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1" r:id="rId2"/>
    <p:sldId id="260" r:id="rId3"/>
    <p:sldId id="277" r:id="rId4"/>
    <p:sldId id="284" r:id="rId5"/>
    <p:sldId id="282" r:id="rId6"/>
    <p:sldId id="287" r:id="rId7"/>
    <p:sldId id="290" r:id="rId8"/>
    <p:sldId id="296"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202" autoAdjust="0"/>
  </p:normalViewPr>
  <p:slideViewPr>
    <p:cSldViewPr snapToGrid="0">
      <p:cViewPr varScale="1">
        <p:scale>
          <a:sx n="66" d="100"/>
          <a:sy n="66" d="100"/>
        </p:scale>
        <p:origin x="130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1EA5AA-C691-4721-AD8B-1A4F681F078A}" type="datetimeFigureOut">
              <a:rPr lang="zh-CN" altLang="en-US" smtClean="0"/>
              <a:t>2023/6/21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2BACC1-C7B2-46BC-94E2-56F9490E6D74}" type="slidenum">
              <a:rPr lang="zh-CN" altLang="en-US" smtClean="0"/>
              <a:t>‹#›</a:t>
            </a:fld>
            <a:endParaRPr lang="zh-CN" altLang="en-US"/>
          </a:p>
        </p:txBody>
      </p:sp>
    </p:spTree>
    <p:extLst>
      <p:ext uri="{BB962C8B-B14F-4D97-AF65-F5344CB8AC3E}">
        <p14:creationId xmlns:p14="http://schemas.microsoft.com/office/powerpoint/2010/main" val="1174445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Hi, everyone. My name is Yingtao and I am very happy to present our paper “</a:t>
            </a:r>
            <a:r>
              <a:rPr lang="en-US" altLang="zh-CN" sz="1200" b="1" dirty="0">
                <a:latin typeface="Times New Roman" panose="02020603050405020304" pitchFamily="18" charset="0"/>
                <a:cs typeface="Times New Roman" panose="02020603050405020304" pitchFamily="18" charset="0"/>
              </a:rPr>
              <a:t>Physics-Guided Discovery of Highly Nonlinear Parametric Partial Differential Equations”. </a:t>
            </a:r>
            <a:endParaRPr lang="zh-CN" altLang="en-US"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6A2BACC1-C7B2-46BC-94E2-56F9490E6D74}" type="slidenum">
              <a:rPr lang="zh-CN" altLang="en-US" smtClean="0"/>
              <a:t>1</a:t>
            </a:fld>
            <a:endParaRPr lang="zh-CN" altLang="en-US"/>
          </a:p>
        </p:txBody>
      </p:sp>
    </p:spTree>
    <p:extLst>
      <p:ext uri="{BB962C8B-B14F-4D97-AF65-F5344CB8AC3E}">
        <p14:creationId xmlns:p14="http://schemas.microsoft.com/office/powerpoint/2010/main" val="1304095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a:t>
            </a:r>
            <a:r>
              <a:rPr lang="zh-CN" altLang="en-US" dirty="0"/>
              <a:t> </a:t>
            </a:r>
            <a:r>
              <a:rPr lang="en-US" altLang="zh-CN" dirty="0"/>
              <a:t>know</a:t>
            </a:r>
            <a:r>
              <a:rPr lang="zh-CN" altLang="en-US" dirty="0"/>
              <a:t> </a:t>
            </a:r>
            <a:r>
              <a:rPr lang="en-US" altLang="zh-CN" dirty="0"/>
              <a:t>that</a:t>
            </a:r>
            <a:r>
              <a:rPr lang="zh-CN" altLang="en-US" dirty="0"/>
              <a:t> </a:t>
            </a:r>
            <a:r>
              <a:rPr lang="en-US" altLang="zh-CN" dirty="0"/>
              <a:t>partial</a:t>
            </a:r>
            <a:r>
              <a:rPr lang="zh-CN" altLang="en-US" dirty="0"/>
              <a:t> </a:t>
            </a:r>
            <a:r>
              <a:rPr lang="en-US" altLang="zh-CN" dirty="0"/>
              <a:t>differential</a:t>
            </a:r>
            <a:r>
              <a:rPr lang="zh-CN" altLang="en-US" dirty="0"/>
              <a:t> </a:t>
            </a:r>
            <a:r>
              <a:rPr lang="en-US" altLang="zh-CN" dirty="0"/>
              <a:t>equation is an important pillar of modern science. How to discover these PDEs to explain complex phenomena is of great interest to the science community.</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6A2BACC1-C7B2-46BC-94E2-56F9490E6D74}" type="slidenum">
              <a:rPr lang="zh-CN" altLang="en-US" smtClean="0"/>
              <a:t>2</a:t>
            </a:fld>
            <a:endParaRPr lang="zh-CN" altLang="en-US"/>
          </a:p>
        </p:txBody>
      </p:sp>
    </p:spTree>
    <p:extLst>
      <p:ext uri="{BB962C8B-B14F-4D97-AF65-F5344CB8AC3E}">
        <p14:creationId xmlns:p14="http://schemas.microsoft.com/office/powerpoint/2010/main" val="1547964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Currently, there are some baselines to deal with PDEs with variable coefficients. However, there lacks research on the discovery of PDEs with highly nonlinear coefficients, which are very common in complex systems and fluid dynamics.</a:t>
            </a:r>
            <a:endParaRPr lang="zh-CN" altLang="en-US" dirty="0"/>
          </a:p>
        </p:txBody>
      </p:sp>
      <p:sp>
        <p:nvSpPr>
          <p:cNvPr id="4" name="灯片编号占位符 3"/>
          <p:cNvSpPr>
            <a:spLocks noGrp="1"/>
          </p:cNvSpPr>
          <p:nvPr>
            <p:ph type="sldNum" sz="quarter" idx="5"/>
          </p:nvPr>
        </p:nvSpPr>
        <p:spPr/>
        <p:txBody>
          <a:bodyPr/>
          <a:lstStyle/>
          <a:p>
            <a:fld id="{6A2BACC1-C7B2-46BC-94E2-56F9490E6D74}" type="slidenum">
              <a:rPr lang="zh-CN" altLang="en-US" smtClean="0"/>
              <a:t>3</a:t>
            </a:fld>
            <a:endParaRPr lang="zh-CN" altLang="en-US"/>
          </a:p>
        </p:txBody>
      </p:sp>
    </p:spTree>
    <p:extLst>
      <p:ext uri="{BB962C8B-B14F-4D97-AF65-F5344CB8AC3E}">
        <p14:creationId xmlns:p14="http://schemas.microsoft.com/office/powerpoint/2010/main" val="4060220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introduce some physical principles and knowledge as constraints to guide the optimization. First, we assume the smoothness of physical fields.</a:t>
            </a:r>
            <a:endParaRPr lang="zh-CN" altLang="en-US" dirty="0"/>
          </a:p>
        </p:txBody>
      </p:sp>
      <p:sp>
        <p:nvSpPr>
          <p:cNvPr id="4" name="灯片编号占位符 3"/>
          <p:cNvSpPr>
            <a:spLocks noGrp="1"/>
          </p:cNvSpPr>
          <p:nvPr>
            <p:ph type="sldNum" sz="quarter" idx="5"/>
          </p:nvPr>
        </p:nvSpPr>
        <p:spPr/>
        <p:txBody>
          <a:bodyPr/>
          <a:lstStyle/>
          <a:p>
            <a:fld id="{6A2BACC1-C7B2-46BC-94E2-56F9490E6D74}" type="slidenum">
              <a:rPr lang="zh-CN" altLang="en-US" smtClean="0"/>
              <a:t>4</a:t>
            </a:fld>
            <a:endParaRPr lang="zh-CN" altLang="en-US"/>
          </a:p>
        </p:txBody>
      </p:sp>
    </p:spTree>
    <p:extLst>
      <p:ext uri="{BB962C8B-B14F-4D97-AF65-F5344CB8AC3E}">
        <p14:creationId xmlns:p14="http://schemas.microsoft.com/office/powerpoint/2010/main" val="773774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Considering the conservation laws, we propose a spatial kernel in the regression process, that is invariant to </a:t>
            </a:r>
            <a:r>
              <a:rPr lang="en-US" altLang="zh-CN" sz="1200" dirty="0">
                <a:latin typeface="Times New Roman" panose="02020603050405020304" pitchFamily="18" charset="0"/>
                <a:cs typeface="Times New Roman" panose="02020603050405020304" pitchFamily="18" charset="0"/>
              </a:rPr>
              <a:t>spatiotemporal rotation and translation. </a:t>
            </a:r>
            <a:endParaRPr lang="zh-CN" altLang="en-US" dirty="0"/>
          </a:p>
        </p:txBody>
      </p:sp>
      <p:sp>
        <p:nvSpPr>
          <p:cNvPr id="4" name="灯片编号占位符 3"/>
          <p:cNvSpPr>
            <a:spLocks noGrp="1"/>
          </p:cNvSpPr>
          <p:nvPr>
            <p:ph type="sldNum" sz="quarter" idx="5"/>
          </p:nvPr>
        </p:nvSpPr>
        <p:spPr/>
        <p:txBody>
          <a:bodyPr/>
          <a:lstStyle/>
          <a:p>
            <a:fld id="{6A2BACC1-C7B2-46BC-94E2-56F9490E6D74}" type="slidenum">
              <a:rPr lang="zh-CN" altLang="en-US" smtClean="0"/>
              <a:t>5</a:t>
            </a:fld>
            <a:endParaRPr lang="zh-CN" altLang="en-US"/>
          </a:p>
        </p:txBody>
      </p:sp>
    </p:spTree>
    <p:extLst>
      <p:ext uri="{BB962C8B-B14F-4D97-AF65-F5344CB8AC3E}">
        <p14:creationId xmlns:p14="http://schemas.microsoft.com/office/powerpoint/2010/main" val="658015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Our method has a linear complexity, much more efficient compared to other potential approaches. We demonstrate that the estimation error is strictly lower than previous works. We also theoretically demonstrate that our model is more robust against noise. Our model is continuous over spacetime without the need of grids.</a:t>
            </a:r>
            <a:endParaRPr lang="zh-CN" altLang="en-US" dirty="0"/>
          </a:p>
        </p:txBody>
      </p:sp>
      <p:sp>
        <p:nvSpPr>
          <p:cNvPr id="4" name="灯片编号占位符 3"/>
          <p:cNvSpPr>
            <a:spLocks noGrp="1"/>
          </p:cNvSpPr>
          <p:nvPr>
            <p:ph type="sldNum" sz="quarter" idx="5"/>
          </p:nvPr>
        </p:nvSpPr>
        <p:spPr/>
        <p:txBody>
          <a:bodyPr/>
          <a:lstStyle/>
          <a:p>
            <a:fld id="{6A2BACC1-C7B2-46BC-94E2-56F9490E6D74}" type="slidenum">
              <a:rPr lang="zh-CN" altLang="en-US" smtClean="0"/>
              <a:t>6</a:t>
            </a:fld>
            <a:endParaRPr lang="zh-CN" altLang="en-US"/>
          </a:p>
        </p:txBody>
      </p:sp>
    </p:spTree>
    <p:extLst>
      <p:ext uri="{BB962C8B-B14F-4D97-AF65-F5344CB8AC3E}">
        <p14:creationId xmlns:p14="http://schemas.microsoft.com/office/powerpoint/2010/main" val="2211629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consider the governing equations of underground seepage. Our method is the only one that discovers the highly nonlinear PDE terms correctly with small errors on both the coefficient estimation and the sparse regression target. </a:t>
            </a:r>
            <a:endParaRPr lang="zh-CN" altLang="en-US" dirty="0"/>
          </a:p>
        </p:txBody>
      </p:sp>
      <p:sp>
        <p:nvSpPr>
          <p:cNvPr id="4" name="灯片编号占位符 3"/>
          <p:cNvSpPr>
            <a:spLocks noGrp="1"/>
          </p:cNvSpPr>
          <p:nvPr>
            <p:ph type="sldNum" sz="quarter" idx="5"/>
          </p:nvPr>
        </p:nvSpPr>
        <p:spPr/>
        <p:txBody>
          <a:bodyPr/>
          <a:lstStyle/>
          <a:p>
            <a:fld id="{6A2BACC1-C7B2-46BC-94E2-56F9490E6D74}" type="slidenum">
              <a:rPr lang="zh-CN" altLang="en-US" smtClean="0"/>
              <a:t>7</a:t>
            </a:fld>
            <a:endParaRPr lang="zh-CN" altLang="en-US"/>
          </a:p>
        </p:txBody>
      </p:sp>
    </p:spTree>
    <p:extLst>
      <p:ext uri="{BB962C8B-B14F-4D97-AF65-F5344CB8AC3E}">
        <p14:creationId xmlns:p14="http://schemas.microsoft.com/office/powerpoint/2010/main" val="3785218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think about the future, </a:t>
            </a:r>
            <a:r>
              <a:rPr lang="en-US" altLang="zh-CN" b="0" i="0" dirty="0">
                <a:solidFill>
                  <a:srgbClr val="3C4043"/>
                </a:solidFill>
                <a:effectLst/>
                <a:latin typeface="Roboto" panose="02000000000000000000" pitchFamily="2" charset="0"/>
              </a:rPr>
              <a:t>we know that more physics constraints are good, but can we find enough domain knowledge to meet the excessive growth of the complexity of the scientific problems? Can we also do more about the data side instead of the model side, and can we create a human-in-the-loop paradigm to further push forward of the boundaries of problems we can solve? There are still a lot of complex phenomena in nature that people do not fully understand and that leaves us with a lot of opportunities. </a:t>
            </a:r>
            <a:endParaRPr lang="zh-CN" altLang="en-US" dirty="0"/>
          </a:p>
        </p:txBody>
      </p:sp>
      <p:sp>
        <p:nvSpPr>
          <p:cNvPr id="4" name="灯片编号占位符 3"/>
          <p:cNvSpPr>
            <a:spLocks noGrp="1"/>
          </p:cNvSpPr>
          <p:nvPr>
            <p:ph type="sldNum" sz="quarter" idx="5"/>
          </p:nvPr>
        </p:nvSpPr>
        <p:spPr/>
        <p:txBody>
          <a:bodyPr/>
          <a:lstStyle/>
          <a:p>
            <a:fld id="{6A2BACC1-C7B2-46BC-94E2-56F9490E6D74}" type="slidenum">
              <a:rPr lang="zh-CN" altLang="en-US" smtClean="0"/>
              <a:t>8</a:t>
            </a:fld>
            <a:endParaRPr lang="zh-CN" altLang="en-US"/>
          </a:p>
        </p:txBody>
      </p:sp>
    </p:spTree>
    <p:extLst>
      <p:ext uri="{BB962C8B-B14F-4D97-AF65-F5344CB8AC3E}">
        <p14:creationId xmlns:p14="http://schemas.microsoft.com/office/powerpoint/2010/main" val="2386625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6ED5C0-A5B6-464A-8419-FF1084D553A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50EE3C6-2000-4BF3-9558-D39F11FE5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731EC08-7838-4EBD-A467-A41105AD5C6A}"/>
              </a:ext>
            </a:extLst>
          </p:cNvPr>
          <p:cNvSpPr>
            <a:spLocks noGrp="1"/>
          </p:cNvSpPr>
          <p:nvPr>
            <p:ph type="dt" sz="half" idx="10"/>
          </p:nvPr>
        </p:nvSpPr>
        <p:spPr/>
        <p:txBody>
          <a:bodyPr/>
          <a:lstStyle/>
          <a:p>
            <a:fld id="{C759410B-FF25-42A7-A1BA-7BA5B08EC624}" type="datetimeFigureOut">
              <a:rPr lang="zh-CN" altLang="en-US" smtClean="0"/>
              <a:t>2023/6/21</a:t>
            </a:fld>
            <a:endParaRPr lang="zh-CN" altLang="en-US"/>
          </a:p>
        </p:txBody>
      </p:sp>
      <p:sp>
        <p:nvSpPr>
          <p:cNvPr id="5" name="页脚占位符 4">
            <a:extLst>
              <a:ext uri="{FF2B5EF4-FFF2-40B4-BE49-F238E27FC236}">
                <a16:creationId xmlns:a16="http://schemas.microsoft.com/office/drawing/2014/main" id="{08577170-F2C1-4610-B386-499F1AA931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14FF4F-0457-433B-90BC-A0F2733E597C}"/>
              </a:ext>
            </a:extLst>
          </p:cNvPr>
          <p:cNvSpPr>
            <a:spLocks noGrp="1"/>
          </p:cNvSpPr>
          <p:nvPr>
            <p:ph type="sldNum" sz="quarter" idx="12"/>
          </p:nvPr>
        </p:nvSpPr>
        <p:spPr/>
        <p:txBody>
          <a:bodyPr/>
          <a:lstStyle/>
          <a:p>
            <a:fld id="{72BA56E3-A2A2-4110-AAAE-B476A3157281}" type="slidenum">
              <a:rPr lang="zh-CN" altLang="en-US" smtClean="0"/>
              <a:t>‹#›</a:t>
            </a:fld>
            <a:endParaRPr lang="zh-CN" altLang="en-US"/>
          </a:p>
        </p:txBody>
      </p:sp>
    </p:spTree>
    <p:extLst>
      <p:ext uri="{BB962C8B-B14F-4D97-AF65-F5344CB8AC3E}">
        <p14:creationId xmlns:p14="http://schemas.microsoft.com/office/powerpoint/2010/main" val="2940347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83FC92-790F-4461-9019-8929FE55EDD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8266C17-0078-4610-8079-988AA7FC3CF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D3C058-6EED-4CB4-910A-7DA161AEE955}"/>
              </a:ext>
            </a:extLst>
          </p:cNvPr>
          <p:cNvSpPr>
            <a:spLocks noGrp="1"/>
          </p:cNvSpPr>
          <p:nvPr>
            <p:ph type="dt" sz="half" idx="10"/>
          </p:nvPr>
        </p:nvSpPr>
        <p:spPr/>
        <p:txBody>
          <a:bodyPr/>
          <a:lstStyle/>
          <a:p>
            <a:fld id="{C759410B-FF25-42A7-A1BA-7BA5B08EC624}" type="datetimeFigureOut">
              <a:rPr lang="zh-CN" altLang="en-US" smtClean="0"/>
              <a:t>2023/6/21</a:t>
            </a:fld>
            <a:endParaRPr lang="zh-CN" altLang="en-US"/>
          </a:p>
        </p:txBody>
      </p:sp>
      <p:sp>
        <p:nvSpPr>
          <p:cNvPr id="5" name="页脚占位符 4">
            <a:extLst>
              <a:ext uri="{FF2B5EF4-FFF2-40B4-BE49-F238E27FC236}">
                <a16:creationId xmlns:a16="http://schemas.microsoft.com/office/drawing/2014/main" id="{E3106E84-1E21-4034-B3EA-D37E49AA66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DC1E46-F47D-4722-A9EE-28DC891AD562}"/>
              </a:ext>
            </a:extLst>
          </p:cNvPr>
          <p:cNvSpPr>
            <a:spLocks noGrp="1"/>
          </p:cNvSpPr>
          <p:nvPr>
            <p:ph type="sldNum" sz="quarter" idx="12"/>
          </p:nvPr>
        </p:nvSpPr>
        <p:spPr/>
        <p:txBody>
          <a:bodyPr/>
          <a:lstStyle/>
          <a:p>
            <a:fld id="{72BA56E3-A2A2-4110-AAAE-B476A3157281}" type="slidenum">
              <a:rPr lang="zh-CN" altLang="en-US" smtClean="0"/>
              <a:t>‹#›</a:t>
            </a:fld>
            <a:endParaRPr lang="zh-CN" altLang="en-US"/>
          </a:p>
        </p:txBody>
      </p:sp>
    </p:spTree>
    <p:extLst>
      <p:ext uri="{BB962C8B-B14F-4D97-AF65-F5344CB8AC3E}">
        <p14:creationId xmlns:p14="http://schemas.microsoft.com/office/powerpoint/2010/main" val="3462388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28E111F-0909-422B-A836-E3010C7489A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86D291B-94A2-4EDC-B150-BBA53DF1368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0B5B752-D7EE-4ACD-9A80-5603F9EBC8DA}"/>
              </a:ext>
            </a:extLst>
          </p:cNvPr>
          <p:cNvSpPr>
            <a:spLocks noGrp="1"/>
          </p:cNvSpPr>
          <p:nvPr>
            <p:ph type="dt" sz="half" idx="10"/>
          </p:nvPr>
        </p:nvSpPr>
        <p:spPr/>
        <p:txBody>
          <a:bodyPr/>
          <a:lstStyle/>
          <a:p>
            <a:fld id="{C759410B-FF25-42A7-A1BA-7BA5B08EC624}" type="datetimeFigureOut">
              <a:rPr lang="zh-CN" altLang="en-US" smtClean="0"/>
              <a:t>2023/6/21</a:t>
            </a:fld>
            <a:endParaRPr lang="zh-CN" altLang="en-US"/>
          </a:p>
        </p:txBody>
      </p:sp>
      <p:sp>
        <p:nvSpPr>
          <p:cNvPr id="5" name="页脚占位符 4">
            <a:extLst>
              <a:ext uri="{FF2B5EF4-FFF2-40B4-BE49-F238E27FC236}">
                <a16:creationId xmlns:a16="http://schemas.microsoft.com/office/drawing/2014/main" id="{7CB1EC65-9B3E-42D3-9CF9-4023320712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00F67A-31F7-4FE8-8488-0E57ECB11F1D}"/>
              </a:ext>
            </a:extLst>
          </p:cNvPr>
          <p:cNvSpPr>
            <a:spLocks noGrp="1"/>
          </p:cNvSpPr>
          <p:nvPr>
            <p:ph type="sldNum" sz="quarter" idx="12"/>
          </p:nvPr>
        </p:nvSpPr>
        <p:spPr/>
        <p:txBody>
          <a:bodyPr/>
          <a:lstStyle/>
          <a:p>
            <a:fld id="{72BA56E3-A2A2-4110-AAAE-B476A3157281}" type="slidenum">
              <a:rPr lang="zh-CN" altLang="en-US" smtClean="0"/>
              <a:t>‹#›</a:t>
            </a:fld>
            <a:endParaRPr lang="zh-CN" altLang="en-US"/>
          </a:p>
        </p:txBody>
      </p:sp>
    </p:spTree>
    <p:extLst>
      <p:ext uri="{BB962C8B-B14F-4D97-AF65-F5344CB8AC3E}">
        <p14:creationId xmlns:p14="http://schemas.microsoft.com/office/powerpoint/2010/main" val="3636158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979C00-8CE5-4E18-A333-B960CE3B175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2DD724-E66A-405F-ACCA-C85F99B960A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8F4D86-0427-4EF2-AFB0-3A9CE9F8119E}"/>
              </a:ext>
            </a:extLst>
          </p:cNvPr>
          <p:cNvSpPr>
            <a:spLocks noGrp="1"/>
          </p:cNvSpPr>
          <p:nvPr>
            <p:ph type="dt" sz="half" idx="10"/>
          </p:nvPr>
        </p:nvSpPr>
        <p:spPr/>
        <p:txBody>
          <a:bodyPr/>
          <a:lstStyle/>
          <a:p>
            <a:fld id="{C759410B-FF25-42A7-A1BA-7BA5B08EC624}" type="datetimeFigureOut">
              <a:rPr lang="zh-CN" altLang="en-US" smtClean="0"/>
              <a:t>2023/6/21</a:t>
            </a:fld>
            <a:endParaRPr lang="zh-CN" altLang="en-US"/>
          </a:p>
        </p:txBody>
      </p:sp>
      <p:sp>
        <p:nvSpPr>
          <p:cNvPr id="5" name="页脚占位符 4">
            <a:extLst>
              <a:ext uri="{FF2B5EF4-FFF2-40B4-BE49-F238E27FC236}">
                <a16:creationId xmlns:a16="http://schemas.microsoft.com/office/drawing/2014/main" id="{73D4DBB8-65F8-4236-8C41-9D7448E8A6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85B05C-F07B-40A5-B254-0D8B0FF07ED3}"/>
              </a:ext>
            </a:extLst>
          </p:cNvPr>
          <p:cNvSpPr>
            <a:spLocks noGrp="1"/>
          </p:cNvSpPr>
          <p:nvPr>
            <p:ph type="sldNum" sz="quarter" idx="12"/>
          </p:nvPr>
        </p:nvSpPr>
        <p:spPr/>
        <p:txBody>
          <a:bodyPr/>
          <a:lstStyle/>
          <a:p>
            <a:fld id="{72BA56E3-A2A2-4110-AAAE-B476A3157281}" type="slidenum">
              <a:rPr lang="zh-CN" altLang="en-US" smtClean="0"/>
              <a:t>‹#›</a:t>
            </a:fld>
            <a:endParaRPr lang="zh-CN" altLang="en-US"/>
          </a:p>
        </p:txBody>
      </p:sp>
    </p:spTree>
    <p:extLst>
      <p:ext uri="{BB962C8B-B14F-4D97-AF65-F5344CB8AC3E}">
        <p14:creationId xmlns:p14="http://schemas.microsoft.com/office/powerpoint/2010/main" val="894497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577611-9239-4E57-B71E-829BA86EE38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2D28CF2-70D9-4CED-A8C0-D9812EC8B9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934D184-4FCB-4447-AE9F-F5DC46727488}"/>
              </a:ext>
            </a:extLst>
          </p:cNvPr>
          <p:cNvSpPr>
            <a:spLocks noGrp="1"/>
          </p:cNvSpPr>
          <p:nvPr>
            <p:ph type="dt" sz="half" idx="10"/>
          </p:nvPr>
        </p:nvSpPr>
        <p:spPr/>
        <p:txBody>
          <a:bodyPr/>
          <a:lstStyle/>
          <a:p>
            <a:fld id="{C759410B-FF25-42A7-A1BA-7BA5B08EC624}" type="datetimeFigureOut">
              <a:rPr lang="zh-CN" altLang="en-US" smtClean="0"/>
              <a:t>2023/6/21</a:t>
            </a:fld>
            <a:endParaRPr lang="zh-CN" altLang="en-US"/>
          </a:p>
        </p:txBody>
      </p:sp>
      <p:sp>
        <p:nvSpPr>
          <p:cNvPr id="5" name="页脚占位符 4">
            <a:extLst>
              <a:ext uri="{FF2B5EF4-FFF2-40B4-BE49-F238E27FC236}">
                <a16:creationId xmlns:a16="http://schemas.microsoft.com/office/drawing/2014/main" id="{7F37F601-F6CF-49CD-A335-E124357611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545E4A-5EDF-466D-AE3D-3C08F2F4C9B2}"/>
              </a:ext>
            </a:extLst>
          </p:cNvPr>
          <p:cNvSpPr>
            <a:spLocks noGrp="1"/>
          </p:cNvSpPr>
          <p:nvPr>
            <p:ph type="sldNum" sz="quarter" idx="12"/>
          </p:nvPr>
        </p:nvSpPr>
        <p:spPr/>
        <p:txBody>
          <a:bodyPr/>
          <a:lstStyle/>
          <a:p>
            <a:fld id="{72BA56E3-A2A2-4110-AAAE-B476A3157281}" type="slidenum">
              <a:rPr lang="zh-CN" altLang="en-US" smtClean="0"/>
              <a:t>‹#›</a:t>
            </a:fld>
            <a:endParaRPr lang="zh-CN" altLang="en-US"/>
          </a:p>
        </p:txBody>
      </p:sp>
    </p:spTree>
    <p:extLst>
      <p:ext uri="{BB962C8B-B14F-4D97-AF65-F5344CB8AC3E}">
        <p14:creationId xmlns:p14="http://schemas.microsoft.com/office/powerpoint/2010/main" val="501137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2C0083-E37C-4F8F-B392-1186FE7EAE2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1FA065F-9FC6-48CE-A391-2D4D787A57C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400D64D-EBE8-440B-969E-79CE1BEEEAA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4663FE2-3160-4113-B457-FA7817FFD3CE}"/>
              </a:ext>
            </a:extLst>
          </p:cNvPr>
          <p:cNvSpPr>
            <a:spLocks noGrp="1"/>
          </p:cNvSpPr>
          <p:nvPr>
            <p:ph type="dt" sz="half" idx="10"/>
          </p:nvPr>
        </p:nvSpPr>
        <p:spPr/>
        <p:txBody>
          <a:bodyPr/>
          <a:lstStyle/>
          <a:p>
            <a:fld id="{C759410B-FF25-42A7-A1BA-7BA5B08EC624}" type="datetimeFigureOut">
              <a:rPr lang="zh-CN" altLang="en-US" smtClean="0"/>
              <a:t>2023/6/21</a:t>
            </a:fld>
            <a:endParaRPr lang="zh-CN" altLang="en-US"/>
          </a:p>
        </p:txBody>
      </p:sp>
      <p:sp>
        <p:nvSpPr>
          <p:cNvPr id="6" name="页脚占位符 5">
            <a:extLst>
              <a:ext uri="{FF2B5EF4-FFF2-40B4-BE49-F238E27FC236}">
                <a16:creationId xmlns:a16="http://schemas.microsoft.com/office/drawing/2014/main" id="{B808779C-96EE-431C-807B-9B5942846D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64E2314-A761-49DC-8205-9835D705231D}"/>
              </a:ext>
            </a:extLst>
          </p:cNvPr>
          <p:cNvSpPr>
            <a:spLocks noGrp="1"/>
          </p:cNvSpPr>
          <p:nvPr>
            <p:ph type="sldNum" sz="quarter" idx="12"/>
          </p:nvPr>
        </p:nvSpPr>
        <p:spPr/>
        <p:txBody>
          <a:bodyPr/>
          <a:lstStyle/>
          <a:p>
            <a:fld id="{72BA56E3-A2A2-4110-AAAE-B476A3157281}" type="slidenum">
              <a:rPr lang="zh-CN" altLang="en-US" smtClean="0"/>
              <a:t>‹#›</a:t>
            </a:fld>
            <a:endParaRPr lang="zh-CN" altLang="en-US"/>
          </a:p>
        </p:txBody>
      </p:sp>
    </p:spTree>
    <p:extLst>
      <p:ext uri="{BB962C8B-B14F-4D97-AF65-F5344CB8AC3E}">
        <p14:creationId xmlns:p14="http://schemas.microsoft.com/office/powerpoint/2010/main" val="426499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8D6109-DC35-4EB2-BC1E-4F5FD89FB2B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8A71D74-ECAD-4F7C-85A2-C9CEAC0009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D0824D3-F455-484F-A0FF-C162EB8108E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158BCB4-FC30-4A50-B787-5C348B2AD9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6DFD4F7-95CA-4C9D-813B-DCAC2F457E5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CEAE46D-425A-4EFA-973E-DE852AF3D198}"/>
              </a:ext>
            </a:extLst>
          </p:cNvPr>
          <p:cNvSpPr>
            <a:spLocks noGrp="1"/>
          </p:cNvSpPr>
          <p:nvPr>
            <p:ph type="dt" sz="half" idx="10"/>
          </p:nvPr>
        </p:nvSpPr>
        <p:spPr/>
        <p:txBody>
          <a:bodyPr/>
          <a:lstStyle/>
          <a:p>
            <a:fld id="{C759410B-FF25-42A7-A1BA-7BA5B08EC624}" type="datetimeFigureOut">
              <a:rPr lang="zh-CN" altLang="en-US" smtClean="0"/>
              <a:t>2023/6/21</a:t>
            </a:fld>
            <a:endParaRPr lang="zh-CN" altLang="en-US"/>
          </a:p>
        </p:txBody>
      </p:sp>
      <p:sp>
        <p:nvSpPr>
          <p:cNvPr id="8" name="页脚占位符 7">
            <a:extLst>
              <a:ext uri="{FF2B5EF4-FFF2-40B4-BE49-F238E27FC236}">
                <a16:creationId xmlns:a16="http://schemas.microsoft.com/office/drawing/2014/main" id="{42112DE1-D706-4052-99CF-3ED5A6E9CCC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CB74534-ADC1-4D72-B8A4-3B0847EDADA6}"/>
              </a:ext>
            </a:extLst>
          </p:cNvPr>
          <p:cNvSpPr>
            <a:spLocks noGrp="1"/>
          </p:cNvSpPr>
          <p:nvPr>
            <p:ph type="sldNum" sz="quarter" idx="12"/>
          </p:nvPr>
        </p:nvSpPr>
        <p:spPr/>
        <p:txBody>
          <a:bodyPr/>
          <a:lstStyle/>
          <a:p>
            <a:fld id="{72BA56E3-A2A2-4110-AAAE-B476A3157281}" type="slidenum">
              <a:rPr lang="zh-CN" altLang="en-US" smtClean="0"/>
              <a:t>‹#›</a:t>
            </a:fld>
            <a:endParaRPr lang="zh-CN" altLang="en-US"/>
          </a:p>
        </p:txBody>
      </p:sp>
    </p:spTree>
    <p:extLst>
      <p:ext uri="{BB962C8B-B14F-4D97-AF65-F5344CB8AC3E}">
        <p14:creationId xmlns:p14="http://schemas.microsoft.com/office/powerpoint/2010/main" val="1176088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8DCEB9-F528-48BF-84BE-343F77A9D26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B8536D7-79AE-4F4C-969E-D950A59EC66C}"/>
              </a:ext>
            </a:extLst>
          </p:cNvPr>
          <p:cNvSpPr>
            <a:spLocks noGrp="1"/>
          </p:cNvSpPr>
          <p:nvPr>
            <p:ph type="dt" sz="half" idx="10"/>
          </p:nvPr>
        </p:nvSpPr>
        <p:spPr/>
        <p:txBody>
          <a:bodyPr/>
          <a:lstStyle/>
          <a:p>
            <a:fld id="{C759410B-FF25-42A7-A1BA-7BA5B08EC624}" type="datetimeFigureOut">
              <a:rPr lang="zh-CN" altLang="en-US" smtClean="0"/>
              <a:t>2023/6/21</a:t>
            </a:fld>
            <a:endParaRPr lang="zh-CN" altLang="en-US"/>
          </a:p>
        </p:txBody>
      </p:sp>
      <p:sp>
        <p:nvSpPr>
          <p:cNvPr id="4" name="页脚占位符 3">
            <a:extLst>
              <a:ext uri="{FF2B5EF4-FFF2-40B4-BE49-F238E27FC236}">
                <a16:creationId xmlns:a16="http://schemas.microsoft.com/office/drawing/2014/main" id="{8A76E29D-8B84-4EF5-830E-E7088445070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AF61888-F957-4316-9715-36AA44BEEC0F}"/>
              </a:ext>
            </a:extLst>
          </p:cNvPr>
          <p:cNvSpPr>
            <a:spLocks noGrp="1"/>
          </p:cNvSpPr>
          <p:nvPr>
            <p:ph type="sldNum" sz="quarter" idx="12"/>
          </p:nvPr>
        </p:nvSpPr>
        <p:spPr/>
        <p:txBody>
          <a:bodyPr/>
          <a:lstStyle/>
          <a:p>
            <a:fld id="{72BA56E3-A2A2-4110-AAAE-B476A3157281}" type="slidenum">
              <a:rPr lang="zh-CN" altLang="en-US" smtClean="0"/>
              <a:t>‹#›</a:t>
            </a:fld>
            <a:endParaRPr lang="zh-CN" altLang="en-US"/>
          </a:p>
        </p:txBody>
      </p:sp>
    </p:spTree>
    <p:extLst>
      <p:ext uri="{BB962C8B-B14F-4D97-AF65-F5344CB8AC3E}">
        <p14:creationId xmlns:p14="http://schemas.microsoft.com/office/powerpoint/2010/main" val="2656881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98B20A9-A635-485F-BCB8-C911B7BAF15A}"/>
              </a:ext>
            </a:extLst>
          </p:cNvPr>
          <p:cNvSpPr>
            <a:spLocks noGrp="1"/>
          </p:cNvSpPr>
          <p:nvPr>
            <p:ph type="dt" sz="half" idx="10"/>
          </p:nvPr>
        </p:nvSpPr>
        <p:spPr/>
        <p:txBody>
          <a:bodyPr/>
          <a:lstStyle/>
          <a:p>
            <a:fld id="{C759410B-FF25-42A7-A1BA-7BA5B08EC624}" type="datetimeFigureOut">
              <a:rPr lang="zh-CN" altLang="en-US" smtClean="0"/>
              <a:t>2023/6/21</a:t>
            </a:fld>
            <a:endParaRPr lang="zh-CN" altLang="en-US"/>
          </a:p>
        </p:txBody>
      </p:sp>
      <p:sp>
        <p:nvSpPr>
          <p:cNvPr id="3" name="页脚占位符 2">
            <a:extLst>
              <a:ext uri="{FF2B5EF4-FFF2-40B4-BE49-F238E27FC236}">
                <a16:creationId xmlns:a16="http://schemas.microsoft.com/office/drawing/2014/main" id="{3AD0C0BE-996E-4D75-86FE-2F47F230080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2942704-8366-43A1-A14A-591F11A5AD2F}"/>
              </a:ext>
            </a:extLst>
          </p:cNvPr>
          <p:cNvSpPr>
            <a:spLocks noGrp="1"/>
          </p:cNvSpPr>
          <p:nvPr>
            <p:ph type="sldNum" sz="quarter" idx="12"/>
          </p:nvPr>
        </p:nvSpPr>
        <p:spPr/>
        <p:txBody>
          <a:bodyPr/>
          <a:lstStyle/>
          <a:p>
            <a:fld id="{72BA56E3-A2A2-4110-AAAE-B476A3157281}" type="slidenum">
              <a:rPr lang="zh-CN" altLang="en-US" smtClean="0"/>
              <a:t>‹#›</a:t>
            </a:fld>
            <a:endParaRPr lang="zh-CN" altLang="en-US"/>
          </a:p>
        </p:txBody>
      </p:sp>
    </p:spTree>
    <p:extLst>
      <p:ext uri="{BB962C8B-B14F-4D97-AF65-F5344CB8AC3E}">
        <p14:creationId xmlns:p14="http://schemas.microsoft.com/office/powerpoint/2010/main" val="863297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3B7ECE-6486-48E5-BFEC-0699DCDF736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4BD8EF1-9CFD-40BB-8C94-8DC828AB00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99E15FB-E2C8-4F35-8DD7-CC59BEADDB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06259E6-1E68-4822-96F0-1CC776955936}"/>
              </a:ext>
            </a:extLst>
          </p:cNvPr>
          <p:cNvSpPr>
            <a:spLocks noGrp="1"/>
          </p:cNvSpPr>
          <p:nvPr>
            <p:ph type="dt" sz="half" idx="10"/>
          </p:nvPr>
        </p:nvSpPr>
        <p:spPr/>
        <p:txBody>
          <a:bodyPr/>
          <a:lstStyle/>
          <a:p>
            <a:fld id="{C759410B-FF25-42A7-A1BA-7BA5B08EC624}" type="datetimeFigureOut">
              <a:rPr lang="zh-CN" altLang="en-US" smtClean="0"/>
              <a:t>2023/6/21</a:t>
            </a:fld>
            <a:endParaRPr lang="zh-CN" altLang="en-US"/>
          </a:p>
        </p:txBody>
      </p:sp>
      <p:sp>
        <p:nvSpPr>
          <p:cNvPr id="6" name="页脚占位符 5">
            <a:extLst>
              <a:ext uri="{FF2B5EF4-FFF2-40B4-BE49-F238E27FC236}">
                <a16:creationId xmlns:a16="http://schemas.microsoft.com/office/drawing/2014/main" id="{20BAFBCC-DE3E-4720-8162-BA4862A4CE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7E47113-B333-424F-B8D0-7AD071B94251}"/>
              </a:ext>
            </a:extLst>
          </p:cNvPr>
          <p:cNvSpPr>
            <a:spLocks noGrp="1"/>
          </p:cNvSpPr>
          <p:nvPr>
            <p:ph type="sldNum" sz="quarter" idx="12"/>
          </p:nvPr>
        </p:nvSpPr>
        <p:spPr/>
        <p:txBody>
          <a:bodyPr/>
          <a:lstStyle/>
          <a:p>
            <a:fld id="{72BA56E3-A2A2-4110-AAAE-B476A3157281}" type="slidenum">
              <a:rPr lang="zh-CN" altLang="en-US" smtClean="0"/>
              <a:t>‹#›</a:t>
            </a:fld>
            <a:endParaRPr lang="zh-CN" altLang="en-US"/>
          </a:p>
        </p:txBody>
      </p:sp>
    </p:spTree>
    <p:extLst>
      <p:ext uri="{BB962C8B-B14F-4D97-AF65-F5344CB8AC3E}">
        <p14:creationId xmlns:p14="http://schemas.microsoft.com/office/powerpoint/2010/main" val="404956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434C8B-66F0-4D07-A318-A592538C772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8E2F4D5-8C36-4DF0-8657-382B69B323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B375C81-2744-48D9-AF85-D65B78CC85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B493EA4-19EF-4D2E-835E-E9265705AB5A}"/>
              </a:ext>
            </a:extLst>
          </p:cNvPr>
          <p:cNvSpPr>
            <a:spLocks noGrp="1"/>
          </p:cNvSpPr>
          <p:nvPr>
            <p:ph type="dt" sz="half" idx="10"/>
          </p:nvPr>
        </p:nvSpPr>
        <p:spPr/>
        <p:txBody>
          <a:bodyPr/>
          <a:lstStyle/>
          <a:p>
            <a:fld id="{C759410B-FF25-42A7-A1BA-7BA5B08EC624}" type="datetimeFigureOut">
              <a:rPr lang="zh-CN" altLang="en-US" smtClean="0"/>
              <a:t>2023/6/21</a:t>
            </a:fld>
            <a:endParaRPr lang="zh-CN" altLang="en-US"/>
          </a:p>
        </p:txBody>
      </p:sp>
      <p:sp>
        <p:nvSpPr>
          <p:cNvPr id="6" name="页脚占位符 5">
            <a:extLst>
              <a:ext uri="{FF2B5EF4-FFF2-40B4-BE49-F238E27FC236}">
                <a16:creationId xmlns:a16="http://schemas.microsoft.com/office/drawing/2014/main" id="{7CA5B69D-CC86-451B-A376-349E3C90AD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6451357-DFE8-45D7-9184-61FE910C4FB5}"/>
              </a:ext>
            </a:extLst>
          </p:cNvPr>
          <p:cNvSpPr>
            <a:spLocks noGrp="1"/>
          </p:cNvSpPr>
          <p:nvPr>
            <p:ph type="sldNum" sz="quarter" idx="12"/>
          </p:nvPr>
        </p:nvSpPr>
        <p:spPr/>
        <p:txBody>
          <a:bodyPr/>
          <a:lstStyle/>
          <a:p>
            <a:fld id="{72BA56E3-A2A2-4110-AAAE-B476A3157281}" type="slidenum">
              <a:rPr lang="zh-CN" altLang="en-US" smtClean="0"/>
              <a:t>‹#›</a:t>
            </a:fld>
            <a:endParaRPr lang="zh-CN" altLang="en-US"/>
          </a:p>
        </p:txBody>
      </p:sp>
    </p:spTree>
    <p:extLst>
      <p:ext uri="{BB962C8B-B14F-4D97-AF65-F5344CB8AC3E}">
        <p14:creationId xmlns:p14="http://schemas.microsoft.com/office/powerpoint/2010/main" val="3082359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D508BC3-E53A-410F-8EB2-881575DA6B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31D6EBB-677D-4D9F-89FF-73617A6E0A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5F14A05-A906-4D5A-834B-57575CB8C7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59410B-FF25-42A7-A1BA-7BA5B08EC624}" type="datetimeFigureOut">
              <a:rPr lang="zh-CN" altLang="en-US" smtClean="0"/>
              <a:t>2023/6/21</a:t>
            </a:fld>
            <a:endParaRPr lang="zh-CN" altLang="en-US"/>
          </a:p>
        </p:txBody>
      </p:sp>
      <p:sp>
        <p:nvSpPr>
          <p:cNvPr id="5" name="页脚占位符 4">
            <a:extLst>
              <a:ext uri="{FF2B5EF4-FFF2-40B4-BE49-F238E27FC236}">
                <a16:creationId xmlns:a16="http://schemas.microsoft.com/office/drawing/2014/main" id="{2535A3D7-3094-4CC4-8770-58C3081FA1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9B6F36A-B23B-446F-B5B4-DFC40A4E9F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BA56E3-A2A2-4110-AAAE-B476A3157281}" type="slidenum">
              <a:rPr lang="zh-CN" altLang="en-US" smtClean="0"/>
              <a:t>‹#›</a:t>
            </a:fld>
            <a:endParaRPr lang="zh-CN" altLang="en-US"/>
          </a:p>
        </p:txBody>
      </p:sp>
    </p:spTree>
    <p:extLst>
      <p:ext uri="{BB962C8B-B14F-4D97-AF65-F5344CB8AC3E}">
        <p14:creationId xmlns:p14="http://schemas.microsoft.com/office/powerpoint/2010/main" val="2938345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jpe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2.jpg"/><Relationship Id="rId3" Type="http://schemas.openxmlformats.org/officeDocument/2006/relationships/image" Target="../media/image1.jpg"/><Relationship Id="rId7" Type="http://schemas.openxmlformats.org/officeDocument/2006/relationships/image" Target="../media/image5.jpeg"/><Relationship Id="rId12"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10.jpg"/><Relationship Id="rId5" Type="http://schemas.openxmlformats.org/officeDocument/2006/relationships/image" Target="../media/image3.png"/><Relationship Id="rId10" Type="http://schemas.openxmlformats.org/officeDocument/2006/relationships/image" Target="../media/image9.jpg"/><Relationship Id="rId4" Type="http://schemas.openxmlformats.org/officeDocument/2006/relationships/image" Target="../media/image2.png"/><Relationship Id="rId9" Type="http://schemas.openxmlformats.org/officeDocument/2006/relationships/image" Target="../media/image8.jpg"/><Relationship Id="rId14" Type="http://schemas.openxmlformats.org/officeDocument/2006/relationships/image" Target="../media/image7.jpe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2.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7.jpeg"/><Relationship Id="rId7"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14.jpg"/><Relationship Id="rId4" Type="http://schemas.openxmlformats.org/officeDocument/2006/relationships/image" Target="../media/image1.jpg"/><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7.jpeg"/><Relationship Id="rId7"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15.jpg"/><Relationship Id="rId4" Type="http://schemas.openxmlformats.org/officeDocument/2006/relationships/image" Target="../media/image1.jpg"/><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7.jpeg"/><Relationship Id="rId7"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g"/><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7.jpeg"/><Relationship Id="rId7"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7.jpg"/><Relationship Id="rId5" Type="http://schemas.openxmlformats.org/officeDocument/2006/relationships/image" Target="../media/image2.png"/><Relationship Id="rId10" Type="http://schemas.openxmlformats.org/officeDocument/2006/relationships/image" Target="../media/image16.jpg"/><Relationship Id="rId4" Type="http://schemas.openxmlformats.org/officeDocument/2006/relationships/image" Target="../media/image1.jpg"/><Relationship Id="rId9"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7.jpeg"/><Relationship Id="rId7"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2482400"/>
            <a:ext cx="10515600" cy="1325563"/>
          </a:xfrm>
        </p:spPr>
        <p:txBody>
          <a:bodyPr>
            <a:normAutofit/>
          </a:bodyPr>
          <a:lstStyle/>
          <a:p>
            <a:pPr algn="ctr"/>
            <a:r>
              <a:rPr lang="en-US" altLang="zh-CN" sz="3600" b="1" dirty="0">
                <a:latin typeface="Times New Roman" panose="02020603050405020304" pitchFamily="18" charset="0"/>
                <a:cs typeface="Times New Roman" panose="02020603050405020304" pitchFamily="18" charset="0"/>
              </a:rPr>
              <a:t>Physics-Guided Discovery of Highly Nonlinear Parametric Partial Differential Equations</a:t>
            </a:r>
            <a:endParaRPr lang="zh-CN" altLang="en-US" sz="36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A9051005-8086-4C9A-A559-48EF4CAE7C94}"/>
              </a:ext>
            </a:extLst>
          </p:cNvPr>
          <p:cNvSpPr>
            <a:spLocks noGrp="1"/>
          </p:cNvSpPr>
          <p:nvPr>
            <p:ph idx="1"/>
          </p:nvPr>
        </p:nvSpPr>
        <p:spPr>
          <a:xfrm>
            <a:off x="838200" y="4458878"/>
            <a:ext cx="10515600" cy="1706252"/>
          </a:xfrm>
        </p:spPr>
        <p:txBody>
          <a:bodyPr>
            <a:normAutofit/>
          </a:bodyPr>
          <a:lstStyle/>
          <a:p>
            <a:pPr marL="0" indent="0">
              <a:buNone/>
            </a:pPr>
            <a:endParaRPr lang="en-US" altLang="zh-CN" sz="1800" dirty="0">
              <a:latin typeface="Times New Roman" panose="02020603050405020304" pitchFamily="18" charset="0"/>
              <a:cs typeface="Times New Roman" panose="02020603050405020304" pitchFamily="18" charset="0"/>
            </a:endParaRPr>
          </a:p>
          <a:p>
            <a:pPr marL="0" indent="0" algn="ctr">
              <a:buNone/>
            </a:pPr>
            <a:r>
              <a:rPr lang="en-US" altLang="zh-CN" sz="1800" dirty="0">
                <a:latin typeface="Times New Roman" panose="02020603050405020304" pitchFamily="18" charset="0"/>
                <a:cs typeface="Times New Roman" panose="02020603050405020304" pitchFamily="18" charset="0"/>
              </a:rPr>
              <a:t>Presenter: Yingtao Luo (PhD student at Carnegie Mellon University)</a:t>
            </a:r>
          </a:p>
          <a:p>
            <a:pPr marL="0" indent="0" algn="ctr">
              <a:buNone/>
            </a:pPr>
            <a:endParaRPr lang="en-US" altLang="zh-CN" sz="1800" dirty="0">
              <a:latin typeface="Times New Roman" panose="02020603050405020304" pitchFamily="18" charset="0"/>
              <a:cs typeface="Times New Roman" panose="02020603050405020304" pitchFamily="18" charset="0"/>
            </a:endParaRPr>
          </a:p>
          <a:p>
            <a:pPr marL="0" indent="0" algn="ctr">
              <a:buNone/>
            </a:pPr>
            <a:r>
              <a:rPr lang="en-US" altLang="zh-CN" sz="1800" dirty="0">
                <a:latin typeface="Times New Roman" panose="02020603050405020304" pitchFamily="18" charset="0"/>
                <a:cs typeface="Times New Roman" panose="02020603050405020304" pitchFamily="18" charset="0"/>
              </a:rPr>
              <a:t>Authors: Yingtao Luo, </a:t>
            </a:r>
            <a:r>
              <a:rPr lang="en-US" altLang="zh-CN" sz="1800" dirty="0" err="1">
                <a:latin typeface="Times New Roman" panose="02020603050405020304" pitchFamily="18" charset="0"/>
                <a:cs typeface="Times New Roman" panose="02020603050405020304" pitchFamily="18" charset="0"/>
              </a:rPr>
              <a:t>Qiang</a:t>
            </a:r>
            <a:r>
              <a:rPr lang="en-US" altLang="zh-CN" sz="1800" dirty="0">
                <a:latin typeface="Times New Roman" panose="02020603050405020304" pitchFamily="18" charset="0"/>
                <a:cs typeface="Times New Roman" panose="02020603050405020304" pitchFamily="18" charset="0"/>
              </a:rPr>
              <a:t> Liu, </a:t>
            </a:r>
            <a:r>
              <a:rPr lang="en-US" altLang="zh-CN" sz="1800" dirty="0" err="1">
                <a:latin typeface="Times New Roman" panose="02020603050405020304" pitchFamily="18" charset="0"/>
                <a:cs typeface="Times New Roman" panose="02020603050405020304" pitchFamily="18" charset="0"/>
              </a:rPr>
              <a:t>Yuntian</a:t>
            </a:r>
            <a:r>
              <a:rPr lang="en-US" altLang="zh-CN" sz="1800" dirty="0">
                <a:latin typeface="Times New Roman" panose="02020603050405020304" pitchFamily="18" charset="0"/>
                <a:cs typeface="Times New Roman" panose="02020603050405020304" pitchFamily="18" charset="0"/>
              </a:rPr>
              <a:t> Chen, </a:t>
            </a:r>
            <a:r>
              <a:rPr lang="en-US" altLang="zh-CN" sz="1800" dirty="0" err="1">
                <a:latin typeface="Times New Roman" panose="02020603050405020304" pitchFamily="18" charset="0"/>
                <a:cs typeface="Times New Roman" panose="02020603050405020304" pitchFamily="18" charset="0"/>
              </a:rPr>
              <a:t>Wenbo</a:t>
            </a:r>
            <a:r>
              <a:rPr lang="en-US" altLang="zh-CN" sz="1800" dirty="0">
                <a:latin typeface="Times New Roman" panose="02020603050405020304" pitchFamily="18" charset="0"/>
                <a:cs typeface="Times New Roman" panose="02020603050405020304" pitchFamily="18" charset="0"/>
              </a:rPr>
              <a:t> Hu, Tian </a:t>
            </a:r>
            <a:r>
              <a:rPr lang="en-US" altLang="zh-CN" sz="1800" dirty="0" err="1">
                <a:latin typeface="Times New Roman" panose="02020603050405020304" pitchFamily="18" charset="0"/>
                <a:cs typeface="Times New Roman" panose="02020603050405020304" pitchFamily="18" charset="0"/>
              </a:rPr>
              <a:t>Tian</a:t>
            </a:r>
            <a:r>
              <a:rPr lang="en-US" altLang="zh-CN" sz="1800" dirty="0">
                <a:latin typeface="Times New Roman" panose="02020603050405020304" pitchFamily="18" charset="0"/>
                <a:cs typeface="Times New Roman" panose="02020603050405020304" pitchFamily="18" charset="0"/>
              </a:rPr>
              <a:t>, Jun Zhu</a:t>
            </a:r>
          </a:p>
          <a:p>
            <a:pPr marL="0" indent="0">
              <a:buNone/>
            </a:pPr>
            <a:endParaRPr lang="en-US" altLang="zh-CN" sz="1800"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E9BB9C01-5303-A23C-62B2-62C452CF53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2" y="159134"/>
            <a:ext cx="1559289" cy="561679"/>
          </a:xfrm>
          <a:prstGeom prst="rect">
            <a:avLst/>
          </a:prstGeom>
        </p:spPr>
      </p:pic>
      <p:pic>
        <p:nvPicPr>
          <p:cNvPr id="9" name="Picture 8" descr="University of Chinese Academy of Sciences - APRU">
            <a:extLst>
              <a:ext uri="{FF2B5EF4-FFF2-40B4-BE49-F238E27FC236}">
                <a16:creationId xmlns:a16="http://schemas.microsoft.com/office/drawing/2014/main" id="{5EBFD490-E6BE-8B2A-0281-EBD1FE92143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061" t="-8804"/>
          <a:stretch/>
        </p:blipFill>
        <p:spPr bwMode="auto">
          <a:xfrm>
            <a:off x="2702959" y="140557"/>
            <a:ext cx="2032974" cy="58025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第一阶段结果公告│“百年经典”—东方理工大学（暂名）校园规划及建筑方案设计国际竞赛 - EIAS">
            <a:extLst>
              <a:ext uri="{FF2B5EF4-FFF2-40B4-BE49-F238E27FC236}">
                <a16:creationId xmlns:a16="http://schemas.microsoft.com/office/drawing/2014/main" id="{56B02477-DF7D-0CA8-EA85-A9F0878E3CE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7326" t="-11173"/>
          <a:stretch/>
        </p:blipFill>
        <p:spPr bwMode="auto">
          <a:xfrm>
            <a:off x="4891008" y="159202"/>
            <a:ext cx="1204992" cy="53366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合肥工业大学学校校徽_word文档在线阅读与下载_无忧文档">
            <a:extLst>
              <a:ext uri="{FF2B5EF4-FFF2-40B4-BE49-F238E27FC236}">
                <a16:creationId xmlns:a16="http://schemas.microsoft.com/office/drawing/2014/main" id="{5A4A27FA-8AA5-F740-E3B8-B9FDB926916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248" t="21853"/>
          <a:stretch/>
        </p:blipFill>
        <p:spPr bwMode="auto">
          <a:xfrm>
            <a:off x="6168634" y="217824"/>
            <a:ext cx="1755669" cy="55669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arnegie Mellon University Logo Download in HD Quality">
            <a:extLst>
              <a:ext uri="{FF2B5EF4-FFF2-40B4-BE49-F238E27FC236}">
                <a16:creationId xmlns:a16="http://schemas.microsoft.com/office/drawing/2014/main" id="{74816993-1B79-98BB-1FE6-548A72F238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4022" y="106763"/>
            <a:ext cx="994180" cy="64611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Tsinghua University – Logos Download">
            <a:extLst>
              <a:ext uri="{FF2B5EF4-FFF2-40B4-BE49-F238E27FC236}">
                <a16:creationId xmlns:a16="http://schemas.microsoft.com/office/drawing/2014/main" id="{D25ED98E-9523-EAEA-34BC-930BCD3209A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53540" y="147830"/>
            <a:ext cx="1170347" cy="57298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KDD 2023">
            <a:extLst>
              <a:ext uri="{FF2B5EF4-FFF2-40B4-BE49-F238E27FC236}">
                <a16:creationId xmlns:a16="http://schemas.microsoft.com/office/drawing/2014/main" id="{70DAD129-AB5D-A370-161F-E22DAF78929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66432" y="106763"/>
            <a:ext cx="238125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470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976091"/>
            <a:ext cx="10515600" cy="1325563"/>
          </a:xfrm>
        </p:spPr>
        <p:txBody>
          <a:bodyPr>
            <a:normAutofit/>
          </a:bodyPr>
          <a:lstStyle/>
          <a:p>
            <a:r>
              <a:rPr kumimoji="0" lang="en-US" altLang="zh-CN" sz="2800" b="0" i="0" u="none" strike="noStrike" kern="0" cap="none" spc="0" normalizeH="0" baseline="0" noProof="0" dirty="0">
                <a:ln>
                  <a:noFill/>
                </a:ln>
                <a:solidFill>
                  <a:srgbClr val="AE0000"/>
                </a:solidFill>
                <a:effectLst/>
                <a:uLnTx/>
                <a:uFillTx/>
                <a:latin typeface="Open Sans SemiBold"/>
                <a:ea typeface="Open Sans SemiBold"/>
                <a:cs typeface="Open Sans SemiBold"/>
                <a:sym typeface="Open Sans SemiBold"/>
              </a:rPr>
              <a:t>Partial Differential Equations (PDEs) are Ubiquitous</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sp>
        <p:nvSpPr>
          <p:cNvPr id="11" name="内容占位符 2">
            <a:extLst>
              <a:ext uri="{FF2B5EF4-FFF2-40B4-BE49-F238E27FC236}">
                <a16:creationId xmlns:a16="http://schemas.microsoft.com/office/drawing/2014/main" id="{A1893CDF-1BEE-4530-B2A0-D7BFE086833A}"/>
              </a:ext>
            </a:extLst>
          </p:cNvPr>
          <p:cNvSpPr txBox="1">
            <a:spLocks/>
          </p:cNvSpPr>
          <p:nvPr/>
        </p:nvSpPr>
        <p:spPr>
          <a:xfrm>
            <a:off x="898843" y="2446679"/>
            <a:ext cx="4521257" cy="3969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altLang="zh-CN" sz="2000" dirty="0">
                <a:latin typeface="Times New Roman" panose="02020603050405020304" pitchFamily="18" charset="0"/>
                <a:cs typeface="Times New Roman" panose="02020603050405020304" pitchFamily="18" charset="0"/>
              </a:rPr>
              <a:t>Maxwell’s Equations (Electromagnetism) </a:t>
            </a:r>
          </a:p>
        </p:txBody>
      </p:sp>
      <p:pic>
        <p:nvPicPr>
          <p:cNvPr id="5" name="图片 4">
            <a:extLst>
              <a:ext uri="{FF2B5EF4-FFF2-40B4-BE49-F238E27FC236}">
                <a16:creationId xmlns:a16="http://schemas.microsoft.com/office/drawing/2014/main" id="{3FE74B07-479A-4ACC-07DE-49B2EEEAF6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2" y="159134"/>
            <a:ext cx="1559289" cy="561679"/>
          </a:xfrm>
          <a:prstGeom prst="rect">
            <a:avLst/>
          </a:prstGeom>
        </p:spPr>
      </p:pic>
      <p:pic>
        <p:nvPicPr>
          <p:cNvPr id="6" name="Picture 8" descr="University of Chinese Academy of Sciences - APRU">
            <a:extLst>
              <a:ext uri="{FF2B5EF4-FFF2-40B4-BE49-F238E27FC236}">
                <a16:creationId xmlns:a16="http://schemas.microsoft.com/office/drawing/2014/main" id="{80AFFE00-3FB5-DF79-D142-49BCAD16110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061" t="-8804"/>
          <a:stretch/>
        </p:blipFill>
        <p:spPr bwMode="auto">
          <a:xfrm>
            <a:off x="2702959" y="140557"/>
            <a:ext cx="2032974" cy="5802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第一阶段结果公告│“百年经典”—东方理工大学（暂名）校园规划及建筑方案设计国际竞赛 - EIAS">
            <a:extLst>
              <a:ext uri="{FF2B5EF4-FFF2-40B4-BE49-F238E27FC236}">
                <a16:creationId xmlns:a16="http://schemas.microsoft.com/office/drawing/2014/main" id="{36128513-0FA7-9390-6C66-44F8DFB69BC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7326" t="-11173"/>
          <a:stretch/>
        </p:blipFill>
        <p:spPr bwMode="auto">
          <a:xfrm>
            <a:off x="4891008" y="159202"/>
            <a:ext cx="1204992" cy="53366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合肥工业大学学校校徽_word文档在线阅读与下载_无忧文档">
            <a:extLst>
              <a:ext uri="{FF2B5EF4-FFF2-40B4-BE49-F238E27FC236}">
                <a16:creationId xmlns:a16="http://schemas.microsoft.com/office/drawing/2014/main" id="{E825F9D1-0D20-B3F7-E151-E88F97D2F9D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248" t="21853"/>
          <a:stretch/>
        </p:blipFill>
        <p:spPr bwMode="auto">
          <a:xfrm>
            <a:off x="6168634" y="217824"/>
            <a:ext cx="1755669" cy="5566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Carnegie Mellon University Logo Download in HD Quality">
            <a:extLst>
              <a:ext uri="{FF2B5EF4-FFF2-40B4-BE49-F238E27FC236}">
                <a16:creationId xmlns:a16="http://schemas.microsoft.com/office/drawing/2014/main" id="{8CFFE525-94D7-6AEA-2131-858EC82C2C8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4022" y="106763"/>
            <a:ext cx="994180" cy="64611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8" descr="Tsinghua University – Logos Download">
            <a:extLst>
              <a:ext uri="{FF2B5EF4-FFF2-40B4-BE49-F238E27FC236}">
                <a16:creationId xmlns:a16="http://schemas.microsoft.com/office/drawing/2014/main" id="{68B8154C-FBB5-3AB9-BEA4-131B87B8B8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53540" y="147830"/>
            <a:ext cx="1170347" cy="572983"/>
          </a:xfrm>
          <a:prstGeom prst="rect">
            <a:avLst/>
          </a:prstGeom>
          <a:noFill/>
          <a:extLst>
            <a:ext uri="{909E8E84-426E-40DD-AFC4-6F175D3DCCD1}">
              <a14:hiddenFill xmlns:a14="http://schemas.microsoft.com/office/drawing/2010/main">
                <a:solidFill>
                  <a:srgbClr val="FFFFFF"/>
                </a:solidFill>
              </a14:hiddenFill>
            </a:ext>
          </a:extLst>
        </p:spPr>
      </p:pic>
      <p:pic>
        <p:nvPicPr>
          <p:cNvPr id="20" name="图片 19">
            <a:extLst>
              <a:ext uri="{FF2B5EF4-FFF2-40B4-BE49-F238E27FC236}">
                <a16:creationId xmlns:a16="http://schemas.microsoft.com/office/drawing/2014/main" id="{C4B3D3D9-733D-9ED7-458E-0CA64ABD9ED3}"/>
              </a:ext>
            </a:extLst>
          </p:cNvPr>
          <p:cNvPicPr>
            <a:picLocks noChangeAspect="1"/>
          </p:cNvPicPr>
          <p:nvPr/>
        </p:nvPicPr>
        <p:blipFill rotWithShape="1">
          <a:blip r:embed="rId9">
            <a:extLst>
              <a:ext uri="{28A0092B-C50C-407E-A947-70E740481C1C}">
                <a14:useLocalDpi xmlns:a14="http://schemas.microsoft.com/office/drawing/2010/main" val="0"/>
              </a:ext>
            </a:extLst>
          </a:blip>
          <a:srcRect l="27548" r="1521"/>
          <a:stretch/>
        </p:blipFill>
        <p:spPr>
          <a:xfrm>
            <a:off x="898842" y="2811569"/>
            <a:ext cx="4521257" cy="1889803"/>
          </a:xfrm>
          <a:prstGeom prst="rect">
            <a:avLst/>
          </a:prstGeom>
        </p:spPr>
      </p:pic>
      <p:pic>
        <p:nvPicPr>
          <p:cNvPr id="23" name="图片 22">
            <a:extLst>
              <a:ext uri="{FF2B5EF4-FFF2-40B4-BE49-F238E27FC236}">
                <a16:creationId xmlns:a16="http://schemas.microsoft.com/office/drawing/2014/main" id="{5D1A6B44-A2C5-C6F4-4042-A9009D95822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7532" y="5599645"/>
            <a:ext cx="6781800" cy="828675"/>
          </a:xfrm>
          <a:prstGeom prst="rect">
            <a:avLst/>
          </a:prstGeom>
        </p:spPr>
      </p:pic>
      <p:sp>
        <p:nvSpPr>
          <p:cNvPr id="24" name="内容占位符 2">
            <a:extLst>
              <a:ext uri="{FF2B5EF4-FFF2-40B4-BE49-F238E27FC236}">
                <a16:creationId xmlns:a16="http://schemas.microsoft.com/office/drawing/2014/main" id="{DACB0990-8AAD-A628-D52C-38FC8B973DD2}"/>
              </a:ext>
            </a:extLst>
          </p:cNvPr>
          <p:cNvSpPr txBox="1">
            <a:spLocks/>
          </p:cNvSpPr>
          <p:nvPr/>
        </p:nvSpPr>
        <p:spPr>
          <a:xfrm>
            <a:off x="2152294" y="5188112"/>
            <a:ext cx="4521257" cy="3969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altLang="zh-CN" sz="2000" dirty="0">
                <a:latin typeface="Times New Roman" panose="02020603050405020304" pitchFamily="18" charset="0"/>
                <a:cs typeface="Times New Roman" panose="02020603050405020304" pitchFamily="18" charset="0"/>
              </a:rPr>
              <a:t>Navier-Stokers Equation (Fluids) </a:t>
            </a:r>
          </a:p>
        </p:txBody>
      </p:sp>
      <p:pic>
        <p:nvPicPr>
          <p:cNvPr id="26" name="图片 25">
            <a:extLst>
              <a:ext uri="{FF2B5EF4-FFF2-40B4-BE49-F238E27FC236}">
                <a16:creationId xmlns:a16="http://schemas.microsoft.com/office/drawing/2014/main" id="{13F489DC-4B0F-9501-D4B4-19CDDE09659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74666" y="5565795"/>
            <a:ext cx="3295650" cy="771525"/>
          </a:xfrm>
          <a:prstGeom prst="rect">
            <a:avLst/>
          </a:prstGeom>
        </p:spPr>
      </p:pic>
      <p:sp>
        <p:nvSpPr>
          <p:cNvPr id="27" name="内容占位符 2">
            <a:extLst>
              <a:ext uri="{FF2B5EF4-FFF2-40B4-BE49-F238E27FC236}">
                <a16:creationId xmlns:a16="http://schemas.microsoft.com/office/drawing/2014/main" id="{8607540A-430F-BF05-C719-481CC410DB62}"/>
              </a:ext>
            </a:extLst>
          </p:cNvPr>
          <p:cNvSpPr txBox="1">
            <a:spLocks/>
          </p:cNvSpPr>
          <p:nvPr/>
        </p:nvSpPr>
        <p:spPr>
          <a:xfrm>
            <a:off x="7924303" y="5168836"/>
            <a:ext cx="3596375" cy="3969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altLang="zh-CN" sz="2000" dirty="0">
                <a:latin typeface="Times New Roman" panose="02020603050405020304" pitchFamily="18" charset="0"/>
                <a:cs typeface="Times New Roman" panose="02020603050405020304" pitchFamily="18" charset="0"/>
              </a:rPr>
              <a:t>Schrödinger Equation (Quantum) </a:t>
            </a:r>
          </a:p>
        </p:txBody>
      </p:sp>
      <p:pic>
        <p:nvPicPr>
          <p:cNvPr id="29" name="图片 28">
            <a:extLst>
              <a:ext uri="{FF2B5EF4-FFF2-40B4-BE49-F238E27FC236}">
                <a16:creationId xmlns:a16="http://schemas.microsoft.com/office/drawing/2014/main" id="{31C7276A-01F7-2CBF-EACD-CA1805BA5E9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31998" y="2811569"/>
            <a:ext cx="2419350" cy="552450"/>
          </a:xfrm>
          <a:prstGeom prst="rect">
            <a:avLst/>
          </a:prstGeom>
        </p:spPr>
      </p:pic>
      <p:sp>
        <p:nvSpPr>
          <p:cNvPr id="31" name="文本框 30">
            <a:extLst>
              <a:ext uri="{FF2B5EF4-FFF2-40B4-BE49-F238E27FC236}">
                <a16:creationId xmlns:a16="http://schemas.microsoft.com/office/drawing/2014/main" id="{7A68234C-21D3-91B9-8B4E-1109D679B62C}"/>
              </a:ext>
            </a:extLst>
          </p:cNvPr>
          <p:cNvSpPr txBox="1"/>
          <p:nvPr/>
        </p:nvSpPr>
        <p:spPr>
          <a:xfrm>
            <a:off x="6256511" y="2456834"/>
            <a:ext cx="3335584" cy="369332"/>
          </a:xfrm>
          <a:prstGeom prst="rect">
            <a:avLst/>
          </a:prstGeom>
          <a:noFill/>
        </p:spPr>
        <p:txBody>
          <a:bodyPr wrap="square">
            <a:spAutoFit/>
          </a:bodyPr>
          <a:lstStyle/>
          <a:p>
            <a:pPr algn="l"/>
            <a:r>
              <a:rPr lang="en-US" altLang="zh-CN" b="0" i="0" dirty="0">
                <a:solidFill>
                  <a:srgbClr val="000000"/>
                </a:solidFill>
                <a:effectLst/>
                <a:latin typeface="Times New Roman" panose="02020603050405020304" pitchFamily="18" charset="0"/>
                <a:cs typeface="Times New Roman" panose="02020603050405020304" pitchFamily="18" charset="0"/>
              </a:rPr>
              <a:t>Convection–Diffusion Equation</a:t>
            </a:r>
          </a:p>
        </p:txBody>
      </p:sp>
      <p:sp>
        <p:nvSpPr>
          <p:cNvPr id="36" name="文本框 35">
            <a:extLst>
              <a:ext uri="{FF2B5EF4-FFF2-40B4-BE49-F238E27FC236}">
                <a16:creationId xmlns:a16="http://schemas.microsoft.com/office/drawing/2014/main" id="{45FB5A0D-493E-73E7-6279-81DC189CDF9E}"/>
              </a:ext>
            </a:extLst>
          </p:cNvPr>
          <p:cNvSpPr txBox="1"/>
          <p:nvPr/>
        </p:nvSpPr>
        <p:spPr>
          <a:xfrm>
            <a:off x="7166551" y="3693114"/>
            <a:ext cx="3113522" cy="369332"/>
          </a:xfrm>
          <a:prstGeom prst="rect">
            <a:avLst/>
          </a:prstGeom>
          <a:noFill/>
        </p:spPr>
        <p:txBody>
          <a:bodyPr wrap="square">
            <a:spAutoFit/>
          </a:bodyPr>
          <a:lstStyle/>
          <a:p>
            <a:pPr algn="l"/>
            <a:r>
              <a:rPr lang="en-US" altLang="zh-CN" b="0" i="0" dirty="0">
                <a:solidFill>
                  <a:srgbClr val="000000"/>
                </a:solidFill>
                <a:effectLst/>
                <a:latin typeface="Times New Roman" panose="02020603050405020304" pitchFamily="18" charset="0"/>
                <a:cs typeface="Times New Roman" panose="02020603050405020304" pitchFamily="18" charset="0"/>
              </a:rPr>
              <a:t>Black-Scholes PDE (Finance)</a:t>
            </a:r>
          </a:p>
        </p:txBody>
      </p:sp>
      <p:pic>
        <p:nvPicPr>
          <p:cNvPr id="38" name="图片 37">
            <a:extLst>
              <a:ext uri="{FF2B5EF4-FFF2-40B4-BE49-F238E27FC236}">
                <a16:creationId xmlns:a16="http://schemas.microsoft.com/office/drawing/2014/main" id="{6F3299D5-B687-9B82-983A-F21E80E3255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317364" y="4147290"/>
            <a:ext cx="2600325" cy="561975"/>
          </a:xfrm>
          <a:prstGeom prst="rect">
            <a:avLst/>
          </a:prstGeom>
        </p:spPr>
      </p:pic>
      <p:pic>
        <p:nvPicPr>
          <p:cNvPr id="4" name="Picture 2" descr="KDD 2023">
            <a:extLst>
              <a:ext uri="{FF2B5EF4-FFF2-40B4-BE49-F238E27FC236}">
                <a16:creationId xmlns:a16="http://schemas.microsoft.com/office/drawing/2014/main" id="{78E70E50-3AB9-E0C6-7E65-269DAB75A87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666432" y="106763"/>
            <a:ext cx="238125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264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976091"/>
            <a:ext cx="10515600" cy="1325563"/>
          </a:xfrm>
        </p:spPr>
        <p:txBody>
          <a:bodyPr>
            <a:normAutofit/>
          </a:bodyPr>
          <a:lstStyle/>
          <a:p>
            <a:r>
              <a:rPr kumimoji="0" lang="en-US" altLang="zh-CN" sz="2800" b="0" i="0" u="none" strike="noStrike" kern="0" cap="none" spc="0" normalizeH="0" baseline="0" noProof="0" dirty="0">
                <a:ln>
                  <a:noFill/>
                </a:ln>
                <a:solidFill>
                  <a:srgbClr val="AE0000"/>
                </a:solidFill>
                <a:effectLst/>
                <a:uLnTx/>
                <a:uFillTx/>
                <a:latin typeface="Open Sans SemiBold"/>
                <a:ea typeface="Open Sans SemiBold"/>
                <a:cs typeface="Open Sans SemiBold"/>
                <a:sym typeface="Open Sans SemiBold"/>
              </a:rPr>
              <a:t>PDEs with Variable Coefficients</a:t>
            </a:r>
            <a:endParaRPr lang="zh-CN" altLang="en-US" sz="2800" b="1"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3FE74B07-479A-4ACC-07DE-49B2EEEAF6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2" y="159134"/>
            <a:ext cx="1559289" cy="561679"/>
          </a:xfrm>
          <a:prstGeom prst="rect">
            <a:avLst/>
          </a:prstGeom>
        </p:spPr>
      </p:pic>
      <p:pic>
        <p:nvPicPr>
          <p:cNvPr id="6" name="Picture 8" descr="University of Chinese Academy of Sciences - APRU">
            <a:extLst>
              <a:ext uri="{FF2B5EF4-FFF2-40B4-BE49-F238E27FC236}">
                <a16:creationId xmlns:a16="http://schemas.microsoft.com/office/drawing/2014/main" id="{80AFFE00-3FB5-DF79-D142-49BCAD16110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061" t="-8804"/>
          <a:stretch/>
        </p:blipFill>
        <p:spPr bwMode="auto">
          <a:xfrm>
            <a:off x="2702959" y="140557"/>
            <a:ext cx="2032974" cy="5802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第一阶段结果公告│“百年经典”—东方理工大学（暂名）校园规划及建筑方案设计国际竞赛 - EIAS">
            <a:extLst>
              <a:ext uri="{FF2B5EF4-FFF2-40B4-BE49-F238E27FC236}">
                <a16:creationId xmlns:a16="http://schemas.microsoft.com/office/drawing/2014/main" id="{36128513-0FA7-9390-6C66-44F8DFB69BC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7326" t="-11173"/>
          <a:stretch/>
        </p:blipFill>
        <p:spPr bwMode="auto">
          <a:xfrm>
            <a:off x="4891008" y="159202"/>
            <a:ext cx="1204992" cy="53366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合肥工业大学学校校徽_word文档在线阅读与下载_无忧文档">
            <a:extLst>
              <a:ext uri="{FF2B5EF4-FFF2-40B4-BE49-F238E27FC236}">
                <a16:creationId xmlns:a16="http://schemas.microsoft.com/office/drawing/2014/main" id="{E825F9D1-0D20-B3F7-E151-E88F97D2F9D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248" t="21853"/>
          <a:stretch/>
        </p:blipFill>
        <p:spPr bwMode="auto">
          <a:xfrm>
            <a:off x="6168634" y="217824"/>
            <a:ext cx="1755669" cy="5566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Carnegie Mellon University Logo Download in HD Quality">
            <a:extLst>
              <a:ext uri="{FF2B5EF4-FFF2-40B4-BE49-F238E27FC236}">
                <a16:creationId xmlns:a16="http://schemas.microsoft.com/office/drawing/2014/main" id="{8CFFE525-94D7-6AEA-2131-858EC82C2C8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4022" y="106763"/>
            <a:ext cx="994180" cy="64611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8" descr="Tsinghua University – Logos Download">
            <a:extLst>
              <a:ext uri="{FF2B5EF4-FFF2-40B4-BE49-F238E27FC236}">
                <a16:creationId xmlns:a16="http://schemas.microsoft.com/office/drawing/2014/main" id="{68B8154C-FBB5-3AB9-BEA4-131B87B8B8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53540" y="147830"/>
            <a:ext cx="1170347" cy="572983"/>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1D106117-54A7-4CA4-FE02-230FDEE1772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75932" y="2124445"/>
            <a:ext cx="9640135" cy="4023709"/>
          </a:xfrm>
          <a:prstGeom prst="rect">
            <a:avLst/>
          </a:prstGeom>
        </p:spPr>
      </p:pic>
      <p:sp>
        <p:nvSpPr>
          <p:cNvPr id="10" name="文本框 9">
            <a:extLst>
              <a:ext uri="{FF2B5EF4-FFF2-40B4-BE49-F238E27FC236}">
                <a16:creationId xmlns:a16="http://schemas.microsoft.com/office/drawing/2014/main" id="{93B1F2E8-3933-ED87-D304-C04B518E497D}"/>
              </a:ext>
            </a:extLst>
          </p:cNvPr>
          <p:cNvSpPr txBox="1"/>
          <p:nvPr/>
        </p:nvSpPr>
        <p:spPr>
          <a:xfrm>
            <a:off x="1216667" y="6039196"/>
            <a:ext cx="9758659"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(a) </a:t>
            </a:r>
            <a:r>
              <a:rPr lang="en-US" altLang="zh-CN" sz="2400" dirty="0">
                <a:latin typeface="Times New Roman" panose="02020603050405020304" pitchFamily="18" charset="0"/>
                <a:cs typeface="Times New Roman" panose="02020603050405020304" pitchFamily="18" charset="0"/>
              </a:rPr>
              <a:t>a constant value 1,</a:t>
            </a:r>
            <a:r>
              <a:rPr lang="en-US" altLang="zh-CN" sz="2400" b="1" dirty="0">
                <a:latin typeface="Times New Roman" panose="02020603050405020304" pitchFamily="18" charset="0"/>
                <a:cs typeface="Times New Roman" panose="02020603050405020304" pitchFamily="18" charset="0"/>
              </a:rPr>
              <a:t> (b) </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𝑥</a:t>
            </a:r>
            <a:r>
              <a:rPr lang="en-US" altLang="zh-CN"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(c) </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𝑥 </a:t>
            </a:r>
            <a:r>
              <a:rPr lang="en-US" altLang="zh-CN" sz="2400" dirty="0">
                <a:latin typeface="Times New Roman" panose="02020603050405020304" pitchFamily="18" charset="0"/>
                <a:cs typeface="Times New Roman" panose="02020603050405020304" pitchFamily="18" charset="0"/>
              </a:rPr>
              <a:t>+ sin</a:t>
            </a:r>
            <a:r>
              <a:rPr lang="zh-CN" altLang="en-US" sz="2400" dirty="0">
                <a:latin typeface="Times New Roman" panose="02020603050405020304" pitchFamily="18" charset="0"/>
                <a:cs typeface="Times New Roman" panose="02020603050405020304" pitchFamily="18" charset="0"/>
              </a:rPr>
              <a:t>𝑦</a:t>
            </a:r>
            <a:r>
              <a:rPr lang="en-US" altLang="zh-CN"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(d) </a:t>
            </a:r>
            <a:r>
              <a:rPr lang="en-US" altLang="zh-CN" sz="2400" dirty="0">
                <a:latin typeface="Times New Roman" panose="02020603050405020304" pitchFamily="18" charset="0"/>
                <a:cs typeface="Times New Roman" panose="02020603050405020304" pitchFamily="18" charset="0"/>
              </a:rPr>
              <a:t>complex coefficient field</a:t>
            </a:r>
            <a:endParaRPr lang="zh-CN" altLang="en-US" sz="2400" dirty="0">
              <a:latin typeface="Times New Roman" panose="02020603050405020304" pitchFamily="18" charset="0"/>
              <a:cs typeface="Times New Roman" panose="02020603050405020304" pitchFamily="18" charset="0"/>
            </a:endParaRPr>
          </a:p>
        </p:txBody>
      </p:sp>
      <p:pic>
        <p:nvPicPr>
          <p:cNvPr id="4" name="Picture 2" descr="KDD 2023">
            <a:extLst>
              <a:ext uri="{FF2B5EF4-FFF2-40B4-BE49-F238E27FC236}">
                <a16:creationId xmlns:a16="http://schemas.microsoft.com/office/drawing/2014/main" id="{E504066F-D8BE-3C50-894D-BC3B46FC10E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66432" y="106763"/>
            <a:ext cx="2381250" cy="6096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圆角 2">
            <a:extLst>
              <a:ext uri="{FF2B5EF4-FFF2-40B4-BE49-F238E27FC236}">
                <a16:creationId xmlns:a16="http://schemas.microsoft.com/office/drawing/2014/main" id="{FB674813-C221-B8CB-4518-AD948A2A34D7}"/>
              </a:ext>
            </a:extLst>
          </p:cNvPr>
          <p:cNvSpPr/>
          <p:nvPr/>
        </p:nvSpPr>
        <p:spPr>
          <a:xfrm>
            <a:off x="8378934" y="2662176"/>
            <a:ext cx="2478123" cy="2581155"/>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33115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976091"/>
            <a:ext cx="10515600" cy="1325563"/>
          </a:xfrm>
        </p:spPr>
        <p:txBody>
          <a:bodyPr>
            <a:normAutofit/>
          </a:bodyPr>
          <a:lstStyle/>
          <a:p>
            <a:r>
              <a:rPr kumimoji="0" lang="en-US" altLang="zh-CN" sz="2800" b="0" i="0" u="none" strike="noStrike" kern="0" cap="none" spc="0" normalizeH="0" baseline="0" noProof="0" dirty="0">
                <a:ln>
                  <a:noFill/>
                </a:ln>
                <a:solidFill>
                  <a:srgbClr val="AE0000"/>
                </a:solidFill>
                <a:effectLst/>
                <a:uLnTx/>
                <a:uFillTx/>
                <a:latin typeface="Open Sans SemiBold"/>
                <a:ea typeface="Open Sans SemiBold"/>
                <a:cs typeface="Open Sans SemiBold"/>
                <a:sym typeface="Open Sans SemiBold"/>
              </a:rPr>
              <a:t>Motivation 1: Smooth Coefficient Field</a:t>
            </a:r>
            <a:endParaRPr lang="zh-CN" altLang="en-US" sz="2800" b="1" dirty="0">
              <a:latin typeface="Times New Roman" panose="02020603050405020304" pitchFamily="18" charset="0"/>
              <a:cs typeface="Times New Roman" panose="02020603050405020304" pitchFamily="18" charset="0"/>
            </a:endParaRPr>
          </a:p>
        </p:txBody>
      </p:sp>
      <p:pic>
        <p:nvPicPr>
          <p:cNvPr id="3" name="Picture 2" descr="KDD 2023">
            <a:extLst>
              <a:ext uri="{FF2B5EF4-FFF2-40B4-BE49-F238E27FC236}">
                <a16:creationId xmlns:a16="http://schemas.microsoft.com/office/drawing/2014/main" id="{CAA5F96A-12BA-400D-8CA2-5AD0BDB2D0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6432" y="106763"/>
            <a:ext cx="2381250" cy="6096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3FE74B07-479A-4ACC-07DE-49B2EEEAF6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92" y="159134"/>
            <a:ext cx="1559289" cy="561679"/>
          </a:xfrm>
          <a:prstGeom prst="rect">
            <a:avLst/>
          </a:prstGeom>
        </p:spPr>
      </p:pic>
      <p:pic>
        <p:nvPicPr>
          <p:cNvPr id="6" name="Picture 8" descr="University of Chinese Academy of Sciences - APRU">
            <a:extLst>
              <a:ext uri="{FF2B5EF4-FFF2-40B4-BE49-F238E27FC236}">
                <a16:creationId xmlns:a16="http://schemas.microsoft.com/office/drawing/2014/main" id="{80AFFE00-3FB5-DF79-D142-49BCAD1611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061" t="-8804"/>
          <a:stretch/>
        </p:blipFill>
        <p:spPr bwMode="auto">
          <a:xfrm>
            <a:off x="2702959" y="140557"/>
            <a:ext cx="2032974" cy="5802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第一阶段结果公告│“百年经典”—东方理工大学（暂名）校园规划及建筑方案设计国际竞赛 - EIAS">
            <a:extLst>
              <a:ext uri="{FF2B5EF4-FFF2-40B4-BE49-F238E27FC236}">
                <a16:creationId xmlns:a16="http://schemas.microsoft.com/office/drawing/2014/main" id="{36128513-0FA7-9390-6C66-44F8DFB69BC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7326" t="-11173"/>
          <a:stretch/>
        </p:blipFill>
        <p:spPr bwMode="auto">
          <a:xfrm>
            <a:off x="4891008" y="159202"/>
            <a:ext cx="1204992" cy="53366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合肥工业大学学校校徽_word文档在线阅读与下载_无忧文档">
            <a:extLst>
              <a:ext uri="{FF2B5EF4-FFF2-40B4-BE49-F238E27FC236}">
                <a16:creationId xmlns:a16="http://schemas.microsoft.com/office/drawing/2014/main" id="{E825F9D1-0D20-B3F7-E151-E88F97D2F9D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8248" t="21853"/>
          <a:stretch/>
        </p:blipFill>
        <p:spPr bwMode="auto">
          <a:xfrm>
            <a:off x="6168634" y="217824"/>
            <a:ext cx="1755669" cy="5566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Carnegie Mellon University Logo Download in HD Quality">
            <a:extLst>
              <a:ext uri="{FF2B5EF4-FFF2-40B4-BE49-F238E27FC236}">
                <a16:creationId xmlns:a16="http://schemas.microsoft.com/office/drawing/2014/main" id="{8CFFE525-94D7-6AEA-2131-858EC82C2C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4022" y="106763"/>
            <a:ext cx="994180" cy="64611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8" descr="Tsinghua University – Logos Download">
            <a:extLst>
              <a:ext uri="{FF2B5EF4-FFF2-40B4-BE49-F238E27FC236}">
                <a16:creationId xmlns:a16="http://schemas.microsoft.com/office/drawing/2014/main" id="{68B8154C-FBB5-3AB9-BEA4-131B87B8B87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53540" y="147830"/>
            <a:ext cx="1170347" cy="572983"/>
          </a:xfrm>
          <a:prstGeom prst="rect">
            <a:avLst/>
          </a:prstGeom>
          <a:noFill/>
          <a:extLst>
            <a:ext uri="{909E8E84-426E-40DD-AFC4-6F175D3DCCD1}">
              <a14:hiddenFill xmlns:a14="http://schemas.microsoft.com/office/drawing/2010/main">
                <a:solidFill>
                  <a:srgbClr val="FFFFFF"/>
                </a:solidFill>
              </a14:hiddenFill>
            </a:ext>
          </a:extLst>
        </p:spPr>
      </p:pic>
      <p:pic>
        <p:nvPicPr>
          <p:cNvPr id="12" name="图片 11">
            <a:extLst>
              <a:ext uri="{FF2B5EF4-FFF2-40B4-BE49-F238E27FC236}">
                <a16:creationId xmlns:a16="http://schemas.microsoft.com/office/drawing/2014/main" id="{715D02AC-975F-A5E3-435D-58AB3996A1A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92258" y="2301654"/>
            <a:ext cx="7397124" cy="2257892"/>
          </a:xfrm>
          <a:prstGeom prst="rect">
            <a:avLst/>
          </a:prstGeom>
        </p:spPr>
      </p:pic>
      <p:sp>
        <p:nvSpPr>
          <p:cNvPr id="7" name="文本框 6">
            <a:extLst>
              <a:ext uri="{FF2B5EF4-FFF2-40B4-BE49-F238E27FC236}">
                <a16:creationId xmlns:a16="http://schemas.microsoft.com/office/drawing/2014/main" id="{CDFECE37-4F65-982C-7912-A30EFBBF36D6}"/>
              </a:ext>
            </a:extLst>
          </p:cNvPr>
          <p:cNvSpPr txBox="1"/>
          <p:nvPr/>
        </p:nvSpPr>
        <p:spPr>
          <a:xfrm>
            <a:off x="2392258" y="5435629"/>
            <a:ext cx="7970941" cy="400110"/>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Recall: </a:t>
            </a:r>
            <a:r>
              <a:rPr lang="en-US" altLang="zh-CN" sz="2000" dirty="0">
                <a:latin typeface="Times New Roman" panose="02020603050405020304" pitchFamily="18" charset="0"/>
                <a:cs typeface="Times New Roman" panose="02020603050405020304" pitchFamily="18" charset="0"/>
              </a:rPr>
              <a:t>Differentiation accuracy assumes smoothness as a first principle.</a:t>
            </a:r>
          </a:p>
        </p:txBody>
      </p:sp>
      <p:sp>
        <p:nvSpPr>
          <p:cNvPr id="8" name="矩形: 圆角 7">
            <a:extLst>
              <a:ext uri="{FF2B5EF4-FFF2-40B4-BE49-F238E27FC236}">
                <a16:creationId xmlns:a16="http://schemas.microsoft.com/office/drawing/2014/main" id="{76ED9596-2029-16FD-BE90-ED82B0344209}"/>
              </a:ext>
            </a:extLst>
          </p:cNvPr>
          <p:cNvSpPr/>
          <p:nvPr/>
        </p:nvSpPr>
        <p:spPr>
          <a:xfrm>
            <a:off x="2183164" y="5164569"/>
            <a:ext cx="7970940" cy="974168"/>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01022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976091"/>
            <a:ext cx="10515600" cy="1325563"/>
          </a:xfrm>
        </p:spPr>
        <p:txBody>
          <a:bodyPr>
            <a:normAutofit/>
          </a:bodyPr>
          <a:lstStyle/>
          <a:p>
            <a:r>
              <a:rPr kumimoji="0" lang="en-US" altLang="zh-CN" sz="2800" b="0" i="0" u="none" strike="noStrike" kern="0" cap="none" spc="0" normalizeH="0" baseline="0" noProof="0" dirty="0">
                <a:ln>
                  <a:noFill/>
                </a:ln>
                <a:solidFill>
                  <a:srgbClr val="AE0000"/>
                </a:solidFill>
                <a:effectLst/>
                <a:uLnTx/>
                <a:uFillTx/>
                <a:latin typeface="Open Sans SemiBold"/>
                <a:ea typeface="Open Sans SemiBold"/>
                <a:cs typeface="Open Sans SemiBold"/>
                <a:sym typeface="Open Sans SemiBold"/>
              </a:rPr>
              <a:t>Motivation 2: Physics Knowledge &amp; Principles</a:t>
            </a:r>
            <a:endParaRPr lang="zh-CN" altLang="en-US" sz="2800" b="1" dirty="0">
              <a:latin typeface="Times New Roman" panose="02020603050405020304" pitchFamily="18" charset="0"/>
              <a:cs typeface="Times New Roman" panose="02020603050405020304" pitchFamily="18" charset="0"/>
            </a:endParaRPr>
          </a:p>
        </p:txBody>
      </p:sp>
      <p:pic>
        <p:nvPicPr>
          <p:cNvPr id="3" name="Picture 2" descr="KDD 2023">
            <a:extLst>
              <a:ext uri="{FF2B5EF4-FFF2-40B4-BE49-F238E27FC236}">
                <a16:creationId xmlns:a16="http://schemas.microsoft.com/office/drawing/2014/main" id="{CAA5F96A-12BA-400D-8CA2-5AD0BDB2D0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6432" y="106763"/>
            <a:ext cx="2381250" cy="6096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3FE74B07-479A-4ACC-07DE-49B2EEEAF6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92" y="159134"/>
            <a:ext cx="1559289" cy="561679"/>
          </a:xfrm>
          <a:prstGeom prst="rect">
            <a:avLst/>
          </a:prstGeom>
        </p:spPr>
      </p:pic>
      <p:pic>
        <p:nvPicPr>
          <p:cNvPr id="6" name="Picture 8" descr="University of Chinese Academy of Sciences - APRU">
            <a:extLst>
              <a:ext uri="{FF2B5EF4-FFF2-40B4-BE49-F238E27FC236}">
                <a16:creationId xmlns:a16="http://schemas.microsoft.com/office/drawing/2014/main" id="{80AFFE00-3FB5-DF79-D142-49BCAD1611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061" t="-8804"/>
          <a:stretch/>
        </p:blipFill>
        <p:spPr bwMode="auto">
          <a:xfrm>
            <a:off x="2702959" y="140557"/>
            <a:ext cx="2032974" cy="5802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第一阶段结果公告│“百年经典”—东方理工大学（暂名）校园规划及建筑方案设计国际竞赛 - EIAS">
            <a:extLst>
              <a:ext uri="{FF2B5EF4-FFF2-40B4-BE49-F238E27FC236}">
                <a16:creationId xmlns:a16="http://schemas.microsoft.com/office/drawing/2014/main" id="{36128513-0FA7-9390-6C66-44F8DFB69BC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7326" t="-11173"/>
          <a:stretch/>
        </p:blipFill>
        <p:spPr bwMode="auto">
          <a:xfrm>
            <a:off x="4891008" y="159202"/>
            <a:ext cx="1204992" cy="53366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合肥工业大学学校校徽_word文档在线阅读与下载_无忧文档">
            <a:extLst>
              <a:ext uri="{FF2B5EF4-FFF2-40B4-BE49-F238E27FC236}">
                <a16:creationId xmlns:a16="http://schemas.microsoft.com/office/drawing/2014/main" id="{E825F9D1-0D20-B3F7-E151-E88F97D2F9D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8248" t="21853"/>
          <a:stretch/>
        </p:blipFill>
        <p:spPr bwMode="auto">
          <a:xfrm>
            <a:off x="6168634" y="217824"/>
            <a:ext cx="1755669" cy="5566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Carnegie Mellon University Logo Download in HD Quality">
            <a:extLst>
              <a:ext uri="{FF2B5EF4-FFF2-40B4-BE49-F238E27FC236}">
                <a16:creationId xmlns:a16="http://schemas.microsoft.com/office/drawing/2014/main" id="{8CFFE525-94D7-6AEA-2131-858EC82C2C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4022" y="106763"/>
            <a:ext cx="994180" cy="64611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8" descr="Tsinghua University – Logos Download">
            <a:extLst>
              <a:ext uri="{FF2B5EF4-FFF2-40B4-BE49-F238E27FC236}">
                <a16:creationId xmlns:a16="http://schemas.microsoft.com/office/drawing/2014/main" id="{68B8154C-FBB5-3AB9-BEA4-131B87B8B87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53540" y="147830"/>
            <a:ext cx="1170347" cy="572983"/>
          </a:xfrm>
          <a:prstGeom prst="rect">
            <a:avLst/>
          </a:prstGeom>
          <a:noFill/>
          <a:extLst>
            <a:ext uri="{909E8E84-426E-40DD-AFC4-6F175D3DCCD1}">
              <a14:hiddenFill xmlns:a14="http://schemas.microsoft.com/office/drawing/2010/main">
                <a:solidFill>
                  <a:srgbClr val="FFFFFF"/>
                </a:solidFill>
              </a14:hiddenFill>
            </a:ext>
          </a:extLst>
        </p:spPr>
      </p:pic>
      <p:pic>
        <p:nvPicPr>
          <p:cNvPr id="17" name="图片 16">
            <a:extLst>
              <a:ext uri="{FF2B5EF4-FFF2-40B4-BE49-F238E27FC236}">
                <a16:creationId xmlns:a16="http://schemas.microsoft.com/office/drawing/2014/main" id="{2099F5B9-68EF-2BE2-6CF4-B574EDF6AE1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94051" y="2382982"/>
            <a:ext cx="3341882" cy="3983479"/>
          </a:xfrm>
          <a:prstGeom prst="rect">
            <a:avLst/>
          </a:prstGeom>
        </p:spPr>
      </p:pic>
      <p:sp>
        <p:nvSpPr>
          <p:cNvPr id="20" name="文本框 19">
            <a:extLst>
              <a:ext uri="{FF2B5EF4-FFF2-40B4-BE49-F238E27FC236}">
                <a16:creationId xmlns:a16="http://schemas.microsoft.com/office/drawing/2014/main" id="{F71DBE6C-F60A-821F-54FE-B5681AC93E7E}"/>
              </a:ext>
            </a:extLst>
          </p:cNvPr>
          <p:cNvSpPr txBox="1"/>
          <p:nvPr/>
        </p:nvSpPr>
        <p:spPr>
          <a:xfrm>
            <a:off x="5399050" y="2789671"/>
            <a:ext cx="5050506" cy="2554545"/>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Physics Knowledge: </a:t>
            </a:r>
          </a:p>
          <a:p>
            <a:r>
              <a:rPr lang="en-US" altLang="zh-CN" sz="2000" i="1" dirty="0">
                <a:latin typeface="Times New Roman" panose="02020603050405020304" pitchFamily="18" charset="0"/>
                <a:cs typeface="Times New Roman" panose="02020603050405020304" pitchFamily="18" charset="0"/>
              </a:rPr>
              <a:t>Initial and boundary conditions, a priori terms</a:t>
            </a:r>
            <a:r>
              <a:rPr lang="en-US" altLang="zh-CN" sz="2000" dirty="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cs typeface="Times New Roman" panose="02020603050405020304" pitchFamily="18" charset="0"/>
            </a:endParaRPr>
          </a:p>
          <a:p>
            <a:endParaRPr lang="en-US" altLang="zh-CN" sz="2000" b="1" dirty="0">
              <a:latin typeface="Times New Roman" panose="02020603050405020304" pitchFamily="18" charset="0"/>
              <a:cs typeface="Times New Roman" panose="02020603050405020304" pitchFamily="18" charset="0"/>
            </a:endParaRPr>
          </a:p>
          <a:p>
            <a:endParaRPr lang="en-US" altLang="zh-CN" sz="2000" b="1"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Physics Principles: </a:t>
            </a:r>
          </a:p>
          <a:p>
            <a:r>
              <a:rPr lang="en-US" altLang="zh-CN" sz="2000" dirty="0">
                <a:latin typeface="Times New Roman" panose="02020603050405020304" pitchFamily="18" charset="0"/>
                <a:cs typeface="Times New Roman" panose="02020603050405020304" pitchFamily="18" charset="0"/>
              </a:rPr>
              <a:t>1. Conservation laws: </a:t>
            </a:r>
            <a:r>
              <a:rPr lang="en-US" altLang="zh-CN" sz="2000" i="1" dirty="0">
                <a:latin typeface="Times New Roman" panose="02020603050405020304" pitchFamily="18" charset="0"/>
                <a:cs typeface="Times New Roman" panose="02020603050405020304" pitchFamily="18" charset="0"/>
              </a:rPr>
              <a:t>spatiotemporally rotation and translation invariant.</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2. Smoothness constraint.</a:t>
            </a:r>
          </a:p>
        </p:txBody>
      </p:sp>
    </p:spTree>
    <p:extLst>
      <p:ext uri="{BB962C8B-B14F-4D97-AF65-F5344CB8AC3E}">
        <p14:creationId xmlns:p14="http://schemas.microsoft.com/office/powerpoint/2010/main" val="2091082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976091"/>
            <a:ext cx="10515600" cy="1325563"/>
          </a:xfrm>
        </p:spPr>
        <p:txBody>
          <a:bodyPr>
            <a:normAutofit/>
          </a:bodyPr>
          <a:lstStyle/>
          <a:p>
            <a:r>
              <a:rPr kumimoji="0" lang="en-US" altLang="zh-CN" sz="2800" b="0" i="0" u="none" strike="noStrike" kern="0" cap="none" spc="0" normalizeH="0" baseline="0" noProof="0" dirty="0">
                <a:ln>
                  <a:noFill/>
                </a:ln>
                <a:solidFill>
                  <a:srgbClr val="AE0000"/>
                </a:solidFill>
                <a:effectLst/>
                <a:uLnTx/>
                <a:uFillTx/>
                <a:latin typeface="Open Sans SemiBold"/>
                <a:ea typeface="Open Sans SemiBold"/>
                <a:cs typeface="Open Sans SemiBold"/>
                <a:sym typeface="Open Sans SemiBold"/>
              </a:rPr>
              <a:t>Complexity and Theoretical Analysis</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pic>
        <p:nvPicPr>
          <p:cNvPr id="3" name="Picture 2" descr="KDD 2023">
            <a:extLst>
              <a:ext uri="{FF2B5EF4-FFF2-40B4-BE49-F238E27FC236}">
                <a16:creationId xmlns:a16="http://schemas.microsoft.com/office/drawing/2014/main" id="{CAA5F96A-12BA-400D-8CA2-5AD0BDB2D0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6432" y="106763"/>
            <a:ext cx="2381250" cy="6096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3FE74B07-479A-4ACC-07DE-49B2EEEAF6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92" y="159134"/>
            <a:ext cx="1559289" cy="561679"/>
          </a:xfrm>
          <a:prstGeom prst="rect">
            <a:avLst/>
          </a:prstGeom>
        </p:spPr>
      </p:pic>
      <p:pic>
        <p:nvPicPr>
          <p:cNvPr id="6" name="Picture 8" descr="University of Chinese Academy of Sciences - APRU">
            <a:extLst>
              <a:ext uri="{FF2B5EF4-FFF2-40B4-BE49-F238E27FC236}">
                <a16:creationId xmlns:a16="http://schemas.microsoft.com/office/drawing/2014/main" id="{80AFFE00-3FB5-DF79-D142-49BCAD1611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061" t="-8804"/>
          <a:stretch/>
        </p:blipFill>
        <p:spPr bwMode="auto">
          <a:xfrm>
            <a:off x="2702959" y="140557"/>
            <a:ext cx="2032974" cy="5802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第一阶段结果公告│“百年经典”—东方理工大学（暂名）校园规划及建筑方案设计国际竞赛 - EIAS">
            <a:extLst>
              <a:ext uri="{FF2B5EF4-FFF2-40B4-BE49-F238E27FC236}">
                <a16:creationId xmlns:a16="http://schemas.microsoft.com/office/drawing/2014/main" id="{36128513-0FA7-9390-6C66-44F8DFB69BC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7326" t="-11173"/>
          <a:stretch/>
        </p:blipFill>
        <p:spPr bwMode="auto">
          <a:xfrm>
            <a:off x="4891008" y="159202"/>
            <a:ext cx="1204992" cy="53366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合肥工业大学学校校徽_word文档在线阅读与下载_无忧文档">
            <a:extLst>
              <a:ext uri="{FF2B5EF4-FFF2-40B4-BE49-F238E27FC236}">
                <a16:creationId xmlns:a16="http://schemas.microsoft.com/office/drawing/2014/main" id="{E825F9D1-0D20-B3F7-E151-E88F97D2F9D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8248" t="21853"/>
          <a:stretch/>
        </p:blipFill>
        <p:spPr bwMode="auto">
          <a:xfrm>
            <a:off x="6168634" y="217824"/>
            <a:ext cx="1755669" cy="5566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Carnegie Mellon University Logo Download in HD Quality">
            <a:extLst>
              <a:ext uri="{FF2B5EF4-FFF2-40B4-BE49-F238E27FC236}">
                <a16:creationId xmlns:a16="http://schemas.microsoft.com/office/drawing/2014/main" id="{8CFFE525-94D7-6AEA-2131-858EC82C2C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4022" y="106763"/>
            <a:ext cx="994180" cy="64611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8" descr="Tsinghua University – Logos Download">
            <a:extLst>
              <a:ext uri="{FF2B5EF4-FFF2-40B4-BE49-F238E27FC236}">
                <a16:creationId xmlns:a16="http://schemas.microsoft.com/office/drawing/2014/main" id="{68B8154C-FBB5-3AB9-BEA4-131B87B8B87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53540" y="147830"/>
            <a:ext cx="1170347" cy="572983"/>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651A6316-71CA-3414-652C-C697562928A3}"/>
              </a:ext>
            </a:extLst>
          </p:cNvPr>
          <p:cNvSpPr txBox="1"/>
          <p:nvPr/>
        </p:nvSpPr>
        <p:spPr>
          <a:xfrm>
            <a:off x="1047294" y="2524863"/>
            <a:ext cx="9283578" cy="3477875"/>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Kernel Complexity: </a:t>
            </a:r>
            <a:r>
              <a:rPr lang="en-US" altLang="zh-CN" sz="2000" dirty="0">
                <a:latin typeface="Times New Roman" panose="02020603050405020304" pitchFamily="18" charset="0"/>
                <a:cs typeface="Times New Roman" panose="02020603050405020304" pitchFamily="18" charset="0"/>
              </a:rPr>
              <a:t>Linearly proportional to the size of the dataset.</a:t>
            </a:r>
          </a:p>
          <a:p>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Estimation Error: </a:t>
            </a:r>
            <a:r>
              <a:rPr lang="en-US" altLang="zh-CN" sz="2000" dirty="0">
                <a:latin typeface="Times New Roman" panose="02020603050405020304" pitchFamily="18" charset="0"/>
                <a:cs typeface="Times New Roman" panose="02020603050405020304" pitchFamily="18" charset="0"/>
              </a:rPr>
              <a:t>Strictly lower than works like Adaptive-DLGA [1].</a:t>
            </a:r>
          </a:p>
          <a:p>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Robustness: </a:t>
            </a:r>
            <a:r>
              <a:rPr lang="en-US" altLang="zh-CN" sz="2000" dirty="0">
                <a:latin typeface="Times New Roman" panose="02020603050405020304" pitchFamily="18" charset="0"/>
                <a:cs typeface="Times New Roman" panose="02020603050405020304" pitchFamily="18" charset="0"/>
              </a:rPr>
              <a:t>Strictly lower than independent coefficient estimation.</a:t>
            </a:r>
          </a:p>
          <a:p>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Mesh-Free: </a:t>
            </a:r>
            <a:r>
              <a:rPr lang="en-US" altLang="zh-CN" sz="2000" dirty="0">
                <a:latin typeface="Times New Roman" panose="02020603050405020304" pitchFamily="18" charset="0"/>
                <a:cs typeface="Times New Roman" panose="02020603050405020304" pitchFamily="18" charset="0"/>
              </a:rPr>
              <a:t>(Kernel only calculates spatial distance. No grid is needed.)</a:t>
            </a:r>
          </a:p>
          <a:p>
            <a:endParaRPr lang="en-US" altLang="zh-CN" sz="20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80C7D319-8965-BB4C-5B68-CD278CE455B1}"/>
              </a:ext>
            </a:extLst>
          </p:cNvPr>
          <p:cNvSpPr txBox="1"/>
          <p:nvPr/>
        </p:nvSpPr>
        <p:spPr>
          <a:xfrm>
            <a:off x="1298713" y="6169357"/>
            <a:ext cx="10893287" cy="338554"/>
          </a:xfrm>
          <a:prstGeom prst="rect">
            <a:avLst/>
          </a:prstGeom>
          <a:noFill/>
        </p:spPr>
        <p:txBody>
          <a:bodyPr wrap="square">
            <a:spAutoFit/>
          </a:bodyPr>
          <a:lstStyle/>
          <a:p>
            <a:r>
              <a:rPr lang="en-US" altLang="zh-CN" sz="1600" dirty="0">
                <a:latin typeface="Times New Roman" panose="02020603050405020304" pitchFamily="18" charset="0"/>
                <a:cs typeface="Times New Roman" panose="02020603050405020304" pitchFamily="18" charset="0"/>
              </a:rPr>
              <a:t>[1] Hao Xu, et al. 2021. Deep-learning of parametric partial differential equations from sparse and noisy data. </a:t>
            </a:r>
          </a:p>
        </p:txBody>
      </p:sp>
    </p:spTree>
    <p:extLst>
      <p:ext uri="{BB962C8B-B14F-4D97-AF65-F5344CB8AC3E}">
        <p14:creationId xmlns:p14="http://schemas.microsoft.com/office/powerpoint/2010/main" val="4128816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976091"/>
            <a:ext cx="10515600" cy="1325563"/>
          </a:xfrm>
        </p:spPr>
        <p:txBody>
          <a:bodyPr>
            <a:normAutofit/>
          </a:bodyPr>
          <a:lstStyle/>
          <a:p>
            <a:r>
              <a:rPr lang="en-US" altLang="zh-CN" sz="2800" kern="0" dirty="0">
                <a:solidFill>
                  <a:srgbClr val="AE0000"/>
                </a:solidFill>
                <a:latin typeface="Open Sans SemiBold"/>
                <a:ea typeface="Open Sans SemiBold"/>
                <a:cs typeface="Open Sans SemiBold"/>
                <a:sym typeface="Open Sans SemiBold"/>
              </a:rPr>
              <a:t>On variable coefficients</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pic>
        <p:nvPicPr>
          <p:cNvPr id="3" name="Picture 2" descr="KDD 2023">
            <a:extLst>
              <a:ext uri="{FF2B5EF4-FFF2-40B4-BE49-F238E27FC236}">
                <a16:creationId xmlns:a16="http://schemas.microsoft.com/office/drawing/2014/main" id="{CAA5F96A-12BA-400D-8CA2-5AD0BDB2D0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6432" y="106763"/>
            <a:ext cx="2381250" cy="6096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3FE74B07-479A-4ACC-07DE-49B2EEEAF6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92" y="159134"/>
            <a:ext cx="1559289" cy="561679"/>
          </a:xfrm>
          <a:prstGeom prst="rect">
            <a:avLst/>
          </a:prstGeom>
        </p:spPr>
      </p:pic>
      <p:pic>
        <p:nvPicPr>
          <p:cNvPr id="6" name="Picture 8" descr="University of Chinese Academy of Sciences - APRU">
            <a:extLst>
              <a:ext uri="{FF2B5EF4-FFF2-40B4-BE49-F238E27FC236}">
                <a16:creationId xmlns:a16="http://schemas.microsoft.com/office/drawing/2014/main" id="{80AFFE00-3FB5-DF79-D142-49BCAD1611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061" t="-8804"/>
          <a:stretch/>
        </p:blipFill>
        <p:spPr bwMode="auto">
          <a:xfrm>
            <a:off x="2702959" y="140557"/>
            <a:ext cx="2032974" cy="5802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第一阶段结果公告│“百年经典”—东方理工大学（暂名）校园规划及建筑方案设计国际竞赛 - EIAS">
            <a:extLst>
              <a:ext uri="{FF2B5EF4-FFF2-40B4-BE49-F238E27FC236}">
                <a16:creationId xmlns:a16="http://schemas.microsoft.com/office/drawing/2014/main" id="{36128513-0FA7-9390-6C66-44F8DFB69BC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7326" t="-11173"/>
          <a:stretch/>
        </p:blipFill>
        <p:spPr bwMode="auto">
          <a:xfrm>
            <a:off x="4891008" y="159202"/>
            <a:ext cx="1204992" cy="53366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合肥工业大学学校校徽_word文档在线阅读与下载_无忧文档">
            <a:extLst>
              <a:ext uri="{FF2B5EF4-FFF2-40B4-BE49-F238E27FC236}">
                <a16:creationId xmlns:a16="http://schemas.microsoft.com/office/drawing/2014/main" id="{E825F9D1-0D20-B3F7-E151-E88F97D2F9D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8248" t="21853"/>
          <a:stretch/>
        </p:blipFill>
        <p:spPr bwMode="auto">
          <a:xfrm>
            <a:off x="6168634" y="217824"/>
            <a:ext cx="1755669" cy="5566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Carnegie Mellon University Logo Download in HD Quality">
            <a:extLst>
              <a:ext uri="{FF2B5EF4-FFF2-40B4-BE49-F238E27FC236}">
                <a16:creationId xmlns:a16="http://schemas.microsoft.com/office/drawing/2014/main" id="{8CFFE525-94D7-6AEA-2131-858EC82C2C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4022" y="106763"/>
            <a:ext cx="994180" cy="64611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8" descr="Tsinghua University – Logos Download">
            <a:extLst>
              <a:ext uri="{FF2B5EF4-FFF2-40B4-BE49-F238E27FC236}">
                <a16:creationId xmlns:a16="http://schemas.microsoft.com/office/drawing/2014/main" id="{68B8154C-FBB5-3AB9-BEA4-131B87B8B87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53540" y="147830"/>
            <a:ext cx="1170347" cy="572983"/>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717D2808-B3E9-5F78-13CD-753753EABA9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87928" y="3464859"/>
            <a:ext cx="3114675" cy="495300"/>
          </a:xfrm>
          <a:prstGeom prst="rect">
            <a:avLst/>
          </a:prstGeom>
        </p:spPr>
      </p:pic>
      <p:sp>
        <p:nvSpPr>
          <p:cNvPr id="13" name="文本框 12">
            <a:extLst>
              <a:ext uri="{FF2B5EF4-FFF2-40B4-BE49-F238E27FC236}">
                <a16:creationId xmlns:a16="http://schemas.microsoft.com/office/drawing/2014/main" id="{927EE2EE-A605-7BDA-987E-424B30BCC5A8}"/>
              </a:ext>
            </a:extLst>
          </p:cNvPr>
          <p:cNvSpPr txBox="1"/>
          <p:nvPr/>
        </p:nvSpPr>
        <p:spPr>
          <a:xfrm>
            <a:off x="1172070" y="2503222"/>
            <a:ext cx="3718938" cy="646331"/>
          </a:xfrm>
          <a:prstGeom prst="rect">
            <a:avLst/>
          </a:prstGeom>
          <a:noFill/>
        </p:spPr>
        <p:txBody>
          <a:bodyPr wrap="square">
            <a:spAutoFit/>
          </a:bodyPr>
          <a:lstStyle/>
          <a:p>
            <a:pPr algn="l"/>
            <a:r>
              <a:rPr lang="en-US" altLang="zh-CN" b="0" i="0" dirty="0">
                <a:solidFill>
                  <a:srgbClr val="000000"/>
                </a:solidFill>
                <a:effectLst/>
                <a:latin typeface="Linux Libertine"/>
              </a:rPr>
              <a:t>Governing equation of underground seepage with HIN coefficients</a:t>
            </a:r>
          </a:p>
        </p:txBody>
      </p:sp>
      <p:sp>
        <p:nvSpPr>
          <p:cNvPr id="18" name="文本框 17">
            <a:extLst>
              <a:ext uri="{FF2B5EF4-FFF2-40B4-BE49-F238E27FC236}">
                <a16:creationId xmlns:a16="http://schemas.microsoft.com/office/drawing/2014/main" id="{418DA150-E868-0B50-9A2A-564FDB4F2B7B}"/>
              </a:ext>
            </a:extLst>
          </p:cNvPr>
          <p:cNvSpPr txBox="1"/>
          <p:nvPr/>
        </p:nvSpPr>
        <p:spPr>
          <a:xfrm>
            <a:off x="1172070" y="4958579"/>
            <a:ext cx="3718938" cy="646331"/>
          </a:xfrm>
          <a:prstGeom prst="rect">
            <a:avLst/>
          </a:prstGeom>
          <a:noFill/>
        </p:spPr>
        <p:txBody>
          <a:bodyPr wrap="square">
            <a:spAutoFit/>
          </a:bodyPr>
          <a:lstStyle/>
          <a:p>
            <a:pPr algn="l"/>
            <a:r>
              <a:rPr lang="en-US" altLang="zh-CN" b="0" i="0" dirty="0">
                <a:solidFill>
                  <a:srgbClr val="000000"/>
                </a:solidFill>
                <a:effectLst/>
                <a:latin typeface="Linux Libertine"/>
              </a:rPr>
              <a:t>The only method that discovers the equations correctly!</a:t>
            </a:r>
          </a:p>
        </p:txBody>
      </p:sp>
      <p:pic>
        <p:nvPicPr>
          <p:cNvPr id="20" name="图片 19">
            <a:extLst>
              <a:ext uri="{FF2B5EF4-FFF2-40B4-BE49-F238E27FC236}">
                <a16:creationId xmlns:a16="http://schemas.microsoft.com/office/drawing/2014/main" id="{AAAD9CB8-0BA7-24E2-9628-63CF0C86E74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227187" y="1057744"/>
            <a:ext cx="6820495" cy="5610822"/>
          </a:xfrm>
          <a:prstGeom prst="rect">
            <a:avLst/>
          </a:prstGeom>
        </p:spPr>
      </p:pic>
      <p:sp>
        <p:nvSpPr>
          <p:cNvPr id="4" name="矩形: 圆角 3">
            <a:extLst>
              <a:ext uri="{FF2B5EF4-FFF2-40B4-BE49-F238E27FC236}">
                <a16:creationId xmlns:a16="http://schemas.microsoft.com/office/drawing/2014/main" id="{5650743B-F228-92F8-2D94-651E75382B63}"/>
              </a:ext>
            </a:extLst>
          </p:cNvPr>
          <p:cNvSpPr/>
          <p:nvPr/>
        </p:nvSpPr>
        <p:spPr>
          <a:xfrm>
            <a:off x="10171699" y="1201244"/>
            <a:ext cx="632374" cy="5467322"/>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25120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976091"/>
            <a:ext cx="10515600" cy="1325563"/>
          </a:xfrm>
        </p:spPr>
        <p:txBody>
          <a:bodyPr>
            <a:normAutofit/>
          </a:bodyPr>
          <a:lstStyle/>
          <a:p>
            <a:r>
              <a:rPr lang="en-US" altLang="zh-CN" sz="2800" kern="0" dirty="0">
                <a:solidFill>
                  <a:srgbClr val="AE0000"/>
                </a:solidFill>
                <a:latin typeface="Open Sans SemiBold"/>
                <a:ea typeface="Open Sans SemiBold"/>
                <a:cs typeface="Open Sans SemiBold"/>
                <a:sym typeface="Open Sans SemiBold"/>
              </a:rPr>
              <a:t>A question for everyone: How many constraints are enough?</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pic>
        <p:nvPicPr>
          <p:cNvPr id="3" name="Picture 2" descr="KDD 2023">
            <a:extLst>
              <a:ext uri="{FF2B5EF4-FFF2-40B4-BE49-F238E27FC236}">
                <a16:creationId xmlns:a16="http://schemas.microsoft.com/office/drawing/2014/main" id="{CAA5F96A-12BA-400D-8CA2-5AD0BDB2D0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6432" y="106763"/>
            <a:ext cx="2381250" cy="6096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3FE74B07-479A-4ACC-07DE-49B2EEEAF6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92" y="159134"/>
            <a:ext cx="1559289" cy="561679"/>
          </a:xfrm>
          <a:prstGeom prst="rect">
            <a:avLst/>
          </a:prstGeom>
        </p:spPr>
      </p:pic>
      <p:pic>
        <p:nvPicPr>
          <p:cNvPr id="6" name="Picture 8" descr="University of Chinese Academy of Sciences - APRU">
            <a:extLst>
              <a:ext uri="{FF2B5EF4-FFF2-40B4-BE49-F238E27FC236}">
                <a16:creationId xmlns:a16="http://schemas.microsoft.com/office/drawing/2014/main" id="{80AFFE00-3FB5-DF79-D142-49BCAD1611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061" t="-8804"/>
          <a:stretch/>
        </p:blipFill>
        <p:spPr bwMode="auto">
          <a:xfrm>
            <a:off x="2702959" y="140557"/>
            <a:ext cx="2032974" cy="5802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第一阶段结果公告│“百年经典”—东方理工大学（暂名）校园规划及建筑方案设计国际竞赛 - EIAS">
            <a:extLst>
              <a:ext uri="{FF2B5EF4-FFF2-40B4-BE49-F238E27FC236}">
                <a16:creationId xmlns:a16="http://schemas.microsoft.com/office/drawing/2014/main" id="{36128513-0FA7-9390-6C66-44F8DFB69BC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7326" t="-11173"/>
          <a:stretch/>
        </p:blipFill>
        <p:spPr bwMode="auto">
          <a:xfrm>
            <a:off x="4891008" y="159202"/>
            <a:ext cx="1204992" cy="53366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合肥工业大学学校校徽_word文档在线阅读与下载_无忧文档">
            <a:extLst>
              <a:ext uri="{FF2B5EF4-FFF2-40B4-BE49-F238E27FC236}">
                <a16:creationId xmlns:a16="http://schemas.microsoft.com/office/drawing/2014/main" id="{E825F9D1-0D20-B3F7-E151-E88F97D2F9D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8248" t="21853"/>
          <a:stretch/>
        </p:blipFill>
        <p:spPr bwMode="auto">
          <a:xfrm>
            <a:off x="6168634" y="217824"/>
            <a:ext cx="1755669" cy="5566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Carnegie Mellon University Logo Download in HD Quality">
            <a:extLst>
              <a:ext uri="{FF2B5EF4-FFF2-40B4-BE49-F238E27FC236}">
                <a16:creationId xmlns:a16="http://schemas.microsoft.com/office/drawing/2014/main" id="{8CFFE525-94D7-6AEA-2131-858EC82C2C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4022" y="106763"/>
            <a:ext cx="994180" cy="64611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8" descr="Tsinghua University – Logos Download">
            <a:extLst>
              <a:ext uri="{FF2B5EF4-FFF2-40B4-BE49-F238E27FC236}">
                <a16:creationId xmlns:a16="http://schemas.microsoft.com/office/drawing/2014/main" id="{68B8154C-FBB5-3AB9-BEA4-131B87B8B87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53540" y="147830"/>
            <a:ext cx="1170347" cy="572983"/>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a:extLst>
              <a:ext uri="{FF2B5EF4-FFF2-40B4-BE49-F238E27FC236}">
                <a16:creationId xmlns:a16="http://schemas.microsoft.com/office/drawing/2014/main" id="{CE6FFD1A-ACEE-C6AD-8623-854E5D1E175B}"/>
              </a:ext>
            </a:extLst>
          </p:cNvPr>
          <p:cNvSpPr txBox="1"/>
          <p:nvPr/>
        </p:nvSpPr>
        <p:spPr>
          <a:xfrm>
            <a:off x="1874564" y="3553599"/>
            <a:ext cx="3462897" cy="1200329"/>
          </a:xfrm>
          <a:prstGeom prst="rect">
            <a:avLst/>
          </a:prstGeom>
          <a:noFill/>
        </p:spPr>
        <p:txBody>
          <a:bodyPr wrap="square">
            <a:spAutoFit/>
          </a:bodyPr>
          <a:lstStyle/>
          <a:p>
            <a:r>
              <a:rPr lang="en-US" altLang="zh-CN" sz="1800" b="1" dirty="0">
                <a:latin typeface="Times New Roman" panose="02020603050405020304" pitchFamily="18" charset="0"/>
                <a:cs typeface="Times New Roman" panose="02020603050405020304" pitchFamily="18" charset="0"/>
              </a:rPr>
              <a:t>More Physics Knowledge</a:t>
            </a:r>
          </a:p>
          <a:p>
            <a:endParaRPr lang="en-US" altLang="zh-CN" sz="1800" b="1" dirty="0">
              <a:latin typeface="Times New Roman" panose="02020603050405020304" pitchFamily="18" charset="0"/>
              <a:cs typeface="Times New Roman" panose="02020603050405020304" pitchFamily="18" charset="0"/>
            </a:endParaRPr>
          </a:p>
          <a:p>
            <a:r>
              <a:rPr lang="en-US" altLang="zh-CN" sz="1800" b="1" dirty="0">
                <a:latin typeface="Times New Roman" panose="02020603050405020304" pitchFamily="18" charset="0"/>
                <a:cs typeface="Times New Roman" panose="02020603050405020304" pitchFamily="18" charset="0"/>
              </a:rPr>
              <a:t>More Physics Principles</a:t>
            </a:r>
          </a:p>
          <a:p>
            <a:endParaRPr lang="en-US" altLang="zh-CN" sz="1800" b="1"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55DB2B14-7B91-3DB5-673E-8E09616F2438}"/>
              </a:ext>
            </a:extLst>
          </p:cNvPr>
          <p:cNvSpPr txBox="1"/>
          <p:nvPr/>
        </p:nvSpPr>
        <p:spPr>
          <a:xfrm>
            <a:off x="7312508" y="3507090"/>
            <a:ext cx="4330148" cy="1477328"/>
          </a:xfrm>
          <a:prstGeom prst="rect">
            <a:avLst/>
          </a:prstGeom>
          <a:noFill/>
        </p:spPr>
        <p:txBody>
          <a:bodyPr wrap="square">
            <a:spAutoFit/>
          </a:bodyPr>
          <a:lstStyle/>
          <a:p>
            <a:r>
              <a:rPr lang="en-US" altLang="zh-CN" sz="1800" b="1" dirty="0">
                <a:latin typeface="Times New Roman" panose="02020603050405020304" pitchFamily="18" charset="0"/>
                <a:cs typeface="Times New Roman" panose="02020603050405020304" pitchFamily="18" charset="0"/>
              </a:rPr>
              <a:t>Higher Complexity of Problem</a:t>
            </a:r>
          </a:p>
          <a:p>
            <a:endParaRPr lang="en-US" altLang="zh-CN" b="1"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Lower Data Quality Requirement</a:t>
            </a:r>
          </a:p>
          <a:p>
            <a:endParaRPr lang="en-US" altLang="zh-CN" sz="1800" b="1" dirty="0">
              <a:latin typeface="Times New Roman" panose="02020603050405020304" pitchFamily="18" charset="0"/>
              <a:cs typeface="Times New Roman" panose="02020603050405020304" pitchFamily="18" charset="0"/>
            </a:endParaRPr>
          </a:p>
          <a:p>
            <a:endParaRPr lang="en-US" altLang="zh-CN" sz="1800" b="1"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CF97A965-35EE-5A21-E8E6-B4A2704A1641}"/>
              </a:ext>
            </a:extLst>
          </p:cNvPr>
          <p:cNvSpPr txBox="1"/>
          <p:nvPr/>
        </p:nvSpPr>
        <p:spPr>
          <a:xfrm>
            <a:off x="4907427" y="2181477"/>
            <a:ext cx="2637182" cy="923330"/>
          </a:xfrm>
          <a:prstGeom prst="rect">
            <a:avLst/>
          </a:prstGeom>
          <a:noFill/>
        </p:spPr>
        <p:txBody>
          <a:bodyPr wrap="square">
            <a:spAutoFit/>
          </a:bodyPr>
          <a:lstStyle/>
          <a:p>
            <a:endParaRPr lang="en-US" altLang="zh-CN" b="1"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Uniqueness of the PDE </a:t>
            </a:r>
          </a:p>
          <a:p>
            <a:r>
              <a:rPr lang="en-US" altLang="zh-CN" b="1" dirty="0">
                <a:latin typeface="Times New Roman" panose="02020603050405020304" pitchFamily="18" charset="0"/>
                <a:cs typeface="Times New Roman" panose="02020603050405020304" pitchFamily="18" charset="0"/>
              </a:rPr>
              <a:t>Generalization Ability</a:t>
            </a:r>
          </a:p>
        </p:txBody>
      </p:sp>
      <p:sp>
        <p:nvSpPr>
          <p:cNvPr id="23" name="椭圆 22">
            <a:extLst>
              <a:ext uri="{FF2B5EF4-FFF2-40B4-BE49-F238E27FC236}">
                <a16:creationId xmlns:a16="http://schemas.microsoft.com/office/drawing/2014/main" id="{C4A72517-9D28-DA73-1BB2-CAC57B2B948A}"/>
              </a:ext>
            </a:extLst>
          </p:cNvPr>
          <p:cNvSpPr/>
          <p:nvPr/>
        </p:nvSpPr>
        <p:spPr>
          <a:xfrm>
            <a:off x="1322052" y="2766430"/>
            <a:ext cx="3896139" cy="2497668"/>
          </a:xfrm>
          <a:prstGeom prst="ellipse">
            <a:avLst/>
          </a:prstGeom>
          <a:noFill/>
          <a:ln w="57150">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B72F4C51-116E-59E4-3FE1-F9CAB5590683}"/>
              </a:ext>
            </a:extLst>
          </p:cNvPr>
          <p:cNvSpPr/>
          <p:nvPr/>
        </p:nvSpPr>
        <p:spPr>
          <a:xfrm>
            <a:off x="6973811" y="2766430"/>
            <a:ext cx="3896139" cy="2497668"/>
          </a:xfrm>
          <a:prstGeom prst="ellipse">
            <a:avLst/>
          </a:prstGeom>
          <a:noFill/>
          <a:ln w="57150">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右 25">
            <a:extLst>
              <a:ext uri="{FF2B5EF4-FFF2-40B4-BE49-F238E27FC236}">
                <a16:creationId xmlns:a16="http://schemas.microsoft.com/office/drawing/2014/main" id="{944B40E9-101E-7411-D81E-A73ABDA1F8FD}"/>
              </a:ext>
            </a:extLst>
          </p:cNvPr>
          <p:cNvSpPr/>
          <p:nvPr/>
        </p:nvSpPr>
        <p:spPr>
          <a:xfrm>
            <a:off x="5567080" y="3753193"/>
            <a:ext cx="1203108" cy="524142"/>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7" name="箭头: 手杖形 26">
            <a:extLst>
              <a:ext uri="{FF2B5EF4-FFF2-40B4-BE49-F238E27FC236}">
                <a16:creationId xmlns:a16="http://schemas.microsoft.com/office/drawing/2014/main" id="{33DCB772-CBDC-CDD1-9B70-496E37D43DFB}"/>
              </a:ext>
            </a:extLst>
          </p:cNvPr>
          <p:cNvSpPr/>
          <p:nvPr/>
        </p:nvSpPr>
        <p:spPr>
          <a:xfrm rot="10800000">
            <a:off x="2939342" y="5443985"/>
            <a:ext cx="6313315" cy="597871"/>
          </a:xfrm>
          <a:prstGeom prst="uturnArrow">
            <a:avLst>
              <a:gd name="adj1" fmla="val 25000"/>
              <a:gd name="adj2" fmla="val 25000"/>
              <a:gd name="adj3" fmla="val 25000"/>
              <a:gd name="adj4" fmla="val 43750"/>
              <a:gd name="adj5" fmla="val 100000"/>
            </a:avLst>
          </a:prstGeom>
          <a:solidFill>
            <a:srgbClr val="AE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endParaRPr>
          </a:p>
        </p:txBody>
      </p:sp>
      <p:sp>
        <p:nvSpPr>
          <p:cNvPr id="29" name="文本框 28">
            <a:extLst>
              <a:ext uri="{FF2B5EF4-FFF2-40B4-BE49-F238E27FC236}">
                <a16:creationId xmlns:a16="http://schemas.microsoft.com/office/drawing/2014/main" id="{27A142AA-5C55-506B-38D6-BB01586C97B3}"/>
              </a:ext>
            </a:extLst>
          </p:cNvPr>
          <p:cNvSpPr txBox="1"/>
          <p:nvPr/>
        </p:nvSpPr>
        <p:spPr>
          <a:xfrm>
            <a:off x="3381582" y="5436654"/>
            <a:ext cx="6096000" cy="369332"/>
          </a:xfrm>
          <a:prstGeom prst="rect">
            <a:avLst/>
          </a:prstGeom>
          <a:noFill/>
        </p:spPr>
        <p:txBody>
          <a:bodyPr wrap="square">
            <a:spAutoFit/>
          </a:bodyPr>
          <a:lstStyle/>
          <a:p>
            <a:r>
              <a:rPr lang="en-US" altLang="zh-CN" kern="0" dirty="0">
                <a:solidFill>
                  <a:srgbClr val="AE0000"/>
                </a:solidFill>
                <a:latin typeface="Open Sans SemiBold"/>
                <a:ea typeface="Open Sans SemiBold"/>
                <a:cs typeface="Open Sans SemiBold"/>
                <a:sym typeface="Open Sans SemiBold"/>
              </a:rPr>
              <a:t>Can we meet the excessive growing expectation? </a:t>
            </a:r>
            <a:endParaRPr lang="zh-CN" altLang="en-US" dirty="0"/>
          </a:p>
        </p:txBody>
      </p:sp>
    </p:spTree>
    <p:extLst>
      <p:ext uri="{BB962C8B-B14F-4D97-AF65-F5344CB8AC3E}">
        <p14:creationId xmlns:p14="http://schemas.microsoft.com/office/powerpoint/2010/main" val="35691364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7394</TotalTime>
  <Words>640</Words>
  <Application>Microsoft Office PowerPoint</Application>
  <PresentationFormat>宽屏</PresentationFormat>
  <Paragraphs>65</Paragraphs>
  <Slides>8</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等线</vt:lpstr>
      <vt:lpstr>等线 Light</vt:lpstr>
      <vt:lpstr>Linux Libertine</vt:lpstr>
      <vt:lpstr>Arial</vt:lpstr>
      <vt:lpstr>Open Sans SemiBold</vt:lpstr>
      <vt:lpstr>Roboto</vt:lpstr>
      <vt:lpstr>Times New Roman</vt:lpstr>
      <vt:lpstr>Office 主题​​</vt:lpstr>
      <vt:lpstr>Physics-Guided Discovery of Highly Nonlinear Parametric Partial Differential Equations</vt:lpstr>
      <vt:lpstr>Partial Differential Equations (PDEs) are Ubiquitous</vt:lpstr>
      <vt:lpstr>PDEs with Variable Coefficients</vt:lpstr>
      <vt:lpstr>Motivation 1: Smooth Coefficient Field</vt:lpstr>
      <vt:lpstr>Motivation 2: Physics Knowledge &amp; Principles</vt:lpstr>
      <vt:lpstr>Complexity and Theoretical Analysis</vt:lpstr>
      <vt:lpstr>On variable coefficients</vt:lpstr>
      <vt:lpstr>A question for everyone: How many constraints are enough?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Yingtao Luo</dc:title>
  <dc:creator>yl3851</dc:creator>
  <cp:lastModifiedBy>Yingtao Luo</cp:lastModifiedBy>
  <cp:revision>236</cp:revision>
  <dcterms:created xsi:type="dcterms:W3CDTF">2022-02-12T09:55:36Z</dcterms:created>
  <dcterms:modified xsi:type="dcterms:W3CDTF">2023-06-21T20:57:26Z</dcterms:modified>
</cp:coreProperties>
</file>