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61" r:id="rId2"/>
    <p:sldId id="260" r:id="rId3"/>
    <p:sldId id="277" r:id="rId4"/>
    <p:sldId id="278" r:id="rId5"/>
    <p:sldId id="279" r:id="rId6"/>
    <p:sldId id="280" r:id="rId7"/>
    <p:sldId id="284" r:id="rId8"/>
    <p:sldId id="281" r:id="rId9"/>
    <p:sldId id="282" r:id="rId10"/>
    <p:sldId id="285" r:id="rId11"/>
    <p:sldId id="298" r:id="rId12"/>
    <p:sldId id="283" r:id="rId13"/>
    <p:sldId id="287" r:id="rId14"/>
    <p:sldId id="286" r:id="rId15"/>
    <p:sldId id="288" r:id="rId16"/>
    <p:sldId id="289" r:id="rId17"/>
    <p:sldId id="294" r:id="rId18"/>
    <p:sldId id="292" r:id="rId19"/>
    <p:sldId id="290" r:id="rId20"/>
    <p:sldId id="295" r:id="rId21"/>
    <p:sldId id="297" r:id="rId22"/>
    <p:sldId id="296"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E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6202" autoAdjust="0"/>
  </p:normalViewPr>
  <p:slideViewPr>
    <p:cSldViewPr snapToGrid="0">
      <p:cViewPr varScale="1">
        <p:scale>
          <a:sx n="66" d="100"/>
          <a:sy n="66" d="100"/>
        </p:scale>
        <p:origin x="130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1EA5AA-C691-4721-AD8B-1A4F681F078A}" type="datetimeFigureOut">
              <a:rPr lang="zh-CN" altLang="en-US" smtClean="0"/>
              <a:t>2023/6/20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2BACC1-C7B2-46BC-94E2-56F9490E6D74}" type="slidenum">
              <a:rPr lang="zh-CN" altLang="en-US" smtClean="0"/>
              <a:t>‹#›</a:t>
            </a:fld>
            <a:endParaRPr lang="zh-CN" altLang="en-US"/>
          </a:p>
        </p:txBody>
      </p:sp>
    </p:spTree>
    <p:extLst>
      <p:ext uri="{BB962C8B-B14F-4D97-AF65-F5344CB8AC3E}">
        <p14:creationId xmlns:p14="http://schemas.microsoft.com/office/powerpoint/2010/main" val="1174445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Hi, everyone. My name is Yingtao and I am very happy to present our paper “</a:t>
            </a:r>
            <a:r>
              <a:rPr lang="en-US" altLang="zh-CN" sz="1200" b="1" dirty="0">
                <a:latin typeface="Times New Roman" panose="02020603050405020304" pitchFamily="18" charset="0"/>
                <a:cs typeface="Times New Roman" panose="02020603050405020304" pitchFamily="18" charset="0"/>
              </a:rPr>
              <a:t>Physics-Guided Discovery of Highly Nonlinear Parametric Partial Differential Equations”. </a:t>
            </a:r>
            <a:endParaRPr lang="zh-CN" altLang="en-US" dirty="0"/>
          </a:p>
          <a:p>
            <a:endParaRPr lang="zh-CN" altLang="en-US" dirty="0"/>
          </a:p>
          <a:p>
            <a:endParaRPr lang="zh-CN" altLang="en-US" dirty="0"/>
          </a:p>
        </p:txBody>
      </p:sp>
      <p:sp>
        <p:nvSpPr>
          <p:cNvPr id="4" name="灯片编号占位符 3"/>
          <p:cNvSpPr>
            <a:spLocks noGrp="1"/>
          </p:cNvSpPr>
          <p:nvPr>
            <p:ph type="sldNum" sz="quarter" idx="5"/>
          </p:nvPr>
        </p:nvSpPr>
        <p:spPr/>
        <p:txBody>
          <a:bodyPr/>
          <a:lstStyle/>
          <a:p>
            <a:fld id="{6A2BACC1-C7B2-46BC-94E2-56F9490E6D74}" type="slidenum">
              <a:rPr lang="zh-CN" altLang="en-US" smtClean="0"/>
              <a:t>1</a:t>
            </a:fld>
            <a:endParaRPr lang="zh-CN" altLang="en-US"/>
          </a:p>
        </p:txBody>
      </p:sp>
    </p:spTree>
    <p:extLst>
      <p:ext uri="{BB962C8B-B14F-4D97-AF65-F5344CB8AC3E}">
        <p14:creationId xmlns:p14="http://schemas.microsoft.com/office/powerpoint/2010/main" val="13040950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For physics knowledge such as initial and boundary conditions and a priori terms, we can directly add a loss term that minimizes the error of solving the PDE with respect to the physics knowledge. This can be done with any fixed differentiable PDE solver.</a:t>
            </a:r>
            <a:endParaRPr lang="zh-CN" altLang="en-US" dirty="0"/>
          </a:p>
        </p:txBody>
      </p:sp>
      <p:sp>
        <p:nvSpPr>
          <p:cNvPr id="4" name="灯片编号占位符 3"/>
          <p:cNvSpPr>
            <a:spLocks noGrp="1"/>
          </p:cNvSpPr>
          <p:nvPr>
            <p:ph type="sldNum" sz="quarter" idx="5"/>
          </p:nvPr>
        </p:nvSpPr>
        <p:spPr/>
        <p:txBody>
          <a:bodyPr/>
          <a:lstStyle/>
          <a:p>
            <a:fld id="{6A2BACC1-C7B2-46BC-94E2-56F9490E6D74}" type="slidenum">
              <a:rPr lang="zh-CN" altLang="en-US" smtClean="0"/>
              <a:t>10</a:t>
            </a:fld>
            <a:endParaRPr lang="zh-CN" altLang="en-US"/>
          </a:p>
        </p:txBody>
      </p:sp>
    </p:spTree>
    <p:extLst>
      <p:ext uri="{BB962C8B-B14F-4D97-AF65-F5344CB8AC3E}">
        <p14:creationId xmlns:p14="http://schemas.microsoft.com/office/powerpoint/2010/main" val="2820872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Considering the law of conservation, we propose that any optimization constraints must be invariant to spatiotemporal rotation and translation. To consider the local smoothness, instead of adding a regularization term in the loss that minimizes the differences in adjacent coefficient values, we propose a local spatial kernel in the sparse regression. </a:t>
            </a:r>
            <a:endParaRPr lang="zh-CN" altLang="en-US" dirty="0"/>
          </a:p>
        </p:txBody>
      </p:sp>
      <p:sp>
        <p:nvSpPr>
          <p:cNvPr id="4" name="灯片编号占位符 3"/>
          <p:cNvSpPr>
            <a:spLocks noGrp="1"/>
          </p:cNvSpPr>
          <p:nvPr>
            <p:ph type="sldNum" sz="quarter" idx="5"/>
          </p:nvPr>
        </p:nvSpPr>
        <p:spPr/>
        <p:txBody>
          <a:bodyPr/>
          <a:lstStyle/>
          <a:p>
            <a:fld id="{6A2BACC1-C7B2-46BC-94E2-56F9490E6D74}" type="slidenum">
              <a:rPr lang="zh-CN" altLang="en-US" smtClean="0"/>
              <a:t>11</a:t>
            </a:fld>
            <a:endParaRPr lang="zh-CN" altLang="en-US"/>
          </a:p>
        </p:txBody>
      </p:sp>
    </p:spTree>
    <p:extLst>
      <p:ext uri="{BB962C8B-B14F-4D97-AF65-F5344CB8AC3E}">
        <p14:creationId xmlns:p14="http://schemas.microsoft.com/office/powerpoint/2010/main" val="23114292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Basically, we use the local kernel estimation of spatially adjacent coefficients as the regression weight to optimize the sparse regression. Therefore, the model can capture the interaction between adjacent points. The advantage of such a kernel in computational efficiency is very obvious, because we share the same RBF kernel for all the coefficient estimations. By calculating the Euclidean distance, closer coefficients will have higher influence on the estimation. There is no redundant computation of local smoothness otherwise in the loss function, if we consider for example minimizing the differences in adjacent coefficient values in the loss.</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6A2BACC1-C7B2-46BC-94E2-56F9490E6D74}" type="slidenum">
              <a:rPr lang="zh-CN" altLang="en-US" smtClean="0"/>
              <a:t>12</a:t>
            </a:fld>
            <a:endParaRPr lang="zh-CN" altLang="en-US"/>
          </a:p>
        </p:txBody>
      </p:sp>
    </p:spTree>
    <p:extLst>
      <p:ext uri="{BB962C8B-B14F-4D97-AF65-F5344CB8AC3E}">
        <p14:creationId xmlns:p14="http://schemas.microsoft.com/office/powerpoint/2010/main" val="22901378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As a summary, the kernel complexity is only O(n) if n is the size of the dataset. We demonstrate that the local spatial kernel has a strictly lower error than previous works. Moreover, we demonstrate that as long as the noises are </a:t>
            </a:r>
            <a:r>
              <a:rPr lang="en-US" altLang="zh-CN" dirty="0" err="1"/>
              <a:t>i.i.d.</a:t>
            </a:r>
            <a:r>
              <a:rPr lang="en-US" altLang="zh-CN" dirty="0"/>
              <a:t> across spatial dimensions, our method has a strictly stronger robustness. Moreover, because spatial distance is used to determine the influence of an adjacent coordinate, our model is completely mesh-free. </a:t>
            </a:r>
            <a:endParaRPr lang="zh-CN" altLang="en-US" dirty="0"/>
          </a:p>
        </p:txBody>
      </p:sp>
      <p:sp>
        <p:nvSpPr>
          <p:cNvPr id="4" name="灯片编号占位符 3"/>
          <p:cNvSpPr>
            <a:spLocks noGrp="1"/>
          </p:cNvSpPr>
          <p:nvPr>
            <p:ph type="sldNum" sz="quarter" idx="5"/>
          </p:nvPr>
        </p:nvSpPr>
        <p:spPr/>
        <p:txBody>
          <a:bodyPr/>
          <a:lstStyle/>
          <a:p>
            <a:fld id="{6A2BACC1-C7B2-46BC-94E2-56F9490E6D74}" type="slidenum">
              <a:rPr lang="zh-CN" altLang="en-US" smtClean="0"/>
              <a:t>13</a:t>
            </a:fld>
            <a:endParaRPr lang="zh-CN" altLang="en-US"/>
          </a:p>
        </p:txBody>
      </p:sp>
    </p:spTree>
    <p:extLst>
      <p:ext uri="{BB962C8B-B14F-4D97-AF65-F5344CB8AC3E}">
        <p14:creationId xmlns:p14="http://schemas.microsoft.com/office/powerpoint/2010/main" val="22116296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3C4043"/>
                </a:solidFill>
                <a:effectLst/>
                <a:latin typeface="Roboto" panose="02000000000000000000" pitchFamily="2" charset="0"/>
              </a:rPr>
              <a:t>If we put the puzzles together, the overall diagram of the proposed HIN-PDE is there. HIN stands for “highly nonlinear”.</a:t>
            </a:r>
            <a:endParaRPr lang="zh-CN" altLang="en-US" dirty="0"/>
          </a:p>
        </p:txBody>
      </p:sp>
      <p:sp>
        <p:nvSpPr>
          <p:cNvPr id="4" name="灯片编号占位符 3"/>
          <p:cNvSpPr>
            <a:spLocks noGrp="1"/>
          </p:cNvSpPr>
          <p:nvPr>
            <p:ph type="sldNum" sz="quarter" idx="5"/>
          </p:nvPr>
        </p:nvSpPr>
        <p:spPr/>
        <p:txBody>
          <a:bodyPr/>
          <a:lstStyle/>
          <a:p>
            <a:fld id="{6A2BACC1-C7B2-46BC-94E2-56F9490E6D74}" type="slidenum">
              <a:rPr lang="zh-CN" altLang="en-US" smtClean="0"/>
              <a:t>14</a:t>
            </a:fld>
            <a:endParaRPr lang="zh-CN" altLang="en-US"/>
          </a:p>
        </p:txBody>
      </p:sp>
    </p:spTree>
    <p:extLst>
      <p:ext uri="{BB962C8B-B14F-4D97-AF65-F5344CB8AC3E}">
        <p14:creationId xmlns:p14="http://schemas.microsoft.com/office/powerpoint/2010/main" val="37303206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a:latin typeface="Times New Roman" panose="02020603050405020304" pitchFamily="18" charset="0"/>
                <a:cs typeface="Times New Roman" panose="02020603050405020304" pitchFamily="18" charset="0"/>
              </a:rPr>
              <a:t>We conduct two kinds of experiments. For PDEs with constant coefficients, </a:t>
            </a:r>
            <a:r>
              <a:rPr lang="en-US" altLang="zh-CN" dirty="0"/>
              <a:t>we consider </a:t>
            </a:r>
            <a:r>
              <a:rPr lang="en-US" altLang="zh-CN" sz="1200" dirty="0">
                <a:latin typeface="Times New Roman" panose="02020603050405020304" pitchFamily="18" charset="0"/>
                <a:cs typeface="Times New Roman" panose="02020603050405020304" pitchFamily="18" charset="0"/>
              </a:rPr>
              <a:t>Burgers’ equation, the </a:t>
            </a:r>
            <a:r>
              <a:rPr lang="en-US" altLang="zh-CN" sz="1200" dirty="0" err="1">
                <a:latin typeface="Times New Roman" panose="02020603050405020304" pitchFamily="18" charset="0"/>
                <a:cs typeface="Times New Roman" panose="02020603050405020304" pitchFamily="18" charset="0"/>
              </a:rPr>
              <a:t>Korteweg</a:t>
            </a:r>
            <a:r>
              <a:rPr lang="en-US" altLang="zh-CN" sz="1200" dirty="0">
                <a:latin typeface="Times New Roman" panose="02020603050405020304" pitchFamily="18" charset="0"/>
                <a:cs typeface="Times New Roman" panose="02020603050405020304" pitchFamily="18" charset="0"/>
              </a:rPr>
              <a:t>-de Vries (</a:t>
            </a:r>
            <a:r>
              <a:rPr lang="en-US" altLang="zh-CN" sz="1200" dirty="0" err="1">
                <a:latin typeface="Times New Roman" panose="02020603050405020304" pitchFamily="18" charset="0"/>
                <a:cs typeface="Times New Roman" panose="02020603050405020304" pitchFamily="18" charset="0"/>
              </a:rPr>
              <a:t>KdV</a:t>
            </a:r>
            <a:r>
              <a:rPr lang="en-US" altLang="zh-CN" sz="1200" dirty="0">
                <a:latin typeface="Times New Roman" panose="02020603050405020304" pitchFamily="18" charset="0"/>
                <a:cs typeface="Times New Roman" panose="02020603050405020304" pitchFamily="18" charset="0"/>
              </a:rPr>
              <a:t>) equation, and the Chaffe-Infante equation. For PDEs with variable coefficients, we consider five governing equations of underground seepage, which all have highly nonlinear coefficient fields. To mimic the situation where we only have scarce and irregularly sampled data, we randomly sample 10 to 20 percent of the data for training. We consider three metrics: …</a:t>
            </a:r>
            <a:endParaRPr lang="zh-CN" altLang="en-US" dirty="0"/>
          </a:p>
        </p:txBody>
      </p:sp>
      <p:sp>
        <p:nvSpPr>
          <p:cNvPr id="4" name="灯片编号占位符 3"/>
          <p:cNvSpPr>
            <a:spLocks noGrp="1"/>
          </p:cNvSpPr>
          <p:nvPr>
            <p:ph type="sldNum" sz="quarter" idx="5"/>
          </p:nvPr>
        </p:nvSpPr>
        <p:spPr/>
        <p:txBody>
          <a:bodyPr/>
          <a:lstStyle/>
          <a:p>
            <a:fld id="{6A2BACC1-C7B2-46BC-94E2-56F9490E6D74}" type="slidenum">
              <a:rPr lang="zh-CN" altLang="en-US" smtClean="0"/>
              <a:t>15</a:t>
            </a:fld>
            <a:endParaRPr lang="zh-CN" altLang="en-US"/>
          </a:p>
        </p:txBody>
      </p:sp>
    </p:spTree>
    <p:extLst>
      <p:ext uri="{BB962C8B-B14F-4D97-AF65-F5344CB8AC3E}">
        <p14:creationId xmlns:p14="http://schemas.microsoft.com/office/powerpoint/2010/main" val="22231403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For PDEs with constant coefficients, the smoothness property of our method is meaningless. However, we do find that our method is extremely robust against noises up to even 20%, which was rarely reported in previous works.</a:t>
            </a:r>
            <a:endParaRPr lang="zh-CN" altLang="en-US" dirty="0"/>
          </a:p>
        </p:txBody>
      </p:sp>
      <p:sp>
        <p:nvSpPr>
          <p:cNvPr id="4" name="灯片编号占位符 3"/>
          <p:cNvSpPr>
            <a:spLocks noGrp="1"/>
          </p:cNvSpPr>
          <p:nvPr>
            <p:ph type="sldNum" sz="quarter" idx="5"/>
          </p:nvPr>
        </p:nvSpPr>
        <p:spPr/>
        <p:txBody>
          <a:bodyPr/>
          <a:lstStyle/>
          <a:p>
            <a:fld id="{6A2BACC1-C7B2-46BC-94E2-56F9490E6D74}" type="slidenum">
              <a:rPr lang="zh-CN" altLang="en-US" smtClean="0"/>
              <a:t>16</a:t>
            </a:fld>
            <a:endParaRPr lang="zh-CN" altLang="en-US"/>
          </a:p>
        </p:txBody>
      </p:sp>
    </p:spTree>
    <p:extLst>
      <p:ext uri="{BB962C8B-B14F-4D97-AF65-F5344CB8AC3E}">
        <p14:creationId xmlns:p14="http://schemas.microsoft.com/office/powerpoint/2010/main" val="7222419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For PDEs with variable coefficients, the equation we select have the same terms to the convection-diffusion equations, except that the coefficient field here has a physical meaning. It represents the hydraulic conductivity field.</a:t>
            </a:r>
            <a:endParaRPr lang="zh-CN" altLang="en-US" dirty="0"/>
          </a:p>
        </p:txBody>
      </p:sp>
      <p:sp>
        <p:nvSpPr>
          <p:cNvPr id="4" name="灯片编号占位符 3"/>
          <p:cNvSpPr>
            <a:spLocks noGrp="1"/>
          </p:cNvSpPr>
          <p:nvPr>
            <p:ph type="sldNum" sz="quarter" idx="5"/>
          </p:nvPr>
        </p:nvSpPr>
        <p:spPr/>
        <p:txBody>
          <a:bodyPr/>
          <a:lstStyle/>
          <a:p>
            <a:fld id="{6A2BACC1-C7B2-46BC-94E2-56F9490E6D74}" type="slidenum">
              <a:rPr lang="zh-CN" altLang="en-US" smtClean="0"/>
              <a:t>17</a:t>
            </a:fld>
            <a:endParaRPr lang="zh-CN" altLang="en-US"/>
          </a:p>
        </p:txBody>
      </p:sp>
    </p:spTree>
    <p:extLst>
      <p:ext uri="{BB962C8B-B14F-4D97-AF65-F5344CB8AC3E}">
        <p14:creationId xmlns:p14="http://schemas.microsoft.com/office/powerpoint/2010/main" val="40934934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same equation terms are also used by a prior work, PDE-Net. However, the coefficient field in PDE-Net is generated by a linear function and is very simple. The equations we try to discover in this paper, however, is a heterogeneous random field.</a:t>
            </a:r>
            <a:endParaRPr lang="zh-CN" altLang="en-US" dirty="0"/>
          </a:p>
        </p:txBody>
      </p:sp>
      <p:sp>
        <p:nvSpPr>
          <p:cNvPr id="4" name="灯片编号占位符 3"/>
          <p:cNvSpPr>
            <a:spLocks noGrp="1"/>
          </p:cNvSpPr>
          <p:nvPr>
            <p:ph type="sldNum" sz="quarter" idx="5"/>
          </p:nvPr>
        </p:nvSpPr>
        <p:spPr/>
        <p:txBody>
          <a:bodyPr/>
          <a:lstStyle/>
          <a:p>
            <a:fld id="{6A2BACC1-C7B2-46BC-94E2-56F9490E6D74}" type="slidenum">
              <a:rPr lang="zh-CN" altLang="en-US" smtClean="0"/>
              <a:t>18</a:t>
            </a:fld>
            <a:endParaRPr lang="zh-CN" altLang="en-US"/>
          </a:p>
        </p:txBody>
      </p:sp>
    </p:spTree>
    <p:extLst>
      <p:ext uri="{BB962C8B-B14F-4D97-AF65-F5344CB8AC3E}">
        <p14:creationId xmlns:p14="http://schemas.microsoft.com/office/powerpoint/2010/main" val="13457585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We find that under 5% noise, our method is the only one that discovers the PDE terms correctly with small errors on both the coefficient estimation and the sparse regression target. With wrong PDEs, other methods have extremely large test regression error and coefficient estimation error.</a:t>
            </a:r>
            <a:endParaRPr lang="zh-CN" altLang="en-US" dirty="0"/>
          </a:p>
        </p:txBody>
      </p:sp>
      <p:sp>
        <p:nvSpPr>
          <p:cNvPr id="4" name="灯片编号占位符 3"/>
          <p:cNvSpPr>
            <a:spLocks noGrp="1"/>
          </p:cNvSpPr>
          <p:nvPr>
            <p:ph type="sldNum" sz="quarter" idx="5"/>
          </p:nvPr>
        </p:nvSpPr>
        <p:spPr/>
        <p:txBody>
          <a:bodyPr/>
          <a:lstStyle/>
          <a:p>
            <a:fld id="{6A2BACC1-C7B2-46BC-94E2-56F9490E6D74}" type="slidenum">
              <a:rPr lang="zh-CN" altLang="en-US" smtClean="0"/>
              <a:t>19</a:t>
            </a:fld>
            <a:endParaRPr lang="zh-CN" altLang="en-US"/>
          </a:p>
        </p:txBody>
      </p:sp>
    </p:spTree>
    <p:extLst>
      <p:ext uri="{BB962C8B-B14F-4D97-AF65-F5344CB8AC3E}">
        <p14:creationId xmlns:p14="http://schemas.microsoft.com/office/powerpoint/2010/main" val="37852187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Over the history of modern science, mathematical equations are widely used for explaining various phenomena, and partial differential equations are one ubiquitous kind of equations scientists love to use. For example, we have the Maxwell’s equations that describe how electric and magnetic fields interact and propagate, the Navier-Stokes equations that describe the motion of fluids in a wide range of areas from aerodynamics to weather prediction. We have black-Scholes PDE for option pricing, Schrodinger equation for quantum physics, and etc.</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6A2BACC1-C7B2-46BC-94E2-56F9490E6D74}" type="slidenum">
              <a:rPr lang="zh-CN" altLang="en-US" smtClean="0"/>
              <a:t>2</a:t>
            </a:fld>
            <a:endParaRPr lang="zh-CN" altLang="en-US"/>
          </a:p>
        </p:txBody>
      </p:sp>
    </p:spTree>
    <p:extLst>
      <p:ext uri="{BB962C8B-B14F-4D97-AF65-F5344CB8AC3E}">
        <p14:creationId xmlns:p14="http://schemas.microsoft.com/office/powerpoint/2010/main" val="15479644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There is a visualization of one of the coefficient fields discovered by our method. As one can conclude from the picture, the estimation is extremely accurate. It is not entirely surprising, because other methods do not consider any physics-guided constraints. </a:t>
            </a:r>
            <a:endParaRPr lang="zh-CN" altLang="en-US" dirty="0"/>
          </a:p>
        </p:txBody>
      </p:sp>
      <p:sp>
        <p:nvSpPr>
          <p:cNvPr id="4" name="灯片编号占位符 3"/>
          <p:cNvSpPr>
            <a:spLocks noGrp="1"/>
          </p:cNvSpPr>
          <p:nvPr>
            <p:ph type="sldNum" sz="quarter" idx="5"/>
          </p:nvPr>
        </p:nvSpPr>
        <p:spPr/>
        <p:txBody>
          <a:bodyPr/>
          <a:lstStyle/>
          <a:p>
            <a:fld id="{6A2BACC1-C7B2-46BC-94E2-56F9490E6D74}" type="slidenum">
              <a:rPr lang="zh-CN" altLang="en-US" smtClean="0"/>
              <a:t>20</a:t>
            </a:fld>
            <a:endParaRPr lang="zh-CN" altLang="en-US"/>
          </a:p>
        </p:txBody>
      </p:sp>
    </p:spTree>
    <p:extLst>
      <p:ext uri="{BB962C8B-B14F-4D97-AF65-F5344CB8AC3E}">
        <p14:creationId xmlns:p14="http://schemas.microsoft.com/office/powerpoint/2010/main" val="16958009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An interesting finding from the experiment is that, our method sometimes can find equation terms that are very similar to the ground-truth. In this case, </a:t>
            </a:r>
            <a:r>
              <a:rPr lang="en-US" altLang="zh-CN" sz="1200" b="0" i="0" dirty="0">
                <a:solidFill>
                  <a:srgbClr val="000000"/>
                </a:solidFill>
                <a:effectLst/>
                <a:latin typeface="Times New Roman" panose="02020603050405020304" pitchFamily="18" charset="0"/>
                <a:cs typeface="Times New Roman" panose="02020603050405020304" pitchFamily="18" charset="0"/>
              </a:rPr>
              <a:t>if u is not changing rapidly along spatial dimension, </a:t>
            </a:r>
            <a:r>
              <a:rPr lang="en-US" altLang="zh-CN" sz="1200" b="0" i="0" dirty="0" err="1">
                <a:solidFill>
                  <a:srgbClr val="000000"/>
                </a:solidFill>
                <a:effectLst/>
                <a:latin typeface="Times New Roman" panose="02020603050405020304" pitchFamily="18" charset="0"/>
                <a:cs typeface="Times New Roman" panose="02020603050405020304" pitchFamily="18" charset="0"/>
              </a:rPr>
              <a:t>u_x</a:t>
            </a:r>
            <a:r>
              <a:rPr lang="en-US" altLang="zh-CN" sz="1200" b="0" i="0" dirty="0">
                <a:solidFill>
                  <a:srgbClr val="000000"/>
                </a:solidFill>
                <a:effectLst/>
                <a:latin typeface="Times New Roman" panose="02020603050405020304" pitchFamily="18" charset="0"/>
                <a:cs typeface="Times New Roman" panose="02020603050405020304" pitchFamily="18" charset="0"/>
              </a:rPr>
              <a:t> will be very similar to u. Therefore, we find that the test error is also fairly small. This is a challenge we have not solved yet. From a pure data-driven perspective, minimizing the regression error is the only objective, thus it is difficult for machine learning alone to tackle challenges like this. This again emphasizes the importance of domain knowledge and human-in-the-loop solution.</a:t>
            </a:r>
          </a:p>
          <a:p>
            <a:endParaRPr lang="zh-CN" altLang="en-US" dirty="0"/>
          </a:p>
        </p:txBody>
      </p:sp>
      <p:sp>
        <p:nvSpPr>
          <p:cNvPr id="4" name="灯片编号占位符 3"/>
          <p:cNvSpPr>
            <a:spLocks noGrp="1"/>
          </p:cNvSpPr>
          <p:nvPr>
            <p:ph type="sldNum" sz="quarter" idx="5"/>
          </p:nvPr>
        </p:nvSpPr>
        <p:spPr/>
        <p:txBody>
          <a:bodyPr/>
          <a:lstStyle/>
          <a:p>
            <a:fld id="{6A2BACC1-C7B2-46BC-94E2-56F9490E6D74}" type="slidenum">
              <a:rPr lang="zh-CN" altLang="en-US" smtClean="0"/>
              <a:t>21</a:t>
            </a:fld>
            <a:endParaRPr lang="zh-CN" altLang="en-US"/>
          </a:p>
        </p:txBody>
      </p:sp>
    </p:spTree>
    <p:extLst>
      <p:ext uri="{BB962C8B-B14F-4D97-AF65-F5344CB8AC3E}">
        <p14:creationId xmlns:p14="http://schemas.microsoft.com/office/powerpoint/2010/main" val="29795551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However, </a:t>
            </a:r>
            <a:r>
              <a:rPr lang="en-US" altLang="zh-CN" b="0" i="0" dirty="0">
                <a:solidFill>
                  <a:srgbClr val="3C4043"/>
                </a:solidFill>
                <a:effectLst/>
                <a:latin typeface="Roboto" panose="02000000000000000000" pitchFamily="2" charset="0"/>
              </a:rPr>
              <a:t>there is still a question lingering in my mind. We know that more physics knowledge and more physics principles are good, but can we find enough domain knowledge support to meet the excessive growing expectation of the complexity of the problems we want to solve? Since PDE discovery is essentially data-driven, can we do more about the data side to further push forward of the boundaries of problems we can solve? This is a very exciting field and hopefully in the future, we can be able to discover equations of even higher complexity, and that can bring us closer to fully understand the complex systems.</a:t>
            </a:r>
            <a:endParaRPr lang="zh-CN" altLang="en-US" dirty="0"/>
          </a:p>
        </p:txBody>
      </p:sp>
      <p:sp>
        <p:nvSpPr>
          <p:cNvPr id="4" name="灯片编号占位符 3"/>
          <p:cNvSpPr>
            <a:spLocks noGrp="1"/>
          </p:cNvSpPr>
          <p:nvPr>
            <p:ph type="sldNum" sz="quarter" idx="5"/>
          </p:nvPr>
        </p:nvSpPr>
        <p:spPr/>
        <p:txBody>
          <a:bodyPr/>
          <a:lstStyle/>
          <a:p>
            <a:fld id="{6A2BACC1-C7B2-46BC-94E2-56F9490E6D74}" type="slidenum">
              <a:rPr lang="zh-CN" altLang="en-US" smtClean="0"/>
              <a:t>22</a:t>
            </a:fld>
            <a:endParaRPr lang="zh-CN" altLang="en-US"/>
          </a:p>
        </p:txBody>
      </p:sp>
    </p:spTree>
    <p:extLst>
      <p:ext uri="{BB962C8B-B14F-4D97-AF65-F5344CB8AC3E}">
        <p14:creationId xmlns:p14="http://schemas.microsoft.com/office/powerpoint/2010/main" val="23866257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A PDE usually consists of both coefficients and equation structure. In this example, we illustrate two different kinds of PDEs: the ones with constant coefficient over space and time, and the ones with variable coefficients. You can see that from bracket a to bracket d, which is from left to right, the complexity of coefficients is increasing. In the extreme case of d, where the distribution of coefficient is highly nonlinear, discovering such a PDE and understanding what is the governing dynamics there can be painful even for a highly trained scientist. </a:t>
            </a:r>
            <a:endParaRPr lang="zh-CN" altLang="en-US" dirty="0"/>
          </a:p>
        </p:txBody>
      </p:sp>
      <p:sp>
        <p:nvSpPr>
          <p:cNvPr id="4" name="灯片编号占位符 3"/>
          <p:cNvSpPr>
            <a:spLocks noGrp="1"/>
          </p:cNvSpPr>
          <p:nvPr>
            <p:ph type="sldNum" sz="quarter" idx="5"/>
          </p:nvPr>
        </p:nvSpPr>
        <p:spPr/>
        <p:txBody>
          <a:bodyPr/>
          <a:lstStyle/>
          <a:p>
            <a:fld id="{6A2BACC1-C7B2-46BC-94E2-56F9490E6D74}" type="slidenum">
              <a:rPr lang="zh-CN" altLang="en-US" smtClean="0"/>
              <a:t>3</a:t>
            </a:fld>
            <a:endParaRPr lang="zh-CN" altLang="en-US"/>
          </a:p>
        </p:txBody>
      </p:sp>
    </p:spTree>
    <p:extLst>
      <p:ext uri="{BB962C8B-B14F-4D97-AF65-F5344CB8AC3E}">
        <p14:creationId xmlns:p14="http://schemas.microsoft.com/office/powerpoint/2010/main" val="40602202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Luckily, people have been using data-driven approaches for PDE discovery. Basically, we can use any differentiation method to create the derivatives of the original physical field u with respect to space and time. Here we assume that the coefficient field is only a function of space, which remains the same for any given time. We assume that the time derivative always presents in the PDE. So, with all the other candidate terms, </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6A2BACC1-C7B2-46BC-94E2-56F9490E6D74}" type="slidenum">
              <a:rPr lang="zh-CN" altLang="en-US" smtClean="0"/>
              <a:t>4</a:t>
            </a:fld>
            <a:endParaRPr lang="zh-CN" altLang="en-US"/>
          </a:p>
        </p:txBody>
      </p:sp>
    </p:spTree>
    <p:extLst>
      <p:ext uri="{BB962C8B-B14F-4D97-AF65-F5344CB8AC3E}">
        <p14:creationId xmlns:p14="http://schemas.microsoft.com/office/powerpoint/2010/main" val="20421739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sparse regression is performed to filter irrelevant terms and determine the coefficients. So, the name of the game is to find terms and coefficients simultaneously. Usually, such a regression is performed independently for each spatial coordinate. But a very straightforward question will be, if the coefficients are not constant values, how can we make sure the equation found by the sparse regression can generalize well? Because as you see, given any equation terms, we can literally always find a coefficient field that perfectly fits the training data, if not the test data. The challenge of generalization lies in the understanding and interpretability of the discovered PDE terms and coefficients. </a:t>
            </a:r>
            <a:endParaRPr lang="zh-CN" altLang="en-US" dirty="0"/>
          </a:p>
        </p:txBody>
      </p:sp>
      <p:sp>
        <p:nvSpPr>
          <p:cNvPr id="4" name="灯片编号占位符 3"/>
          <p:cNvSpPr>
            <a:spLocks noGrp="1"/>
          </p:cNvSpPr>
          <p:nvPr>
            <p:ph type="sldNum" sz="quarter" idx="5"/>
          </p:nvPr>
        </p:nvSpPr>
        <p:spPr/>
        <p:txBody>
          <a:bodyPr/>
          <a:lstStyle/>
          <a:p>
            <a:fld id="{6A2BACC1-C7B2-46BC-94E2-56F9490E6D74}" type="slidenum">
              <a:rPr lang="zh-CN" altLang="en-US" smtClean="0"/>
              <a:t>5</a:t>
            </a:fld>
            <a:endParaRPr lang="zh-CN" altLang="en-US"/>
          </a:p>
        </p:txBody>
      </p:sp>
    </p:spTree>
    <p:extLst>
      <p:ext uri="{BB962C8B-B14F-4D97-AF65-F5344CB8AC3E}">
        <p14:creationId xmlns:p14="http://schemas.microsoft.com/office/powerpoint/2010/main" val="7896033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Here, we put up an example to illustrate the importance of PDE generalization and interpretability. As shown by subfigure (a), if the physical field is not changing very rapidly, there will be many linearly dependent observations that may cause a underdetermined system. When we train a sparse regression model that is spatially independent, the overfitting issue can be very severe. In subfigure (b), we use a prior work </a:t>
            </a:r>
            <a:r>
              <a:rPr lang="en-US" altLang="zh-CN" dirty="0" err="1"/>
              <a:t>SGTRidge</a:t>
            </a:r>
            <a:r>
              <a:rPr lang="en-US" altLang="zh-CN" dirty="0"/>
              <a:t> as an example. We find that even if we know the correct PDE terms, the coefficient estimation can causing overfitting of the sparse regression: The estimated coefficients are fairly irregular compared to the ground truth. As a result, even though the equation can fit the time derivative on the training set perfectly, the estimation error on test set is a complete disaster. This problem is especially severe when we try to discover PDEs with complex coefficient fields and with scares and noisy data. </a:t>
            </a:r>
            <a:endParaRPr lang="zh-CN" altLang="en-US" dirty="0"/>
          </a:p>
        </p:txBody>
      </p:sp>
      <p:sp>
        <p:nvSpPr>
          <p:cNvPr id="4" name="灯片编号占位符 3"/>
          <p:cNvSpPr>
            <a:spLocks noGrp="1"/>
          </p:cNvSpPr>
          <p:nvPr>
            <p:ph type="sldNum" sz="quarter" idx="5"/>
          </p:nvPr>
        </p:nvSpPr>
        <p:spPr/>
        <p:txBody>
          <a:bodyPr/>
          <a:lstStyle/>
          <a:p>
            <a:fld id="{6A2BACC1-C7B2-46BC-94E2-56F9490E6D74}" type="slidenum">
              <a:rPr lang="zh-CN" altLang="en-US" smtClean="0"/>
              <a:t>6</a:t>
            </a:fld>
            <a:endParaRPr lang="zh-CN" altLang="en-US"/>
          </a:p>
        </p:txBody>
      </p:sp>
    </p:spTree>
    <p:extLst>
      <p:ext uri="{BB962C8B-B14F-4D97-AF65-F5344CB8AC3E}">
        <p14:creationId xmlns:p14="http://schemas.microsoft.com/office/powerpoint/2010/main" val="3768422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To alleviate the this problem, we propose to incorporate more physics constraints to guide the discovery of governing equation. First, we introduce one of the first principles in PDE, that is the smoothness of coefficient field. A "first principle" refers to a basic assumption that cannot be deduced from any other assumption, which is the foundation of knowledge. Only in some rare situations where there are mutations and discontinuities, this assumption might be violated. But note that, in these cases, PDEs are no longer suitable for describing the phenomena any longer anyway, and we often need techniques such as shock-capturing methods to deal with them.</a:t>
            </a:r>
            <a:endParaRPr lang="zh-CN" altLang="en-US" dirty="0"/>
          </a:p>
        </p:txBody>
      </p:sp>
      <p:sp>
        <p:nvSpPr>
          <p:cNvPr id="4" name="灯片编号占位符 3"/>
          <p:cNvSpPr>
            <a:spLocks noGrp="1"/>
          </p:cNvSpPr>
          <p:nvPr>
            <p:ph type="sldNum" sz="quarter" idx="5"/>
          </p:nvPr>
        </p:nvSpPr>
        <p:spPr/>
        <p:txBody>
          <a:bodyPr/>
          <a:lstStyle/>
          <a:p>
            <a:fld id="{6A2BACC1-C7B2-46BC-94E2-56F9490E6D74}" type="slidenum">
              <a:rPr lang="zh-CN" altLang="en-US" smtClean="0"/>
              <a:t>7</a:t>
            </a:fld>
            <a:endParaRPr lang="zh-CN" altLang="en-US"/>
          </a:p>
        </p:txBody>
      </p:sp>
    </p:spTree>
    <p:extLst>
      <p:ext uri="{BB962C8B-B14F-4D97-AF65-F5344CB8AC3E}">
        <p14:creationId xmlns:p14="http://schemas.microsoft.com/office/powerpoint/2010/main" val="7737744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We assume that in most cases, even if the coefficient is very complex, it can still be bounded by the Lipschitz continuity.</a:t>
            </a:r>
            <a:endParaRPr lang="zh-CN" altLang="en-US" dirty="0"/>
          </a:p>
        </p:txBody>
      </p:sp>
      <p:sp>
        <p:nvSpPr>
          <p:cNvPr id="4" name="灯片编号占位符 3"/>
          <p:cNvSpPr>
            <a:spLocks noGrp="1"/>
          </p:cNvSpPr>
          <p:nvPr>
            <p:ph type="sldNum" sz="quarter" idx="5"/>
          </p:nvPr>
        </p:nvSpPr>
        <p:spPr/>
        <p:txBody>
          <a:bodyPr/>
          <a:lstStyle/>
          <a:p>
            <a:fld id="{6A2BACC1-C7B2-46BC-94E2-56F9490E6D74}" type="slidenum">
              <a:rPr lang="zh-CN" altLang="en-US" smtClean="0"/>
              <a:t>8</a:t>
            </a:fld>
            <a:endParaRPr lang="zh-CN" altLang="en-US"/>
          </a:p>
        </p:txBody>
      </p:sp>
    </p:spTree>
    <p:extLst>
      <p:ext uri="{BB962C8B-B14F-4D97-AF65-F5344CB8AC3E}">
        <p14:creationId xmlns:p14="http://schemas.microsoft.com/office/powerpoint/2010/main" val="16588011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Second, we also leverage the physics knowledge and principles. Physics knowledge means the human a priori understanding or observation of the problem. Physics principles are slightly different – they hold true universally in the world.</a:t>
            </a:r>
            <a:endParaRPr lang="zh-CN" altLang="en-US" dirty="0"/>
          </a:p>
        </p:txBody>
      </p:sp>
      <p:sp>
        <p:nvSpPr>
          <p:cNvPr id="4" name="灯片编号占位符 3"/>
          <p:cNvSpPr>
            <a:spLocks noGrp="1"/>
          </p:cNvSpPr>
          <p:nvPr>
            <p:ph type="sldNum" sz="quarter" idx="5"/>
          </p:nvPr>
        </p:nvSpPr>
        <p:spPr/>
        <p:txBody>
          <a:bodyPr/>
          <a:lstStyle/>
          <a:p>
            <a:fld id="{6A2BACC1-C7B2-46BC-94E2-56F9490E6D74}" type="slidenum">
              <a:rPr lang="zh-CN" altLang="en-US" smtClean="0"/>
              <a:t>9</a:t>
            </a:fld>
            <a:endParaRPr lang="zh-CN" altLang="en-US"/>
          </a:p>
        </p:txBody>
      </p:sp>
    </p:spTree>
    <p:extLst>
      <p:ext uri="{BB962C8B-B14F-4D97-AF65-F5344CB8AC3E}">
        <p14:creationId xmlns:p14="http://schemas.microsoft.com/office/powerpoint/2010/main" val="6580153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6ED5C0-A5B6-464A-8419-FF1084D553A3}"/>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F50EE3C6-2000-4BF3-9558-D39F11FE5E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6731EC08-7838-4EBD-A467-A41105AD5C6A}"/>
              </a:ext>
            </a:extLst>
          </p:cNvPr>
          <p:cNvSpPr>
            <a:spLocks noGrp="1"/>
          </p:cNvSpPr>
          <p:nvPr>
            <p:ph type="dt" sz="half" idx="10"/>
          </p:nvPr>
        </p:nvSpPr>
        <p:spPr/>
        <p:txBody>
          <a:bodyPr/>
          <a:lstStyle/>
          <a:p>
            <a:fld id="{C759410B-FF25-42A7-A1BA-7BA5B08EC624}" type="datetimeFigureOut">
              <a:rPr lang="zh-CN" altLang="en-US" smtClean="0"/>
              <a:t>2023/6/20</a:t>
            </a:fld>
            <a:endParaRPr lang="zh-CN" altLang="en-US"/>
          </a:p>
        </p:txBody>
      </p:sp>
      <p:sp>
        <p:nvSpPr>
          <p:cNvPr id="5" name="页脚占位符 4">
            <a:extLst>
              <a:ext uri="{FF2B5EF4-FFF2-40B4-BE49-F238E27FC236}">
                <a16:creationId xmlns:a16="http://schemas.microsoft.com/office/drawing/2014/main" id="{08577170-F2C1-4610-B386-499F1AA9311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514FF4F-0457-433B-90BC-A0F2733E597C}"/>
              </a:ext>
            </a:extLst>
          </p:cNvPr>
          <p:cNvSpPr>
            <a:spLocks noGrp="1"/>
          </p:cNvSpPr>
          <p:nvPr>
            <p:ph type="sldNum" sz="quarter" idx="12"/>
          </p:nvPr>
        </p:nvSpPr>
        <p:spPr/>
        <p:txBody>
          <a:bodyPr/>
          <a:lstStyle/>
          <a:p>
            <a:fld id="{72BA56E3-A2A2-4110-AAAE-B476A3157281}" type="slidenum">
              <a:rPr lang="zh-CN" altLang="en-US" smtClean="0"/>
              <a:t>‹#›</a:t>
            </a:fld>
            <a:endParaRPr lang="zh-CN" altLang="en-US"/>
          </a:p>
        </p:txBody>
      </p:sp>
    </p:spTree>
    <p:extLst>
      <p:ext uri="{BB962C8B-B14F-4D97-AF65-F5344CB8AC3E}">
        <p14:creationId xmlns:p14="http://schemas.microsoft.com/office/powerpoint/2010/main" val="29403472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83FC92-790F-4461-9019-8929FE55EDD5}"/>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A8266C17-0078-4610-8079-988AA7FC3CF5}"/>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3D3C058-6EED-4CB4-910A-7DA161AEE955}"/>
              </a:ext>
            </a:extLst>
          </p:cNvPr>
          <p:cNvSpPr>
            <a:spLocks noGrp="1"/>
          </p:cNvSpPr>
          <p:nvPr>
            <p:ph type="dt" sz="half" idx="10"/>
          </p:nvPr>
        </p:nvSpPr>
        <p:spPr/>
        <p:txBody>
          <a:bodyPr/>
          <a:lstStyle/>
          <a:p>
            <a:fld id="{C759410B-FF25-42A7-A1BA-7BA5B08EC624}" type="datetimeFigureOut">
              <a:rPr lang="zh-CN" altLang="en-US" smtClean="0"/>
              <a:t>2023/6/20</a:t>
            </a:fld>
            <a:endParaRPr lang="zh-CN" altLang="en-US"/>
          </a:p>
        </p:txBody>
      </p:sp>
      <p:sp>
        <p:nvSpPr>
          <p:cNvPr id="5" name="页脚占位符 4">
            <a:extLst>
              <a:ext uri="{FF2B5EF4-FFF2-40B4-BE49-F238E27FC236}">
                <a16:creationId xmlns:a16="http://schemas.microsoft.com/office/drawing/2014/main" id="{E3106E84-1E21-4034-B3EA-D37E49AA66D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6DC1E46-F47D-4722-A9EE-28DC891AD562}"/>
              </a:ext>
            </a:extLst>
          </p:cNvPr>
          <p:cNvSpPr>
            <a:spLocks noGrp="1"/>
          </p:cNvSpPr>
          <p:nvPr>
            <p:ph type="sldNum" sz="quarter" idx="12"/>
          </p:nvPr>
        </p:nvSpPr>
        <p:spPr/>
        <p:txBody>
          <a:bodyPr/>
          <a:lstStyle/>
          <a:p>
            <a:fld id="{72BA56E3-A2A2-4110-AAAE-B476A3157281}" type="slidenum">
              <a:rPr lang="zh-CN" altLang="en-US" smtClean="0"/>
              <a:t>‹#›</a:t>
            </a:fld>
            <a:endParaRPr lang="zh-CN" altLang="en-US"/>
          </a:p>
        </p:txBody>
      </p:sp>
    </p:spTree>
    <p:extLst>
      <p:ext uri="{BB962C8B-B14F-4D97-AF65-F5344CB8AC3E}">
        <p14:creationId xmlns:p14="http://schemas.microsoft.com/office/powerpoint/2010/main" val="3462388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328E111F-0909-422B-A836-E3010C7489A4}"/>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586D291B-94A2-4EDC-B150-BBA53DF13682}"/>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0B5B752-D7EE-4ACD-9A80-5603F9EBC8DA}"/>
              </a:ext>
            </a:extLst>
          </p:cNvPr>
          <p:cNvSpPr>
            <a:spLocks noGrp="1"/>
          </p:cNvSpPr>
          <p:nvPr>
            <p:ph type="dt" sz="half" idx="10"/>
          </p:nvPr>
        </p:nvSpPr>
        <p:spPr/>
        <p:txBody>
          <a:bodyPr/>
          <a:lstStyle/>
          <a:p>
            <a:fld id="{C759410B-FF25-42A7-A1BA-7BA5B08EC624}" type="datetimeFigureOut">
              <a:rPr lang="zh-CN" altLang="en-US" smtClean="0"/>
              <a:t>2023/6/20</a:t>
            </a:fld>
            <a:endParaRPr lang="zh-CN" altLang="en-US"/>
          </a:p>
        </p:txBody>
      </p:sp>
      <p:sp>
        <p:nvSpPr>
          <p:cNvPr id="5" name="页脚占位符 4">
            <a:extLst>
              <a:ext uri="{FF2B5EF4-FFF2-40B4-BE49-F238E27FC236}">
                <a16:creationId xmlns:a16="http://schemas.microsoft.com/office/drawing/2014/main" id="{7CB1EC65-9B3E-42D3-9CF9-4023320712C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800F67A-31F7-4FE8-8488-0E57ECB11F1D}"/>
              </a:ext>
            </a:extLst>
          </p:cNvPr>
          <p:cNvSpPr>
            <a:spLocks noGrp="1"/>
          </p:cNvSpPr>
          <p:nvPr>
            <p:ph type="sldNum" sz="quarter" idx="12"/>
          </p:nvPr>
        </p:nvSpPr>
        <p:spPr/>
        <p:txBody>
          <a:bodyPr/>
          <a:lstStyle/>
          <a:p>
            <a:fld id="{72BA56E3-A2A2-4110-AAAE-B476A3157281}" type="slidenum">
              <a:rPr lang="zh-CN" altLang="en-US" smtClean="0"/>
              <a:t>‹#›</a:t>
            </a:fld>
            <a:endParaRPr lang="zh-CN" altLang="en-US"/>
          </a:p>
        </p:txBody>
      </p:sp>
    </p:spTree>
    <p:extLst>
      <p:ext uri="{BB962C8B-B14F-4D97-AF65-F5344CB8AC3E}">
        <p14:creationId xmlns:p14="http://schemas.microsoft.com/office/powerpoint/2010/main" val="36361581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979C00-8CE5-4E18-A333-B960CE3B175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52DD724-E66A-405F-ACCA-C85F99B960A3}"/>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F8F4D86-0427-4EF2-AFB0-3A9CE9F8119E}"/>
              </a:ext>
            </a:extLst>
          </p:cNvPr>
          <p:cNvSpPr>
            <a:spLocks noGrp="1"/>
          </p:cNvSpPr>
          <p:nvPr>
            <p:ph type="dt" sz="half" idx="10"/>
          </p:nvPr>
        </p:nvSpPr>
        <p:spPr/>
        <p:txBody>
          <a:bodyPr/>
          <a:lstStyle/>
          <a:p>
            <a:fld id="{C759410B-FF25-42A7-A1BA-7BA5B08EC624}" type="datetimeFigureOut">
              <a:rPr lang="zh-CN" altLang="en-US" smtClean="0"/>
              <a:t>2023/6/20</a:t>
            </a:fld>
            <a:endParaRPr lang="zh-CN" altLang="en-US"/>
          </a:p>
        </p:txBody>
      </p:sp>
      <p:sp>
        <p:nvSpPr>
          <p:cNvPr id="5" name="页脚占位符 4">
            <a:extLst>
              <a:ext uri="{FF2B5EF4-FFF2-40B4-BE49-F238E27FC236}">
                <a16:creationId xmlns:a16="http://schemas.microsoft.com/office/drawing/2014/main" id="{73D4DBB8-65F8-4236-8C41-9D7448E8A6D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585B05C-F07B-40A5-B254-0D8B0FF07ED3}"/>
              </a:ext>
            </a:extLst>
          </p:cNvPr>
          <p:cNvSpPr>
            <a:spLocks noGrp="1"/>
          </p:cNvSpPr>
          <p:nvPr>
            <p:ph type="sldNum" sz="quarter" idx="12"/>
          </p:nvPr>
        </p:nvSpPr>
        <p:spPr/>
        <p:txBody>
          <a:bodyPr/>
          <a:lstStyle/>
          <a:p>
            <a:fld id="{72BA56E3-A2A2-4110-AAAE-B476A3157281}" type="slidenum">
              <a:rPr lang="zh-CN" altLang="en-US" smtClean="0"/>
              <a:t>‹#›</a:t>
            </a:fld>
            <a:endParaRPr lang="zh-CN" altLang="en-US"/>
          </a:p>
        </p:txBody>
      </p:sp>
    </p:spTree>
    <p:extLst>
      <p:ext uri="{BB962C8B-B14F-4D97-AF65-F5344CB8AC3E}">
        <p14:creationId xmlns:p14="http://schemas.microsoft.com/office/powerpoint/2010/main" val="8944972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577611-9239-4E57-B71E-829BA86EE38D}"/>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E2D28CF2-70D9-4CED-A8C0-D9812EC8B93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1934D184-4FCB-4447-AE9F-F5DC46727488}"/>
              </a:ext>
            </a:extLst>
          </p:cNvPr>
          <p:cNvSpPr>
            <a:spLocks noGrp="1"/>
          </p:cNvSpPr>
          <p:nvPr>
            <p:ph type="dt" sz="half" idx="10"/>
          </p:nvPr>
        </p:nvSpPr>
        <p:spPr/>
        <p:txBody>
          <a:bodyPr/>
          <a:lstStyle/>
          <a:p>
            <a:fld id="{C759410B-FF25-42A7-A1BA-7BA5B08EC624}" type="datetimeFigureOut">
              <a:rPr lang="zh-CN" altLang="en-US" smtClean="0"/>
              <a:t>2023/6/20</a:t>
            </a:fld>
            <a:endParaRPr lang="zh-CN" altLang="en-US"/>
          </a:p>
        </p:txBody>
      </p:sp>
      <p:sp>
        <p:nvSpPr>
          <p:cNvPr id="5" name="页脚占位符 4">
            <a:extLst>
              <a:ext uri="{FF2B5EF4-FFF2-40B4-BE49-F238E27FC236}">
                <a16:creationId xmlns:a16="http://schemas.microsoft.com/office/drawing/2014/main" id="{7F37F601-F6CF-49CD-A335-E1243576115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0545E4A-5EDF-466D-AE3D-3C08F2F4C9B2}"/>
              </a:ext>
            </a:extLst>
          </p:cNvPr>
          <p:cNvSpPr>
            <a:spLocks noGrp="1"/>
          </p:cNvSpPr>
          <p:nvPr>
            <p:ph type="sldNum" sz="quarter" idx="12"/>
          </p:nvPr>
        </p:nvSpPr>
        <p:spPr/>
        <p:txBody>
          <a:bodyPr/>
          <a:lstStyle/>
          <a:p>
            <a:fld id="{72BA56E3-A2A2-4110-AAAE-B476A3157281}" type="slidenum">
              <a:rPr lang="zh-CN" altLang="en-US" smtClean="0"/>
              <a:t>‹#›</a:t>
            </a:fld>
            <a:endParaRPr lang="zh-CN" altLang="en-US"/>
          </a:p>
        </p:txBody>
      </p:sp>
    </p:spTree>
    <p:extLst>
      <p:ext uri="{BB962C8B-B14F-4D97-AF65-F5344CB8AC3E}">
        <p14:creationId xmlns:p14="http://schemas.microsoft.com/office/powerpoint/2010/main" val="5011378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2C0083-E37C-4F8F-B392-1186FE7EAE2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1FA065F-9FC6-48CE-A391-2D4D787A57C4}"/>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7400D64D-EBE8-440B-969E-79CE1BEEEAA9}"/>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34663FE2-3160-4113-B457-FA7817FFD3CE}"/>
              </a:ext>
            </a:extLst>
          </p:cNvPr>
          <p:cNvSpPr>
            <a:spLocks noGrp="1"/>
          </p:cNvSpPr>
          <p:nvPr>
            <p:ph type="dt" sz="half" idx="10"/>
          </p:nvPr>
        </p:nvSpPr>
        <p:spPr/>
        <p:txBody>
          <a:bodyPr/>
          <a:lstStyle/>
          <a:p>
            <a:fld id="{C759410B-FF25-42A7-A1BA-7BA5B08EC624}" type="datetimeFigureOut">
              <a:rPr lang="zh-CN" altLang="en-US" smtClean="0"/>
              <a:t>2023/6/20</a:t>
            </a:fld>
            <a:endParaRPr lang="zh-CN" altLang="en-US"/>
          </a:p>
        </p:txBody>
      </p:sp>
      <p:sp>
        <p:nvSpPr>
          <p:cNvPr id="6" name="页脚占位符 5">
            <a:extLst>
              <a:ext uri="{FF2B5EF4-FFF2-40B4-BE49-F238E27FC236}">
                <a16:creationId xmlns:a16="http://schemas.microsoft.com/office/drawing/2014/main" id="{B808779C-96EE-431C-807B-9B5942846D3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64E2314-A761-49DC-8205-9835D705231D}"/>
              </a:ext>
            </a:extLst>
          </p:cNvPr>
          <p:cNvSpPr>
            <a:spLocks noGrp="1"/>
          </p:cNvSpPr>
          <p:nvPr>
            <p:ph type="sldNum" sz="quarter" idx="12"/>
          </p:nvPr>
        </p:nvSpPr>
        <p:spPr/>
        <p:txBody>
          <a:bodyPr/>
          <a:lstStyle/>
          <a:p>
            <a:fld id="{72BA56E3-A2A2-4110-AAAE-B476A3157281}" type="slidenum">
              <a:rPr lang="zh-CN" altLang="en-US" smtClean="0"/>
              <a:t>‹#›</a:t>
            </a:fld>
            <a:endParaRPr lang="zh-CN" altLang="en-US"/>
          </a:p>
        </p:txBody>
      </p:sp>
    </p:spTree>
    <p:extLst>
      <p:ext uri="{BB962C8B-B14F-4D97-AF65-F5344CB8AC3E}">
        <p14:creationId xmlns:p14="http://schemas.microsoft.com/office/powerpoint/2010/main" val="4264998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8D6109-DC35-4EB2-BC1E-4F5FD89FB2B3}"/>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F8A71D74-ECAD-4F7C-85A2-C9CEAC0009B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FD0824D3-F455-484F-A0FF-C162EB8108E4}"/>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1158BCB4-FC30-4A50-B787-5C348B2AD96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B6DFD4F7-95CA-4C9D-813B-DCAC2F457E56}"/>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4CEAE46D-425A-4EFA-973E-DE852AF3D198}"/>
              </a:ext>
            </a:extLst>
          </p:cNvPr>
          <p:cNvSpPr>
            <a:spLocks noGrp="1"/>
          </p:cNvSpPr>
          <p:nvPr>
            <p:ph type="dt" sz="half" idx="10"/>
          </p:nvPr>
        </p:nvSpPr>
        <p:spPr/>
        <p:txBody>
          <a:bodyPr/>
          <a:lstStyle/>
          <a:p>
            <a:fld id="{C759410B-FF25-42A7-A1BA-7BA5B08EC624}" type="datetimeFigureOut">
              <a:rPr lang="zh-CN" altLang="en-US" smtClean="0"/>
              <a:t>2023/6/20</a:t>
            </a:fld>
            <a:endParaRPr lang="zh-CN" altLang="en-US"/>
          </a:p>
        </p:txBody>
      </p:sp>
      <p:sp>
        <p:nvSpPr>
          <p:cNvPr id="8" name="页脚占位符 7">
            <a:extLst>
              <a:ext uri="{FF2B5EF4-FFF2-40B4-BE49-F238E27FC236}">
                <a16:creationId xmlns:a16="http://schemas.microsoft.com/office/drawing/2014/main" id="{42112DE1-D706-4052-99CF-3ED5A6E9CCCE}"/>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7CB74534-ADC1-4D72-B8A4-3B0847EDADA6}"/>
              </a:ext>
            </a:extLst>
          </p:cNvPr>
          <p:cNvSpPr>
            <a:spLocks noGrp="1"/>
          </p:cNvSpPr>
          <p:nvPr>
            <p:ph type="sldNum" sz="quarter" idx="12"/>
          </p:nvPr>
        </p:nvSpPr>
        <p:spPr/>
        <p:txBody>
          <a:bodyPr/>
          <a:lstStyle/>
          <a:p>
            <a:fld id="{72BA56E3-A2A2-4110-AAAE-B476A3157281}" type="slidenum">
              <a:rPr lang="zh-CN" altLang="en-US" smtClean="0"/>
              <a:t>‹#›</a:t>
            </a:fld>
            <a:endParaRPr lang="zh-CN" altLang="en-US"/>
          </a:p>
        </p:txBody>
      </p:sp>
    </p:spTree>
    <p:extLst>
      <p:ext uri="{BB962C8B-B14F-4D97-AF65-F5344CB8AC3E}">
        <p14:creationId xmlns:p14="http://schemas.microsoft.com/office/powerpoint/2010/main" val="11760881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8DCEB9-F528-48BF-84BE-343F77A9D269}"/>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9B8536D7-79AE-4F4C-969E-D950A59EC66C}"/>
              </a:ext>
            </a:extLst>
          </p:cNvPr>
          <p:cNvSpPr>
            <a:spLocks noGrp="1"/>
          </p:cNvSpPr>
          <p:nvPr>
            <p:ph type="dt" sz="half" idx="10"/>
          </p:nvPr>
        </p:nvSpPr>
        <p:spPr/>
        <p:txBody>
          <a:bodyPr/>
          <a:lstStyle/>
          <a:p>
            <a:fld id="{C759410B-FF25-42A7-A1BA-7BA5B08EC624}" type="datetimeFigureOut">
              <a:rPr lang="zh-CN" altLang="en-US" smtClean="0"/>
              <a:t>2023/6/20</a:t>
            </a:fld>
            <a:endParaRPr lang="zh-CN" altLang="en-US"/>
          </a:p>
        </p:txBody>
      </p:sp>
      <p:sp>
        <p:nvSpPr>
          <p:cNvPr id="4" name="页脚占位符 3">
            <a:extLst>
              <a:ext uri="{FF2B5EF4-FFF2-40B4-BE49-F238E27FC236}">
                <a16:creationId xmlns:a16="http://schemas.microsoft.com/office/drawing/2014/main" id="{8A76E29D-8B84-4EF5-830E-E70884450700}"/>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8AF61888-F957-4316-9715-36AA44BEEC0F}"/>
              </a:ext>
            </a:extLst>
          </p:cNvPr>
          <p:cNvSpPr>
            <a:spLocks noGrp="1"/>
          </p:cNvSpPr>
          <p:nvPr>
            <p:ph type="sldNum" sz="quarter" idx="12"/>
          </p:nvPr>
        </p:nvSpPr>
        <p:spPr/>
        <p:txBody>
          <a:bodyPr/>
          <a:lstStyle/>
          <a:p>
            <a:fld id="{72BA56E3-A2A2-4110-AAAE-B476A3157281}" type="slidenum">
              <a:rPr lang="zh-CN" altLang="en-US" smtClean="0"/>
              <a:t>‹#›</a:t>
            </a:fld>
            <a:endParaRPr lang="zh-CN" altLang="en-US"/>
          </a:p>
        </p:txBody>
      </p:sp>
    </p:spTree>
    <p:extLst>
      <p:ext uri="{BB962C8B-B14F-4D97-AF65-F5344CB8AC3E}">
        <p14:creationId xmlns:p14="http://schemas.microsoft.com/office/powerpoint/2010/main" val="26568812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598B20A9-A635-485F-BCB8-C911B7BAF15A}"/>
              </a:ext>
            </a:extLst>
          </p:cNvPr>
          <p:cNvSpPr>
            <a:spLocks noGrp="1"/>
          </p:cNvSpPr>
          <p:nvPr>
            <p:ph type="dt" sz="half" idx="10"/>
          </p:nvPr>
        </p:nvSpPr>
        <p:spPr/>
        <p:txBody>
          <a:bodyPr/>
          <a:lstStyle/>
          <a:p>
            <a:fld id="{C759410B-FF25-42A7-A1BA-7BA5B08EC624}" type="datetimeFigureOut">
              <a:rPr lang="zh-CN" altLang="en-US" smtClean="0"/>
              <a:t>2023/6/20</a:t>
            </a:fld>
            <a:endParaRPr lang="zh-CN" altLang="en-US"/>
          </a:p>
        </p:txBody>
      </p:sp>
      <p:sp>
        <p:nvSpPr>
          <p:cNvPr id="3" name="页脚占位符 2">
            <a:extLst>
              <a:ext uri="{FF2B5EF4-FFF2-40B4-BE49-F238E27FC236}">
                <a16:creationId xmlns:a16="http://schemas.microsoft.com/office/drawing/2014/main" id="{3AD0C0BE-996E-4D75-86FE-2F47F230080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42942704-8366-43A1-A14A-591F11A5AD2F}"/>
              </a:ext>
            </a:extLst>
          </p:cNvPr>
          <p:cNvSpPr>
            <a:spLocks noGrp="1"/>
          </p:cNvSpPr>
          <p:nvPr>
            <p:ph type="sldNum" sz="quarter" idx="12"/>
          </p:nvPr>
        </p:nvSpPr>
        <p:spPr/>
        <p:txBody>
          <a:bodyPr/>
          <a:lstStyle/>
          <a:p>
            <a:fld id="{72BA56E3-A2A2-4110-AAAE-B476A3157281}" type="slidenum">
              <a:rPr lang="zh-CN" altLang="en-US" smtClean="0"/>
              <a:t>‹#›</a:t>
            </a:fld>
            <a:endParaRPr lang="zh-CN" altLang="en-US"/>
          </a:p>
        </p:txBody>
      </p:sp>
    </p:spTree>
    <p:extLst>
      <p:ext uri="{BB962C8B-B14F-4D97-AF65-F5344CB8AC3E}">
        <p14:creationId xmlns:p14="http://schemas.microsoft.com/office/powerpoint/2010/main" val="863297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3B7ECE-6486-48E5-BFEC-0699DCDF736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84BD8EF1-9CFD-40BB-8C94-8DC828AB002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299E15FB-E2C8-4F35-8DD7-CC59BEADDB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06259E6-1E68-4822-96F0-1CC776955936}"/>
              </a:ext>
            </a:extLst>
          </p:cNvPr>
          <p:cNvSpPr>
            <a:spLocks noGrp="1"/>
          </p:cNvSpPr>
          <p:nvPr>
            <p:ph type="dt" sz="half" idx="10"/>
          </p:nvPr>
        </p:nvSpPr>
        <p:spPr/>
        <p:txBody>
          <a:bodyPr/>
          <a:lstStyle/>
          <a:p>
            <a:fld id="{C759410B-FF25-42A7-A1BA-7BA5B08EC624}" type="datetimeFigureOut">
              <a:rPr lang="zh-CN" altLang="en-US" smtClean="0"/>
              <a:t>2023/6/20</a:t>
            </a:fld>
            <a:endParaRPr lang="zh-CN" altLang="en-US"/>
          </a:p>
        </p:txBody>
      </p:sp>
      <p:sp>
        <p:nvSpPr>
          <p:cNvPr id="6" name="页脚占位符 5">
            <a:extLst>
              <a:ext uri="{FF2B5EF4-FFF2-40B4-BE49-F238E27FC236}">
                <a16:creationId xmlns:a16="http://schemas.microsoft.com/office/drawing/2014/main" id="{20BAFBCC-DE3E-4720-8162-BA4862A4CE9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7E47113-B333-424F-B8D0-7AD071B94251}"/>
              </a:ext>
            </a:extLst>
          </p:cNvPr>
          <p:cNvSpPr>
            <a:spLocks noGrp="1"/>
          </p:cNvSpPr>
          <p:nvPr>
            <p:ph type="sldNum" sz="quarter" idx="12"/>
          </p:nvPr>
        </p:nvSpPr>
        <p:spPr/>
        <p:txBody>
          <a:bodyPr/>
          <a:lstStyle/>
          <a:p>
            <a:fld id="{72BA56E3-A2A2-4110-AAAE-B476A3157281}" type="slidenum">
              <a:rPr lang="zh-CN" altLang="en-US" smtClean="0"/>
              <a:t>‹#›</a:t>
            </a:fld>
            <a:endParaRPr lang="zh-CN" altLang="en-US"/>
          </a:p>
        </p:txBody>
      </p:sp>
    </p:spTree>
    <p:extLst>
      <p:ext uri="{BB962C8B-B14F-4D97-AF65-F5344CB8AC3E}">
        <p14:creationId xmlns:p14="http://schemas.microsoft.com/office/powerpoint/2010/main" val="4049566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434C8B-66F0-4D07-A318-A592538C772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8E2F4D5-8C36-4DF0-8657-382B69B323A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EB375C81-2744-48D9-AF85-D65B78CC85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B493EA4-19EF-4D2E-835E-E9265705AB5A}"/>
              </a:ext>
            </a:extLst>
          </p:cNvPr>
          <p:cNvSpPr>
            <a:spLocks noGrp="1"/>
          </p:cNvSpPr>
          <p:nvPr>
            <p:ph type="dt" sz="half" idx="10"/>
          </p:nvPr>
        </p:nvSpPr>
        <p:spPr/>
        <p:txBody>
          <a:bodyPr/>
          <a:lstStyle/>
          <a:p>
            <a:fld id="{C759410B-FF25-42A7-A1BA-7BA5B08EC624}" type="datetimeFigureOut">
              <a:rPr lang="zh-CN" altLang="en-US" smtClean="0"/>
              <a:t>2023/6/20</a:t>
            </a:fld>
            <a:endParaRPr lang="zh-CN" altLang="en-US"/>
          </a:p>
        </p:txBody>
      </p:sp>
      <p:sp>
        <p:nvSpPr>
          <p:cNvPr id="6" name="页脚占位符 5">
            <a:extLst>
              <a:ext uri="{FF2B5EF4-FFF2-40B4-BE49-F238E27FC236}">
                <a16:creationId xmlns:a16="http://schemas.microsoft.com/office/drawing/2014/main" id="{7CA5B69D-CC86-451B-A376-349E3C90ADF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6451357-DFE8-45D7-9184-61FE910C4FB5}"/>
              </a:ext>
            </a:extLst>
          </p:cNvPr>
          <p:cNvSpPr>
            <a:spLocks noGrp="1"/>
          </p:cNvSpPr>
          <p:nvPr>
            <p:ph type="sldNum" sz="quarter" idx="12"/>
          </p:nvPr>
        </p:nvSpPr>
        <p:spPr/>
        <p:txBody>
          <a:bodyPr/>
          <a:lstStyle/>
          <a:p>
            <a:fld id="{72BA56E3-A2A2-4110-AAAE-B476A3157281}" type="slidenum">
              <a:rPr lang="zh-CN" altLang="en-US" smtClean="0"/>
              <a:t>‹#›</a:t>
            </a:fld>
            <a:endParaRPr lang="zh-CN" altLang="en-US"/>
          </a:p>
        </p:txBody>
      </p:sp>
    </p:spTree>
    <p:extLst>
      <p:ext uri="{BB962C8B-B14F-4D97-AF65-F5344CB8AC3E}">
        <p14:creationId xmlns:p14="http://schemas.microsoft.com/office/powerpoint/2010/main" val="30823593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1D508BC3-E53A-410F-8EB2-881575DA6B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531D6EBB-677D-4D9F-89FF-73617A6E0A8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5F14A05-A906-4D5A-834B-57575CB8C7D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59410B-FF25-42A7-A1BA-7BA5B08EC624}" type="datetimeFigureOut">
              <a:rPr lang="zh-CN" altLang="en-US" smtClean="0"/>
              <a:t>2023/6/20</a:t>
            </a:fld>
            <a:endParaRPr lang="zh-CN" altLang="en-US"/>
          </a:p>
        </p:txBody>
      </p:sp>
      <p:sp>
        <p:nvSpPr>
          <p:cNvPr id="5" name="页脚占位符 4">
            <a:extLst>
              <a:ext uri="{FF2B5EF4-FFF2-40B4-BE49-F238E27FC236}">
                <a16:creationId xmlns:a16="http://schemas.microsoft.com/office/drawing/2014/main" id="{2535A3D7-3094-4CC4-8770-58C3081FA1C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69B6F36A-B23B-446F-B5B4-DFC40A4E9F2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BA56E3-A2A2-4110-AAAE-B476A3157281}" type="slidenum">
              <a:rPr lang="zh-CN" altLang="en-US" smtClean="0"/>
              <a:t>‹#›</a:t>
            </a:fld>
            <a:endParaRPr lang="zh-CN" altLang="en-US"/>
          </a:p>
        </p:txBody>
      </p:sp>
    </p:spTree>
    <p:extLst>
      <p:ext uri="{BB962C8B-B14F-4D97-AF65-F5344CB8AC3E}">
        <p14:creationId xmlns:p14="http://schemas.microsoft.com/office/powerpoint/2010/main" val="29383456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jpg"/><Relationship Id="rId7"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jpeg"/></Relationships>
</file>

<file path=ppt/slides/_rels/slide10.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image" Target="../media/image7.jpeg"/><Relationship Id="rId7"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3.png"/><Relationship Id="rId11" Type="http://schemas.openxmlformats.org/officeDocument/2006/relationships/image" Target="../media/image23.jpg"/><Relationship Id="rId5" Type="http://schemas.openxmlformats.org/officeDocument/2006/relationships/image" Target="../media/image2.png"/><Relationship Id="rId10" Type="http://schemas.openxmlformats.org/officeDocument/2006/relationships/image" Target="../media/image22.jpg"/><Relationship Id="rId4" Type="http://schemas.openxmlformats.org/officeDocument/2006/relationships/image" Target="../media/image1.jpg"/><Relationship Id="rId9" Type="http://schemas.openxmlformats.org/officeDocument/2006/relationships/image" Target="../media/image6.png"/></Relationships>
</file>

<file path=ppt/slides/_rels/slide11.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image" Target="../media/image7.jpeg"/><Relationship Id="rId7" Type="http://schemas.openxmlformats.org/officeDocument/2006/relationships/image" Target="../media/image4.jpe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png"/><Relationship Id="rId10" Type="http://schemas.openxmlformats.org/officeDocument/2006/relationships/image" Target="../media/image22.jpg"/><Relationship Id="rId4" Type="http://schemas.openxmlformats.org/officeDocument/2006/relationships/image" Target="../media/image1.jpg"/><Relationship Id="rId9" Type="http://schemas.openxmlformats.org/officeDocument/2006/relationships/image" Target="../media/image6.png"/></Relationships>
</file>

<file path=ppt/slides/_rels/slide12.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image" Target="../media/image7.jpeg"/><Relationship Id="rId7" Type="http://schemas.openxmlformats.org/officeDocument/2006/relationships/image" Target="../media/image4.jpe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3.png"/><Relationship Id="rId11" Type="http://schemas.openxmlformats.org/officeDocument/2006/relationships/image" Target="../media/image24.jpg"/><Relationship Id="rId5" Type="http://schemas.openxmlformats.org/officeDocument/2006/relationships/image" Target="../media/image2.png"/><Relationship Id="rId10" Type="http://schemas.openxmlformats.org/officeDocument/2006/relationships/image" Target="../media/image22.jpg"/><Relationship Id="rId4" Type="http://schemas.openxmlformats.org/officeDocument/2006/relationships/image" Target="../media/image1.jpg"/><Relationship Id="rId9" Type="http://schemas.openxmlformats.org/officeDocument/2006/relationships/image" Target="../media/image6.png"/></Relationships>
</file>

<file path=ppt/slides/_rels/slide13.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image" Target="../media/image7.jpeg"/><Relationship Id="rId7" Type="http://schemas.openxmlformats.org/officeDocument/2006/relationships/image" Target="../media/image4.jpeg"/><Relationship Id="rId12" Type="http://schemas.openxmlformats.org/officeDocument/2006/relationships/image" Target="../media/image27.jp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3.png"/><Relationship Id="rId11" Type="http://schemas.openxmlformats.org/officeDocument/2006/relationships/image" Target="../media/image26.jpg"/><Relationship Id="rId5" Type="http://schemas.openxmlformats.org/officeDocument/2006/relationships/image" Target="../media/image2.png"/><Relationship Id="rId10" Type="http://schemas.openxmlformats.org/officeDocument/2006/relationships/image" Target="../media/image25.jpg"/><Relationship Id="rId4" Type="http://schemas.openxmlformats.org/officeDocument/2006/relationships/image" Target="../media/image1.jpg"/><Relationship Id="rId9" Type="http://schemas.openxmlformats.org/officeDocument/2006/relationships/image" Target="../media/image6.png"/></Relationships>
</file>

<file path=ppt/slides/_rels/slide14.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image" Target="../media/image7.jpeg"/><Relationship Id="rId7" Type="http://schemas.openxmlformats.org/officeDocument/2006/relationships/image" Target="../media/image4.jpe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png"/><Relationship Id="rId10" Type="http://schemas.openxmlformats.org/officeDocument/2006/relationships/image" Target="../media/image28.jpg"/><Relationship Id="rId4" Type="http://schemas.openxmlformats.org/officeDocument/2006/relationships/image" Target="../media/image1.jpg"/><Relationship Id="rId9" Type="http://schemas.openxmlformats.org/officeDocument/2006/relationships/image" Target="../media/image6.png"/></Relationships>
</file>

<file path=ppt/slides/_rels/slide15.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image" Target="../media/image7.jpeg"/><Relationship Id="rId7" Type="http://schemas.openxmlformats.org/officeDocument/2006/relationships/image" Target="../media/image4.jpe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png"/><Relationship Id="rId10" Type="http://schemas.openxmlformats.org/officeDocument/2006/relationships/image" Target="../media/image29.jpg"/><Relationship Id="rId4" Type="http://schemas.openxmlformats.org/officeDocument/2006/relationships/image" Target="../media/image1.jpg"/><Relationship Id="rId9" Type="http://schemas.openxmlformats.org/officeDocument/2006/relationships/image" Target="../media/image6.png"/></Relationships>
</file>

<file path=ppt/slides/_rels/slide16.xml.rels><?xml version="1.0" encoding="UTF-8" standalone="yes"?>
<Relationships xmlns="http://schemas.openxmlformats.org/package/2006/relationships"><Relationship Id="rId8" Type="http://schemas.openxmlformats.org/officeDocument/2006/relationships/image" Target="../media/image4.jpeg"/><Relationship Id="rId13" Type="http://schemas.openxmlformats.org/officeDocument/2006/relationships/image" Target="../media/image33.jpg"/><Relationship Id="rId3" Type="http://schemas.openxmlformats.org/officeDocument/2006/relationships/image" Target="../media/image30.jpg"/><Relationship Id="rId7" Type="http://schemas.openxmlformats.org/officeDocument/2006/relationships/image" Target="../media/image3.png"/><Relationship Id="rId12" Type="http://schemas.openxmlformats.org/officeDocument/2006/relationships/image" Target="../media/image32.jp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png"/><Relationship Id="rId11" Type="http://schemas.openxmlformats.org/officeDocument/2006/relationships/image" Target="../media/image31.jpg"/><Relationship Id="rId5" Type="http://schemas.openxmlformats.org/officeDocument/2006/relationships/image" Target="../media/image1.jpg"/><Relationship Id="rId10" Type="http://schemas.openxmlformats.org/officeDocument/2006/relationships/image" Target="../media/image6.png"/><Relationship Id="rId4" Type="http://schemas.openxmlformats.org/officeDocument/2006/relationships/image" Target="../media/image7.jpeg"/><Relationship Id="rId9" Type="http://schemas.openxmlformats.org/officeDocument/2006/relationships/image" Target="../media/image5.jpeg"/></Relationships>
</file>

<file path=ppt/slides/_rels/slide17.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image" Target="../media/image7.jpeg"/><Relationship Id="rId7" Type="http://schemas.openxmlformats.org/officeDocument/2006/relationships/image" Target="../media/image4.jpe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3.png"/><Relationship Id="rId11" Type="http://schemas.openxmlformats.org/officeDocument/2006/relationships/image" Target="../media/image35.jpg"/><Relationship Id="rId5" Type="http://schemas.openxmlformats.org/officeDocument/2006/relationships/image" Target="../media/image2.png"/><Relationship Id="rId10" Type="http://schemas.openxmlformats.org/officeDocument/2006/relationships/image" Target="../media/image34.jpg"/><Relationship Id="rId4" Type="http://schemas.openxmlformats.org/officeDocument/2006/relationships/image" Target="../media/image1.jpg"/><Relationship Id="rId9" Type="http://schemas.openxmlformats.org/officeDocument/2006/relationships/image" Target="../media/image6.png"/></Relationships>
</file>

<file path=ppt/slides/_rels/slide18.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image" Target="../media/image7.jpeg"/><Relationship Id="rId7" Type="http://schemas.openxmlformats.org/officeDocument/2006/relationships/image" Target="../media/image4.jpe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png"/><Relationship Id="rId10" Type="http://schemas.openxmlformats.org/officeDocument/2006/relationships/image" Target="../media/image34.jpg"/><Relationship Id="rId4" Type="http://schemas.openxmlformats.org/officeDocument/2006/relationships/image" Target="../media/image1.jpg"/><Relationship Id="rId9" Type="http://schemas.openxmlformats.org/officeDocument/2006/relationships/image" Target="../media/image6.png"/></Relationships>
</file>

<file path=ppt/slides/_rels/slide19.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image" Target="../media/image7.jpeg"/><Relationship Id="rId7" Type="http://schemas.openxmlformats.org/officeDocument/2006/relationships/image" Target="../media/image4.jpe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3.png"/><Relationship Id="rId11" Type="http://schemas.openxmlformats.org/officeDocument/2006/relationships/image" Target="../media/image37.jpg"/><Relationship Id="rId5" Type="http://schemas.openxmlformats.org/officeDocument/2006/relationships/image" Target="../media/image2.png"/><Relationship Id="rId10" Type="http://schemas.openxmlformats.org/officeDocument/2006/relationships/image" Target="../media/image36.jpg"/><Relationship Id="rId4" Type="http://schemas.openxmlformats.org/officeDocument/2006/relationships/image" Target="../media/image1.jpg"/><Relationship Id="rId9" Type="http://schemas.openxmlformats.org/officeDocument/2006/relationships/image" Target="../media/image6.png"/></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2.jpg"/><Relationship Id="rId3" Type="http://schemas.openxmlformats.org/officeDocument/2006/relationships/image" Target="../media/image1.jpg"/><Relationship Id="rId7" Type="http://schemas.openxmlformats.org/officeDocument/2006/relationships/image" Target="../media/image5.jpeg"/><Relationship Id="rId12" Type="http://schemas.openxmlformats.org/officeDocument/2006/relationships/image" Target="../media/image11.jp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jpeg"/><Relationship Id="rId11" Type="http://schemas.openxmlformats.org/officeDocument/2006/relationships/image" Target="../media/image10.jpg"/><Relationship Id="rId5" Type="http://schemas.openxmlformats.org/officeDocument/2006/relationships/image" Target="../media/image3.png"/><Relationship Id="rId10" Type="http://schemas.openxmlformats.org/officeDocument/2006/relationships/image" Target="../media/image9.jpg"/><Relationship Id="rId4" Type="http://schemas.openxmlformats.org/officeDocument/2006/relationships/image" Target="../media/image2.png"/><Relationship Id="rId9" Type="http://schemas.openxmlformats.org/officeDocument/2006/relationships/image" Target="../media/image8.jpg"/><Relationship Id="rId14" Type="http://schemas.openxmlformats.org/officeDocument/2006/relationships/image" Target="../media/image7.jpeg"/></Relationships>
</file>

<file path=ppt/slides/_rels/slide20.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image" Target="../media/image7.jpeg"/><Relationship Id="rId7" Type="http://schemas.openxmlformats.org/officeDocument/2006/relationships/image" Target="../media/image4.jpe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png"/><Relationship Id="rId10" Type="http://schemas.openxmlformats.org/officeDocument/2006/relationships/image" Target="../media/image38.jpg"/><Relationship Id="rId4" Type="http://schemas.openxmlformats.org/officeDocument/2006/relationships/image" Target="../media/image1.jpg"/><Relationship Id="rId9" Type="http://schemas.openxmlformats.org/officeDocument/2006/relationships/image" Target="../media/image6.png"/></Relationships>
</file>

<file path=ppt/slides/_rels/slide21.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image" Target="../media/image7.jpeg"/><Relationship Id="rId7" Type="http://schemas.openxmlformats.org/officeDocument/2006/relationships/image" Target="../media/image4.jpe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3.png"/><Relationship Id="rId11" Type="http://schemas.openxmlformats.org/officeDocument/2006/relationships/image" Target="../media/image36.jpg"/><Relationship Id="rId5" Type="http://schemas.openxmlformats.org/officeDocument/2006/relationships/image" Target="../media/image2.png"/><Relationship Id="rId10" Type="http://schemas.openxmlformats.org/officeDocument/2006/relationships/image" Target="../media/image39.jpg"/><Relationship Id="rId4" Type="http://schemas.openxmlformats.org/officeDocument/2006/relationships/image" Target="../media/image1.jpg"/><Relationship Id="rId9" Type="http://schemas.openxmlformats.org/officeDocument/2006/relationships/image" Target="../media/image6.png"/></Relationships>
</file>

<file path=ppt/slides/_rels/slide22.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image" Target="../media/image7.jpeg"/><Relationship Id="rId7" Type="http://schemas.openxmlformats.org/officeDocument/2006/relationships/image" Target="../media/image4.jpe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jpg"/><Relationship Id="rId9" Type="http://schemas.openxmlformats.org/officeDocument/2006/relationships/image" Target="../media/image6.png"/></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jpg"/><Relationship Id="rId7"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png"/><Relationship Id="rId10" Type="http://schemas.openxmlformats.org/officeDocument/2006/relationships/image" Target="../media/image7.jpeg"/><Relationship Id="rId4" Type="http://schemas.openxmlformats.org/officeDocument/2006/relationships/image" Target="../media/image2.png"/><Relationship Id="rId9" Type="http://schemas.openxmlformats.org/officeDocument/2006/relationships/image" Target="../media/image13.png"/></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7.jpeg"/><Relationship Id="rId3" Type="http://schemas.openxmlformats.org/officeDocument/2006/relationships/image" Target="../media/image1.jpg"/><Relationship Id="rId7" Type="http://schemas.openxmlformats.org/officeDocument/2006/relationships/image" Target="../media/image5.jpeg"/><Relationship Id="rId12" Type="http://schemas.openxmlformats.org/officeDocument/2006/relationships/image" Target="../media/image16.jp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jpeg"/><Relationship Id="rId11" Type="http://schemas.openxmlformats.org/officeDocument/2006/relationships/image" Target="../media/image16.png"/><Relationship Id="rId5" Type="http://schemas.openxmlformats.org/officeDocument/2006/relationships/image" Target="../media/image3.png"/><Relationship Id="rId10" Type="http://schemas.openxmlformats.org/officeDocument/2006/relationships/image" Target="../media/image15.jpg"/><Relationship Id="rId4" Type="http://schemas.openxmlformats.org/officeDocument/2006/relationships/image" Target="../media/image2.png"/><Relationship Id="rId9" Type="http://schemas.openxmlformats.org/officeDocument/2006/relationships/image" Target="../media/image14.png"/></Relationships>
</file>

<file path=ppt/slides/_rels/slide5.xml.rels><?xml version="1.0" encoding="UTF-8" standalone="yes"?>
<Relationships xmlns="http://schemas.openxmlformats.org/package/2006/relationships"><Relationship Id="rId8" Type="http://schemas.openxmlformats.org/officeDocument/2006/relationships/image" Target="../media/image5.jpeg"/><Relationship Id="rId13" Type="http://schemas.openxmlformats.org/officeDocument/2006/relationships/image" Target="../media/image15.jpg"/><Relationship Id="rId3" Type="http://schemas.openxmlformats.org/officeDocument/2006/relationships/image" Target="../media/image7.jpeg"/><Relationship Id="rId7" Type="http://schemas.openxmlformats.org/officeDocument/2006/relationships/image" Target="../media/image4.jpeg"/><Relationship Id="rId12" Type="http://schemas.openxmlformats.org/officeDocument/2006/relationships/image" Target="../media/image19.jp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3.png"/><Relationship Id="rId11" Type="http://schemas.openxmlformats.org/officeDocument/2006/relationships/image" Target="../media/image18.jpg"/><Relationship Id="rId5" Type="http://schemas.openxmlformats.org/officeDocument/2006/relationships/image" Target="../media/image2.png"/><Relationship Id="rId10" Type="http://schemas.openxmlformats.org/officeDocument/2006/relationships/image" Target="../media/image17.jpg"/><Relationship Id="rId4" Type="http://schemas.openxmlformats.org/officeDocument/2006/relationships/image" Target="../media/image1.jpg"/><Relationship Id="rId9" Type="http://schemas.openxmlformats.org/officeDocument/2006/relationships/image" Target="../media/image6.png"/></Relationships>
</file>

<file path=ppt/slides/_rels/slide6.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image" Target="../media/image7.jpeg"/><Relationship Id="rId7"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png"/><Relationship Id="rId10" Type="http://schemas.openxmlformats.org/officeDocument/2006/relationships/image" Target="../media/image20.jpg"/><Relationship Id="rId4" Type="http://schemas.openxmlformats.org/officeDocument/2006/relationships/image" Target="../media/image1.jpg"/><Relationship Id="rId9" Type="http://schemas.openxmlformats.org/officeDocument/2006/relationships/image" Target="../media/image6.png"/></Relationships>
</file>

<file path=ppt/slides/_rels/slide7.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image" Target="../media/image7.jpeg"/><Relationship Id="rId7"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png"/><Relationship Id="rId10" Type="http://schemas.openxmlformats.org/officeDocument/2006/relationships/image" Target="../media/image21.jpg"/><Relationship Id="rId4" Type="http://schemas.openxmlformats.org/officeDocument/2006/relationships/image" Target="../media/image1.jpg"/><Relationship Id="rId9" Type="http://schemas.openxmlformats.org/officeDocument/2006/relationships/image" Target="../media/image6.png"/></Relationships>
</file>

<file path=ppt/slides/_rels/slide8.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image" Target="../media/image7.jpeg"/><Relationship Id="rId7"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3.png"/><Relationship Id="rId11" Type="http://schemas.openxmlformats.org/officeDocument/2006/relationships/image" Target="../media/image21.jpg"/><Relationship Id="rId5" Type="http://schemas.openxmlformats.org/officeDocument/2006/relationships/image" Target="../media/image2.png"/><Relationship Id="rId10" Type="http://schemas.openxmlformats.org/officeDocument/2006/relationships/image" Target="../media/image13.png"/><Relationship Id="rId4" Type="http://schemas.openxmlformats.org/officeDocument/2006/relationships/image" Target="../media/image1.jpg"/><Relationship Id="rId9" Type="http://schemas.openxmlformats.org/officeDocument/2006/relationships/image" Target="../media/image6.png"/></Relationships>
</file>

<file path=ppt/slides/_rels/slide9.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image" Target="../media/image7.jpeg"/><Relationship Id="rId7"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png"/><Relationship Id="rId10" Type="http://schemas.openxmlformats.org/officeDocument/2006/relationships/image" Target="../media/image22.jpg"/><Relationship Id="rId4" Type="http://schemas.openxmlformats.org/officeDocument/2006/relationships/image" Target="../media/image1.jpg"/><Relationship Id="rId9"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37FACD-D9A0-4F39-8145-85AC091B26CC}"/>
              </a:ext>
            </a:extLst>
          </p:cNvPr>
          <p:cNvSpPr>
            <a:spLocks noGrp="1"/>
          </p:cNvSpPr>
          <p:nvPr>
            <p:ph type="title"/>
          </p:nvPr>
        </p:nvSpPr>
        <p:spPr>
          <a:xfrm>
            <a:off x="838200" y="2482400"/>
            <a:ext cx="10515600" cy="1325563"/>
          </a:xfrm>
        </p:spPr>
        <p:txBody>
          <a:bodyPr>
            <a:normAutofit/>
          </a:bodyPr>
          <a:lstStyle/>
          <a:p>
            <a:pPr algn="ctr"/>
            <a:r>
              <a:rPr lang="en-US" altLang="zh-CN" sz="3600" b="1" dirty="0">
                <a:latin typeface="Times New Roman" panose="02020603050405020304" pitchFamily="18" charset="0"/>
                <a:cs typeface="Times New Roman" panose="02020603050405020304" pitchFamily="18" charset="0"/>
              </a:rPr>
              <a:t>Physics-Guided Discovery of Highly Nonlinear Parametric Partial Differential Equations</a:t>
            </a:r>
            <a:endParaRPr lang="zh-CN" altLang="en-US" sz="3600" b="1"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A9051005-8086-4C9A-A559-48EF4CAE7C94}"/>
              </a:ext>
            </a:extLst>
          </p:cNvPr>
          <p:cNvSpPr>
            <a:spLocks noGrp="1"/>
          </p:cNvSpPr>
          <p:nvPr>
            <p:ph idx="1"/>
          </p:nvPr>
        </p:nvSpPr>
        <p:spPr>
          <a:xfrm>
            <a:off x="838200" y="4458878"/>
            <a:ext cx="10515600" cy="1706252"/>
          </a:xfrm>
        </p:spPr>
        <p:txBody>
          <a:bodyPr>
            <a:normAutofit/>
          </a:bodyPr>
          <a:lstStyle/>
          <a:p>
            <a:pPr marL="0" indent="0">
              <a:buNone/>
            </a:pPr>
            <a:endParaRPr lang="en-US" altLang="zh-CN" sz="1800" dirty="0">
              <a:latin typeface="Times New Roman" panose="02020603050405020304" pitchFamily="18" charset="0"/>
              <a:cs typeface="Times New Roman" panose="02020603050405020304" pitchFamily="18" charset="0"/>
            </a:endParaRPr>
          </a:p>
          <a:p>
            <a:pPr marL="0" indent="0" algn="ctr">
              <a:buNone/>
            </a:pPr>
            <a:r>
              <a:rPr lang="en-US" altLang="zh-CN" sz="1800" dirty="0">
                <a:latin typeface="Times New Roman" panose="02020603050405020304" pitchFamily="18" charset="0"/>
                <a:cs typeface="Times New Roman" panose="02020603050405020304" pitchFamily="18" charset="0"/>
              </a:rPr>
              <a:t>Presenter: Yingtao Luo (PhD student at Carnegie Mellon University)</a:t>
            </a:r>
          </a:p>
          <a:p>
            <a:pPr marL="0" indent="0" algn="ctr">
              <a:buNone/>
            </a:pPr>
            <a:endParaRPr lang="en-US" altLang="zh-CN" sz="1800" dirty="0">
              <a:latin typeface="Times New Roman" panose="02020603050405020304" pitchFamily="18" charset="0"/>
              <a:cs typeface="Times New Roman" panose="02020603050405020304" pitchFamily="18" charset="0"/>
            </a:endParaRPr>
          </a:p>
          <a:p>
            <a:pPr marL="0" indent="0" algn="ctr">
              <a:buNone/>
            </a:pPr>
            <a:r>
              <a:rPr lang="en-US" altLang="zh-CN" sz="1800" dirty="0">
                <a:latin typeface="Times New Roman" panose="02020603050405020304" pitchFamily="18" charset="0"/>
                <a:cs typeface="Times New Roman" panose="02020603050405020304" pitchFamily="18" charset="0"/>
              </a:rPr>
              <a:t>Authors: Yingtao Luo, </a:t>
            </a:r>
            <a:r>
              <a:rPr lang="en-US" altLang="zh-CN" sz="1800" dirty="0" err="1">
                <a:latin typeface="Times New Roman" panose="02020603050405020304" pitchFamily="18" charset="0"/>
                <a:cs typeface="Times New Roman" panose="02020603050405020304" pitchFamily="18" charset="0"/>
              </a:rPr>
              <a:t>Qiang</a:t>
            </a:r>
            <a:r>
              <a:rPr lang="en-US" altLang="zh-CN" sz="1800" dirty="0">
                <a:latin typeface="Times New Roman" panose="02020603050405020304" pitchFamily="18" charset="0"/>
                <a:cs typeface="Times New Roman" panose="02020603050405020304" pitchFamily="18" charset="0"/>
              </a:rPr>
              <a:t> Liu, </a:t>
            </a:r>
            <a:r>
              <a:rPr lang="en-US" altLang="zh-CN" sz="1800" dirty="0" err="1">
                <a:latin typeface="Times New Roman" panose="02020603050405020304" pitchFamily="18" charset="0"/>
                <a:cs typeface="Times New Roman" panose="02020603050405020304" pitchFamily="18" charset="0"/>
              </a:rPr>
              <a:t>Yuntian</a:t>
            </a:r>
            <a:r>
              <a:rPr lang="en-US" altLang="zh-CN" sz="1800" dirty="0">
                <a:latin typeface="Times New Roman" panose="02020603050405020304" pitchFamily="18" charset="0"/>
                <a:cs typeface="Times New Roman" panose="02020603050405020304" pitchFamily="18" charset="0"/>
              </a:rPr>
              <a:t> Chen, </a:t>
            </a:r>
            <a:r>
              <a:rPr lang="en-US" altLang="zh-CN" sz="1800" dirty="0" err="1">
                <a:latin typeface="Times New Roman" panose="02020603050405020304" pitchFamily="18" charset="0"/>
                <a:cs typeface="Times New Roman" panose="02020603050405020304" pitchFamily="18" charset="0"/>
              </a:rPr>
              <a:t>Wenbo</a:t>
            </a:r>
            <a:r>
              <a:rPr lang="en-US" altLang="zh-CN" sz="1800" dirty="0">
                <a:latin typeface="Times New Roman" panose="02020603050405020304" pitchFamily="18" charset="0"/>
                <a:cs typeface="Times New Roman" panose="02020603050405020304" pitchFamily="18" charset="0"/>
              </a:rPr>
              <a:t> Hu, Tian </a:t>
            </a:r>
            <a:r>
              <a:rPr lang="en-US" altLang="zh-CN" sz="1800" dirty="0" err="1">
                <a:latin typeface="Times New Roman" panose="02020603050405020304" pitchFamily="18" charset="0"/>
                <a:cs typeface="Times New Roman" panose="02020603050405020304" pitchFamily="18" charset="0"/>
              </a:rPr>
              <a:t>Tian</a:t>
            </a:r>
            <a:r>
              <a:rPr lang="en-US" altLang="zh-CN" sz="1800" dirty="0">
                <a:latin typeface="Times New Roman" panose="02020603050405020304" pitchFamily="18" charset="0"/>
                <a:cs typeface="Times New Roman" panose="02020603050405020304" pitchFamily="18" charset="0"/>
              </a:rPr>
              <a:t>, Jun Zhu</a:t>
            </a:r>
          </a:p>
          <a:p>
            <a:pPr marL="0" indent="0">
              <a:buNone/>
            </a:pPr>
            <a:endParaRPr lang="en-US" altLang="zh-CN" sz="1800" dirty="0">
              <a:latin typeface="Times New Roman" panose="02020603050405020304" pitchFamily="18" charset="0"/>
              <a:cs typeface="Times New Roman" panose="02020603050405020304" pitchFamily="18" charset="0"/>
            </a:endParaRPr>
          </a:p>
        </p:txBody>
      </p:sp>
      <p:pic>
        <p:nvPicPr>
          <p:cNvPr id="8" name="图片 7">
            <a:extLst>
              <a:ext uri="{FF2B5EF4-FFF2-40B4-BE49-F238E27FC236}">
                <a16:creationId xmlns:a16="http://schemas.microsoft.com/office/drawing/2014/main" id="{E9BB9C01-5303-A23C-62B2-62C452CF53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92" y="159134"/>
            <a:ext cx="1559289" cy="561679"/>
          </a:xfrm>
          <a:prstGeom prst="rect">
            <a:avLst/>
          </a:prstGeom>
        </p:spPr>
      </p:pic>
      <p:pic>
        <p:nvPicPr>
          <p:cNvPr id="9" name="Picture 8" descr="University of Chinese Academy of Sciences - APRU">
            <a:extLst>
              <a:ext uri="{FF2B5EF4-FFF2-40B4-BE49-F238E27FC236}">
                <a16:creationId xmlns:a16="http://schemas.microsoft.com/office/drawing/2014/main" id="{5EBFD490-E6BE-8B2A-0281-EBD1FE92143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0061" t="-8804"/>
          <a:stretch/>
        </p:blipFill>
        <p:spPr bwMode="auto">
          <a:xfrm>
            <a:off x="2702959" y="140557"/>
            <a:ext cx="2032974" cy="580256"/>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第一阶段结果公告│“百年经典”—东方理工大学（暂名）校园规划及建筑方案设计国际竞赛 - EIAS">
            <a:extLst>
              <a:ext uri="{FF2B5EF4-FFF2-40B4-BE49-F238E27FC236}">
                <a16:creationId xmlns:a16="http://schemas.microsoft.com/office/drawing/2014/main" id="{56B02477-DF7D-0CA8-EA85-A9F0878E3CEE}"/>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57326" t="-11173"/>
          <a:stretch/>
        </p:blipFill>
        <p:spPr bwMode="auto">
          <a:xfrm>
            <a:off x="4891008" y="159202"/>
            <a:ext cx="1204992" cy="533668"/>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合肥工业大学学校校徽_word文档在线阅读与下载_无忧文档">
            <a:extLst>
              <a:ext uri="{FF2B5EF4-FFF2-40B4-BE49-F238E27FC236}">
                <a16:creationId xmlns:a16="http://schemas.microsoft.com/office/drawing/2014/main" id="{5A4A27FA-8AA5-F740-E3B8-B9FDB9269161}"/>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28248" t="21853"/>
          <a:stretch/>
        </p:blipFill>
        <p:spPr bwMode="auto">
          <a:xfrm>
            <a:off x="6168634" y="217824"/>
            <a:ext cx="1755669" cy="556699"/>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Carnegie Mellon University Logo Download in HD Quality">
            <a:extLst>
              <a:ext uri="{FF2B5EF4-FFF2-40B4-BE49-F238E27FC236}">
                <a16:creationId xmlns:a16="http://schemas.microsoft.com/office/drawing/2014/main" id="{74816993-1B79-98BB-1FE6-548A72F2386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04022" y="106763"/>
            <a:ext cx="994180" cy="646119"/>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Tsinghua University – Logos Download">
            <a:extLst>
              <a:ext uri="{FF2B5EF4-FFF2-40B4-BE49-F238E27FC236}">
                <a16:creationId xmlns:a16="http://schemas.microsoft.com/office/drawing/2014/main" id="{D25ED98E-9523-EAEA-34BC-930BCD3209A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953540" y="147830"/>
            <a:ext cx="1170347" cy="572983"/>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KDD 2023">
            <a:extLst>
              <a:ext uri="{FF2B5EF4-FFF2-40B4-BE49-F238E27FC236}">
                <a16:creationId xmlns:a16="http://schemas.microsoft.com/office/drawing/2014/main" id="{70DAD129-AB5D-A370-161F-E22DAF78929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666432" y="106763"/>
            <a:ext cx="2381250"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14704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37FACD-D9A0-4F39-8145-85AC091B26CC}"/>
              </a:ext>
            </a:extLst>
          </p:cNvPr>
          <p:cNvSpPr>
            <a:spLocks noGrp="1"/>
          </p:cNvSpPr>
          <p:nvPr>
            <p:ph type="title"/>
          </p:nvPr>
        </p:nvSpPr>
        <p:spPr>
          <a:xfrm>
            <a:off x="838200" y="976091"/>
            <a:ext cx="10515600" cy="1325563"/>
          </a:xfrm>
        </p:spPr>
        <p:txBody>
          <a:bodyPr>
            <a:normAutofit/>
          </a:bodyPr>
          <a:lstStyle/>
          <a:p>
            <a:r>
              <a:rPr kumimoji="0" lang="en-US" altLang="zh-CN" sz="2800" b="0" i="0" u="none" strike="noStrike" kern="0" cap="none" spc="0" normalizeH="0" baseline="0" noProof="0" dirty="0">
                <a:ln>
                  <a:noFill/>
                </a:ln>
                <a:solidFill>
                  <a:srgbClr val="AE0000"/>
                </a:solidFill>
                <a:effectLst/>
                <a:uLnTx/>
                <a:uFillTx/>
                <a:latin typeface="Open Sans SemiBold"/>
                <a:ea typeface="Open Sans SemiBold"/>
                <a:cs typeface="Open Sans SemiBold"/>
                <a:sym typeface="Open Sans SemiBold"/>
              </a:rPr>
              <a:t>Physics-Guided Knowledge Constraint </a:t>
            </a:r>
            <a:endParaRPr lang="zh-CN" altLang="en-US" sz="2800" b="1" dirty="0">
              <a:latin typeface="Times New Roman" panose="02020603050405020304" pitchFamily="18" charset="0"/>
              <a:cs typeface="Times New Roman" panose="02020603050405020304" pitchFamily="18" charset="0"/>
            </a:endParaRPr>
          </a:p>
        </p:txBody>
      </p:sp>
      <p:pic>
        <p:nvPicPr>
          <p:cNvPr id="3" name="Picture 2" descr="KDD 2023">
            <a:extLst>
              <a:ext uri="{FF2B5EF4-FFF2-40B4-BE49-F238E27FC236}">
                <a16:creationId xmlns:a16="http://schemas.microsoft.com/office/drawing/2014/main" id="{CAA5F96A-12BA-400D-8CA2-5AD0BDB2D0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66432" y="106763"/>
            <a:ext cx="2381250" cy="609600"/>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4">
            <a:extLst>
              <a:ext uri="{FF2B5EF4-FFF2-40B4-BE49-F238E27FC236}">
                <a16:creationId xmlns:a16="http://schemas.microsoft.com/office/drawing/2014/main" id="{3FE74B07-479A-4ACC-07DE-49B2EEEAF6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892" y="159134"/>
            <a:ext cx="1559289" cy="561679"/>
          </a:xfrm>
          <a:prstGeom prst="rect">
            <a:avLst/>
          </a:prstGeom>
        </p:spPr>
      </p:pic>
      <p:pic>
        <p:nvPicPr>
          <p:cNvPr id="6" name="Picture 8" descr="University of Chinese Academy of Sciences - APRU">
            <a:extLst>
              <a:ext uri="{FF2B5EF4-FFF2-40B4-BE49-F238E27FC236}">
                <a16:creationId xmlns:a16="http://schemas.microsoft.com/office/drawing/2014/main" id="{80AFFE00-3FB5-DF79-D142-49BCAD161107}"/>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0061" t="-8804"/>
          <a:stretch/>
        </p:blipFill>
        <p:spPr bwMode="auto">
          <a:xfrm>
            <a:off x="2702959" y="140557"/>
            <a:ext cx="2032974" cy="58025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0" descr="第一阶段结果公告│“百年经典”—东方理工大学（暂名）校园规划及建筑方案设计国际竞赛 - EIAS">
            <a:extLst>
              <a:ext uri="{FF2B5EF4-FFF2-40B4-BE49-F238E27FC236}">
                <a16:creationId xmlns:a16="http://schemas.microsoft.com/office/drawing/2014/main" id="{36128513-0FA7-9390-6C66-44F8DFB69BC4}"/>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57326" t="-11173"/>
          <a:stretch/>
        </p:blipFill>
        <p:spPr bwMode="auto">
          <a:xfrm>
            <a:off x="4891008" y="159202"/>
            <a:ext cx="1204992" cy="533668"/>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4" descr="合肥工业大学学校校徽_word文档在线阅读与下载_无忧文档">
            <a:extLst>
              <a:ext uri="{FF2B5EF4-FFF2-40B4-BE49-F238E27FC236}">
                <a16:creationId xmlns:a16="http://schemas.microsoft.com/office/drawing/2014/main" id="{E825F9D1-0D20-B3F7-E151-E88F97D2F9DC}"/>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28248" t="21853"/>
          <a:stretch/>
        </p:blipFill>
        <p:spPr bwMode="auto">
          <a:xfrm>
            <a:off x="6168634" y="217824"/>
            <a:ext cx="1755669" cy="556699"/>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6" descr="Carnegie Mellon University Logo Download in HD Quality">
            <a:extLst>
              <a:ext uri="{FF2B5EF4-FFF2-40B4-BE49-F238E27FC236}">
                <a16:creationId xmlns:a16="http://schemas.microsoft.com/office/drawing/2014/main" id="{8CFFE525-94D7-6AEA-2131-858EC82C2C8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04022" y="106763"/>
            <a:ext cx="994180" cy="646119"/>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8" descr="Tsinghua University – Logos Download">
            <a:extLst>
              <a:ext uri="{FF2B5EF4-FFF2-40B4-BE49-F238E27FC236}">
                <a16:creationId xmlns:a16="http://schemas.microsoft.com/office/drawing/2014/main" id="{68B8154C-FBB5-3AB9-BEA4-131B87B8B87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953540" y="147830"/>
            <a:ext cx="1170347" cy="572983"/>
          </a:xfrm>
          <a:prstGeom prst="rect">
            <a:avLst/>
          </a:prstGeom>
          <a:noFill/>
          <a:extLst>
            <a:ext uri="{909E8E84-426E-40DD-AFC4-6F175D3DCCD1}">
              <a14:hiddenFill xmlns:a14="http://schemas.microsoft.com/office/drawing/2010/main">
                <a:solidFill>
                  <a:srgbClr val="FFFFFF"/>
                </a:solidFill>
              </a14:hiddenFill>
            </a:ext>
          </a:extLst>
        </p:spPr>
      </p:pic>
      <p:pic>
        <p:nvPicPr>
          <p:cNvPr id="17" name="图片 16">
            <a:extLst>
              <a:ext uri="{FF2B5EF4-FFF2-40B4-BE49-F238E27FC236}">
                <a16:creationId xmlns:a16="http://schemas.microsoft.com/office/drawing/2014/main" id="{2099F5B9-68EF-2BE2-6CF4-B574EDF6AE1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151243" y="2301654"/>
            <a:ext cx="3341882" cy="3983479"/>
          </a:xfrm>
          <a:prstGeom prst="rect">
            <a:avLst/>
          </a:prstGeom>
        </p:spPr>
      </p:pic>
      <p:pic>
        <p:nvPicPr>
          <p:cNvPr id="10" name="图片 9">
            <a:extLst>
              <a:ext uri="{FF2B5EF4-FFF2-40B4-BE49-F238E27FC236}">
                <a16:creationId xmlns:a16="http://schemas.microsoft.com/office/drawing/2014/main" id="{867C1EB0-9A3A-4D21-E6D8-24A2D94B8DA2}"/>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959915" y="3125264"/>
            <a:ext cx="6393885" cy="2536084"/>
          </a:xfrm>
          <a:prstGeom prst="rect">
            <a:avLst/>
          </a:prstGeom>
        </p:spPr>
      </p:pic>
      <p:sp>
        <p:nvSpPr>
          <p:cNvPr id="11" name="文本框 10">
            <a:extLst>
              <a:ext uri="{FF2B5EF4-FFF2-40B4-BE49-F238E27FC236}">
                <a16:creationId xmlns:a16="http://schemas.microsoft.com/office/drawing/2014/main" id="{64A41F14-7488-8C8F-F310-C49F3BEDB7BF}"/>
              </a:ext>
            </a:extLst>
          </p:cNvPr>
          <p:cNvSpPr txBox="1"/>
          <p:nvPr/>
        </p:nvSpPr>
        <p:spPr>
          <a:xfrm>
            <a:off x="4959915" y="2673078"/>
            <a:ext cx="5896506" cy="400110"/>
          </a:xfrm>
          <a:prstGeom prst="rect">
            <a:avLst/>
          </a:prstGeom>
          <a:noFill/>
        </p:spPr>
        <p:txBody>
          <a:bodyPr wrap="square">
            <a:spAutoFit/>
          </a:bodyPr>
          <a:lstStyle/>
          <a:p>
            <a:r>
              <a:rPr lang="en-US" altLang="zh-CN" sz="2000" dirty="0">
                <a:latin typeface="Times New Roman" panose="02020603050405020304" pitchFamily="18" charset="0"/>
                <a:cs typeface="Times New Roman" panose="02020603050405020304" pitchFamily="18" charset="0"/>
              </a:rPr>
              <a:t>Design a loss function with knowledge constraint:</a:t>
            </a:r>
          </a:p>
        </p:txBody>
      </p:sp>
    </p:spTree>
    <p:extLst>
      <p:ext uri="{BB962C8B-B14F-4D97-AF65-F5344CB8AC3E}">
        <p14:creationId xmlns:p14="http://schemas.microsoft.com/office/powerpoint/2010/main" val="22729427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37FACD-D9A0-4F39-8145-85AC091B26CC}"/>
              </a:ext>
            </a:extLst>
          </p:cNvPr>
          <p:cNvSpPr>
            <a:spLocks noGrp="1"/>
          </p:cNvSpPr>
          <p:nvPr>
            <p:ph type="title"/>
          </p:nvPr>
        </p:nvSpPr>
        <p:spPr>
          <a:xfrm>
            <a:off x="838200" y="976091"/>
            <a:ext cx="10515600" cy="1325563"/>
          </a:xfrm>
        </p:spPr>
        <p:txBody>
          <a:bodyPr>
            <a:normAutofit/>
          </a:bodyPr>
          <a:lstStyle/>
          <a:p>
            <a:r>
              <a:rPr kumimoji="0" lang="en-US" altLang="zh-CN" sz="2800" b="0" i="0" u="none" strike="noStrike" kern="0" cap="none" spc="0" normalizeH="0" baseline="0" noProof="0" dirty="0">
                <a:ln>
                  <a:noFill/>
                </a:ln>
                <a:solidFill>
                  <a:srgbClr val="AE0000"/>
                </a:solidFill>
                <a:effectLst/>
                <a:uLnTx/>
                <a:uFillTx/>
                <a:latin typeface="Open Sans SemiBold"/>
                <a:ea typeface="Open Sans SemiBold"/>
                <a:cs typeface="Open Sans SemiBold"/>
                <a:sym typeface="Open Sans SemiBold"/>
              </a:rPr>
              <a:t>Motivation 2: Physics Knowledge &amp; Principles</a:t>
            </a:r>
            <a:endParaRPr lang="zh-CN" altLang="en-US" sz="2800" b="1" dirty="0">
              <a:latin typeface="Times New Roman" panose="02020603050405020304" pitchFamily="18" charset="0"/>
              <a:cs typeface="Times New Roman" panose="02020603050405020304" pitchFamily="18" charset="0"/>
            </a:endParaRPr>
          </a:p>
        </p:txBody>
      </p:sp>
      <p:pic>
        <p:nvPicPr>
          <p:cNvPr id="3" name="Picture 2" descr="KDD 2023">
            <a:extLst>
              <a:ext uri="{FF2B5EF4-FFF2-40B4-BE49-F238E27FC236}">
                <a16:creationId xmlns:a16="http://schemas.microsoft.com/office/drawing/2014/main" id="{CAA5F96A-12BA-400D-8CA2-5AD0BDB2D0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66432" y="106763"/>
            <a:ext cx="2381250" cy="609600"/>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4">
            <a:extLst>
              <a:ext uri="{FF2B5EF4-FFF2-40B4-BE49-F238E27FC236}">
                <a16:creationId xmlns:a16="http://schemas.microsoft.com/office/drawing/2014/main" id="{3FE74B07-479A-4ACC-07DE-49B2EEEAF6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892" y="159134"/>
            <a:ext cx="1559289" cy="561679"/>
          </a:xfrm>
          <a:prstGeom prst="rect">
            <a:avLst/>
          </a:prstGeom>
        </p:spPr>
      </p:pic>
      <p:pic>
        <p:nvPicPr>
          <p:cNvPr id="6" name="Picture 8" descr="University of Chinese Academy of Sciences - APRU">
            <a:extLst>
              <a:ext uri="{FF2B5EF4-FFF2-40B4-BE49-F238E27FC236}">
                <a16:creationId xmlns:a16="http://schemas.microsoft.com/office/drawing/2014/main" id="{80AFFE00-3FB5-DF79-D142-49BCAD161107}"/>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0061" t="-8804"/>
          <a:stretch/>
        </p:blipFill>
        <p:spPr bwMode="auto">
          <a:xfrm>
            <a:off x="2702959" y="140557"/>
            <a:ext cx="2032974" cy="58025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0" descr="第一阶段结果公告│“百年经典”—东方理工大学（暂名）校园规划及建筑方案设计国际竞赛 - EIAS">
            <a:extLst>
              <a:ext uri="{FF2B5EF4-FFF2-40B4-BE49-F238E27FC236}">
                <a16:creationId xmlns:a16="http://schemas.microsoft.com/office/drawing/2014/main" id="{36128513-0FA7-9390-6C66-44F8DFB69BC4}"/>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57326" t="-11173"/>
          <a:stretch/>
        </p:blipFill>
        <p:spPr bwMode="auto">
          <a:xfrm>
            <a:off x="4891008" y="159202"/>
            <a:ext cx="1204992" cy="533668"/>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4" descr="合肥工业大学学校校徽_word文档在线阅读与下载_无忧文档">
            <a:extLst>
              <a:ext uri="{FF2B5EF4-FFF2-40B4-BE49-F238E27FC236}">
                <a16:creationId xmlns:a16="http://schemas.microsoft.com/office/drawing/2014/main" id="{E825F9D1-0D20-B3F7-E151-E88F97D2F9DC}"/>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28248" t="21853"/>
          <a:stretch/>
        </p:blipFill>
        <p:spPr bwMode="auto">
          <a:xfrm>
            <a:off x="6168634" y="217824"/>
            <a:ext cx="1755669" cy="556699"/>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6" descr="Carnegie Mellon University Logo Download in HD Quality">
            <a:extLst>
              <a:ext uri="{FF2B5EF4-FFF2-40B4-BE49-F238E27FC236}">
                <a16:creationId xmlns:a16="http://schemas.microsoft.com/office/drawing/2014/main" id="{8CFFE525-94D7-6AEA-2131-858EC82C2C8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04022" y="106763"/>
            <a:ext cx="994180" cy="646119"/>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8" descr="Tsinghua University – Logos Download">
            <a:extLst>
              <a:ext uri="{FF2B5EF4-FFF2-40B4-BE49-F238E27FC236}">
                <a16:creationId xmlns:a16="http://schemas.microsoft.com/office/drawing/2014/main" id="{68B8154C-FBB5-3AB9-BEA4-131B87B8B87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953540" y="147830"/>
            <a:ext cx="1170347" cy="572983"/>
          </a:xfrm>
          <a:prstGeom prst="rect">
            <a:avLst/>
          </a:prstGeom>
          <a:noFill/>
          <a:extLst>
            <a:ext uri="{909E8E84-426E-40DD-AFC4-6F175D3DCCD1}">
              <a14:hiddenFill xmlns:a14="http://schemas.microsoft.com/office/drawing/2010/main">
                <a:solidFill>
                  <a:srgbClr val="FFFFFF"/>
                </a:solidFill>
              </a14:hiddenFill>
            </a:ext>
          </a:extLst>
        </p:spPr>
      </p:pic>
      <p:pic>
        <p:nvPicPr>
          <p:cNvPr id="17" name="图片 16">
            <a:extLst>
              <a:ext uri="{FF2B5EF4-FFF2-40B4-BE49-F238E27FC236}">
                <a16:creationId xmlns:a16="http://schemas.microsoft.com/office/drawing/2014/main" id="{2099F5B9-68EF-2BE2-6CF4-B574EDF6AE1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394051" y="2382982"/>
            <a:ext cx="3341882" cy="3983479"/>
          </a:xfrm>
          <a:prstGeom prst="rect">
            <a:avLst/>
          </a:prstGeom>
        </p:spPr>
      </p:pic>
      <p:sp>
        <p:nvSpPr>
          <p:cNvPr id="20" name="文本框 19">
            <a:extLst>
              <a:ext uri="{FF2B5EF4-FFF2-40B4-BE49-F238E27FC236}">
                <a16:creationId xmlns:a16="http://schemas.microsoft.com/office/drawing/2014/main" id="{F71DBE6C-F60A-821F-54FE-B5681AC93E7E}"/>
              </a:ext>
            </a:extLst>
          </p:cNvPr>
          <p:cNvSpPr txBox="1"/>
          <p:nvPr/>
        </p:nvSpPr>
        <p:spPr>
          <a:xfrm>
            <a:off x="5399050" y="2789671"/>
            <a:ext cx="5050506" cy="3170099"/>
          </a:xfrm>
          <a:prstGeom prst="rect">
            <a:avLst/>
          </a:prstGeom>
          <a:noFill/>
        </p:spPr>
        <p:txBody>
          <a:bodyPr wrap="square">
            <a:spAutoFit/>
          </a:bodyPr>
          <a:lstStyle/>
          <a:p>
            <a:r>
              <a:rPr lang="en-US" altLang="zh-CN" sz="2000" b="1" dirty="0">
                <a:latin typeface="Times New Roman" panose="02020603050405020304" pitchFamily="18" charset="0"/>
                <a:cs typeface="Times New Roman" panose="02020603050405020304" pitchFamily="18" charset="0"/>
              </a:rPr>
              <a:t>Physics Knowledge: </a:t>
            </a:r>
          </a:p>
          <a:p>
            <a:r>
              <a:rPr lang="en-US" altLang="zh-CN" sz="2000" i="1" dirty="0">
                <a:latin typeface="Times New Roman" panose="02020603050405020304" pitchFamily="18" charset="0"/>
                <a:cs typeface="Times New Roman" panose="02020603050405020304" pitchFamily="18" charset="0"/>
              </a:rPr>
              <a:t>Initial and boundary conditions, a priori terms</a:t>
            </a:r>
            <a:r>
              <a:rPr lang="en-US" altLang="zh-CN" sz="2000" dirty="0">
                <a:latin typeface="Times New Roman" panose="02020603050405020304" pitchFamily="18" charset="0"/>
                <a:cs typeface="Times New Roman" panose="02020603050405020304" pitchFamily="18" charset="0"/>
              </a:rPr>
              <a:t>.</a:t>
            </a:r>
          </a:p>
          <a:p>
            <a:r>
              <a:rPr lang="en-US" altLang="zh-CN" sz="2000" dirty="0">
                <a:latin typeface="Times New Roman" panose="02020603050405020304" pitchFamily="18" charset="0"/>
                <a:cs typeface="Times New Roman" panose="02020603050405020304" pitchFamily="18" charset="0"/>
              </a:rPr>
              <a:t>(Solve PDE using any differentiable solver and make it match the ground truth </a:t>
            </a:r>
            <a:r>
              <a:rPr lang="en-US" altLang="zh-CN" sz="2000" i="1" dirty="0">
                <a:latin typeface="Times New Roman" panose="02020603050405020304" pitchFamily="18" charset="0"/>
                <a:cs typeface="Times New Roman" panose="02020603050405020304" pitchFamily="18" charset="0"/>
              </a:rPr>
              <a:t>“u(</a:t>
            </a:r>
            <a:r>
              <a:rPr lang="en-US" altLang="zh-CN" sz="2000" i="1" dirty="0" err="1">
                <a:latin typeface="Times New Roman" panose="02020603050405020304" pitchFamily="18" charset="0"/>
                <a:cs typeface="Times New Roman" panose="02020603050405020304" pitchFamily="18" charset="0"/>
              </a:rPr>
              <a:t>x,y,t</a:t>
            </a:r>
            <a:r>
              <a:rPr lang="en-US" altLang="zh-CN" sz="2000" i="1"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a:t>
            </a:r>
          </a:p>
          <a:p>
            <a:endParaRPr lang="en-US" altLang="zh-CN" sz="2000" b="1" dirty="0">
              <a:latin typeface="Times New Roman" panose="02020603050405020304" pitchFamily="18" charset="0"/>
              <a:cs typeface="Times New Roman" panose="02020603050405020304" pitchFamily="18" charset="0"/>
            </a:endParaRPr>
          </a:p>
          <a:p>
            <a:endParaRPr lang="en-US" altLang="zh-CN" sz="2000" b="1" dirty="0">
              <a:latin typeface="Times New Roman" panose="02020603050405020304" pitchFamily="18" charset="0"/>
              <a:cs typeface="Times New Roman" panose="02020603050405020304" pitchFamily="18" charset="0"/>
            </a:endParaRPr>
          </a:p>
          <a:p>
            <a:r>
              <a:rPr lang="en-US" altLang="zh-CN" sz="2000" b="1" dirty="0">
                <a:latin typeface="Times New Roman" panose="02020603050405020304" pitchFamily="18" charset="0"/>
                <a:cs typeface="Times New Roman" panose="02020603050405020304" pitchFamily="18" charset="0"/>
              </a:rPr>
              <a:t>Physics Principles: </a:t>
            </a:r>
          </a:p>
          <a:p>
            <a:r>
              <a:rPr lang="en-US" altLang="zh-CN" sz="2000" i="1" dirty="0">
                <a:latin typeface="Times New Roman" panose="02020603050405020304" pitchFamily="18" charset="0"/>
                <a:cs typeface="Times New Roman" panose="02020603050405020304" pitchFamily="18" charset="0"/>
              </a:rPr>
              <a:t>Conservation laws, smoothness.</a:t>
            </a:r>
          </a:p>
          <a:p>
            <a:r>
              <a:rPr lang="en-US" altLang="zh-CN" sz="2000" dirty="0">
                <a:latin typeface="Times New Roman" panose="02020603050405020304" pitchFamily="18" charset="0"/>
                <a:cs typeface="Times New Roman" panose="02020603050405020304" pitchFamily="18" charset="0"/>
              </a:rPr>
              <a:t>(Design a spatiotemporally rotation and translation invariant smoothness constraint)</a:t>
            </a:r>
          </a:p>
        </p:txBody>
      </p:sp>
    </p:spTree>
    <p:extLst>
      <p:ext uri="{BB962C8B-B14F-4D97-AF65-F5344CB8AC3E}">
        <p14:creationId xmlns:p14="http://schemas.microsoft.com/office/powerpoint/2010/main" val="40874953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37FACD-D9A0-4F39-8145-85AC091B26CC}"/>
              </a:ext>
            </a:extLst>
          </p:cNvPr>
          <p:cNvSpPr>
            <a:spLocks noGrp="1"/>
          </p:cNvSpPr>
          <p:nvPr>
            <p:ph type="title"/>
          </p:nvPr>
        </p:nvSpPr>
        <p:spPr>
          <a:xfrm>
            <a:off x="838200" y="976091"/>
            <a:ext cx="10515600" cy="1325563"/>
          </a:xfrm>
        </p:spPr>
        <p:txBody>
          <a:bodyPr>
            <a:normAutofit/>
          </a:bodyPr>
          <a:lstStyle/>
          <a:p>
            <a:r>
              <a:rPr kumimoji="0" lang="en-US" altLang="zh-CN" sz="2800" b="0" i="0" u="none" strike="noStrike" kern="0" cap="none" spc="0" normalizeH="0" baseline="0" noProof="0" dirty="0">
                <a:ln>
                  <a:noFill/>
                </a:ln>
                <a:solidFill>
                  <a:srgbClr val="AE0000"/>
                </a:solidFill>
                <a:effectLst/>
                <a:uLnTx/>
                <a:uFillTx/>
                <a:latin typeface="Open Sans SemiBold"/>
                <a:ea typeface="Open Sans SemiBold"/>
                <a:cs typeface="Open Sans SemiBold"/>
                <a:sym typeface="Open Sans SemiBold"/>
              </a:rPr>
              <a:t>Spatial Kernel Smoothness Constraint</a:t>
            </a:r>
            <a:endParaRPr lang="zh-CN" altLang="en-US" sz="2800" b="1" dirty="0">
              <a:latin typeface="Times New Roman" panose="02020603050405020304" pitchFamily="18" charset="0"/>
              <a:cs typeface="Times New Roman" panose="02020603050405020304" pitchFamily="18" charset="0"/>
            </a:endParaRPr>
          </a:p>
        </p:txBody>
      </p:sp>
      <p:pic>
        <p:nvPicPr>
          <p:cNvPr id="3" name="Picture 2" descr="KDD 2023">
            <a:extLst>
              <a:ext uri="{FF2B5EF4-FFF2-40B4-BE49-F238E27FC236}">
                <a16:creationId xmlns:a16="http://schemas.microsoft.com/office/drawing/2014/main" id="{CAA5F96A-12BA-400D-8CA2-5AD0BDB2D0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66432" y="106763"/>
            <a:ext cx="2381250" cy="609600"/>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4">
            <a:extLst>
              <a:ext uri="{FF2B5EF4-FFF2-40B4-BE49-F238E27FC236}">
                <a16:creationId xmlns:a16="http://schemas.microsoft.com/office/drawing/2014/main" id="{3FE74B07-479A-4ACC-07DE-49B2EEEAF6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892" y="159134"/>
            <a:ext cx="1559289" cy="561679"/>
          </a:xfrm>
          <a:prstGeom prst="rect">
            <a:avLst/>
          </a:prstGeom>
        </p:spPr>
      </p:pic>
      <p:pic>
        <p:nvPicPr>
          <p:cNvPr id="6" name="Picture 8" descr="University of Chinese Academy of Sciences - APRU">
            <a:extLst>
              <a:ext uri="{FF2B5EF4-FFF2-40B4-BE49-F238E27FC236}">
                <a16:creationId xmlns:a16="http://schemas.microsoft.com/office/drawing/2014/main" id="{80AFFE00-3FB5-DF79-D142-49BCAD161107}"/>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0061" t="-8804"/>
          <a:stretch/>
        </p:blipFill>
        <p:spPr bwMode="auto">
          <a:xfrm>
            <a:off x="2702959" y="140557"/>
            <a:ext cx="2032974" cy="58025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0" descr="第一阶段结果公告│“百年经典”—东方理工大学（暂名）校园规划及建筑方案设计国际竞赛 - EIAS">
            <a:extLst>
              <a:ext uri="{FF2B5EF4-FFF2-40B4-BE49-F238E27FC236}">
                <a16:creationId xmlns:a16="http://schemas.microsoft.com/office/drawing/2014/main" id="{36128513-0FA7-9390-6C66-44F8DFB69BC4}"/>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57326" t="-11173"/>
          <a:stretch/>
        </p:blipFill>
        <p:spPr bwMode="auto">
          <a:xfrm>
            <a:off x="4891008" y="159202"/>
            <a:ext cx="1204992" cy="533668"/>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4" descr="合肥工业大学学校校徽_word文档在线阅读与下载_无忧文档">
            <a:extLst>
              <a:ext uri="{FF2B5EF4-FFF2-40B4-BE49-F238E27FC236}">
                <a16:creationId xmlns:a16="http://schemas.microsoft.com/office/drawing/2014/main" id="{E825F9D1-0D20-B3F7-E151-E88F97D2F9DC}"/>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28248" t="21853"/>
          <a:stretch/>
        </p:blipFill>
        <p:spPr bwMode="auto">
          <a:xfrm>
            <a:off x="6168634" y="217824"/>
            <a:ext cx="1755669" cy="556699"/>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6" descr="Carnegie Mellon University Logo Download in HD Quality">
            <a:extLst>
              <a:ext uri="{FF2B5EF4-FFF2-40B4-BE49-F238E27FC236}">
                <a16:creationId xmlns:a16="http://schemas.microsoft.com/office/drawing/2014/main" id="{8CFFE525-94D7-6AEA-2131-858EC82C2C8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04022" y="106763"/>
            <a:ext cx="994180" cy="646119"/>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8" descr="Tsinghua University – Logos Download">
            <a:extLst>
              <a:ext uri="{FF2B5EF4-FFF2-40B4-BE49-F238E27FC236}">
                <a16:creationId xmlns:a16="http://schemas.microsoft.com/office/drawing/2014/main" id="{68B8154C-FBB5-3AB9-BEA4-131B87B8B87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953540" y="147830"/>
            <a:ext cx="1170347" cy="572983"/>
          </a:xfrm>
          <a:prstGeom prst="rect">
            <a:avLst/>
          </a:prstGeom>
          <a:noFill/>
          <a:extLst>
            <a:ext uri="{909E8E84-426E-40DD-AFC4-6F175D3DCCD1}">
              <a14:hiddenFill xmlns:a14="http://schemas.microsoft.com/office/drawing/2010/main">
                <a:solidFill>
                  <a:srgbClr val="FFFFFF"/>
                </a:solidFill>
              </a14:hiddenFill>
            </a:ext>
          </a:extLst>
        </p:spPr>
      </p:pic>
      <p:pic>
        <p:nvPicPr>
          <p:cNvPr id="17" name="图片 16">
            <a:extLst>
              <a:ext uri="{FF2B5EF4-FFF2-40B4-BE49-F238E27FC236}">
                <a16:creationId xmlns:a16="http://schemas.microsoft.com/office/drawing/2014/main" id="{2099F5B9-68EF-2BE2-6CF4-B574EDF6AE1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339596" y="2301654"/>
            <a:ext cx="3341882" cy="3983479"/>
          </a:xfrm>
          <a:prstGeom prst="rect">
            <a:avLst/>
          </a:prstGeom>
        </p:spPr>
      </p:pic>
      <p:pic>
        <p:nvPicPr>
          <p:cNvPr id="19" name="图片 18">
            <a:extLst>
              <a:ext uri="{FF2B5EF4-FFF2-40B4-BE49-F238E27FC236}">
                <a16:creationId xmlns:a16="http://schemas.microsoft.com/office/drawing/2014/main" id="{C4DC6EBA-9A6D-305D-9A16-FF66F18EE1A7}"/>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182875" y="2301654"/>
            <a:ext cx="5656002" cy="3983479"/>
          </a:xfrm>
          <a:prstGeom prst="rect">
            <a:avLst/>
          </a:prstGeom>
        </p:spPr>
      </p:pic>
    </p:spTree>
    <p:extLst>
      <p:ext uri="{BB962C8B-B14F-4D97-AF65-F5344CB8AC3E}">
        <p14:creationId xmlns:p14="http://schemas.microsoft.com/office/powerpoint/2010/main" val="13973984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37FACD-D9A0-4F39-8145-85AC091B26CC}"/>
              </a:ext>
            </a:extLst>
          </p:cNvPr>
          <p:cNvSpPr>
            <a:spLocks noGrp="1"/>
          </p:cNvSpPr>
          <p:nvPr>
            <p:ph type="title"/>
          </p:nvPr>
        </p:nvSpPr>
        <p:spPr>
          <a:xfrm>
            <a:off x="838200" y="976091"/>
            <a:ext cx="10515600" cy="1325563"/>
          </a:xfrm>
        </p:spPr>
        <p:txBody>
          <a:bodyPr>
            <a:normAutofit/>
          </a:bodyPr>
          <a:lstStyle/>
          <a:p>
            <a:r>
              <a:rPr kumimoji="0" lang="en-US" altLang="zh-CN" sz="2800" b="0" i="0" u="none" strike="noStrike" kern="0" cap="none" spc="0" normalizeH="0" baseline="0" noProof="0" dirty="0">
                <a:ln>
                  <a:noFill/>
                </a:ln>
                <a:solidFill>
                  <a:srgbClr val="AE0000"/>
                </a:solidFill>
                <a:effectLst/>
                <a:uLnTx/>
                <a:uFillTx/>
                <a:latin typeface="Open Sans SemiBold"/>
                <a:ea typeface="Open Sans SemiBold"/>
                <a:cs typeface="Open Sans SemiBold"/>
                <a:sym typeface="Open Sans SemiBold"/>
              </a:rPr>
              <a:t>Complexity and Theoretical Analysis</a:t>
            </a:r>
            <a:endParaRPr lang="zh-CN" altLang="en-US" sz="2800" b="1" dirty="0">
              <a:solidFill>
                <a:schemeClr val="accent1"/>
              </a:solidFill>
              <a:latin typeface="Times New Roman" panose="02020603050405020304" pitchFamily="18" charset="0"/>
              <a:cs typeface="Times New Roman" panose="02020603050405020304" pitchFamily="18" charset="0"/>
            </a:endParaRPr>
          </a:p>
        </p:txBody>
      </p:sp>
      <p:pic>
        <p:nvPicPr>
          <p:cNvPr id="3" name="Picture 2" descr="KDD 2023">
            <a:extLst>
              <a:ext uri="{FF2B5EF4-FFF2-40B4-BE49-F238E27FC236}">
                <a16:creationId xmlns:a16="http://schemas.microsoft.com/office/drawing/2014/main" id="{CAA5F96A-12BA-400D-8CA2-5AD0BDB2D0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66432" y="106763"/>
            <a:ext cx="2381250" cy="609600"/>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4">
            <a:extLst>
              <a:ext uri="{FF2B5EF4-FFF2-40B4-BE49-F238E27FC236}">
                <a16:creationId xmlns:a16="http://schemas.microsoft.com/office/drawing/2014/main" id="{3FE74B07-479A-4ACC-07DE-49B2EEEAF6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892" y="159134"/>
            <a:ext cx="1559289" cy="561679"/>
          </a:xfrm>
          <a:prstGeom prst="rect">
            <a:avLst/>
          </a:prstGeom>
        </p:spPr>
      </p:pic>
      <p:pic>
        <p:nvPicPr>
          <p:cNvPr id="6" name="Picture 8" descr="University of Chinese Academy of Sciences - APRU">
            <a:extLst>
              <a:ext uri="{FF2B5EF4-FFF2-40B4-BE49-F238E27FC236}">
                <a16:creationId xmlns:a16="http://schemas.microsoft.com/office/drawing/2014/main" id="{80AFFE00-3FB5-DF79-D142-49BCAD161107}"/>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0061" t="-8804"/>
          <a:stretch/>
        </p:blipFill>
        <p:spPr bwMode="auto">
          <a:xfrm>
            <a:off x="2702959" y="140557"/>
            <a:ext cx="2032974" cy="58025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0" descr="第一阶段结果公告│“百年经典”—东方理工大学（暂名）校园规划及建筑方案设计国际竞赛 - EIAS">
            <a:extLst>
              <a:ext uri="{FF2B5EF4-FFF2-40B4-BE49-F238E27FC236}">
                <a16:creationId xmlns:a16="http://schemas.microsoft.com/office/drawing/2014/main" id="{36128513-0FA7-9390-6C66-44F8DFB69BC4}"/>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57326" t="-11173"/>
          <a:stretch/>
        </p:blipFill>
        <p:spPr bwMode="auto">
          <a:xfrm>
            <a:off x="4891008" y="159202"/>
            <a:ext cx="1204992" cy="533668"/>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4" descr="合肥工业大学学校校徽_word文档在线阅读与下载_无忧文档">
            <a:extLst>
              <a:ext uri="{FF2B5EF4-FFF2-40B4-BE49-F238E27FC236}">
                <a16:creationId xmlns:a16="http://schemas.microsoft.com/office/drawing/2014/main" id="{E825F9D1-0D20-B3F7-E151-E88F97D2F9DC}"/>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28248" t="21853"/>
          <a:stretch/>
        </p:blipFill>
        <p:spPr bwMode="auto">
          <a:xfrm>
            <a:off x="6168634" y="217824"/>
            <a:ext cx="1755669" cy="556699"/>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6" descr="Carnegie Mellon University Logo Download in HD Quality">
            <a:extLst>
              <a:ext uri="{FF2B5EF4-FFF2-40B4-BE49-F238E27FC236}">
                <a16:creationId xmlns:a16="http://schemas.microsoft.com/office/drawing/2014/main" id="{8CFFE525-94D7-6AEA-2131-858EC82C2C8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04022" y="106763"/>
            <a:ext cx="994180" cy="646119"/>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8" descr="Tsinghua University – Logos Download">
            <a:extLst>
              <a:ext uri="{FF2B5EF4-FFF2-40B4-BE49-F238E27FC236}">
                <a16:creationId xmlns:a16="http://schemas.microsoft.com/office/drawing/2014/main" id="{68B8154C-FBB5-3AB9-BEA4-131B87B8B87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953540" y="147830"/>
            <a:ext cx="1170347" cy="572983"/>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a:extLst>
              <a:ext uri="{FF2B5EF4-FFF2-40B4-BE49-F238E27FC236}">
                <a16:creationId xmlns:a16="http://schemas.microsoft.com/office/drawing/2014/main" id="{651A6316-71CA-3414-652C-C697562928A3}"/>
              </a:ext>
            </a:extLst>
          </p:cNvPr>
          <p:cNvSpPr txBox="1"/>
          <p:nvPr/>
        </p:nvSpPr>
        <p:spPr>
          <a:xfrm>
            <a:off x="1047294" y="2524863"/>
            <a:ext cx="9283578" cy="3785652"/>
          </a:xfrm>
          <a:prstGeom prst="rect">
            <a:avLst/>
          </a:prstGeom>
          <a:noFill/>
        </p:spPr>
        <p:txBody>
          <a:bodyPr wrap="square">
            <a:spAutoFit/>
          </a:bodyPr>
          <a:lstStyle/>
          <a:p>
            <a:r>
              <a:rPr lang="en-US" altLang="zh-CN" sz="2000" b="1" dirty="0">
                <a:latin typeface="Times New Roman" panose="02020603050405020304" pitchFamily="18" charset="0"/>
                <a:cs typeface="Times New Roman" panose="02020603050405020304" pitchFamily="18" charset="0"/>
              </a:rPr>
              <a:t>Kernel Complexity: </a:t>
            </a:r>
            <a:r>
              <a:rPr lang="en-US" altLang="zh-CN" sz="2000" dirty="0">
                <a:latin typeface="Times New Roman" panose="02020603050405020304" pitchFamily="18" charset="0"/>
                <a:cs typeface="Times New Roman" panose="02020603050405020304" pitchFamily="18" charset="0"/>
              </a:rPr>
              <a:t>Linearly proportional to the size of the dataset.</a:t>
            </a:r>
          </a:p>
          <a:p>
            <a:r>
              <a:rPr lang="en-US" altLang="zh-CN" sz="2000" dirty="0">
                <a:latin typeface="Times New Roman" panose="02020603050405020304" pitchFamily="18" charset="0"/>
                <a:cs typeface="Times New Roman" panose="02020603050405020304" pitchFamily="18" charset="0"/>
              </a:rPr>
              <a:t>                                  (The data used for estimating each coefficient is “local”)</a:t>
            </a:r>
          </a:p>
          <a:p>
            <a:endParaRPr lang="en-US" altLang="zh-CN" sz="2000" dirty="0">
              <a:latin typeface="Times New Roman" panose="02020603050405020304" pitchFamily="18" charset="0"/>
              <a:cs typeface="Times New Roman" panose="02020603050405020304" pitchFamily="18" charset="0"/>
            </a:endParaRPr>
          </a:p>
          <a:p>
            <a:r>
              <a:rPr lang="en-US" altLang="zh-CN" sz="2000" b="1" dirty="0">
                <a:latin typeface="Times New Roman" panose="02020603050405020304" pitchFamily="18" charset="0"/>
                <a:cs typeface="Times New Roman" panose="02020603050405020304" pitchFamily="18" charset="0"/>
              </a:rPr>
              <a:t>Estimation Error: </a:t>
            </a:r>
            <a:r>
              <a:rPr lang="en-US" altLang="zh-CN" sz="2000" dirty="0">
                <a:latin typeface="Times New Roman" panose="02020603050405020304" pitchFamily="18" charset="0"/>
                <a:cs typeface="Times New Roman" panose="02020603050405020304" pitchFamily="18" charset="0"/>
              </a:rPr>
              <a:t>Strictly lower than works like Adaptive-DLGA [1].</a:t>
            </a:r>
          </a:p>
          <a:p>
            <a:r>
              <a:rPr lang="en-US" altLang="zh-CN" sz="2000" dirty="0">
                <a:latin typeface="Times New Roman" panose="02020603050405020304" pitchFamily="18" charset="0"/>
                <a:cs typeface="Times New Roman" panose="02020603050405020304" pitchFamily="18" charset="0"/>
              </a:rPr>
              <a:t>                                (Far-away coefficients have lower density in the kernel)</a:t>
            </a:r>
          </a:p>
          <a:p>
            <a:endParaRPr lang="en-US" altLang="zh-CN" sz="2000" dirty="0">
              <a:latin typeface="Times New Roman" panose="02020603050405020304" pitchFamily="18" charset="0"/>
              <a:cs typeface="Times New Roman" panose="02020603050405020304" pitchFamily="18" charset="0"/>
            </a:endParaRPr>
          </a:p>
          <a:p>
            <a:r>
              <a:rPr lang="en-US" altLang="zh-CN" sz="2000" b="1" dirty="0">
                <a:latin typeface="Times New Roman" panose="02020603050405020304" pitchFamily="18" charset="0"/>
                <a:cs typeface="Times New Roman" panose="02020603050405020304" pitchFamily="18" charset="0"/>
              </a:rPr>
              <a:t>Robustness: </a:t>
            </a:r>
            <a:r>
              <a:rPr lang="en-US" altLang="zh-CN" sz="2000" dirty="0">
                <a:latin typeface="Times New Roman" panose="02020603050405020304" pitchFamily="18" charset="0"/>
                <a:cs typeface="Times New Roman" panose="02020603050405020304" pitchFamily="18" charset="0"/>
              </a:rPr>
              <a:t>Strictly lower than independent coefficient estimation.</a:t>
            </a:r>
          </a:p>
          <a:p>
            <a:r>
              <a:rPr lang="en-US" altLang="zh-CN" sz="2000" dirty="0">
                <a:latin typeface="Times New Roman" panose="02020603050405020304" pitchFamily="18" charset="0"/>
                <a:cs typeface="Times New Roman" panose="02020603050405020304" pitchFamily="18" charset="0"/>
              </a:rPr>
              <a:t>                      For I.I.D. Gaussian noises,</a:t>
            </a:r>
          </a:p>
          <a:p>
            <a:r>
              <a:rPr lang="en-US" altLang="zh-CN" sz="2000" dirty="0">
                <a:latin typeface="Times New Roman" panose="02020603050405020304" pitchFamily="18" charset="0"/>
                <a:cs typeface="Times New Roman" panose="02020603050405020304" pitchFamily="18" charset="0"/>
              </a:rPr>
              <a:t>                      which is lower than</a:t>
            </a:r>
          </a:p>
          <a:p>
            <a:endParaRPr lang="en-US" altLang="zh-CN" sz="2000" dirty="0">
              <a:latin typeface="Times New Roman" panose="02020603050405020304" pitchFamily="18" charset="0"/>
              <a:cs typeface="Times New Roman" panose="02020603050405020304" pitchFamily="18" charset="0"/>
            </a:endParaRPr>
          </a:p>
          <a:p>
            <a:r>
              <a:rPr lang="en-US" altLang="zh-CN" sz="2000" b="1" dirty="0">
                <a:latin typeface="Times New Roman" panose="02020603050405020304" pitchFamily="18" charset="0"/>
                <a:cs typeface="Times New Roman" panose="02020603050405020304" pitchFamily="18" charset="0"/>
              </a:rPr>
              <a:t>Mesh-Free: </a:t>
            </a:r>
            <a:r>
              <a:rPr lang="en-US" altLang="zh-CN" sz="2000" dirty="0">
                <a:latin typeface="Times New Roman" panose="02020603050405020304" pitchFamily="18" charset="0"/>
                <a:cs typeface="Times New Roman" panose="02020603050405020304" pitchFamily="18" charset="0"/>
              </a:rPr>
              <a:t>(Kernel only calculates spatial distance. No grid is needed.)</a:t>
            </a:r>
          </a:p>
          <a:p>
            <a:endParaRPr lang="en-US" altLang="zh-CN" sz="2000" dirty="0">
              <a:latin typeface="Times New Roman" panose="02020603050405020304" pitchFamily="18" charset="0"/>
              <a:cs typeface="Times New Roman" panose="02020603050405020304" pitchFamily="18" charset="0"/>
            </a:endParaRPr>
          </a:p>
        </p:txBody>
      </p:sp>
      <p:sp>
        <p:nvSpPr>
          <p:cNvPr id="11" name="文本框 10">
            <a:extLst>
              <a:ext uri="{FF2B5EF4-FFF2-40B4-BE49-F238E27FC236}">
                <a16:creationId xmlns:a16="http://schemas.microsoft.com/office/drawing/2014/main" id="{80C7D319-8965-BB4C-5B68-CD278CE455B1}"/>
              </a:ext>
            </a:extLst>
          </p:cNvPr>
          <p:cNvSpPr txBox="1"/>
          <p:nvPr/>
        </p:nvSpPr>
        <p:spPr>
          <a:xfrm>
            <a:off x="1298713" y="6169357"/>
            <a:ext cx="10893287" cy="338554"/>
          </a:xfrm>
          <a:prstGeom prst="rect">
            <a:avLst/>
          </a:prstGeom>
          <a:noFill/>
        </p:spPr>
        <p:txBody>
          <a:bodyPr wrap="square">
            <a:spAutoFit/>
          </a:bodyPr>
          <a:lstStyle/>
          <a:p>
            <a:r>
              <a:rPr lang="en-US" altLang="zh-CN" sz="1600" dirty="0">
                <a:latin typeface="Times New Roman" panose="02020603050405020304" pitchFamily="18" charset="0"/>
                <a:cs typeface="Times New Roman" panose="02020603050405020304" pitchFamily="18" charset="0"/>
              </a:rPr>
              <a:t>[1] Hao Xu, et al. 2021. Deep-learning of parametric partial differential equations from sparse and noisy data. </a:t>
            </a:r>
          </a:p>
        </p:txBody>
      </p:sp>
      <p:grpSp>
        <p:nvGrpSpPr>
          <p:cNvPr id="27" name="组合 26">
            <a:extLst>
              <a:ext uri="{FF2B5EF4-FFF2-40B4-BE49-F238E27FC236}">
                <a16:creationId xmlns:a16="http://schemas.microsoft.com/office/drawing/2014/main" id="{C5E49E6F-6864-18E0-C145-1B02D3863E00}"/>
              </a:ext>
            </a:extLst>
          </p:cNvPr>
          <p:cNvGrpSpPr/>
          <p:nvPr/>
        </p:nvGrpSpPr>
        <p:grpSpPr>
          <a:xfrm>
            <a:off x="4603105" y="5011741"/>
            <a:ext cx="2333625" cy="381000"/>
            <a:chOff x="6293993" y="5201966"/>
            <a:chExt cx="2333625" cy="381000"/>
          </a:xfrm>
        </p:grpSpPr>
        <p:pic>
          <p:nvPicPr>
            <p:cNvPr id="22" name="图片 21">
              <a:extLst>
                <a:ext uri="{FF2B5EF4-FFF2-40B4-BE49-F238E27FC236}">
                  <a16:creationId xmlns:a16="http://schemas.microsoft.com/office/drawing/2014/main" id="{D1DA2902-D2A6-68C4-9295-9184A06296E1}"/>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798943" y="5201966"/>
              <a:ext cx="828675" cy="295275"/>
            </a:xfrm>
            <a:prstGeom prst="rect">
              <a:avLst/>
            </a:prstGeom>
          </p:spPr>
        </p:pic>
        <p:pic>
          <p:nvPicPr>
            <p:cNvPr id="24" name="图片 23">
              <a:extLst>
                <a:ext uri="{FF2B5EF4-FFF2-40B4-BE49-F238E27FC236}">
                  <a16:creationId xmlns:a16="http://schemas.microsoft.com/office/drawing/2014/main" id="{E732960F-CC13-F414-40F6-DAAC47E901D9}"/>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293993" y="5201966"/>
              <a:ext cx="1504950" cy="381000"/>
            </a:xfrm>
            <a:prstGeom prst="rect">
              <a:avLst/>
            </a:prstGeom>
          </p:spPr>
        </p:pic>
      </p:grpSp>
      <p:pic>
        <p:nvPicPr>
          <p:cNvPr id="26" name="图片 25">
            <a:extLst>
              <a:ext uri="{FF2B5EF4-FFF2-40B4-BE49-F238E27FC236}">
                <a16:creationId xmlns:a16="http://schemas.microsoft.com/office/drawing/2014/main" id="{2A6D32A9-79C7-42F4-9D90-32B0D84FA8FF}"/>
              </a:ext>
            </a:extLst>
          </p:cNvPr>
          <p:cNvPicPr>
            <a:picLocks noChangeAspect="1"/>
          </p:cNvPicPr>
          <p:nvPr/>
        </p:nvPicPr>
        <p:blipFill rotWithShape="1">
          <a:blip r:embed="rId12">
            <a:extLst>
              <a:ext uri="{28A0092B-C50C-407E-A947-70E740481C1C}">
                <a14:useLocalDpi xmlns:a14="http://schemas.microsoft.com/office/drawing/2010/main" val="0"/>
              </a:ext>
            </a:extLst>
          </a:blip>
          <a:srcRect t="11762" b="1"/>
          <a:stretch/>
        </p:blipFill>
        <p:spPr>
          <a:xfrm>
            <a:off x="5265293" y="4697922"/>
            <a:ext cx="3562350" cy="319375"/>
          </a:xfrm>
          <a:prstGeom prst="rect">
            <a:avLst/>
          </a:prstGeom>
        </p:spPr>
      </p:pic>
    </p:spTree>
    <p:extLst>
      <p:ext uri="{BB962C8B-B14F-4D97-AF65-F5344CB8AC3E}">
        <p14:creationId xmlns:p14="http://schemas.microsoft.com/office/powerpoint/2010/main" val="41288168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37FACD-D9A0-4F39-8145-85AC091B26CC}"/>
              </a:ext>
            </a:extLst>
          </p:cNvPr>
          <p:cNvSpPr>
            <a:spLocks noGrp="1"/>
          </p:cNvSpPr>
          <p:nvPr>
            <p:ph type="title"/>
          </p:nvPr>
        </p:nvSpPr>
        <p:spPr>
          <a:xfrm>
            <a:off x="838200" y="976091"/>
            <a:ext cx="10515600" cy="1325563"/>
          </a:xfrm>
        </p:spPr>
        <p:txBody>
          <a:bodyPr>
            <a:normAutofit/>
          </a:bodyPr>
          <a:lstStyle/>
          <a:p>
            <a:r>
              <a:rPr kumimoji="0" lang="en-US" altLang="zh-CN" sz="2800" b="0" i="0" u="none" strike="noStrike" kern="0" cap="none" spc="0" normalizeH="0" baseline="0" noProof="0" dirty="0">
                <a:ln>
                  <a:noFill/>
                </a:ln>
                <a:solidFill>
                  <a:srgbClr val="AE0000"/>
                </a:solidFill>
                <a:effectLst/>
                <a:uLnTx/>
                <a:uFillTx/>
                <a:latin typeface="Open Sans SemiBold"/>
                <a:ea typeface="Open Sans SemiBold"/>
                <a:cs typeface="Open Sans SemiBold"/>
                <a:sym typeface="Open Sans SemiBold"/>
              </a:rPr>
              <a:t>HIN-PDE Diagram</a:t>
            </a:r>
            <a:endParaRPr lang="zh-CN" altLang="en-US" sz="2800" b="1" dirty="0">
              <a:solidFill>
                <a:schemeClr val="accent1"/>
              </a:solidFill>
              <a:latin typeface="Times New Roman" panose="02020603050405020304" pitchFamily="18" charset="0"/>
              <a:cs typeface="Times New Roman" panose="02020603050405020304" pitchFamily="18" charset="0"/>
            </a:endParaRPr>
          </a:p>
        </p:txBody>
      </p:sp>
      <p:pic>
        <p:nvPicPr>
          <p:cNvPr id="3" name="Picture 2" descr="KDD 2023">
            <a:extLst>
              <a:ext uri="{FF2B5EF4-FFF2-40B4-BE49-F238E27FC236}">
                <a16:creationId xmlns:a16="http://schemas.microsoft.com/office/drawing/2014/main" id="{CAA5F96A-12BA-400D-8CA2-5AD0BDB2D0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66432" y="106763"/>
            <a:ext cx="2381250" cy="609600"/>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4">
            <a:extLst>
              <a:ext uri="{FF2B5EF4-FFF2-40B4-BE49-F238E27FC236}">
                <a16:creationId xmlns:a16="http://schemas.microsoft.com/office/drawing/2014/main" id="{3FE74B07-479A-4ACC-07DE-49B2EEEAF6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892" y="159134"/>
            <a:ext cx="1559289" cy="561679"/>
          </a:xfrm>
          <a:prstGeom prst="rect">
            <a:avLst/>
          </a:prstGeom>
        </p:spPr>
      </p:pic>
      <p:pic>
        <p:nvPicPr>
          <p:cNvPr id="6" name="Picture 8" descr="University of Chinese Academy of Sciences - APRU">
            <a:extLst>
              <a:ext uri="{FF2B5EF4-FFF2-40B4-BE49-F238E27FC236}">
                <a16:creationId xmlns:a16="http://schemas.microsoft.com/office/drawing/2014/main" id="{80AFFE00-3FB5-DF79-D142-49BCAD161107}"/>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0061" t="-8804"/>
          <a:stretch/>
        </p:blipFill>
        <p:spPr bwMode="auto">
          <a:xfrm>
            <a:off x="2702959" y="140557"/>
            <a:ext cx="2032974" cy="58025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0" descr="第一阶段结果公告│“百年经典”—东方理工大学（暂名）校园规划及建筑方案设计国际竞赛 - EIAS">
            <a:extLst>
              <a:ext uri="{FF2B5EF4-FFF2-40B4-BE49-F238E27FC236}">
                <a16:creationId xmlns:a16="http://schemas.microsoft.com/office/drawing/2014/main" id="{36128513-0FA7-9390-6C66-44F8DFB69BC4}"/>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57326" t="-11173"/>
          <a:stretch/>
        </p:blipFill>
        <p:spPr bwMode="auto">
          <a:xfrm>
            <a:off x="4891008" y="159202"/>
            <a:ext cx="1204992" cy="533668"/>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4" descr="合肥工业大学学校校徽_word文档在线阅读与下载_无忧文档">
            <a:extLst>
              <a:ext uri="{FF2B5EF4-FFF2-40B4-BE49-F238E27FC236}">
                <a16:creationId xmlns:a16="http://schemas.microsoft.com/office/drawing/2014/main" id="{E825F9D1-0D20-B3F7-E151-E88F97D2F9DC}"/>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28248" t="21853"/>
          <a:stretch/>
        </p:blipFill>
        <p:spPr bwMode="auto">
          <a:xfrm>
            <a:off x="6168634" y="217824"/>
            <a:ext cx="1755669" cy="556699"/>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6" descr="Carnegie Mellon University Logo Download in HD Quality">
            <a:extLst>
              <a:ext uri="{FF2B5EF4-FFF2-40B4-BE49-F238E27FC236}">
                <a16:creationId xmlns:a16="http://schemas.microsoft.com/office/drawing/2014/main" id="{8CFFE525-94D7-6AEA-2131-858EC82C2C8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04022" y="106763"/>
            <a:ext cx="994180" cy="646119"/>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8" descr="Tsinghua University – Logos Download">
            <a:extLst>
              <a:ext uri="{FF2B5EF4-FFF2-40B4-BE49-F238E27FC236}">
                <a16:creationId xmlns:a16="http://schemas.microsoft.com/office/drawing/2014/main" id="{68B8154C-FBB5-3AB9-BEA4-131B87B8B87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953540" y="147830"/>
            <a:ext cx="1170347" cy="572983"/>
          </a:xfrm>
          <a:prstGeom prst="rect">
            <a:avLst/>
          </a:prstGeom>
          <a:noFill/>
          <a:extLst>
            <a:ext uri="{909E8E84-426E-40DD-AFC4-6F175D3DCCD1}">
              <a14:hiddenFill xmlns:a14="http://schemas.microsoft.com/office/drawing/2010/main">
                <a:solidFill>
                  <a:srgbClr val="FFFFFF"/>
                </a:solidFill>
              </a14:hiddenFill>
            </a:ext>
          </a:extLst>
        </p:spPr>
      </p:pic>
      <p:pic>
        <p:nvPicPr>
          <p:cNvPr id="7" name="图片 6">
            <a:extLst>
              <a:ext uri="{FF2B5EF4-FFF2-40B4-BE49-F238E27FC236}">
                <a16:creationId xmlns:a16="http://schemas.microsoft.com/office/drawing/2014/main" id="{3D0922F3-570F-DC84-C623-3DC11AA0381A}"/>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90487" y="2524862"/>
            <a:ext cx="10556294" cy="3561901"/>
          </a:xfrm>
          <a:prstGeom prst="rect">
            <a:avLst/>
          </a:prstGeom>
        </p:spPr>
      </p:pic>
    </p:spTree>
    <p:extLst>
      <p:ext uri="{BB962C8B-B14F-4D97-AF65-F5344CB8AC3E}">
        <p14:creationId xmlns:p14="http://schemas.microsoft.com/office/powerpoint/2010/main" val="30320751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37FACD-D9A0-4F39-8145-85AC091B26CC}"/>
              </a:ext>
            </a:extLst>
          </p:cNvPr>
          <p:cNvSpPr>
            <a:spLocks noGrp="1"/>
          </p:cNvSpPr>
          <p:nvPr>
            <p:ph type="title"/>
          </p:nvPr>
        </p:nvSpPr>
        <p:spPr>
          <a:xfrm>
            <a:off x="838200" y="976091"/>
            <a:ext cx="10515600" cy="1325563"/>
          </a:xfrm>
        </p:spPr>
        <p:txBody>
          <a:bodyPr>
            <a:normAutofit/>
          </a:bodyPr>
          <a:lstStyle/>
          <a:p>
            <a:r>
              <a:rPr kumimoji="0" lang="en-US" altLang="zh-CN" sz="2800" b="0" i="0" u="none" strike="noStrike" kern="0" cap="none" spc="0" normalizeH="0" baseline="0" noProof="0" dirty="0">
                <a:ln>
                  <a:noFill/>
                </a:ln>
                <a:solidFill>
                  <a:srgbClr val="AE0000"/>
                </a:solidFill>
                <a:effectLst/>
                <a:uLnTx/>
                <a:uFillTx/>
                <a:latin typeface="Open Sans SemiBold"/>
                <a:ea typeface="Open Sans SemiBold"/>
                <a:cs typeface="Open Sans SemiBold"/>
                <a:sym typeface="Open Sans SemiBold"/>
              </a:rPr>
              <a:t>Experimental Setting</a:t>
            </a:r>
            <a:endParaRPr lang="zh-CN" altLang="en-US" sz="2800" b="1" dirty="0">
              <a:solidFill>
                <a:schemeClr val="accent1"/>
              </a:solidFill>
              <a:latin typeface="Times New Roman" panose="02020603050405020304" pitchFamily="18" charset="0"/>
              <a:cs typeface="Times New Roman" panose="02020603050405020304" pitchFamily="18" charset="0"/>
            </a:endParaRPr>
          </a:p>
        </p:txBody>
      </p:sp>
      <p:pic>
        <p:nvPicPr>
          <p:cNvPr id="3" name="Picture 2" descr="KDD 2023">
            <a:extLst>
              <a:ext uri="{FF2B5EF4-FFF2-40B4-BE49-F238E27FC236}">
                <a16:creationId xmlns:a16="http://schemas.microsoft.com/office/drawing/2014/main" id="{CAA5F96A-12BA-400D-8CA2-5AD0BDB2D0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66432" y="106763"/>
            <a:ext cx="2381250" cy="609600"/>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4">
            <a:extLst>
              <a:ext uri="{FF2B5EF4-FFF2-40B4-BE49-F238E27FC236}">
                <a16:creationId xmlns:a16="http://schemas.microsoft.com/office/drawing/2014/main" id="{3FE74B07-479A-4ACC-07DE-49B2EEEAF6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892" y="159134"/>
            <a:ext cx="1559289" cy="561679"/>
          </a:xfrm>
          <a:prstGeom prst="rect">
            <a:avLst/>
          </a:prstGeom>
        </p:spPr>
      </p:pic>
      <p:pic>
        <p:nvPicPr>
          <p:cNvPr id="6" name="Picture 8" descr="University of Chinese Academy of Sciences - APRU">
            <a:extLst>
              <a:ext uri="{FF2B5EF4-FFF2-40B4-BE49-F238E27FC236}">
                <a16:creationId xmlns:a16="http://schemas.microsoft.com/office/drawing/2014/main" id="{80AFFE00-3FB5-DF79-D142-49BCAD161107}"/>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0061" t="-8804"/>
          <a:stretch/>
        </p:blipFill>
        <p:spPr bwMode="auto">
          <a:xfrm>
            <a:off x="2702959" y="140557"/>
            <a:ext cx="2032974" cy="58025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0" descr="第一阶段结果公告│“百年经典”—东方理工大学（暂名）校园规划及建筑方案设计国际竞赛 - EIAS">
            <a:extLst>
              <a:ext uri="{FF2B5EF4-FFF2-40B4-BE49-F238E27FC236}">
                <a16:creationId xmlns:a16="http://schemas.microsoft.com/office/drawing/2014/main" id="{36128513-0FA7-9390-6C66-44F8DFB69BC4}"/>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57326" t="-11173"/>
          <a:stretch/>
        </p:blipFill>
        <p:spPr bwMode="auto">
          <a:xfrm>
            <a:off x="4891008" y="159202"/>
            <a:ext cx="1204992" cy="533668"/>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4" descr="合肥工业大学学校校徽_word文档在线阅读与下载_无忧文档">
            <a:extLst>
              <a:ext uri="{FF2B5EF4-FFF2-40B4-BE49-F238E27FC236}">
                <a16:creationId xmlns:a16="http://schemas.microsoft.com/office/drawing/2014/main" id="{E825F9D1-0D20-B3F7-E151-E88F97D2F9DC}"/>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28248" t="21853"/>
          <a:stretch/>
        </p:blipFill>
        <p:spPr bwMode="auto">
          <a:xfrm>
            <a:off x="6168634" y="217824"/>
            <a:ext cx="1755669" cy="556699"/>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6" descr="Carnegie Mellon University Logo Download in HD Quality">
            <a:extLst>
              <a:ext uri="{FF2B5EF4-FFF2-40B4-BE49-F238E27FC236}">
                <a16:creationId xmlns:a16="http://schemas.microsoft.com/office/drawing/2014/main" id="{8CFFE525-94D7-6AEA-2131-858EC82C2C8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04022" y="106763"/>
            <a:ext cx="994180" cy="646119"/>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8" descr="Tsinghua University – Logos Download">
            <a:extLst>
              <a:ext uri="{FF2B5EF4-FFF2-40B4-BE49-F238E27FC236}">
                <a16:creationId xmlns:a16="http://schemas.microsoft.com/office/drawing/2014/main" id="{68B8154C-FBB5-3AB9-BEA4-131B87B8B87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953540" y="147830"/>
            <a:ext cx="1170347" cy="572983"/>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a:extLst>
              <a:ext uri="{FF2B5EF4-FFF2-40B4-BE49-F238E27FC236}">
                <a16:creationId xmlns:a16="http://schemas.microsoft.com/office/drawing/2014/main" id="{ED40733C-A6D0-3DE7-EDE3-ACED99DD9DE8}"/>
              </a:ext>
            </a:extLst>
          </p:cNvPr>
          <p:cNvSpPr txBox="1"/>
          <p:nvPr/>
        </p:nvSpPr>
        <p:spPr>
          <a:xfrm>
            <a:off x="1047293" y="2524863"/>
            <a:ext cx="9491397" cy="3477875"/>
          </a:xfrm>
          <a:prstGeom prst="rect">
            <a:avLst/>
          </a:prstGeom>
          <a:noFill/>
        </p:spPr>
        <p:txBody>
          <a:bodyPr wrap="square">
            <a:spAutoFit/>
          </a:bodyPr>
          <a:lstStyle/>
          <a:p>
            <a:r>
              <a:rPr lang="en-US" altLang="zh-CN" sz="2000" b="1" dirty="0">
                <a:latin typeface="Times New Roman" panose="02020603050405020304" pitchFamily="18" charset="0"/>
                <a:cs typeface="Times New Roman" panose="02020603050405020304" pitchFamily="18" charset="0"/>
              </a:rPr>
              <a:t>PDEs with constant coefficients (Data): </a:t>
            </a:r>
            <a:r>
              <a:rPr lang="en-US" altLang="zh-CN" sz="2000" dirty="0">
                <a:latin typeface="Times New Roman" panose="02020603050405020304" pitchFamily="18" charset="0"/>
                <a:cs typeface="Times New Roman" panose="02020603050405020304" pitchFamily="18" charset="0"/>
              </a:rPr>
              <a:t>The Burgers’ equation, the Korteweg-de Vries (</a:t>
            </a:r>
            <a:r>
              <a:rPr lang="en-US" altLang="zh-CN" sz="2000" dirty="0" err="1">
                <a:latin typeface="Times New Roman" panose="02020603050405020304" pitchFamily="18" charset="0"/>
                <a:cs typeface="Times New Roman" panose="02020603050405020304" pitchFamily="18" charset="0"/>
              </a:rPr>
              <a:t>KdV</a:t>
            </a:r>
            <a:r>
              <a:rPr lang="en-US" altLang="zh-CN" sz="2000" dirty="0">
                <a:latin typeface="Times New Roman" panose="02020603050405020304" pitchFamily="18" charset="0"/>
                <a:cs typeface="Times New Roman" panose="02020603050405020304" pitchFamily="18" charset="0"/>
              </a:rPr>
              <a:t>) equation, and the Chaffe-Infante equation. (Kernel is useless for them)</a:t>
            </a:r>
            <a:endParaRPr lang="en-US" altLang="zh-CN" sz="2000" b="1" dirty="0">
              <a:latin typeface="Times New Roman" panose="02020603050405020304" pitchFamily="18" charset="0"/>
              <a:cs typeface="Times New Roman" panose="02020603050405020304" pitchFamily="18" charset="0"/>
            </a:endParaRPr>
          </a:p>
          <a:p>
            <a:endParaRPr lang="en-US" altLang="zh-CN" sz="2000" b="1" dirty="0">
              <a:latin typeface="Times New Roman" panose="02020603050405020304" pitchFamily="18" charset="0"/>
              <a:cs typeface="Times New Roman" panose="02020603050405020304" pitchFamily="18" charset="0"/>
            </a:endParaRPr>
          </a:p>
          <a:p>
            <a:r>
              <a:rPr lang="en-US" altLang="zh-CN" sz="2000" b="1" dirty="0">
                <a:latin typeface="Times New Roman" panose="02020603050405020304" pitchFamily="18" charset="0"/>
                <a:cs typeface="Times New Roman" panose="02020603050405020304" pitchFamily="18" charset="0"/>
              </a:rPr>
              <a:t>Parametric PDEs (Data): </a:t>
            </a:r>
            <a:r>
              <a:rPr lang="en-US" altLang="zh-CN" sz="2000" dirty="0">
                <a:latin typeface="Times New Roman" panose="02020603050405020304" pitchFamily="18" charset="0"/>
                <a:cs typeface="Times New Roman" panose="02020603050405020304" pitchFamily="18" charset="0"/>
              </a:rPr>
              <a:t>Five governing equations of underground seepage.</a:t>
            </a:r>
          </a:p>
          <a:p>
            <a:endParaRPr lang="en-US" altLang="zh-CN" sz="2000" dirty="0">
              <a:latin typeface="Times New Roman" panose="02020603050405020304" pitchFamily="18" charset="0"/>
              <a:cs typeface="Times New Roman" panose="02020603050405020304" pitchFamily="18" charset="0"/>
            </a:endParaRPr>
          </a:p>
          <a:p>
            <a:r>
              <a:rPr lang="en-US" altLang="zh-CN" sz="2000" b="1" dirty="0">
                <a:latin typeface="Times New Roman" panose="02020603050405020304" pitchFamily="18" charset="0"/>
                <a:cs typeface="Times New Roman" panose="02020603050405020304" pitchFamily="18" charset="0"/>
              </a:rPr>
              <a:t>Train/Dev/Test: </a:t>
            </a:r>
            <a:r>
              <a:rPr lang="en-US" altLang="zh-CN" sz="2000" dirty="0">
                <a:latin typeface="Times New Roman" panose="02020603050405020304" pitchFamily="18" charset="0"/>
                <a:cs typeface="Times New Roman" panose="02020603050405020304" pitchFamily="18" charset="0"/>
              </a:rPr>
              <a:t>30%/30%/40%.</a:t>
            </a:r>
          </a:p>
          <a:p>
            <a:endParaRPr lang="en-US" altLang="zh-CN" sz="2000" dirty="0">
              <a:latin typeface="Times New Roman" panose="02020603050405020304" pitchFamily="18" charset="0"/>
              <a:cs typeface="Times New Roman" panose="02020603050405020304" pitchFamily="18" charset="0"/>
            </a:endParaRPr>
          </a:p>
          <a:p>
            <a:r>
              <a:rPr lang="en-US" altLang="zh-CN" sz="2000" b="1" dirty="0">
                <a:latin typeface="Times New Roman" panose="02020603050405020304" pitchFamily="18" charset="0"/>
                <a:cs typeface="Times New Roman" panose="02020603050405020304" pitchFamily="18" charset="0"/>
              </a:rPr>
              <a:t>Training </a:t>
            </a:r>
            <a:r>
              <a:rPr lang="en-US" altLang="zh-CN" sz="2000" b="1" dirty="0" err="1">
                <a:latin typeface="Times New Roman" panose="02020603050405020304" pitchFamily="18" charset="0"/>
                <a:cs typeface="Times New Roman" panose="02020603050405020304" pitchFamily="18" charset="0"/>
              </a:rPr>
              <a:t>Dataloader</a:t>
            </a:r>
            <a:r>
              <a:rPr lang="en-US" altLang="zh-CN" sz="2000" b="1"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Randomly sample 10%-20% training data (scarce &amp; mesh-free). </a:t>
            </a:r>
          </a:p>
          <a:p>
            <a:endParaRPr lang="en-US" altLang="zh-CN" sz="2000" dirty="0">
              <a:latin typeface="Times New Roman" panose="02020603050405020304" pitchFamily="18" charset="0"/>
              <a:cs typeface="Times New Roman" panose="02020603050405020304" pitchFamily="18" charset="0"/>
            </a:endParaRPr>
          </a:p>
          <a:p>
            <a:r>
              <a:rPr lang="en-US" altLang="zh-CN" sz="2000" b="1" dirty="0">
                <a:latin typeface="Times New Roman" panose="02020603050405020304" pitchFamily="18" charset="0"/>
                <a:cs typeface="Times New Roman" panose="02020603050405020304" pitchFamily="18" charset="0"/>
              </a:rPr>
              <a:t>Metrics:</a:t>
            </a:r>
            <a:endParaRPr lang="en-US" altLang="zh-CN" sz="2000" dirty="0">
              <a:latin typeface="Times New Roman" panose="02020603050405020304" pitchFamily="18" charset="0"/>
              <a:cs typeface="Times New Roman" panose="02020603050405020304" pitchFamily="18" charset="0"/>
            </a:endParaRPr>
          </a:p>
          <a:p>
            <a:endParaRPr lang="en-US" altLang="zh-CN" sz="2000" dirty="0">
              <a:latin typeface="Times New Roman" panose="02020603050405020304" pitchFamily="18" charset="0"/>
              <a:cs typeface="Times New Roman" panose="02020603050405020304" pitchFamily="18" charset="0"/>
            </a:endParaRPr>
          </a:p>
        </p:txBody>
      </p:sp>
      <p:pic>
        <p:nvPicPr>
          <p:cNvPr id="8" name="图片 7">
            <a:extLst>
              <a:ext uri="{FF2B5EF4-FFF2-40B4-BE49-F238E27FC236}">
                <a16:creationId xmlns:a16="http://schemas.microsoft.com/office/drawing/2014/main" id="{AD89FEFA-349A-AA9F-8CE8-1D3A604EEC2D}"/>
              </a:ext>
            </a:extLst>
          </p:cNvPr>
          <p:cNvPicPr>
            <a:picLocks noChangeAspect="1"/>
          </p:cNvPicPr>
          <p:nvPr/>
        </p:nvPicPr>
        <p:blipFill rotWithShape="1">
          <a:blip r:embed="rId10">
            <a:extLst>
              <a:ext uri="{28A0092B-C50C-407E-A947-70E740481C1C}">
                <a14:useLocalDpi xmlns:a14="http://schemas.microsoft.com/office/drawing/2010/main" val="0"/>
              </a:ext>
            </a:extLst>
          </a:blip>
          <a:srcRect t="6441"/>
          <a:stretch/>
        </p:blipFill>
        <p:spPr>
          <a:xfrm>
            <a:off x="2090591" y="5340273"/>
            <a:ext cx="6818439" cy="885674"/>
          </a:xfrm>
          <a:prstGeom prst="rect">
            <a:avLst/>
          </a:prstGeom>
        </p:spPr>
      </p:pic>
    </p:spTree>
    <p:extLst>
      <p:ext uri="{BB962C8B-B14F-4D97-AF65-F5344CB8AC3E}">
        <p14:creationId xmlns:p14="http://schemas.microsoft.com/office/powerpoint/2010/main" val="36353189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图片 18">
            <a:extLst>
              <a:ext uri="{FF2B5EF4-FFF2-40B4-BE49-F238E27FC236}">
                <a16:creationId xmlns:a16="http://schemas.microsoft.com/office/drawing/2014/main" id="{E035B3C9-6CBA-DD94-700A-D3112721B886}"/>
              </a:ext>
            </a:extLst>
          </p:cNvPr>
          <p:cNvPicPr>
            <a:picLocks noChangeAspect="1"/>
          </p:cNvPicPr>
          <p:nvPr/>
        </p:nvPicPr>
        <p:blipFill rotWithShape="1">
          <a:blip r:embed="rId3">
            <a:extLst>
              <a:ext uri="{28A0092B-C50C-407E-A947-70E740481C1C}">
                <a14:useLocalDpi xmlns:a14="http://schemas.microsoft.com/office/drawing/2010/main" val="0"/>
              </a:ext>
            </a:extLst>
          </a:blip>
          <a:srcRect l="15662" t="22226" r="15713"/>
          <a:stretch/>
        </p:blipFill>
        <p:spPr>
          <a:xfrm>
            <a:off x="1791854" y="3941068"/>
            <a:ext cx="8229600" cy="2163137"/>
          </a:xfrm>
          <a:prstGeom prst="rect">
            <a:avLst/>
          </a:prstGeom>
        </p:spPr>
      </p:pic>
      <p:sp>
        <p:nvSpPr>
          <p:cNvPr id="2" name="标题 1">
            <a:extLst>
              <a:ext uri="{FF2B5EF4-FFF2-40B4-BE49-F238E27FC236}">
                <a16:creationId xmlns:a16="http://schemas.microsoft.com/office/drawing/2014/main" id="{AA37FACD-D9A0-4F39-8145-85AC091B26CC}"/>
              </a:ext>
            </a:extLst>
          </p:cNvPr>
          <p:cNvSpPr>
            <a:spLocks noGrp="1"/>
          </p:cNvSpPr>
          <p:nvPr>
            <p:ph type="title"/>
          </p:nvPr>
        </p:nvSpPr>
        <p:spPr>
          <a:xfrm>
            <a:off x="838200" y="976091"/>
            <a:ext cx="10515600" cy="1325563"/>
          </a:xfrm>
        </p:spPr>
        <p:txBody>
          <a:bodyPr>
            <a:normAutofit/>
          </a:bodyPr>
          <a:lstStyle/>
          <a:p>
            <a:r>
              <a:rPr lang="en-US" altLang="zh-CN" sz="2800" kern="0" dirty="0">
                <a:solidFill>
                  <a:srgbClr val="AE0000"/>
                </a:solidFill>
                <a:latin typeface="Open Sans SemiBold"/>
                <a:ea typeface="Open Sans SemiBold"/>
                <a:cs typeface="Open Sans SemiBold"/>
                <a:sym typeface="Open Sans SemiBold"/>
              </a:rPr>
              <a:t>HIN-PDE discover constant coefficients accurately</a:t>
            </a:r>
            <a:endParaRPr lang="zh-CN" altLang="en-US" sz="2800" b="1" dirty="0">
              <a:solidFill>
                <a:schemeClr val="accent1"/>
              </a:solidFill>
              <a:latin typeface="Times New Roman" panose="02020603050405020304" pitchFamily="18" charset="0"/>
              <a:cs typeface="Times New Roman" panose="02020603050405020304" pitchFamily="18" charset="0"/>
            </a:endParaRPr>
          </a:p>
        </p:txBody>
      </p:sp>
      <p:pic>
        <p:nvPicPr>
          <p:cNvPr id="3" name="Picture 2" descr="KDD 2023">
            <a:extLst>
              <a:ext uri="{FF2B5EF4-FFF2-40B4-BE49-F238E27FC236}">
                <a16:creationId xmlns:a16="http://schemas.microsoft.com/office/drawing/2014/main" id="{CAA5F96A-12BA-400D-8CA2-5AD0BDB2D06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66432" y="106763"/>
            <a:ext cx="2381250" cy="609600"/>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4">
            <a:extLst>
              <a:ext uri="{FF2B5EF4-FFF2-40B4-BE49-F238E27FC236}">
                <a16:creationId xmlns:a16="http://schemas.microsoft.com/office/drawing/2014/main" id="{3FE74B07-479A-4ACC-07DE-49B2EEEAF65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892" y="159134"/>
            <a:ext cx="1559289" cy="561679"/>
          </a:xfrm>
          <a:prstGeom prst="rect">
            <a:avLst/>
          </a:prstGeom>
        </p:spPr>
      </p:pic>
      <p:pic>
        <p:nvPicPr>
          <p:cNvPr id="6" name="Picture 8" descr="University of Chinese Academy of Sciences - APRU">
            <a:extLst>
              <a:ext uri="{FF2B5EF4-FFF2-40B4-BE49-F238E27FC236}">
                <a16:creationId xmlns:a16="http://schemas.microsoft.com/office/drawing/2014/main" id="{80AFFE00-3FB5-DF79-D142-49BCAD161107}"/>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20061" t="-8804"/>
          <a:stretch/>
        </p:blipFill>
        <p:spPr bwMode="auto">
          <a:xfrm>
            <a:off x="2702959" y="140557"/>
            <a:ext cx="2032974" cy="58025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0" descr="第一阶段结果公告│“百年经典”—东方理工大学（暂名）校园规划及建筑方案设计国际竞赛 - EIAS">
            <a:extLst>
              <a:ext uri="{FF2B5EF4-FFF2-40B4-BE49-F238E27FC236}">
                <a16:creationId xmlns:a16="http://schemas.microsoft.com/office/drawing/2014/main" id="{36128513-0FA7-9390-6C66-44F8DFB69BC4}"/>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57326" t="-11173"/>
          <a:stretch/>
        </p:blipFill>
        <p:spPr bwMode="auto">
          <a:xfrm>
            <a:off x="4891008" y="159202"/>
            <a:ext cx="1204992" cy="533668"/>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4" descr="合肥工业大学学校校徽_word文档在线阅读与下载_无忧文档">
            <a:extLst>
              <a:ext uri="{FF2B5EF4-FFF2-40B4-BE49-F238E27FC236}">
                <a16:creationId xmlns:a16="http://schemas.microsoft.com/office/drawing/2014/main" id="{E825F9D1-0D20-B3F7-E151-E88F97D2F9DC}"/>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28248" t="21853"/>
          <a:stretch/>
        </p:blipFill>
        <p:spPr bwMode="auto">
          <a:xfrm>
            <a:off x="6168634" y="217824"/>
            <a:ext cx="1755669" cy="556699"/>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6" descr="Carnegie Mellon University Logo Download in HD Quality">
            <a:extLst>
              <a:ext uri="{FF2B5EF4-FFF2-40B4-BE49-F238E27FC236}">
                <a16:creationId xmlns:a16="http://schemas.microsoft.com/office/drawing/2014/main" id="{8CFFE525-94D7-6AEA-2131-858EC82C2C8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04022" y="106763"/>
            <a:ext cx="994180" cy="646119"/>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8" descr="Tsinghua University – Logos Download">
            <a:extLst>
              <a:ext uri="{FF2B5EF4-FFF2-40B4-BE49-F238E27FC236}">
                <a16:creationId xmlns:a16="http://schemas.microsoft.com/office/drawing/2014/main" id="{68B8154C-FBB5-3AB9-BEA4-131B87B8B87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953540" y="147830"/>
            <a:ext cx="1170347" cy="572983"/>
          </a:xfrm>
          <a:prstGeom prst="rect">
            <a:avLst/>
          </a:prstGeom>
          <a:noFill/>
          <a:extLst>
            <a:ext uri="{909E8E84-426E-40DD-AFC4-6F175D3DCCD1}">
              <a14:hiddenFill xmlns:a14="http://schemas.microsoft.com/office/drawing/2010/main">
                <a:solidFill>
                  <a:srgbClr val="FFFFFF"/>
                </a:solidFill>
              </a14:hiddenFill>
            </a:ext>
          </a:extLst>
        </p:spPr>
      </p:pic>
      <p:pic>
        <p:nvPicPr>
          <p:cNvPr id="10" name="图片 9">
            <a:extLst>
              <a:ext uri="{FF2B5EF4-FFF2-40B4-BE49-F238E27FC236}">
                <a16:creationId xmlns:a16="http://schemas.microsoft.com/office/drawing/2014/main" id="{D9A943E4-054F-09CD-FD8F-9DC6B13EF836}"/>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382010" y="2965068"/>
            <a:ext cx="3124922" cy="754003"/>
          </a:xfrm>
          <a:prstGeom prst="rect">
            <a:avLst/>
          </a:prstGeom>
        </p:spPr>
      </p:pic>
      <p:pic>
        <p:nvPicPr>
          <p:cNvPr id="12" name="图片 11">
            <a:extLst>
              <a:ext uri="{FF2B5EF4-FFF2-40B4-BE49-F238E27FC236}">
                <a16:creationId xmlns:a16="http://schemas.microsoft.com/office/drawing/2014/main" id="{C92B12DB-EACD-5BB8-A721-B200DF74999A}"/>
              </a:ext>
            </a:extLst>
          </p:cNvPr>
          <p:cNvPicPr>
            <a:picLocks noChangeAspect="1"/>
          </p:cNvPicPr>
          <p:nvPr/>
        </p:nvPicPr>
        <p:blipFill rotWithShape="1">
          <a:blip r:embed="rId12">
            <a:extLst>
              <a:ext uri="{28A0092B-C50C-407E-A947-70E740481C1C}">
                <a14:useLocalDpi xmlns:a14="http://schemas.microsoft.com/office/drawing/2010/main" val="0"/>
              </a:ext>
            </a:extLst>
          </a:blip>
          <a:srcRect l="8800" t="54" r="6238" b="-1"/>
          <a:stretch/>
        </p:blipFill>
        <p:spPr>
          <a:xfrm>
            <a:off x="5298357" y="3017158"/>
            <a:ext cx="2136446" cy="561679"/>
          </a:xfrm>
          <a:prstGeom prst="rect">
            <a:avLst/>
          </a:prstGeom>
        </p:spPr>
      </p:pic>
      <p:pic>
        <p:nvPicPr>
          <p:cNvPr id="17" name="图片 16">
            <a:extLst>
              <a:ext uri="{FF2B5EF4-FFF2-40B4-BE49-F238E27FC236}">
                <a16:creationId xmlns:a16="http://schemas.microsoft.com/office/drawing/2014/main" id="{38B30E1B-40C6-25C1-64BE-2DF2945166E3}"/>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8226228" y="2965068"/>
            <a:ext cx="1943100" cy="542925"/>
          </a:xfrm>
          <a:prstGeom prst="rect">
            <a:avLst/>
          </a:prstGeom>
        </p:spPr>
      </p:pic>
      <p:sp>
        <p:nvSpPr>
          <p:cNvPr id="20" name="文本框 19">
            <a:extLst>
              <a:ext uri="{FF2B5EF4-FFF2-40B4-BE49-F238E27FC236}">
                <a16:creationId xmlns:a16="http://schemas.microsoft.com/office/drawing/2014/main" id="{651B653C-2268-F2A7-5C4C-8BEBA4E1E736}"/>
              </a:ext>
            </a:extLst>
          </p:cNvPr>
          <p:cNvSpPr txBox="1"/>
          <p:nvPr/>
        </p:nvSpPr>
        <p:spPr>
          <a:xfrm>
            <a:off x="2002630" y="2654927"/>
            <a:ext cx="2118572" cy="369332"/>
          </a:xfrm>
          <a:prstGeom prst="rect">
            <a:avLst/>
          </a:prstGeom>
          <a:noFill/>
        </p:spPr>
        <p:txBody>
          <a:bodyPr wrap="square">
            <a:spAutoFit/>
          </a:bodyPr>
          <a:lstStyle/>
          <a:p>
            <a:pPr algn="l"/>
            <a:r>
              <a:rPr lang="en-US" altLang="zh-CN" b="0" i="0" dirty="0">
                <a:solidFill>
                  <a:srgbClr val="000000"/>
                </a:solidFill>
                <a:effectLst/>
                <a:latin typeface="Times New Roman" panose="02020603050405020304" pitchFamily="18" charset="0"/>
                <a:cs typeface="Times New Roman" panose="02020603050405020304" pitchFamily="18" charset="0"/>
              </a:rPr>
              <a:t>Burgers’ Equation</a:t>
            </a:r>
          </a:p>
        </p:txBody>
      </p:sp>
      <p:sp>
        <p:nvSpPr>
          <p:cNvPr id="21" name="文本框 20">
            <a:extLst>
              <a:ext uri="{FF2B5EF4-FFF2-40B4-BE49-F238E27FC236}">
                <a16:creationId xmlns:a16="http://schemas.microsoft.com/office/drawing/2014/main" id="{7E1B5A2D-6548-F452-7DC0-FD69614760A4}"/>
              </a:ext>
            </a:extLst>
          </p:cNvPr>
          <p:cNvSpPr txBox="1"/>
          <p:nvPr/>
        </p:nvSpPr>
        <p:spPr>
          <a:xfrm>
            <a:off x="5548034" y="2654927"/>
            <a:ext cx="1637091" cy="369332"/>
          </a:xfrm>
          <a:prstGeom prst="rect">
            <a:avLst/>
          </a:prstGeom>
          <a:noFill/>
        </p:spPr>
        <p:txBody>
          <a:bodyPr wrap="square">
            <a:spAutoFit/>
          </a:bodyPr>
          <a:lstStyle/>
          <a:p>
            <a:pPr algn="l"/>
            <a:r>
              <a:rPr lang="en-US" altLang="zh-CN" b="0" i="0" dirty="0" err="1">
                <a:solidFill>
                  <a:srgbClr val="000000"/>
                </a:solidFill>
                <a:effectLst/>
                <a:latin typeface="Times New Roman" panose="02020603050405020304" pitchFamily="18" charset="0"/>
                <a:cs typeface="Times New Roman" panose="02020603050405020304" pitchFamily="18" charset="0"/>
              </a:rPr>
              <a:t>KdV</a:t>
            </a:r>
            <a:r>
              <a:rPr lang="en-US" altLang="zh-CN" b="0" i="0" dirty="0">
                <a:solidFill>
                  <a:srgbClr val="000000"/>
                </a:solidFill>
                <a:effectLst/>
                <a:latin typeface="Times New Roman" panose="02020603050405020304" pitchFamily="18" charset="0"/>
                <a:cs typeface="Times New Roman" panose="02020603050405020304" pitchFamily="18" charset="0"/>
              </a:rPr>
              <a:t> Equation</a:t>
            </a:r>
          </a:p>
        </p:txBody>
      </p:sp>
      <p:sp>
        <p:nvSpPr>
          <p:cNvPr id="22" name="文本框 21">
            <a:extLst>
              <a:ext uri="{FF2B5EF4-FFF2-40B4-BE49-F238E27FC236}">
                <a16:creationId xmlns:a16="http://schemas.microsoft.com/office/drawing/2014/main" id="{842BFE66-BA5F-21D7-22EC-F7859069CDB9}"/>
              </a:ext>
            </a:extLst>
          </p:cNvPr>
          <p:cNvSpPr txBox="1"/>
          <p:nvPr/>
        </p:nvSpPr>
        <p:spPr>
          <a:xfrm>
            <a:off x="8532237" y="2654927"/>
            <a:ext cx="1637091" cy="369332"/>
          </a:xfrm>
          <a:prstGeom prst="rect">
            <a:avLst/>
          </a:prstGeom>
          <a:noFill/>
        </p:spPr>
        <p:txBody>
          <a:bodyPr wrap="square">
            <a:spAutoFit/>
          </a:bodyPr>
          <a:lstStyle/>
          <a:p>
            <a:pPr algn="l"/>
            <a:r>
              <a:rPr lang="en-US" altLang="zh-CN" b="0" i="0" dirty="0">
                <a:solidFill>
                  <a:srgbClr val="000000"/>
                </a:solidFill>
                <a:effectLst/>
                <a:latin typeface="Times New Roman" panose="02020603050405020304" pitchFamily="18" charset="0"/>
                <a:cs typeface="Times New Roman" panose="02020603050405020304" pitchFamily="18" charset="0"/>
              </a:rPr>
              <a:t>C-I Equation</a:t>
            </a:r>
          </a:p>
        </p:txBody>
      </p:sp>
    </p:spTree>
    <p:extLst>
      <p:ext uri="{BB962C8B-B14F-4D97-AF65-F5344CB8AC3E}">
        <p14:creationId xmlns:p14="http://schemas.microsoft.com/office/powerpoint/2010/main" val="15484757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37FACD-D9A0-4F39-8145-85AC091B26CC}"/>
              </a:ext>
            </a:extLst>
          </p:cNvPr>
          <p:cNvSpPr>
            <a:spLocks noGrp="1"/>
          </p:cNvSpPr>
          <p:nvPr>
            <p:ph type="title"/>
          </p:nvPr>
        </p:nvSpPr>
        <p:spPr>
          <a:xfrm>
            <a:off x="838200" y="976091"/>
            <a:ext cx="10515600" cy="1325563"/>
          </a:xfrm>
        </p:spPr>
        <p:txBody>
          <a:bodyPr>
            <a:normAutofit/>
          </a:bodyPr>
          <a:lstStyle/>
          <a:p>
            <a:r>
              <a:rPr lang="en-US" altLang="zh-CN" sz="2800" kern="0" dirty="0">
                <a:solidFill>
                  <a:srgbClr val="AE0000"/>
                </a:solidFill>
                <a:latin typeface="Open Sans SemiBold"/>
                <a:ea typeface="Open Sans SemiBold"/>
                <a:cs typeface="Open Sans SemiBold"/>
                <a:sym typeface="Open Sans SemiBold"/>
              </a:rPr>
              <a:t>Data statistics on PDE with variable coefficients</a:t>
            </a:r>
            <a:endParaRPr lang="zh-CN" altLang="en-US" sz="2800" b="1" dirty="0">
              <a:solidFill>
                <a:schemeClr val="accent1"/>
              </a:solidFill>
              <a:latin typeface="Times New Roman" panose="02020603050405020304" pitchFamily="18" charset="0"/>
              <a:cs typeface="Times New Roman" panose="02020603050405020304" pitchFamily="18" charset="0"/>
            </a:endParaRPr>
          </a:p>
        </p:txBody>
      </p:sp>
      <p:pic>
        <p:nvPicPr>
          <p:cNvPr id="3" name="Picture 2" descr="KDD 2023">
            <a:extLst>
              <a:ext uri="{FF2B5EF4-FFF2-40B4-BE49-F238E27FC236}">
                <a16:creationId xmlns:a16="http://schemas.microsoft.com/office/drawing/2014/main" id="{CAA5F96A-12BA-400D-8CA2-5AD0BDB2D0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66432" y="106763"/>
            <a:ext cx="2381250" cy="609600"/>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4">
            <a:extLst>
              <a:ext uri="{FF2B5EF4-FFF2-40B4-BE49-F238E27FC236}">
                <a16:creationId xmlns:a16="http://schemas.microsoft.com/office/drawing/2014/main" id="{3FE74B07-479A-4ACC-07DE-49B2EEEAF6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892" y="159134"/>
            <a:ext cx="1559289" cy="561679"/>
          </a:xfrm>
          <a:prstGeom prst="rect">
            <a:avLst/>
          </a:prstGeom>
        </p:spPr>
      </p:pic>
      <p:pic>
        <p:nvPicPr>
          <p:cNvPr id="6" name="Picture 8" descr="University of Chinese Academy of Sciences - APRU">
            <a:extLst>
              <a:ext uri="{FF2B5EF4-FFF2-40B4-BE49-F238E27FC236}">
                <a16:creationId xmlns:a16="http://schemas.microsoft.com/office/drawing/2014/main" id="{80AFFE00-3FB5-DF79-D142-49BCAD161107}"/>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0061" t="-8804"/>
          <a:stretch/>
        </p:blipFill>
        <p:spPr bwMode="auto">
          <a:xfrm>
            <a:off x="2702959" y="140557"/>
            <a:ext cx="2032974" cy="58025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0" descr="第一阶段结果公告│“百年经典”—东方理工大学（暂名）校园规划及建筑方案设计国际竞赛 - EIAS">
            <a:extLst>
              <a:ext uri="{FF2B5EF4-FFF2-40B4-BE49-F238E27FC236}">
                <a16:creationId xmlns:a16="http://schemas.microsoft.com/office/drawing/2014/main" id="{36128513-0FA7-9390-6C66-44F8DFB69BC4}"/>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57326" t="-11173"/>
          <a:stretch/>
        </p:blipFill>
        <p:spPr bwMode="auto">
          <a:xfrm>
            <a:off x="4891008" y="159202"/>
            <a:ext cx="1204992" cy="533668"/>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4" descr="合肥工业大学学校校徽_word文档在线阅读与下载_无忧文档">
            <a:extLst>
              <a:ext uri="{FF2B5EF4-FFF2-40B4-BE49-F238E27FC236}">
                <a16:creationId xmlns:a16="http://schemas.microsoft.com/office/drawing/2014/main" id="{E825F9D1-0D20-B3F7-E151-E88F97D2F9DC}"/>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28248" t="21853"/>
          <a:stretch/>
        </p:blipFill>
        <p:spPr bwMode="auto">
          <a:xfrm>
            <a:off x="6168634" y="217824"/>
            <a:ext cx="1755669" cy="556699"/>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6" descr="Carnegie Mellon University Logo Download in HD Quality">
            <a:extLst>
              <a:ext uri="{FF2B5EF4-FFF2-40B4-BE49-F238E27FC236}">
                <a16:creationId xmlns:a16="http://schemas.microsoft.com/office/drawing/2014/main" id="{8CFFE525-94D7-6AEA-2131-858EC82C2C8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04022" y="106763"/>
            <a:ext cx="994180" cy="646119"/>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8" descr="Tsinghua University – Logos Download">
            <a:extLst>
              <a:ext uri="{FF2B5EF4-FFF2-40B4-BE49-F238E27FC236}">
                <a16:creationId xmlns:a16="http://schemas.microsoft.com/office/drawing/2014/main" id="{68B8154C-FBB5-3AB9-BEA4-131B87B8B87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953540" y="147830"/>
            <a:ext cx="1170347" cy="572983"/>
          </a:xfrm>
          <a:prstGeom prst="rect">
            <a:avLst/>
          </a:prstGeom>
          <a:noFill/>
          <a:extLst>
            <a:ext uri="{909E8E84-426E-40DD-AFC4-6F175D3DCCD1}">
              <a14:hiddenFill xmlns:a14="http://schemas.microsoft.com/office/drawing/2010/main">
                <a:solidFill>
                  <a:srgbClr val="FFFFFF"/>
                </a:solidFill>
              </a14:hiddenFill>
            </a:ext>
          </a:extLst>
        </p:spPr>
      </p:pic>
      <p:sp>
        <p:nvSpPr>
          <p:cNvPr id="13" name="文本框 12">
            <a:extLst>
              <a:ext uri="{FF2B5EF4-FFF2-40B4-BE49-F238E27FC236}">
                <a16:creationId xmlns:a16="http://schemas.microsoft.com/office/drawing/2014/main" id="{927EE2EE-A605-7BDA-987E-424B30BCC5A8}"/>
              </a:ext>
            </a:extLst>
          </p:cNvPr>
          <p:cNvSpPr txBox="1"/>
          <p:nvPr/>
        </p:nvSpPr>
        <p:spPr>
          <a:xfrm>
            <a:off x="1172069" y="2503222"/>
            <a:ext cx="8618475" cy="369332"/>
          </a:xfrm>
          <a:prstGeom prst="rect">
            <a:avLst/>
          </a:prstGeom>
          <a:noFill/>
        </p:spPr>
        <p:txBody>
          <a:bodyPr wrap="square">
            <a:spAutoFit/>
          </a:bodyPr>
          <a:lstStyle/>
          <a:p>
            <a:pPr algn="l"/>
            <a:r>
              <a:rPr lang="en-US" altLang="zh-CN" b="0" i="0" dirty="0">
                <a:solidFill>
                  <a:srgbClr val="000000"/>
                </a:solidFill>
                <a:effectLst/>
                <a:latin typeface="Times New Roman" panose="02020603050405020304" pitchFamily="18" charset="0"/>
                <a:cs typeface="Times New Roman" panose="02020603050405020304" pitchFamily="18" charset="0"/>
              </a:rPr>
              <a:t>Governing equation of underground seepage (a form of </a:t>
            </a:r>
            <a:r>
              <a:rPr lang="en-US" altLang="zh-CN" b="0" i="0" dirty="0">
                <a:solidFill>
                  <a:srgbClr val="000000"/>
                </a:solidFill>
                <a:effectLst/>
                <a:latin typeface="Linux Libertine"/>
              </a:rPr>
              <a:t>Convection–diffusion equations</a:t>
            </a:r>
            <a:r>
              <a:rPr lang="en-US" altLang="zh-CN" b="0" i="0" dirty="0">
                <a:solidFill>
                  <a:srgbClr val="000000"/>
                </a:solidFill>
                <a:effectLst/>
                <a:latin typeface="Times New Roman" panose="02020603050405020304" pitchFamily="18" charset="0"/>
                <a:cs typeface="Times New Roman" panose="02020603050405020304" pitchFamily="18" charset="0"/>
              </a:rPr>
              <a:t>)</a:t>
            </a:r>
          </a:p>
        </p:txBody>
      </p:sp>
      <p:pic>
        <p:nvPicPr>
          <p:cNvPr id="7" name="图片 6">
            <a:extLst>
              <a:ext uri="{FF2B5EF4-FFF2-40B4-BE49-F238E27FC236}">
                <a16:creationId xmlns:a16="http://schemas.microsoft.com/office/drawing/2014/main" id="{FE5F15ED-15B0-18CD-7703-4EA35337BAD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026654" y="3171825"/>
            <a:ext cx="2933700" cy="514350"/>
          </a:xfrm>
          <a:prstGeom prst="rect">
            <a:avLst/>
          </a:prstGeom>
        </p:spPr>
      </p:pic>
      <p:sp>
        <p:nvSpPr>
          <p:cNvPr id="11" name="文本框 10">
            <a:extLst>
              <a:ext uri="{FF2B5EF4-FFF2-40B4-BE49-F238E27FC236}">
                <a16:creationId xmlns:a16="http://schemas.microsoft.com/office/drawing/2014/main" id="{9AFBCA3F-32C2-79A6-CBF2-3AB7967E2718}"/>
              </a:ext>
            </a:extLst>
          </p:cNvPr>
          <p:cNvSpPr txBox="1"/>
          <p:nvPr/>
        </p:nvSpPr>
        <p:spPr>
          <a:xfrm>
            <a:off x="1172069" y="3870903"/>
            <a:ext cx="9375858" cy="923330"/>
          </a:xfrm>
          <a:prstGeom prst="rect">
            <a:avLst/>
          </a:prstGeom>
          <a:noFill/>
        </p:spPr>
        <p:txBody>
          <a:bodyPr wrap="square">
            <a:spAutoFit/>
          </a:bodyPr>
          <a:lstStyle/>
          <a:p>
            <a:r>
              <a:rPr lang="en-US" altLang="zh-CN" dirty="0">
                <a:latin typeface="Times New Roman" panose="02020603050405020304" pitchFamily="18" charset="0"/>
                <a:ea typeface="Open Sans Light" panose="020B0306030504020204" pitchFamily="34" charset="0"/>
                <a:cs typeface="Times New Roman" panose="02020603050405020304" pitchFamily="18" charset="0"/>
              </a:rPr>
              <a:t>where </a:t>
            </a:r>
            <a:r>
              <a:rPr lang="zh-CN" altLang="en-US" dirty="0">
                <a:latin typeface="Times New Roman" panose="02020603050405020304" pitchFamily="18" charset="0"/>
                <a:cs typeface="Times New Roman" panose="02020603050405020304" pitchFamily="18" charset="0"/>
              </a:rPr>
              <a:t>𝑆𝑠 </a:t>
            </a:r>
            <a:r>
              <a:rPr lang="en-US" altLang="zh-CN" dirty="0">
                <a:latin typeface="Times New Roman" panose="02020603050405020304" pitchFamily="18" charset="0"/>
                <a:ea typeface="Open Sans Light" panose="020B0306030504020204" pitchFamily="34" charset="0"/>
                <a:cs typeface="Times New Roman" panose="02020603050405020304" pitchFamily="18" charset="0"/>
              </a:rPr>
              <a:t>denotes the specific storage; </a:t>
            </a:r>
            <a:r>
              <a:rPr lang="zh-CN" altLang="en-US" dirty="0">
                <a:latin typeface="Times New Roman" panose="02020603050405020304" pitchFamily="18" charset="0"/>
                <a:cs typeface="Times New Roman" panose="02020603050405020304" pitchFamily="18" charset="0"/>
              </a:rPr>
              <a:t>𝐾</a:t>
            </a:r>
            <a:r>
              <a:rPr lang="en-US" altLang="zh-CN" dirty="0">
                <a:latin typeface="Times New Roman" panose="02020603050405020304" pitchFamily="18" charset="0"/>
                <a:ea typeface="Open Sans Light" panose="020B0306030504020204" pitchFamily="34"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𝑥</a:t>
            </a:r>
            <a:r>
              <a:rPr lang="en-US" altLang="zh-CN" dirty="0">
                <a:latin typeface="Times New Roman" panose="02020603050405020304" pitchFamily="18" charset="0"/>
                <a:ea typeface="Open Sans Light" panose="020B0306030504020204" pitchFamily="34"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𝑦</a:t>
            </a:r>
            <a:r>
              <a:rPr lang="en-US" altLang="zh-CN" dirty="0">
                <a:latin typeface="Times New Roman" panose="02020603050405020304" pitchFamily="18" charset="0"/>
                <a:ea typeface="Open Sans Light" panose="020B0306030504020204" pitchFamily="34" charset="0"/>
                <a:cs typeface="Times New Roman" panose="02020603050405020304" pitchFamily="18" charset="0"/>
              </a:rPr>
              <a:t>) denotes the hydraulic conductivity field; and </a:t>
            </a:r>
            <a:r>
              <a:rPr lang="zh-CN" altLang="en-US" dirty="0">
                <a:latin typeface="Times New Roman" panose="02020603050405020304" pitchFamily="18" charset="0"/>
                <a:cs typeface="Times New Roman" panose="02020603050405020304" pitchFamily="18" charset="0"/>
              </a:rPr>
              <a:t>𝑢 </a:t>
            </a:r>
            <a:r>
              <a:rPr lang="en-US" altLang="zh-CN" dirty="0">
                <a:latin typeface="Times New Roman" panose="02020603050405020304" pitchFamily="18" charset="0"/>
                <a:ea typeface="Open Sans Light" panose="020B0306030504020204" pitchFamily="34" charset="0"/>
                <a:cs typeface="Times New Roman" panose="02020603050405020304" pitchFamily="18" charset="0"/>
              </a:rPr>
              <a:t>denotes the hydraulic head. </a:t>
            </a:r>
            <a:r>
              <a:rPr lang="zh-CN" altLang="en-US" dirty="0">
                <a:latin typeface="Times New Roman" panose="02020603050405020304" pitchFamily="18" charset="0"/>
                <a:cs typeface="Times New Roman" panose="02020603050405020304" pitchFamily="18" charset="0"/>
              </a:rPr>
              <a:t>𝑢 </a:t>
            </a:r>
            <a:r>
              <a:rPr lang="en-US" altLang="zh-CN" dirty="0">
                <a:latin typeface="Times New Roman" panose="02020603050405020304" pitchFamily="18" charset="0"/>
                <a:ea typeface="Open Sans Light" panose="020B0306030504020204" pitchFamily="34" charset="0"/>
                <a:cs typeface="Times New Roman" panose="02020603050405020304" pitchFamily="18" charset="0"/>
              </a:rPr>
              <a:t>is the physical field. </a:t>
            </a:r>
            <a:r>
              <a:rPr lang="zh-CN" altLang="en-US" dirty="0">
                <a:latin typeface="Times New Roman" panose="02020603050405020304" pitchFamily="18" charset="0"/>
                <a:cs typeface="Times New Roman" panose="02020603050405020304" pitchFamily="18" charset="0"/>
              </a:rPr>
              <a:t>𝐾 </a:t>
            </a:r>
            <a:r>
              <a:rPr lang="en-US" altLang="zh-CN" dirty="0">
                <a:latin typeface="Times New Roman" panose="02020603050405020304" pitchFamily="18" charset="0"/>
                <a:ea typeface="Open Sans Light" panose="020B0306030504020204" pitchFamily="34" charset="0"/>
                <a:cs typeface="Times New Roman" panose="02020603050405020304" pitchFamily="18" charset="0"/>
              </a:rPr>
              <a:t>is the coefficient field as shown below.</a:t>
            </a:r>
          </a:p>
          <a:p>
            <a:endParaRPr lang="en-US" altLang="zh-CN" dirty="0">
              <a:latin typeface="Times New Roman" panose="02020603050405020304" pitchFamily="18" charset="0"/>
              <a:ea typeface="Open Sans Light" panose="020B0306030504020204" pitchFamily="34" charset="0"/>
              <a:cs typeface="Times New Roman" panose="02020603050405020304" pitchFamily="18" charset="0"/>
            </a:endParaRPr>
          </a:p>
        </p:txBody>
      </p:sp>
      <p:pic>
        <p:nvPicPr>
          <p:cNvPr id="4" name="图片 3">
            <a:extLst>
              <a:ext uri="{FF2B5EF4-FFF2-40B4-BE49-F238E27FC236}">
                <a16:creationId xmlns:a16="http://schemas.microsoft.com/office/drawing/2014/main" id="{F6EF3812-1180-6EF9-510A-F812FB35FC2C}"/>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628568" y="4684524"/>
            <a:ext cx="5705475" cy="1914525"/>
          </a:xfrm>
          <a:prstGeom prst="rect">
            <a:avLst/>
          </a:prstGeom>
        </p:spPr>
      </p:pic>
    </p:spTree>
    <p:extLst>
      <p:ext uri="{BB962C8B-B14F-4D97-AF65-F5344CB8AC3E}">
        <p14:creationId xmlns:p14="http://schemas.microsoft.com/office/powerpoint/2010/main" val="10967656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37FACD-D9A0-4F39-8145-85AC091B26CC}"/>
              </a:ext>
            </a:extLst>
          </p:cNvPr>
          <p:cNvSpPr>
            <a:spLocks noGrp="1"/>
          </p:cNvSpPr>
          <p:nvPr>
            <p:ph type="title"/>
          </p:nvPr>
        </p:nvSpPr>
        <p:spPr>
          <a:xfrm>
            <a:off x="838200" y="976091"/>
            <a:ext cx="10515600" cy="1325563"/>
          </a:xfrm>
        </p:spPr>
        <p:txBody>
          <a:bodyPr>
            <a:normAutofit/>
          </a:bodyPr>
          <a:lstStyle/>
          <a:p>
            <a:r>
              <a:rPr lang="en-US" altLang="zh-CN" sz="2800" kern="0" dirty="0">
                <a:solidFill>
                  <a:srgbClr val="AE0000"/>
                </a:solidFill>
                <a:latin typeface="Open Sans SemiBold"/>
                <a:ea typeface="Open Sans SemiBold"/>
                <a:cs typeface="Open Sans SemiBold"/>
                <a:sym typeface="Open Sans SemiBold"/>
              </a:rPr>
              <a:t>Data statistics on PDE with variable coefficients</a:t>
            </a:r>
            <a:endParaRPr lang="zh-CN" altLang="en-US" sz="2800" b="1" dirty="0">
              <a:solidFill>
                <a:schemeClr val="accent1"/>
              </a:solidFill>
              <a:latin typeface="Times New Roman" panose="02020603050405020304" pitchFamily="18" charset="0"/>
              <a:cs typeface="Times New Roman" panose="02020603050405020304" pitchFamily="18" charset="0"/>
            </a:endParaRPr>
          </a:p>
        </p:txBody>
      </p:sp>
      <p:pic>
        <p:nvPicPr>
          <p:cNvPr id="3" name="Picture 2" descr="KDD 2023">
            <a:extLst>
              <a:ext uri="{FF2B5EF4-FFF2-40B4-BE49-F238E27FC236}">
                <a16:creationId xmlns:a16="http://schemas.microsoft.com/office/drawing/2014/main" id="{CAA5F96A-12BA-400D-8CA2-5AD0BDB2D0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66432" y="106763"/>
            <a:ext cx="2381250" cy="609600"/>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4">
            <a:extLst>
              <a:ext uri="{FF2B5EF4-FFF2-40B4-BE49-F238E27FC236}">
                <a16:creationId xmlns:a16="http://schemas.microsoft.com/office/drawing/2014/main" id="{3FE74B07-479A-4ACC-07DE-49B2EEEAF6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892" y="159134"/>
            <a:ext cx="1559289" cy="561679"/>
          </a:xfrm>
          <a:prstGeom prst="rect">
            <a:avLst/>
          </a:prstGeom>
        </p:spPr>
      </p:pic>
      <p:pic>
        <p:nvPicPr>
          <p:cNvPr id="6" name="Picture 8" descr="University of Chinese Academy of Sciences - APRU">
            <a:extLst>
              <a:ext uri="{FF2B5EF4-FFF2-40B4-BE49-F238E27FC236}">
                <a16:creationId xmlns:a16="http://schemas.microsoft.com/office/drawing/2014/main" id="{80AFFE00-3FB5-DF79-D142-49BCAD161107}"/>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0061" t="-8804"/>
          <a:stretch/>
        </p:blipFill>
        <p:spPr bwMode="auto">
          <a:xfrm>
            <a:off x="2702959" y="140557"/>
            <a:ext cx="2032974" cy="58025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0" descr="第一阶段结果公告│“百年经典”—东方理工大学（暂名）校园规划及建筑方案设计国际竞赛 - EIAS">
            <a:extLst>
              <a:ext uri="{FF2B5EF4-FFF2-40B4-BE49-F238E27FC236}">
                <a16:creationId xmlns:a16="http://schemas.microsoft.com/office/drawing/2014/main" id="{36128513-0FA7-9390-6C66-44F8DFB69BC4}"/>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57326" t="-11173"/>
          <a:stretch/>
        </p:blipFill>
        <p:spPr bwMode="auto">
          <a:xfrm>
            <a:off x="4891008" y="159202"/>
            <a:ext cx="1204992" cy="533668"/>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4" descr="合肥工业大学学校校徽_word文档在线阅读与下载_无忧文档">
            <a:extLst>
              <a:ext uri="{FF2B5EF4-FFF2-40B4-BE49-F238E27FC236}">
                <a16:creationId xmlns:a16="http://schemas.microsoft.com/office/drawing/2014/main" id="{E825F9D1-0D20-B3F7-E151-E88F97D2F9DC}"/>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28248" t="21853"/>
          <a:stretch/>
        </p:blipFill>
        <p:spPr bwMode="auto">
          <a:xfrm>
            <a:off x="6168634" y="217824"/>
            <a:ext cx="1755669" cy="556699"/>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6" descr="Carnegie Mellon University Logo Download in HD Quality">
            <a:extLst>
              <a:ext uri="{FF2B5EF4-FFF2-40B4-BE49-F238E27FC236}">
                <a16:creationId xmlns:a16="http://schemas.microsoft.com/office/drawing/2014/main" id="{8CFFE525-94D7-6AEA-2131-858EC82C2C8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04022" y="106763"/>
            <a:ext cx="994180" cy="646119"/>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8" descr="Tsinghua University – Logos Download">
            <a:extLst>
              <a:ext uri="{FF2B5EF4-FFF2-40B4-BE49-F238E27FC236}">
                <a16:creationId xmlns:a16="http://schemas.microsoft.com/office/drawing/2014/main" id="{68B8154C-FBB5-3AB9-BEA4-131B87B8B87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953540" y="147830"/>
            <a:ext cx="1170347" cy="572983"/>
          </a:xfrm>
          <a:prstGeom prst="rect">
            <a:avLst/>
          </a:prstGeom>
          <a:noFill/>
          <a:extLst>
            <a:ext uri="{909E8E84-426E-40DD-AFC4-6F175D3DCCD1}">
              <a14:hiddenFill xmlns:a14="http://schemas.microsoft.com/office/drawing/2010/main">
                <a:solidFill>
                  <a:srgbClr val="FFFFFF"/>
                </a:solidFill>
              </a14:hiddenFill>
            </a:ext>
          </a:extLst>
        </p:spPr>
      </p:pic>
      <p:sp>
        <p:nvSpPr>
          <p:cNvPr id="13" name="文本框 12">
            <a:extLst>
              <a:ext uri="{FF2B5EF4-FFF2-40B4-BE49-F238E27FC236}">
                <a16:creationId xmlns:a16="http://schemas.microsoft.com/office/drawing/2014/main" id="{927EE2EE-A605-7BDA-987E-424B30BCC5A8}"/>
              </a:ext>
            </a:extLst>
          </p:cNvPr>
          <p:cNvSpPr txBox="1"/>
          <p:nvPr/>
        </p:nvSpPr>
        <p:spPr>
          <a:xfrm>
            <a:off x="1172069" y="2503222"/>
            <a:ext cx="8618475" cy="369332"/>
          </a:xfrm>
          <a:prstGeom prst="rect">
            <a:avLst/>
          </a:prstGeom>
          <a:noFill/>
        </p:spPr>
        <p:txBody>
          <a:bodyPr wrap="square">
            <a:spAutoFit/>
          </a:bodyPr>
          <a:lstStyle/>
          <a:p>
            <a:pPr algn="l"/>
            <a:r>
              <a:rPr lang="en-US" altLang="zh-CN" b="0" i="0" dirty="0">
                <a:solidFill>
                  <a:srgbClr val="000000"/>
                </a:solidFill>
                <a:effectLst/>
                <a:latin typeface="Times New Roman" panose="02020603050405020304" pitchFamily="18" charset="0"/>
                <a:cs typeface="Times New Roman" panose="02020603050405020304" pitchFamily="18" charset="0"/>
              </a:rPr>
              <a:t>Governing equation of underground seepage (a form of </a:t>
            </a:r>
            <a:r>
              <a:rPr lang="en-US" altLang="zh-CN" b="0" i="0" dirty="0">
                <a:solidFill>
                  <a:srgbClr val="000000"/>
                </a:solidFill>
                <a:effectLst/>
                <a:latin typeface="Linux Libertine"/>
              </a:rPr>
              <a:t>Convection–diffusion equations</a:t>
            </a:r>
            <a:r>
              <a:rPr lang="en-US" altLang="zh-CN" b="0" i="0" dirty="0">
                <a:solidFill>
                  <a:srgbClr val="000000"/>
                </a:solidFill>
                <a:effectLst/>
                <a:latin typeface="Times New Roman" panose="02020603050405020304" pitchFamily="18" charset="0"/>
                <a:cs typeface="Times New Roman" panose="02020603050405020304" pitchFamily="18" charset="0"/>
              </a:rPr>
              <a:t>)</a:t>
            </a:r>
          </a:p>
        </p:txBody>
      </p:sp>
      <p:pic>
        <p:nvPicPr>
          <p:cNvPr id="7" name="图片 6">
            <a:extLst>
              <a:ext uri="{FF2B5EF4-FFF2-40B4-BE49-F238E27FC236}">
                <a16:creationId xmlns:a16="http://schemas.microsoft.com/office/drawing/2014/main" id="{FE5F15ED-15B0-18CD-7703-4EA35337BAD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026654" y="3171825"/>
            <a:ext cx="2933700" cy="514350"/>
          </a:xfrm>
          <a:prstGeom prst="rect">
            <a:avLst/>
          </a:prstGeom>
        </p:spPr>
      </p:pic>
      <p:sp>
        <p:nvSpPr>
          <p:cNvPr id="11" name="文本框 10">
            <a:extLst>
              <a:ext uri="{FF2B5EF4-FFF2-40B4-BE49-F238E27FC236}">
                <a16:creationId xmlns:a16="http://schemas.microsoft.com/office/drawing/2014/main" id="{9AFBCA3F-32C2-79A6-CBF2-3AB7967E2718}"/>
              </a:ext>
            </a:extLst>
          </p:cNvPr>
          <p:cNvSpPr txBox="1"/>
          <p:nvPr/>
        </p:nvSpPr>
        <p:spPr>
          <a:xfrm>
            <a:off x="1172069" y="3870903"/>
            <a:ext cx="9375858" cy="2308324"/>
          </a:xfrm>
          <a:prstGeom prst="rect">
            <a:avLst/>
          </a:prstGeom>
          <a:noFill/>
        </p:spPr>
        <p:txBody>
          <a:bodyPr wrap="square">
            <a:spAutoFit/>
          </a:bodyPr>
          <a:lstStyle/>
          <a:p>
            <a:r>
              <a:rPr lang="en-US" altLang="zh-CN" dirty="0">
                <a:latin typeface="Times New Roman" panose="02020603050405020304" pitchFamily="18" charset="0"/>
                <a:ea typeface="Open Sans Light" panose="020B0306030504020204" pitchFamily="34" charset="0"/>
                <a:cs typeface="Times New Roman" panose="02020603050405020304" pitchFamily="18" charset="0"/>
              </a:rPr>
              <a:t>where </a:t>
            </a:r>
            <a:r>
              <a:rPr lang="zh-CN" altLang="en-US" dirty="0">
                <a:latin typeface="Times New Roman" panose="02020603050405020304" pitchFamily="18" charset="0"/>
                <a:cs typeface="Times New Roman" panose="02020603050405020304" pitchFamily="18" charset="0"/>
              </a:rPr>
              <a:t>𝑆𝑠 </a:t>
            </a:r>
            <a:r>
              <a:rPr lang="en-US" altLang="zh-CN" dirty="0">
                <a:latin typeface="Times New Roman" panose="02020603050405020304" pitchFamily="18" charset="0"/>
                <a:ea typeface="Open Sans Light" panose="020B0306030504020204" pitchFamily="34" charset="0"/>
                <a:cs typeface="Times New Roman" panose="02020603050405020304" pitchFamily="18" charset="0"/>
              </a:rPr>
              <a:t>denotes the specific storage; </a:t>
            </a:r>
            <a:r>
              <a:rPr lang="zh-CN" altLang="en-US" dirty="0">
                <a:latin typeface="Times New Roman" panose="02020603050405020304" pitchFamily="18" charset="0"/>
                <a:cs typeface="Times New Roman" panose="02020603050405020304" pitchFamily="18" charset="0"/>
              </a:rPr>
              <a:t>𝐾</a:t>
            </a:r>
            <a:r>
              <a:rPr lang="en-US" altLang="zh-CN" dirty="0">
                <a:latin typeface="Times New Roman" panose="02020603050405020304" pitchFamily="18" charset="0"/>
                <a:ea typeface="Open Sans Light" panose="020B0306030504020204" pitchFamily="34"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𝑥</a:t>
            </a:r>
            <a:r>
              <a:rPr lang="en-US" altLang="zh-CN" dirty="0">
                <a:latin typeface="Times New Roman" panose="02020603050405020304" pitchFamily="18" charset="0"/>
                <a:ea typeface="Open Sans Light" panose="020B0306030504020204" pitchFamily="34"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𝑦</a:t>
            </a:r>
            <a:r>
              <a:rPr lang="en-US" altLang="zh-CN" dirty="0">
                <a:latin typeface="Times New Roman" panose="02020603050405020304" pitchFamily="18" charset="0"/>
                <a:ea typeface="Open Sans Light" panose="020B0306030504020204" pitchFamily="34" charset="0"/>
                <a:cs typeface="Times New Roman" panose="02020603050405020304" pitchFamily="18" charset="0"/>
              </a:rPr>
              <a:t>) denotes the hydraulic conductivity field; and </a:t>
            </a:r>
            <a:r>
              <a:rPr lang="zh-CN" altLang="en-US" dirty="0">
                <a:latin typeface="Times New Roman" panose="02020603050405020304" pitchFamily="18" charset="0"/>
                <a:cs typeface="Times New Roman" panose="02020603050405020304" pitchFamily="18" charset="0"/>
              </a:rPr>
              <a:t>𝑢 </a:t>
            </a:r>
            <a:r>
              <a:rPr lang="en-US" altLang="zh-CN" dirty="0">
                <a:latin typeface="Times New Roman" panose="02020603050405020304" pitchFamily="18" charset="0"/>
                <a:ea typeface="Open Sans Light" panose="020B0306030504020204" pitchFamily="34" charset="0"/>
                <a:cs typeface="Times New Roman" panose="02020603050405020304" pitchFamily="18" charset="0"/>
              </a:rPr>
              <a:t>denotes the hydraulic head. </a:t>
            </a:r>
            <a:r>
              <a:rPr lang="zh-CN" altLang="en-US" dirty="0">
                <a:latin typeface="Times New Roman" panose="02020603050405020304" pitchFamily="18" charset="0"/>
                <a:cs typeface="Times New Roman" panose="02020603050405020304" pitchFamily="18" charset="0"/>
              </a:rPr>
              <a:t>𝑢 </a:t>
            </a:r>
            <a:r>
              <a:rPr lang="en-US" altLang="zh-CN" dirty="0">
                <a:latin typeface="Times New Roman" panose="02020603050405020304" pitchFamily="18" charset="0"/>
                <a:ea typeface="Open Sans Light" panose="020B0306030504020204" pitchFamily="34" charset="0"/>
                <a:cs typeface="Times New Roman" panose="02020603050405020304" pitchFamily="18" charset="0"/>
              </a:rPr>
              <a:t>is the physical field and </a:t>
            </a:r>
            <a:r>
              <a:rPr lang="zh-CN" altLang="en-US" dirty="0">
                <a:latin typeface="Times New Roman" panose="02020603050405020304" pitchFamily="18" charset="0"/>
                <a:cs typeface="Times New Roman" panose="02020603050405020304" pitchFamily="18" charset="0"/>
              </a:rPr>
              <a:t>𝐾 </a:t>
            </a:r>
            <a:r>
              <a:rPr lang="en-US" altLang="zh-CN" dirty="0">
                <a:latin typeface="Times New Roman" panose="02020603050405020304" pitchFamily="18" charset="0"/>
                <a:ea typeface="Open Sans Light" panose="020B0306030504020204" pitchFamily="34" charset="0"/>
                <a:cs typeface="Times New Roman" panose="02020603050405020304" pitchFamily="18" charset="0"/>
              </a:rPr>
              <a:t>is the coefficient field. </a:t>
            </a:r>
          </a:p>
          <a:p>
            <a:endParaRPr lang="en-US" altLang="zh-CN" dirty="0">
              <a:latin typeface="Times New Roman" panose="02020603050405020304" pitchFamily="18" charset="0"/>
              <a:ea typeface="Open Sans Light" panose="020B0306030504020204" pitchFamily="34" charset="0"/>
              <a:cs typeface="Times New Roman" panose="02020603050405020304" pitchFamily="18" charset="0"/>
            </a:endParaRPr>
          </a:p>
          <a:p>
            <a:endParaRPr lang="en-US" altLang="zh-CN" dirty="0">
              <a:latin typeface="Times New Roman" panose="02020603050405020304" pitchFamily="18" charset="0"/>
              <a:ea typeface="Open Sans Light" panose="020B0306030504020204" pitchFamily="34" charset="0"/>
              <a:cs typeface="Times New Roman" panose="02020603050405020304" pitchFamily="18" charset="0"/>
            </a:endParaRPr>
          </a:p>
          <a:p>
            <a:r>
              <a:rPr lang="en-US" altLang="zh-CN" b="0" i="0" dirty="0">
                <a:solidFill>
                  <a:srgbClr val="000000"/>
                </a:solidFill>
                <a:effectLst/>
                <a:latin typeface="Linux Libertine"/>
              </a:rPr>
              <a:t>Convection–diffusion</a:t>
            </a:r>
            <a:r>
              <a:rPr lang="en-US" altLang="zh-CN" dirty="0">
                <a:latin typeface="Times New Roman" panose="02020603050405020304" pitchFamily="18" charset="0"/>
                <a:ea typeface="Open Sans Light" panose="020B0306030504020204" pitchFamily="34" charset="0"/>
                <a:cs typeface="Times New Roman" panose="02020603050405020304" pitchFamily="18" charset="0"/>
              </a:rPr>
              <a:t> equation is also used by PDE-Net, but its coefficient field is much simpler. </a:t>
            </a:r>
          </a:p>
          <a:p>
            <a:endParaRPr lang="en-US" altLang="zh-CN" dirty="0">
              <a:latin typeface="Times New Roman" panose="02020603050405020304" pitchFamily="18" charset="0"/>
              <a:ea typeface="Open Sans Light" panose="020B0306030504020204" pitchFamily="34" charset="0"/>
              <a:cs typeface="Times New Roman" panose="02020603050405020304" pitchFamily="18" charset="0"/>
            </a:endParaRPr>
          </a:p>
          <a:p>
            <a:r>
              <a:rPr lang="en-US" altLang="zh-CN" dirty="0">
                <a:latin typeface="Times New Roman" panose="02020603050405020304" pitchFamily="18" charset="0"/>
                <a:ea typeface="Open Sans Light" panose="020B0306030504020204" pitchFamily="34" charset="0"/>
                <a:cs typeface="Times New Roman" panose="02020603050405020304" pitchFamily="18" charset="0"/>
              </a:rPr>
              <a:t>The hydraulic conductivity field </a:t>
            </a:r>
            <a:r>
              <a:rPr lang="zh-CN" altLang="en-US" dirty="0">
                <a:latin typeface="Times New Roman" panose="02020603050405020304" pitchFamily="18" charset="0"/>
                <a:cs typeface="Times New Roman" panose="02020603050405020304" pitchFamily="18" charset="0"/>
              </a:rPr>
              <a:t>𝐾</a:t>
            </a:r>
            <a:r>
              <a:rPr lang="en-US" altLang="zh-CN" dirty="0">
                <a:latin typeface="Times New Roman" panose="02020603050405020304" pitchFamily="18" charset="0"/>
                <a:ea typeface="Open Sans Light" panose="020B0306030504020204" pitchFamily="34"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𝑥</a:t>
            </a:r>
            <a:r>
              <a:rPr lang="en-US" altLang="zh-CN" dirty="0">
                <a:latin typeface="Times New Roman" panose="02020603050405020304" pitchFamily="18" charset="0"/>
                <a:ea typeface="Open Sans Light" panose="020B0306030504020204" pitchFamily="34"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𝑦</a:t>
            </a:r>
            <a:r>
              <a:rPr lang="en-US" altLang="zh-CN" dirty="0">
                <a:latin typeface="Times New Roman" panose="02020603050405020304" pitchFamily="18" charset="0"/>
                <a:ea typeface="Open Sans Light" panose="020B0306030504020204" pitchFamily="34" charset="0"/>
                <a:cs typeface="Times New Roman" panose="02020603050405020304" pitchFamily="18" charset="0"/>
              </a:rPr>
              <a:t>) in the governing equation is set to be heterogeneous to simulate real situations, which is random fields with higher complexity.</a:t>
            </a:r>
            <a:endParaRPr lang="zh-CN" altLang="en-US" dirty="0">
              <a:latin typeface="Times New Roman" panose="02020603050405020304" pitchFamily="18" charset="0"/>
              <a:cs typeface="Times New Roman" panose="02020603050405020304" pitchFamily="18" charset="0"/>
            </a:endParaRPr>
          </a:p>
        </p:txBody>
      </p:sp>
      <p:sp>
        <p:nvSpPr>
          <p:cNvPr id="19" name="矩形: 圆角 18">
            <a:extLst>
              <a:ext uri="{FF2B5EF4-FFF2-40B4-BE49-F238E27FC236}">
                <a16:creationId xmlns:a16="http://schemas.microsoft.com/office/drawing/2014/main" id="{41F61BF6-1FA2-FE04-4FC9-4CE4BCF919A5}"/>
              </a:ext>
            </a:extLst>
          </p:cNvPr>
          <p:cNvSpPr/>
          <p:nvPr/>
        </p:nvSpPr>
        <p:spPr>
          <a:xfrm>
            <a:off x="1037854" y="4861692"/>
            <a:ext cx="9375857" cy="1419035"/>
          </a:xfrm>
          <a:prstGeom prst="round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3291608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37FACD-D9A0-4F39-8145-85AC091B26CC}"/>
              </a:ext>
            </a:extLst>
          </p:cNvPr>
          <p:cNvSpPr>
            <a:spLocks noGrp="1"/>
          </p:cNvSpPr>
          <p:nvPr>
            <p:ph type="title"/>
          </p:nvPr>
        </p:nvSpPr>
        <p:spPr>
          <a:xfrm>
            <a:off x="838200" y="976091"/>
            <a:ext cx="10515600" cy="1325563"/>
          </a:xfrm>
        </p:spPr>
        <p:txBody>
          <a:bodyPr>
            <a:normAutofit/>
          </a:bodyPr>
          <a:lstStyle/>
          <a:p>
            <a:r>
              <a:rPr lang="en-US" altLang="zh-CN" sz="2800" kern="0" dirty="0">
                <a:solidFill>
                  <a:srgbClr val="AE0000"/>
                </a:solidFill>
                <a:latin typeface="Open Sans SemiBold"/>
                <a:ea typeface="Open Sans SemiBold"/>
                <a:cs typeface="Open Sans SemiBold"/>
                <a:sym typeface="Open Sans SemiBold"/>
              </a:rPr>
              <a:t>On variable coefficients</a:t>
            </a:r>
            <a:endParaRPr lang="zh-CN" altLang="en-US" sz="2800" b="1" dirty="0">
              <a:solidFill>
                <a:schemeClr val="accent1"/>
              </a:solidFill>
              <a:latin typeface="Times New Roman" panose="02020603050405020304" pitchFamily="18" charset="0"/>
              <a:cs typeface="Times New Roman" panose="02020603050405020304" pitchFamily="18" charset="0"/>
            </a:endParaRPr>
          </a:p>
        </p:txBody>
      </p:sp>
      <p:pic>
        <p:nvPicPr>
          <p:cNvPr id="3" name="Picture 2" descr="KDD 2023">
            <a:extLst>
              <a:ext uri="{FF2B5EF4-FFF2-40B4-BE49-F238E27FC236}">
                <a16:creationId xmlns:a16="http://schemas.microsoft.com/office/drawing/2014/main" id="{CAA5F96A-12BA-400D-8CA2-5AD0BDB2D0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66432" y="106763"/>
            <a:ext cx="2381250" cy="609600"/>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4">
            <a:extLst>
              <a:ext uri="{FF2B5EF4-FFF2-40B4-BE49-F238E27FC236}">
                <a16:creationId xmlns:a16="http://schemas.microsoft.com/office/drawing/2014/main" id="{3FE74B07-479A-4ACC-07DE-49B2EEEAF6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892" y="159134"/>
            <a:ext cx="1559289" cy="561679"/>
          </a:xfrm>
          <a:prstGeom prst="rect">
            <a:avLst/>
          </a:prstGeom>
        </p:spPr>
      </p:pic>
      <p:pic>
        <p:nvPicPr>
          <p:cNvPr id="6" name="Picture 8" descr="University of Chinese Academy of Sciences - APRU">
            <a:extLst>
              <a:ext uri="{FF2B5EF4-FFF2-40B4-BE49-F238E27FC236}">
                <a16:creationId xmlns:a16="http://schemas.microsoft.com/office/drawing/2014/main" id="{80AFFE00-3FB5-DF79-D142-49BCAD161107}"/>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0061" t="-8804"/>
          <a:stretch/>
        </p:blipFill>
        <p:spPr bwMode="auto">
          <a:xfrm>
            <a:off x="2702959" y="140557"/>
            <a:ext cx="2032974" cy="58025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0" descr="第一阶段结果公告│“百年经典”—东方理工大学（暂名）校园规划及建筑方案设计国际竞赛 - EIAS">
            <a:extLst>
              <a:ext uri="{FF2B5EF4-FFF2-40B4-BE49-F238E27FC236}">
                <a16:creationId xmlns:a16="http://schemas.microsoft.com/office/drawing/2014/main" id="{36128513-0FA7-9390-6C66-44F8DFB69BC4}"/>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57326" t="-11173"/>
          <a:stretch/>
        </p:blipFill>
        <p:spPr bwMode="auto">
          <a:xfrm>
            <a:off x="4891008" y="159202"/>
            <a:ext cx="1204992" cy="533668"/>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4" descr="合肥工业大学学校校徽_word文档在线阅读与下载_无忧文档">
            <a:extLst>
              <a:ext uri="{FF2B5EF4-FFF2-40B4-BE49-F238E27FC236}">
                <a16:creationId xmlns:a16="http://schemas.microsoft.com/office/drawing/2014/main" id="{E825F9D1-0D20-B3F7-E151-E88F97D2F9DC}"/>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28248" t="21853"/>
          <a:stretch/>
        </p:blipFill>
        <p:spPr bwMode="auto">
          <a:xfrm>
            <a:off x="6168634" y="217824"/>
            <a:ext cx="1755669" cy="556699"/>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6" descr="Carnegie Mellon University Logo Download in HD Quality">
            <a:extLst>
              <a:ext uri="{FF2B5EF4-FFF2-40B4-BE49-F238E27FC236}">
                <a16:creationId xmlns:a16="http://schemas.microsoft.com/office/drawing/2014/main" id="{8CFFE525-94D7-6AEA-2131-858EC82C2C8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04022" y="106763"/>
            <a:ext cx="994180" cy="646119"/>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8" descr="Tsinghua University – Logos Download">
            <a:extLst>
              <a:ext uri="{FF2B5EF4-FFF2-40B4-BE49-F238E27FC236}">
                <a16:creationId xmlns:a16="http://schemas.microsoft.com/office/drawing/2014/main" id="{68B8154C-FBB5-3AB9-BEA4-131B87B8B87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953540" y="147830"/>
            <a:ext cx="1170347" cy="572983"/>
          </a:xfrm>
          <a:prstGeom prst="rect">
            <a:avLst/>
          </a:prstGeom>
          <a:noFill/>
          <a:extLst>
            <a:ext uri="{909E8E84-426E-40DD-AFC4-6F175D3DCCD1}">
              <a14:hiddenFill xmlns:a14="http://schemas.microsoft.com/office/drawing/2010/main">
                <a:solidFill>
                  <a:srgbClr val="FFFFFF"/>
                </a:solidFill>
              </a14:hiddenFill>
            </a:ext>
          </a:extLst>
        </p:spPr>
      </p:pic>
      <p:pic>
        <p:nvPicPr>
          <p:cNvPr id="8" name="图片 7">
            <a:extLst>
              <a:ext uri="{FF2B5EF4-FFF2-40B4-BE49-F238E27FC236}">
                <a16:creationId xmlns:a16="http://schemas.microsoft.com/office/drawing/2014/main" id="{717D2808-B3E9-5F78-13CD-753753EABA98}"/>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387928" y="3464859"/>
            <a:ext cx="3114675" cy="495300"/>
          </a:xfrm>
          <a:prstGeom prst="rect">
            <a:avLst/>
          </a:prstGeom>
        </p:spPr>
      </p:pic>
      <p:sp>
        <p:nvSpPr>
          <p:cNvPr id="13" name="文本框 12">
            <a:extLst>
              <a:ext uri="{FF2B5EF4-FFF2-40B4-BE49-F238E27FC236}">
                <a16:creationId xmlns:a16="http://schemas.microsoft.com/office/drawing/2014/main" id="{927EE2EE-A605-7BDA-987E-424B30BCC5A8}"/>
              </a:ext>
            </a:extLst>
          </p:cNvPr>
          <p:cNvSpPr txBox="1"/>
          <p:nvPr/>
        </p:nvSpPr>
        <p:spPr>
          <a:xfrm>
            <a:off x="1172070" y="2503222"/>
            <a:ext cx="3718938" cy="923330"/>
          </a:xfrm>
          <a:prstGeom prst="rect">
            <a:avLst/>
          </a:prstGeom>
          <a:noFill/>
        </p:spPr>
        <p:txBody>
          <a:bodyPr wrap="square">
            <a:spAutoFit/>
          </a:bodyPr>
          <a:lstStyle/>
          <a:p>
            <a:pPr algn="l"/>
            <a:r>
              <a:rPr lang="en-US" altLang="zh-CN" b="0" i="0" dirty="0">
                <a:solidFill>
                  <a:srgbClr val="000000"/>
                </a:solidFill>
                <a:effectLst/>
                <a:latin typeface="Linux Libertine"/>
              </a:rPr>
              <a:t>Governing equation of underground seepage as a form of parametric Convection–diffusion equations</a:t>
            </a:r>
          </a:p>
        </p:txBody>
      </p:sp>
      <p:sp>
        <p:nvSpPr>
          <p:cNvPr id="18" name="文本框 17">
            <a:extLst>
              <a:ext uri="{FF2B5EF4-FFF2-40B4-BE49-F238E27FC236}">
                <a16:creationId xmlns:a16="http://schemas.microsoft.com/office/drawing/2014/main" id="{418DA150-E868-0B50-9A2A-564FDB4F2B7B}"/>
              </a:ext>
            </a:extLst>
          </p:cNvPr>
          <p:cNvSpPr txBox="1"/>
          <p:nvPr/>
        </p:nvSpPr>
        <p:spPr>
          <a:xfrm>
            <a:off x="1172070" y="4958579"/>
            <a:ext cx="3718938" cy="923330"/>
          </a:xfrm>
          <a:prstGeom prst="rect">
            <a:avLst/>
          </a:prstGeom>
          <a:noFill/>
        </p:spPr>
        <p:txBody>
          <a:bodyPr wrap="square">
            <a:spAutoFit/>
          </a:bodyPr>
          <a:lstStyle/>
          <a:p>
            <a:pPr algn="l"/>
            <a:r>
              <a:rPr lang="en-US" altLang="zh-CN" b="0" i="0" dirty="0">
                <a:solidFill>
                  <a:srgbClr val="000000"/>
                </a:solidFill>
                <a:effectLst/>
                <a:latin typeface="Linux Libertine"/>
              </a:rPr>
              <a:t>The only method that discovers the equations with highly nonlinear coefficient correctly!</a:t>
            </a:r>
          </a:p>
        </p:txBody>
      </p:sp>
      <p:pic>
        <p:nvPicPr>
          <p:cNvPr id="20" name="图片 19">
            <a:extLst>
              <a:ext uri="{FF2B5EF4-FFF2-40B4-BE49-F238E27FC236}">
                <a16:creationId xmlns:a16="http://schemas.microsoft.com/office/drawing/2014/main" id="{AAAD9CB8-0BA7-24E2-9628-63CF0C86E741}"/>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227187" y="1057744"/>
            <a:ext cx="6820495" cy="5610822"/>
          </a:xfrm>
          <a:prstGeom prst="rect">
            <a:avLst/>
          </a:prstGeom>
        </p:spPr>
      </p:pic>
    </p:spTree>
    <p:extLst>
      <p:ext uri="{BB962C8B-B14F-4D97-AF65-F5344CB8AC3E}">
        <p14:creationId xmlns:p14="http://schemas.microsoft.com/office/powerpoint/2010/main" val="34251205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37FACD-D9A0-4F39-8145-85AC091B26CC}"/>
              </a:ext>
            </a:extLst>
          </p:cNvPr>
          <p:cNvSpPr>
            <a:spLocks noGrp="1"/>
          </p:cNvSpPr>
          <p:nvPr>
            <p:ph type="title"/>
          </p:nvPr>
        </p:nvSpPr>
        <p:spPr>
          <a:xfrm>
            <a:off x="838200" y="976091"/>
            <a:ext cx="10515600" cy="1325563"/>
          </a:xfrm>
        </p:spPr>
        <p:txBody>
          <a:bodyPr>
            <a:normAutofit/>
          </a:bodyPr>
          <a:lstStyle/>
          <a:p>
            <a:r>
              <a:rPr kumimoji="0" lang="en-US" altLang="zh-CN" sz="2800" b="0" i="0" u="none" strike="noStrike" kern="0" cap="none" spc="0" normalizeH="0" baseline="0" noProof="0" dirty="0">
                <a:ln>
                  <a:noFill/>
                </a:ln>
                <a:solidFill>
                  <a:srgbClr val="AE0000"/>
                </a:solidFill>
                <a:effectLst/>
                <a:uLnTx/>
                <a:uFillTx/>
                <a:latin typeface="Open Sans SemiBold"/>
                <a:ea typeface="Open Sans SemiBold"/>
                <a:cs typeface="Open Sans SemiBold"/>
                <a:sym typeface="Open Sans SemiBold"/>
              </a:rPr>
              <a:t>Partial Differential Equations are Ubiquitous</a:t>
            </a:r>
            <a:endParaRPr lang="zh-CN" altLang="en-US" sz="3600" b="1" dirty="0">
              <a:solidFill>
                <a:schemeClr val="accent1"/>
              </a:solidFill>
              <a:latin typeface="Times New Roman" panose="02020603050405020304" pitchFamily="18" charset="0"/>
              <a:cs typeface="Times New Roman" panose="02020603050405020304" pitchFamily="18" charset="0"/>
            </a:endParaRPr>
          </a:p>
        </p:txBody>
      </p:sp>
      <p:sp>
        <p:nvSpPr>
          <p:cNvPr id="11" name="内容占位符 2">
            <a:extLst>
              <a:ext uri="{FF2B5EF4-FFF2-40B4-BE49-F238E27FC236}">
                <a16:creationId xmlns:a16="http://schemas.microsoft.com/office/drawing/2014/main" id="{A1893CDF-1BEE-4530-B2A0-D7BFE086833A}"/>
              </a:ext>
            </a:extLst>
          </p:cNvPr>
          <p:cNvSpPr txBox="1">
            <a:spLocks/>
          </p:cNvSpPr>
          <p:nvPr/>
        </p:nvSpPr>
        <p:spPr>
          <a:xfrm>
            <a:off x="898843" y="2446679"/>
            <a:ext cx="4521257" cy="39695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altLang="zh-CN" sz="2000" dirty="0">
                <a:latin typeface="Times New Roman" panose="02020603050405020304" pitchFamily="18" charset="0"/>
                <a:cs typeface="Times New Roman" panose="02020603050405020304" pitchFamily="18" charset="0"/>
              </a:rPr>
              <a:t>Maxwell’s Equations (Electromagnetism) </a:t>
            </a:r>
          </a:p>
        </p:txBody>
      </p:sp>
      <p:pic>
        <p:nvPicPr>
          <p:cNvPr id="5" name="图片 4">
            <a:extLst>
              <a:ext uri="{FF2B5EF4-FFF2-40B4-BE49-F238E27FC236}">
                <a16:creationId xmlns:a16="http://schemas.microsoft.com/office/drawing/2014/main" id="{3FE74B07-479A-4ACC-07DE-49B2EEEAF6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92" y="159134"/>
            <a:ext cx="1559289" cy="561679"/>
          </a:xfrm>
          <a:prstGeom prst="rect">
            <a:avLst/>
          </a:prstGeom>
        </p:spPr>
      </p:pic>
      <p:pic>
        <p:nvPicPr>
          <p:cNvPr id="6" name="Picture 8" descr="University of Chinese Academy of Sciences - APRU">
            <a:extLst>
              <a:ext uri="{FF2B5EF4-FFF2-40B4-BE49-F238E27FC236}">
                <a16:creationId xmlns:a16="http://schemas.microsoft.com/office/drawing/2014/main" id="{80AFFE00-3FB5-DF79-D142-49BCAD16110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0061" t="-8804"/>
          <a:stretch/>
        </p:blipFill>
        <p:spPr bwMode="auto">
          <a:xfrm>
            <a:off x="2702959" y="140557"/>
            <a:ext cx="2032974" cy="58025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0" descr="第一阶段结果公告│“百年经典”—东方理工大学（暂名）校园规划及建筑方案设计国际竞赛 - EIAS">
            <a:extLst>
              <a:ext uri="{FF2B5EF4-FFF2-40B4-BE49-F238E27FC236}">
                <a16:creationId xmlns:a16="http://schemas.microsoft.com/office/drawing/2014/main" id="{36128513-0FA7-9390-6C66-44F8DFB69BC4}"/>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57326" t="-11173"/>
          <a:stretch/>
        </p:blipFill>
        <p:spPr bwMode="auto">
          <a:xfrm>
            <a:off x="4891008" y="159202"/>
            <a:ext cx="1204992" cy="533668"/>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4" descr="合肥工业大学学校校徽_word文档在线阅读与下载_无忧文档">
            <a:extLst>
              <a:ext uri="{FF2B5EF4-FFF2-40B4-BE49-F238E27FC236}">
                <a16:creationId xmlns:a16="http://schemas.microsoft.com/office/drawing/2014/main" id="{E825F9D1-0D20-B3F7-E151-E88F97D2F9DC}"/>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28248" t="21853"/>
          <a:stretch/>
        </p:blipFill>
        <p:spPr bwMode="auto">
          <a:xfrm>
            <a:off x="6168634" y="217824"/>
            <a:ext cx="1755669" cy="556699"/>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6" descr="Carnegie Mellon University Logo Download in HD Quality">
            <a:extLst>
              <a:ext uri="{FF2B5EF4-FFF2-40B4-BE49-F238E27FC236}">
                <a16:creationId xmlns:a16="http://schemas.microsoft.com/office/drawing/2014/main" id="{8CFFE525-94D7-6AEA-2131-858EC82C2C8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04022" y="106763"/>
            <a:ext cx="994180" cy="646119"/>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8" descr="Tsinghua University – Logos Download">
            <a:extLst>
              <a:ext uri="{FF2B5EF4-FFF2-40B4-BE49-F238E27FC236}">
                <a16:creationId xmlns:a16="http://schemas.microsoft.com/office/drawing/2014/main" id="{68B8154C-FBB5-3AB9-BEA4-131B87B8B87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953540" y="147830"/>
            <a:ext cx="1170347" cy="572983"/>
          </a:xfrm>
          <a:prstGeom prst="rect">
            <a:avLst/>
          </a:prstGeom>
          <a:noFill/>
          <a:extLst>
            <a:ext uri="{909E8E84-426E-40DD-AFC4-6F175D3DCCD1}">
              <a14:hiddenFill xmlns:a14="http://schemas.microsoft.com/office/drawing/2010/main">
                <a:solidFill>
                  <a:srgbClr val="FFFFFF"/>
                </a:solidFill>
              </a14:hiddenFill>
            </a:ext>
          </a:extLst>
        </p:spPr>
      </p:pic>
      <p:pic>
        <p:nvPicPr>
          <p:cNvPr id="20" name="图片 19">
            <a:extLst>
              <a:ext uri="{FF2B5EF4-FFF2-40B4-BE49-F238E27FC236}">
                <a16:creationId xmlns:a16="http://schemas.microsoft.com/office/drawing/2014/main" id="{C4B3D3D9-733D-9ED7-458E-0CA64ABD9ED3}"/>
              </a:ext>
            </a:extLst>
          </p:cNvPr>
          <p:cNvPicPr>
            <a:picLocks noChangeAspect="1"/>
          </p:cNvPicPr>
          <p:nvPr/>
        </p:nvPicPr>
        <p:blipFill rotWithShape="1">
          <a:blip r:embed="rId9">
            <a:extLst>
              <a:ext uri="{28A0092B-C50C-407E-A947-70E740481C1C}">
                <a14:useLocalDpi xmlns:a14="http://schemas.microsoft.com/office/drawing/2010/main" val="0"/>
              </a:ext>
            </a:extLst>
          </a:blip>
          <a:srcRect l="27548" r="1521"/>
          <a:stretch/>
        </p:blipFill>
        <p:spPr>
          <a:xfrm>
            <a:off x="898842" y="2811569"/>
            <a:ext cx="4521257" cy="1889803"/>
          </a:xfrm>
          <a:prstGeom prst="rect">
            <a:avLst/>
          </a:prstGeom>
        </p:spPr>
      </p:pic>
      <p:pic>
        <p:nvPicPr>
          <p:cNvPr id="23" name="图片 22">
            <a:extLst>
              <a:ext uri="{FF2B5EF4-FFF2-40B4-BE49-F238E27FC236}">
                <a16:creationId xmlns:a16="http://schemas.microsoft.com/office/drawing/2014/main" id="{5D1A6B44-A2C5-C6F4-4042-A9009D958227}"/>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57532" y="5599645"/>
            <a:ext cx="6781800" cy="828675"/>
          </a:xfrm>
          <a:prstGeom prst="rect">
            <a:avLst/>
          </a:prstGeom>
        </p:spPr>
      </p:pic>
      <p:sp>
        <p:nvSpPr>
          <p:cNvPr id="24" name="内容占位符 2">
            <a:extLst>
              <a:ext uri="{FF2B5EF4-FFF2-40B4-BE49-F238E27FC236}">
                <a16:creationId xmlns:a16="http://schemas.microsoft.com/office/drawing/2014/main" id="{DACB0990-8AAD-A628-D52C-38FC8B973DD2}"/>
              </a:ext>
            </a:extLst>
          </p:cNvPr>
          <p:cNvSpPr txBox="1">
            <a:spLocks/>
          </p:cNvSpPr>
          <p:nvPr/>
        </p:nvSpPr>
        <p:spPr>
          <a:xfrm>
            <a:off x="2152294" y="5188112"/>
            <a:ext cx="4521257" cy="39695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altLang="zh-CN" sz="2000" dirty="0">
                <a:latin typeface="Times New Roman" panose="02020603050405020304" pitchFamily="18" charset="0"/>
                <a:cs typeface="Times New Roman" panose="02020603050405020304" pitchFamily="18" charset="0"/>
              </a:rPr>
              <a:t>Navier-Stokers Equation (Fluids) </a:t>
            </a:r>
          </a:p>
        </p:txBody>
      </p:sp>
      <p:pic>
        <p:nvPicPr>
          <p:cNvPr id="26" name="图片 25">
            <a:extLst>
              <a:ext uri="{FF2B5EF4-FFF2-40B4-BE49-F238E27FC236}">
                <a16:creationId xmlns:a16="http://schemas.microsoft.com/office/drawing/2014/main" id="{13F489DC-4B0F-9501-D4B4-19CDDE096596}"/>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8074666" y="5565795"/>
            <a:ext cx="3295650" cy="771525"/>
          </a:xfrm>
          <a:prstGeom prst="rect">
            <a:avLst/>
          </a:prstGeom>
        </p:spPr>
      </p:pic>
      <p:sp>
        <p:nvSpPr>
          <p:cNvPr id="27" name="内容占位符 2">
            <a:extLst>
              <a:ext uri="{FF2B5EF4-FFF2-40B4-BE49-F238E27FC236}">
                <a16:creationId xmlns:a16="http://schemas.microsoft.com/office/drawing/2014/main" id="{8607540A-430F-BF05-C719-481CC410DB62}"/>
              </a:ext>
            </a:extLst>
          </p:cNvPr>
          <p:cNvSpPr txBox="1">
            <a:spLocks/>
          </p:cNvSpPr>
          <p:nvPr/>
        </p:nvSpPr>
        <p:spPr>
          <a:xfrm>
            <a:off x="7924303" y="5168836"/>
            <a:ext cx="3596375" cy="39695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altLang="zh-CN" sz="2000" dirty="0">
                <a:latin typeface="Times New Roman" panose="02020603050405020304" pitchFamily="18" charset="0"/>
                <a:cs typeface="Times New Roman" panose="02020603050405020304" pitchFamily="18" charset="0"/>
              </a:rPr>
              <a:t>Schrödinger Equation (Quantum) </a:t>
            </a:r>
          </a:p>
        </p:txBody>
      </p:sp>
      <p:pic>
        <p:nvPicPr>
          <p:cNvPr id="29" name="图片 28">
            <a:extLst>
              <a:ext uri="{FF2B5EF4-FFF2-40B4-BE49-F238E27FC236}">
                <a16:creationId xmlns:a16="http://schemas.microsoft.com/office/drawing/2014/main" id="{31C7276A-01F7-2CBF-EACD-CA1805BA5E94}"/>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631998" y="2811569"/>
            <a:ext cx="2419350" cy="552450"/>
          </a:xfrm>
          <a:prstGeom prst="rect">
            <a:avLst/>
          </a:prstGeom>
        </p:spPr>
      </p:pic>
      <p:sp>
        <p:nvSpPr>
          <p:cNvPr id="31" name="文本框 30">
            <a:extLst>
              <a:ext uri="{FF2B5EF4-FFF2-40B4-BE49-F238E27FC236}">
                <a16:creationId xmlns:a16="http://schemas.microsoft.com/office/drawing/2014/main" id="{7A68234C-21D3-91B9-8B4E-1109D679B62C}"/>
              </a:ext>
            </a:extLst>
          </p:cNvPr>
          <p:cNvSpPr txBox="1"/>
          <p:nvPr/>
        </p:nvSpPr>
        <p:spPr>
          <a:xfrm>
            <a:off x="6256511" y="2456834"/>
            <a:ext cx="3335584" cy="369332"/>
          </a:xfrm>
          <a:prstGeom prst="rect">
            <a:avLst/>
          </a:prstGeom>
          <a:noFill/>
        </p:spPr>
        <p:txBody>
          <a:bodyPr wrap="square">
            <a:spAutoFit/>
          </a:bodyPr>
          <a:lstStyle/>
          <a:p>
            <a:pPr algn="l"/>
            <a:r>
              <a:rPr lang="en-US" altLang="zh-CN" b="0" i="0" dirty="0">
                <a:solidFill>
                  <a:srgbClr val="000000"/>
                </a:solidFill>
                <a:effectLst/>
                <a:latin typeface="Times New Roman" panose="02020603050405020304" pitchFamily="18" charset="0"/>
                <a:cs typeface="Times New Roman" panose="02020603050405020304" pitchFamily="18" charset="0"/>
              </a:rPr>
              <a:t>Convection–Diffusion Equation</a:t>
            </a:r>
          </a:p>
        </p:txBody>
      </p:sp>
      <p:sp>
        <p:nvSpPr>
          <p:cNvPr id="36" name="文本框 35">
            <a:extLst>
              <a:ext uri="{FF2B5EF4-FFF2-40B4-BE49-F238E27FC236}">
                <a16:creationId xmlns:a16="http://schemas.microsoft.com/office/drawing/2014/main" id="{45FB5A0D-493E-73E7-6279-81DC189CDF9E}"/>
              </a:ext>
            </a:extLst>
          </p:cNvPr>
          <p:cNvSpPr txBox="1"/>
          <p:nvPr/>
        </p:nvSpPr>
        <p:spPr>
          <a:xfrm>
            <a:off x="7166551" y="3693114"/>
            <a:ext cx="3113522" cy="369332"/>
          </a:xfrm>
          <a:prstGeom prst="rect">
            <a:avLst/>
          </a:prstGeom>
          <a:noFill/>
        </p:spPr>
        <p:txBody>
          <a:bodyPr wrap="square">
            <a:spAutoFit/>
          </a:bodyPr>
          <a:lstStyle/>
          <a:p>
            <a:pPr algn="l"/>
            <a:r>
              <a:rPr lang="en-US" altLang="zh-CN" b="0" i="0" dirty="0">
                <a:solidFill>
                  <a:srgbClr val="000000"/>
                </a:solidFill>
                <a:effectLst/>
                <a:latin typeface="Times New Roman" panose="02020603050405020304" pitchFamily="18" charset="0"/>
                <a:cs typeface="Times New Roman" panose="02020603050405020304" pitchFamily="18" charset="0"/>
              </a:rPr>
              <a:t>Black-Scholes PDE (Finance)</a:t>
            </a:r>
          </a:p>
        </p:txBody>
      </p:sp>
      <p:pic>
        <p:nvPicPr>
          <p:cNvPr id="38" name="图片 37">
            <a:extLst>
              <a:ext uri="{FF2B5EF4-FFF2-40B4-BE49-F238E27FC236}">
                <a16:creationId xmlns:a16="http://schemas.microsoft.com/office/drawing/2014/main" id="{6F3299D5-B687-9B82-983A-F21E80E32552}"/>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317364" y="4147290"/>
            <a:ext cx="2600325" cy="561975"/>
          </a:xfrm>
          <a:prstGeom prst="rect">
            <a:avLst/>
          </a:prstGeom>
        </p:spPr>
      </p:pic>
      <p:pic>
        <p:nvPicPr>
          <p:cNvPr id="4" name="Picture 2" descr="KDD 2023">
            <a:extLst>
              <a:ext uri="{FF2B5EF4-FFF2-40B4-BE49-F238E27FC236}">
                <a16:creationId xmlns:a16="http://schemas.microsoft.com/office/drawing/2014/main" id="{78E70E50-3AB9-E0C6-7E65-269DAB75A872}"/>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666432" y="106763"/>
            <a:ext cx="2381250"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62646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37FACD-D9A0-4F39-8145-85AC091B26CC}"/>
              </a:ext>
            </a:extLst>
          </p:cNvPr>
          <p:cNvSpPr>
            <a:spLocks noGrp="1"/>
          </p:cNvSpPr>
          <p:nvPr>
            <p:ph type="title"/>
          </p:nvPr>
        </p:nvSpPr>
        <p:spPr>
          <a:xfrm>
            <a:off x="838200" y="976091"/>
            <a:ext cx="10515600" cy="1325563"/>
          </a:xfrm>
        </p:spPr>
        <p:txBody>
          <a:bodyPr>
            <a:normAutofit/>
          </a:bodyPr>
          <a:lstStyle/>
          <a:p>
            <a:r>
              <a:rPr lang="en-US" altLang="zh-CN" sz="2800" kern="0" dirty="0">
                <a:solidFill>
                  <a:srgbClr val="AE0000"/>
                </a:solidFill>
                <a:latin typeface="Open Sans SemiBold"/>
                <a:ea typeface="Open Sans SemiBold"/>
                <a:cs typeface="Open Sans SemiBold"/>
                <a:sym typeface="Open Sans SemiBold"/>
              </a:rPr>
              <a:t>Comparison of Estimated and Ground-Truth Coefficients</a:t>
            </a:r>
          </a:p>
        </p:txBody>
      </p:sp>
      <p:pic>
        <p:nvPicPr>
          <p:cNvPr id="3" name="Picture 2" descr="KDD 2023">
            <a:extLst>
              <a:ext uri="{FF2B5EF4-FFF2-40B4-BE49-F238E27FC236}">
                <a16:creationId xmlns:a16="http://schemas.microsoft.com/office/drawing/2014/main" id="{CAA5F96A-12BA-400D-8CA2-5AD0BDB2D0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66432" y="106763"/>
            <a:ext cx="2381250" cy="609600"/>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4">
            <a:extLst>
              <a:ext uri="{FF2B5EF4-FFF2-40B4-BE49-F238E27FC236}">
                <a16:creationId xmlns:a16="http://schemas.microsoft.com/office/drawing/2014/main" id="{3FE74B07-479A-4ACC-07DE-49B2EEEAF6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892" y="159134"/>
            <a:ext cx="1559289" cy="561679"/>
          </a:xfrm>
          <a:prstGeom prst="rect">
            <a:avLst/>
          </a:prstGeom>
        </p:spPr>
      </p:pic>
      <p:pic>
        <p:nvPicPr>
          <p:cNvPr id="6" name="Picture 8" descr="University of Chinese Academy of Sciences - APRU">
            <a:extLst>
              <a:ext uri="{FF2B5EF4-FFF2-40B4-BE49-F238E27FC236}">
                <a16:creationId xmlns:a16="http://schemas.microsoft.com/office/drawing/2014/main" id="{80AFFE00-3FB5-DF79-D142-49BCAD161107}"/>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0061" t="-8804"/>
          <a:stretch/>
        </p:blipFill>
        <p:spPr bwMode="auto">
          <a:xfrm>
            <a:off x="2702959" y="140557"/>
            <a:ext cx="2032974" cy="58025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0" descr="第一阶段结果公告│“百年经典”—东方理工大学（暂名）校园规划及建筑方案设计国际竞赛 - EIAS">
            <a:extLst>
              <a:ext uri="{FF2B5EF4-FFF2-40B4-BE49-F238E27FC236}">
                <a16:creationId xmlns:a16="http://schemas.microsoft.com/office/drawing/2014/main" id="{36128513-0FA7-9390-6C66-44F8DFB69BC4}"/>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57326" t="-11173"/>
          <a:stretch/>
        </p:blipFill>
        <p:spPr bwMode="auto">
          <a:xfrm>
            <a:off x="4891008" y="159202"/>
            <a:ext cx="1204992" cy="533668"/>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4" descr="合肥工业大学学校校徽_word文档在线阅读与下载_无忧文档">
            <a:extLst>
              <a:ext uri="{FF2B5EF4-FFF2-40B4-BE49-F238E27FC236}">
                <a16:creationId xmlns:a16="http://schemas.microsoft.com/office/drawing/2014/main" id="{E825F9D1-0D20-B3F7-E151-E88F97D2F9DC}"/>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28248" t="21853"/>
          <a:stretch/>
        </p:blipFill>
        <p:spPr bwMode="auto">
          <a:xfrm>
            <a:off x="6168634" y="217824"/>
            <a:ext cx="1755669" cy="556699"/>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6" descr="Carnegie Mellon University Logo Download in HD Quality">
            <a:extLst>
              <a:ext uri="{FF2B5EF4-FFF2-40B4-BE49-F238E27FC236}">
                <a16:creationId xmlns:a16="http://schemas.microsoft.com/office/drawing/2014/main" id="{8CFFE525-94D7-6AEA-2131-858EC82C2C8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04022" y="106763"/>
            <a:ext cx="994180" cy="646119"/>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8" descr="Tsinghua University – Logos Download">
            <a:extLst>
              <a:ext uri="{FF2B5EF4-FFF2-40B4-BE49-F238E27FC236}">
                <a16:creationId xmlns:a16="http://schemas.microsoft.com/office/drawing/2014/main" id="{68B8154C-FBB5-3AB9-BEA4-131B87B8B87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953540" y="147830"/>
            <a:ext cx="1170347" cy="572983"/>
          </a:xfrm>
          <a:prstGeom prst="rect">
            <a:avLst/>
          </a:prstGeom>
          <a:noFill/>
          <a:extLst>
            <a:ext uri="{909E8E84-426E-40DD-AFC4-6F175D3DCCD1}">
              <a14:hiddenFill xmlns:a14="http://schemas.microsoft.com/office/drawing/2010/main">
                <a:solidFill>
                  <a:srgbClr val="FFFFFF"/>
                </a:solidFill>
              </a14:hiddenFill>
            </a:ext>
          </a:extLst>
        </p:spPr>
      </p:pic>
      <p:sp>
        <p:nvSpPr>
          <p:cNvPr id="13" name="文本框 12">
            <a:extLst>
              <a:ext uri="{FF2B5EF4-FFF2-40B4-BE49-F238E27FC236}">
                <a16:creationId xmlns:a16="http://schemas.microsoft.com/office/drawing/2014/main" id="{927EE2EE-A605-7BDA-987E-424B30BCC5A8}"/>
              </a:ext>
            </a:extLst>
          </p:cNvPr>
          <p:cNvSpPr txBox="1"/>
          <p:nvPr/>
        </p:nvSpPr>
        <p:spPr>
          <a:xfrm>
            <a:off x="1036416" y="3193007"/>
            <a:ext cx="3718938" cy="1754326"/>
          </a:xfrm>
          <a:prstGeom prst="rect">
            <a:avLst/>
          </a:prstGeom>
          <a:noFill/>
        </p:spPr>
        <p:txBody>
          <a:bodyPr wrap="square">
            <a:spAutoFit/>
          </a:bodyPr>
          <a:lstStyle/>
          <a:p>
            <a:pPr algn="l"/>
            <a:endParaRPr lang="en-US" altLang="zh-CN" dirty="0">
              <a:latin typeface="Times New Roman" panose="02020603050405020304" pitchFamily="18" charset="0"/>
              <a:cs typeface="Times New Roman" panose="02020603050405020304" pitchFamily="18" charset="0"/>
            </a:endParaRPr>
          </a:p>
          <a:p>
            <a:pPr algn="l"/>
            <a:r>
              <a:rPr lang="en-US" altLang="zh-CN" dirty="0">
                <a:latin typeface="Times New Roman" panose="02020603050405020304" pitchFamily="18" charset="0"/>
                <a:cs typeface="Times New Roman" panose="02020603050405020304" pitchFamily="18" charset="0"/>
              </a:rPr>
              <a:t>Four columns represent four </a:t>
            </a:r>
            <a:r>
              <a:rPr lang="zh-CN" altLang="en-US" dirty="0">
                <a:latin typeface="Times New Roman" panose="02020603050405020304" pitchFamily="18" charset="0"/>
                <a:cs typeface="Times New Roman" panose="02020603050405020304" pitchFamily="18" charset="0"/>
              </a:rPr>
              <a:t>𝜉</a:t>
            </a:r>
            <a:r>
              <a:rPr lang="en-US" altLang="zh-CN" dirty="0">
                <a:latin typeface="Times New Roman" panose="02020603050405020304" pitchFamily="18" charset="0"/>
                <a:cs typeface="Times New Roman" panose="02020603050405020304" pitchFamily="18" charset="0"/>
              </a:rPr>
              <a:t>_</a:t>
            </a:r>
            <a:r>
              <a:rPr lang="zh-CN" altLang="en-US" dirty="0">
                <a:latin typeface="Times New Roman" panose="02020603050405020304" pitchFamily="18" charset="0"/>
                <a:cs typeface="Times New Roman" panose="02020603050405020304" pitchFamily="18" charset="0"/>
              </a:rPr>
              <a:t>𝑖 </a:t>
            </a:r>
            <a:r>
              <a:rPr lang="en-US" altLang="zh-CN" dirty="0">
                <a:latin typeface="Times New Roman" panose="02020603050405020304" pitchFamily="18" charset="0"/>
                <a:cs typeface="Times New Roman" panose="02020603050405020304" pitchFamily="18" charset="0"/>
              </a:rPr>
              <a:t>that are nonzero in the ground-truth PDE.</a:t>
            </a:r>
          </a:p>
          <a:p>
            <a:pPr algn="l"/>
            <a:endParaRPr lang="en-US" altLang="zh-CN" dirty="0">
              <a:latin typeface="Times New Roman" panose="02020603050405020304" pitchFamily="18" charset="0"/>
              <a:cs typeface="Times New Roman" panose="02020603050405020304" pitchFamily="18" charset="0"/>
            </a:endParaRPr>
          </a:p>
          <a:p>
            <a:pPr algn="l"/>
            <a:endParaRPr lang="en-US" altLang="zh-CN" dirty="0">
              <a:latin typeface="Times New Roman" panose="02020603050405020304" pitchFamily="18" charset="0"/>
              <a:cs typeface="Times New Roman" panose="02020603050405020304" pitchFamily="18" charset="0"/>
            </a:endParaRPr>
          </a:p>
          <a:p>
            <a:pPr algn="l"/>
            <a:r>
              <a:rPr lang="en-US" altLang="zh-CN" dirty="0">
                <a:latin typeface="Times New Roman" panose="02020603050405020304" pitchFamily="18" charset="0"/>
                <a:cs typeface="Times New Roman" panose="02020603050405020304" pitchFamily="18" charset="0"/>
              </a:rPr>
              <a:t>The residual errors is |</a:t>
            </a:r>
            <a:r>
              <a:rPr lang="zh-CN" altLang="en-US" dirty="0">
                <a:latin typeface="Times New Roman" panose="02020603050405020304" pitchFamily="18" charset="0"/>
                <a:cs typeface="Times New Roman" panose="02020603050405020304" pitchFamily="18" charset="0"/>
              </a:rPr>
              <a:t>𝜉 − ˆ𝜉</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𝜉</a:t>
            </a:r>
            <a:r>
              <a:rPr lang="en-US" altLang="zh-CN" dirty="0">
                <a:latin typeface="Times New Roman" panose="02020603050405020304" pitchFamily="18" charset="0"/>
                <a:cs typeface="Times New Roman" panose="02020603050405020304" pitchFamily="18" charset="0"/>
              </a:rPr>
              <a:t>| = 1%.</a:t>
            </a:r>
            <a:endParaRPr lang="en-US" altLang="zh-CN" b="0" i="0" dirty="0">
              <a:solidFill>
                <a:srgbClr val="000000"/>
              </a:solidFill>
              <a:effectLst/>
              <a:latin typeface="Times New Roman" panose="02020603050405020304" pitchFamily="18" charset="0"/>
              <a:cs typeface="Times New Roman" panose="02020603050405020304" pitchFamily="18" charset="0"/>
            </a:endParaRPr>
          </a:p>
        </p:txBody>
      </p:sp>
      <p:pic>
        <p:nvPicPr>
          <p:cNvPr id="7" name="图片 6">
            <a:extLst>
              <a:ext uri="{FF2B5EF4-FFF2-40B4-BE49-F238E27FC236}">
                <a16:creationId xmlns:a16="http://schemas.microsoft.com/office/drawing/2014/main" id="{5931DED2-475B-E868-D998-7E5DD1B18736}"/>
              </a:ext>
            </a:extLst>
          </p:cNvPr>
          <p:cNvPicPr>
            <a:picLocks noChangeAspect="1"/>
          </p:cNvPicPr>
          <p:nvPr/>
        </p:nvPicPr>
        <p:blipFill rotWithShape="1">
          <a:blip r:embed="rId10">
            <a:extLst>
              <a:ext uri="{28A0092B-C50C-407E-A947-70E740481C1C}">
                <a14:useLocalDpi xmlns:a14="http://schemas.microsoft.com/office/drawing/2010/main" val="0"/>
              </a:ext>
            </a:extLst>
          </a:blip>
          <a:srcRect b="39323"/>
          <a:stretch/>
        </p:blipFill>
        <p:spPr>
          <a:xfrm>
            <a:off x="4575461" y="2301654"/>
            <a:ext cx="6697683" cy="4161183"/>
          </a:xfrm>
          <a:prstGeom prst="rect">
            <a:avLst/>
          </a:prstGeom>
        </p:spPr>
      </p:pic>
    </p:spTree>
    <p:extLst>
      <p:ext uri="{BB962C8B-B14F-4D97-AF65-F5344CB8AC3E}">
        <p14:creationId xmlns:p14="http://schemas.microsoft.com/office/powerpoint/2010/main" val="15965218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37FACD-D9A0-4F39-8145-85AC091B26CC}"/>
              </a:ext>
            </a:extLst>
          </p:cNvPr>
          <p:cNvSpPr>
            <a:spLocks noGrp="1"/>
          </p:cNvSpPr>
          <p:nvPr>
            <p:ph type="title"/>
          </p:nvPr>
        </p:nvSpPr>
        <p:spPr>
          <a:xfrm>
            <a:off x="838200" y="976091"/>
            <a:ext cx="10515600" cy="1325563"/>
          </a:xfrm>
        </p:spPr>
        <p:txBody>
          <a:bodyPr>
            <a:normAutofit/>
          </a:bodyPr>
          <a:lstStyle/>
          <a:p>
            <a:r>
              <a:rPr lang="en-US" altLang="zh-CN" sz="2800" kern="0" dirty="0">
                <a:solidFill>
                  <a:srgbClr val="AE0000"/>
                </a:solidFill>
                <a:latin typeface="Open Sans SemiBold"/>
                <a:ea typeface="Open Sans SemiBold"/>
                <a:cs typeface="Open Sans SemiBold"/>
                <a:sym typeface="Open Sans SemiBold"/>
              </a:rPr>
              <a:t>Unsolved Challenge: Correlated Similar Terms </a:t>
            </a:r>
            <a:endParaRPr lang="zh-CN" altLang="en-US" sz="2800" b="1" dirty="0">
              <a:solidFill>
                <a:schemeClr val="accent1"/>
              </a:solidFill>
              <a:latin typeface="Times New Roman" panose="02020603050405020304" pitchFamily="18" charset="0"/>
              <a:cs typeface="Times New Roman" panose="02020603050405020304" pitchFamily="18" charset="0"/>
            </a:endParaRPr>
          </a:p>
        </p:txBody>
      </p:sp>
      <p:pic>
        <p:nvPicPr>
          <p:cNvPr id="3" name="Picture 2" descr="KDD 2023">
            <a:extLst>
              <a:ext uri="{FF2B5EF4-FFF2-40B4-BE49-F238E27FC236}">
                <a16:creationId xmlns:a16="http://schemas.microsoft.com/office/drawing/2014/main" id="{CAA5F96A-12BA-400D-8CA2-5AD0BDB2D0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66432" y="106763"/>
            <a:ext cx="2381250" cy="609600"/>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4">
            <a:extLst>
              <a:ext uri="{FF2B5EF4-FFF2-40B4-BE49-F238E27FC236}">
                <a16:creationId xmlns:a16="http://schemas.microsoft.com/office/drawing/2014/main" id="{3FE74B07-479A-4ACC-07DE-49B2EEEAF6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892" y="159134"/>
            <a:ext cx="1559289" cy="561679"/>
          </a:xfrm>
          <a:prstGeom prst="rect">
            <a:avLst/>
          </a:prstGeom>
        </p:spPr>
      </p:pic>
      <p:pic>
        <p:nvPicPr>
          <p:cNvPr id="6" name="Picture 8" descr="University of Chinese Academy of Sciences - APRU">
            <a:extLst>
              <a:ext uri="{FF2B5EF4-FFF2-40B4-BE49-F238E27FC236}">
                <a16:creationId xmlns:a16="http://schemas.microsoft.com/office/drawing/2014/main" id="{80AFFE00-3FB5-DF79-D142-49BCAD161107}"/>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0061" t="-8804"/>
          <a:stretch/>
        </p:blipFill>
        <p:spPr bwMode="auto">
          <a:xfrm>
            <a:off x="2702959" y="140557"/>
            <a:ext cx="2032974" cy="58025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0" descr="第一阶段结果公告│“百年经典”—东方理工大学（暂名）校园规划及建筑方案设计国际竞赛 - EIAS">
            <a:extLst>
              <a:ext uri="{FF2B5EF4-FFF2-40B4-BE49-F238E27FC236}">
                <a16:creationId xmlns:a16="http://schemas.microsoft.com/office/drawing/2014/main" id="{36128513-0FA7-9390-6C66-44F8DFB69BC4}"/>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57326" t="-11173"/>
          <a:stretch/>
        </p:blipFill>
        <p:spPr bwMode="auto">
          <a:xfrm>
            <a:off x="4891008" y="159202"/>
            <a:ext cx="1204992" cy="533668"/>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4" descr="合肥工业大学学校校徽_word文档在线阅读与下载_无忧文档">
            <a:extLst>
              <a:ext uri="{FF2B5EF4-FFF2-40B4-BE49-F238E27FC236}">
                <a16:creationId xmlns:a16="http://schemas.microsoft.com/office/drawing/2014/main" id="{E825F9D1-0D20-B3F7-E151-E88F97D2F9DC}"/>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28248" t="21853"/>
          <a:stretch/>
        </p:blipFill>
        <p:spPr bwMode="auto">
          <a:xfrm>
            <a:off x="6168634" y="217824"/>
            <a:ext cx="1755669" cy="556699"/>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6" descr="Carnegie Mellon University Logo Download in HD Quality">
            <a:extLst>
              <a:ext uri="{FF2B5EF4-FFF2-40B4-BE49-F238E27FC236}">
                <a16:creationId xmlns:a16="http://schemas.microsoft.com/office/drawing/2014/main" id="{8CFFE525-94D7-6AEA-2131-858EC82C2C8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04022" y="106763"/>
            <a:ext cx="994180" cy="646119"/>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8" descr="Tsinghua University – Logos Download">
            <a:extLst>
              <a:ext uri="{FF2B5EF4-FFF2-40B4-BE49-F238E27FC236}">
                <a16:creationId xmlns:a16="http://schemas.microsoft.com/office/drawing/2014/main" id="{68B8154C-FBB5-3AB9-BEA4-131B87B8B87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953540" y="147830"/>
            <a:ext cx="1170347" cy="572983"/>
          </a:xfrm>
          <a:prstGeom prst="rect">
            <a:avLst/>
          </a:prstGeom>
          <a:noFill/>
          <a:extLst>
            <a:ext uri="{909E8E84-426E-40DD-AFC4-6F175D3DCCD1}">
              <a14:hiddenFill xmlns:a14="http://schemas.microsoft.com/office/drawing/2010/main">
                <a:solidFill>
                  <a:srgbClr val="FFFFFF"/>
                </a:solidFill>
              </a14:hiddenFill>
            </a:ext>
          </a:extLst>
        </p:spPr>
      </p:pic>
      <p:sp>
        <p:nvSpPr>
          <p:cNvPr id="13" name="文本框 12">
            <a:extLst>
              <a:ext uri="{FF2B5EF4-FFF2-40B4-BE49-F238E27FC236}">
                <a16:creationId xmlns:a16="http://schemas.microsoft.com/office/drawing/2014/main" id="{927EE2EE-A605-7BDA-987E-424B30BCC5A8}"/>
              </a:ext>
            </a:extLst>
          </p:cNvPr>
          <p:cNvSpPr txBox="1"/>
          <p:nvPr/>
        </p:nvSpPr>
        <p:spPr>
          <a:xfrm>
            <a:off x="1172070" y="2503222"/>
            <a:ext cx="3718938" cy="923330"/>
          </a:xfrm>
          <a:prstGeom prst="rect">
            <a:avLst/>
          </a:prstGeom>
          <a:noFill/>
        </p:spPr>
        <p:txBody>
          <a:bodyPr wrap="square">
            <a:spAutoFit/>
          </a:bodyPr>
          <a:lstStyle/>
          <a:p>
            <a:pPr algn="l"/>
            <a:r>
              <a:rPr lang="en-US" altLang="zh-CN" b="0" i="0" dirty="0">
                <a:solidFill>
                  <a:srgbClr val="000000"/>
                </a:solidFill>
                <a:effectLst/>
                <a:latin typeface="Linux Libertine"/>
              </a:rPr>
              <a:t>Governing equation of underground seepage as a form of parametric Convection–diffusion equations</a:t>
            </a:r>
          </a:p>
        </p:txBody>
      </p:sp>
      <p:sp>
        <p:nvSpPr>
          <p:cNvPr id="18" name="文本框 17">
            <a:extLst>
              <a:ext uri="{FF2B5EF4-FFF2-40B4-BE49-F238E27FC236}">
                <a16:creationId xmlns:a16="http://schemas.microsoft.com/office/drawing/2014/main" id="{418DA150-E868-0B50-9A2A-564FDB4F2B7B}"/>
              </a:ext>
            </a:extLst>
          </p:cNvPr>
          <p:cNvSpPr txBox="1"/>
          <p:nvPr/>
        </p:nvSpPr>
        <p:spPr>
          <a:xfrm>
            <a:off x="6779954" y="2520154"/>
            <a:ext cx="3390694" cy="369332"/>
          </a:xfrm>
          <a:prstGeom prst="rect">
            <a:avLst/>
          </a:prstGeom>
          <a:noFill/>
        </p:spPr>
        <p:txBody>
          <a:bodyPr wrap="square">
            <a:spAutoFit/>
          </a:bodyPr>
          <a:lstStyle/>
          <a:p>
            <a:pPr algn="l"/>
            <a:r>
              <a:rPr lang="en-US" altLang="zh-CN" b="0" i="0" dirty="0">
                <a:solidFill>
                  <a:srgbClr val="000000"/>
                </a:solidFill>
                <a:effectLst/>
                <a:latin typeface="Linux Libertine"/>
              </a:rPr>
              <a:t>The incorrectly discovered PDE</a:t>
            </a:r>
          </a:p>
        </p:txBody>
      </p:sp>
      <p:pic>
        <p:nvPicPr>
          <p:cNvPr id="7" name="图片 6">
            <a:extLst>
              <a:ext uri="{FF2B5EF4-FFF2-40B4-BE49-F238E27FC236}">
                <a16:creationId xmlns:a16="http://schemas.microsoft.com/office/drawing/2014/main" id="{8CFB9A5E-41F1-7302-04A6-D0C414DF748F}"/>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386086" y="3114477"/>
            <a:ext cx="4074648" cy="845682"/>
          </a:xfrm>
          <a:prstGeom prst="rect">
            <a:avLst/>
          </a:prstGeom>
        </p:spPr>
      </p:pic>
      <p:pic>
        <p:nvPicPr>
          <p:cNvPr id="10" name="图片 9">
            <a:extLst>
              <a:ext uri="{FF2B5EF4-FFF2-40B4-BE49-F238E27FC236}">
                <a16:creationId xmlns:a16="http://schemas.microsoft.com/office/drawing/2014/main" id="{F4CCE8E5-4F11-4B0D-8F1B-13BD9E07C880}"/>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387928" y="3464859"/>
            <a:ext cx="3114675" cy="495300"/>
          </a:xfrm>
          <a:prstGeom prst="rect">
            <a:avLst/>
          </a:prstGeom>
        </p:spPr>
      </p:pic>
      <p:sp>
        <p:nvSpPr>
          <p:cNvPr id="11" name="箭头: 左右 10">
            <a:extLst>
              <a:ext uri="{FF2B5EF4-FFF2-40B4-BE49-F238E27FC236}">
                <a16:creationId xmlns:a16="http://schemas.microsoft.com/office/drawing/2014/main" id="{91F80CE9-ABD4-D29A-6F3E-48BA8D9C77E2}"/>
              </a:ext>
            </a:extLst>
          </p:cNvPr>
          <p:cNvSpPr/>
          <p:nvPr/>
        </p:nvSpPr>
        <p:spPr>
          <a:xfrm>
            <a:off x="5108460" y="3109012"/>
            <a:ext cx="1060174" cy="317540"/>
          </a:xfrm>
          <a:prstGeom prst="leftRightArrow">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zh-CN" altLang="en-US" dirty="0"/>
          </a:p>
        </p:txBody>
      </p:sp>
      <p:sp>
        <p:nvSpPr>
          <p:cNvPr id="12" name="文本框 11">
            <a:extLst>
              <a:ext uri="{FF2B5EF4-FFF2-40B4-BE49-F238E27FC236}">
                <a16:creationId xmlns:a16="http://schemas.microsoft.com/office/drawing/2014/main" id="{3D68650F-4C40-3F99-664F-F1AA0D7C3420}"/>
              </a:ext>
            </a:extLst>
          </p:cNvPr>
          <p:cNvSpPr txBox="1"/>
          <p:nvPr/>
        </p:nvSpPr>
        <p:spPr>
          <a:xfrm>
            <a:off x="3016825" y="4863691"/>
            <a:ext cx="5802090" cy="707886"/>
          </a:xfrm>
          <a:prstGeom prst="rect">
            <a:avLst/>
          </a:prstGeom>
          <a:noFill/>
        </p:spPr>
        <p:txBody>
          <a:bodyPr wrap="square">
            <a:spAutoFit/>
          </a:bodyPr>
          <a:lstStyle/>
          <a:p>
            <a:pPr algn="l"/>
            <a:r>
              <a:rPr lang="en-US" altLang="zh-CN" sz="2000" b="0" i="0" dirty="0">
                <a:solidFill>
                  <a:srgbClr val="000000"/>
                </a:solidFill>
                <a:effectLst/>
                <a:latin typeface="Times New Roman" panose="02020603050405020304" pitchFamily="18" charset="0"/>
                <a:cs typeface="Times New Roman" panose="02020603050405020304" pitchFamily="18" charset="0"/>
              </a:rPr>
              <a:t>If u is not changing rapidly along spatial dimension, </a:t>
            </a:r>
            <a:r>
              <a:rPr lang="en-US" altLang="zh-CN" sz="2000" b="0" i="0" dirty="0" err="1">
                <a:solidFill>
                  <a:srgbClr val="000000"/>
                </a:solidFill>
                <a:effectLst/>
                <a:latin typeface="Times New Roman" panose="02020603050405020304" pitchFamily="18" charset="0"/>
                <a:cs typeface="Times New Roman" panose="02020603050405020304" pitchFamily="18" charset="0"/>
              </a:rPr>
              <a:t>u_x</a:t>
            </a:r>
            <a:r>
              <a:rPr lang="en-US" altLang="zh-CN" sz="2000" b="0" i="0" dirty="0">
                <a:solidFill>
                  <a:srgbClr val="000000"/>
                </a:solidFill>
                <a:effectLst/>
                <a:latin typeface="Times New Roman" panose="02020603050405020304" pitchFamily="18" charset="0"/>
                <a:cs typeface="Times New Roman" panose="02020603050405020304" pitchFamily="18" charset="0"/>
              </a:rPr>
              <a:t> will be similar to u.</a:t>
            </a:r>
          </a:p>
        </p:txBody>
      </p:sp>
    </p:spTree>
    <p:extLst>
      <p:ext uri="{BB962C8B-B14F-4D97-AF65-F5344CB8AC3E}">
        <p14:creationId xmlns:p14="http://schemas.microsoft.com/office/powerpoint/2010/main" val="38826208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37FACD-D9A0-4F39-8145-85AC091B26CC}"/>
              </a:ext>
            </a:extLst>
          </p:cNvPr>
          <p:cNvSpPr>
            <a:spLocks noGrp="1"/>
          </p:cNvSpPr>
          <p:nvPr>
            <p:ph type="title"/>
          </p:nvPr>
        </p:nvSpPr>
        <p:spPr>
          <a:xfrm>
            <a:off x="838200" y="976091"/>
            <a:ext cx="10515600" cy="1325563"/>
          </a:xfrm>
        </p:spPr>
        <p:txBody>
          <a:bodyPr>
            <a:normAutofit/>
          </a:bodyPr>
          <a:lstStyle/>
          <a:p>
            <a:r>
              <a:rPr lang="en-US" altLang="zh-CN" sz="2800" kern="0" dirty="0">
                <a:solidFill>
                  <a:srgbClr val="AE0000"/>
                </a:solidFill>
                <a:latin typeface="Open Sans SemiBold"/>
                <a:ea typeface="Open Sans SemiBold"/>
                <a:cs typeface="Open Sans SemiBold"/>
                <a:sym typeface="Open Sans SemiBold"/>
              </a:rPr>
              <a:t>A question for everyone: How many constraints are enough?</a:t>
            </a:r>
            <a:endParaRPr lang="zh-CN" altLang="en-US" sz="2800" b="1" dirty="0">
              <a:solidFill>
                <a:schemeClr val="accent1"/>
              </a:solidFill>
              <a:latin typeface="Times New Roman" panose="02020603050405020304" pitchFamily="18" charset="0"/>
              <a:cs typeface="Times New Roman" panose="02020603050405020304" pitchFamily="18" charset="0"/>
            </a:endParaRPr>
          </a:p>
        </p:txBody>
      </p:sp>
      <p:pic>
        <p:nvPicPr>
          <p:cNvPr id="3" name="Picture 2" descr="KDD 2023">
            <a:extLst>
              <a:ext uri="{FF2B5EF4-FFF2-40B4-BE49-F238E27FC236}">
                <a16:creationId xmlns:a16="http://schemas.microsoft.com/office/drawing/2014/main" id="{CAA5F96A-12BA-400D-8CA2-5AD0BDB2D0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66432" y="106763"/>
            <a:ext cx="2381250" cy="609600"/>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4">
            <a:extLst>
              <a:ext uri="{FF2B5EF4-FFF2-40B4-BE49-F238E27FC236}">
                <a16:creationId xmlns:a16="http://schemas.microsoft.com/office/drawing/2014/main" id="{3FE74B07-479A-4ACC-07DE-49B2EEEAF6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892" y="159134"/>
            <a:ext cx="1559289" cy="561679"/>
          </a:xfrm>
          <a:prstGeom prst="rect">
            <a:avLst/>
          </a:prstGeom>
        </p:spPr>
      </p:pic>
      <p:pic>
        <p:nvPicPr>
          <p:cNvPr id="6" name="Picture 8" descr="University of Chinese Academy of Sciences - APRU">
            <a:extLst>
              <a:ext uri="{FF2B5EF4-FFF2-40B4-BE49-F238E27FC236}">
                <a16:creationId xmlns:a16="http://schemas.microsoft.com/office/drawing/2014/main" id="{80AFFE00-3FB5-DF79-D142-49BCAD161107}"/>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0061" t="-8804"/>
          <a:stretch/>
        </p:blipFill>
        <p:spPr bwMode="auto">
          <a:xfrm>
            <a:off x="2702959" y="140557"/>
            <a:ext cx="2032974" cy="58025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0" descr="第一阶段结果公告│“百年经典”—东方理工大学（暂名）校园规划及建筑方案设计国际竞赛 - EIAS">
            <a:extLst>
              <a:ext uri="{FF2B5EF4-FFF2-40B4-BE49-F238E27FC236}">
                <a16:creationId xmlns:a16="http://schemas.microsoft.com/office/drawing/2014/main" id="{36128513-0FA7-9390-6C66-44F8DFB69BC4}"/>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57326" t="-11173"/>
          <a:stretch/>
        </p:blipFill>
        <p:spPr bwMode="auto">
          <a:xfrm>
            <a:off x="4891008" y="159202"/>
            <a:ext cx="1204992" cy="533668"/>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4" descr="合肥工业大学学校校徽_word文档在线阅读与下载_无忧文档">
            <a:extLst>
              <a:ext uri="{FF2B5EF4-FFF2-40B4-BE49-F238E27FC236}">
                <a16:creationId xmlns:a16="http://schemas.microsoft.com/office/drawing/2014/main" id="{E825F9D1-0D20-B3F7-E151-E88F97D2F9DC}"/>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28248" t="21853"/>
          <a:stretch/>
        </p:blipFill>
        <p:spPr bwMode="auto">
          <a:xfrm>
            <a:off x="6168634" y="217824"/>
            <a:ext cx="1755669" cy="556699"/>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6" descr="Carnegie Mellon University Logo Download in HD Quality">
            <a:extLst>
              <a:ext uri="{FF2B5EF4-FFF2-40B4-BE49-F238E27FC236}">
                <a16:creationId xmlns:a16="http://schemas.microsoft.com/office/drawing/2014/main" id="{8CFFE525-94D7-6AEA-2131-858EC82C2C8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04022" y="106763"/>
            <a:ext cx="994180" cy="646119"/>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8" descr="Tsinghua University – Logos Download">
            <a:extLst>
              <a:ext uri="{FF2B5EF4-FFF2-40B4-BE49-F238E27FC236}">
                <a16:creationId xmlns:a16="http://schemas.microsoft.com/office/drawing/2014/main" id="{68B8154C-FBB5-3AB9-BEA4-131B87B8B87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953540" y="147830"/>
            <a:ext cx="1170347" cy="572983"/>
          </a:xfrm>
          <a:prstGeom prst="rect">
            <a:avLst/>
          </a:prstGeom>
          <a:noFill/>
          <a:extLst>
            <a:ext uri="{909E8E84-426E-40DD-AFC4-6F175D3DCCD1}">
              <a14:hiddenFill xmlns:a14="http://schemas.microsoft.com/office/drawing/2010/main">
                <a:solidFill>
                  <a:srgbClr val="FFFFFF"/>
                </a:solidFill>
              </a14:hiddenFill>
            </a:ext>
          </a:extLst>
        </p:spPr>
      </p:pic>
      <p:sp>
        <p:nvSpPr>
          <p:cNvPr id="19" name="文本框 18">
            <a:extLst>
              <a:ext uri="{FF2B5EF4-FFF2-40B4-BE49-F238E27FC236}">
                <a16:creationId xmlns:a16="http://schemas.microsoft.com/office/drawing/2014/main" id="{CE6FFD1A-ACEE-C6AD-8623-854E5D1E175B}"/>
              </a:ext>
            </a:extLst>
          </p:cNvPr>
          <p:cNvSpPr txBox="1"/>
          <p:nvPr/>
        </p:nvSpPr>
        <p:spPr>
          <a:xfrm>
            <a:off x="1874564" y="3553599"/>
            <a:ext cx="3462897" cy="1200329"/>
          </a:xfrm>
          <a:prstGeom prst="rect">
            <a:avLst/>
          </a:prstGeom>
          <a:noFill/>
        </p:spPr>
        <p:txBody>
          <a:bodyPr wrap="square">
            <a:spAutoFit/>
          </a:bodyPr>
          <a:lstStyle/>
          <a:p>
            <a:r>
              <a:rPr lang="en-US" altLang="zh-CN" sz="1800" b="1" dirty="0">
                <a:latin typeface="Times New Roman" panose="02020603050405020304" pitchFamily="18" charset="0"/>
                <a:cs typeface="Times New Roman" panose="02020603050405020304" pitchFamily="18" charset="0"/>
              </a:rPr>
              <a:t>More Physics Knowledge</a:t>
            </a:r>
          </a:p>
          <a:p>
            <a:endParaRPr lang="en-US" altLang="zh-CN" sz="1800" b="1" dirty="0">
              <a:latin typeface="Times New Roman" panose="02020603050405020304" pitchFamily="18" charset="0"/>
              <a:cs typeface="Times New Roman" panose="02020603050405020304" pitchFamily="18" charset="0"/>
            </a:endParaRPr>
          </a:p>
          <a:p>
            <a:r>
              <a:rPr lang="en-US" altLang="zh-CN" sz="1800" b="1" dirty="0">
                <a:latin typeface="Times New Roman" panose="02020603050405020304" pitchFamily="18" charset="0"/>
                <a:cs typeface="Times New Roman" panose="02020603050405020304" pitchFamily="18" charset="0"/>
              </a:rPr>
              <a:t>More Physics Principles</a:t>
            </a:r>
          </a:p>
          <a:p>
            <a:endParaRPr lang="en-US" altLang="zh-CN" sz="1800" b="1" dirty="0">
              <a:latin typeface="Times New Roman" panose="02020603050405020304" pitchFamily="18" charset="0"/>
              <a:cs typeface="Times New Roman" panose="02020603050405020304" pitchFamily="18" charset="0"/>
            </a:endParaRPr>
          </a:p>
        </p:txBody>
      </p:sp>
      <p:sp>
        <p:nvSpPr>
          <p:cNvPr id="20" name="文本框 19">
            <a:extLst>
              <a:ext uri="{FF2B5EF4-FFF2-40B4-BE49-F238E27FC236}">
                <a16:creationId xmlns:a16="http://schemas.microsoft.com/office/drawing/2014/main" id="{55DB2B14-7B91-3DB5-673E-8E09616F2438}"/>
              </a:ext>
            </a:extLst>
          </p:cNvPr>
          <p:cNvSpPr txBox="1"/>
          <p:nvPr/>
        </p:nvSpPr>
        <p:spPr>
          <a:xfrm>
            <a:off x="7312508" y="3507090"/>
            <a:ext cx="4330148" cy="1477328"/>
          </a:xfrm>
          <a:prstGeom prst="rect">
            <a:avLst/>
          </a:prstGeom>
          <a:noFill/>
        </p:spPr>
        <p:txBody>
          <a:bodyPr wrap="square">
            <a:spAutoFit/>
          </a:bodyPr>
          <a:lstStyle/>
          <a:p>
            <a:r>
              <a:rPr lang="en-US" altLang="zh-CN" sz="1800" b="1" dirty="0">
                <a:latin typeface="Times New Roman" panose="02020603050405020304" pitchFamily="18" charset="0"/>
                <a:cs typeface="Times New Roman" panose="02020603050405020304" pitchFamily="18" charset="0"/>
              </a:rPr>
              <a:t>Higher Complexity of Problem</a:t>
            </a:r>
          </a:p>
          <a:p>
            <a:endParaRPr lang="en-US" altLang="zh-CN" b="1" dirty="0">
              <a:latin typeface="Times New Roman" panose="02020603050405020304" pitchFamily="18" charset="0"/>
              <a:cs typeface="Times New Roman" panose="02020603050405020304" pitchFamily="18" charset="0"/>
            </a:endParaRPr>
          </a:p>
          <a:p>
            <a:r>
              <a:rPr lang="en-US" altLang="zh-CN" b="1" dirty="0">
                <a:latin typeface="Times New Roman" panose="02020603050405020304" pitchFamily="18" charset="0"/>
                <a:cs typeface="Times New Roman" panose="02020603050405020304" pitchFamily="18" charset="0"/>
              </a:rPr>
              <a:t>Lower Data Quality Requirement</a:t>
            </a:r>
          </a:p>
          <a:p>
            <a:endParaRPr lang="en-US" altLang="zh-CN" sz="1800" b="1" dirty="0">
              <a:latin typeface="Times New Roman" panose="02020603050405020304" pitchFamily="18" charset="0"/>
              <a:cs typeface="Times New Roman" panose="02020603050405020304" pitchFamily="18" charset="0"/>
            </a:endParaRPr>
          </a:p>
          <a:p>
            <a:endParaRPr lang="en-US" altLang="zh-CN" sz="1800" b="1" dirty="0">
              <a:latin typeface="Times New Roman" panose="02020603050405020304" pitchFamily="18" charset="0"/>
              <a:cs typeface="Times New Roman" panose="02020603050405020304" pitchFamily="18" charset="0"/>
            </a:endParaRPr>
          </a:p>
        </p:txBody>
      </p:sp>
      <p:sp>
        <p:nvSpPr>
          <p:cNvPr id="22" name="文本框 21">
            <a:extLst>
              <a:ext uri="{FF2B5EF4-FFF2-40B4-BE49-F238E27FC236}">
                <a16:creationId xmlns:a16="http://schemas.microsoft.com/office/drawing/2014/main" id="{CF97A965-35EE-5A21-E8E6-B4A2704A1641}"/>
              </a:ext>
            </a:extLst>
          </p:cNvPr>
          <p:cNvSpPr txBox="1"/>
          <p:nvPr/>
        </p:nvSpPr>
        <p:spPr>
          <a:xfrm>
            <a:off x="4907427" y="2181477"/>
            <a:ext cx="2637182" cy="923330"/>
          </a:xfrm>
          <a:prstGeom prst="rect">
            <a:avLst/>
          </a:prstGeom>
          <a:noFill/>
        </p:spPr>
        <p:txBody>
          <a:bodyPr wrap="square">
            <a:spAutoFit/>
          </a:bodyPr>
          <a:lstStyle/>
          <a:p>
            <a:endParaRPr lang="en-US" altLang="zh-CN" b="1" dirty="0">
              <a:latin typeface="Times New Roman" panose="02020603050405020304" pitchFamily="18" charset="0"/>
              <a:cs typeface="Times New Roman" panose="02020603050405020304" pitchFamily="18" charset="0"/>
            </a:endParaRPr>
          </a:p>
          <a:p>
            <a:r>
              <a:rPr lang="en-US" altLang="zh-CN" b="1" dirty="0">
                <a:latin typeface="Times New Roman" panose="02020603050405020304" pitchFamily="18" charset="0"/>
                <a:cs typeface="Times New Roman" panose="02020603050405020304" pitchFamily="18" charset="0"/>
              </a:rPr>
              <a:t>Uniqueness of the PDE </a:t>
            </a:r>
          </a:p>
          <a:p>
            <a:r>
              <a:rPr lang="en-US" altLang="zh-CN" b="1" dirty="0">
                <a:latin typeface="Times New Roman" panose="02020603050405020304" pitchFamily="18" charset="0"/>
                <a:cs typeface="Times New Roman" panose="02020603050405020304" pitchFamily="18" charset="0"/>
              </a:rPr>
              <a:t>Generalization Ability</a:t>
            </a:r>
          </a:p>
        </p:txBody>
      </p:sp>
      <p:sp>
        <p:nvSpPr>
          <p:cNvPr id="23" name="椭圆 22">
            <a:extLst>
              <a:ext uri="{FF2B5EF4-FFF2-40B4-BE49-F238E27FC236}">
                <a16:creationId xmlns:a16="http://schemas.microsoft.com/office/drawing/2014/main" id="{C4A72517-9D28-DA73-1BB2-CAC57B2B948A}"/>
              </a:ext>
            </a:extLst>
          </p:cNvPr>
          <p:cNvSpPr/>
          <p:nvPr/>
        </p:nvSpPr>
        <p:spPr>
          <a:xfrm>
            <a:off x="1322052" y="2766430"/>
            <a:ext cx="3896139" cy="2497668"/>
          </a:xfrm>
          <a:prstGeom prst="ellipse">
            <a:avLst/>
          </a:prstGeom>
          <a:noFill/>
          <a:ln w="57150">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a:extLst>
              <a:ext uri="{FF2B5EF4-FFF2-40B4-BE49-F238E27FC236}">
                <a16:creationId xmlns:a16="http://schemas.microsoft.com/office/drawing/2014/main" id="{B72F4C51-116E-59E4-3FE1-F9CAB5590683}"/>
              </a:ext>
            </a:extLst>
          </p:cNvPr>
          <p:cNvSpPr/>
          <p:nvPr/>
        </p:nvSpPr>
        <p:spPr>
          <a:xfrm>
            <a:off x="6973811" y="2766430"/>
            <a:ext cx="3896139" cy="2497668"/>
          </a:xfrm>
          <a:prstGeom prst="ellipse">
            <a:avLst/>
          </a:prstGeom>
          <a:noFill/>
          <a:ln w="57150">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箭头: 右 25">
            <a:extLst>
              <a:ext uri="{FF2B5EF4-FFF2-40B4-BE49-F238E27FC236}">
                <a16:creationId xmlns:a16="http://schemas.microsoft.com/office/drawing/2014/main" id="{944B40E9-101E-7411-D81E-A73ABDA1F8FD}"/>
              </a:ext>
            </a:extLst>
          </p:cNvPr>
          <p:cNvSpPr/>
          <p:nvPr/>
        </p:nvSpPr>
        <p:spPr>
          <a:xfrm>
            <a:off x="5567080" y="3753193"/>
            <a:ext cx="1203108" cy="524142"/>
          </a:xfrm>
          <a:prstGeom prst="rightArrow">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zh-CN" altLang="en-US"/>
          </a:p>
        </p:txBody>
      </p:sp>
      <p:sp>
        <p:nvSpPr>
          <p:cNvPr id="27" name="箭头: 手杖形 26">
            <a:extLst>
              <a:ext uri="{FF2B5EF4-FFF2-40B4-BE49-F238E27FC236}">
                <a16:creationId xmlns:a16="http://schemas.microsoft.com/office/drawing/2014/main" id="{33DCB772-CBDC-CDD1-9B70-496E37D43DFB}"/>
              </a:ext>
            </a:extLst>
          </p:cNvPr>
          <p:cNvSpPr/>
          <p:nvPr/>
        </p:nvSpPr>
        <p:spPr>
          <a:xfrm rot="10800000">
            <a:off x="2939342" y="5443985"/>
            <a:ext cx="6313315" cy="597871"/>
          </a:xfrm>
          <a:prstGeom prst="uturnArrow">
            <a:avLst>
              <a:gd name="adj1" fmla="val 25000"/>
              <a:gd name="adj2" fmla="val 25000"/>
              <a:gd name="adj3" fmla="val 25000"/>
              <a:gd name="adj4" fmla="val 43750"/>
              <a:gd name="adj5" fmla="val 100000"/>
            </a:avLst>
          </a:prstGeom>
          <a:solidFill>
            <a:srgbClr val="AE0000"/>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zh-CN" altLang="en-US">
              <a:solidFill>
                <a:schemeClr val="tx1"/>
              </a:solidFill>
            </a:endParaRPr>
          </a:p>
        </p:txBody>
      </p:sp>
      <p:sp>
        <p:nvSpPr>
          <p:cNvPr id="29" name="文本框 28">
            <a:extLst>
              <a:ext uri="{FF2B5EF4-FFF2-40B4-BE49-F238E27FC236}">
                <a16:creationId xmlns:a16="http://schemas.microsoft.com/office/drawing/2014/main" id="{27A142AA-5C55-506B-38D6-BB01586C97B3}"/>
              </a:ext>
            </a:extLst>
          </p:cNvPr>
          <p:cNvSpPr txBox="1"/>
          <p:nvPr/>
        </p:nvSpPr>
        <p:spPr>
          <a:xfrm>
            <a:off x="3381582" y="5436654"/>
            <a:ext cx="6096000" cy="369332"/>
          </a:xfrm>
          <a:prstGeom prst="rect">
            <a:avLst/>
          </a:prstGeom>
          <a:noFill/>
        </p:spPr>
        <p:txBody>
          <a:bodyPr wrap="square">
            <a:spAutoFit/>
          </a:bodyPr>
          <a:lstStyle/>
          <a:p>
            <a:r>
              <a:rPr lang="en-US" altLang="zh-CN" kern="0" dirty="0">
                <a:solidFill>
                  <a:srgbClr val="AE0000"/>
                </a:solidFill>
                <a:latin typeface="Open Sans SemiBold"/>
                <a:ea typeface="Open Sans SemiBold"/>
                <a:cs typeface="Open Sans SemiBold"/>
                <a:sym typeface="Open Sans SemiBold"/>
              </a:rPr>
              <a:t>Can we meet the excessive growing expectation? </a:t>
            </a:r>
            <a:endParaRPr lang="zh-CN" altLang="en-US" dirty="0"/>
          </a:p>
        </p:txBody>
      </p:sp>
    </p:spTree>
    <p:extLst>
      <p:ext uri="{BB962C8B-B14F-4D97-AF65-F5344CB8AC3E}">
        <p14:creationId xmlns:p14="http://schemas.microsoft.com/office/powerpoint/2010/main" val="35691364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37FACD-D9A0-4F39-8145-85AC091B26CC}"/>
              </a:ext>
            </a:extLst>
          </p:cNvPr>
          <p:cNvSpPr>
            <a:spLocks noGrp="1"/>
          </p:cNvSpPr>
          <p:nvPr>
            <p:ph type="title"/>
          </p:nvPr>
        </p:nvSpPr>
        <p:spPr>
          <a:xfrm>
            <a:off x="838200" y="976091"/>
            <a:ext cx="10515600" cy="1325563"/>
          </a:xfrm>
        </p:spPr>
        <p:txBody>
          <a:bodyPr>
            <a:normAutofit/>
          </a:bodyPr>
          <a:lstStyle/>
          <a:p>
            <a:r>
              <a:rPr kumimoji="0" lang="en-US" altLang="zh-CN" sz="2800" b="0" i="0" u="none" strike="noStrike" kern="0" cap="none" spc="0" normalizeH="0" baseline="0" noProof="0" dirty="0">
                <a:ln>
                  <a:noFill/>
                </a:ln>
                <a:solidFill>
                  <a:srgbClr val="AE0000"/>
                </a:solidFill>
                <a:effectLst/>
                <a:uLnTx/>
                <a:uFillTx/>
                <a:latin typeface="Open Sans SemiBold"/>
                <a:ea typeface="Open Sans SemiBold"/>
                <a:cs typeface="Open Sans SemiBold"/>
                <a:sym typeface="Open Sans SemiBold"/>
              </a:rPr>
              <a:t>PDEs with Variable Coefficients</a:t>
            </a:r>
            <a:endParaRPr lang="zh-CN" altLang="en-US" sz="2800" b="1" dirty="0">
              <a:latin typeface="Times New Roman" panose="02020603050405020304" pitchFamily="18" charset="0"/>
              <a:cs typeface="Times New Roman" panose="02020603050405020304" pitchFamily="18" charset="0"/>
            </a:endParaRPr>
          </a:p>
        </p:txBody>
      </p:sp>
      <p:pic>
        <p:nvPicPr>
          <p:cNvPr id="5" name="图片 4">
            <a:extLst>
              <a:ext uri="{FF2B5EF4-FFF2-40B4-BE49-F238E27FC236}">
                <a16:creationId xmlns:a16="http://schemas.microsoft.com/office/drawing/2014/main" id="{3FE74B07-479A-4ACC-07DE-49B2EEEAF6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92" y="159134"/>
            <a:ext cx="1559289" cy="561679"/>
          </a:xfrm>
          <a:prstGeom prst="rect">
            <a:avLst/>
          </a:prstGeom>
        </p:spPr>
      </p:pic>
      <p:pic>
        <p:nvPicPr>
          <p:cNvPr id="6" name="Picture 8" descr="University of Chinese Academy of Sciences - APRU">
            <a:extLst>
              <a:ext uri="{FF2B5EF4-FFF2-40B4-BE49-F238E27FC236}">
                <a16:creationId xmlns:a16="http://schemas.microsoft.com/office/drawing/2014/main" id="{80AFFE00-3FB5-DF79-D142-49BCAD16110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0061" t="-8804"/>
          <a:stretch/>
        </p:blipFill>
        <p:spPr bwMode="auto">
          <a:xfrm>
            <a:off x="2702959" y="140557"/>
            <a:ext cx="2032974" cy="58025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0" descr="第一阶段结果公告│“百年经典”—东方理工大学（暂名）校园规划及建筑方案设计国际竞赛 - EIAS">
            <a:extLst>
              <a:ext uri="{FF2B5EF4-FFF2-40B4-BE49-F238E27FC236}">
                <a16:creationId xmlns:a16="http://schemas.microsoft.com/office/drawing/2014/main" id="{36128513-0FA7-9390-6C66-44F8DFB69BC4}"/>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57326" t="-11173"/>
          <a:stretch/>
        </p:blipFill>
        <p:spPr bwMode="auto">
          <a:xfrm>
            <a:off x="4891008" y="159202"/>
            <a:ext cx="1204992" cy="533668"/>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4" descr="合肥工业大学学校校徽_word文档在线阅读与下载_无忧文档">
            <a:extLst>
              <a:ext uri="{FF2B5EF4-FFF2-40B4-BE49-F238E27FC236}">
                <a16:creationId xmlns:a16="http://schemas.microsoft.com/office/drawing/2014/main" id="{E825F9D1-0D20-B3F7-E151-E88F97D2F9DC}"/>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28248" t="21853"/>
          <a:stretch/>
        </p:blipFill>
        <p:spPr bwMode="auto">
          <a:xfrm>
            <a:off x="6168634" y="217824"/>
            <a:ext cx="1755669" cy="556699"/>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6" descr="Carnegie Mellon University Logo Download in HD Quality">
            <a:extLst>
              <a:ext uri="{FF2B5EF4-FFF2-40B4-BE49-F238E27FC236}">
                <a16:creationId xmlns:a16="http://schemas.microsoft.com/office/drawing/2014/main" id="{8CFFE525-94D7-6AEA-2131-858EC82C2C8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04022" y="106763"/>
            <a:ext cx="994180" cy="646119"/>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8" descr="Tsinghua University – Logos Download">
            <a:extLst>
              <a:ext uri="{FF2B5EF4-FFF2-40B4-BE49-F238E27FC236}">
                <a16:creationId xmlns:a16="http://schemas.microsoft.com/office/drawing/2014/main" id="{68B8154C-FBB5-3AB9-BEA4-131B87B8B87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953540" y="147830"/>
            <a:ext cx="1170347" cy="572983"/>
          </a:xfrm>
          <a:prstGeom prst="rect">
            <a:avLst/>
          </a:prstGeom>
          <a:noFill/>
          <a:extLst>
            <a:ext uri="{909E8E84-426E-40DD-AFC4-6F175D3DCCD1}">
              <a14:hiddenFill xmlns:a14="http://schemas.microsoft.com/office/drawing/2010/main">
                <a:solidFill>
                  <a:srgbClr val="FFFFFF"/>
                </a:solidFill>
              </a14:hiddenFill>
            </a:ext>
          </a:extLst>
        </p:spPr>
      </p:pic>
      <p:pic>
        <p:nvPicPr>
          <p:cNvPr id="7" name="图片 6">
            <a:extLst>
              <a:ext uri="{FF2B5EF4-FFF2-40B4-BE49-F238E27FC236}">
                <a16:creationId xmlns:a16="http://schemas.microsoft.com/office/drawing/2014/main" id="{1D106117-54A7-4CA4-FE02-230FDEE1772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275932" y="2124445"/>
            <a:ext cx="9640135" cy="4023709"/>
          </a:xfrm>
          <a:prstGeom prst="rect">
            <a:avLst/>
          </a:prstGeom>
        </p:spPr>
      </p:pic>
      <p:sp>
        <p:nvSpPr>
          <p:cNvPr id="10" name="文本框 9">
            <a:extLst>
              <a:ext uri="{FF2B5EF4-FFF2-40B4-BE49-F238E27FC236}">
                <a16:creationId xmlns:a16="http://schemas.microsoft.com/office/drawing/2014/main" id="{93B1F2E8-3933-ED87-D304-C04B518E497D}"/>
              </a:ext>
            </a:extLst>
          </p:cNvPr>
          <p:cNvSpPr txBox="1"/>
          <p:nvPr/>
        </p:nvSpPr>
        <p:spPr>
          <a:xfrm>
            <a:off x="1216667" y="6039196"/>
            <a:ext cx="9758659" cy="461665"/>
          </a:xfrm>
          <a:prstGeom prst="rect">
            <a:avLst/>
          </a:prstGeom>
          <a:noFill/>
        </p:spPr>
        <p:txBody>
          <a:bodyPr wrap="square">
            <a:spAutoFit/>
          </a:bodyPr>
          <a:lstStyle/>
          <a:p>
            <a:r>
              <a:rPr lang="en-US" altLang="zh-CN" sz="2400" b="1" dirty="0">
                <a:latin typeface="Times New Roman" panose="02020603050405020304" pitchFamily="18" charset="0"/>
                <a:cs typeface="Times New Roman" panose="02020603050405020304" pitchFamily="18" charset="0"/>
              </a:rPr>
              <a:t>(a) </a:t>
            </a:r>
            <a:r>
              <a:rPr lang="en-US" altLang="zh-CN" sz="2400" dirty="0">
                <a:latin typeface="Times New Roman" panose="02020603050405020304" pitchFamily="18" charset="0"/>
                <a:cs typeface="Times New Roman" panose="02020603050405020304" pitchFamily="18" charset="0"/>
              </a:rPr>
              <a:t>a constant value 1,</a:t>
            </a:r>
            <a:r>
              <a:rPr lang="en-US" altLang="zh-CN" sz="2400" b="1" dirty="0">
                <a:latin typeface="Times New Roman" panose="02020603050405020304" pitchFamily="18" charset="0"/>
                <a:cs typeface="Times New Roman" panose="02020603050405020304" pitchFamily="18" charset="0"/>
              </a:rPr>
              <a:t> (b) </a:t>
            </a:r>
            <a:r>
              <a:rPr lang="en-US" altLang="zh-CN" sz="2400" dirty="0">
                <a:latin typeface="Times New Roman" panose="02020603050405020304" pitchFamily="18" charset="0"/>
                <a:cs typeface="Times New Roman" panose="02020603050405020304" pitchFamily="18" charset="0"/>
              </a:rPr>
              <a:t>−1/</a:t>
            </a:r>
            <a:r>
              <a:rPr lang="zh-CN" altLang="en-US" sz="2400" dirty="0">
                <a:latin typeface="Times New Roman" panose="02020603050405020304" pitchFamily="18" charset="0"/>
                <a:cs typeface="Times New Roman" panose="02020603050405020304" pitchFamily="18" charset="0"/>
              </a:rPr>
              <a:t>𝑥</a:t>
            </a:r>
            <a:r>
              <a:rPr lang="en-US" altLang="zh-CN" sz="2400" dirty="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cs typeface="Times New Roman" panose="02020603050405020304" pitchFamily="18" charset="0"/>
              </a:rPr>
              <a:t>(c) </a:t>
            </a:r>
            <a:r>
              <a:rPr lang="en-US" altLang="zh-CN" sz="2400" dirty="0">
                <a:latin typeface="Times New Roman" panose="02020603050405020304" pitchFamily="18" charset="0"/>
                <a:cs typeface="Times New Roman" panose="02020603050405020304" pitchFamily="18" charset="0"/>
              </a:rPr>
              <a:t>−1/</a:t>
            </a:r>
            <a:r>
              <a:rPr lang="zh-CN" altLang="en-US" sz="2400" dirty="0">
                <a:latin typeface="Times New Roman" panose="02020603050405020304" pitchFamily="18" charset="0"/>
                <a:cs typeface="Times New Roman" panose="02020603050405020304" pitchFamily="18" charset="0"/>
              </a:rPr>
              <a:t>𝑥 </a:t>
            </a:r>
            <a:r>
              <a:rPr lang="en-US" altLang="zh-CN" sz="2400" dirty="0">
                <a:latin typeface="Times New Roman" panose="02020603050405020304" pitchFamily="18" charset="0"/>
                <a:cs typeface="Times New Roman" panose="02020603050405020304" pitchFamily="18" charset="0"/>
              </a:rPr>
              <a:t>+ sin</a:t>
            </a:r>
            <a:r>
              <a:rPr lang="zh-CN" altLang="en-US" sz="2400" dirty="0">
                <a:latin typeface="Times New Roman" panose="02020603050405020304" pitchFamily="18" charset="0"/>
                <a:cs typeface="Times New Roman" panose="02020603050405020304" pitchFamily="18" charset="0"/>
              </a:rPr>
              <a:t>𝑦</a:t>
            </a:r>
            <a:r>
              <a:rPr lang="en-US" altLang="zh-CN" sz="2400" dirty="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cs typeface="Times New Roman" panose="02020603050405020304" pitchFamily="18" charset="0"/>
              </a:rPr>
              <a:t>(d) </a:t>
            </a:r>
            <a:r>
              <a:rPr lang="en-US" altLang="zh-CN" sz="2400" dirty="0">
                <a:latin typeface="Times New Roman" panose="02020603050405020304" pitchFamily="18" charset="0"/>
                <a:cs typeface="Times New Roman" panose="02020603050405020304" pitchFamily="18" charset="0"/>
              </a:rPr>
              <a:t>complex coefficient field</a:t>
            </a:r>
            <a:endParaRPr lang="zh-CN" altLang="en-US" sz="2400" dirty="0">
              <a:latin typeface="Times New Roman" panose="02020603050405020304" pitchFamily="18" charset="0"/>
              <a:cs typeface="Times New Roman" panose="02020603050405020304" pitchFamily="18" charset="0"/>
            </a:endParaRPr>
          </a:p>
        </p:txBody>
      </p:sp>
      <p:pic>
        <p:nvPicPr>
          <p:cNvPr id="4" name="Picture 2" descr="KDD 2023">
            <a:extLst>
              <a:ext uri="{FF2B5EF4-FFF2-40B4-BE49-F238E27FC236}">
                <a16:creationId xmlns:a16="http://schemas.microsoft.com/office/drawing/2014/main" id="{E504066F-D8BE-3C50-894D-BC3B46FC10E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666432" y="106763"/>
            <a:ext cx="2381250"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31152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37FACD-D9A0-4F39-8145-85AC091B26CC}"/>
              </a:ext>
            </a:extLst>
          </p:cNvPr>
          <p:cNvSpPr>
            <a:spLocks noGrp="1"/>
          </p:cNvSpPr>
          <p:nvPr>
            <p:ph type="title"/>
          </p:nvPr>
        </p:nvSpPr>
        <p:spPr>
          <a:xfrm>
            <a:off x="838200" y="976091"/>
            <a:ext cx="10515600" cy="1325563"/>
          </a:xfrm>
        </p:spPr>
        <p:txBody>
          <a:bodyPr>
            <a:normAutofit/>
          </a:bodyPr>
          <a:lstStyle/>
          <a:p>
            <a:r>
              <a:rPr kumimoji="0" lang="en-US" altLang="zh-CN" sz="2800" b="0" i="0" u="none" strike="noStrike" kern="0" cap="none" spc="0" normalizeH="0" baseline="0" noProof="0" dirty="0">
                <a:ln>
                  <a:noFill/>
                </a:ln>
                <a:solidFill>
                  <a:srgbClr val="AE0000"/>
                </a:solidFill>
                <a:effectLst/>
                <a:uLnTx/>
                <a:uFillTx/>
                <a:latin typeface="Open Sans SemiBold"/>
                <a:ea typeface="Open Sans SemiBold"/>
                <a:cs typeface="Open Sans SemiBold"/>
                <a:sym typeface="Open Sans SemiBold"/>
              </a:rPr>
              <a:t>Overall Pipeline of PDE Discovery</a:t>
            </a:r>
            <a:endParaRPr lang="zh-CN" altLang="en-US" sz="2800" dirty="0">
              <a:latin typeface="Times New Roman" panose="02020603050405020304" pitchFamily="18" charset="0"/>
              <a:cs typeface="Times New Roman" panose="02020603050405020304" pitchFamily="18" charset="0"/>
            </a:endParaRPr>
          </a:p>
        </p:txBody>
      </p:sp>
      <p:pic>
        <p:nvPicPr>
          <p:cNvPr id="5" name="图片 4">
            <a:extLst>
              <a:ext uri="{FF2B5EF4-FFF2-40B4-BE49-F238E27FC236}">
                <a16:creationId xmlns:a16="http://schemas.microsoft.com/office/drawing/2014/main" id="{3FE74B07-479A-4ACC-07DE-49B2EEEAF6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892" y="159134"/>
            <a:ext cx="1559289" cy="561679"/>
          </a:xfrm>
          <a:prstGeom prst="rect">
            <a:avLst/>
          </a:prstGeom>
        </p:spPr>
      </p:pic>
      <p:pic>
        <p:nvPicPr>
          <p:cNvPr id="6" name="Picture 8" descr="University of Chinese Academy of Sciences - APRU">
            <a:extLst>
              <a:ext uri="{FF2B5EF4-FFF2-40B4-BE49-F238E27FC236}">
                <a16:creationId xmlns:a16="http://schemas.microsoft.com/office/drawing/2014/main" id="{80AFFE00-3FB5-DF79-D142-49BCAD16110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0061" t="-8804"/>
          <a:stretch/>
        </p:blipFill>
        <p:spPr bwMode="auto">
          <a:xfrm>
            <a:off x="2702959" y="140557"/>
            <a:ext cx="2032974" cy="58025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0" descr="第一阶段结果公告│“百年经典”—东方理工大学（暂名）校园规划及建筑方案设计国际竞赛 - EIAS">
            <a:extLst>
              <a:ext uri="{FF2B5EF4-FFF2-40B4-BE49-F238E27FC236}">
                <a16:creationId xmlns:a16="http://schemas.microsoft.com/office/drawing/2014/main" id="{36128513-0FA7-9390-6C66-44F8DFB69BC4}"/>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57326" t="-11173"/>
          <a:stretch/>
        </p:blipFill>
        <p:spPr bwMode="auto">
          <a:xfrm>
            <a:off x="4891008" y="159202"/>
            <a:ext cx="1204992" cy="533668"/>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4" descr="合肥工业大学学校校徽_word文档在线阅读与下载_无忧文档">
            <a:extLst>
              <a:ext uri="{FF2B5EF4-FFF2-40B4-BE49-F238E27FC236}">
                <a16:creationId xmlns:a16="http://schemas.microsoft.com/office/drawing/2014/main" id="{E825F9D1-0D20-B3F7-E151-E88F97D2F9DC}"/>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28248" t="21853"/>
          <a:stretch/>
        </p:blipFill>
        <p:spPr bwMode="auto">
          <a:xfrm>
            <a:off x="6168634" y="217824"/>
            <a:ext cx="1755669" cy="556699"/>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6" descr="Carnegie Mellon University Logo Download in HD Quality">
            <a:extLst>
              <a:ext uri="{FF2B5EF4-FFF2-40B4-BE49-F238E27FC236}">
                <a16:creationId xmlns:a16="http://schemas.microsoft.com/office/drawing/2014/main" id="{8CFFE525-94D7-6AEA-2131-858EC82C2C8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04022" y="106763"/>
            <a:ext cx="994180" cy="646119"/>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8" descr="Tsinghua University – Logos Download">
            <a:extLst>
              <a:ext uri="{FF2B5EF4-FFF2-40B4-BE49-F238E27FC236}">
                <a16:creationId xmlns:a16="http://schemas.microsoft.com/office/drawing/2014/main" id="{68B8154C-FBB5-3AB9-BEA4-131B87B8B87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953540" y="147830"/>
            <a:ext cx="1170347" cy="572983"/>
          </a:xfrm>
          <a:prstGeom prst="rect">
            <a:avLst/>
          </a:prstGeom>
          <a:noFill/>
          <a:extLst>
            <a:ext uri="{909E8E84-426E-40DD-AFC4-6F175D3DCCD1}">
              <a14:hiddenFill xmlns:a14="http://schemas.microsoft.com/office/drawing/2010/main">
                <a:solidFill>
                  <a:srgbClr val="FFFFFF"/>
                </a:solidFill>
              </a14:hiddenFill>
            </a:ext>
          </a:extLst>
        </p:spPr>
      </p:pic>
      <p:pic>
        <p:nvPicPr>
          <p:cNvPr id="4" name="图片 3">
            <a:extLst>
              <a:ext uri="{FF2B5EF4-FFF2-40B4-BE49-F238E27FC236}">
                <a16:creationId xmlns:a16="http://schemas.microsoft.com/office/drawing/2014/main" id="{9D0E73E2-F8C2-7D59-BEBC-EFF5D75D6B8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98083" y="2301654"/>
            <a:ext cx="2526867" cy="3930683"/>
          </a:xfrm>
          <a:prstGeom prst="rect">
            <a:avLst/>
          </a:prstGeom>
        </p:spPr>
      </p:pic>
      <p:pic>
        <p:nvPicPr>
          <p:cNvPr id="11" name="图片 10">
            <a:extLst>
              <a:ext uri="{FF2B5EF4-FFF2-40B4-BE49-F238E27FC236}">
                <a16:creationId xmlns:a16="http://schemas.microsoft.com/office/drawing/2014/main" id="{DE97F59C-640F-7215-CA0D-4FFF432E9194}"/>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673511" y="2301655"/>
            <a:ext cx="2563149" cy="3930683"/>
          </a:xfrm>
          <a:prstGeom prst="rect">
            <a:avLst/>
          </a:prstGeom>
        </p:spPr>
      </p:pic>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7BD1CD7E-B7A2-EA03-D136-64CCA4174FBE}"/>
                  </a:ext>
                </a:extLst>
              </p:cNvPr>
              <p:cNvSpPr txBox="1"/>
              <p:nvPr/>
            </p:nvSpPr>
            <p:spPr>
              <a:xfrm>
                <a:off x="6882010" y="2301654"/>
                <a:ext cx="4010223" cy="942309"/>
              </a:xfrm>
              <a:prstGeom prst="rect">
                <a:avLst/>
              </a:prstGeom>
              <a:noFill/>
            </p:spPr>
            <p:txBody>
              <a:bodyPr wrap="square">
                <a:spAutoFit/>
              </a:bodyPr>
              <a:lstStyle/>
              <a:p>
                <a:r>
                  <a:rPr lang="en-US" altLang="zh-CN" dirty="0">
                    <a:latin typeface="Times New Roman" panose="02020603050405020304" pitchFamily="18" charset="0"/>
                    <a:cs typeface="Times New Roman" panose="02020603050405020304" pitchFamily="18" charset="0"/>
                  </a:rPr>
                  <a:t>Physical field data </a:t>
                </a:r>
                <a14:m>
                  <m:oMath xmlns:m="http://schemas.openxmlformats.org/officeDocument/2006/math">
                    <m:r>
                      <a:rPr lang="en-US" altLang="zh-CN" i="1" dirty="0" smtClean="0">
                        <a:latin typeface="Cambria Math" panose="02040503050406030204" pitchFamily="18" charset="0"/>
                        <a:cs typeface="Times New Roman" panose="02020603050405020304" pitchFamily="18" charset="0"/>
                      </a:rPr>
                      <m:t>𝑢</m:t>
                    </m:r>
                    <m:d>
                      <m:dPr>
                        <m:ctrlPr>
                          <a:rPr lang="en-US" altLang="zh-CN" i="1" dirty="0" smtClean="0">
                            <a:latin typeface="Cambria Math" panose="02040503050406030204" pitchFamily="18" charset="0"/>
                            <a:cs typeface="Times New Roman" panose="02020603050405020304" pitchFamily="18" charset="0"/>
                          </a:rPr>
                        </m:ctrlPr>
                      </m:dPr>
                      <m:e>
                        <m:r>
                          <a:rPr lang="en-US" altLang="zh-CN" i="1" dirty="0" err="1" smtClean="0">
                            <a:latin typeface="Cambria Math" panose="02040503050406030204" pitchFamily="18" charset="0"/>
                            <a:cs typeface="Times New Roman" panose="02020603050405020304" pitchFamily="18" charset="0"/>
                          </a:rPr>
                          <m:t>𝑥</m:t>
                        </m:r>
                        <m:r>
                          <a:rPr lang="en-US" altLang="zh-CN" i="1" dirty="0" err="1" smtClean="0">
                            <a:latin typeface="Cambria Math" panose="02040503050406030204" pitchFamily="18" charset="0"/>
                            <a:cs typeface="Times New Roman" panose="02020603050405020304" pitchFamily="18" charset="0"/>
                          </a:rPr>
                          <m:t>,</m:t>
                        </m:r>
                        <m:r>
                          <a:rPr lang="en-US" altLang="zh-CN" i="1" dirty="0" err="1" smtClean="0">
                            <a:latin typeface="Cambria Math" panose="02040503050406030204" pitchFamily="18" charset="0"/>
                            <a:cs typeface="Times New Roman" panose="02020603050405020304" pitchFamily="18" charset="0"/>
                          </a:rPr>
                          <m:t>𝑦</m:t>
                        </m:r>
                        <m:r>
                          <a:rPr lang="en-US" altLang="zh-CN" i="1" dirty="0" err="1" smtClean="0">
                            <a:latin typeface="Cambria Math" panose="02040503050406030204" pitchFamily="18" charset="0"/>
                            <a:cs typeface="Times New Roman" panose="02020603050405020304" pitchFamily="18" charset="0"/>
                          </a:rPr>
                          <m:t>,</m:t>
                        </m:r>
                        <m:r>
                          <a:rPr lang="en-US" altLang="zh-CN" i="1" dirty="0" err="1" smtClean="0">
                            <a:latin typeface="Cambria Math" panose="02040503050406030204" pitchFamily="18" charset="0"/>
                            <a:cs typeface="Times New Roman" panose="02020603050405020304" pitchFamily="18" charset="0"/>
                          </a:rPr>
                          <m:t>𝑡</m:t>
                        </m:r>
                      </m:e>
                    </m:d>
                    <m:r>
                      <a:rPr lang="en-US" altLang="zh-CN" b="0" i="1" dirty="0" smtClean="0">
                        <a:latin typeface="Cambria Math" panose="02040503050406030204" pitchFamily="18" charset="0"/>
                        <a:cs typeface="Times New Roman" panose="02020603050405020304" pitchFamily="18" charset="0"/>
                      </a:rPr>
                      <m:t>∈</m:t>
                    </m:r>
                    <m:sSup>
                      <m:sSupPr>
                        <m:ctrlPr>
                          <a:rPr lang="en-US" altLang="zh-CN" b="0" i="1" dirty="0" smtClean="0">
                            <a:latin typeface="Cambria Math" panose="02040503050406030204" pitchFamily="18" charset="0"/>
                            <a:cs typeface="Times New Roman" panose="02020603050405020304" pitchFamily="18" charset="0"/>
                          </a:rPr>
                        </m:ctrlPr>
                      </m:sSupPr>
                      <m:e>
                        <m:r>
                          <a:rPr lang="en-US" altLang="zh-CN" b="0" i="1" dirty="0" smtClean="0">
                            <a:latin typeface="Cambria Math" panose="02040503050406030204" pitchFamily="18" charset="0"/>
                            <a:cs typeface="Times New Roman" panose="02020603050405020304" pitchFamily="18" charset="0"/>
                          </a:rPr>
                          <m:t>𝑅</m:t>
                        </m:r>
                      </m:e>
                      <m:sup>
                        <m:d>
                          <m:dPr>
                            <m:begChr m:val="{"/>
                            <m:endChr m:val="}"/>
                            <m:ctrlPr>
                              <a:rPr lang="en-US" altLang="zh-CN" b="0" i="1" dirty="0" smtClean="0">
                                <a:latin typeface="Cambria Math" panose="02040503050406030204" pitchFamily="18" charset="0"/>
                                <a:cs typeface="Times New Roman" panose="02020603050405020304" pitchFamily="18" charset="0"/>
                              </a:rPr>
                            </m:ctrlPr>
                          </m:dPr>
                          <m:e>
                            <m:r>
                              <a:rPr lang="en-US" altLang="zh-CN" b="0" i="1" dirty="0" smtClean="0">
                                <a:latin typeface="Cambria Math" panose="02040503050406030204" pitchFamily="18" charset="0"/>
                                <a:cs typeface="Times New Roman" panose="02020603050405020304" pitchFamily="18" charset="0"/>
                              </a:rPr>
                              <m:t>𝑛</m:t>
                            </m:r>
                            <m:r>
                              <a:rPr lang="en-US" altLang="zh-CN" b="0" i="1" dirty="0" smtClean="0">
                                <a:latin typeface="Cambria Math" panose="02040503050406030204" pitchFamily="18" charset="0"/>
                                <a:cs typeface="Times New Roman" panose="02020603050405020304" pitchFamily="18" charset="0"/>
                              </a:rPr>
                              <m:t>×</m:t>
                            </m:r>
                            <m:r>
                              <a:rPr lang="en-US" altLang="zh-CN" b="0" i="1" dirty="0" smtClean="0">
                                <a:latin typeface="Cambria Math" panose="02040503050406030204" pitchFamily="18" charset="0"/>
                                <a:cs typeface="Times New Roman" panose="02020603050405020304" pitchFamily="18" charset="0"/>
                              </a:rPr>
                              <m:t>𝑚</m:t>
                            </m:r>
                            <m:r>
                              <a:rPr lang="en-US" altLang="zh-CN" b="0" i="1" dirty="0" smtClean="0">
                                <a:latin typeface="Cambria Math" panose="02040503050406030204" pitchFamily="18" charset="0"/>
                                <a:cs typeface="Times New Roman" panose="02020603050405020304" pitchFamily="18" charset="0"/>
                              </a:rPr>
                              <m:t>×</m:t>
                            </m:r>
                            <m:r>
                              <a:rPr lang="en-US" altLang="zh-CN" b="0" i="1" dirty="0" smtClean="0">
                                <a:latin typeface="Cambria Math" panose="02040503050406030204" pitchFamily="18" charset="0"/>
                                <a:cs typeface="Times New Roman" panose="02020603050405020304" pitchFamily="18" charset="0"/>
                              </a:rPr>
                              <m:t>h</m:t>
                            </m:r>
                          </m:e>
                        </m:d>
                      </m:sup>
                    </m:sSup>
                  </m:oMath>
                </a14:m>
                <a:r>
                  <a:rPr lang="en-US" altLang="zh-CN" dirty="0">
                    <a:latin typeface="Times New Roman" panose="02020603050405020304" pitchFamily="18" charset="0"/>
                    <a:cs typeface="Times New Roman" panose="02020603050405020304" pitchFamily="18" charset="0"/>
                  </a:rPr>
                  <a:t>: </a:t>
                </a:r>
              </a:p>
              <a:p>
                <a:r>
                  <a:rPr lang="en-US" altLang="zh-CN" dirty="0">
                    <a:latin typeface="Times New Roman" panose="02020603050405020304" pitchFamily="18" charset="0"/>
                    <a:cs typeface="Times New Roman" panose="02020603050405020304" pitchFamily="18" charset="0"/>
                  </a:rPr>
                  <a:t>        a function of space </a:t>
                </a:r>
                <a:r>
                  <a:rPr lang="en-US" altLang="zh-CN" i="1" dirty="0">
                    <a:latin typeface="Times New Roman" panose="02020603050405020304" pitchFamily="18" charset="0"/>
                    <a:cs typeface="Times New Roman" panose="02020603050405020304" pitchFamily="18" charset="0"/>
                  </a:rPr>
                  <a:t>x, y </a:t>
                </a:r>
                <a:r>
                  <a:rPr lang="en-US" altLang="zh-CN" dirty="0">
                    <a:latin typeface="Times New Roman" panose="02020603050405020304" pitchFamily="18" charset="0"/>
                    <a:cs typeface="Times New Roman" panose="02020603050405020304" pitchFamily="18" charset="0"/>
                  </a:rPr>
                  <a:t>and time </a:t>
                </a:r>
                <a:r>
                  <a:rPr lang="en-US" altLang="zh-CN" i="1" dirty="0">
                    <a:latin typeface="Times New Roman" panose="02020603050405020304" pitchFamily="18" charset="0"/>
                    <a:cs typeface="Times New Roman" panose="02020603050405020304" pitchFamily="18" charset="0"/>
                  </a:rPr>
                  <a:t>t</a:t>
                </a:r>
                <a:r>
                  <a:rPr lang="en-US" altLang="zh-CN" dirty="0">
                    <a:latin typeface="Times New Roman" panose="02020603050405020304" pitchFamily="18" charset="0"/>
                    <a:cs typeface="Times New Roman" panose="02020603050405020304" pitchFamily="18" charset="0"/>
                  </a:rPr>
                  <a:t>.</a:t>
                </a:r>
              </a:p>
              <a:p>
                <a:r>
                  <a:rPr lang="en-US" altLang="zh-CN" dirty="0">
                    <a:latin typeface="Times New Roman" panose="02020603050405020304" pitchFamily="18" charset="0"/>
                    <a:cs typeface="Times New Roman" panose="02020603050405020304" pitchFamily="18" charset="0"/>
                  </a:rPr>
                  <a:t>Calculate its derivatives in advance.</a:t>
                </a:r>
                <a:endParaRPr lang="zh-CN" altLang="en-US" dirty="0">
                  <a:latin typeface="Times New Roman" panose="02020603050405020304" pitchFamily="18" charset="0"/>
                  <a:cs typeface="Times New Roman" panose="02020603050405020304" pitchFamily="18" charset="0"/>
                </a:endParaRPr>
              </a:p>
            </p:txBody>
          </p:sp>
        </mc:Choice>
        <mc:Fallback xmlns="">
          <p:sp>
            <p:nvSpPr>
              <p:cNvPr id="12" name="文本框 11">
                <a:extLst>
                  <a:ext uri="{FF2B5EF4-FFF2-40B4-BE49-F238E27FC236}">
                    <a16:creationId xmlns:a16="http://schemas.microsoft.com/office/drawing/2014/main" id="{7BD1CD7E-B7A2-EA03-D136-64CCA4174FBE}"/>
                  </a:ext>
                </a:extLst>
              </p:cNvPr>
              <p:cNvSpPr txBox="1">
                <a:spLocks noRot="1" noChangeAspect="1" noMove="1" noResize="1" noEditPoints="1" noAdjustHandles="1" noChangeArrowheads="1" noChangeShapeType="1" noTextEdit="1"/>
              </p:cNvSpPr>
              <p:nvPr/>
            </p:nvSpPr>
            <p:spPr>
              <a:xfrm>
                <a:off x="6882010" y="2301654"/>
                <a:ext cx="4010223" cy="942309"/>
              </a:xfrm>
              <a:prstGeom prst="rect">
                <a:avLst/>
              </a:prstGeom>
              <a:blipFill>
                <a:blip r:embed="rId11"/>
                <a:stretch>
                  <a:fillRect l="-1368" t="-1948" r="-4255" b="-9740"/>
                </a:stretch>
              </a:blipFill>
            </p:spPr>
            <p:txBody>
              <a:bodyPr/>
              <a:lstStyle/>
              <a:p>
                <a:r>
                  <a:rPr lang="zh-CN" altLang="en-US">
                    <a:noFill/>
                  </a:rPr>
                  <a:t> </a:t>
                </a:r>
              </a:p>
            </p:txBody>
          </p:sp>
        </mc:Fallback>
      </mc:AlternateContent>
      <p:pic>
        <p:nvPicPr>
          <p:cNvPr id="17" name="图片 16">
            <a:extLst>
              <a:ext uri="{FF2B5EF4-FFF2-40B4-BE49-F238E27FC236}">
                <a16:creationId xmlns:a16="http://schemas.microsoft.com/office/drawing/2014/main" id="{19BC019F-5A79-DB09-E8C3-C534FC9E01B5}"/>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420444" y="3512501"/>
            <a:ext cx="4933356" cy="2705812"/>
          </a:xfrm>
          <a:prstGeom prst="rect">
            <a:avLst/>
          </a:prstGeom>
        </p:spPr>
      </p:pic>
      <p:pic>
        <p:nvPicPr>
          <p:cNvPr id="7" name="Picture 2" descr="KDD 2023">
            <a:extLst>
              <a:ext uri="{FF2B5EF4-FFF2-40B4-BE49-F238E27FC236}">
                <a16:creationId xmlns:a16="http://schemas.microsoft.com/office/drawing/2014/main" id="{FC41E648-5025-CDFE-A169-96B94DFC6F72}"/>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666432" y="106763"/>
            <a:ext cx="2381250" cy="60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71994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圆角 24">
            <a:extLst>
              <a:ext uri="{FF2B5EF4-FFF2-40B4-BE49-F238E27FC236}">
                <a16:creationId xmlns:a16="http://schemas.microsoft.com/office/drawing/2014/main" id="{7D265A5D-0795-1401-99A6-7D5A2786D6B9}"/>
              </a:ext>
            </a:extLst>
          </p:cNvPr>
          <p:cNvSpPr/>
          <p:nvPr/>
        </p:nvSpPr>
        <p:spPr>
          <a:xfrm>
            <a:off x="4950906" y="4037966"/>
            <a:ext cx="5571849" cy="2002082"/>
          </a:xfrm>
          <a:prstGeom prst="round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a:extLst>
              <a:ext uri="{FF2B5EF4-FFF2-40B4-BE49-F238E27FC236}">
                <a16:creationId xmlns:a16="http://schemas.microsoft.com/office/drawing/2014/main" id="{AA37FACD-D9A0-4F39-8145-85AC091B26CC}"/>
              </a:ext>
            </a:extLst>
          </p:cNvPr>
          <p:cNvSpPr>
            <a:spLocks noGrp="1"/>
          </p:cNvSpPr>
          <p:nvPr>
            <p:ph type="title"/>
          </p:nvPr>
        </p:nvSpPr>
        <p:spPr>
          <a:xfrm>
            <a:off x="838200" y="976091"/>
            <a:ext cx="10515600" cy="1325563"/>
          </a:xfrm>
        </p:spPr>
        <p:txBody>
          <a:bodyPr>
            <a:normAutofit/>
          </a:bodyPr>
          <a:lstStyle/>
          <a:p>
            <a:r>
              <a:rPr kumimoji="0" lang="en-US" altLang="zh-CN" sz="2800" b="0" i="0" u="none" strike="noStrike" kern="0" cap="none" spc="0" normalizeH="0" baseline="0" noProof="0" dirty="0">
                <a:ln>
                  <a:noFill/>
                </a:ln>
                <a:solidFill>
                  <a:srgbClr val="AE0000"/>
                </a:solidFill>
                <a:effectLst/>
                <a:uLnTx/>
                <a:uFillTx/>
                <a:latin typeface="Open Sans SemiBold"/>
                <a:ea typeface="Open Sans SemiBold"/>
                <a:cs typeface="Open Sans SemiBold"/>
                <a:sym typeface="Open Sans SemiBold"/>
              </a:rPr>
              <a:t>Objective of Parametric PDE Discovery</a:t>
            </a:r>
            <a:endParaRPr lang="zh-CN" altLang="en-US" sz="2800" b="1" dirty="0">
              <a:latin typeface="Times New Roman" panose="02020603050405020304" pitchFamily="18" charset="0"/>
              <a:cs typeface="Times New Roman" panose="02020603050405020304" pitchFamily="18" charset="0"/>
            </a:endParaRPr>
          </a:p>
        </p:txBody>
      </p:sp>
      <p:pic>
        <p:nvPicPr>
          <p:cNvPr id="3" name="Picture 2" descr="KDD 2023">
            <a:extLst>
              <a:ext uri="{FF2B5EF4-FFF2-40B4-BE49-F238E27FC236}">
                <a16:creationId xmlns:a16="http://schemas.microsoft.com/office/drawing/2014/main" id="{CAA5F96A-12BA-400D-8CA2-5AD0BDB2D0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66432" y="106763"/>
            <a:ext cx="2381250" cy="609600"/>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4">
            <a:extLst>
              <a:ext uri="{FF2B5EF4-FFF2-40B4-BE49-F238E27FC236}">
                <a16:creationId xmlns:a16="http://schemas.microsoft.com/office/drawing/2014/main" id="{3FE74B07-479A-4ACC-07DE-49B2EEEAF6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892" y="159134"/>
            <a:ext cx="1559289" cy="561679"/>
          </a:xfrm>
          <a:prstGeom prst="rect">
            <a:avLst/>
          </a:prstGeom>
        </p:spPr>
      </p:pic>
      <p:pic>
        <p:nvPicPr>
          <p:cNvPr id="6" name="Picture 8" descr="University of Chinese Academy of Sciences - APRU">
            <a:extLst>
              <a:ext uri="{FF2B5EF4-FFF2-40B4-BE49-F238E27FC236}">
                <a16:creationId xmlns:a16="http://schemas.microsoft.com/office/drawing/2014/main" id="{80AFFE00-3FB5-DF79-D142-49BCAD161107}"/>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0061" t="-8804"/>
          <a:stretch/>
        </p:blipFill>
        <p:spPr bwMode="auto">
          <a:xfrm>
            <a:off x="2702959" y="140557"/>
            <a:ext cx="2032974" cy="58025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0" descr="第一阶段结果公告│“百年经典”—东方理工大学（暂名）校园规划及建筑方案设计国际竞赛 - EIAS">
            <a:extLst>
              <a:ext uri="{FF2B5EF4-FFF2-40B4-BE49-F238E27FC236}">
                <a16:creationId xmlns:a16="http://schemas.microsoft.com/office/drawing/2014/main" id="{36128513-0FA7-9390-6C66-44F8DFB69BC4}"/>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57326" t="-11173"/>
          <a:stretch/>
        </p:blipFill>
        <p:spPr bwMode="auto">
          <a:xfrm>
            <a:off x="4891008" y="159202"/>
            <a:ext cx="1204992" cy="533668"/>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4" descr="合肥工业大学学校校徽_word文档在线阅读与下载_无忧文档">
            <a:extLst>
              <a:ext uri="{FF2B5EF4-FFF2-40B4-BE49-F238E27FC236}">
                <a16:creationId xmlns:a16="http://schemas.microsoft.com/office/drawing/2014/main" id="{E825F9D1-0D20-B3F7-E151-E88F97D2F9DC}"/>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28248" t="21853"/>
          <a:stretch/>
        </p:blipFill>
        <p:spPr bwMode="auto">
          <a:xfrm>
            <a:off x="6168634" y="217824"/>
            <a:ext cx="1755669" cy="556699"/>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6" descr="Carnegie Mellon University Logo Download in HD Quality">
            <a:extLst>
              <a:ext uri="{FF2B5EF4-FFF2-40B4-BE49-F238E27FC236}">
                <a16:creationId xmlns:a16="http://schemas.microsoft.com/office/drawing/2014/main" id="{8CFFE525-94D7-6AEA-2131-858EC82C2C8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04022" y="106763"/>
            <a:ext cx="994180" cy="646119"/>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8" descr="Tsinghua University – Logos Download">
            <a:extLst>
              <a:ext uri="{FF2B5EF4-FFF2-40B4-BE49-F238E27FC236}">
                <a16:creationId xmlns:a16="http://schemas.microsoft.com/office/drawing/2014/main" id="{68B8154C-FBB5-3AB9-BEA4-131B87B8B87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953540" y="147830"/>
            <a:ext cx="1170347" cy="572983"/>
          </a:xfrm>
          <a:prstGeom prst="rect">
            <a:avLst/>
          </a:prstGeom>
          <a:noFill/>
          <a:extLst>
            <a:ext uri="{909E8E84-426E-40DD-AFC4-6F175D3DCCD1}">
              <a14:hiddenFill xmlns:a14="http://schemas.microsoft.com/office/drawing/2010/main">
                <a:solidFill>
                  <a:srgbClr val="FFFFFF"/>
                </a:solidFill>
              </a14:hiddenFill>
            </a:ext>
          </a:extLst>
        </p:spPr>
      </p:pic>
      <p:pic>
        <p:nvPicPr>
          <p:cNvPr id="8" name="图片 7">
            <a:extLst>
              <a:ext uri="{FF2B5EF4-FFF2-40B4-BE49-F238E27FC236}">
                <a16:creationId xmlns:a16="http://schemas.microsoft.com/office/drawing/2014/main" id="{73C054C6-7354-93B1-2EB3-246BD11D9940}"/>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735933" y="2474485"/>
            <a:ext cx="6153150" cy="1390650"/>
          </a:xfrm>
          <a:prstGeom prst="rect">
            <a:avLst/>
          </a:prstGeom>
        </p:spPr>
      </p:pic>
      <p:pic>
        <p:nvPicPr>
          <p:cNvPr id="13" name="图片 12">
            <a:extLst>
              <a:ext uri="{FF2B5EF4-FFF2-40B4-BE49-F238E27FC236}">
                <a16:creationId xmlns:a16="http://schemas.microsoft.com/office/drawing/2014/main" id="{060E51C6-DA09-1511-D59E-DC8E5F5AA4DC}"/>
              </a:ext>
            </a:extLst>
          </p:cNvPr>
          <p:cNvPicPr>
            <a:picLocks noChangeAspect="1"/>
          </p:cNvPicPr>
          <p:nvPr/>
        </p:nvPicPr>
        <p:blipFill rotWithShape="1">
          <a:blip r:embed="rId11">
            <a:extLst>
              <a:ext uri="{28A0092B-C50C-407E-A947-70E740481C1C}">
                <a14:useLocalDpi xmlns:a14="http://schemas.microsoft.com/office/drawing/2010/main" val="0"/>
              </a:ext>
            </a:extLst>
          </a:blip>
          <a:srcRect r="25190"/>
          <a:stretch/>
        </p:blipFill>
        <p:spPr>
          <a:xfrm>
            <a:off x="5158600" y="4814969"/>
            <a:ext cx="3826493" cy="457200"/>
          </a:xfrm>
          <a:prstGeom prst="rect">
            <a:avLst/>
          </a:prstGeom>
        </p:spPr>
      </p:pic>
      <p:pic>
        <p:nvPicPr>
          <p:cNvPr id="19" name="图片 18">
            <a:extLst>
              <a:ext uri="{FF2B5EF4-FFF2-40B4-BE49-F238E27FC236}">
                <a16:creationId xmlns:a16="http://schemas.microsoft.com/office/drawing/2014/main" id="{F911138E-6DBB-9DF6-EA5D-84A957A703B6}"/>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270055" y="5272169"/>
            <a:ext cx="3552825" cy="676275"/>
          </a:xfrm>
          <a:prstGeom prst="rect">
            <a:avLst/>
          </a:prstGeom>
        </p:spPr>
      </p:pic>
      <p:pic>
        <p:nvPicPr>
          <p:cNvPr id="22" name="图片 21">
            <a:extLst>
              <a:ext uri="{FF2B5EF4-FFF2-40B4-BE49-F238E27FC236}">
                <a16:creationId xmlns:a16="http://schemas.microsoft.com/office/drawing/2014/main" id="{91DBF060-5F81-C9EF-3D26-F4BEB4507E6B}"/>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604022" y="2301654"/>
            <a:ext cx="2563149" cy="3930683"/>
          </a:xfrm>
          <a:prstGeom prst="rect">
            <a:avLst/>
          </a:prstGeom>
        </p:spPr>
      </p:pic>
      <p:sp>
        <p:nvSpPr>
          <p:cNvPr id="24" name="文本框 23">
            <a:extLst>
              <a:ext uri="{FF2B5EF4-FFF2-40B4-BE49-F238E27FC236}">
                <a16:creationId xmlns:a16="http://schemas.microsoft.com/office/drawing/2014/main" id="{52292D3E-D4D6-452B-5532-7E62EFC7F32F}"/>
              </a:ext>
            </a:extLst>
          </p:cNvPr>
          <p:cNvSpPr txBox="1"/>
          <p:nvPr/>
        </p:nvSpPr>
        <p:spPr>
          <a:xfrm>
            <a:off x="5153666" y="4286821"/>
            <a:ext cx="5015011" cy="400110"/>
          </a:xfrm>
          <a:prstGeom prst="rect">
            <a:avLst/>
          </a:prstGeom>
          <a:noFill/>
        </p:spPr>
        <p:txBody>
          <a:bodyPr wrap="square">
            <a:spAutoFit/>
          </a:bodyPr>
          <a:lstStyle/>
          <a:p>
            <a:r>
              <a:rPr lang="en-US" altLang="zh-CN" sz="2000" b="1" dirty="0">
                <a:latin typeface="Times New Roman" panose="02020603050405020304" pitchFamily="18" charset="0"/>
                <a:cs typeface="Times New Roman" panose="02020603050405020304" pitchFamily="18" charset="0"/>
              </a:rPr>
              <a:t>Sparse Regression </a:t>
            </a:r>
            <a:r>
              <a:rPr lang="en-US" altLang="zh-CN" sz="2000" dirty="0">
                <a:latin typeface="Times New Roman" panose="02020603050405020304" pitchFamily="18" charset="0"/>
                <a:cs typeface="Times New Roman" panose="02020603050405020304" pitchFamily="18" charset="0"/>
              </a:rPr>
              <a:t>(filter irrelevant terms): </a:t>
            </a:r>
          </a:p>
        </p:txBody>
      </p:sp>
      <p:sp>
        <p:nvSpPr>
          <p:cNvPr id="26" name="文本框 25">
            <a:extLst>
              <a:ext uri="{FF2B5EF4-FFF2-40B4-BE49-F238E27FC236}">
                <a16:creationId xmlns:a16="http://schemas.microsoft.com/office/drawing/2014/main" id="{F4290473-7903-6701-DAC1-F721899F1B44}"/>
              </a:ext>
            </a:extLst>
          </p:cNvPr>
          <p:cNvSpPr txBox="1"/>
          <p:nvPr/>
        </p:nvSpPr>
        <p:spPr>
          <a:xfrm>
            <a:off x="5931587" y="6104237"/>
            <a:ext cx="5015011" cy="369332"/>
          </a:xfrm>
          <a:prstGeom prst="rect">
            <a:avLst/>
          </a:prstGeom>
          <a:noFill/>
        </p:spPr>
        <p:txBody>
          <a:bodyPr wrap="square">
            <a:spAutoFit/>
          </a:bodyPr>
          <a:lstStyle/>
          <a:p>
            <a:r>
              <a:rPr lang="en-US" altLang="zh-CN" dirty="0">
                <a:solidFill>
                  <a:srgbClr val="FF0000"/>
                </a:solidFill>
                <a:latin typeface="Times New Roman" panose="02020603050405020304" pitchFamily="18" charset="0"/>
                <a:cs typeface="Times New Roman" panose="02020603050405020304" pitchFamily="18" charset="0"/>
              </a:rPr>
              <a:t>Independent coefficient estimation across space</a:t>
            </a:r>
          </a:p>
        </p:txBody>
      </p:sp>
    </p:spTree>
    <p:extLst>
      <p:ext uri="{BB962C8B-B14F-4D97-AF65-F5344CB8AC3E}">
        <p14:creationId xmlns:p14="http://schemas.microsoft.com/office/powerpoint/2010/main" val="16396805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37FACD-D9A0-4F39-8145-85AC091B26CC}"/>
              </a:ext>
            </a:extLst>
          </p:cNvPr>
          <p:cNvSpPr>
            <a:spLocks noGrp="1"/>
          </p:cNvSpPr>
          <p:nvPr>
            <p:ph type="title"/>
          </p:nvPr>
        </p:nvSpPr>
        <p:spPr>
          <a:xfrm>
            <a:off x="838200" y="976091"/>
            <a:ext cx="10515600" cy="1325563"/>
          </a:xfrm>
        </p:spPr>
        <p:txBody>
          <a:bodyPr>
            <a:normAutofit/>
          </a:bodyPr>
          <a:lstStyle/>
          <a:p>
            <a:r>
              <a:rPr kumimoji="0" lang="en-US" altLang="zh-CN" sz="2800" b="0" i="0" u="none" strike="noStrike" kern="0" cap="none" spc="0" normalizeH="0" baseline="0" noProof="0" dirty="0">
                <a:ln>
                  <a:noFill/>
                </a:ln>
                <a:solidFill>
                  <a:srgbClr val="AE0000"/>
                </a:solidFill>
                <a:effectLst/>
                <a:uLnTx/>
                <a:uFillTx/>
                <a:latin typeface="Open Sans SemiBold"/>
                <a:ea typeface="Open Sans SemiBold"/>
                <a:cs typeface="Open Sans SemiBold"/>
                <a:sym typeface="Open Sans SemiBold"/>
              </a:rPr>
              <a:t>The Challenge of Highly Nonlinear Coefficients</a:t>
            </a:r>
            <a:endParaRPr lang="en-US" altLang="zh-CN" sz="2800" b="1" dirty="0">
              <a:latin typeface="Times New Roman" panose="02020603050405020304" pitchFamily="18" charset="0"/>
              <a:cs typeface="Times New Roman" panose="02020603050405020304" pitchFamily="18" charset="0"/>
            </a:endParaRPr>
          </a:p>
        </p:txBody>
      </p:sp>
      <p:pic>
        <p:nvPicPr>
          <p:cNvPr id="3" name="Picture 2" descr="KDD 2023">
            <a:extLst>
              <a:ext uri="{FF2B5EF4-FFF2-40B4-BE49-F238E27FC236}">
                <a16:creationId xmlns:a16="http://schemas.microsoft.com/office/drawing/2014/main" id="{CAA5F96A-12BA-400D-8CA2-5AD0BDB2D0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66432" y="106763"/>
            <a:ext cx="2381250" cy="609600"/>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4">
            <a:extLst>
              <a:ext uri="{FF2B5EF4-FFF2-40B4-BE49-F238E27FC236}">
                <a16:creationId xmlns:a16="http://schemas.microsoft.com/office/drawing/2014/main" id="{3FE74B07-479A-4ACC-07DE-49B2EEEAF6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892" y="159134"/>
            <a:ext cx="1559289" cy="561679"/>
          </a:xfrm>
          <a:prstGeom prst="rect">
            <a:avLst/>
          </a:prstGeom>
        </p:spPr>
      </p:pic>
      <p:pic>
        <p:nvPicPr>
          <p:cNvPr id="6" name="Picture 8" descr="University of Chinese Academy of Sciences - APRU">
            <a:extLst>
              <a:ext uri="{FF2B5EF4-FFF2-40B4-BE49-F238E27FC236}">
                <a16:creationId xmlns:a16="http://schemas.microsoft.com/office/drawing/2014/main" id="{80AFFE00-3FB5-DF79-D142-49BCAD161107}"/>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0061" t="-8804"/>
          <a:stretch/>
        </p:blipFill>
        <p:spPr bwMode="auto">
          <a:xfrm>
            <a:off x="2702959" y="140557"/>
            <a:ext cx="2032974" cy="58025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0" descr="第一阶段结果公告│“百年经典”—东方理工大学（暂名）校园规划及建筑方案设计国际竞赛 - EIAS">
            <a:extLst>
              <a:ext uri="{FF2B5EF4-FFF2-40B4-BE49-F238E27FC236}">
                <a16:creationId xmlns:a16="http://schemas.microsoft.com/office/drawing/2014/main" id="{36128513-0FA7-9390-6C66-44F8DFB69BC4}"/>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57326" t="-11173"/>
          <a:stretch/>
        </p:blipFill>
        <p:spPr bwMode="auto">
          <a:xfrm>
            <a:off x="4891008" y="159202"/>
            <a:ext cx="1204992" cy="533668"/>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4" descr="合肥工业大学学校校徽_word文档在线阅读与下载_无忧文档">
            <a:extLst>
              <a:ext uri="{FF2B5EF4-FFF2-40B4-BE49-F238E27FC236}">
                <a16:creationId xmlns:a16="http://schemas.microsoft.com/office/drawing/2014/main" id="{E825F9D1-0D20-B3F7-E151-E88F97D2F9DC}"/>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28248" t="21853"/>
          <a:stretch/>
        </p:blipFill>
        <p:spPr bwMode="auto">
          <a:xfrm>
            <a:off x="6168634" y="217824"/>
            <a:ext cx="1755669" cy="556699"/>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6" descr="Carnegie Mellon University Logo Download in HD Quality">
            <a:extLst>
              <a:ext uri="{FF2B5EF4-FFF2-40B4-BE49-F238E27FC236}">
                <a16:creationId xmlns:a16="http://schemas.microsoft.com/office/drawing/2014/main" id="{8CFFE525-94D7-6AEA-2131-858EC82C2C8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04022" y="106763"/>
            <a:ext cx="994180" cy="646119"/>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8" descr="Tsinghua University – Logos Download">
            <a:extLst>
              <a:ext uri="{FF2B5EF4-FFF2-40B4-BE49-F238E27FC236}">
                <a16:creationId xmlns:a16="http://schemas.microsoft.com/office/drawing/2014/main" id="{68B8154C-FBB5-3AB9-BEA4-131B87B8B87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953540" y="147830"/>
            <a:ext cx="1170347" cy="572983"/>
          </a:xfrm>
          <a:prstGeom prst="rect">
            <a:avLst/>
          </a:prstGeom>
          <a:noFill/>
          <a:extLst>
            <a:ext uri="{909E8E84-426E-40DD-AFC4-6F175D3DCCD1}">
              <a14:hiddenFill xmlns:a14="http://schemas.microsoft.com/office/drawing/2010/main">
                <a:solidFill>
                  <a:srgbClr val="FFFFFF"/>
                </a:solidFill>
              </a14:hiddenFill>
            </a:ext>
          </a:extLst>
        </p:spPr>
      </p:pic>
      <p:pic>
        <p:nvPicPr>
          <p:cNvPr id="11" name="图片 10">
            <a:extLst>
              <a:ext uri="{FF2B5EF4-FFF2-40B4-BE49-F238E27FC236}">
                <a16:creationId xmlns:a16="http://schemas.microsoft.com/office/drawing/2014/main" id="{71FB07D5-E682-7CC7-B1E7-1E820CB89479}"/>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39189" y="2301654"/>
            <a:ext cx="10113622" cy="3840528"/>
          </a:xfrm>
          <a:prstGeom prst="rect">
            <a:avLst/>
          </a:prstGeom>
        </p:spPr>
      </p:pic>
    </p:spTree>
    <p:extLst>
      <p:ext uri="{BB962C8B-B14F-4D97-AF65-F5344CB8AC3E}">
        <p14:creationId xmlns:p14="http://schemas.microsoft.com/office/powerpoint/2010/main" val="33736270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37FACD-D9A0-4F39-8145-85AC091B26CC}"/>
              </a:ext>
            </a:extLst>
          </p:cNvPr>
          <p:cNvSpPr>
            <a:spLocks noGrp="1"/>
          </p:cNvSpPr>
          <p:nvPr>
            <p:ph type="title"/>
          </p:nvPr>
        </p:nvSpPr>
        <p:spPr>
          <a:xfrm>
            <a:off x="838200" y="976091"/>
            <a:ext cx="10515600" cy="1325563"/>
          </a:xfrm>
        </p:spPr>
        <p:txBody>
          <a:bodyPr>
            <a:normAutofit/>
          </a:bodyPr>
          <a:lstStyle/>
          <a:p>
            <a:r>
              <a:rPr kumimoji="0" lang="en-US" altLang="zh-CN" sz="2800" b="0" i="0" u="none" strike="noStrike" kern="0" cap="none" spc="0" normalizeH="0" baseline="0" noProof="0" dirty="0">
                <a:ln>
                  <a:noFill/>
                </a:ln>
                <a:solidFill>
                  <a:srgbClr val="AE0000"/>
                </a:solidFill>
                <a:effectLst/>
                <a:uLnTx/>
                <a:uFillTx/>
                <a:latin typeface="Open Sans SemiBold"/>
                <a:ea typeface="Open Sans SemiBold"/>
                <a:cs typeface="Open Sans SemiBold"/>
                <a:sym typeface="Open Sans SemiBold"/>
              </a:rPr>
              <a:t>Motivation 1: Smooth Coefficient Field</a:t>
            </a:r>
            <a:endParaRPr lang="zh-CN" altLang="en-US" sz="2800" b="1" dirty="0">
              <a:latin typeface="Times New Roman" panose="02020603050405020304" pitchFamily="18" charset="0"/>
              <a:cs typeface="Times New Roman" panose="02020603050405020304" pitchFamily="18" charset="0"/>
            </a:endParaRPr>
          </a:p>
        </p:txBody>
      </p:sp>
      <p:pic>
        <p:nvPicPr>
          <p:cNvPr id="3" name="Picture 2" descr="KDD 2023">
            <a:extLst>
              <a:ext uri="{FF2B5EF4-FFF2-40B4-BE49-F238E27FC236}">
                <a16:creationId xmlns:a16="http://schemas.microsoft.com/office/drawing/2014/main" id="{CAA5F96A-12BA-400D-8CA2-5AD0BDB2D0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66432" y="106763"/>
            <a:ext cx="2381250" cy="609600"/>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4">
            <a:extLst>
              <a:ext uri="{FF2B5EF4-FFF2-40B4-BE49-F238E27FC236}">
                <a16:creationId xmlns:a16="http://schemas.microsoft.com/office/drawing/2014/main" id="{3FE74B07-479A-4ACC-07DE-49B2EEEAF6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892" y="159134"/>
            <a:ext cx="1559289" cy="561679"/>
          </a:xfrm>
          <a:prstGeom prst="rect">
            <a:avLst/>
          </a:prstGeom>
        </p:spPr>
      </p:pic>
      <p:pic>
        <p:nvPicPr>
          <p:cNvPr id="6" name="Picture 8" descr="University of Chinese Academy of Sciences - APRU">
            <a:extLst>
              <a:ext uri="{FF2B5EF4-FFF2-40B4-BE49-F238E27FC236}">
                <a16:creationId xmlns:a16="http://schemas.microsoft.com/office/drawing/2014/main" id="{80AFFE00-3FB5-DF79-D142-49BCAD161107}"/>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0061" t="-8804"/>
          <a:stretch/>
        </p:blipFill>
        <p:spPr bwMode="auto">
          <a:xfrm>
            <a:off x="2702959" y="140557"/>
            <a:ext cx="2032974" cy="58025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0" descr="第一阶段结果公告│“百年经典”—东方理工大学（暂名）校园规划及建筑方案设计国际竞赛 - EIAS">
            <a:extLst>
              <a:ext uri="{FF2B5EF4-FFF2-40B4-BE49-F238E27FC236}">
                <a16:creationId xmlns:a16="http://schemas.microsoft.com/office/drawing/2014/main" id="{36128513-0FA7-9390-6C66-44F8DFB69BC4}"/>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57326" t="-11173"/>
          <a:stretch/>
        </p:blipFill>
        <p:spPr bwMode="auto">
          <a:xfrm>
            <a:off x="4891008" y="159202"/>
            <a:ext cx="1204992" cy="533668"/>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4" descr="合肥工业大学学校校徽_word文档在线阅读与下载_无忧文档">
            <a:extLst>
              <a:ext uri="{FF2B5EF4-FFF2-40B4-BE49-F238E27FC236}">
                <a16:creationId xmlns:a16="http://schemas.microsoft.com/office/drawing/2014/main" id="{E825F9D1-0D20-B3F7-E151-E88F97D2F9DC}"/>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28248" t="21853"/>
          <a:stretch/>
        </p:blipFill>
        <p:spPr bwMode="auto">
          <a:xfrm>
            <a:off x="6168634" y="217824"/>
            <a:ext cx="1755669" cy="556699"/>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6" descr="Carnegie Mellon University Logo Download in HD Quality">
            <a:extLst>
              <a:ext uri="{FF2B5EF4-FFF2-40B4-BE49-F238E27FC236}">
                <a16:creationId xmlns:a16="http://schemas.microsoft.com/office/drawing/2014/main" id="{8CFFE525-94D7-6AEA-2131-858EC82C2C8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04022" y="106763"/>
            <a:ext cx="994180" cy="646119"/>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8" descr="Tsinghua University – Logos Download">
            <a:extLst>
              <a:ext uri="{FF2B5EF4-FFF2-40B4-BE49-F238E27FC236}">
                <a16:creationId xmlns:a16="http://schemas.microsoft.com/office/drawing/2014/main" id="{68B8154C-FBB5-3AB9-BEA4-131B87B8B87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953540" y="147830"/>
            <a:ext cx="1170347" cy="572983"/>
          </a:xfrm>
          <a:prstGeom prst="rect">
            <a:avLst/>
          </a:prstGeom>
          <a:noFill/>
          <a:extLst>
            <a:ext uri="{909E8E84-426E-40DD-AFC4-6F175D3DCCD1}">
              <a14:hiddenFill xmlns:a14="http://schemas.microsoft.com/office/drawing/2010/main">
                <a:solidFill>
                  <a:srgbClr val="FFFFFF"/>
                </a:solidFill>
              </a14:hiddenFill>
            </a:ext>
          </a:extLst>
        </p:spPr>
      </p:pic>
      <p:pic>
        <p:nvPicPr>
          <p:cNvPr id="12" name="图片 11">
            <a:extLst>
              <a:ext uri="{FF2B5EF4-FFF2-40B4-BE49-F238E27FC236}">
                <a16:creationId xmlns:a16="http://schemas.microsoft.com/office/drawing/2014/main" id="{715D02AC-975F-A5E3-435D-58AB3996A1A1}"/>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392258" y="2301654"/>
            <a:ext cx="7397124" cy="2257892"/>
          </a:xfrm>
          <a:prstGeom prst="rect">
            <a:avLst/>
          </a:prstGeom>
        </p:spPr>
      </p:pic>
      <p:sp>
        <p:nvSpPr>
          <p:cNvPr id="7" name="文本框 6">
            <a:extLst>
              <a:ext uri="{FF2B5EF4-FFF2-40B4-BE49-F238E27FC236}">
                <a16:creationId xmlns:a16="http://schemas.microsoft.com/office/drawing/2014/main" id="{CDFECE37-4F65-982C-7912-A30EFBBF36D6}"/>
              </a:ext>
            </a:extLst>
          </p:cNvPr>
          <p:cNvSpPr txBox="1"/>
          <p:nvPr/>
        </p:nvSpPr>
        <p:spPr>
          <a:xfrm>
            <a:off x="2392258" y="5084234"/>
            <a:ext cx="7970941" cy="1015663"/>
          </a:xfrm>
          <a:prstGeom prst="rect">
            <a:avLst/>
          </a:prstGeom>
          <a:noFill/>
        </p:spPr>
        <p:txBody>
          <a:bodyPr wrap="square">
            <a:spAutoFit/>
          </a:bodyPr>
          <a:lstStyle/>
          <a:p>
            <a:r>
              <a:rPr lang="en-US" altLang="zh-CN" sz="2000" b="1" dirty="0">
                <a:latin typeface="Times New Roman" panose="02020603050405020304" pitchFamily="18" charset="0"/>
                <a:cs typeface="Times New Roman" panose="02020603050405020304" pitchFamily="18" charset="0"/>
              </a:rPr>
              <a:t>Recall: </a:t>
            </a:r>
            <a:r>
              <a:rPr lang="en-US" altLang="zh-CN" sz="2000" dirty="0">
                <a:latin typeface="Times New Roman" panose="02020603050405020304" pitchFamily="18" charset="0"/>
                <a:cs typeface="Times New Roman" panose="02020603050405020304" pitchFamily="18" charset="0"/>
              </a:rPr>
              <a:t>Differentiation accuracy assumes smoothness as a first principle.</a:t>
            </a:r>
          </a:p>
          <a:p>
            <a:r>
              <a:rPr lang="en-US" altLang="zh-CN" sz="2000" b="1" dirty="0">
                <a:latin typeface="Times New Roman" panose="02020603050405020304" pitchFamily="18" charset="0"/>
                <a:cs typeface="Times New Roman" panose="02020603050405020304" pitchFamily="18" charset="0"/>
              </a:rPr>
              <a:t>Scope: </a:t>
            </a:r>
            <a:r>
              <a:rPr lang="en-US" altLang="zh-CN" sz="2000" dirty="0">
                <a:latin typeface="Times New Roman" panose="02020603050405020304" pitchFamily="18" charset="0"/>
                <a:cs typeface="Times New Roman" panose="02020603050405020304" pitchFamily="18" charset="0"/>
              </a:rPr>
              <a:t>Most physical fields. For those with mutations or discontinuities, PDEs alone are not enough (need shock/discontinuity-capturing methods).</a:t>
            </a:r>
          </a:p>
        </p:txBody>
      </p:sp>
      <p:sp>
        <p:nvSpPr>
          <p:cNvPr id="8" name="矩形: 圆角 7">
            <a:extLst>
              <a:ext uri="{FF2B5EF4-FFF2-40B4-BE49-F238E27FC236}">
                <a16:creationId xmlns:a16="http://schemas.microsoft.com/office/drawing/2014/main" id="{76ED9596-2029-16FD-BE90-ED82B0344209}"/>
              </a:ext>
            </a:extLst>
          </p:cNvPr>
          <p:cNvSpPr/>
          <p:nvPr/>
        </p:nvSpPr>
        <p:spPr>
          <a:xfrm>
            <a:off x="2183164" y="4813174"/>
            <a:ext cx="7970940" cy="1557782"/>
          </a:xfrm>
          <a:prstGeom prst="round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4010225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37FACD-D9A0-4F39-8145-85AC091B26CC}"/>
              </a:ext>
            </a:extLst>
          </p:cNvPr>
          <p:cNvSpPr>
            <a:spLocks noGrp="1"/>
          </p:cNvSpPr>
          <p:nvPr>
            <p:ph type="title"/>
          </p:nvPr>
        </p:nvSpPr>
        <p:spPr>
          <a:xfrm>
            <a:off x="838200" y="976091"/>
            <a:ext cx="10515600" cy="1325563"/>
          </a:xfrm>
        </p:spPr>
        <p:txBody>
          <a:bodyPr>
            <a:normAutofit/>
          </a:bodyPr>
          <a:lstStyle/>
          <a:p>
            <a:r>
              <a:rPr kumimoji="0" lang="en-US" altLang="zh-CN" sz="2800" b="0" i="0" u="none" strike="noStrike" kern="0" cap="none" spc="0" normalizeH="0" baseline="0" noProof="0" dirty="0">
                <a:ln>
                  <a:noFill/>
                </a:ln>
                <a:solidFill>
                  <a:srgbClr val="AE0000"/>
                </a:solidFill>
                <a:effectLst/>
                <a:uLnTx/>
                <a:uFillTx/>
                <a:latin typeface="Open Sans SemiBold"/>
                <a:ea typeface="Open Sans SemiBold"/>
                <a:cs typeface="Open Sans SemiBold"/>
                <a:sym typeface="Open Sans SemiBold"/>
              </a:rPr>
              <a:t>Motivation 1: Smooth Coefficient Field</a:t>
            </a:r>
            <a:endParaRPr lang="zh-CN" altLang="en-US" sz="2800" b="1" dirty="0">
              <a:latin typeface="Times New Roman" panose="02020603050405020304" pitchFamily="18" charset="0"/>
              <a:cs typeface="Times New Roman" panose="02020603050405020304" pitchFamily="18" charset="0"/>
            </a:endParaRPr>
          </a:p>
        </p:txBody>
      </p:sp>
      <p:pic>
        <p:nvPicPr>
          <p:cNvPr id="3" name="Picture 2" descr="KDD 2023">
            <a:extLst>
              <a:ext uri="{FF2B5EF4-FFF2-40B4-BE49-F238E27FC236}">
                <a16:creationId xmlns:a16="http://schemas.microsoft.com/office/drawing/2014/main" id="{CAA5F96A-12BA-400D-8CA2-5AD0BDB2D0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66432" y="106763"/>
            <a:ext cx="2381250" cy="609600"/>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4">
            <a:extLst>
              <a:ext uri="{FF2B5EF4-FFF2-40B4-BE49-F238E27FC236}">
                <a16:creationId xmlns:a16="http://schemas.microsoft.com/office/drawing/2014/main" id="{3FE74B07-479A-4ACC-07DE-49B2EEEAF6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892" y="159134"/>
            <a:ext cx="1559289" cy="561679"/>
          </a:xfrm>
          <a:prstGeom prst="rect">
            <a:avLst/>
          </a:prstGeom>
        </p:spPr>
      </p:pic>
      <p:pic>
        <p:nvPicPr>
          <p:cNvPr id="6" name="Picture 8" descr="University of Chinese Academy of Sciences - APRU">
            <a:extLst>
              <a:ext uri="{FF2B5EF4-FFF2-40B4-BE49-F238E27FC236}">
                <a16:creationId xmlns:a16="http://schemas.microsoft.com/office/drawing/2014/main" id="{80AFFE00-3FB5-DF79-D142-49BCAD161107}"/>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0061" t="-8804"/>
          <a:stretch/>
        </p:blipFill>
        <p:spPr bwMode="auto">
          <a:xfrm>
            <a:off x="2702959" y="140557"/>
            <a:ext cx="2032974" cy="58025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0" descr="第一阶段结果公告│“百年经典”—东方理工大学（暂名）校园规划及建筑方案设计国际竞赛 - EIAS">
            <a:extLst>
              <a:ext uri="{FF2B5EF4-FFF2-40B4-BE49-F238E27FC236}">
                <a16:creationId xmlns:a16="http://schemas.microsoft.com/office/drawing/2014/main" id="{36128513-0FA7-9390-6C66-44F8DFB69BC4}"/>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57326" t="-11173"/>
          <a:stretch/>
        </p:blipFill>
        <p:spPr bwMode="auto">
          <a:xfrm>
            <a:off x="4891008" y="159202"/>
            <a:ext cx="1204992" cy="533668"/>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4" descr="合肥工业大学学校校徽_word文档在线阅读与下载_无忧文档">
            <a:extLst>
              <a:ext uri="{FF2B5EF4-FFF2-40B4-BE49-F238E27FC236}">
                <a16:creationId xmlns:a16="http://schemas.microsoft.com/office/drawing/2014/main" id="{E825F9D1-0D20-B3F7-E151-E88F97D2F9DC}"/>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28248" t="21853"/>
          <a:stretch/>
        </p:blipFill>
        <p:spPr bwMode="auto">
          <a:xfrm>
            <a:off x="6168634" y="217824"/>
            <a:ext cx="1755669" cy="556699"/>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6" descr="Carnegie Mellon University Logo Download in HD Quality">
            <a:extLst>
              <a:ext uri="{FF2B5EF4-FFF2-40B4-BE49-F238E27FC236}">
                <a16:creationId xmlns:a16="http://schemas.microsoft.com/office/drawing/2014/main" id="{8CFFE525-94D7-6AEA-2131-858EC82C2C8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04022" y="106763"/>
            <a:ext cx="994180" cy="646119"/>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8" descr="Tsinghua University – Logos Download">
            <a:extLst>
              <a:ext uri="{FF2B5EF4-FFF2-40B4-BE49-F238E27FC236}">
                <a16:creationId xmlns:a16="http://schemas.microsoft.com/office/drawing/2014/main" id="{68B8154C-FBB5-3AB9-BEA4-131B87B8B87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953540" y="147830"/>
            <a:ext cx="1170347" cy="572983"/>
          </a:xfrm>
          <a:prstGeom prst="rect">
            <a:avLst/>
          </a:prstGeom>
          <a:noFill/>
          <a:extLst>
            <a:ext uri="{909E8E84-426E-40DD-AFC4-6F175D3DCCD1}">
              <a14:hiddenFill xmlns:a14="http://schemas.microsoft.com/office/drawing/2010/main">
                <a:solidFill>
                  <a:srgbClr val="FFFFFF"/>
                </a:solidFill>
              </a14:hiddenFill>
            </a:ext>
          </a:extLst>
        </p:spPr>
      </p:pic>
      <p:pic>
        <p:nvPicPr>
          <p:cNvPr id="4" name="图片 3">
            <a:extLst>
              <a:ext uri="{FF2B5EF4-FFF2-40B4-BE49-F238E27FC236}">
                <a16:creationId xmlns:a16="http://schemas.microsoft.com/office/drawing/2014/main" id="{2FD86C8D-BC45-E61B-F8BE-01AA620D27F2}"/>
              </a:ext>
            </a:extLst>
          </p:cNvPr>
          <p:cNvPicPr>
            <a:picLocks noChangeAspect="1"/>
          </p:cNvPicPr>
          <p:nvPr/>
        </p:nvPicPr>
        <p:blipFill rotWithShape="1">
          <a:blip r:embed="rId10">
            <a:extLst>
              <a:ext uri="{28A0092B-C50C-407E-A947-70E740481C1C}">
                <a14:useLocalDpi xmlns:a14="http://schemas.microsoft.com/office/drawing/2010/main" val="0"/>
              </a:ext>
            </a:extLst>
          </a:blip>
          <a:srcRect l="24898" t="22723" r="1903" b="34729"/>
          <a:stretch/>
        </p:blipFill>
        <p:spPr>
          <a:xfrm>
            <a:off x="2640343" y="4637766"/>
            <a:ext cx="7056582" cy="1712016"/>
          </a:xfrm>
          <a:prstGeom prst="rect">
            <a:avLst/>
          </a:prstGeom>
        </p:spPr>
      </p:pic>
      <p:pic>
        <p:nvPicPr>
          <p:cNvPr id="17" name="图片 16">
            <a:extLst>
              <a:ext uri="{FF2B5EF4-FFF2-40B4-BE49-F238E27FC236}">
                <a16:creationId xmlns:a16="http://schemas.microsoft.com/office/drawing/2014/main" id="{2E327F44-C2EA-FBF1-DF11-5395D73BEE9C}"/>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392258" y="2301654"/>
            <a:ext cx="7397124" cy="2257892"/>
          </a:xfrm>
          <a:prstGeom prst="rect">
            <a:avLst/>
          </a:prstGeom>
        </p:spPr>
      </p:pic>
    </p:spTree>
    <p:extLst>
      <p:ext uri="{BB962C8B-B14F-4D97-AF65-F5344CB8AC3E}">
        <p14:creationId xmlns:p14="http://schemas.microsoft.com/office/powerpoint/2010/main" val="1174270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37FACD-D9A0-4F39-8145-85AC091B26CC}"/>
              </a:ext>
            </a:extLst>
          </p:cNvPr>
          <p:cNvSpPr>
            <a:spLocks noGrp="1"/>
          </p:cNvSpPr>
          <p:nvPr>
            <p:ph type="title"/>
          </p:nvPr>
        </p:nvSpPr>
        <p:spPr>
          <a:xfrm>
            <a:off x="838200" y="976091"/>
            <a:ext cx="10515600" cy="1325563"/>
          </a:xfrm>
        </p:spPr>
        <p:txBody>
          <a:bodyPr>
            <a:normAutofit/>
          </a:bodyPr>
          <a:lstStyle/>
          <a:p>
            <a:r>
              <a:rPr kumimoji="0" lang="en-US" altLang="zh-CN" sz="2800" b="0" i="0" u="none" strike="noStrike" kern="0" cap="none" spc="0" normalizeH="0" baseline="0" noProof="0" dirty="0">
                <a:ln>
                  <a:noFill/>
                </a:ln>
                <a:solidFill>
                  <a:srgbClr val="AE0000"/>
                </a:solidFill>
                <a:effectLst/>
                <a:uLnTx/>
                <a:uFillTx/>
                <a:latin typeface="Open Sans SemiBold"/>
                <a:ea typeface="Open Sans SemiBold"/>
                <a:cs typeface="Open Sans SemiBold"/>
                <a:sym typeface="Open Sans SemiBold"/>
              </a:rPr>
              <a:t>Motivation 2: Physics Knowledge &amp; Principles</a:t>
            </a:r>
            <a:endParaRPr lang="zh-CN" altLang="en-US" sz="2800" b="1" dirty="0">
              <a:latin typeface="Times New Roman" panose="02020603050405020304" pitchFamily="18" charset="0"/>
              <a:cs typeface="Times New Roman" panose="02020603050405020304" pitchFamily="18" charset="0"/>
            </a:endParaRPr>
          </a:p>
        </p:txBody>
      </p:sp>
      <p:pic>
        <p:nvPicPr>
          <p:cNvPr id="3" name="Picture 2" descr="KDD 2023">
            <a:extLst>
              <a:ext uri="{FF2B5EF4-FFF2-40B4-BE49-F238E27FC236}">
                <a16:creationId xmlns:a16="http://schemas.microsoft.com/office/drawing/2014/main" id="{CAA5F96A-12BA-400D-8CA2-5AD0BDB2D0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66432" y="106763"/>
            <a:ext cx="2381250" cy="609600"/>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4">
            <a:extLst>
              <a:ext uri="{FF2B5EF4-FFF2-40B4-BE49-F238E27FC236}">
                <a16:creationId xmlns:a16="http://schemas.microsoft.com/office/drawing/2014/main" id="{3FE74B07-479A-4ACC-07DE-49B2EEEAF6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892" y="159134"/>
            <a:ext cx="1559289" cy="561679"/>
          </a:xfrm>
          <a:prstGeom prst="rect">
            <a:avLst/>
          </a:prstGeom>
        </p:spPr>
      </p:pic>
      <p:pic>
        <p:nvPicPr>
          <p:cNvPr id="6" name="Picture 8" descr="University of Chinese Academy of Sciences - APRU">
            <a:extLst>
              <a:ext uri="{FF2B5EF4-FFF2-40B4-BE49-F238E27FC236}">
                <a16:creationId xmlns:a16="http://schemas.microsoft.com/office/drawing/2014/main" id="{80AFFE00-3FB5-DF79-D142-49BCAD161107}"/>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0061" t="-8804"/>
          <a:stretch/>
        </p:blipFill>
        <p:spPr bwMode="auto">
          <a:xfrm>
            <a:off x="2702959" y="140557"/>
            <a:ext cx="2032974" cy="58025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0" descr="第一阶段结果公告│“百年经典”—东方理工大学（暂名）校园规划及建筑方案设计国际竞赛 - EIAS">
            <a:extLst>
              <a:ext uri="{FF2B5EF4-FFF2-40B4-BE49-F238E27FC236}">
                <a16:creationId xmlns:a16="http://schemas.microsoft.com/office/drawing/2014/main" id="{36128513-0FA7-9390-6C66-44F8DFB69BC4}"/>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57326" t="-11173"/>
          <a:stretch/>
        </p:blipFill>
        <p:spPr bwMode="auto">
          <a:xfrm>
            <a:off x="4891008" y="159202"/>
            <a:ext cx="1204992" cy="533668"/>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4" descr="合肥工业大学学校校徽_word文档在线阅读与下载_无忧文档">
            <a:extLst>
              <a:ext uri="{FF2B5EF4-FFF2-40B4-BE49-F238E27FC236}">
                <a16:creationId xmlns:a16="http://schemas.microsoft.com/office/drawing/2014/main" id="{E825F9D1-0D20-B3F7-E151-E88F97D2F9DC}"/>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28248" t="21853"/>
          <a:stretch/>
        </p:blipFill>
        <p:spPr bwMode="auto">
          <a:xfrm>
            <a:off x="6168634" y="217824"/>
            <a:ext cx="1755669" cy="556699"/>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6" descr="Carnegie Mellon University Logo Download in HD Quality">
            <a:extLst>
              <a:ext uri="{FF2B5EF4-FFF2-40B4-BE49-F238E27FC236}">
                <a16:creationId xmlns:a16="http://schemas.microsoft.com/office/drawing/2014/main" id="{8CFFE525-94D7-6AEA-2131-858EC82C2C8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04022" y="106763"/>
            <a:ext cx="994180" cy="646119"/>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8" descr="Tsinghua University – Logos Download">
            <a:extLst>
              <a:ext uri="{FF2B5EF4-FFF2-40B4-BE49-F238E27FC236}">
                <a16:creationId xmlns:a16="http://schemas.microsoft.com/office/drawing/2014/main" id="{68B8154C-FBB5-3AB9-BEA4-131B87B8B87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953540" y="147830"/>
            <a:ext cx="1170347" cy="572983"/>
          </a:xfrm>
          <a:prstGeom prst="rect">
            <a:avLst/>
          </a:prstGeom>
          <a:noFill/>
          <a:extLst>
            <a:ext uri="{909E8E84-426E-40DD-AFC4-6F175D3DCCD1}">
              <a14:hiddenFill xmlns:a14="http://schemas.microsoft.com/office/drawing/2010/main">
                <a:solidFill>
                  <a:srgbClr val="FFFFFF"/>
                </a:solidFill>
              </a14:hiddenFill>
            </a:ext>
          </a:extLst>
        </p:spPr>
      </p:pic>
      <p:pic>
        <p:nvPicPr>
          <p:cNvPr id="17" name="图片 16">
            <a:extLst>
              <a:ext uri="{FF2B5EF4-FFF2-40B4-BE49-F238E27FC236}">
                <a16:creationId xmlns:a16="http://schemas.microsoft.com/office/drawing/2014/main" id="{2099F5B9-68EF-2BE2-6CF4-B574EDF6AE1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394051" y="2382982"/>
            <a:ext cx="3341882" cy="3983479"/>
          </a:xfrm>
          <a:prstGeom prst="rect">
            <a:avLst/>
          </a:prstGeom>
        </p:spPr>
      </p:pic>
      <p:sp>
        <p:nvSpPr>
          <p:cNvPr id="20" name="文本框 19">
            <a:extLst>
              <a:ext uri="{FF2B5EF4-FFF2-40B4-BE49-F238E27FC236}">
                <a16:creationId xmlns:a16="http://schemas.microsoft.com/office/drawing/2014/main" id="{F71DBE6C-F60A-821F-54FE-B5681AC93E7E}"/>
              </a:ext>
            </a:extLst>
          </p:cNvPr>
          <p:cNvSpPr txBox="1"/>
          <p:nvPr/>
        </p:nvSpPr>
        <p:spPr>
          <a:xfrm>
            <a:off x="5399050" y="2789671"/>
            <a:ext cx="5050506" cy="3170099"/>
          </a:xfrm>
          <a:prstGeom prst="rect">
            <a:avLst/>
          </a:prstGeom>
          <a:noFill/>
        </p:spPr>
        <p:txBody>
          <a:bodyPr wrap="square">
            <a:spAutoFit/>
          </a:bodyPr>
          <a:lstStyle/>
          <a:p>
            <a:r>
              <a:rPr lang="en-US" altLang="zh-CN" sz="2000" b="1" dirty="0">
                <a:latin typeface="Times New Roman" panose="02020603050405020304" pitchFamily="18" charset="0"/>
                <a:cs typeface="Times New Roman" panose="02020603050405020304" pitchFamily="18" charset="0"/>
              </a:rPr>
              <a:t>Physics Knowledge: </a:t>
            </a:r>
          </a:p>
          <a:p>
            <a:r>
              <a:rPr lang="en-US" altLang="zh-CN" sz="2000" i="1" dirty="0">
                <a:latin typeface="Times New Roman" panose="02020603050405020304" pitchFamily="18" charset="0"/>
                <a:cs typeface="Times New Roman" panose="02020603050405020304" pitchFamily="18" charset="0"/>
              </a:rPr>
              <a:t>Initial and boundary conditions, a priori terms</a:t>
            </a:r>
            <a:r>
              <a:rPr lang="en-US" altLang="zh-CN" sz="2000" dirty="0">
                <a:latin typeface="Times New Roman" panose="02020603050405020304" pitchFamily="18" charset="0"/>
                <a:cs typeface="Times New Roman" panose="02020603050405020304" pitchFamily="18" charset="0"/>
              </a:rPr>
              <a:t>.</a:t>
            </a:r>
          </a:p>
          <a:p>
            <a:r>
              <a:rPr lang="en-US" altLang="zh-CN" sz="2000" dirty="0">
                <a:latin typeface="Times New Roman" panose="02020603050405020304" pitchFamily="18" charset="0"/>
                <a:cs typeface="Times New Roman" panose="02020603050405020304" pitchFamily="18" charset="0"/>
              </a:rPr>
              <a:t>(Solve PDE using any differentiable solver and make it match the ground truth </a:t>
            </a:r>
            <a:r>
              <a:rPr lang="en-US" altLang="zh-CN" sz="2000" i="1" dirty="0">
                <a:latin typeface="Times New Roman" panose="02020603050405020304" pitchFamily="18" charset="0"/>
                <a:cs typeface="Times New Roman" panose="02020603050405020304" pitchFamily="18" charset="0"/>
              </a:rPr>
              <a:t>“u(</a:t>
            </a:r>
            <a:r>
              <a:rPr lang="en-US" altLang="zh-CN" sz="2000" i="1" dirty="0" err="1">
                <a:latin typeface="Times New Roman" panose="02020603050405020304" pitchFamily="18" charset="0"/>
                <a:cs typeface="Times New Roman" panose="02020603050405020304" pitchFamily="18" charset="0"/>
              </a:rPr>
              <a:t>x,y,t</a:t>
            </a:r>
            <a:r>
              <a:rPr lang="en-US" altLang="zh-CN" sz="2000" i="1"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a:t>
            </a:r>
          </a:p>
          <a:p>
            <a:endParaRPr lang="en-US" altLang="zh-CN" sz="2000" b="1" dirty="0">
              <a:latin typeface="Times New Roman" panose="02020603050405020304" pitchFamily="18" charset="0"/>
              <a:cs typeface="Times New Roman" panose="02020603050405020304" pitchFamily="18" charset="0"/>
            </a:endParaRPr>
          </a:p>
          <a:p>
            <a:endParaRPr lang="en-US" altLang="zh-CN" sz="2000" b="1" dirty="0">
              <a:latin typeface="Times New Roman" panose="02020603050405020304" pitchFamily="18" charset="0"/>
              <a:cs typeface="Times New Roman" panose="02020603050405020304" pitchFamily="18" charset="0"/>
            </a:endParaRPr>
          </a:p>
          <a:p>
            <a:r>
              <a:rPr lang="en-US" altLang="zh-CN" sz="2000" b="1" dirty="0">
                <a:latin typeface="Times New Roman" panose="02020603050405020304" pitchFamily="18" charset="0"/>
                <a:cs typeface="Times New Roman" panose="02020603050405020304" pitchFamily="18" charset="0"/>
              </a:rPr>
              <a:t>Physics Principles: </a:t>
            </a:r>
          </a:p>
          <a:p>
            <a:r>
              <a:rPr lang="en-US" altLang="zh-CN" sz="2000" i="1" dirty="0">
                <a:latin typeface="Times New Roman" panose="02020603050405020304" pitchFamily="18" charset="0"/>
                <a:cs typeface="Times New Roman" panose="02020603050405020304" pitchFamily="18" charset="0"/>
              </a:rPr>
              <a:t>Conservation laws, smoothness.</a:t>
            </a:r>
          </a:p>
          <a:p>
            <a:r>
              <a:rPr lang="en-US" altLang="zh-CN" sz="2000" dirty="0">
                <a:latin typeface="Times New Roman" panose="02020603050405020304" pitchFamily="18" charset="0"/>
                <a:cs typeface="Times New Roman" panose="02020603050405020304" pitchFamily="18" charset="0"/>
              </a:rPr>
              <a:t>(Design a spatiotemporally rotation and translation invariant smoothness constraint)</a:t>
            </a:r>
          </a:p>
        </p:txBody>
      </p:sp>
    </p:spTree>
    <p:extLst>
      <p:ext uri="{BB962C8B-B14F-4D97-AF65-F5344CB8AC3E}">
        <p14:creationId xmlns:p14="http://schemas.microsoft.com/office/powerpoint/2010/main" val="209108210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7346</TotalTime>
  <Words>2528</Words>
  <Application>Microsoft Office PowerPoint</Application>
  <PresentationFormat>宽屏</PresentationFormat>
  <Paragraphs>153</Paragraphs>
  <Slides>22</Slides>
  <Notes>22</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22</vt:i4>
      </vt:variant>
    </vt:vector>
  </HeadingPairs>
  <TitlesOfParts>
    <vt:vector size="31" baseType="lpstr">
      <vt:lpstr>等线</vt:lpstr>
      <vt:lpstr>等线 Light</vt:lpstr>
      <vt:lpstr>Linux Libertine</vt:lpstr>
      <vt:lpstr>Arial</vt:lpstr>
      <vt:lpstr>Cambria Math</vt:lpstr>
      <vt:lpstr>Open Sans SemiBold</vt:lpstr>
      <vt:lpstr>Roboto</vt:lpstr>
      <vt:lpstr>Times New Roman</vt:lpstr>
      <vt:lpstr>Office 主题​​</vt:lpstr>
      <vt:lpstr>Physics-Guided Discovery of Highly Nonlinear Parametric Partial Differential Equations</vt:lpstr>
      <vt:lpstr>Partial Differential Equations are Ubiquitous</vt:lpstr>
      <vt:lpstr>PDEs with Variable Coefficients</vt:lpstr>
      <vt:lpstr>Overall Pipeline of PDE Discovery</vt:lpstr>
      <vt:lpstr>Objective of Parametric PDE Discovery</vt:lpstr>
      <vt:lpstr>The Challenge of Highly Nonlinear Coefficients</vt:lpstr>
      <vt:lpstr>Motivation 1: Smooth Coefficient Field</vt:lpstr>
      <vt:lpstr>Motivation 1: Smooth Coefficient Field</vt:lpstr>
      <vt:lpstr>Motivation 2: Physics Knowledge &amp; Principles</vt:lpstr>
      <vt:lpstr>Physics-Guided Knowledge Constraint </vt:lpstr>
      <vt:lpstr>Motivation 2: Physics Knowledge &amp; Principles</vt:lpstr>
      <vt:lpstr>Spatial Kernel Smoothness Constraint</vt:lpstr>
      <vt:lpstr>Complexity and Theoretical Analysis</vt:lpstr>
      <vt:lpstr>HIN-PDE Diagram</vt:lpstr>
      <vt:lpstr>Experimental Setting</vt:lpstr>
      <vt:lpstr>HIN-PDE discover constant coefficients accurately</vt:lpstr>
      <vt:lpstr>Data statistics on PDE with variable coefficients</vt:lpstr>
      <vt:lpstr>Data statistics on PDE with variable coefficients</vt:lpstr>
      <vt:lpstr>On variable coefficients</vt:lpstr>
      <vt:lpstr>Comparison of Estimated and Ground-Truth Coefficients</vt:lpstr>
      <vt:lpstr>Unsolved Challenge: Correlated Similar Terms </vt:lpstr>
      <vt:lpstr>A question for everyone: How many constraints are enough?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Yingtao Luo</dc:title>
  <dc:creator>yl3851</dc:creator>
  <cp:lastModifiedBy>Yingtao Luo</cp:lastModifiedBy>
  <cp:revision>231</cp:revision>
  <dcterms:created xsi:type="dcterms:W3CDTF">2022-02-12T09:55:36Z</dcterms:created>
  <dcterms:modified xsi:type="dcterms:W3CDTF">2023-06-21T02:46:38Z</dcterms:modified>
</cp:coreProperties>
</file>