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9" r:id="rId3"/>
    <p:sldId id="31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5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8" r:id="rId35"/>
    <p:sldId id="297" r:id="rId36"/>
    <p:sldId id="299" r:id="rId37"/>
    <p:sldId id="300" r:id="rId38"/>
    <p:sldId id="301" r:id="rId39"/>
    <p:sldId id="302" r:id="rId40"/>
    <p:sldId id="303" r:id="rId41"/>
    <p:sldId id="313" r:id="rId42"/>
    <p:sldId id="306" r:id="rId43"/>
    <p:sldId id="307" r:id="rId44"/>
    <p:sldId id="308" r:id="rId45"/>
    <p:sldId id="309" r:id="rId46"/>
    <p:sldId id="310" r:id="rId47"/>
    <p:sldId id="312" r:id="rId48"/>
    <p:sldId id="311" r:id="rId49"/>
    <p:sldId id="314" r:id="rId50"/>
    <p:sldId id="315" r:id="rId51"/>
    <p:sldId id="316" r:id="rId52"/>
    <p:sldId id="317" r:id="rId53"/>
    <p:sldId id="318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79" autoAdjust="0"/>
  </p:normalViewPr>
  <p:slideViewPr>
    <p:cSldViewPr>
      <p:cViewPr varScale="1">
        <p:scale>
          <a:sx n="36" d="100"/>
          <a:sy n="36" d="100"/>
        </p:scale>
        <p:origin x="82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BE89E-2A31-41DE-9748-F647148B7388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D5E06-1D12-4823-8E65-D22FBBA6D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2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6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59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88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3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87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02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44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63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8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4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50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89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5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3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9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3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3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D5E06-1D12-4823-8E65-D22FBBA6D73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4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Picture 10" descr="c:\users\zhang\appdata\roaming\360se6\USERDA~1\Temp\DATA-C~1.JPG"/>
          <p:cNvPicPr>
            <a:picLocks noChangeAspect="1" noChangeArrowheads="1"/>
          </p:cNvPicPr>
          <p:nvPr userDrawn="1"/>
        </p:nvPicPr>
        <p:blipFill>
          <a:blip r:embed="rId2">
            <a:lum bright="70000" contrast="-40000"/>
          </a:blip>
          <a:srcRect/>
          <a:stretch>
            <a:fillRect/>
          </a:stretch>
        </p:blipFill>
        <p:spPr bwMode="auto">
          <a:xfrm>
            <a:off x="-678" y="0"/>
            <a:ext cx="9144678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4342" name="Picture 6" descr="c:\users\zhang\appdata\roaming\360se6\USERDA~1\Temp\137171~1.JPG"/>
          <p:cNvPicPr>
            <a:picLocks noChangeAspect="1" noChangeArrowheads="1"/>
          </p:cNvPicPr>
          <p:nvPr userDrawn="1"/>
        </p:nvPicPr>
        <p:blipFill>
          <a:blip r:embed="rId3">
            <a:lum bright="54000" contrast="-20000"/>
          </a:blip>
          <a:srcRect/>
          <a:stretch>
            <a:fillRect/>
          </a:stretch>
        </p:blipFill>
        <p:spPr bwMode="auto">
          <a:xfrm>
            <a:off x="2143108" y="3981473"/>
            <a:ext cx="4572000" cy="2876551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zh-CN" altLang="en-US" sz="3200" kern="1200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abc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users\zhang\appdata\roaming\360se6\USERDA~1\Temp\U_8418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808" y="6215082"/>
            <a:ext cx="857224" cy="642918"/>
          </a:xfrm>
          <a:prstGeom prst="rect">
            <a:avLst/>
          </a:prstGeom>
          <a:noFill/>
        </p:spPr>
      </p:pic>
      <p:pic>
        <p:nvPicPr>
          <p:cNvPr id="7" name="Picture 6" descr="F:\Research and school-related issues\课程教学\ppt背景图片\20111014111150307.jpg"/>
          <p:cNvPicPr>
            <a:picLocks noChangeAspect="1" noChangeArrowheads="1"/>
          </p:cNvPicPr>
          <p:nvPr userDrawn="1"/>
        </p:nvPicPr>
        <p:blipFill>
          <a:blip r:embed="rId3" cstate="print"/>
          <a:srcRect l="1851" t="37577" r="4399" b="27360"/>
          <a:stretch>
            <a:fillRect/>
          </a:stretch>
        </p:blipFill>
        <p:spPr bwMode="auto">
          <a:xfrm>
            <a:off x="0" y="0"/>
            <a:ext cx="9144000" cy="2564904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2800" b="1">
                <a:latin typeface="Lucida Calligraphy" pitchFamily="66" charset="0"/>
                <a:cs typeface="Times New Roman" pitchFamily="18" charset="0"/>
              </a:defRPr>
            </a:lvl1pPr>
          </a:lstStyle>
          <a:p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96752"/>
            <a:ext cx="8229600" cy="5040560"/>
          </a:xfrm>
        </p:spPr>
        <p:txBody>
          <a:bodyPr/>
          <a:lstStyle>
            <a:lvl1pPr>
              <a:buClr>
                <a:srgbClr val="C00000"/>
              </a:buClr>
              <a:buSzPct val="50000"/>
              <a:buFont typeface="Wingdings" pitchFamily="2" charset="2"/>
              <a:buChar char="n"/>
              <a:defRPr sz="2600" baseline="0"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chemeClr val="tx2">
                  <a:lumMod val="75000"/>
                </a:schemeClr>
              </a:buClr>
              <a:buSzPct val="50000"/>
              <a:buFont typeface="Wingdings" pitchFamily="2" charset="2"/>
              <a:buChar char="l"/>
              <a:defRPr sz="2400"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altLang="zh-CN" dirty="0" err="1" smtClean="0"/>
              <a:t>abc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abc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67544" y="1052736"/>
            <a:ext cx="41764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419872" y="6237312"/>
            <a:ext cx="41764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3549-A787-43FD-A153-6B69081D8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Poor Richard" pitchFamily="18" charset="0"/>
              </a:rPr>
              <a:t>Chapter 3</a:t>
            </a:r>
            <a:br>
              <a:rPr lang="en-US" altLang="zh-CN" b="1" dirty="0" smtClean="0">
                <a:latin typeface="Poor Richard" pitchFamily="18" charset="0"/>
              </a:rPr>
            </a:br>
            <a:r>
              <a:rPr lang="en-US" altLang="zh-CN" b="1" dirty="0" smtClean="0">
                <a:latin typeface="Poor Richard" pitchFamily="18" charset="0"/>
              </a:rPr>
              <a:t>Information Retrieval</a:t>
            </a:r>
            <a:endParaRPr lang="zh-CN" altLang="en-US" b="1" dirty="0">
              <a:latin typeface="Poor Richard" pitchFamily="18" charset="0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467544" y="4365104"/>
            <a:ext cx="8208912" cy="208823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Chiller" pitchFamily="82" charset="0"/>
              </a:rPr>
              <a:t>WU LIU</a:t>
            </a:r>
            <a:endParaRPr lang="en-US" altLang="zh-CN" sz="3600" b="1" dirty="0" smtClean="0">
              <a:latin typeface="Chiller" pitchFamily="82" charset="0"/>
            </a:endParaRPr>
          </a:p>
          <a:p>
            <a:endParaRPr lang="en-US" altLang="zh-CN" sz="2600" b="1" dirty="0" smtClean="0">
              <a:latin typeface="Chiller" pitchFamily="82" charset="0"/>
            </a:endParaRPr>
          </a:p>
          <a:p>
            <a:r>
              <a:rPr lang="en-US" altLang="zh-CN" sz="2200" dirty="0"/>
              <a:t>Beijing Key Lab of </a:t>
            </a:r>
            <a:r>
              <a:rPr lang="en-US" altLang="zh-CN" sz="2200" dirty="0" smtClean="0"/>
              <a:t>Intelligent Telecomm</a:t>
            </a:r>
            <a:r>
              <a:rPr lang="en-US" altLang="zh-CN" sz="2200" dirty="0"/>
              <a:t>. Software and </a:t>
            </a:r>
            <a:r>
              <a:rPr lang="en-US" altLang="zh-CN" sz="2200" dirty="0" smtClean="0"/>
              <a:t>Multimedia</a:t>
            </a:r>
            <a:endParaRPr lang="en-US" altLang="zh-CN" sz="2200" dirty="0"/>
          </a:p>
          <a:p>
            <a:r>
              <a:rPr lang="en-US" altLang="zh-CN" sz="2200" dirty="0"/>
              <a:t>Beijing University of Posts and Telecommunications</a:t>
            </a:r>
            <a:endParaRPr lang="zh-CN" altLang="en-US" sz="22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39552" y="518815"/>
            <a:ext cx="8132440" cy="14700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GB" sz="4400" b="1" dirty="0" smtClean="0">
                <a:solidFill>
                  <a:srgbClr val="C00000"/>
                </a:solidFill>
              </a:rPr>
              <a:t>Information Processing Technology </a:t>
            </a:r>
          </a:p>
          <a:p>
            <a:pPr lvl="0" algn="ctr">
              <a:spcBef>
                <a:spcPct val="0"/>
              </a:spcBef>
            </a:pPr>
            <a:r>
              <a:rPr lang="en-GB" sz="4400" b="1" dirty="0" smtClean="0">
                <a:solidFill>
                  <a:srgbClr val="C00000"/>
                </a:solidFill>
              </a:rPr>
              <a:t>of Internet of Things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uLnTx/>
              <a:uFillTx/>
              <a:latin typeface="Poor Richard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User’s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Consider a user who seeks information on a topic of their interest</a:t>
            </a:r>
          </a:p>
          <a:p>
            <a:pPr lvl="1"/>
            <a:r>
              <a:rPr lang="en-US" altLang="zh-CN" dirty="0" smtClean="0"/>
              <a:t>This user first </a:t>
            </a:r>
            <a:r>
              <a:rPr lang="en-US" altLang="zh-CN" dirty="0" smtClean="0">
                <a:solidFill>
                  <a:srgbClr val="FF0000"/>
                </a:solidFill>
              </a:rPr>
              <a:t>translates their information need into a query</a:t>
            </a:r>
            <a:r>
              <a:rPr lang="en-US" altLang="zh-CN" dirty="0" smtClean="0"/>
              <a:t>, which requires specifying the words that compose the query</a:t>
            </a:r>
          </a:p>
          <a:p>
            <a:pPr lvl="1"/>
            <a:r>
              <a:rPr lang="en-US" altLang="zh-CN" dirty="0" smtClean="0"/>
              <a:t>In this case, we say that the user is </a:t>
            </a:r>
            <a:r>
              <a:rPr lang="en-US" altLang="zh-CN" i="1" dirty="0" smtClean="0"/>
              <a:t>searching or querying for </a:t>
            </a:r>
            <a:r>
              <a:rPr lang="en-US" altLang="zh-CN" dirty="0" smtClean="0"/>
              <a:t>information of their interest</a:t>
            </a:r>
          </a:p>
          <a:p>
            <a:r>
              <a:rPr lang="en-US" altLang="zh-CN" dirty="0" smtClean="0"/>
              <a:t>Consider now a user who has an interest that is either poorly defined or inherently broad</a:t>
            </a:r>
          </a:p>
          <a:p>
            <a:pPr lvl="1"/>
            <a:r>
              <a:rPr lang="en-US" altLang="zh-CN" dirty="0" smtClean="0"/>
              <a:t>For instance, the user has an interest in car racing and wants to </a:t>
            </a:r>
            <a:r>
              <a:rPr lang="en-US" altLang="zh-CN" dirty="0" smtClean="0">
                <a:solidFill>
                  <a:srgbClr val="FF0000"/>
                </a:solidFill>
              </a:rPr>
              <a:t>browse documents </a:t>
            </a:r>
            <a:r>
              <a:rPr lang="en-US" altLang="zh-CN" dirty="0" smtClean="0"/>
              <a:t>on Formula 1 and Formula Indy</a:t>
            </a:r>
          </a:p>
          <a:p>
            <a:pPr lvl="1"/>
            <a:r>
              <a:rPr lang="en-US" altLang="zh-CN" dirty="0" smtClean="0"/>
              <a:t>In this case, we say that the user is </a:t>
            </a:r>
            <a:r>
              <a:rPr lang="en-US" altLang="zh-CN" i="1" dirty="0" smtClean="0"/>
              <a:t>browsing or navigating the </a:t>
            </a:r>
            <a:r>
              <a:rPr lang="en-US" altLang="zh-CN" dirty="0" smtClean="0"/>
              <a:t>documents of the collection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User’s 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347788"/>
            <a:ext cx="67151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Data Retrieval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Data retrieval</a:t>
            </a:r>
            <a:r>
              <a:rPr lang="en-US" altLang="zh-CN" dirty="0" smtClean="0"/>
              <a:t>: the task of determining which documents of a collection </a:t>
            </a:r>
            <a:r>
              <a:rPr lang="en-US" altLang="zh-CN" dirty="0" smtClean="0">
                <a:solidFill>
                  <a:srgbClr val="FF0000"/>
                </a:solidFill>
              </a:rPr>
              <a:t>contain the keywords </a:t>
            </a:r>
            <a:r>
              <a:rPr lang="en-US" altLang="zh-CN" dirty="0" smtClean="0"/>
              <a:t>in the user query</a:t>
            </a:r>
          </a:p>
          <a:p>
            <a:r>
              <a:rPr lang="en-US" altLang="zh-CN" dirty="0" smtClean="0"/>
              <a:t>Data retrieval system</a:t>
            </a:r>
          </a:p>
          <a:p>
            <a:pPr lvl="1"/>
            <a:r>
              <a:rPr lang="en-US" altLang="zh-CN" dirty="0" smtClean="0"/>
              <a:t>Ex: relational databases</a:t>
            </a:r>
          </a:p>
          <a:p>
            <a:pPr lvl="1"/>
            <a:r>
              <a:rPr lang="en-US" altLang="zh-CN" dirty="0" smtClean="0"/>
              <a:t>Deals with data that has a </a:t>
            </a:r>
            <a:r>
              <a:rPr lang="en-US" altLang="zh-CN" dirty="0" smtClean="0">
                <a:solidFill>
                  <a:srgbClr val="FF0000"/>
                </a:solidFill>
              </a:rPr>
              <a:t>well defined structure and semantics</a:t>
            </a:r>
          </a:p>
          <a:p>
            <a:pPr lvl="1"/>
            <a:r>
              <a:rPr lang="en-US" altLang="zh-CN" dirty="0" smtClean="0"/>
              <a:t>A single erroneous object among a thousand retrieved objects means total failure</a:t>
            </a:r>
          </a:p>
          <a:p>
            <a:r>
              <a:rPr lang="en-US" altLang="zh-CN" dirty="0" smtClean="0"/>
              <a:t>Data retrieval does not solve the problem of </a:t>
            </a:r>
            <a:r>
              <a:rPr lang="en-US" altLang="zh-CN" dirty="0" smtClean="0">
                <a:solidFill>
                  <a:srgbClr val="FF0000"/>
                </a:solidFill>
              </a:rPr>
              <a:t>retrieving information about a subject or topic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of the IR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level software architecture of an IR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701807"/>
            <a:ext cx="6129357" cy="494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Retrieval and Ranking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3400420" cy="5040560"/>
          </a:xfrm>
        </p:spPr>
        <p:txBody>
          <a:bodyPr/>
          <a:lstStyle/>
          <a:p>
            <a:r>
              <a:rPr lang="en-US" altLang="zh-CN" dirty="0" smtClean="0"/>
              <a:t>The processes of </a:t>
            </a:r>
            <a:r>
              <a:rPr lang="en-US" altLang="zh-CN" i="1" dirty="0" smtClean="0"/>
              <a:t>indexing, retrieval, and ranking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214" y="1000108"/>
            <a:ext cx="5000628" cy="574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196752"/>
            <a:ext cx="8229600" cy="5040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buClr>
                <a:srgbClr val="C00000"/>
              </a:buClr>
              <a:buSzPct val="50000"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alligraphy" pitchFamily="66" charset="0"/>
                <a:ea typeface="+mj-ea"/>
                <a:cs typeface="Times New Roman" pitchFamily="18" charset="0"/>
              </a:rPr>
              <a:t>3.2 Modeling</a:t>
            </a:r>
            <a:endParaRPr lang="zh-CN" altLang="en-US" sz="4000" b="1" dirty="0">
              <a:latin typeface="Lucida Calligraphy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IR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Modeling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in IR is a complex process aimed at </a:t>
            </a:r>
            <a:r>
              <a:rPr lang="en-US" altLang="zh-CN" dirty="0" smtClean="0">
                <a:solidFill>
                  <a:srgbClr val="FF0000"/>
                </a:solidFill>
              </a:rPr>
              <a:t>producing a ranking function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Ranking function</a:t>
            </a:r>
            <a:r>
              <a:rPr lang="en-US" altLang="zh-CN" dirty="0" smtClean="0"/>
              <a:t>: a function that assigns scores to documents with regard to a given query</a:t>
            </a:r>
          </a:p>
          <a:p>
            <a:r>
              <a:rPr lang="en-US" altLang="zh-CN" dirty="0" smtClean="0"/>
              <a:t>This process consists of two main tasks:</a:t>
            </a:r>
          </a:p>
          <a:p>
            <a:pPr lvl="1"/>
            <a:r>
              <a:rPr lang="en-US" altLang="zh-CN" dirty="0" smtClean="0"/>
              <a:t>The conception of a logical framework </a:t>
            </a:r>
            <a:r>
              <a:rPr lang="en-US" altLang="zh-CN" dirty="0" smtClean="0">
                <a:solidFill>
                  <a:srgbClr val="FF0000"/>
                </a:solidFill>
              </a:rPr>
              <a:t>for representing documents and queries</a:t>
            </a:r>
          </a:p>
          <a:p>
            <a:pPr lvl="1"/>
            <a:r>
              <a:rPr lang="en-US" altLang="zh-CN" dirty="0" smtClean="0"/>
              <a:t>The definition of a ranking function that allows </a:t>
            </a:r>
            <a:r>
              <a:rPr lang="en-US" altLang="zh-CN" dirty="0" smtClean="0">
                <a:solidFill>
                  <a:srgbClr val="FF0000"/>
                </a:solidFill>
              </a:rPr>
              <a:t>quantifying the similarities</a:t>
            </a:r>
            <a:r>
              <a:rPr lang="en-US" altLang="zh-CN" dirty="0" smtClean="0"/>
              <a:t> among documents and queries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 and Ranking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IR systems usually adopt </a:t>
            </a:r>
            <a:r>
              <a:rPr lang="en-US" altLang="zh-CN" b="1" dirty="0" smtClean="0">
                <a:solidFill>
                  <a:srgbClr val="FF0000"/>
                </a:solidFill>
              </a:rPr>
              <a:t>index terms </a:t>
            </a:r>
            <a:r>
              <a:rPr lang="en-US" altLang="zh-CN" dirty="0" smtClean="0"/>
              <a:t>to index and retrieve documents</a:t>
            </a:r>
          </a:p>
          <a:p>
            <a:r>
              <a:rPr lang="en-US" altLang="zh-CN" dirty="0" smtClean="0"/>
              <a:t>Index term:</a:t>
            </a:r>
          </a:p>
          <a:p>
            <a:pPr lvl="1"/>
            <a:r>
              <a:rPr lang="en-US" altLang="zh-CN" dirty="0" smtClean="0"/>
              <a:t>In a restricted sense: it is a </a:t>
            </a:r>
            <a:r>
              <a:rPr lang="en-US" altLang="zh-CN" dirty="0" smtClean="0">
                <a:solidFill>
                  <a:srgbClr val="FF0000"/>
                </a:solidFill>
              </a:rPr>
              <a:t>keyword</a:t>
            </a:r>
            <a:r>
              <a:rPr lang="en-US" altLang="zh-CN" dirty="0" smtClean="0"/>
              <a:t> that has some meaning on its own; usually plays the role of a noun</a:t>
            </a:r>
          </a:p>
          <a:p>
            <a:pPr lvl="1"/>
            <a:r>
              <a:rPr lang="en-US" altLang="zh-CN" dirty="0" smtClean="0"/>
              <a:t>In a more general form: it is </a:t>
            </a:r>
            <a:r>
              <a:rPr lang="en-US" altLang="zh-CN" dirty="0" smtClean="0">
                <a:solidFill>
                  <a:srgbClr val="FF0000"/>
                </a:solidFill>
              </a:rPr>
              <a:t>any word </a:t>
            </a:r>
            <a:r>
              <a:rPr lang="en-US" altLang="zh-CN" dirty="0" smtClean="0"/>
              <a:t>that appears in a document</a:t>
            </a:r>
          </a:p>
          <a:p>
            <a:r>
              <a:rPr lang="en-US" altLang="zh-CN" dirty="0" smtClean="0"/>
              <a:t>Retrieval based on index terms can be implemented </a:t>
            </a:r>
            <a:r>
              <a:rPr lang="en-US" altLang="zh-CN" dirty="0" smtClean="0">
                <a:solidFill>
                  <a:srgbClr val="FF0000"/>
                </a:solidFill>
              </a:rPr>
              <a:t>efficiently</a:t>
            </a:r>
          </a:p>
          <a:p>
            <a:r>
              <a:rPr lang="en-US" altLang="zh-CN" dirty="0" smtClean="0"/>
              <a:t>Also, index terms are simple to refer to in a query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Simplicity</a:t>
            </a:r>
            <a:r>
              <a:rPr lang="en-US" altLang="zh-CN" dirty="0" smtClean="0"/>
              <a:t> is important because it reduces the effort of query formulation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retrieval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8830598" cy="428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ranking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is an ordering of the documents that (hopefully) reflects their </a:t>
            </a:r>
            <a:r>
              <a:rPr lang="en-US" altLang="zh-CN" b="1" dirty="0" smtClean="0">
                <a:solidFill>
                  <a:srgbClr val="FF0000"/>
                </a:solidFill>
              </a:rPr>
              <a:t>relevance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to a user query</a:t>
            </a:r>
          </a:p>
          <a:p>
            <a:r>
              <a:rPr lang="en-US" altLang="zh-CN" dirty="0" smtClean="0"/>
              <a:t>Thus, any IR system has to deal with the problem of predicting which documents the users will find relevant</a:t>
            </a:r>
          </a:p>
          <a:p>
            <a:r>
              <a:rPr lang="en-US" altLang="zh-CN" dirty="0" smtClean="0"/>
              <a:t>This problem naturally embodies a degree of uncertainty, or vagueness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196752"/>
            <a:ext cx="8229600" cy="5040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buClr>
                <a:srgbClr val="C00000"/>
              </a:buClr>
              <a:buSzPct val="50000"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alligraphy" pitchFamily="66" charset="0"/>
                <a:ea typeface="+mj-ea"/>
                <a:cs typeface="Times New Roman" pitchFamily="18" charset="0"/>
              </a:rPr>
              <a:t>3.1 Introduction</a:t>
            </a:r>
            <a:endParaRPr lang="zh-CN" altLang="en-US" sz="4000" b="1" dirty="0">
              <a:latin typeface="Lucida Calligraphy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IR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75190"/>
          </a:xfrm>
        </p:spPr>
        <p:txBody>
          <a:bodyPr/>
          <a:lstStyle/>
          <a:p>
            <a:r>
              <a:rPr lang="en-US" altLang="zh-CN" dirty="0" smtClean="0"/>
              <a:t>An </a:t>
            </a:r>
            <a:r>
              <a:rPr lang="en-US" altLang="zh-CN" b="1" dirty="0" smtClean="0">
                <a:solidFill>
                  <a:srgbClr val="FF0000"/>
                </a:solidFill>
              </a:rPr>
              <a:t>IR model </a:t>
            </a:r>
            <a:r>
              <a:rPr lang="en-US" altLang="zh-CN" dirty="0" smtClean="0"/>
              <a:t>is a quadruple [D, Q, F, R(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)] where</a:t>
            </a:r>
          </a:p>
          <a:p>
            <a:pPr lvl="1">
              <a:buNone/>
            </a:pPr>
            <a:r>
              <a:rPr lang="en-US" altLang="zh-CN" dirty="0" smtClean="0"/>
              <a:t>1. D is a set of logical views for the documents in the collection</a:t>
            </a:r>
          </a:p>
          <a:p>
            <a:pPr lvl="1">
              <a:buNone/>
            </a:pPr>
            <a:r>
              <a:rPr lang="en-US" altLang="zh-CN" dirty="0" smtClean="0"/>
              <a:t>2. Q is a set of logical views for the user queries</a:t>
            </a:r>
          </a:p>
          <a:p>
            <a:pPr lvl="1">
              <a:buNone/>
            </a:pPr>
            <a:r>
              <a:rPr lang="en-US" altLang="zh-CN" dirty="0" smtClean="0"/>
              <a:t>3. F is a framework for modeling documents and queries</a:t>
            </a:r>
          </a:p>
          <a:p>
            <a:pPr lvl="1">
              <a:buNone/>
            </a:pPr>
            <a:r>
              <a:rPr lang="en-US" altLang="zh-CN" dirty="0" smtClean="0"/>
              <a:t>4. R(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) is a ranking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00504"/>
            <a:ext cx="5429246" cy="267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Taxonomy of IR Models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9998" y="1111857"/>
            <a:ext cx="6949564" cy="553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document is represented by a set of </a:t>
            </a:r>
            <a:r>
              <a:rPr lang="en-US" altLang="zh-CN" dirty="0" smtClean="0">
                <a:solidFill>
                  <a:srgbClr val="FF0000"/>
                </a:solidFill>
              </a:rPr>
              <a:t>representative keywords or index terms</a:t>
            </a:r>
          </a:p>
          <a:p>
            <a:r>
              <a:rPr lang="en-US" altLang="zh-CN" dirty="0" smtClean="0"/>
              <a:t>An </a:t>
            </a:r>
            <a:r>
              <a:rPr lang="en-US" altLang="zh-CN" dirty="0" smtClean="0">
                <a:solidFill>
                  <a:srgbClr val="FF0000"/>
                </a:solidFill>
              </a:rPr>
              <a:t>index term </a:t>
            </a:r>
            <a:r>
              <a:rPr lang="en-US" altLang="zh-CN" dirty="0" smtClean="0"/>
              <a:t>is a word or group of consecutive words in a document</a:t>
            </a:r>
          </a:p>
          <a:p>
            <a:r>
              <a:rPr lang="en-US" altLang="zh-CN" dirty="0" smtClean="0"/>
              <a:t>A pre-selected set of index terms can be used to summarize the document contents, </a:t>
            </a:r>
            <a:r>
              <a:rPr lang="en-US" altLang="zh-CN" dirty="0" smtClean="0">
                <a:solidFill>
                  <a:srgbClr val="FF0000"/>
                </a:solidFill>
              </a:rPr>
              <a:t>representing key concepts or topics</a:t>
            </a:r>
            <a:r>
              <a:rPr lang="en-US" altLang="zh-CN" dirty="0" smtClean="0"/>
              <a:t> of the document</a:t>
            </a:r>
          </a:p>
          <a:p>
            <a:r>
              <a:rPr lang="en-US" altLang="zh-CN" dirty="0" smtClean="0"/>
              <a:t>However, it might be interesting to assume that all words are index terms (full text representation)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Let,</a:t>
            </a:r>
          </a:p>
          <a:p>
            <a:pPr lvl="1"/>
            <a:r>
              <a:rPr lang="en-US" altLang="zh-CN" dirty="0" smtClean="0"/>
              <a:t>t be the number of index terms in the document collection</a:t>
            </a:r>
          </a:p>
          <a:p>
            <a:pPr lvl="1"/>
            <a:r>
              <a:rPr lang="en-US" altLang="zh-CN" dirty="0" err="1" smtClean="0"/>
              <a:t>ki</a:t>
            </a:r>
            <a:r>
              <a:rPr lang="en-US" altLang="zh-CN" dirty="0" smtClean="0"/>
              <a:t> be a generic index term</a:t>
            </a:r>
          </a:p>
          <a:p>
            <a:r>
              <a:rPr lang="en-US" altLang="zh-CN" dirty="0" smtClean="0"/>
              <a:t>Then,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vocabulary</a:t>
            </a:r>
            <a:r>
              <a:rPr lang="en-US" altLang="zh-CN" dirty="0" smtClean="0"/>
              <a:t> V = {k1, . . . , </a:t>
            </a:r>
            <a:r>
              <a:rPr lang="en-US" altLang="zh-CN" dirty="0" err="1" smtClean="0"/>
              <a:t>kt</a:t>
            </a:r>
            <a:r>
              <a:rPr lang="en-US" altLang="zh-CN" dirty="0" smtClean="0"/>
              <a:t>} is the set of all distinct index terms in the collection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143380"/>
            <a:ext cx="548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Documents and queries can be represented by </a:t>
            </a:r>
            <a:r>
              <a:rPr lang="en-US" altLang="zh-CN" b="1" dirty="0" smtClean="0"/>
              <a:t>patterns of term co-occurrences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Each of these patterns of term co-</a:t>
            </a:r>
            <a:r>
              <a:rPr lang="en-US" altLang="zh-CN" dirty="0" err="1" smtClean="0"/>
              <a:t>occurence</a:t>
            </a:r>
            <a:r>
              <a:rPr lang="en-US" altLang="zh-CN" dirty="0" smtClean="0"/>
              <a:t> is called a </a:t>
            </a:r>
            <a:r>
              <a:rPr lang="en-US" altLang="zh-CN" b="1" dirty="0" smtClean="0"/>
              <a:t>term conjunctive component</a:t>
            </a:r>
          </a:p>
          <a:p>
            <a:r>
              <a:rPr lang="en-US" altLang="zh-CN" dirty="0" smtClean="0"/>
              <a:t>For each document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 (or query q) we associate a unique term conjunctive component c(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) (or c(q))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285992"/>
            <a:ext cx="5724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Term-Document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occurrence of a term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in a document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 establishes a relation between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dj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term-document relation </a:t>
            </a:r>
            <a:r>
              <a:rPr lang="en-US" altLang="zh-CN" dirty="0" smtClean="0"/>
              <a:t>between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 can be quantified by the frequency of the term in the document</a:t>
            </a:r>
          </a:p>
          <a:p>
            <a:r>
              <a:rPr lang="en-US" altLang="zh-CN" dirty="0" smtClean="0"/>
              <a:t>In matrix form, this can written as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sz="2600" dirty="0" smtClean="0"/>
              <a:t>where each </a:t>
            </a:r>
            <a:r>
              <a:rPr lang="en-US" altLang="zh-CN" sz="2600" dirty="0" err="1" smtClean="0"/>
              <a:t>f</a:t>
            </a:r>
            <a:r>
              <a:rPr lang="en-US" altLang="zh-CN" sz="1800" dirty="0" err="1" smtClean="0"/>
              <a:t>i,j</a:t>
            </a:r>
            <a:r>
              <a:rPr lang="en-US" altLang="zh-CN" sz="2600" dirty="0" smtClean="0"/>
              <a:t> element stands for the frequency of </a:t>
            </a:r>
            <a:r>
              <a:rPr lang="nl-NL" altLang="zh-CN" sz="2600" dirty="0" smtClean="0"/>
              <a:t>term ki in document dj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471588"/>
            <a:ext cx="2119310" cy="152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Logical view of a document: from full text to a set of index terms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85992"/>
            <a:ext cx="823196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196752"/>
            <a:ext cx="8229600" cy="5040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buClr>
                <a:srgbClr val="C00000"/>
              </a:buClr>
              <a:buSzPct val="50000"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alligraphy" pitchFamily="66" charset="0"/>
                <a:ea typeface="+mj-ea"/>
                <a:cs typeface="Times New Roman" pitchFamily="18" charset="0"/>
              </a:rPr>
              <a:t>3.2</a:t>
            </a:r>
            <a:r>
              <a:rPr lang="en-US" altLang="zh-CN" sz="4000" b="1" dirty="0" smtClean="0">
                <a:latin typeface="Lucida Calligraphy" pitchFamily="66" charset="0"/>
                <a:ea typeface="+mj-ea"/>
                <a:cs typeface="Times New Roman" pitchFamily="18" charset="0"/>
              </a:rPr>
              <a:t>.1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alligraphy" pitchFamily="66" charset="0"/>
                <a:ea typeface="+mj-ea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latin typeface="Lucida Calligraphy" pitchFamily="66" charset="0"/>
                <a:ea typeface="+mj-ea"/>
                <a:cs typeface="Times New Roman" pitchFamily="18" charset="0"/>
              </a:rPr>
              <a:t>The Boolean Model</a:t>
            </a:r>
            <a:endParaRPr lang="zh-CN" altLang="en-US" sz="4000" b="1" dirty="0">
              <a:latin typeface="Lucida Calligraphy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Boolean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model based on </a:t>
            </a:r>
            <a:r>
              <a:rPr lang="en-US" altLang="zh-CN" b="1" dirty="0" smtClean="0"/>
              <a:t>set theory and </a:t>
            </a:r>
            <a:r>
              <a:rPr lang="en-US" altLang="zh-CN" b="1" dirty="0" err="1" smtClean="0"/>
              <a:t>boolean</a:t>
            </a:r>
            <a:r>
              <a:rPr lang="en-US" altLang="zh-CN" b="1" dirty="0" smtClean="0"/>
              <a:t> algebra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Queries</a:t>
            </a:r>
            <a:r>
              <a:rPr lang="en-US" altLang="zh-CN" dirty="0" smtClean="0"/>
              <a:t> specified as </a:t>
            </a:r>
            <a:r>
              <a:rPr lang="en-US" altLang="zh-CN" dirty="0" err="1" smtClean="0">
                <a:solidFill>
                  <a:srgbClr val="FF0000"/>
                </a:solidFill>
              </a:rPr>
              <a:t>boolean</a:t>
            </a:r>
            <a:r>
              <a:rPr lang="en-US" altLang="zh-CN" dirty="0" smtClean="0">
                <a:solidFill>
                  <a:srgbClr val="FF0000"/>
                </a:solidFill>
              </a:rPr>
              <a:t> expressions</a:t>
            </a:r>
          </a:p>
          <a:p>
            <a:pPr lvl="1"/>
            <a:r>
              <a:rPr lang="en-US" altLang="zh-CN" dirty="0" smtClean="0"/>
              <a:t>quite intuitive and precise semantics</a:t>
            </a:r>
          </a:p>
          <a:p>
            <a:pPr lvl="1"/>
            <a:r>
              <a:rPr lang="en-US" altLang="zh-CN" dirty="0" smtClean="0"/>
              <a:t>neat formalism</a:t>
            </a:r>
          </a:p>
          <a:p>
            <a:pPr lvl="1"/>
            <a:r>
              <a:rPr lang="en-US" altLang="zh-CN" dirty="0" smtClean="0"/>
              <a:t>example of query</a:t>
            </a:r>
          </a:p>
          <a:p>
            <a:pPr lvl="1"/>
            <a:endParaRPr lang="en-US" altLang="zh-CN" dirty="0" smtClean="0"/>
          </a:p>
          <a:p>
            <a:r>
              <a:rPr lang="en-US" altLang="zh-CN" sz="2800" dirty="0" smtClean="0"/>
              <a:t>Term-document frequencies in the term-document matrix are all binary</a:t>
            </a:r>
          </a:p>
          <a:p>
            <a:pPr lvl="1"/>
            <a:r>
              <a:rPr lang="en-US" altLang="zh-CN" dirty="0" err="1" smtClean="0"/>
              <a:t>W</a:t>
            </a:r>
            <a:r>
              <a:rPr lang="en-US" altLang="zh-CN" sz="1600" dirty="0" err="1" smtClean="0"/>
              <a:t>ij</a:t>
            </a:r>
            <a:r>
              <a:rPr lang="en-US" altLang="zh-CN" sz="1600" dirty="0" smtClean="0"/>
              <a:t>    </a:t>
            </a:r>
            <a:r>
              <a:rPr lang="en-US" altLang="zh-CN" dirty="0" smtClean="0"/>
              <a:t> {0, 1}: weight associated with pair (</a:t>
            </a:r>
            <a:r>
              <a:rPr lang="en-US" altLang="zh-CN" dirty="0" err="1" smtClean="0"/>
              <a:t>k</a:t>
            </a:r>
            <a:r>
              <a:rPr lang="en-US" altLang="zh-CN" sz="1600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</a:t>
            </a:r>
            <a:r>
              <a:rPr lang="en-US" altLang="zh-CN" sz="1600" dirty="0" err="1" smtClean="0"/>
              <a:t>j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w</a:t>
            </a:r>
            <a:r>
              <a:rPr lang="en-US" altLang="zh-CN" sz="1600" dirty="0" err="1" smtClean="0"/>
              <a:t>iq</a:t>
            </a:r>
            <a:r>
              <a:rPr lang="en-US" altLang="zh-CN" sz="1600" dirty="0" smtClean="0"/>
              <a:t>     </a:t>
            </a:r>
            <a:r>
              <a:rPr lang="en-US" altLang="zh-CN" dirty="0" smtClean="0"/>
              <a:t> {0, 1}: weight associated with pair (</a:t>
            </a:r>
            <a:r>
              <a:rPr lang="en-US" altLang="zh-CN" dirty="0" err="1" smtClean="0"/>
              <a:t>k</a:t>
            </a:r>
            <a:r>
              <a:rPr lang="en-US" altLang="zh-CN" sz="1600" dirty="0" err="1" smtClean="0"/>
              <a:t>i</a:t>
            </a:r>
            <a:r>
              <a:rPr lang="en-US" altLang="zh-CN" dirty="0" smtClean="0"/>
              <a:t>, q)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/>
        </p:nvGraphicFramePr>
        <p:xfrm>
          <a:off x="1714480" y="4968887"/>
          <a:ext cx="173037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4" imgW="126720" imgH="126720" progId="Equation.3">
                  <p:embed/>
                </p:oleObj>
              </mc:Choice>
              <mc:Fallback>
                <p:oleObj name="公式" r:id="rId4" imgW="126720" imgH="1267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968887"/>
                        <a:ext cx="173037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Grp="1" noChangeAspect="1"/>
          </p:cNvGraphicFramePr>
          <p:nvPr/>
        </p:nvGraphicFramePr>
        <p:xfrm>
          <a:off x="1714480" y="5429264"/>
          <a:ext cx="173038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公式" r:id="rId6" imgW="126720" imgH="126720" progId="Equation.3">
                  <p:embed/>
                </p:oleObj>
              </mc:Choice>
              <mc:Fallback>
                <p:oleObj name="公式" r:id="rId6" imgW="126720" imgH="12672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429264"/>
                        <a:ext cx="173038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14678" y="3429000"/>
            <a:ext cx="2431893" cy="46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Boolean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term conjunctive component that satisfies a query q is called a </a:t>
            </a:r>
            <a:r>
              <a:rPr lang="en-US" altLang="zh-CN" b="1" dirty="0" smtClean="0">
                <a:solidFill>
                  <a:srgbClr val="FF0000"/>
                </a:solidFill>
              </a:rPr>
              <a:t>query conjunctive component </a:t>
            </a:r>
            <a:r>
              <a:rPr lang="en-US" altLang="zh-CN" dirty="0" smtClean="0"/>
              <a:t>c(q)</a:t>
            </a:r>
          </a:p>
          <a:p>
            <a:r>
              <a:rPr lang="en-US" altLang="zh-CN" dirty="0" smtClean="0"/>
              <a:t>A query q rewritten as a disjunction of those components is called the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disjunct</a:t>
            </a:r>
            <a:r>
              <a:rPr lang="en-US" altLang="zh-CN" b="1" dirty="0" smtClean="0">
                <a:solidFill>
                  <a:srgbClr val="FF0000"/>
                </a:solidFill>
              </a:rPr>
              <a:t> normal form </a:t>
            </a:r>
            <a:r>
              <a:rPr lang="en-US" altLang="zh-CN" dirty="0" err="1" smtClean="0"/>
              <a:t>q</a:t>
            </a:r>
            <a:r>
              <a:rPr lang="en-US" altLang="zh-CN" sz="1800" dirty="0" err="1" smtClean="0"/>
              <a:t>DNF</a:t>
            </a:r>
            <a:endParaRPr lang="en-US" altLang="zh-CN" sz="1800" dirty="0" smtClean="0"/>
          </a:p>
          <a:p>
            <a:r>
              <a:rPr lang="en-US" altLang="zh-CN" dirty="0" smtClean="0"/>
              <a:t>To illustrate, consider</a:t>
            </a:r>
          </a:p>
          <a:p>
            <a:pPr lvl="1"/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 smtClean="0"/>
              <a:t>Vocabulary</a:t>
            </a:r>
          </a:p>
          <a:p>
            <a:r>
              <a:rPr lang="en-US" altLang="zh-CN" dirty="0" smtClean="0"/>
              <a:t>Then</a:t>
            </a:r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543303"/>
            <a:ext cx="1857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000506"/>
            <a:ext cx="1657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929200"/>
            <a:ext cx="3448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5286388"/>
            <a:ext cx="3448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29849"/>
            <a:ext cx="4009007" cy="54916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40768"/>
            <a:ext cx="3672408" cy="54196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512" y="188640"/>
            <a:ext cx="86044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zh-CN" sz="2200" b="1" dirty="0"/>
              <a:t>Modern Information Retrieval-The Concepts and Technology behind Search (second edition). Ricardo </a:t>
            </a:r>
            <a:r>
              <a:rPr lang="en-US" altLang="zh-CN" sz="2200" b="1" dirty="0" err="1"/>
              <a:t>Baeza</a:t>
            </a:r>
            <a:r>
              <a:rPr lang="en-US" altLang="zh-CN" sz="2200" b="1" dirty="0"/>
              <a:t>-Yates, Berthier Ribeiro-</a:t>
            </a:r>
            <a:r>
              <a:rPr lang="en-US" altLang="zh-CN" sz="2200" b="1" dirty="0" err="1"/>
              <a:t>Neto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3730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Boolean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three conjunctive components for the query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04" y="1785926"/>
            <a:ext cx="23812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571744"/>
            <a:ext cx="47529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Boolean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approach works even if the vocabulary of the collection includes terms not in the query</a:t>
            </a:r>
          </a:p>
          <a:p>
            <a:r>
              <a:rPr lang="en-US" altLang="zh-CN" dirty="0" smtClean="0"/>
              <a:t>Consider that the vocabulary is given by</a:t>
            </a:r>
          </a:p>
          <a:p>
            <a:r>
              <a:rPr lang="en-US" altLang="zh-CN" dirty="0" smtClean="0"/>
              <a:t>Then, a document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 that contains only terms ka, kb, and </a:t>
            </a:r>
            <a:r>
              <a:rPr lang="en-US" altLang="zh-CN" dirty="0" err="1" smtClean="0"/>
              <a:t>kc</a:t>
            </a:r>
            <a:r>
              <a:rPr lang="en-US" altLang="zh-CN" dirty="0" smtClean="0"/>
              <a:t> is represented by c(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) = (1, 1, 1, 0)</a:t>
            </a:r>
          </a:p>
          <a:p>
            <a:r>
              <a:rPr lang="en-US" altLang="zh-CN" dirty="0" smtClean="0"/>
              <a:t>The query                                      is represented in disjunctive normal form 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572008"/>
            <a:ext cx="4114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200269"/>
            <a:ext cx="21145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5079" y="3500438"/>
            <a:ext cx="263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Boolean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similarity of the document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 to the query q is defined as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Boolean model predicts that each document is either relevant or non-relevant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143116"/>
            <a:ext cx="4781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Drawbacks of the Boolean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Retrieval based on binary decision criteria with </a:t>
            </a:r>
            <a:r>
              <a:rPr lang="en-US" altLang="zh-CN" dirty="0" smtClean="0">
                <a:solidFill>
                  <a:srgbClr val="FF0000"/>
                </a:solidFill>
              </a:rPr>
              <a:t>no notion of partial matching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No ranking </a:t>
            </a:r>
            <a:r>
              <a:rPr lang="en-US" altLang="zh-CN" dirty="0" smtClean="0"/>
              <a:t>of the documents is provided (absence of a grading scale)</a:t>
            </a:r>
          </a:p>
          <a:p>
            <a:r>
              <a:rPr lang="en-US" altLang="zh-CN" dirty="0" smtClean="0"/>
              <a:t>Information need has to be translated into a Boolean expression, which most users find awkward</a:t>
            </a:r>
          </a:p>
          <a:p>
            <a:r>
              <a:rPr lang="en-US" altLang="zh-CN" dirty="0" smtClean="0"/>
              <a:t>The Boolean queries formulated by the users are most often too simplistic</a:t>
            </a:r>
          </a:p>
          <a:p>
            <a:r>
              <a:rPr lang="en-US" altLang="zh-CN" dirty="0" smtClean="0"/>
              <a:t>The model frequently returns either </a:t>
            </a:r>
            <a:r>
              <a:rPr lang="en-US" altLang="zh-CN" dirty="0" smtClean="0">
                <a:solidFill>
                  <a:srgbClr val="FF0000"/>
                </a:solidFill>
              </a:rPr>
              <a:t>too few or too many documents</a:t>
            </a:r>
            <a:r>
              <a:rPr lang="en-US" altLang="zh-CN" dirty="0" smtClean="0"/>
              <a:t> in response to a user query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196752"/>
            <a:ext cx="8229600" cy="5040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buClr>
                <a:srgbClr val="C00000"/>
              </a:buClr>
              <a:buSzPct val="50000"/>
            </a:pPr>
            <a:r>
              <a:rPr lang="en-US" altLang="zh-CN" sz="4000" b="1" dirty="0" smtClean="0">
                <a:latin typeface="Lucida Calligraphy" pitchFamily="66" charset="0"/>
                <a:ea typeface="+mj-ea"/>
                <a:cs typeface="Times New Roman" pitchFamily="18" charset="0"/>
              </a:rPr>
              <a:t>3.2.2 Term Weighting</a:t>
            </a:r>
            <a:endParaRPr lang="zh-CN" altLang="en-US" sz="4000" b="1" dirty="0">
              <a:latin typeface="Lucida Calligraphy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 Weighting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terms of a document are not equally useful for describing the document contents</a:t>
            </a:r>
          </a:p>
          <a:p>
            <a:r>
              <a:rPr lang="en-US" altLang="zh-CN" dirty="0" smtClean="0"/>
              <a:t>In fact, there are index terms which are simply vaguer than others</a:t>
            </a:r>
          </a:p>
          <a:p>
            <a:r>
              <a:rPr lang="en-US" altLang="zh-CN" dirty="0" smtClean="0"/>
              <a:t>There are </a:t>
            </a:r>
            <a:r>
              <a:rPr lang="en-US" altLang="zh-CN" dirty="0" smtClean="0">
                <a:solidFill>
                  <a:srgbClr val="FF0000"/>
                </a:solidFill>
              </a:rPr>
              <a:t>properties</a:t>
            </a:r>
            <a:r>
              <a:rPr lang="en-US" altLang="zh-CN" dirty="0" smtClean="0"/>
              <a:t> of an index term which are useful for </a:t>
            </a:r>
            <a:r>
              <a:rPr lang="en-US" altLang="zh-CN" dirty="0" smtClean="0">
                <a:solidFill>
                  <a:srgbClr val="FF0000"/>
                </a:solidFill>
              </a:rPr>
              <a:t>evaluating the importance of the term </a:t>
            </a:r>
            <a:r>
              <a:rPr lang="en-US" altLang="zh-CN" dirty="0" smtClean="0"/>
              <a:t>in a document</a:t>
            </a:r>
          </a:p>
          <a:p>
            <a:pPr lvl="1"/>
            <a:r>
              <a:rPr lang="en-US" altLang="zh-CN" dirty="0" smtClean="0"/>
              <a:t>For instance, a word which appears in all documents of a collection is completely useless for retrieval tasks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 Weighting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characterize term importance, we associate a </a:t>
            </a:r>
            <a:r>
              <a:rPr lang="en-US" altLang="zh-CN" dirty="0" smtClean="0">
                <a:solidFill>
                  <a:srgbClr val="FF0000"/>
                </a:solidFill>
              </a:rPr>
              <a:t>weight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</a:t>
            </a:r>
            <a:r>
              <a:rPr lang="en-US" altLang="zh-CN" sz="1800" dirty="0" err="1" smtClean="0"/>
              <a:t>i,j</a:t>
            </a:r>
            <a:r>
              <a:rPr lang="en-US" altLang="zh-CN" dirty="0" smtClean="0"/>
              <a:t> &gt; 0 with each term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that occurs in the document </a:t>
            </a:r>
            <a:r>
              <a:rPr lang="en-US" altLang="zh-CN" dirty="0" err="1" smtClean="0"/>
              <a:t>dj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that does not appear in the document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 , then </a:t>
            </a:r>
            <a:r>
              <a:rPr lang="en-US" altLang="zh-CN" dirty="0" err="1" smtClean="0"/>
              <a:t>w</a:t>
            </a:r>
            <a:r>
              <a:rPr lang="en-US" altLang="zh-CN" sz="1600" dirty="0" err="1" smtClean="0"/>
              <a:t>i,j</a:t>
            </a:r>
            <a:r>
              <a:rPr lang="en-US" altLang="zh-CN" dirty="0" smtClean="0"/>
              <a:t> = 0.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weight </a:t>
            </a:r>
            <a:r>
              <a:rPr lang="en-US" altLang="zh-CN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i,j</a:t>
            </a:r>
            <a:r>
              <a:rPr lang="en-US" altLang="zh-CN" dirty="0" smtClean="0">
                <a:solidFill>
                  <a:srgbClr val="FF0000"/>
                </a:solidFill>
              </a:rPr>
              <a:t> quantifies the importance </a:t>
            </a:r>
            <a:r>
              <a:rPr lang="en-US" altLang="zh-CN" dirty="0" smtClean="0"/>
              <a:t>of the index term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for describing the contents of document </a:t>
            </a:r>
            <a:r>
              <a:rPr lang="en-US" altLang="zh-CN" dirty="0" err="1" smtClean="0"/>
              <a:t>dj</a:t>
            </a:r>
            <a:endParaRPr lang="en-US" altLang="zh-CN" dirty="0" smtClean="0"/>
          </a:p>
          <a:p>
            <a:r>
              <a:rPr lang="en-US" altLang="zh-CN" dirty="0" smtClean="0"/>
              <a:t>These weights are useful to </a:t>
            </a:r>
            <a:r>
              <a:rPr lang="en-US" altLang="zh-CN" dirty="0" smtClean="0">
                <a:solidFill>
                  <a:srgbClr val="FF0000"/>
                </a:solidFill>
              </a:rPr>
              <a:t>compute a rank </a:t>
            </a:r>
            <a:r>
              <a:rPr lang="en-US" altLang="zh-CN" dirty="0" smtClean="0"/>
              <a:t>for each document in the collection with regard to a given query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 Weighting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Let,</a:t>
            </a:r>
          </a:p>
          <a:p>
            <a:pPr lvl="1"/>
            <a:r>
              <a:rPr lang="en-US" altLang="zh-CN" dirty="0" err="1" smtClean="0"/>
              <a:t>ki</a:t>
            </a:r>
            <a:r>
              <a:rPr lang="en-US" altLang="zh-CN" dirty="0" smtClean="0"/>
              <a:t> be an index term and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 be a document</a:t>
            </a:r>
          </a:p>
          <a:p>
            <a:pPr lvl="1"/>
            <a:r>
              <a:rPr lang="en-US" altLang="zh-CN" dirty="0" smtClean="0"/>
              <a:t>                         be the set of all index terms</a:t>
            </a:r>
          </a:p>
          <a:p>
            <a:pPr lvl="1"/>
            <a:r>
              <a:rPr lang="en-US" altLang="zh-CN" dirty="0" err="1" smtClean="0"/>
              <a:t>w</a:t>
            </a:r>
            <a:r>
              <a:rPr lang="en-US" altLang="zh-CN" sz="1800" dirty="0" err="1" smtClean="0"/>
              <a:t>i,j</a:t>
            </a:r>
            <a:r>
              <a:rPr lang="en-US" altLang="zh-CN" dirty="0" smtClean="0"/>
              <a:t> &gt;= 0 be the weight associated with (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Then we define                                as a </a:t>
            </a:r>
            <a:r>
              <a:rPr lang="en-US" altLang="zh-CN" dirty="0" smtClean="0">
                <a:solidFill>
                  <a:srgbClr val="FF0000"/>
                </a:solidFill>
              </a:rPr>
              <a:t>weighted vector </a:t>
            </a:r>
            <a:r>
              <a:rPr lang="en-US" altLang="zh-CN" dirty="0" smtClean="0"/>
              <a:t>that contains the weight </a:t>
            </a:r>
            <a:r>
              <a:rPr lang="en-US" altLang="zh-CN" dirty="0" err="1" smtClean="0"/>
              <a:t>w</a:t>
            </a:r>
            <a:r>
              <a:rPr lang="en-US" altLang="zh-CN" sz="1800" dirty="0" err="1" smtClean="0"/>
              <a:t>i,j</a:t>
            </a:r>
            <a:r>
              <a:rPr lang="en-US" altLang="zh-CN" dirty="0" smtClean="0"/>
              <a:t> of each term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    V in the document </a:t>
            </a:r>
            <a:r>
              <a:rPr lang="en-US" altLang="zh-CN" dirty="0" err="1" smtClean="0"/>
              <a:t>dj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214554"/>
            <a:ext cx="1819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3019425"/>
            <a:ext cx="25812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461" name="Object 4"/>
          <p:cNvGraphicFramePr>
            <a:graphicFrameLocks noGrp="1" noChangeAspect="1"/>
          </p:cNvGraphicFramePr>
          <p:nvPr/>
        </p:nvGraphicFramePr>
        <p:xfrm>
          <a:off x="6715140" y="3540127"/>
          <a:ext cx="173038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公式" r:id="rId5" imgW="126720" imgH="126720" progId="Equation.3">
                  <p:embed/>
                </p:oleObj>
              </mc:Choice>
              <mc:Fallback>
                <p:oleObj name="公式" r:id="rId5" imgW="126720" imgH="1267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3540127"/>
                        <a:ext cx="173038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7"/>
          <a:srcRect b="5870"/>
          <a:stretch>
            <a:fillRect/>
          </a:stretch>
        </p:blipFill>
        <p:spPr bwMode="auto">
          <a:xfrm>
            <a:off x="3557611" y="3929066"/>
            <a:ext cx="437197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 Weighting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weights </a:t>
            </a:r>
            <a:r>
              <a:rPr lang="en-US" altLang="zh-CN" dirty="0" err="1" smtClean="0"/>
              <a:t>w</a:t>
            </a:r>
            <a:r>
              <a:rPr lang="en-US" altLang="zh-CN" sz="1800" dirty="0" err="1" smtClean="0"/>
              <a:t>i,j</a:t>
            </a:r>
            <a:r>
              <a:rPr lang="en-US" altLang="zh-CN" dirty="0" smtClean="0"/>
              <a:t> can be computed using the </a:t>
            </a:r>
            <a:r>
              <a:rPr lang="en-US" altLang="zh-CN" b="1" dirty="0" smtClean="0">
                <a:solidFill>
                  <a:srgbClr val="FF0000"/>
                </a:solidFill>
              </a:rPr>
              <a:t>frequencies of occurrence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of the terms within documents</a:t>
            </a:r>
          </a:p>
          <a:p>
            <a:r>
              <a:rPr lang="en-US" altLang="zh-CN" dirty="0" smtClean="0"/>
              <a:t>Let 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i,j</a:t>
            </a:r>
            <a:r>
              <a:rPr lang="en-US" altLang="zh-CN" dirty="0" smtClean="0"/>
              <a:t> be the frequency of occurrence of index term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in the document </a:t>
            </a:r>
            <a:r>
              <a:rPr lang="en-US" altLang="zh-CN" dirty="0" err="1" smtClean="0"/>
              <a:t>dj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b="1" dirty="0" smtClean="0">
                <a:solidFill>
                  <a:srgbClr val="FF0000"/>
                </a:solidFill>
              </a:rPr>
              <a:t>total frequency of occurrence </a:t>
            </a:r>
            <a:r>
              <a:rPr lang="en-US" altLang="zh-CN" dirty="0" err="1" smtClean="0"/>
              <a:t>Fi</a:t>
            </a:r>
            <a:r>
              <a:rPr lang="en-US" altLang="zh-CN" dirty="0" smtClean="0"/>
              <a:t> of term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in the collection is defined as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where N is the number of documents in the collection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857628"/>
            <a:ext cx="15335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 Weighting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b="1" dirty="0" smtClean="0">
                <a:solidFill>
                  <a:srgbClr val="FF0000"/>
                </a:solidFill>
              </a:rPr>
              <a:t>document frequency </a:t>
            </a:r>
            <a:r>
              <a:rPr lang="en-US" altLang="zh-CN" dirty="0" err="1" smtClean="0"/>
              <a:t>ni</a:t>
            </a:r>
            <a:r>
              <a:rPr lang="en-US" altLang="zh-CN" dirty="0" smtClean="0"/>
              <a:t> of a term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is the number of documents in which it occurs</a:t>
            </a:r>
          </a:p>
          <a:p>
            <a:pPr lvl="1"/>
            <a:r>
              <a:rPr lang="en-US" altLang="zh-CN" dirty="0" smtClean="0"/>
              <a:t>Notice that </a:t>
            </a:r>
            <a:r>
              <a:rPr lang="en-US" altLang="zh-CN" dirty="0" err="1" smtClean="0"/>
              <a:t>n</a:t>
            </a:r>
            <a:r>
              <a:rPr lang="en-US" altLang="zh-CN" sz="1800" dirty="0" err="1" smtClean="0"/>
              <a:t>i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Fi</a:t>
            </a:r>
            <a:endParaRPr lang="en-US" altLang="zh-CN" dirty="0" smtClean="0"/>
          </a:p>
          <a:p>
            <a:r>
              <a:rPr lang="en-US" altLang="zh-CN" dirty="0" smtClean="0"/>
              <a:t>For instance, in the document collection below, the values </a:t>
            </a:r>
            <a:r>
              <a:rPr lang="en-US" altLang="zh-CN" dirty="0" err="1" smtClean="0"/>
              <a:t>f</a:t>
            </a:r>
            <a:r>
              <a:rPr lang="en-US" altLang="zh-CN" sz="1800" dirty="0" err="1" smtClean="0"/>
              <a:t>i,j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Fi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n</a:t>
            </a:r>
            <a:r>
              <a:rPr lang="en-US" altLang="zh-CN" sz="1800" dirty="0" err="1" smtClean="0"/>
              <a:t>i</a:t>
            </a:r>
            <a:r>
              <a:rPr lang="en-US" altLang="zh-CN" dirty="0" smtClean="0"/>
              <a:t> associated with the term do 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443307"/>
            <a:ext cx="6324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Retrieval (IR)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IR deals with the </a:t>
            </a:r>
            <a:r>
              <a:rPr lang="en-US" altLang="zh-CN" b="1" dirty="0" smtClean="0">
                <a:solidFill>
                  <a:srgbClr val="FF0000"/>
                </a:solidFill>
              </a:rPr>
              <a:t>representation, storage, organization of, and access to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information items</a:t>
            </a:r>
          </a:p>
          <a:p>
            <a:pPr lvl="1"/>
            <a:r>
              <a:rPr lang="en-US" altLang="zh-CN" dirty="0" smtClean="0"/>
              <a:t>Types of information items: documents, Web pages, online catalogs, structured records, multimedia objects</a:t>
            </a:r>
          </a:p>
          <a:p>
            <a:r>
              <a:rPr lang="en-US" altLang="zh-CN" dirty="0" smtClean="0"/>
              <a:t>Early goals of the IR area: indexing text and searching for useful documents in a collection</a:t>
            </a:r>
          </a:p>
          <a:p>
            <a:r>
              <a:rPr lang="en-US" altLang="zh-CN" dirty="0" smtClean="0"/>
              <a:t>Nowadays, research in IR includes:</a:t>
            </a:r>
          </a:p>
          <a:p>
            <a:pPr lvl="1"/>
            <a:r>
              <a:rPr lang="en-US" altLang="zh-CN" dirty="0" smtClean="0"/>
              <a:t>Modeling, Web search, text classification, systems architecture, user interfaces, data visualization, filtering and languages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Term-term correlation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classic information retrieval models, the index </a:t>
            </a:r>
            <a:r>
              <a:rPr lang="en-US" altLang="zh-CN" dirty="0" smtClean="0">
                <a:solidFill>
                  <a:srgbClr val="FF0000"/>
                </a:solidFill>
              </a:rPr>
              <a:t>term weights</a:t>
            </a:r>
            <a:r>
              <a:rPr lang="en-US" altLang="zh-CN" dirty="0" smtClean="0"/>
              <a:t> are assumed to be </a:t>
            </a:r>
            <a:r>
              <a:rPr lang="en-US" altLang="zh-CN" dirty="0" smtClean="0">
                <a:solidFill>
                  <a:srgbClr val="FF0000"/>
                </a:solidFill>
              </a:rPr>
              <a:t>mutually independent</a:t>
            </a:r>
          </a:p>
          <a:p>
            <a:pPr lvl="1"/>
            <a:r>
              <a:rPr lang="en-US" altLang="zh-CN" dirty="0" smtClean="0"/>
              <a:t>This means that </a:t>
            </a:r>
            <a:r>
              <a:rPr lang="en-US" altLang="zh-CN" dirty="0" err="1" smtClean="0"/>
              <a:t>w</a:t>
            </a:r>
            <a:r>
              <a:rPr lang="en-US" altLang="zh-CN" sz="1700" dirty="0" err="1" smtClean="0"/>
              <a:t>i,j</a:t>
            </a:r>
            <a:r>
              <a:rPr lang="en-US" altLang="zh-CN" dirty="0" smtClean="0"/>
              <a:t> tells us nothing about w</a:t>
            </a:r>
            <a:r>
              <a:rPr lang="en-US" altLang="zh-CN" sz="1700" dirty="0" smtClean="0"/>
              <a:t>i+1,j</a:t>
            </a:r>
          </a:p>
          <a:p>
            <a:r>
              <a:rPr lang="en-US" altLang="zh-CN" dirty="0" smtClean="0"/>
              <a:t>This is clearly a simplification because occurrences of index terms in a document are </a:t>
            </a:r>
            <a:r>
              <a:rPr lang="en-US" altLang="zh-CN" dirty="0" smtClean="0">
                <a:solidFill>
                  <a:srgbClr val="FF0000"/>
                </a:solidFill>
              </a:rPr>
              <a:t>not uncorrelated</a:t>
            </a:r>
          </a:p>
          <a:p>
            <a:r>
              <a:rPr lang="en-US" altLang="zh-CN" dirty="0" smtClean="0"/>
              <a:t>For instance, the terms </a:t>
            </a:r>
            <a:r>
              <a:rPr lang="en-US" altLang="zh-CN" b="1" dirty="0" smtClean="0"/>
              <a:t>computer and network </a:t>
            </a:r>
            <a:r>
              <a:rPr lang="en-US" altLang="zh-CN" dirty="0" smtClean="0"/>
              <a:t>tend to appear together in a document about </a:t>
            </a:r>
            <a:r>
              <a:rPr lang="en-US" altLang="zh-CN" b="1" dirty="0" smtClean="0"/>
              <a:t>computer networks</a:t>
            </a:r>
          </a:p>
          <a:p>
            <a:pPr lvl="1"/>
            <a:r>
              <a:rPr lang="en-US" altLang="zh-CN" dirty="0" smtClean="0"/>
              <a:t>In this document, the appearance of one of these terms attracts the appearance of the other</a:t>
            </a:r>
          </a:p>
          <a:p>
            <a:pPr lvl="1"/>
            <a:r>
              <a:rPr lang="en-US" altLang="zh-CN" dirty="0" smtClean="0"/>
              <a:t>Thus, they are correlated and their </a:t>
            </a:r>
            <a:r>
              <a:rPr lang="en-US" altLang="zh-CN" dirty="0" smtClean="0">
                <a:solidFill>
                  <a:srgbClr val="FF0000"/>
                </a:solidFill>
              </a:rPr>
              <a:t>weights should reflect this correlation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196752"/>
            <a:ext cx="8229600" cy="5040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buClr>
                <a:srgbClr val="C00000"/>
              </a:buClr>
              <a:buSzPct val="50000"/>
            </a:pPr>
            <a:r>
              <a:rPr lang="en-US" altLang="zh-CN" sz="4000" b="1" dirty="0" smtClean="0">
                <a:latin typeface="Lucida Calligraphy" pitchFamily="66" charset="0"/>
                <a:ea typeface="+mj-ea"/>
                <a:cs typeface="Times New Roman" pitchFamily="18" charset="0"/>
              </a:rPr>
              <a:t>3.2.3 Document Length Normalization</a:t>
            </a:r>
            <a:endParaRPr lang="zh-CN" altLang="en-US" sz="4000" b="1" dirty="0">
              <a:latin typeface="Lucida Calligraphy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Length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Document sizes might vary widely</a:t>
            </a:r>
          </a:p>
          <a:p>
            <a:r>
              <a:rPr lang="en-US" altLang="zh-CN" dirty="0" smtClean="0"/>
              <a:t>This is a problem because </a:t>
            </a:r>
            <a:r>
              <a:rPr lang="en-US" altLang="zh-CN" dirty="0" smtClean="0">
                <a:solidFill>
                  <a:srgbClr val="FF0000"/>
                </a:solidFill>
              </a:rPr>
              <a:t>longer documents are more likely to be retrieved </a:t>
            </a:r>
            <a:r>
              <a:rPr lang="en-US" altLang="zh-CN" dirty="0" smtClean="0"/>
              <a:t>by a given query</a:t>
            </a:r>
          </a:p>
          <a:p>
            <a:r>
              <a:rPr lang="en-US" altLang="zh-CN" dirty="0" smtClean="0"/>
              <a:t>To compensate for this undesired effect, we can </a:t>
            </a:r>
            <a:r>
              <a:rPr lang="en-US" altLang="zh-CN" dirty="0" smtClean="0">
                <a:solidFill>
                  <a:srgbClr val="FF0000"/>
                </a:solidFill>
              </a:rPr>
              <a:t>divide the rank of each document by its length</a:t>
            </a:r>
          </a:p>
          <a:p>
            <a:r>
              <a:rPr lang="en-US" altLang="zh-CN" dirty="0" smtClean="0"/>
              <a:t>This procedure consistently leads to better ranking, and it is called </a:t>
            </a:r>
            <a:r>
              <a:rPr lang="en-US" altLang="zh-CN" b="1" dirty="0" smtClean="0">
                <a:solidFill>
                  <a:srgbClr val="FF0000"/>
                </a:solidFill>
              </a:rPr>
              <a:t>document length normalization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Length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Methods of document length normalization depend on the representation adopted for the documents:</a:t>
            </a:r>
          </a:p>
          <a:p>
            <a:pPr lvl="1"/>
            <a:r>
              <a:rPr lang="en-US" altLang="zh-CN" b="1" dirty="0" smtClean="0"/>
              <a:t>Size in bytes</a:t>
            </a:r>
            <a:r>
              <a:rPr lang="en-US" altLang="zh-CN" dirty="0" smtClean="0"/>
              <a:t>: consider that each document is represented simply as a stream of bytes</a:t>
            </a:r>
          </a:p>
          <a:p>
            <a:pPr lvl="1"/>
            <a:r>
              <a:rPr lang="en-US" altLang="zh-CN" b="1" dirty="0" smtClean="0"/>
              <a:t>Number of words</a:t>
            </a:r>
            <a:r>
              <a:rPr lang="en-US" altLang="zh-CN" dirty="0" smtClean="0"/>
              <a:t>: each document is represented as a single string, and the document length is the number of words in it</a:t>
            </a:r>
          </a:p>
          <a:p>
            <a:pPr lvl="1"/>
            <a:r>
              <a:rPr lang="en-US" altLang="zh-CN" b="1" dirty="0" smtClean="0"/>
              <a:t>Vector norms</a:t>
            </a:r>
            <a:r>
              <a:rPr lang="en-US" altLang="zh-CN" dirty="0" smtClean="0"/>
              <a:t>: documents are represented as vectors of weighted terms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Length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Documents represented as vectors of weighted terms</a:t>
            </a:r>
          </a:p>
          <a:p>
            <a:pPr lvl="1"/>
            <a:r>
              <a:rPr lang="en-US" altLang="zh-CN" dirty="0" smtClean="0"/>
              <a:t>Each term of a collection is associated with an </a:t>
            </a:r>
            <a:r>
              <a:rPr lang="en-US" altLang="zh-CN" dirty="0" err="1" smtClean="0"/>
              <a:t>orthonormal</a:t>
            </a:r>
            <a:r>
              <a:rPr lang="en-US" altLang="zh-CN" dirty="0" smtClean="0"/>
              <a:t> unit </a:t>
            </a:r>
            <a:r>
              <a:rPr lang="it-IT" altLang="zh-CN" dirty="0" smtClean="0"/>
              <a:t>vector       in a t-dimensional space</a:t>
            </a:r>
          </a:p>
          <a:p>
            <a:pPr lvl="1"/>
            <a:r>
              <a:rPr lang="en-US" altLang="zh-CN" dirty="0" smtClean="0"/>
              <a:t>For each term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 of a document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 is associated the term vector component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071678"/>
            <a:ext cx="304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8075" y="2928934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3357562"/>
            <a:ext cx="2705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Length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document representation       </a:t>
            </a:r>
            <a:r>
              <a:rPr lang="en-US" altLang="zh-CN" dirty="0" smtClean="0"/>
              <a:t>is a vector composed of all its term vector components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document length </a:t>
            </a:r>
            <a:r>
              <a:rPr lang="en-US" altLang="zh-CN" dirty="0" smtClean="0"/>
              <a:t>is given by the norm of this vector, which is computed as follows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071678"/>
            <a:ext cx="27336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071942"/>
            <a:ext cx="26574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285860"/>
            <a:ext cx="285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Length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variants of document lengths for the example collection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72104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67544" y="1196752"/>
            <a:ext cx="8229600" cy="5040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buClr>
                <a:srgbClr val="C00000"/>
              </a:buClr>
              <a:buSzPct val="50000"/>
            </a:pPr>
            <a:r>
              <a:rPr lang="en-US" altLang="zh-CN" sz="4000" b="1" dirty="0" smtClean="0">
                <a:latin typeface="Lucida Calligraphy" pitchFamily="66" charset="0"/>
                <a:ea typeface="+mj-ea"/>
                <a:cs typeface="Times New Roman" pitchFamily="18" charset="0"/>
              </a:rPr>
              <a:t>3.2.4 The Vector Model</a:t>
            </a:r>
            <a:endParaRPr lang="zh-CN" altLang="en-US" sz="4000" b="1" dirty="0" err="1" smtClean="0">
              <a:latin typeface="Lucida Calligraphy" pitchFamily="66" charset="0"/>
              <a:ea typeface="+mj-ea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Vector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Boolean matching and binary weights is too limiting</a:t>
            </a:r>
          </a:p>
          <a:p>
            <a:r>
              <a:rPr lang="en-US" altLang="zh-CN" dirty="0" smtClean="0"/>
              <a:t>The vector model proposes a framework in which partial matching is possible</a:t>
            </a:r>
          </a:p>
          <a:p>
            <a:r>
              <a:rPr lang="en-US" altLang="zh-CN" dirty="0" smtClean="0"/>
              <a:t>This is accomplished by assigning non-binary weights to index terms in queries and in documents</a:t>
            </a:r>
          </a:p>
          <a:p>
            <a:r>
              <a:rPr lang="en-US" altLang="zh-CN" dirty="0" smtClean="0"/>
              <a:t>Term weights are used to compute a </a:t>
            </a:r>
            <a:r>
              <a:rPr lang="en-US" altLang="zh-CN" dirty="0" smtClean="0">
                <a:solidFill>
                  <a:srgbClr val="FF0000"/>
                </a:solidFill>
              </a:rPr>
              <a:t>degree of similarity </a:t>
            </a:r>
            <a:r>
              <a:rPr lang="en-US" altLang="zh-CN" dirty="0" smtClean="0"/>
              <a:t>between a query and each document</a:t>
            </a:r>
          </a:p>
          <a:p>
            <a:r>
              <a:rPr lang="en-US" altLang="zh-CN" dirty="0" smtClean="0"/>
              <a:t>The documents are </a:t>
            </a:r>
            <a:r>
              <a:rPr lang="en-US" altLang="zh-CN" dirty="0" smtClean="0">
                <a:solidFill>
                  <a:srgbClr val="FF0000"/>
                </a:solidFill>
              </a:rPr>
              <a:t>ranked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 decreasing order</a:t>
            </a:r>
            <a:r>
              <a:rPr lang="en-US" altLang="zh-CN" dirty="0" smtClean="0"/>
              <a:t> of their degree of 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Vector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the vector model:</a:t>
            </a:r>
          </a:p>
          <a:p>
            <a:pPr lvl="1"/>
            <a:r>
              <a:rPr lang="en-US" altLang="zh-CN" dirty="0" smtClean="0"/>
              <a:t>The weight </a:t>
            </a:r>
            <a:r>
              <a:rPr lang="en-US" altLang="zh-CN" dirty="0" err="1" smtClean="0"/>
              <a:t>w</a:t>
            </a:r>
            <a:r>
              <a:rPr lang="en-US" altLang="zh-CN" sz="1600" dirty="0" err="1" smtClean="0"/>
              <a:t>i,j</a:t>
            </a:r>
            <a:r>
              <a:rPr lang="en-US" altLang="zh-CN" dirty="0" smtClean="0"/>
              <a:t> associated with a pair (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) is positive and non-binary</a:t>
            </a:r>
          </a:p>
          <a:p>
            <a:pPr lvl="1"/>
            <a:r>
              <a:rPr lang="en-US" altLang="zh-CN" dirty="0" smtClean="0"/>
              <a:t>The index terms are assumed to be all mutually independent</a:t>
            </a:r>
          </a:p>
          <a:p>
            <a:pPr lvl="1"/>
            <a:r>
              <a:rPr lang="en-US" altLang="zh-CN" dirty="0" smtClean="0"/>
              <a:t>They are represented as unit vectors of a t-</a:t>
            </a:r>
            <a:r>
              <a:rPr lang="en-US" altLang="zh-CN" dirty="0" err="1" smtClean="0"/>
              <a:t>dimensionsal</a:t>
            </a:r>
            <a:r>
              <a:rPr lang="en-US" altLang="zh-CN" dirty="0" smtClean="0"/>
              <a:t> space (t is the total number of index terms)</a:t>
            </a:r>
          </a:p>
          <a:p>
            <a:pPr lvl="1"/>
            <a:r>
              <a:rPr lang="en-US" altLang="zh-CN" dirty="0" smtClean="0"/>
              <a:t>The representations of document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 and query q are t-dimensional vectors given by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5143512"/>
            <a:ext cx="35337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Early Developments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For more than 5,000 years, man has organized information for later retrieval and searching</a:t>
            </a:r>
          </a:p>
          <a:p>
            <a:pPr lvl="1"/>
            <a:r>
              <a:rPr lang="en-US" altLang="zh-CN" dirty="0" smtClean="0"/>
              <a:t>This has been done by compiling, storing, organizing, and indexing papyrus, hieroglyphics, and books</a:t>
            </a:r>
          </a:p>
          <a:p>
            <a:r>
              <a:rPr lang="en-US" altLang="zh-CN" sz="2800" dirty="0" smtClean="0"/>
              <a:t>For holding the various items, special purpose buildings called </a:t>
            </a:r>
            <a:r>
              <a:rPr lang="en-US" altLang="zh-CN" sz="2800" b="1" i="1" dirty="0" smtClean="0"/>
              <a:t>libraries</a:t>
            </a:r>
            <a:r>
              <a:rPr lang="en-US" altLang="zh-CN" sz="2800" i="1" dirty="0" smtClean="0"/>
              <a:t>, </a:t>
            </a:r>
            <a:r>
              <a:rPr lang="en-US" altLang="zh-CN" sz="2800" dirty="0" smtClean="0"/>
              <a:t>are used</a:t>
            </a:r>
          </a:p>
          <a:p>
            <a:pPr lvl="1"/>
            <a:r>
              <a:rPr lang="en-US" altLang="zh-CN" dirty="0" smtClean="0"/>
              <a:t>Nowadays, libraries are everywhere</a:t>
            </a:r>
          </a:p>
          <a:p>
            <a:r>
              <a:rPr lang="en-US" altLang="zh-CN" sz="2800" dirty="0" smtClean="0"/>
              <a:t>Since the volume of information in libraries is always growing, it is necessary to build </a:t>
            </a:r>
            <a:r>
              <a:rPr lang="en-US" altLang="zh-CN" sz="2800" dirty="0" smtClean="0">
                <a:solidFill>
                  <a:srgbClr val="FF0000"/>
                </a:solidFill>
              </a:rPr>
              <a:t>specialized data structures for fast search —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the indexes</a:t>
            </a:r>
          </a:p>
          <a:p>
            <a:r>
              <a:rPr lang="en-US" altLang="zh-CN" sz="2800" dirty="0" smtClean="0"/>
              <a:t>For centuries indexes have been created manually as sets of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categories</a:t>
            </a:r>
            <a:r>
              <a:rPr lang="en-US" altLang="zh-CN" sz="2800" i="1" dirty="0" smtClean="0"/>
              <a:t>, with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labels</a:t>
            </a:r>
            <a:r>
              <a:rPr lang="en-US" altLang="zh-CN" sz="2800" i="1" dirty="0" smtClean="0"/>
              <a:t> associated with each </a:t>
            </a:r>
            <a:r>
              <a:rPr lang="en-US" altLang="zh-CN" sz="2800" dirty="0" smtClean="0"/>
              <a:t>category</a:t>
            </a:r>
          </a:p>
          <a:p>
            <a:r>
              <a:rPr lang="en-US" altLang="zh-CN" sz="2800" dirty="0" smtClean="0"/>
              <a:t>The advent of modern computers has allowed the construction of large indexes automatically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Vector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Similarity between a document </a:t>
            </a:r>
            <a:r>
              <a:rPr lang="en-US" altLang="zh-CN" dirty="0" err="1" smtClean="0"/>
              <a:t>dj</a:t>
            </a:r>
            <a:r>
              <a:rPr lang="en-US" altLang="zh-CN" dirty="0" smtClean="0"/>
              <a:t> and a query 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6967557" cy="428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Vector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Weights in the Vector model are basically </a:t>
            </a:r>
            <a:r>
              <a:rPr lang="en-US" altLang="zh-CN" dirty="0" err="1" smtClean="0"/>
              <a:t>tf-idf</a:t>
            </a:r>
            <a:r>
              <a:rPr lang="en-US" altLang="zh-CN" dirty="0" smtClean="0"/>
              <a:t> weights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These equations should only be applied for values of term frequency greater than zero</a:t>
            </a:r>
          </a:p>
          <a:p>
            <a:r>
              <a:rPr lang="en-US" altLang="zh-CN" dirty="0" smtClean="0"/>
              <a:t>If the term frequency is zero, the respective weight is also zero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000240"/>
            <a:ext cx="47815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Vector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Document ranks computed by the Vector model for the query “to do”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75007"/>
            <a:ext cx="6777058" cy="439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Vector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Advantages:</a:t>
            </a:r>
          </a:p>
          <a:p>
            <a:pPr lvl="1"/>
            <a:r>
              <a:rPr lang="en-US" altLang="zh-CN" dirty="0" smtClean="0"/>
              <a:t>term-weighting </a:t>
            </a:r>
            <a:r>
              <a:rPr lang="en-US" altLang="zh-CN" dirty="0" smtClean="0">
                <a:solidFill>
                  <a:srgbClr val="FF0000"/>
                </a:solidFill>
              </a:rPr>
              <a:t>improves quality </a:t>
            </a:r>
            <a:r>
              <a:rPr lang="en-US" altLang="zh-CN" dirty="0" smtClean="0"/>
              <a:t>of the answer set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partial matching </a:t>
            </a:r>
            <a:r>
              <a:rPr lang="en-US" altLang="zh-CN" dirty="0" smtClean="0"/>
              <a:t>allows retrieval of docs that </a:t>
            </a:r>
            <a:r>
              <a:rPr lang="en-US" altLang="zh-CN" dirty="0" smtClean="0">
                <a:solidFill>
                  <a:srgbClr val="FF0000"/>
                </a:solidFill>
              </a:rPr>
              <a:t>approximate the query conditions</a:t>
            </a:r>
          </a:p>
          <a:p>
            <a:pPr lvl="1"/>
            <a:r>
              <a:rPr lang="en-US" altLang="zh-CN" dirty="0" smtClean="0"/>
              <a:t>cosine </a:t>
            </a:r>
            <a:r>
              <a:rPr lang="en-US" altLang="zh-CN" dirty="0" smtClean="0">
                <a:solidFill>
                  <a:srgbClr val="FF0000"/>
                </a:solidFill>
              </a:rPr>
              <a:t>ranking</a:t>
            </a:r>
            <a:r>
              <a:rPr lang="en-US" altLang="zh-CN" dirty="0" smtClean="0"/>
              <a:t> formula sorts documents according to a degree of similarity to the query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document length normalization </a:t>
            </a:r>
            <a:r>
              <a:rPr lang="en-US" altLang="zh-CN" dirty="0" smtClean="0"/>
              <a:t>is naturally built-in into the ranking</a:t>
            </a:r>
          </a:p>
          <a:p>
            <a:r>
              <a:rPr lang="en-US" altLang="zh-CN" dirty="0" smtClean="0"/>
              <a:t>Disadvantages:</a:t>
            </a:r>
          </a:p>
          <a:p>
            <a:pPr lvl="1"/>
            <a:r>
              <a:rPr lang="en-US" altLang="zh-CN" dirty="0" smtClean="0"/>
              <a:t>It assumes </a:t>
            </a:r>
            <a:r>
              <a:rPr lang="en-US" altLang="zh-CN" dirty="0" smtClean="0">
                <a:solidFill>
                  <a:srgbClr val="FF0000"/>
                </a:solidFill>
              </a:rPr>
              <a:t>independence of index terms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Libraries and Digital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Libraries were among the first institutions to adopt IR systems for retrieving information</a:t>
            </a:r>
          </a:p>
          <a:p>
            <a:r>
              <a:rPr lang="en-US" altLang="zh-CN" dirty="0" smtClean="0"/>
              <a:t>Initially, such systems consisted of an automation of existing processes such as card catalogs searching</a:t>
            </a:r>
          </a:p>
          <a:p>
            <a:r>
              <a:rPr lang="en-US" altLang="zh-CN" dirty="0" smtClean="0"/>
              <a:t>Increased search functionality was then added</a:t>
            </a:r>
          </a:p>
          <a:p>
            <a:pPr lvl="1"/>
            <a:r>
              <a:rPr lang="en-US" altLang="zh-CN" dirty="0" smtClean="0"/>
              <a:t>Ex: </a:t>
            </a:r>
            <a:r>
              <a:rPr lang="en-US" altLang="zh-CN" b="1" dirty="0" smtClean="0"/>
              <a:t>subject headings, keywords, query operators</a:t>
            </a:r>
          </a:p>
          <a:p>
            <a:r>
              <a:rPr lang="en-US" altLang="zh-CN" dirty="0" smtClean="0"/>
              <a:t>Nowadays, the focus has been on improved </a:t>
            </a:r>
            <a:r>
              <a:rPr lang="en-US" altLang="zh-CN" b="1" dirty="0" smtClean="0"/>
              <a:t>graphical interfaces, electronic forms, hypertext features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IR at the Center of the Stage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Until recently, IR was an area of interest restricted mainly to librarians and information experts</a:t>
            </a:r>
          </a:p>
          <a:p>
            <a:r>
              <a:rPr lang="en-US" altLang="zh-CN" dirty="0" smtClean="0"/>
              <a:t>The fact changed these perceptions—the introduction of the Web, which has become the largest repository of knowledge in human history, and </a:t>
            </a:r>
            <a:r>
              <a:rPr lang="en-US" altLang="zh-CN" dirty="0" err="1" smtClean="0"/>
              <a:t>IoT</a:t>
            </a:r>
            <a:r>
              <a:rPr lang="en-US" altLang="zh-CN" dirty="0" smtClean="0"/>
              <a:t>, which will be the largest repository of  information gathered from physical world.</a:t>
            </a:r>
          </a:p>
          <a:p>
            <a:r>
              <a:rPr lang="en-US" altLang="zh-CN" dirty="0" smtClean="0"/>
              <a:t>Due to its enormous size, finding useful information on the information repository  usually requires running a search</a:t>
            </a:r>
          </a:p>
          <a:p>
            <a:r>
              <a:rPr lang="en-US" altLang="zh-CN" i="1" dirty="0" smtClean="0"/>
              <a:t>Thus, almost overnight, IR has gained a place with other technologies at the center of the stage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IR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Users of modern IR systems, such as search engine users, have </a:t>
            </a:r>
            <a:r>
              <a:rPr lang="en-US" altLang="zh-CN" dirty="0" smtClean="0">
                <a:solidFill>
                  <a:srgbClr val="FF0000"/>
                </a:solidFill>
              </a:rPr>
              <a:t>information needs</a:t>
            </a:r>
            <a:r>
              <a:rPr lang="en-US" altLang="zh-CN" dirty="0" smtClean="0"/>
              <a:t> of varying complexity</a:t>
            </a:r>
          </a:p>
          <a:p>
            <a:r>
              <a:rPr lang="en-US" altLang="zh-CN" dirty="0" smtClean="0"/>
              <a:t>An example of complex information need is as follows:</a:t>
            </a:r>
          </a:p>
          <a:p>
            <a:pPr lvl="1"/>
            <a:r>
              <a:rPr lang="en-US" altLang="zh-CN" i="1" dirty="0" smtClean="0"/>
              <a:t>Find all documents that address the role of the Federal Government in financing the operation of the National Railroad Transportation Corporation (AMTRAK)</a:t>
            </a:r>
          </a:p>
          <a:p>
            <a:r>
              <a:rPr lang="en-US" altLang="zh-CN" sz="2800" dirty="0" smtClean="0"/>
              <a:t>This full description of the user information need is not necessarily a good query to be submitted to the IR system</a:t>
            </a:r>
          </a:p>
          <a:p>
            <a:r>
              <a:rPr lang="en-US" altLang="zh-CN" sz="2800" dirty="0" smtClean="0"/>
              <a:t>Instead, the user might want to first </a:t>
            </a:r>
            <a:r>
              <a:rPr lang="en-US" altLang="zh-CN" sz="2800" dirty="0" smtClean="0">
                <a:solidFill>
                  <a:srgbClr val="FF0000"/>
                </a:solidFill>
              </a:rPr>
              <a:t>translate this information need into a query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IR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This translation process yields a set </a:t>
            </a:r>
            <a:r>
              <a:rPr lang="en-US" altLang="zh-CN" dirty="0" smtClean="0">
                <a:solidFill>
                  <a:srgbClr val="FF0000"/>
                </a:solidFill>
              </a:rPr>
              <a:t>of keywords, or index terms</a:t>
            </a:r>
            <a:r>
              <a:rPr lang="en-US" altLang="zh-CN" dirty="0" smtClean="0"/>
              <a:t>, which summarize the user information need</a:t>
            </a:r>
          </a:p>
          <a:p>
            <a:r>
              <a:rPr lang="en-US" altLang="zh-CN" dirty="0" smtClean="0"/>
              <a:t>Given the user query, the key goal of the IR system is to retrieve </a:t>
            </a:r>
            <a:r>
              <a:rPr lang="en-US" altLang="zh-CN" dirty="0" smtClean="0">
                <a:solidFill>
                  <a:srgbClr val="FF0000"/>
                </a:solidFill>
              </a:rPr>
              <a:t>information that is useful or relevant</a:t>
            </a:r>
            <a:r>
              <a:rPr lang="en-US" altLang="zh-CN" dirty="0" smtClean="0"/>
              <a:t> to the user</a:t>
            </a:r>
          </a:p>
          <a:p>
            <a:r>
              <a:rPr lang="en-US" altLang="zh-CN" dirty="0" smtClean="0"/>
              <a:t>That is, the IR system must </a:t>
            </a:r>
            <a:r>
              <a:rPr lang="en-US" altLang="zh-CN" dirty="0" smtClean="0">
                <a:solidFill>
                  <a:srgbClr val="FF0000"/>
                </a:solidFill>
              </a:rPr>
              <a:t>rank the information items </a:t>
            </a:r>
            <a:r>
              <a:rPr lang="en-US" altLang="zh-CN" dirty="0" smtClean="0"/>
              <a:t>according to a degree of relevance to the user query</a:t>
            </a:r>
          </a:p>
          <a:p>
            <a:r>
              <a:rPr lang="en-US" altLang="zh-CN" dirty="0" smtClean="0"/>
              <a:t>The IR Problem</a:t>
            </a:r>
          </a:p>
          <a:p>
            <a:pPr lvl="1"/>
            <a:r>
              <a:rPr lang="en-US" altLang="zh-CN" i="1" dirty="0" smtClean="0"/>
              <a:t>The key goal of an IR system is to retrieve all the items that are relevant to a user query, while retrieving as few </a:t>
            </a:r>
            <a:r>
              <a:rPr lang="en-US" altLang="zh-CN" i="1" dirty="0" err="1" smtClean="0"/>
              <a:t>nonrelevant</a:t>
            </a:r>
            <a:r>
              <a:rPr lang="en-US" altLang="zh-CN" i="1" dirty="0" smtClean="0"/>
              <a:t> items as possible</a:t>
            </a:r>
          </a:p>
          <a:p>
            <a:r>
              <a:rPr lang="en-US" altLang="zh-CN" dirty="0" smtClean="0"/>
              <a:t>The notion of </a:t>
            </a:r>
            <a:r>
              <a:rPr lang="en-US" altLang="zh-CN" dirty="0" smtClean="0">
                <a:solidFill>
                  <a:srgbClr val="FF0000"/>
                </a:solidFill>
              </a:rPr>
              <a:t>relevance</a:t>
            </a:r>
            <a:r>
              <a:rPr lang="en-US" altLang="zh-CN" dirty="0" smtClean="0"/>
              <a:t> is of central importance in 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3549-A787-43FD-A153-6B69081D8EA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2580</Words>
  <Application>Microsoft Office PowerPoint</Application>
  <PresentationFormat>全屏显示(4:3)</PresentationFormat>
  <Paragraphs>351</Paragraphs>
  <Slides>53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宋体</vt:lpstr>
      <vt:lpstr>Arial</vt:lpstr>
      <vt:lpstr>Calibri</vt:lpstr>
      <vt:lpstr>Chiller</vt:lpstr>
      <vt:lpstr>Lucida Calligraphy</vt:lpstr>
      <vt:lpstr>Poor Richard</vt:lpstr>
      <vt:lpstr>Times New Roman</vt:lpstr>
      <vt:lpstr>Wingdings</vt:lpstr>
      <vt:lpstr>Office 主题</vt:lpstr>
      <vt:lpstr>公式</vt:lpstr>
      <vt:lpstr>Chapter 3 Information Retrieval</vt:lpstr>
      <vt:lpstr>PowerPoint 演示文稿</vt:lpstr>
      <vt:lpstr>PowerPoint 演示文稿</vt:lpstr>
      <vt:lpstr>Information Retrieval (IR)</vt:lpstr>
      <vt:lpstr>Early Developments</vt:lpstr>
      <vt:lpstr>Libraries and Digital Libraries</vt:lpstr>
      <vt:lpstr>IR at the Center of the Stage</vt:lpstr>
      <vt:lpstr>The IR Problem</vt:lpstr>
      <vt:lpstr>The IR Problem</vt:lpstr>
      <vt:lpstr>The User’s Task</vt:lpstr>
      <vt:lpstr>The User’s Task</vt:lpstr>
      <vt:lpstr>Information vs Data Retrieval</vt:lpstr>
      <vt:lpstr>Architecture of the IR System</vt:lpstr>
      <vt:lpstr>Retrieval and Ranking Processes</vt:lpstr>
      <vt:lpstr>PowerPoint 演示文稿</vt:lpstr>
      <vt:lpstr>IR Models</vt:lpstr>
      <vt:lpstr>Modeling and Ranking</vt:lpstr>
      <vt:lpstr>Information retrieval process</vt:lpstr>
      <vt:lpstr>Introduction</vt:lpstr>
      <vt:lpstr>IR Models</vt:lpstr>
      <vt:lpstr>A Taxonomy of IR Models</vt:lpstr>
      <vt:lpstr>Basic Concepts</vt:lpstr>
      <vt:lpstr>Basic Concepts</vt:lpstr>
      <vt:lpstr>Basic Concepts</vt:lpstr>
      <vt:lpstr>The Term-Document Matrix</vt:lpstr>
      <vt:lpstr>Basic Concepts</vt:lpstr>
      <vt:lpstr>PowerPoint 演示文稿</vt:lpstr>
      <vt:lpstr>The Boolean Model</vt:lpstr>
      <vt:lpstr>The Boolean Model</vt:lpstr>
      <vt:lpstr>The Boolean Model</vt:lpstr>
      <vt:lpstr>The Boolean Model</vt:lpstr>
      <vt:lpstr>The Boolean Model</vt:lpstr>
      <vt:lpstr>Drawbacks of the Boolean Model</vt:lpstr>
      <vt:lpstr>PowerPoint 演示文稿</vt:lpstr>
      <vt:lpstr>Term Weighting</vt:lpstr>
      <vt:lpstr>Term Weighting</vt:lpstr>
      <vt:lpstr>Term Weighting</vt:lpstr>
      <vt:lpstr>Term Weighting</vt:lpstr>
      <vt:lpstr>Term Weighting</vt:lpstr>
      <vt:lpstr>Term-term correlation matrix</vt:lpstr>
      <vt:lpstr>PowerPoint 演示文稿</vt:lpstr>
      <vt:lpstr>Document Length Normalization</vt:lpstr>
      <vt:lpstr>Document Length Normalization</vt:lpstr>
      <vt:lpstr>Document Length Normalization</vt:lpstr>
      <vt:lpstr>Document Length Normalization</vt:lpstr>
      <vt:lpstr>Document Length Normalization</vt:lpstr>
      <vt:lpstr>PowerPoint 演示文稿</vt:lpstr>
      <vt:lpstr>The Vector Model</vt:lpstr>
      <vt:lpstr>The Vector Model</vt:lpstr>
      <vt:lpstr>The Vector Model</vt:lpstr>
      <vt:lpstr>The Vector Model</vt:lpstr>
      <vt:lpstr>The Vector Model</vt:lpstr>
      <vt:lpstr>The Vector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</dc:creator>
  <cp:lastModifiedBy>buptjw</cp:lastModifiedBy>
  <cp:revision>131</cp:revision>
  <dcterms:created xsi:type="dcterms:W3CDTF">2012-04-28T07:54:58Z</dcterms:created>
  <dcterms:modified xsi:type="dcterms:W3CDTF">2017-05-12T08:44:41Z</dcterms:modified>
</cp:coreProperties>
</file>