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4"/>
  </p:notesMasterIdLst>
  <p:handoutMasterIdLst>
    <p:handoutMasterId r:id="rId85"/>
  </p:handoutMasterIdLst>
  <p:sldIdLst>
    <p:sldId id="344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5" r:id="rId10"/>
    <p:sldId id="304" r:id="rId11"/>
    <p:sldId id="306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259" r:id="rId49"/>
    <p:sldId id="260" r:id="rId50"/>
    <p:sldId id="261" r:id="rId51"/>
    <p:sldId id="262" r:id="rId52"/>
    <p:sldId id="263" r:id="rId53"/>
    <p:sldId id="264" r:id="rId54"/>
    <p:sldId id="265" r:id="rId55"/>
    <p:sldId id="266" r:id="rId56"/>
    <p:sldId id="267" r:id="rId57"/>
    <p:sldId id="268" r:id="rId58"/>
    <p:sldId id="269" r:id="rId59"/>
    <p:sldId id="270" r:id="rId60"/>
    <p:sldId id="271" r:id="rId61"/>
    <p:sldId id="272" r:id="rId62"/>
    <p:sldId id="273" r:id="rId63"/>
    <p:sldId id="274" r:id="rId64"/>
    <p:sldId id="275" r:id="rId65"/>
    <p:sldId id="276" r:id="rId66"/>
    <p:sldId id="277" r:id="rId67"/>
    <p:sldId id="278" r:id="rId68"/>
    <p:sldId id="279" r:id="rId69"/>
    <p:sldId id="280" r:id="rId70"/>
    <p:sldId id="281" r:id="rId71"/>
    <p:sldId id="282" r:id="rId72"/>
    <p:sldId id="283" r:id="rId73"/>
    <p:sldId id="284" r:id="rId74"/>
    <p:sldId id="285" r:id="rId75"/>
    <p:sldId id="286" r:id="rId76"/>
    <p:sldId id="287" r:id="rId77"/>
    <p:sldId id="288" r:id="rId78"/>
    <p:sldId id="289" r:id="rId79"/>
    <p:sldId id="290" r:id="rId80"/>
    <p:sldId id="291" r:id="rId81"/>
    <p:sldId id="292" r:id="rId82"/>
    <p:sldId id="345" r:id="rId8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055" autoAdjust="0"/>
  </p:normalViewPr>
  <p:slideViewPr>
    <p:cSldViewPr snapToGrid="0" snapToObjects="1">
      <p:cViewPr>
        <p:scale>
          <a:sx n="112" d="100"/>
          <a:sy n="112" d="100"/>
        </p:scale>
        <p:origin x="-1472" y="-184"/>
      </p:cViewPr>
      <p:guideLst>
        <p:guide orient="horz" pos="2164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notesMaster" Target="notesMasters/notesMaster1.xml"/><Relationship Id="rId85" Type="http://schemas.openxmlformats.org/officeDocument/2006/relationships/handoutMaster" Target="handoutMasters/handoutMaster1.xml"/><Relationship Id="rId86" Type="http://schemas.openxmlformats.org/officeDocument/2006/relationships/printerSettings" Target="printerSettings/printerSettings1.bin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8018A-9D73-8B40-98B6-4BEDBAE58C13}" type="datetimeFigureOut">
              <a:t>17/3/31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AF7AE-A03F-E94B-B1BA-DD3C7EEAA66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4003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B1157-4725-144D-86E1-30F6325AB37F}" type="datetimeFigureOut">
              <a:rPr lang="en-US"/>
              <a:t>17/3/31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21F47-61A4-0D42-AFEB-3BDABA3AD3CB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422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2AF94C-B1C5-4947-AEF6-00429382EC1B}" type="datetimeFigureOut">
              <a:rPr lang="en-US"/>
              <a:t>17/3/31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0D24C8-F07F-C344-BB9B-BD2F28675BAF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2AF94C-B1C5-4947-AEF6-00429382EC1B}" type="datetimeFigureOut">
              <a:rPr lang="en-US"/>
              <a:t>17/3/31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0D24C8-F07F-C344-BB9B-BD2F28675BAF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" descr="Logo(达内-白色)_Lin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285750"/>
            <a:ext cx="1819275" cy="5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圆角矩形 3"/>
          <p:cNvSpPr/>
          <p:nvPr userDrawn="1"/>
        </p:nvSpPr>
        <p:spPr>
          <a:xfrm>
            <a:off x="900113" y="3162300"/>
            <a:ext cx="6840537" cy="215900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8662" y="2060848"/>
            <a:ext cx="6786610" cy="104775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要点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67175" y="0"/>
            <a:ext cx="5076825" cy="68405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prstClr val="white"/>
              </a:solidFill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250825" y="1408113"/>
            <a:ext cx="489743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 userDrawn="1"/>
        </p:nvGrpSpPr>
        <p:grpSpPr bwMode="auto">
          <a:xfrm>
            <a:off x="71438" y="6389688"/>
            <a:ext cx="396875" cy="396875"/>
            <a:chOff x="71406" y="6069958"/>
            <a:chExt cx="716628" cy="716628"/>
          </a:xfrm>
        </p:grpSpPr>
        <p:sp>
          <p:nvSpPr>
            <p:cNvPr id="3" name="十字形 2"/>
            <p:cNvSpPr/>
            <p:nvPr userDrawn="1"/>
          </p:nvSpPr>
          <p:spPr>
            <a:xfrm>
              <a:off x="71406" y="6282080"/>
              <a:ext cx="504506" cy="504506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十字形 3"/>
            <p:cNvSpPr/>
            <p:nvPr userDrawn="1"/>
          </p:nvSpPr>
          <p:spPr>
            <a:xfrm>
              <a:off x="501383" y="6069958"/>
              <a:ext cx="286651" cy="286651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图片 6" descr="Logo(达内-白色)_Lin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244475"/>
            <a:ext cx="1536700" cy="5032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 1"/>
          <p:cNvSpPr txBox="1"/>
          <p:nvPr userDrawn="1"/>
        </p:nvSpPr>
        <p:spPr>
          <a:xfrm>
            <a:off x="0" y="2565400"/>
            <a:ext cx="468313" cy="14954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rIns="91439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kumimoji="0" lang="en-US" altLang="zh-CN" sz="1600" b="1" dirty="0" smtClean="0">
              <a:solidFill>
                <a:srgbClr val="F9FAFB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0" y="2565400"/>
            <a:ext cx="468313" cy="14954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rIns="91439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zh-CN" altLang="en-US" sz="1600" b="1" dirty="0">
                <a:solidFill>
                  <a:srgbClr val="F9FAFB"/>
                </a:solidFill>
              </a:rPr>
              <a:t>课</a:t>
            </a:r>
            <a:endParaRPr kumimoji="0" lang="en-US" altLang="zh-CN" sz="1600" b="1" dirty="0" smtClean="0">
              <a:solidFill>
                <a:srgbClr val="F9FAFB"/>
              </a:solidFill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kumimoji="0" lang="zh-CN" altLang="en-US" sz="1600" b="1" dirty="0">
                <a:solidFill>
                  <a:srgbClr val="F9FAFB"/>
                </a:solidFill>
              </a:rPr>
              <a:t>堂</a:t>
            </a:r>
            <a:endParaRPr kumimoji="0" lang="en-US" altLang="zh-CN" sz="1600" b="1" dirty="0" smtClean="0">
              <a:solidFill>
                <a:srgbClr val="F9FAFB"/>
              </a:solidFill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kumimoji="0" lang="zh-CN" altLang="en-US" sz="1600" b="1" dirty="0" smtClean="0">
                <a:solidFill>
                  <a:srgbClr val="F9FAFB"/>
                </a:solidFill>
              </a:rPr>
              <a:t>练习</a:t>
            </a:r>
            <a:endParaRPr kumimoji="0" lang="en-US" altLang="zh-CN" sz="1600" b="1" dirty="0" smtClean="0">
              <a:solidFill>
                <a:srgbClr val="F9FAFB"/>
              </a:solidFill>
            </a:endParaRPr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285750"/>
            <a:ext cx="1819275" cy="59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组合 7"/>
          <p:cNvGrpSpPr/>
          <p:nvPr userDrawn="1"/>
        </p:nvGrpSpPr>
        <p:grpSpPr bwMode="auto">
          <a:xfrm>
            <a:off x="71438" y="6389688"/>
            <a:ext cx="396875" cy="396875"/>
            <a:chOff x="71406" y="6069958"/>
            <a:chExt cx="716628" cy="716628"/>
          </a:xfrm>
        </p:grpSpPr>
        <p:sp>
          <p:nvSpPr>
            <p:cNvPr id="7" name="十字形 6"/>
            <p:cNvSpPr/>
            <p:nvPr userDrawn="1"/>
          </p:nvSpPr>
          <p:spPr>
            <a:xfrm>
              <a:off x="71406" y="6282080"/>
              <a:ext cx="504506" cy="504506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十字形 7"/>
            <p:cNvSpPr/>
            <p:nvPr userDrawn="1"/>
          </p:nvSpPr>
          <p:spPr>
            <a:xfrm>
              <a:off x="501383" y="6069958"/>
              <a:ext cx="286651" cy="286651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611559" y="547285"/>
            <a:ext cx="6768752" cy="713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万能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 descr="Logo(达内-白色)_Lin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285750"/>
            <a:ext cx="1819275" cy="5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2AF94C-B1C5-4947-AEF6-00429382EC1B}" type="datetimeFigureOut">
              <a:rPr lang="en-US"/>
              <a:t>17/3/31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0D24C8-F07F-C344-BB9B-BD2F28675BAF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2AF94C-B1C5-4947-AEF6-00429382EC1B}" type="datetimeFigureOut">
              <a:rPr lang="en-US"/>
              <a:t>17/3/31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0D24C8-F07F-C344-BB9B-BD2F28675BAF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2AF94C-B1C5-4947-AEF6-00429382EC1B}" type="datetimeFigureOut">
              <a:rPr lang="en-US"/>
              <a:t>17/3/31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0D24C8-F07F-C344-BB9B-BD2F28675BAF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2AF94C-B1C5-4947-AEF6-00429382EC1B}" type="datetimeFigureOut">
              <a:rPr lang="en-US"/>
              <a:t>17/3/31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0D24C8-F07F-C344-BB9B-BD2F28675BAF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2AF94C-B1C5-4947-AEF6-00429382EC1B}" type="datetimeFigureOut">
              <a:rPr lang="en-US"/>
              <a:t>17/3/31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0D24C8-F07F-C344-BB9B-BD2F28675BAF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2AF94C-B1C5-4947-AEF6-00429382EC1B}" type="datetimeFigureOut">
              <a:rPr lang="en-US"/>
              <a:t>17/3/31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0D24C8-F07F-C344-BB9B-BD2F28675BAF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2AF94C-B1C5-4947-AEF6-00429382EC1B}" type="datetimeFigureOut">
              <a:rPr lang="en-US"/>
              <a:t>17/3/31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0D24C8-F07F-C344-BB9B-BD2F28675BAF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2AF94C-B1C5-4947-AEF6-00429382EC1B}" type="datetimeFigureOut">
              <a:rPr lang="en-US"/>
              <a:t>17/3/31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0D24C8-F07F-C344-BB9B-BD2F28675BAF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 userDrawn="1"/>
        </p:nvCxnSpPr>
        <p:spPr>
          <a:xfrm flipV="1">
            <a:off x="-487604" y="1036931"/>
            <a:ext cx="9752088" cy="119772"/>
          </a:xfrm>
          <a:prstGeom prst="line">
            <a:avLst/>
          </a:prstGeom>
          <a:ln w="3175" cmpd="sng">
            <a:solidFill>
              <a:schemeClr val="tx1">
                <a:lumMod val="75000"/>
                <a:lumOff val="25000"/>
                <a:alpha val="34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 userDrawn="1"/>
        </p:nvCxnSpPr>
        <p:spPr>
          <a:xfrm flipV="1">
            <a:off x="249472" y="0"/>
            <a:ext cx="0" cy="6858000"/>
          </a:xfrm>
          <a:prstGeom prst="line">
            <a:avLst/>
          </a:prstGeom>
          <a:ln w="3175" cmpd="sng">
            <a:solidFill>
              <a:schemeClr val="tx1">
                <a:lumMod val="65000"/>
                <a:lumOff val="35000"/>
                <a:alpha val="34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 userDrawn="1"/>
        </p:nvCxnSpPr>
        <p:spPr>
          <a:xfrm flipV="1">
            <a:off x="6222233" y="-142446"/>
            <a:ext cx="0" cy="6858000"/>
          </a:xfrm>
          <a:prstGeom prst="line">
            <a:avLst/>
          </a:prstGeom>
          <a:ln w="3175" cmpd="sng">
            <a:solidFill>
              <a:schemeClr val="tx1">
                <a:lumMod val="65000"/>
                <a:lumOff val="35000"/>
                <a:alpha val="34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 userDrawn="1"/>
        </p:nvCxnSpPr>
        <p:spPr>
          <a:xfrm>
            <a:off x="6222233" y="4539647"/>
            <a:ext cx="2921767" cy="0"/>
          </a:xfrm>
          <a:prstGeom prst="line">
            <a:avLst/>
          </a:prstGeom>
          <a:ln w="3175" cmpd="sng">
            <a:solidFill>
              <a:schemeClr val="tx1">
                <a:lumMod val="75000"/>
                <a:lumOff val="25000"/>
                <a:alpha val="34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 userDrawn="1"/>
        </p:nvSpPr>
        <p:spPr>
          <a:xfrm>
            <a:off x="6551087" y="726028"/>
            <a:ext cx="2369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陆冬云</a:t>
            </a:r>
            <a:r>
              <a:rPr kumimoji="1" lang="zh-CN" altLang="en-US" sz="140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qq,wx: 184 3 185 83</a:t>
            </a:r>
            <a:endParaRPr kumimoji="1" lang="zh-CN" altLang="en-US" sz="1400">
              <a:solidFill>
                <a:schemeClr val="bg1">
                  <a:lumMod val="7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图片 7" descr="python1.jpg"/>
          <p:cNvPicPr>
            <a:picLocks noChangeAspect="1"/>
          </p:cNvPicPr>
          <p:nvPr userDrawn="1"/>
        </p:nvPicPr>
        <p:blipFill rotWithShape="1">
          <a:blip r:embed="rId1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30366" r="10730" b="28640"/>
          <a:stretch/>
        </p:blipFill>
        <p:spPr>
          <a:xfrm>
            <a:off x="6641799" y="113403"/>
            <a:ext cx="2293835" cy="6895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 idx="4294967295"/>
          </p:nvPr>
        </p:nvSpPr>
        <p:spPr>
          <a:xfrm>
            <a:off x="887840" y="1915553"/>
            <a:ext cx="5234305" cy="1894762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kumimoji="0" lang="en-US" altLang="zh-CN" sz="5400" i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kumimoji="0" lang="zh-CN" altLang="en-US" sz="5400" i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kumimoji="0"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kumimoji="0"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kumimoji="0"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711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18649" y="145983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URL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地址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概念</a:t>
            </a:r>
          </a:p>
        </p:txBody>
      </p:sp>
      <p:sp>
        <p:nvSpPr>
          <p:cNvPr id="23554" name="矩形 5"/>
          <p:cNvSpPr>
            <a:spLocks noChangeArrowheads="1"/>
          </p:cNvSpPr>
          <p:nvPr/>
        </p:nvSpPr>
        <p:spPr bwMode="auto">
          <a:xfrm>
            <a:off x="252095" y="1167796"/>
            <a:ext cx="6317615" cy="266329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0" lang="en-US" altLang="zh-CN" sz="2800" b="1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src</a:t>
            </a:r>
            <a:r>
              <a:rPr kumimoji="0" lang="zh-CN" altLang="en-US" sz="2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0" lang="en-US" altLang="zh-CN" sz="2800" b="1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href</a:t>
            </a:r>
            <a:r>
              <a:rPr kumimoji="0" lang="zh-CN" altLang="en-US" sz="2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：都是</a:t>
            </a:r>
            <a:r>
              <a:rPr kumimoji="0" lang="en-US" altLang="zh-CN" sz="2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URL</a:t>
            </a:r>
            <a:r>
              <a:rPr kumimoji="0" lang="zh-CN" altLang="en-US" sz="2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地址</a:t>
            </a:r>
          </a:p>
          <a:p>
            <a:pPr>
              <a:lnSpc>
                <a:spcPct val="120000"/>
              </a:lnSpc>
              <a:defRPr/>
            </a:pPr>
            <a:r>
              <a:rPr kumimoji="0" lang="zh-CN" altLang="en-US" sz="2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有两种地址：</a:t>
            </a:r>
            <a:endParaRPr kumimoji="0" lang="en-US" altLang="zh-CN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  <a:defRPr/>
            </a:pPr>
            <a:r>
              <a:rPr kumimoji="0" lang="zh-CN" altLang="en-US" sz="2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服务器地址：以</a:t>
            </a:r>
            <a:r>
              <a:rPr kumimoji="0" lang="zh-CN" altLang="en-US" sz="2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0" lang="en-US" altLang="zh-CN" sz="28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0" lang="zh-CN" altLang="en-US" sz="2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0" lang="zh-CN" altLang="en-US" sz="2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开始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  <a:defRPr/>
            </a:pPr>
            <a:r>
              <a:rPr kumimoji="0" lang="zh-CN" altLang="en-US" sz="2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相对地址：以当前</a:t>
            </a:r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被访问文件所在</a:t>
            </a:r>
            <a:r>
              <a:rPr kumimoji="0" lang="zh-CN" altLang="en-US" sz="2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目录开始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80428" y="251130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其他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常用标记</a:t>
            </a:r>
            <a:endParaRPr kumimoji="0" lang="zh-CN" altLang="en-US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8674" name="矩形 5"/>
          <p:cNvSpPr>
            <a:spLocks noChangeArrowheads="1"/>
          </p:cNvSpPr>
          <p:nvPr/>
        </p:nvSpPr>
        <p:spPr bwMode="auto">
          <a:xfrm>
            <a:off x="180428" y="1066153"/>
            <a:ext cx="4532010" cy="48320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&lt;br&gt;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换行</a:t>
            </a:r>
            <a:endParaRPr kumimoji="0" lang="en-US" altLang="zh-CN" sz="28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&lt;hr&gt;</a:t>
            </a: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：水平线</a:t>
            </a:r>
            <a:endParaRPr kumimoji="0" lang="en-US" altLang="zh-CN" sz="28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&lt;pre&gt;</a:t>
            </a: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：保留文本内部格式</a:t>
            </a:r>
            <a:endParaRPr kumimoji="0" lang="en-US" altLang="zh-CN" sz="28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sz="28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特殊字符：</a:t>
            </a:r>
            <a:endParaRPr lang="en-US" altLang="zh-CN" sz="28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&amp;nbsp;  </a:t>
            </a:r>
          </a:p>
          <a:p>
            <a:r>
              <a:rPr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&amp;gt;</a:t>
            </a:r>
          </a:p>
          <a:p>
            <a:r>
              <a:rPr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&amp;lt;</a:t>
            </a:r>
          </a:p>
          <a:p>
            <a:r>
              <a:rPr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&amp;#1234</a:t>
            </a:r>
          </a:p>
          <a:p>
            <a:endParaRPr lang="en-US" altLang="zh-CN" sz="28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endParaRPr kumimoji="0" lang="en-US" altLang="zh-CN" sz="28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9654" y="164853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输入元素</a:t>
            </a:r>
          </a:p>
        </p:txBody>
      </p:sp>
      <p:sp>
        <p:nvSpPr>
          <p:cNvPr id="30722" name="矩形 5"/>
          <p:cNvSpPr>
            <a:spLocks noChangeArrowheads="1"/>
          </p:cNvSpPr>
          <p:nvPr/>
        </p:nvSpPr>
        <p:spPr bwMode="auto">
          <a:xfrm>
            <a:off x="273050" y="1376363"/>
            <a:ext cx="8741962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</a:t>
            </a:r>
            <a:r>
              <a:rPr kumimoji="0" lang="en-US" altLang="zh-CN" sz="28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input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0" lang="en-US" altLang="zh-CN" sz="2800" b="1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type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=</a:t>
            </a:r>
            <a:r>
              <a:rPr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"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text"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name="xm" value="Alice" /&gt;</a:t>
            </a:r>
          </a:p>
          <a:p>
            <a:endParaRPr kumimoji="0" lang="en-US" altLang="zh-CN" sz="28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en-US" altLang="zh-CN" sz="2800" b="1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Type</a:t>
            </a:r>
            <a:r>
              <a:rPr kumimoji="0" lang="zh-CN" altLang="en-US" sz="2800" b="1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：</a:t>
            </a:r>
          </a:p>
          <a:p>
            <a:pPr marL="457200" indent="-457200">
              <a:buFont typeface="Heiti SC Light"/>
              <a:buChar char="-"/>
            </a:pP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text</a:t>
            </a:r>
          </a:p>
          <a:p>
            <a:pPr marL="457200" indent="-457200">
              <a:buFont typeface="Heiti SC Light"/>
              <a:buChar char="-"/>
            </a:pP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password</a:t>
            </a:r>
          </a:p>
          <a:p>
            <a:pPr marL="457200" indent="-457200">
              <a:buFont typeface="Heiti SC Light"/>
              <a:buChar char="-"/>
            </a:pP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button</a:t>
            </a:r>
          </a:p>
          <a:p>
            <a:pPr marL="457200" indent="-457200">
              <a:buFont typeface="Heiti SC Light"/>
              <a:buChar char="-"/>
            </a:pP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submit</a:t>
            </a:r>
          </a:p>
          <a:p>
            <a:pPr marL="457200" indent="-457200">
              <a:buFont typeface="Heiti SC Light"/>
              <a:buChar char="-"/>
            </a:pP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radio</a:t>
            </a:r>
          </a:p>
          <a:p>
            <a:pPr marL="457200" indent="-457200">
              <a:buFont typeface="Heiti SC Light"/>
              <a:buChar char="-"/>
            </a:pP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checkbox</a:t>
            </a:r>
          </a:p>
          <a:p>
            <a:pPr marL="457200" indent="-457200">
              <a:buFont typeface="Heiti SC Light"/>
              <a:buChar char="-"/>
            </a:pP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hidden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251" y="2212424"/>
            <a:ext cx="4312920" cy="29743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ctrTitle" idx="4294967295"/>
          </p:nvPr>
        </p:nvSpPr>
        <p:spPr>
          <a:xfrm>
            <a:off x="215453" y="231775"/>
            <a:ext cx="5808663" cy="712788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0" lang="zh-CN" altLang="en-US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制作输入表单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215453" y="1212266"/>
            <a:ext cx="7008813" cy="3987800"/>
          </a:xfrm>
          <a:prstGeom prst="rect">
            <a:avLst/>
          </a:prstGeo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目标：使用</a:t>
            </a:r>
            <a:r>
              <a:rPr kumimoji="0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input</a:t>
            </a: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标签，完成注册页面。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用户登录账号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密码、确认密码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性别，城市</a:t>
            </a:r>
          </a:p>
        </p:txBody>
      </p:sp>
      <p:sp>
        <p:nvSpPr>
          <p:cNvPr id="31747" name="矩形 9"/>
          <p:cNvSpPr>
            <a:spLocks noChangeArrowheads="1"/>
          </p:cNvSpPr>
          <p:nvPr/>
        </p:nvSpPr>
        <p:spPr bwMode="auto">
          <a:xfrm>
            <a:off x="340360" y="5687695"/>
            <a:ext cx="1733550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0" lang="zh-CN" altLang="en-US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参考</a:t>
            </a:r>
            <a:r>
              <a:rPr kumimoji="0" lang="en-US" altLang="zh-CN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form.html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ctrTitle" idx="4294967295"/>
          </p:nvPr>
        </p:nvSpPr>
        <p:spPr>
          <a:xfrm>
            <a:off x="121655" y="138542"/>
            <a:ext cx="5118100" cy="712787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0" lang="zh-CN" altLang="en-US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基本页面制作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310833" y="1287800"/>
            <a:ext cx="7607300" cy="3108325"/>
          </a:xfrm>
          <a:prstGeom prst="rect">
            <a:avLst/>
          </a:prstGeo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目标：使用前面介绍的标签，完成一个产品的简介页面。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产品标题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产品图片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产品简介内容</a:t>
            </a:r>
          </a:p>
        </p:txBody>
      </p:sp>
      <p:sp>
        <p:nvSpPr>
          <p:cNvPr id="32771" name="TextBox 5"/>
          <p:cNvSpPr txBox="1">
            <a:spLocks noChangeArrowheads="1"/>
          </p:cNvSpPr>
          <p:nvPr/>
        </p:nvSpPr>
        <p:spPr bwMode="auto">
          <a:xfrm>
            <a:off x="3278823" y="2380298"/>
            <a:ext cx="2943234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</a:t>
            </a:r>
            <a:r>
              <a:rPr kumimoji="0" lang="zh-CN" altLang="en-US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夏 季 清 爽 凉 鞋</a:t>
            </a:r>
            <a:r>
              <a:rPr kumimoji="0" lang="en-US" altLang="zh-CN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&gt;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282315" y="3031490"/>
            <a:ext cx="269049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2773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115" y="3169920"/>
            <a:ext cx="2247900" cy="14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2628265" y="4645025"/>
            <a:ext cx="3571875" cy="201593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zh-CN" altLang="en-US" sz="12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       塑料凉鞋适宜于夏天，一双凉鞋可以穿两个夏天。第一个夏天鞋子稍大一些，到了第二个夏天便有些紧了。没法穿的凉鞋可以剪下塑料，来修补那些穿坏了补补还能再穿的凉鞋。把烙铁在火塘里烧红，把鞋子上坏了的茬口对接好，贴上剪来的塑料块，一阵浓浓的塑料味的青烟飘过，鞋子便粘好了。</a:t>
            </a:r>
          </a:p>
        </p:txBody>
      </p:sp>
      <p:sp>
        <p:nvSpPr>
          <p:cNvPr id="32775" name="矩形 3"/>
          <p:cNvSpPr>
            <a:spLocks noChangeArrowheads="1"/>
          </p:cNvSpPr>
          <p:nvPr/>
        </p:nvSpPr>
        <p:spPr bwMode="auto">
          <a:xfrm>
            <a:off x="310833" y="5964238"/>
            <a:ext cx="236987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参考</a:t>
            </a:r>
            <a:r>
              <a:rPr kumimoji="0" lang="en-US" altLang="zh-CN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shoe_font.html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9654" y="166213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布局元素：</a:t>
            </a: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table</a:t>
            </a:r>
          </a:p>
        </p:txBody>
      </p:sp>
      <p:sp>
        <p:nvSpPr>
          <p:cNvPr id="33794" name="矩形 5"/>
          <p:cNvSpPr>
            <a:spLocks noChangeArrowheads="1"/>
          </p:cNvSpPr>
          <p:nvPr/>
        </p:nvSpPr>
        <p:spPr bwMode="auto">
          <a:xfrm>
            <a:off x="273050" y="1257675"/>
            <a:ext cx="7561263" cy="310854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</a:t>
            </a:r>
            <a:r>
              <a:rPr kumimoji="0" lang="en-US" altLang="zh-CN" sz="28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table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 border=“0|1” &gt;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&lt;</a:t>
            </a:r>
            <a:r>
              <a:rPr kumimoji="0" lang="en-US" altLang="zh-CN" sz="28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tr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&gt;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	&lt;</a:t>
            </a:r>
            <a:r>
              <a:rPr kumimoji="0" lang="en-US" altLang="zh-CN" sz="28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td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&gt;...&lt;/td&gt;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	&lt;td colspan=“2”&gt;...&lt;/td&gt;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&lt;/tr&gt;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...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&lt;/table&gt;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ctrTitle" idx="4294967295"/>
          </p:nvPr>
        </p:nvSpPr>
        <p:spPr>
          <a:xfrm>
            <a:off x="102057" y="172562"/>
            <a:ext cx="6769100" cy="712787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0" lang="en-US" altLang="zh-CN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Table</a:t>
            </a:r>
            <a:r>
              <a:rPr kumimoji="0" lang="en-US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表格</a:t>
            </a:r>
            <a:r>
              <a:rPr kumimoji="0" lang="en-US" altLang="zh-CN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0" lang="en-US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学生清单</a:t>
            </a:r>
            <a:endParaRPr kumimoji="0" lang="en-US" altLang="en-US" sz="400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4818" name="矩形 3"/>
          <p:cNvSpPr>
            <a:spLocks noChangeArrowheads="1"/>
          </p:cNvSpPr>
          <p:nvPr/>
        </p:nvSpPr>
        <p:spPr bwMode="auto">
          <a:xfrm>
            <a:off x="254000" y="6127750"/>
            <a:ext cx="183810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参考</a:t>
            </a:r>
            <a:r>
              <a:rPr kumimoji="0" lang="en-US" altLang="zh-CN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table.html</a:t>
            </a: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254000" y="1071245"/>
            <a:ext cx="4615180" cy="184871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0" lang="zh-CN" altLang="en-US" sz="32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目标：制作表格</a:t>
            </a:r>
          </a:p>
          <a:p>
            <a:pPr marL="514350" indent="-514350">
              <a:lnSpc>
                <a:spcPct val="120000"/>
              </a:lnSpc>
              <a:buFontTx/>
              <a:buAutoNum type="arabicPeriod"/>
              <a:defRPr/>
            </a:pPr>
            <a:r>
              <a:rPr kumimoji="0" lang="en-US" altLang="en-US" sz="32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创建行、列</a:t>
            </a:r>
          </a:p>
          <a:p>
            <a:pPr marL="514350" indent="-514350">
              <a:lnSpc>
                <a:spcPct val="120000"/>
              </a:lnSpc>
              <a:buFontTx/>
              <a:buAutoNum type="arabicPeriod"/>
              <a:defRPr/>
            </a:pPr>
            <a:r>
              <a:rPr kumimoji="0" lang="en-US" altLang="en-US" sz="32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控制列数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ctrTitle" idx="4294967295"/>
          </p:nvPr>
        </p:nvSpPr>
        <p:spPr>
          <a:xfrm>
            <a:off x="143778" y="89604"/>
            <a:ext cx="6769100" cy="712787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0" lang="en-US" altLang="zh-CN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table</a:t>
            </a:r>
            <a:r>
              <a:rPr kumimoji="0" lang="zh-CN" altLang="en-US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表格</a:t>
            </a:r>
            <a:r>
              <a:rPr kumimoji="0" lang="en-US" altLang="zh-CN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0" lang="zh-CN" altLang="en-US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图文布局</a:t>
            </a:r>
          </a:p>
        </p:txBody>
      </p:sp>
      <p:pic>
        <p:nvPicPr>
          <p:cNvPr id="358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" y="1539875"/>
            <a:ext cx="5869305" cy="43072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5843" name="矩形 3"/>
          <p:cNvSpPr>
            <a:spLocks noChangeArrowheads="1"/>
          </p:cNvSpPr>
          <p:nvPr/>
        </p:nvSpPr>
        <p:spPr bwMode="auto">
          <a:xfrm>
            <a:off x="257175" y="6067108"/>
            <a:ext cx="246466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参考</a:t>
            </a:r>
            <a:r>
              <a:rPr kumimoji="0" lang="en-US" altLang="zh-CN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table-shoe.html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0358" y="164307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HTML-Table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的缺陷</a:t>
            </a:r>
          </a:p>
        </p:txBody>
      </p:sp>
      <p:pic>
        <p:nvPicPr>
          <p:cNvPr id="36866" name="Picture 11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t="850" r="526" b="850"/>
          <a:stretch>
            <a:fillRect/>
          </a:stretch>
        </p:blipFill>
        <p:spPr bwMode="auto">
          <a:xfrm>
            <a:off x="272415" y="3290570"/>
            <a:ext cx="5364163" cy="33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67" name="矩形 4"/>
          <p:cNvSpPr>
            <a:spLocks noChangeArrowheads="1"/>
          </p:cNvSpPr>
          <p:nvPr/>
        </p:nvSpPr>
        <p:spPr bwMode="auto">
          <a:xfrm>
            <a:off x="272415" y="1175545"/>
            <a:ext cx="2520950" cy="162916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514350" indent="-514350">
              <a:lnSpc>
                <a:spcPct val="120000"/>
              </a:lnSpc>
              <a:buFontTx/>
              <a:buAutoNum type="arabicPeriod"/>
            </a:pP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结构复杂</a:t>
            </a:r>
          </a:p>
          <a:p>
            <a:pPr marL="514350" indent="-514350">
              <a:lnSpc>
                <a:spcPct val="120000"/>
              </a:lnSpc>
              <a:buFontTx/>
              <a:buAutoNum type="arabicPeriod"/>
            </a:pP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调整困难</a:t>
            </a:r>
          </a:p>
          <a:p>
            <a:pPr marL="514350" indent="-514350">
              <a:lnSpc>
                <a:spcPct val="120000"/>
              </a:lnSpc>
              <a:buFontTx/>
              <a:buAutoNum type="arabicPeriod"/>
            </a:pP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复用低效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4490" y="2330133"/>
            <a:ext cx="153118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CSS</a:t>
            </a:r>
            <a:r>
              <a:rPr kumimoji="0"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基础知识</a:t>
            </a:r>
          </a:p>
        </p:txBody>
      </p:sp>
      <p:sp>
        <p:nvSpPr>
          <p:cNvPr id="5" name="矩形 4"/>
          <p:cNvSpPr/>
          <p:nvPr/>
        </p:nvSpPr>
        <p:spPr>
          <a:xfrm>
            <a:off x="3388678" y="1650683"/>
            <a:ext cx="130035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CSS</a:t>
            </a:r>
            <a:r>
              <a:rPr kumimoji="0"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的意义</a:t>
            </a:r>
          </a:p>
        </p:txBody>
      </p:sp>
      <p:sp>
        <p:nvSpPr>
          <p:cNvPr id="6" name="矩形 5"/>
          <p:cNvSpPr/>
          <p:nvPr/>
        </p:nvSpPr>
        <p:spPr>
          <a:xfrm>
            <a:off x="3388678" y="2587308"/>
            <a:ext cx="19928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CSS</a:t>
            </a:r>
            <a:r>
              <a:rPr kumimoji="0"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的定义与属性</a:t>
            </a:r>
          </a:p>
        </p:txBody>
      </p:sp>
      <p:sp>
        <p:nvSpPr>
          <p:cNvPr id="7" name="矩形 6"/>
          <p:cNvSpPr/>
          <p:nvPr/>
        </p:nvSpPr>
        <p:spPr>
          <a:xfrm>
            <a:off x="3388678" y="3450908"/>
            <a:ext cx="1570037" cy="369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交互控件标签</a:t>
            </a:r>
          </a:p>
        </p:txBody>
      </p:sp>
      <p:cxnSp>
        <p:nvCxnSpPr>
          <p:cNvPr id="4" name="曲线连接符 3"/>
          <p:cNvCxnSpPr>
            <a:stCxn id="2" idx="3"/>
            <a:endCxn id="5" idx="1"/>
          </p:cNvCxnSpPr>
          <p:nvPr/>
        </p:nvCxnSpPr>
        <p:spPr>
          <a:xfrm flipV="1">
            <a:off x="1895678" y="1835349"/>
            <a:ext cx="1493000" cy="67945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2" idx="3"/>
            <a:endCxn id="6" idx="1"/>
          </p:cNvCxnSpPr>
          <p:nvPr/>
        </p:nvCxnSpPr>
        <p:spPr>
          <a:xfrm>
            <a:off x="1895678" y="2514799"/>
            <a:ext cx="1493000" cy="25717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2" idx="3"/>
            <a:endCxn id="7" idx="1"/>
          </p:cNvCxnSpPr>
          <p:nvPr/>
        </p:nvCxnSpPr>
        <p:spPr>
          <a:xfrm>
            <a:off x="1895678" y="2514799"/>
            <a:ext cx="1493000" cy="112105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80378" y="4882833"/>
            <a:ext cx="1570037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现代页面布局</a:t>
            </a:r>
          </a:p>
        </p:txBody>
      </p:sp>
      <p:sp>
        <p:nvSpPr>
          <p:cNvPr id="23" name="矩形 22"/>
          <p:cNvSpPr/>
          <p:nvPr/>
        </p:nvSpPr>
        <p:spPr>
          <a:xfrm>
            <a:off x="3477578" y="4430395"/>
            <a:ext cx="104611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DIV</a:t>
            </a:r>
            <a:r>
              <a:rPr kumimoji="0"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布局</a:t>
            </a:r>
          </a:p>
        </p:txBody>
      </p:sp>
      <p:sp>
        <p:nvSpPr>
          <p:cNvPr id="24" name="矩形 23"/>
          <p:cNvSpPr/>
          <p:nvPr/>
        </p:nvSpPr>
        <p:spPr>
          <a:xfrm>
            <a:off x="3477578" y="5262245"/>
            <a:ext cx="30212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UI</a:t>
            </a:r>
            <a:r>
              <a:rPr kumimoji="0"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框架</a:t>
            </a:r>
            <a:r>
              <a:rPr kumimoji="0" lang="en-US" altLang="zh-CN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-Bootstrap</a:t>
            </a:r>
            <a:r>
              <a:rPr kumimoji="0"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0" lang="en-US" altLang="zh-CN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EasyUI</a:t>
            </a:r>
          </a:p>
        </p:txBody>
      </p:sp>
      <p:cxnSp>
        <p:nvCxnSpPr>
          <p:cNvPr id="26" name="曲线连接符 25"/>
          <p:cNvCxnSpPr>
            <a:stCxn id="21" idx="3"/>
            <a:endCxn id="23" idx="1"/>
          </p:cNvCxnSpPr>
          <p:nvPr/>
        </p:nvCxnSpPr>
        <p:spPr>
          <a:xfrm flipV="1">
            <a:off x="2050415" y="4615061"/>
            <a:ext cx="1427163" cy="45192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1" idx="3"/>
            <a:endCxn id="24" idx="1"/>
          </p:cNvCxnSpPr>
          <p:nvPr/>
        </p:nvCxnSpPr>
        <p:spPr>
          <a:xfrm>
            <a:off x="2050415" y="5066983"/>
            <a:ext cx="1427163" cy="37992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901" name="TextBox 13"/>
          <p:cNvSpPr txBox="1">
            <a:spLocks noChangeArrowheads="1"/>
          </p:cNvSpPr>
          <p:nvPr/>
        </p:nvSpPr>
        <p:spPr bwMode="auto">
          <a:xfrm>
            <a:off x="225163" y="171245"/>
            <a:ext cx="3341029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HTML</a:t>
            </a:r>
            <a:r>
              <a:rPr kumimoji="0" lang="zh-CN" altLang="en-US" sz="3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基础知识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650" y="2406968"/>
            <a:ext cx="176284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HTML</a:t>
            </a:r>
            <a:r>
              <a:rPr kumimoji="0"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基础知识</a:t>
            </a:r>
          </a:p>
        </p:txBody>
      </p:sp>
      <p:sp>
        <p:nvSpPr>
          <p:cNvPr id="5" name="矩形 4"/>
          <p:cNvSpPr/>
          <p:nvPr/>
        </p:nvSpPr>
        <p:spPr>
          <a:xfrm>
            <a:off x="3779838" y="1727518"/>
            <a:ext cx="176284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HTML</a:t>
            </a:r>
            <a:r>
              <a:rPr kumimoji="0"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文档结构</a:t>
            </a:r>
          </a:p>
        </p:txBody>
      </p:sp>
      <p:sp>
        <p:nvSpPr>
          <p:cNvPr id="6" name="矩形 5"/>
          <p:cNvSpPr/>
          <p:nvPr/>
        </p:nvSpPr>
        <p:spPr>
          <a:xfrm>
            <a:off x="3779838" y="2664143"/>
            <a:ext cx="1108075" cy="369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显示标签</a:t>
            </a:r>
          </a:p>
        </p:txBody>
      </p:sp>
      <p:sp>
        <p:nvSpPr>
          <p:cNvPr id="7" name="矩形 6"/>
          <p:cNvSpPr/>
          <p:nvPr/>
        </p:nvSpPr>
        <p:spPr>
          <a:xfrm>
            <a:off x="3779838" y="3527743"/>
            <a:ext cx="1570037" cy="369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交互控件标签</a:t>
            </a:r>
          </a:p>
        </p:txBody>
      </p:sp>
      <p:cxnSp>
        <p:nvCxnSpPr>
          <p:cNvPr id="4" name="曲线连接符 3"/>
          <p:cNvCxnSpPr>
            <a:stCxn id="2" idx="3"/>
            <a:endCxn id="5" idx="1"/>
          </p:cNvCxnSpPr>
          <p:nvPr/>
        </p:nvCxnSpPr>
        <p:spPr>
          <a:xfrm flipV="1">
            <a:off x="2518497" y="1912184"/>
            <a:ext cx="1261341" cy="67945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2" idx="3"/>
            <a:endCxn id="6" idx="1"/>
          </p:cNvCxnSpPr>
          <p:nvPr/>
        </p:nvCxnSpPr>
        <p:spPr>
          <a:xfrm>
            <a:off x="2518497" y="2591634"/>
            <a:ext cx="1261341" cy="25745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2" idx="3"/>
            <a:endCxn id="7" idx="1"/>
          </p:cNvCxnSpPr>
          <p:nvPr/>
        </p:nvCxnSpPr>
        <p:spPr>
          <a:xfrm>
            <a:off x="2518497" y="2591634"/>
            <a:ext cx="1261341" cy="112105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71538" y="4959668"/>
            <a:ext cx="1570037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传统页面布局</a:t>
            </a:r>
          </a:p>
        </p:txBody>
      </p:sp>
      <p:sp>
        <p:nvSpPr>
          <p:cNvPr id="23" name="矩形 22"/>
          <p:cNvSpPr/>
          <p:nvPr/>
        </p:nvSpPr>
        <p:spPr>
          <a:xfrm>
            <a:off x="3868738" y="4507230"/>
            <a:ext cx="110807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流式布局</a:t>
            </a:r>
          </a:p>
        </p:txBody>
      </p:sp>
      <p:sp>
        <p:nvSpPr>
          <p:cNvPr id="24" name="矩形 23"/>
          <p:cNvSpPr/>
          <p:nvPr/>
        </p:nvSpPr>
        <p:spPr>
          <a:xfrm>
            <a:off x="3868738" y="5339080"/>
            <a:ext cx="121969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Table</a:t>
            </a:r>
            <a:r>
              <a:rPr kumimoji="0"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布局</a:t>
            </a:r>
          </a:p>
        </p:txBody>
      </p:sp>
      <p:cxnSp>
        <p:nvCxnSpPr>
          <p:cNvPr id="26" name="曲线连接符 25"/>
          <p:cNvCxnSpPr>
            <a:stCxn id="21" idx="3"/>
            <a:endCxn id="23" idx="1"/>
          </p:cNvCxnSpPr>
          <p:nvPr/>
        </p:nvCxnSpPr>
        <p:spPr>
          <a:xfrm flipV="1">
            <a:off x="2441575" y="4698365"/>
            <a:ext cx="1427480" cy="45275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1" idx="3"/>
            <a:endCxn id="24" idx="1"/>
          </p:cNvCxnSpPr>
          <p:nvPr/>
        </p:nvCxnSpPr>
        <p:spPr>
          <a:xfrm>
            <a:off x="2441575" y="5143818"/>
            <a:ext cx="1427163" cy="37992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189318" y="271767"/>
            <a:ext cx="4413250" cy="712470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HTML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zh-CN" altLang="en-US" sz="40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ctrTitle" idx="4294967295"/>
          </p:nvPr>
        </p:nvSpPr>
        <p:spPr>
          <a:xfrm>
            <a:off x="272415" y="199707"/>
            <a:ext cx="6769100" cy="621665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0" lang="en-US" altLang="zh-CN" sz="3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CSS</a:t>
            </a:r>
            <a:r>
              <a:rPr kumimoji="0" lang="zh-CN" altLang="en-US" sz="3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的意义</a:t>
            </a:r>
            <a:r>
              <a:rPr kumimoji="0" lang="en-US" altLang="zh-CN" sz="3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0" lang="zh-CN" altLang="en-US" sz="3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形式与内容的分离</a:t>
            </a:r>
          </a:p>
        </p:txBody>
      </p:sp>
      <p:sp>
        <p:nvSpPr>
          <p:cNvPr id="38914" name="矩形 5"/>
          <p:cNvSpPr>
            <a:spLocks noChangeArrowheads="1"/>
          </p:cNvSpPr>
          <p:nvPr/>
        </p:nvSpPr>
        <p:spPr bwMode="auto">
          <a:xfrm>
            <a:off x="5003025" y="1877858"/>
            <a:ext cx="3421063" cy="2370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&lt;div </a:t>
            </a:r>
            <a:r>
              <a:rPr kumimoji="0" lang="en-US" altLang="zh-CN" sz="20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class</a:t>
            </a:r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=“mytitle”&gt;</a:t>
            </a:r>
          </a:p>
          <a:p>
            <a:r>
              <a:rPr kumimoji="0" lang="zh-CN" altLang="en-US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游子吟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&lt;/div&gt;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&lt;div class=“mytext”&gt;</a:t>
            </a:r>
          </a:p>
          <a:p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慈母手中线，游子身上衣。</a:t>
            </a:r>
          </a:p>
          <a:p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临行密密缝，意恐迟迟归。</a:t>
            </a:r>
          </a:p>
          <a:p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谁言寸草心，报得三春晖。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&lt;div&gt;</a:t>
            </a:r>
          </a:p>
        </p:txBody>
      </p:sp>
      <p:sp>
        <p:nvSpPr>
          <p:cNvPr id="38915" name="矩形 3"/>
          <p:cNvSpPr>
            <a:spLocks noChangeArrowheads="1"/>
          </p:cNvSpPr>
          <p:nvPr/>
        </p:nvSpPr>
        <p:spPr bwMode="auto">
          <a:xfrm>
            <a:off x="362815" y="1877858"/>
            <a:ext cx="3960812" cy="2678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</a:t>
            </a:r>
            <a:r>
              <a:rPr kumimoji="0" lang="en-US" altLang="zh-CN" sz="20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font</a:t>
            </a:r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0" lang="en-US" altLang="zh-CN" sz="2000" b="1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size</a:t>
            </a:r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=6 color=red&gt;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&lt;b&gt;</a:t>
            </a:r>
            <a:r>
              <a:rPr kumimoji="0" lang="zh-CN" altLang="en-US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游子吟</a:t>
            </a:r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&lt;/b&gt; 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&lt;/font&gt;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&lt;br/&gt;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&lt;font size=3 color=green&gt;&lt;i&gt;</a:t>
            </a:r>
          </a:p>
          <a:p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慈母手中线，游子身上衣。</a:t>
            </a:r>
          </a:p>
          <a:p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临行密密缝，意恐迟迟归。</a:t>
            </a:r>
          </a:p>
          <a:p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谁言寸草心，报得三春晖。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&lt;/i&gt;&lt;/font&gt;</a:t>
            </a:r>
          </a:p>
        </p:txBody>
      </p:sp>
      <p:sp>
        <p:nvSpPr>
          <p:cNvPr id="3" name="矩形 2"/>
          <p:cNvSpPr/>
          <p:nvPr/>
        </p:nvSpPr>
        <p:spPr>
          <a:xfrm>
            <a:off x="550863" y="1383841"/>
            <a:ext cx="2044700" cy="369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无法分离的情况：</a:t>
            </a:r>
          </a:p>
        </p:txBody>
      </p:sp>
      <p:sp>
        <p:nvSpPr>
          <p:cNvPr id="7" name="矩形 6"/>
          <p:cNvSpPr/>
          <p:nvPr/>
        </p:nvSpPr>
        <p:spPr>
          <a:xfrm>
            <a:off x="5657206" y="1383841"/>
            <a:ext cx="1577975" cy="369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分离的情况：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0268" y="182193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CSS-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标签元素</a:t>
            </a:r>
          </a:p>
        </p:txBody>
      </p:sp>
      <p:sp>
        <p:nvSpPr>
          <p:cNvPr id="39938" name="矩形 5"/>
          <p:cNvSpPr>
            <a:spLocks noChangeArrowheads="1"/>
          </p:cNvSpPr>
          <p:nvPr/>
        </p:nvSpPr>
        <p:spPr bwMode="auto">
          <a:xfrm>
            <a:off x="260985" y="1115566"/>
            <a:ext cx="5934075" cy="35394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行级元素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</a:t>
            </a:r>
            <a:r>
              <a:rPr kumimoji="0" lang="en-US" altLang="zh-CN" sz="28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span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&gt;....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&lt;/span&gt;</a:t>
            </a:r>
          </a:p>
          <a:p>
            <a:endParaRPr kumimoji="0" lang="en-US" altLang="zh-CN" sz="28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块级元素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</a:t>
            </a:r>
            <a:r>
              <a:rPr kumimoji="0" lang="en-US" altLang="zh-CN" sz="28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div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style=“” class=“”&gt;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....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&lt;/div&gt;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73685" y="421640"/>
            <a:ext cx="5891530" cy="712470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CSS-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作用范围</a:t>
            </a:r>
          </a:p>
        </p:txBody>
      </p:sp>
      <p:sp>
        <p:nvSpPr>
          <p:cNvPr id="40962" name="矩形 5"/>
          <p:cNvSpPr>
            <a:spLocks noChangeArrowheads="1"/>
          </p:cNvSpPr>
          <p:nvPr/>
        </p:nvSpPr>
        <p:spPr bwMode="auto">
          <a:xfrm>
            <a:off x="273685" y="1391603"/>
            <a:ext cx="7561263" cy="45243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&lt;style&gt;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*{...}</a:t>
            </a:r>
          </a:p>
          <a:p>
            <a:r>
              <a:rPr kumimoji="0" lang="en-US" altLang="zh-CN" sz="28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span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{...} 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P H1 {...}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P, H1 {...}</a:t>
            </a:r>
          </a:p>
          <a:p>
            <a:endParaRPr kumimoji="0" lang="en-US" altLang="zh-CN" sz="28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en-US" altLang="zh-CN" sz="36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mytitle {...}</a:t>
            </a:r>
          </a:p>
          <a:p>
            <a:endParaRPr kumimoji="0" lang="en-US" altLang="zh-CN" sz="28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en-US" altLang="zh-CN" sz="28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#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cname {...}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&lt;/style&gt;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23418" y="3061971"/>
            <a:ext cx="4629785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&lt;span id=“</a:t>
            </a:r>
            <a:r>
              <a:rPr kumimoji="0" lang="en-US" altLang="zh-CN" sz="20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cname</a:t>
            </a:r>
            <a:r>
              <a:rPr kumimoji="0" lang="en-US" altLang="zh-CN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” class=“</a:t>
            </a:r>
            <a:r>
              <a:rPr kumimoji="0" lang="en-US" altLang="zh-CN" sz="20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mytitle</a:t>
            </a:r>
            <a:r>
              <a:rPr kumimoji="0" lang="en-US" altLang="zh-CN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”&gt;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你好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&lt;/span&gt;</a:t>
            </a:r>
          </a:p>
        </p:txBody>
      </p:sp>
      <p:cxnSp>
        <p:nvCxnSpPr>
          <p:cNvPr id="9" name="肘形连接符 8"/>
          <p:cNvCxnSpPr/>
          <p:nvPr/>
        </p:nvCxnSpPr>
        <p:spPr>
          <a:xfrm rot="10800000">
            <a:off x="1868170" y="2693037"/>
            <a:ext cx="1443004" cy="493567"/>
          </a:xfrm>
          <a:prstGeom prst="bentConnector3">
            <a:avLst>
              <a:gd name="adj1" fmla="val 492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rot="10800000" flipV="1">
            <a:off x="2257963" y="3641089"/>
            <a:ext cx="2073778" cy="652933"/>
          </a:xfrm>
          <a:prstGeom prst="bentConnector3">
            <a:avLst>
              <a:gd name="adj1" fmla="val -307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10800000" flipV="1">
            <a:off x="2347305" y="3388460"/>
            <a:ext cx="2581890" cy="1691960"/>
          </a:xfrm>
          <a:prstGeom prst="bentConnector3">
            <a:avLst>
              <a:gd name="adj1" fmla="val -69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 txBox="1">
            <a:spLocks noChangeArrowheads="1"/>
          </p:cNvSpPr>
          <p:nvPr/>
        </p:nvSpPr>
        <p:spPr bwMode="auto">
          <a:xfrm>
            <a:off x="606605" y="1687170"/>
            <a:ext cx="8064500" cy="862013"/>
          </a:xfrm>
          <a:prstGeom prst="rect">
            <a:avLst/>
          </a:prstGeom>
          <a:noFill/>
          <a:ln w="9525">
            <a:solidFill>
              <a:srgbClr val="808080"/>
            </a:solidFill>
            <a:prstDash val="lgDashDotDot"/>
            <a:miter lim="800000"/>
          </a:ln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charset="0"/>
              <a:buNone/>
            </a:pPr>
            <a:r>
              <a:rPr kumimoji="0" lang="en-US" altLang="zh-CN" sz="1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&lt;style type=“text/css” 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charset="0"/>
              <a:buNone/>
            </a:pPr>
            <a:r>
              <a:rPr kumimoji="0" lang="en-US" altLang="zh-CN" sz="1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body,td,th,#header,.one{color:blue;font-size:12px;}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charset="0"/>
              <a:buNone/>
            </a:pPr>
            <a:r>
              <a:rPr kumimoji="0" lang="en-US" altLang="zh-CN" sz="1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&lt;/style&gt;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254815" y="1121703"/>
            <a:ext cx="5186363" cy="574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集体声明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:</a:t>
            </a: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并列关系</a:t>
            </a:r>
          </a:p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en-US" sz="28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606605" y="3210853"/>
            <a:ext cx="8064500" cy="863600"/>
          </a:xfrm>
          <a:prstGeom prst="rect">
            <a:avLst/>
          </a:prstGeom>
          <a:noFill/>
          <a:ln w="9525">
            <a:solidFill>
              <a:srgbClr val="808080"/>
            </a:solidFill>
            <a:prstDash val="lgDashDotDot"/>
            <a:miter lim="800000"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charset="0"/>
              <a:buNone/>
            </a:pPr>
            <a:r>
              <a:rPr kumimoji="0" lang="en-US" altLang="zh-CN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&lt;style type=“text/css” 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charset="0"/>
              <a:buNone/>
            </a:pPr>
            <a:r>
              <a:rPr kumimoji="0" lang="en-US" altLang="zh-CN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P h1{color:blue;font-size:14px;}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charset="0"/>
              <a:buNone/>
            </a:pPr>
            <a:r>
              <a:rPr kumimoji="0" lang="en-US" altLang="zh-CN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&lt;/style&gt;</a:t>
            </a:r>
          </a:p>
        </p:txBody>
      </p:sp>
      <p:sp>
        <p:nvSpPr>
          <p:cNvPr id="41989" name="Rectangle 7"/>
          <p:cNvSpPr>
            <a:spLocks noChangeArrowheads="1"/>
          </p:cNvSpPr>
          <p:nvPr/>
        </p:nvSpPr>
        <p:spPr bwMode="auto">
          <a:xfrm>
            <a:off x="254815" y="2636178"/>
            <a:ext cx="5186363" cy="574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嵌套声明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:</a:t>
            </a: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从属关系</a:t>
            </a:r>
          </a:p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en-US" sz="28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1990" name="Rectangle 8"/>
          <p:cNvSpPr>
            <a:spLocks noChangeArrowheads="1"/>
          </p:cNvSpPr>
          <p:nvPr/>
        </p:nvSpPr>
        <p:spPr bwMode="auto">
          <a:xfrm>
            <a:off x="606605" y="4795495"/>
            <a:ext cx="5529580" cy="861695"/>
          </a:xfrm>
          <a:prstGeom prst="rect">
            <a:avLst/>
          </a:prstGeom>
          <a:noFill/>
          <a:ln w="9525">
            <a:solidFill>
              <a:srgbClr val="808080"/>
            </a:solidFill>
            <a:prstDash val="lgDashDotDot"/>
            <a:miter lim="800000"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charset="0"/>
              <a:buNone/>
            </a:pPr>
            <a:r>
              <a:rPr kumimoji="0" lang="en-US" altLang="zh-CN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&lt;style type=“text/css” 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charset="0"/>
              <a:buNone/>
            </a:pPr>
            <a:r>
              <a:rPr kumimoji="0" lang="en-US" altLang="zh-CN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P H1,#header ul{color:blue;font-size:12px;}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charset="0"/>
              <a:buNone/>
            </a:pPr>
            <a:r>
              <a:rPr kumimoji="0" lang="en-US" altLang="zh-CN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&lt;/style&gt;</a:t>
            </a:r>
          </a:p>
        </p:txBody>
      </p:sp>
      <p:sp>
        <p:nvSpPr>
          <p:cNvPr id="41991" name="Rectangle 9"/>
          <p:cNvSpPr>
            <a:spLocks noChangeArrowheads="1"/>
          </p:cNvSpPr>
          <p:nvPr/>
        </p:nvSpPr>
        <p:spPr bwMode="auto">
          <a:xfrm>
            <a:off x="254815" y="4220503"/>
            <a:ext cx="5186363" cy="574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混合声明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:</a:t>
            </a: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并列及从属关系</a:t>
            </a:r>
          </a:p>
          <a:p>
            <a:pPr>
              <a:spcBef>
                <a:spcPct val="20000"/>
              </a:spcBef>
              <a:buClr>
                <a:schemeClr val="hlink"/>
              </a:buClr>
            </a:pPr>
            <a:endParaRPr kumimoji="0" lang="zh-CN" altLang="en-US" sz="28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77495" y="182193"/>
            <a:ext cx="4751135" cy="712787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CSS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定位方式</a:t>
            </a:r>
            <a:endParaRPr lang="zh-CN" altLang="en-US" sz="40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60350" y="427990"/>
            <a:ext cx="5914390" cy="712470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CSS-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属性</a:t>
            </a:r>
          </a:p>
        </p:txBody>
      </p:sp>
      <p:sp>
        <p:nvSpPr>
          <p:cNvPr id="5" name="矩形 4"/>
          <p:cNvSpPr/>
          <p:nvPr/>
        </p:nvSpPr>
        <p:spPr>
          <a:xfrm>
            <a:off x="891223" y="1830378"/>
            <a:ext cx="4572000" cy="1016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样式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背景、文本、字体、链接、列表、表格、轮廓</a:t>
            </a:r>
          </a:p>
        </p:txBody>
      </p:sp>
      <p:sp>
        <p:nvSpPr>
          <p:cNvPr id="12" name="矩形 11"/>
          <p:cNvSpPr/>
          <p:nvPr/>
        </p:nvSpPr>
        <p:spPr>
          <a:xfrm>
            <a:off x="891223" y="3163878"/>
            <a:ext cx="4572000" cy="7080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框模型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内边距、边框、外边距</a:t>
            </a:r>
          </a:p>
        </p:txBody>
      </p:sp>
      <p:sp>
        <p:nvSpPr>
          <p:cNvPr id="7" name="矩形 6"/>
          <p:cNvSpPr/>
          <p:nvPr/>
        </p:nvSpPr>
        <p:spPr>
          <a:xfrm>
            <a:off x="891223" y="4206865"/>
            <a:ext cx="4572000" cy="6461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定位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相对定位、绝对定位、浮动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49816" y="137414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CSS-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属性</a:t>
            </a:r>
          </a:p>
        </p:txBody>
      </p:sp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138476" y="1013815"/>
            <a:ext cx="7561262" cy="5614013"/>
          </a:xfrm>
          <a:prstGeom prst="rect">
            <a:avLst/>
          </a:prstGeom>
          <a:noFill/>
          <a:ln w="9525">
            <a:noFill/>
            <a:prstDash val="lgDashDotDot"/>
            <a:miter lim="800000"/>
          </a:ln>
        </p:spPr>
        <p:txBody>
          <a:bodyPr wrap="square" lIns="180000" tIns="1800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&lt;!DOCTYPE html PUBLIC "-//W3C//DTD XHTML 1.0 Transitional//EN" </a:t>
            </a:r>
          </a:p>
          <a:p>
            <a:r>
              <a:rPr kumimoji="0" lang="en-US" altLang="zh-CN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"http://www.w3.org/TR/xhtml1/DTD/xhtml1-transitional.dtd"&gt;</a:t>
            </a:r>
          </a:p>
          <a:p>
            <a:r>
              <a:rPr kumimoji="0" lang="en-US" altLang="zh-CN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&lt;html xmlns="http://www.w3.org/1999/xhtml"&gt;</a:t>
            </a:r>
          </a:p>
          <a:p>
            <a:r>
              <a:rPr kumimoji="0" lang="en-US" altLang="zh-CN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&lt;head&gt;</a:t>
            </a:r>
          </a:p>
          <a:p>
            <a:r>
              <a:rPr kumimoji="0" lang="en-US" altLang="zh-CN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&lt;meta http-equiv="Content-Type" content="text/html; charset=gb2312" /&gt;</a:t>
            </a:r>
          </a:p>
          <a:p>
            <a:r>
              <a:rPr kumimoji="0" lang="en-US" altLang="zh-CN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&lt;title&gt;</a:t>
            </a:r>
            <a:r>
              <a:rPr kumimoji="0" lang="zh-CN" altLang="en-US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测试页</a:t>
            </a:r>
            <a:r>
              <a:rPr kumimoji="0" lang="en-US" altLang="zh-CN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&lt;/title&gt;</a:t>
            </a:r>
          </a:p>
          <a:p>
            <a:r>
              <a:rPr kumimoji="0" lang="en-US" altLang="zh-CN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&lt;link href=“css/style1.css” rel=“stylesheet” type=“text/css”  /&gt; &lt;!- - </a:t>
            </a:r>
            <a:r>
              <a:rPr kumimoji="0" lang="zh-CN" altLang="en-US" sz="140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此为链接（外部）样式表 </a:t>
            </a:r>
            <a:r>
              <a:rPr kumimoji="0" lang="en-US" altLang="zh-CN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&gt;</a:t>
            </a:r>
          </a:p>
          <a:p>
            <a:r>
              <a:rPr kumimoji="0" lang="en-US" altLang="zh-CN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&lt;style type="text/css"&gt;</a:t>
            </a:r>
          </a:p>
          <a:p>
            <a:r>
              <a:rPr kumimoji="0" lang="en-US" altLang="zh-CN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&lt;!--</a:t>
            </a:r>
            <a:r>
              <a:rPr kumimoji="0" lang="zh-CN" altLang="en-US" sz="140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此为内嵌（内部）样式表 </a:t>
            </a:r>
            <a:endParaRPr kumimoji="0" lang="en-US" altLang="zh-CN" sz="140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en-US" altLang="zh-CN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body,td,th {font-size: 12px;}</a:t>
            </a:r>
          </a:p>
          <a:p>
            <a:r>
              <a:rPr kumimoji="0" lang="en-US" altLang="zh-CN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p{font-size: 24px;color:#FFFF00;}</a:t>
            </a:r>
          </a:p>
          <a:p>
            <a:r>
              <a:rPr kumimoji="0" lang="en-US" altLang="zh-CN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--&gt;</a:t>
            </a:r>
          </a:p>
          <a:p>
            <a:r>
              <a:rPr kumimoji="0" lang="en-US" altLang="zh-CN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&lt;/style&gt;</a:t>
            </a:r>
          </a:p>
          <a:p>
            <a:r>
              <a:rPr kumimoji="0" lang="en-US" altLang="zh-CN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&lt;/head&gt;</a:t>
            </a:r>
          </a:p>
          <a:p>
            <a:r>
              <a:rPr kumimoji="0" lang="en-US" altLang="zh-CN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&lt;body&gt;</a:t>
            </a:r>
          </a:p>
          <a:p>
            <a:r>
              <a:rPr kumimoji="0" lang="en-US" altLang="zh-CN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&lt;div id="container"&gt;</a:t>
            </a:r>
          </a:p>
          <a:p>
            <a:r>
              <a:rPr kumimoji="0" lang="en-US" altLang="zh-CN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&lt;div id="header"&gt; &lt;p&gt;</a:t>
            </a:r>
            <a:r>
              <a:rPr kumimoji="0" lang="zh-CN" altLang="en-US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头部</a:t>
            </a:r>
            <a:r>
              <a:rPr kumimoji="0" lang="en-US" altLang="zh-CN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&lt;/p&gt; &lt;/div&gt;</a:t>
            </a:r>
          </a:p>
          <a:p>
            <a:r>
              <a:rPr kumimoji="0" lang="en-US" altLang="zh-CN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&lt;div id="content"&gt;</a:t>
            </a:r>
          </a:p>
          <a:p>
            <a:r>
              <a:rPr kumimoji="0" lang="en-US" altLang="zh-CN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&lt;p style=“color:#FF0000;font-size:36px”&gt;</a:t>
            </a:r>
            <a:r>
              <a:rPr kumimoji="0" lang="zh-CN" altLang="en-US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主体</a:t>
            </a:r>
            <a:r>
              <a:rPr kumimoji="0" lang="en-US" altLang="zh-CN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&lt;/p&gt; &lt;!- - </a:t>
            </a:r>
            <a:r>
              <a:rPr kumimoji="0" lang="zh-CN" altLang="en-US" sz="140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此为行内样式表</a:t>
            </a:r>
            <a:r>
              <a:rPr kumimoji="0" lang="zh-CN" altLang="en-US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0" lang="en-US" altLang="zh-CN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&gt;</a:t>
            </a:r>
          </a:p>
          <a:p>
            <a:r>
              <a:rPr kumimoji="0" lang="en-US" altLang="zh-CN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&lt;/div&gt;</a:t>
            </a:r>
          </a:p>
          <a:p>
            <a:r>
              <a:rPr kumimoji="0" lang="en-US" altLang="zh-CN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&lt;div id="footer"&gt; &lt;p&gt;</a:t>
            </a:r>
            <a:r>
              <a:rPr kumimoji="0" lang="zh-CN" altLang="en-US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尾部</a:t>
            </a:r>
            <a:r>
              <a:rPr kumimoji="0" lang="en-US" altLang="zh-CN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&lt;/p&gt; &lt;/div&gt;</a:t>
            </a:r>
          </a:p>
          <a:p>
            <a:r>
              <a:rPr kumimoji="0" lang="en-US" altLang="zh-CN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&lt;/div&gt;</a:t>
            </a:r>
          </a:p>
          <a:p>
            <a:r>
              <a:rPr kumimoji="0" lang="en-US" altLang="zh-CN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&lt;/body&gt;</a:t>
            </a:r>
          </a:p>
          <a:p>
            <a:r>
              <a:rPr kumimoji="0" lang="en-US" altLang="zh-CN" sz="1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&lt;/html&gt;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37670" y="148935"/>
            <a:ext cx="5982335" cy="712470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CSS-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属性</a:t>
            </a:r>
          </a:p>
        </p:txBody>
      </p:sp>
      <p:sp>
        <p:nvSpPr>
          <p:cNvPr id="45058" name="矩形 5"/>
          <p:cNvSpPr>
            <a:spLocks noChangeArrowheads="1"/>
          </p:cNvSpPr>
          <p:nvPr/>
        </p:nvSpPr>
        <p:spPr bwMode="auto">
          <a:xfrm>
            <a:off x="260349" y="1144905"/>
            <a:ext cx="8199019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背景：</a:t>
            </a:r>
            <a:endParaRPr kumimoji="0" lang="en-US" altLang="zh-CN" sz="2000" b="1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background-color: gray;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background-image: url(/i/eg_bg_04.gif);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background-repeat: repeat-y|no-repeat;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background-position:50px 100px;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background-attachment:fixed</a:t>
            </a:r>
          </a:p>
          <a:p>
            <a:endParaRPr kumimoji="0" lang="en-US" altLang="zh-CN" sz="2000" b="1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zh-CN" altLang="en-US" sz="20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文本：</a:t>
            </a:r>
            <a:endParaRPr kumimoji="0" lang="en-US" altLang="zh-CN" sz="2000" b="1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text-align:center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text-indent:5em;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letter-spacing: 20px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text-transform: uppercase|lowercase|capitalize;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text-decoration: none|underline|overline|line-through|blink;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white-space: nowrap|pre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63464" y="172065"/>
            <a:ext cx="6510928" cy="712470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CSS-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属性</a:t>
            </a:r>
          </a:p>
        </p:txBody>
      </p:sp>
      <p:sp>
        <p:nvSpPr>
          <p:cNvPr id="46082" name="矩形 5"/>
          <p:cNvSpPr>
            <a:spLocks noChangeArrowheads="1"/>
          </p:cNvSpPr>
          <p:nvPr/>
        </p:nvSpPr>
        <p:spPr bwMode="auto">
          <a:xfrm>
            <a:off x="276860" y="917719"/>
            <a:ext cx="8069113" cy="470898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字体：</a:t>
            </a:r>
            <a:endParaRPr kumimoji="0" lang="en-US" altLang="zh-CN" sz="2000" b="1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font-family: Georgia, serif, sans-serif;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font-style:normal|italic|oblique;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font-weight:normal|bold|900;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font-size:3.75em;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color:red </a:t>
            </a:r>
          </a:p>
          <a:p>
            <a:r>
              <a:rPr kumimoji="0" lang="zh-CN" altLang="en-US" sz="20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链接：</a:t>
            </a:r>
            <a:endParaRPr kumimoji="0" lang="en-US" altLang="zh-CN" sz="2000" b="1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a:link {color:#FF0000;}		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a:visited {color:#00FF00;}	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a:hover {color:#FF00FF;}	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a:active {color:#0000FF;}</a:t>
            </a:r>
          </a:p>
          <a:p>
            <a:r>
              <a:rPr kumimoji="0" lang="zh-CN" altLang="en-US" sz="20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列表：</a:t>
            </a:r>
            <a:endParaRPr kumimoji="0" lang="en-US" altLang="zh-CN" sz="2000" b="1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ul {list-style-type : square}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ul li {list-style-image : url(xxx.gif)}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li {list-style : url(example.gif) square inside}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0993" y="228947"/>
            <a:ext cx="5907405" cy="712470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smtClean="0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CSS-</a:t>
            </a:r>
            <a:r>
              <a:rPr kumimoji="0" lang="zh-CN" altLang="en-US" dirty="0" smtClean="0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清零</a:t>
            </a:r>
            <a:endParaRPr kumimoji="0" lang="zh-CN" altLang="en-US" dirty="0" smtClean="0">
              <a:solidFill>
                <a:schemeClr val="bg1"/>
              </a:solidFill>
              <a:effectLst/>
              <a:latin typeface="微软雅黑"/>
              <a:ea typeface="微软雅黑"/>
              <a:cs typeface="微软雅黑"/>
            </a:endParaRPr>
          </a:p>
        </p:txBody>
      </p:sp>
      <p:sp>
        <p:nvSpPr>
          <p:cNvPr id="47106" name="矩形 5"/>
          <p:cNvSpPr>
            <a:spLocks noChangeArrowheads="1"/>
          </p:cNvSpPr>
          <p:nvPr/>
        </p:nvSpPr>
        <p:spPr bwMode="auto">
          <a:xfrm>
            <a:off x="273050" y="1304299"/>
            <a:ext cx="7561263" cy="2308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kumimoji="0" lang="en-US" altLang="zh-CN" sz="2400" b="1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body</a:t>
            </a:r>
            <a:r>
              <a:rPr kumimoji="0" lang="zh-CN" altLang="en-US" sz="2400" b="1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，</a:t>
            </a:r>
            <a:r>
              <a:rPr kumimoji="0" lang="zh-CN" altLang="en-US" sz="2400" b="1">
                <a:solidFill>
                  <a:srgbClr val="FF0000"/>
                </a:solidFill>
                <a:effectLst/>
                <a:latin typeface="微软雅黑"/>
                <a:ea typeface="微软雅黑"/>
                <a:cs typeface="微软雅黑"/>
              </a:rPr>
              <a:t>*</a:t>
            </a:r>
            <a:r>
              <a:rPr kumimoji="0" lang="zh-CN" altLang="en-US" sz="2400" b="1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 </a:t>
            </a:r>
            <a:r>
              <a:rPr kumimoji="0" lang="en-US" altLang="zh-CN" sz="2400" b="1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{</a:t>
            </a:r>
          </a:p>
          <a:p>
            <a:endParaRPr kumimoji="0" lang="en-US" altLang="zh-CN" sz="2400" b="1">
              <a:solidFill>
                <a:schemeClr val="bg1"/>
              </a:solidFill>
              <a:effectLst/>
              <a:latin typeface="微软雅黑"/>
              <a:ea typeface="微软雅黑"/>
              <a:cs typeface="微软雅黑"/>
            </a:endParaRPr>
          </a:p>
          <a:p>
            <a:r>
              <a:rPr kumimoji="0" lang="en-US" altLang="zh-CN" sz="2400" b="1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margin: 0 </a:t>
            </a:r>
            <a:r>
              <a:rPr kumimoji="0" lang="en-US" altLang="zh-CN" sz="2400" b="1">
                <a:solidFill>
                  <a:srgbClr val="FF0000"/>
                </a:solidFill>
                <a:effectLst/>
                <a:latin typeface="微软雅黑"/>
                <a:ea typeface="微软雅黑"/>
                <a:cs typeface="微软雅黑"/>
              </a:rPr>
              <a:t>auto</a:t>
            </a:r>
            <a:r>
              <a:rPr kumimoji="0" lang="en-US" altLang="zh-CN" sz="2400" b="1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;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padding:</a:t>
            </a:r>
            <a:r>
              <a:rPr kumimoji="0" lang="zh-CN" altLang="en-US" sz="2400" b="1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 </a:t>
            </a:r>
            <a:r>
              <a:rPr kumimoji="0" lang="en-US" altLang="zh-CN" sz="2400" b="1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0;</a:t>
            </a:r>
          </a:p>
          <a:p>
            <a:endParaRPr kumimoji="0" lang="en-US" altLang="zh-CN" sz="2400" b="1">
              <a:solidFill>
                <a:schemeClr val="bg1"/>
              </a:solidFill>
              <a:effectLst/>
              <a:latin typeface="微软雅黑"/>
              <a:ea typeface="微软雅黑"/>
              <a:cs typeface="微软雅黑"/>
            </a:endParaRPr>
          </a:p>
          <a:p>
            <a:r>
              <a:rPr kumimoji="0" lang="en-US" altLang="zh-CN" sz="2400" b="1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ctrTitle" idx="4294967295"/>
          </p:nvPr>
        </p:nvSpPr>
        <p:spPr>
          <a:xfrm>
            <a:off x="271145" y="438468"/>
            <a:ext cx="6769100" cy="712787"/>
          </a:xfrm>
          <a:prstGeom prst="rect">
            <a:avLst/>
          </a:prstGeom>
        </p:spPr>
        <p:txBody>
          <a:bodyPr/>
          <a:lstStyle/>
          <a:p>
            <a:r>
              <a:rPr kumimoji="0"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kumimoji="0"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kumimoji="0"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游子吟</a:t>
            </a:r>
            <a:r>
              <a:rPr kumimoji="0"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271145" y="1428750"/>
            <a:ext cx="5933440" cy="4751705"/>
          </a:xfrm>
          <a:prstGeom prst="rect">
            <a:avLst/>
          </a:prstGeo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dirty="0" smtClean="0">
                <a:solidFill>
                  <a:schemeClr val="bg1"/>
                </a:solidFill>
                <a:cs typeface="+mn-cs"/>
              </a:rPr>
              <a:t>目标：</a:t>
            </a:r>
            <a:r>
              <a:rPr kumimoji="0" lang="en-US" altLang="zh-CN" dirty="0" err="1" smtClean="0">
                <a:solidFill>
                  <a:schemeClr val="bg1"/>
                </a:solidFill>
                <a:cs typeface="+mn-cs"/>
              </a:rPr>
              <a:t>css</a:t>
            </a:r>
            <a:r>
              <a:rPr kumimoji="0" lang="zh-CN" altLang="en-US" dirty="0" smtClean="0">
                <a:solidFill>
                  <a:schemeClr val="bg1"/>
                </a:solidFill>
                <a:cs typeface="+mn-cs"/>
              </a:rPr>
              <a:t>的基本结构与用法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dirty="0" smtClean="0">
                <a:solidFill>
                  <a:schemeClr val="bg1"/>
                </a:solidFill>
                <a:cs typeface="+mn-cs"/>
              </a:rPr>
              <a:t>在哪里定义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en-US" altLang="en-US" dirty="0" smtClean="0">
                <a:solidFill>
                  <a:schemeClr val="bg1"/>
                </a:solidFill>
                <a:cs typeface="+mn-cs"/>
              </a:rPr>
              <a:t>在哪里使用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en-US" altLang="en-US" dirty="0" smtClean="0">
                <a:solidFill>
                  <a:schemeClr val="bg1"/>
                </a:solidFill>
                <a:cs typeface="+mn-cs"/>
              </a:rPr>
              <a:t>属性、值与效果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kumimoji="0" lang="en-US" altLang="en-US" dirty="0" smtClean="0">
              <a:solidFill>
                <a:schemeClr val="bg1"/>
              </a:solidFill>
              <a:cs typeface="+mn-c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dirty="0" smtClean="0">
                <a:solidFill>
                  <a:schemeClr val="bg1"/>
                </a:solidFill>
                <a:cs typeface="+mn-cs"/>
              </a:rPr>
              <a:t>学生目标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dirty="0" smtClean="0">
                <a:solidFill>
                  <a:schemeClr val="bg1"/>
                </a:solidFill>
                <a:cs typeface="+mn-cs"/>
              </a:rPr>
              <a:t>突出放大显示标题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dirty="0" smtClean="0">
                <a:solidFill>
                  <a:schemeClr val="bg1"/>
                </a:solidFill>
                <a:cs typeface="+mn-cs"/>
              </a:rPr>
              <a:t>浅色显示诗词部分</a:t>
            </a:r>
          </a:p>
        </p:txBody>
      </p:sp>
      <p:sp>
        <p:nvSpPr>
          <p:cNvPr id="48131" name="矩形 3"/>
          <p:cNvSpPr>
            <a:spLocks noChangeArrowheads="1"/>
          </p:cNvSpPr>
          <p:nvPr/>
        </p:nvSpPr>
        <p:spPr bwMode="auto">
          <a:xfrm>
            <a:off x="351790" y="6180455"/>
            <a:ext cx="1633538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 i="1">
                <a:solidFill>
                  <a:schemeClr val="bg1"/>
                </a:solidFill>
              </a:rPr>
              <a:t>现场发挥练习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89318" y="271767"/>
            <a:ext cx="4413250" cy="712470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HTML-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标记语言</a:t>
            </a:r>
          </a:p>
        </p:txBody>
      </p:sp>
      <p:sp>
        <p:nvSpPr>
          <p:cNvPr id="20482" name="矩形 3"/>
          <p:cNvSpPr>
            <a:spLocks noChangeArrowheads="1"/>
          </p:cNvSpPr>
          <p:nvPr/>
        </p:nvSpPr>
        <p:spPr bwMode="auto">
          <a:xfrm>
            <a:off x="329248" y="1391654"/>
            <a:ext cx="4367827" cy="31085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&lt;Tag</a:t>
            </a: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key=“value” ….&gt;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     	Some-content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…..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&lt;/Tag&gt;</a:t>
            </a:r>
          </a:p>
          <a:p>
            <a:endParaRPr kumimoji="0" lang="en-US" altLang="zh-CN" sz="28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缩写的情况：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&lt;Tag …. /&gt;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67728" y="162403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CSS-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盒子模型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07" y="1479550"/>
            <a:ext cx="4681220" cy="44824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6480810" y="1479550"/>
            <a:ext cx="1979295" cy="7035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left</a:t>
            </a:r>
            <a:r>
              <a:rPr kumimoji="0" lang="zh-CN" altLang="en-US" sz="20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0" lang="en-US" altLang="zh-CN" sz="20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top</a:t>
            </a:r>
            <a:r>
              <a:rPr kumimoji="0" lang="zh-CN" altLang="en-US" sz="20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0" lang="en-US" altLang="zh-CN" sz="20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right bottom</a:t>
            </a:r>
            <a:r>
              <a:rPr kumimoji="0" lang="zh-CN" altLang="en-US" sz="20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、</a:t>
            </a:r>
          </a:p>
        </p:txBody>
      </p:sp>
      <p:sp>
        <p:nvSpPr>
          <p:cNvPr id="7" name="矩形 6"/>
          <p:cNvSpPr/>
          <p:nvPr/>
        </p:nvSpPr>
        <p:spPr>
          <a:xfrm>
            <a:off x="6472555" y="2718435"/>
            <a:ext cx="1987550" cy="3987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color</a:t>
            </a:r>
            <a:r>
              <a:rPr kumimoji="0" lang="zh-CN" altLang="en-US" sz="20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0" lang="en-US" altLang="zh-CN" sz="20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style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42599" y="135823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CSS-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属性</a:t>
            </a:r>
          </a:p>
        </p:txBody>
      </p:sp>
      <p:sp>
        <p:nvSpPr>
          <p:cNvPr id="50178" name="矩形 5"/>
          <p:cNvSpPr>
            <a:spLocks noChangeArrowheads="1"/>
          </p:cNvSpPr>
          <p:nvPr/>
        </p:nvSpPr>
        <p:spPr bwMode="auto">
          <a:xfrm>
            <a:off x="313690" y="1067595"/>
            <a:ext cx="5873115" cy="52629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0" lang="zh-CN" altLang="en-US" sz="24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盒子参数</a:t>
            </a:r>
            <a:endParaRPr kumimoji="0" lang="en-US" altLang="zh-CN" sz="2400" b="1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width:100px;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height:100px;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margin: 0 0 0 0;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margin-left: 10px;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margin-top: 10px;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margin-right: 10px;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margin-bottom: 10px;</a:t>
            </a:r>
          </a:p>
          <a:p>
            <a:endParaRPr kumimoji="0" lang="en-US" altLang="zh-CN" sz="24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padding: 0 0 0 0;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border: 1px solid red;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color: red;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background-color: red;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word-wrap:break-word;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10185" y="150427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CSS-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布局</a:t>
            </a:r>
          </a:p>
        </p:txBody>
      </p:sp>
      <p:sp>
        <p:nvSpPr>
          <p:cNvPr id="51202" name="内容占位符 4"/>
          <p:cNvSpPr txBox="1"/>
          <p:nvPr/>
        </p:nvSpPr>
        <p:spPr bwMode="auto">
          <a:xfrm>
            <a:off x="253048" y="1203008"/>
            <a:ext cx="7607300" cy="47529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zh-CN" altLang="en-US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核心原则：</a:t>
            </a:r>
            <a:endParaRPr kumimoji="0" lang="en-US" altLang="zh-CN" sz="280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kumimoji="0" lang="zh-CN" altLang="en-US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块元素</a:t>
            </a:r>
            <a:r>
              <a:rPr kumimoji="0" lang="zh-CN" altLang="en-US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包括</a:t>
            </a:r>
            <a:r>
              <a:rPr kumimoji="0" lang="zh-CN" altLang="en-US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div</a:t>
            </a:r>
            <a:r>
              <a:rPr kumimoji="0" lang="zh-CN" altLang="en-US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p</a:t>
            </a:r>
            <a:r>
              <a:rPr kumimoji="0" lang="zh-CN" altLang="en-US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h1</a:t>
            </a:r>
            <a:r>
              <a:rPr kumimoji="0" lang="zh-CN" altLang="en-US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等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kumimoji="0" lang="zh-CN" altLang="en-US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块元素</a:t>
            </a:r>
            <a:r>
              <a:rPr kumimoji="0" lang="zh-CN" altLang="en-US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排列</a:t>
            </a:r>
            <a:r>
              <a:rPr kumimoji="0" lang="zh-CN" altLang="en-US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：占单独一行</a:t>
            </a:r>
          </a:p>
        </p:txBody>
      </p:sp>
      <p:sp>
        <p:nvSpPr>
          <p:cNvPr id="3" name="矩形 2"/>
          <p:cNvSpPr/>
          <p:nvPr/>
        </p:nvSpPr>
        <p:spPr>
          <a:xfrm>
            <a:off x="5892165" y="1114425"/>
            <a:ext cx="2688590" cy="3363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45200" y="1520825"/>
            <a:ext cx="934085" cy="78041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45200" y="2564130"/>
            <a:ext cx="1285240" cy="78105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45200" y="3653155"/>
            <a:ext cx="643255" cy="39052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ctrTitle" idx="4294967295"/>
          </p:nvPr>
        </p:nvSpPr>
        <p:spPr>
          <a:xfrm>
            <a:off x="206360" y="182491"/>
            <a:ext cx="6769100" cy="712788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0" lang="en-US" altLang="zh-CN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Div</a:t>
            </a:r>
            <a:r>
              <a:rPr kumimoji="0" lang="zh-CN" altLang="en-US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基本用法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261620" y="1568115"/>
            <a:ext cx="7607300" cy="2536825"/>
          </a:xfrm>
          <a:prstGeom prst="rect">
            <a:avLst/>
          </a:prstGeo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目标：</a:t>
            </a:r>
            <a:r>
              <a:rPr kumimoji="0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div</a:t>
            </a: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的空间尺寸与默认排列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en-US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定义大小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控制定位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填充文字内容</a:t>
            </a:r>
          </a:p>
        </p:txBody>
      </p:sp>
      <p:sp>
        <p:nvSpPr>
          <p:cNvPr id="52227" name="矩形 3"/>
          <p:cNvSpPr>
            <a:spLocks noChangeArrowheads="1"/>
          </p:cNvSpPr>
          <p:nvPr/>
        </p:nvSpPr>
        <p:spPr bwMode="auto">
          <a:xfrm>
            <a:off x="261620" y="6125210"/>
            <a:ext cx="1633538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现场发挥练习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69558" y="161768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Div</a:t>
            </a: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0"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浮动</a:t>
            </a:r>
          </a:p>
        </p:txBody>
      </p:sp>
      <p:sp>
        <p:nvSpPr>
          <p:cNvPr id="4" name="矩形 3"/>
          <p:cNvSpPr/>
          <p:nvPr/>
        </p:nvSpPr>
        <p:spPr>
          <a:xfrm>
            <a:off x="5158740" y="1135380"/>
            <a:ext cx="3311525" cy="336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81625" y="1495425"/>
            <a:ext cx="1151255" cy="108140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77025" y="1501775"/>
            <a:ext cx="1584325" cy="78168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96075" y="2557780"/>
            <a:ext cx="792480" cy="39052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3255" name="内容占位符 4"/>
          <p:cNvSpPr txBox="1"/>
          <p:nvPr/>
        </p:nvSpPr>
        <p:spPr bwMode="auto">
          <a:xfrm>
            <a:off x="269558" y="1380808"/>
            <a:ext cx="4167187" cy="36639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float: left | right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1. </a:t>
            </a:r>
            <a:r>
              <a:rPr kumimoji="0" lang="zh-CN" altLang="en-US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浮动不占空间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2. </a:t>
            </a:r>
            <a:r>
              <a:rPr kumimoji="0" lang="zh-CN" altLang="en-US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浮动水平排列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3. </a:t>
            </a:r>
            <a:r>
              <a:rPr kumimoji="0" lang="zh-CN" altLang="en-US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浮动换行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64478" y="168117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Div</a:t>
            </a: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浮动清除</a:t>
            </a:r>
          </a:p>
        </p:txBody>
      </p:sp>
      <p:sp>
        <p:nvSpPr>
          <p:cNvPr id="4" name="矩形 3"/>
          <p:cNvSpPr/>
          <p:nvPr/>
        </p:nvSpPr>
        <p:spPr>
          <a:xfrm>
            <a:off x="4789170" y="1255130"/>
            <a:ext cx="3347720" cy="3379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5070" y="1501775"/>
            <a:ext cx="800735" cy="48323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3450" y="1501775"/>
            <a:ext cx="728345" cy="47625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05070" y="2221230"/>
            <a:ext cx="436245" cy="42354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4279" name="内容占位符 4"/>
          <p:cNvSpPr txBox="1"/>
          <p:nvPr/>
        </p:nvSpPr>
        <p:spPr bwMode="auto">
          <a:xfrm>
            <a:off x="264478" y="1397318"/>
            <a:ext cx="4167187" cy="210681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clear: left | right | both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1. </a:t>
            </a:r>
            <a:r>
              <a:rPr kumimoji="0" lang="zh-CN" altLang="en-US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控制换行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2. </a:t>
            </a:r>
            <a:r>
              <a:rPr kumimoji="0" lang="zh-CN" altLang="en-US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父容器自动高度延展</a:t>
            </a:r>
          </a:p>
        </p:txBody>
      </p:sp>
      <p:sp>
        <p:nvSpPr>
          <p:cNvPr id="9" name="矩形 8"/>
          <p:cNvSpPr/>
          <p:nvPr/>
        </p:nvSpPr>
        <p:spPr>
          <a:xfrm>
            <a:off x="5652770" y="2221230"/>
            <a:ext cx="728345" cy="42354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ctrTitle" idx="4294967295"/>
          </p:nvPr>
        </p:nvSpPr>
        <p:spPr>
          <a:xfrm>
            <a:off x="113400" y="206375"/>
            <a:ext cx="6769100" cy="712788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0" lang="en-US" altLang="zh-CN" sz="4000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Div</a:t>
            </a:r>
            <a:r>
              <a:rPr kumimoji="0" lang="zh-CN" altLang="en-US" sz="4000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浮动与清除用法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113400" y="1677988"/>
            <a:ext cx="7607300" cy="2617787"/>
          </a:xfrm>
          <a:prstGeom prst="rect">
            <a:avLst/>
          </a:prstGeo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目标</a:t>
            </a:r>
            <a:r>
              <a:rPr kumimoji="0" lang="en-US" altLang="en-US" sz="2800" dirty="0" smtClean="0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：水平排列控制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kumimoji="0" lang="en-US" altLang="en-US" sz="2800" dirty="0" smtClean="0">
              <a:solidFill>
                <a:schemeClr val="bg1"/>
              </a:solidFill>
              <a:effectLst/>
              <a:latin typeface="微软雅黑"/>
              <a:ea typeface="微软雅黑"/>
              <a:cs typeface="微软雅黑"/>
            </a:endParaRP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altLang="en-US" sz="2800" dirty="0" smtClean="0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通过浮动水平排列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altLang="en-US" sz="2800" dirty="0" smtClean="0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控制块元素的换行</a:t>
            </a:r>
          </a:p>
        </p:txBody>
      </p:sp>
      <p:sp>
        <p:nvSpPr>
          <p:cNvPr id="55299" name="矩形 3"/>
          <p:cNvSpPr>
            <a:spLocks noChangeArrowheads="1"/>
          </p:cNvSpPr>
          <p:nvPr/>
        </p:nvSpPr>
        <p:spPr bwMode="auto">
          <a:xfrm>
            <a:off x="279400" y="5633085"/>
            <a:ext cx="194393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en-US" i="1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参考</a:t>
            </a:r>
            <a:r>
              <a:rPr kumimoji="0" lang="en-US" altLang="zh-CN" i="1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clear1.html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ctrTitle" idx="4294967295"/>
          </p:nvPr>
        </p:nvSpPr>
        <p:spPr>
          <a:xfrm>
            <a:off x="170095" y="239472"/>
            <a:ext cx="6769100" cy="712788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0"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kumimoji="0"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浮动与清除用法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271780" y="1649413"/>
            <a:ext cx="7607300" cy="3559175"/>
          </a:xfrm>
          <a:prstGeom prst="rect">
            <a:avLst/>
          </a:prstGeo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目标</a:t>
            </a:r>
            <a:r>
              <a:rPr kumimoji="0" lang="en-US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：父容器的高度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kumimoji="0" lang="en-US" altLang="en-US" sz="28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子容器通过浮动水平排列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altLang="en-US" sz="2800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通过添加空div清除浮动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altLang="en-US" sz="2800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强制扩展了父容器的高度，及其后div的排列</a:t>
            </a:r>
          </a:p>
        </p:txBody>
      </p:sp>
      <p:sp>
        <p:nvSpPr>
          <p:cNvPr id="56323" name="矩形 3"/>
          <p:cNvSpPr>
            <a:spLocks noChangeArrowheads="1"/>
          </p:cNvSpPr>
          <p:nvPr/>
        </p:nvSpPr>
        <p:spPr bwMode="auto">
          <a:xfrm>
            <a:off x="271780" y="5787390"/>
            <a:ext cx="1781175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en-US" i="1">
                <a:solidFill>
                  <a:schemeClr val="bg1"/>
                </a:solidFill>
              </a:rPr>
              <a:t>参考</a:t>
            </a:r>
            <a:r>
              <a:rPr kumimoji="0" lang="en-US" altLang="zh-CN" i="1">
                <a:solidFill>
                  <a:schemeClr val="bg1"/>
                </a:solidFill>
              </a:rPr>
              <a:t>clear2.html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7253" y="161133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Div</a:t>
            </a: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浮动与文本排版</a:t>
            </a:r>
          </a:p>
        </p:txBody>
      </p:sp>
      <p:sp>
        <p:nvSpPr>
          <p:cNvPr id="57347" name="内容占位符 4"/>
          <p:cNvSpPr txBox="1"/>
          <p:nvPr/>
        </p:nvSpPr>
        <p:spPr bwMode="auto">
          <a:xfrm>
            <a:off x="281623" y="1238625"/>
            <a:ext cx="7247896" cy="14603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514350" indent="-51435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Calibri" panose="020F0502020204030204" charset="0"/>
              <a:buAutoNum type="arabicPeriod"/>
            </a:pPr>
            <a:r>
              <a:rPr kumimoji="0" lang="zh-CN" altLang="en-US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文本环绕浮动的块元素排版</a:t>
            </a:r>
          </a:p>
          <a:p>
            <a:pPr>
              <a:spcBef>
                <a:spcPct val="20000"/>
              </a:spcBef>
              <a:buFont typeface="Calibri" panose="020F0502020204030204" charset="0"/>
              <a:buAutoNum type="arabicPeriod"/>
            </a:pP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div</a:t>
            </a:r>
            <a:r>
              <a:rPr kumimoji="0" lang="zh-CN" altLang="en-US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与</a:t>
            </a: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img</a:t>
            </a:r>
            <a:r>
              <a:rPr kumimoji="0" lang="zh-CN" altLang="en-US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都是块元素，但有一个不同</a:t>
            </a:r>
          </a:p>
          <a:p>
            <a:pPr>
              <a:spcBef>
                <a:spcPct val="20000"/>
              </a:spcBef>
              <a:buFont typeface="Calibri" panose="020F0502020204030204" charset="0"/>
              <a:buAutoNum type="arabicPeriod"/>
            </a:pPr>
            <a:endParaRPr kumimoji="0" lang="zh-CN" altLang="en-US" sz="280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ctrTitle" idx="4294967295"/>
          </p:nvPr>
        </p:nvSpPr>
        <p:spPr>
          <a:xfrm>
            <a:off x="158755" y="179368"/>
            <a:ext cx="6343650" cy="712787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0" lang="zh-CN" altLang="en-US" sz="32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使用</a:t>
            </a:r>
            <a:r>
              <a:rPr kumimoji="0" lang="en-US" altLang="zh-CN" sz="32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CSS</a:t>
            </a:r>
            <a:r>
              <a:rPr kumimoji="0" lang="zh-CN" altLang="en-US" sz="32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制作鞋子的详情图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267018" y="1367108"/>
            <a:ext cx="7607300" cy="3594100"/>
          </a:xfrm>
          <a:prstGeom prst="rect">
            <a:avLst/>
          </a:prstGeo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目标：使用浮动，观察文本与图片的关系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图片标题的居中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图片浮动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文字环绕</a:t>
            </a:r>
          </a:p>
        </p:txBody>
      </p:sp>
      <p:sp>
        <p:nvSpPr>
          <p:cNvPr id="58371" name="矩形 9"/>
          <p:cNvSpPr>
            <a:spLocks noChangeArrowheads="1"/>
          </p:cNvSpPr>
          <p:nvPr/>
        </p:nvSpPr>
        <p:spPr bwMode="auto">
          <a:xfrm>
            <a:off x="267018" y="5677535"/>
            <a:ext cx="224431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参考</a:t>
            </a:r>
            <a:r>
              <a:rPr kumimoji="0" lang="en-US" altLang="zh-CN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shoe_css.html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0268" y="126047"/>
            <a:ext cx="4081780" cy="662305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HTML-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文档结构</a:t>
            </a:r>
          </a:p>
        </p:txBody>
      </p:sp>
      <p:sp>
        <p:nvSpPr>
          <p:cNvPr id="21506" name="AutoShape 6"/>
          <p:cNvSpPr>
            <a:spLocks noChangeArrowheads="1"/>
          </p:cNvSpPr>
          <p:nvPr/>
        </p:nvSpPr>
        <p:spPr bwMode="auto">
          <a:xfrm>
            <a:off x="170267" y="1190308"/>
            <a:ext cx="5998495" cy="3676352"/>
          </a:xfrm>
          <a:prstGeom prst="roundRect">
            <a:avLst>
              <a:gd name="adj" fmla="val 6968"/>
            </a:avLst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&lt;html&gt;</a:t>
            </a:r>
          </a:p>
          <a:p>
            <a:pPr lvl="1"/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&lt;head&gt;</a:t>
            </a:r>
          </a:p>
          <a:p>
            <a:pPr lvl="2"/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&lt;meta charset="utf-8" /&gt;</a:t>
            </a:r>
          </a:p>
          <a:p>
            <a:pPr lvl="2"/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&lt;title&gt;</a:t>
            </a:r>
            <a:r>
              <a:rPr kumimoji="0" lang="zh-CN" altLang="en-US" sz="20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越狱 第</a:t>
            </a:r>
            <a:r>
              <a:rPr kumimoji="0" lang="en-US" altLang="zh-CN" sz="20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0" lang="zh-CN" altLang="en-US" sz="20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季</a:t>
            </a:r>
            <a:r>
              <a:rPr kumimoji="0" lang="en-US" altLang="zh-CN" sz="20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..</a:t>
            </a:r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.&lt;/title&gt;</a:t>
            </a:r>
          </a:p>
          <a:p>
            <a:pPr lvl="1"/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&lt;/head&gt;</a:t>
            </a:r>
          </a:p>
          <a:p>
            <a:endParaRPr kumimoji="0" lang="en-US" altLang="zh-CN" sz="20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&lt;body &gt;</a:t>
            </a:r>
          </a:p>
          <a:p>
            <a:pPr lvl="1"/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      Hello World!</a:t>
            </a:r>
          </a:p>
          <a:p>
            <a:pPr lvl="1"/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&lt;/body&gt;</a:t>
            </a:r>
          </a:p>
          <a:p>
            <a:endParaRPr kumimoji="0" lang="en-US" altLang="zh-CN" sz="20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&lt;/html&gt;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495" y="1251585"/>
            <a:ext cx="4201160" cy="2819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矩形 2"/>
          <p:cNvSpPr/>
          <p:nvPr/>
        </p:nvSpPr>
        <p:spPr>
          <a:xfrm>
            <a:off x="5545083" y="1360827"/>
            <a:ext cx="1292718" cy="272165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67727" y="190163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en-US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布局-块元素的水平居中</a:t>
            </a:r>
          </a:p>
        </p:txBody>
      </p:sp>
      <p:sp>
        <p:nvSpPr>
          <p:cNvPr id="59395" name="内容占位符 4"/>
          <p:cNvSpPr txBox="1"/>
          <p:nvPr/>
        </p:nvSpPr>
        <p:spPr bwMode="auto">
          <a:xfrm>
            <a:off x="258445" y="1396048"/>
            <a:ext cx="4167188" cy="36639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en-US" altLang="zh-CN" sz="280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margin: 0 auto</a:t>
            </a:r>
          </a:p>
        </p:txBody>
      </p:sp>
      <p:sp>
        <p:nvSpPr>
          <p:cNvPr id="5" name="矩形 4"/>
          <p:cNvSpPr/>
          <p:nvPr/>
        </p:nvSpPr>
        <p:spPr>
          <a:xfrm>
            <a:off x="5226050" y="1396048"/>
            <a:ext cx="3097213" cy="172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1238" y="1467485"/>
            <a:ext cx="1439862" cy="57626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62829" y="245187"/>
            <a:ext cx="5800725" cy="712470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文本的水平居中</a:t>
            </a:r>
          </a:p>
        </p:txBody>
      </p:sp>
      <p:sp>
        <p:nvSpPr>
          <p:cNvPr id="60419" name="内容占位符 4"/>
          <p:cNvSpPr txBox="1"/>
          <p:nvPr/>
        </p:nvSpPr>
        <p:spPr bwMode="auto">
          <a:xfrm>
            <a:off x="276225" y="1425258"/>
            <a:ext cx="4167188" cy="36639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en-US" altLang="zh-CN" sz="280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text-align: center</a:t>
            </a:r>
          </a:p>
        </p:txBody>
      </p:sp>
      <p:sp>
        <p:nvSpPr>
          <p:cNvPr id="5" name="矩形 4"/>
          <p:cNvSpPr/>
          <p:nvPr/>
        </p:nvSpPr>
        <p:spPr>
          <a:xfrm>
            <a:off x="4858385" y="1425258"/>
            <a:ext cx="3097213" cy="172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0421" name="矩形 6"/>
          <p:cNvSpPr>
            <a:spLocks noChangeArrowheads="1"/>
          </p:cNvSpPr>
          <p:nvPr/>
        </p:nvSpPr>
        <p:spPr bwMode="auto">
          <a:xfrm>
            <a:off x="6082348" y="1496695"/>
            <a:ext cx="64770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zh-CN" altLang="en-US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你好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ctrTitle" idx="4294967295"/>
          </p:nvPr>
        </p:nvSpPr>
        <p:spPr>
          <a:xfrm>
            <a:off x="147416" y="169387"/>
            <a:ext cx="6769100" cy="712787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0" lang="zh-CN" altLang="en-US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水平居中练习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273368" y="1574800"/>
            <a:ext cx="7607300" cy="1368425"/>
          </a:xfrm>
          <a:prstGeom prst="rect">
            <a:avLst/>
          </a:prstGeo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目标：</a:t>
            </a:r>
            <a:endParaRPr kumimoji="0" lang="en-US" altLang="zh-CN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让文本在块容器内或者独立水平居中</a:t>
            </a:r>
          </a:p>
        </p:txBody>
      </p:sp>
      <p:sp>
        <p:nvSpPr>
          <p:cNvPr id="61443" name="矩形 9"/>
          <p:cNvSpPr>
            <a:spLocks noChangeArrowheads="1"/>
          </p:cNvSpPr>
          <p:nvPr/>
        </p:nvSpPr>
        <p:spPr bwMode="auto">
          <a:xfrm>
            <a:off x="273368" y="5772150"/>
            <a:ext cx="222244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参考</a:t>
            </a:r>
            <a:r>
              <a:rPr kumimoji="0" lang="en-US" altLang="zh-CN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center_h.html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66065" y="236159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文本的垂直居中</a:t>
            </a:r>
          </a:p>
        </p:txBody>
      </p:sp>
      <p:sp>
        <p:nvSpPr>
          <p:cNvPr id="62467" name="内容占位符 4"/>
          <p:cNvSpPr txBox="1"/>
          <p:nvPr/>
        </p:nvSpPr>
        <p:spPr bwMode="auto">
          <a:xfrm>
            <a:off x="334101" y="1267758"/>
            <a:ext cx="4167188" cy="36639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zh-CN" altLang="en-US" sz="280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行高</a:t>
            </a:r>
            <a:r>
              <a:rPr kumimoji="0" lang="en-US" altLang="zh-CN" sz="280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=div</a:t>
            </a:r>
            <a:r>
              <a:rPr kumimoji="0" lang="zh-CN" altLang="en-US" sz="280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高度</a:t>
            </a:r>
            <a:endParaRPr kumimoji="0" lang="en-US" altLang="zh-CN" sz="280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line-height: 80px</a:t>
            </a:r>
          </a:p>
        </p:txBody>
      </p:sp>
      <p:sp>
        <p:nvSpPr>
          <p:cNvPr id="5" name="矩形 4"/>
          <p:cNvSpPr/>
          <p:nvPr/>
        </p:nvSpPr>
        <p:spPr>
          <a:xfrm>
            <a:off x="5196205" y="1505903"/>
            <a:ext cx="3097213" cy="172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4837430" y="1505903"/>
            <a:ext cx="385127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4837430" y="3233103"/>
            <a:ext cx="385127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4837430" y="2298065"/>
            <a:ext cx="385127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2472" name="矩形 10"/>
          <p:cNvSpPr>
            <a:spLocks noChangeArrowheads="1"/>
          </p:cNvSpPr>
          <p:nvPr/>
        </p:nvSpPr>
        <p:spPr bwMode="auto">
          <a:xfrm>
            <a:off x="6420168" y="2009140"/>
            <a:ext cx="903287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zh-CN" altLang="en-US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你好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ctrTitle" idx="4294967295"/>
          </p:nvPr>
        </p:nvSpPr>
        <p:spPr>
          <a:xfrm>
            <a:off x="155893" y="159863"/>
            <a:ext cx="6769100" cy="712787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0" lang="zh-CN" altLang="en-US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水平垂直练习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263843" y="1274058"/>
            <a:ext cx="6661150" cy="1220789"/>
          </a:xfrm>
          <a:prstGeom prst="rect">
            <a:avLst/>
          </a:prstGeo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目标：</a:t>
            </a:r>
            <a:endParaRPr kumimoji="0" lang="en-US" altLang="zh-CN" sz="28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让文本在块容器内垂直居中</a:t>
            </a:r>
          </a:p>
        </p:txBody>
      </p:sp>
      <p:sp>
        <p:nvSpPr>
          <p:cNvPr id="63491" name="矩形 9"/>
          <p:cNvSpPr>
            <a:spLocks noChangeArrowheads="1"/>
          </p:cNvSpPr>
          <p:nvPr/>
        </p:nvSpPr>
        <p:spPr bwMode="auto">
          <a:xfrm>
            <a:off x="263843" y="5955030"/>
            <a:ext cx="218581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参考</a:t>
            </a:r>
            <a:r>
              <a:rPr kumimoji="0" lang="en-US" altLang="zh-CN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center_v.html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61558" y="141538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Overflow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属性</a:t>
            </a: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: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裁剪功能</a:t>
            </a:r>
          </a:p>
        </p:txBody>
      </p:sp>
      <p:sp>
        <p:nvSpPr>
          <p:cNvPr id="64515" name="内容占位符 4"/>
          <p:cNvSpPr txBox="1"/>
          <p:nvPr/>
        </p:nvSpPr>
        <p:spPr bwMode="auto">
          <a:xfrm>
            <a:off x="274955" y="1206473"/>
            <a:ext cx="4680903" cy="141311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zh-CN" altLang="en-US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父容器设置此属性时，超出父容器的部分不显示</a:t>
            </a:r>
          </a:p>
        </p:txBody>
      </p:sp>
      <p:sp>
        <p:nvSpPr>
          <p:cNvPr id="5" name="矩形 4"/>
          <p:cNvSpPr/>
          <p:nvPr/>
        </p:nvSpPr>
        <p:spPr>
          <a:xfrm>
            <a:off x="5643880" y="1157288"/>
            <a:ext cx="1873250" cy="172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0425" y="1734185"/>
            <a:ext cx="2663825" cy="57467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V="1">
            <a:off x="7885113" y="2021523"/>
            <a:ext cx="215900" cy="1944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519" name="矩形 6"/>
          <p:cNvSpPr>
            <a:spLocks noChangeArrowheads="1"/>
          </p:cNvSpPr>
          <p:nvPr/>
        </p:nvSpPr>
        <p:spPr bwMode="auto">
          <a:xfrm>
            <a:off x="7451725" y="4110673"/>
            <a:ext cx="877888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zh-CN" altLang="en-US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不显示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/>
          <p:cNvSpPr>
            <a:spLocks noGrp="1"/>
          </p:cNvSpPr>
          <p:nvPr>
            <p:ph type="ctrTitle" idx="4294967295"/>
          </p:nvPr>
        </p:nvSpPr>
        <p:spPr>
          <a:xfrm>
            <a:off x="68040" y="180975"/>
            <a:ext cx="6332538" cy="712788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0" lang="zh-CN" altLang="en-US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高级：等距排列子容器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68040" y="1457325"/>
            <a:ext cx="8429625" cy="2479675"/>
          </a:xfrm>
          <a:prstGeom prst="rect">
            <a:avLst/>
          </a:prstGeo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目标：在屏幕正中的容器内均匀排列</a:t>
            </a:r>
            <a:r>
              <a:rPr kumimoji="0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个方块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浮动、</a:t>
            </a:r>
            <a:r>
              <a:rPr kumimoji="0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margin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各尺寸估计与计算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多层容器裁剪</a:t>
            </a:r>
          </a:p>
        </p:txBody>
      </p:sp>
      <p:sp>
        <p:nvSpPr>
          <p:cNvPr id="3" name="矩形 2"/>
          <p:cNvSpPr/>
          <p:nvPr/>
        </p:nvSpPr>
        <p:spPr>
          <a:xfrm>
            <a:off x="306705" y="4445000"/>
            <a:ext cx="5866130" cy="112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2595" y="4660265"/>
            <a:ext cx="1071880" cy="624205"/>
          </a:xfrm>
          <a:prstGeom prst="rect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10080" y="4660900"/>
            <a:ext cx="1064895" cy="622935"/>
          </a:xfrm>
          <a:prstGeom prst="rect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5190" y="4660900"/>
            <a:ext cx="1126490" cy="622935"/>
          </a:xfrm>
          <a:prstGeom prst="rect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74590" y="4660265"/>
            <a:ext cx="1035685" cy="623570"/>
          </a:xfrm>
          <a:prstGeom prst="rect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5544" name="矩形 3"/>
          <p:cNvSpPr>
            <a:spLocks noChangeArrowheads="1"/>
          </p:cNvSpPr>
          <p:nvPr/>
        </p:nvSpPr>
        <p:spPr bwMode="auto">
          <a:xfrm>
            <a:off x="258763" y="6008688"/>
            <a:ext cx="180857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参考</a:t>
            </a:r>
            <a:r>
              <a:rPr kumimoji="0" lang="en-US" altLang="zh-CN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even.html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ctrTitle" idx="4294967295"/>
          </p:nvPr>
        </p:nvSpPr>
        <p:spPr>
          <a:xfrm>
            <a:off x="179793" y="182770"/>
            <a:ext cx="5859780" cy="712470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0" lang="zh-CN" altLang="en-US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综合运用</a:t>
            </a:r>
            <a:r>
              <a:rPr kumimoji="0" lang="en-US" altLang="zh-CN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0" lang="zh-CN" altLang="en-US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制作电商首页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270510" y="1501775"/>
            <a:ext cx="7607300" cy="3588385"/>
          </a:xfrm>
          <a:prstGeom prst="rect">
            <a:avLst/>
          </a:prstGeo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目标：制作首页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990px</a:t>
            </a: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宽度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使用</a:t>
            </a:r>
            <a:r>
              <a:rPr kumimoji="0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head.png</a:t>
            </a: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做头部推广图片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制作菜单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制作</a:t>
            </a:r>
            <a:r>
              <a:rPr kumimoji="0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行</a:t>
            </a:r>
            <a:r>
              <a:rPr kumimoji="0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8</a:t>
            </a: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件商品</a:t>
            </a:r>
          </a:p>
        </p:txBody>
      </p:sp>
      <p:sp>
        <p:nvSpPr>
          <p:cNvPr id="66563" name="矩形 9"/>
          <p:cNvSpPr>
            <a:spLocks noChangeArrowheads="1"/>
          </p:cNvSpPr>
          <p:nvPr/>
        </p:nvSpPr>
        <p:spPr bwMode="auto">
          <a:xfrm>
            <a:off x="270510" y="5889625"/>
            <a:ext cx="189445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参考</a:t>
            </a:r>
            <a:r>
              <a:rPr kumimoji="0" lang="en-US" altLang="zh-CN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ecom.html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6455" y="2595563"/>
            <a:ext cx="127661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JavaScript</a:t>
            </a:r>
          </a:p>
        </p:txBody>
      </p:sp>
      <p:sp>
        <p:nvSpPr>
          <p:cNvPr id="5" name="矩形 4"/>
          <p:cNvSpPr/>
          <p:nvPr/>
        </p:nvSpPr>
        <p:spPr>
          <a:xfrm>
            <a:off x="3870643" y="1916113"/>
            <a:ext cx="100540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DOM</a:t>
            </a:r>
            <a:r>
              <a:rPr kumimoji="0"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树</a:t>
            </a:r>
          </a:p>
        </p:txBody>
      </p:sp>
      <p:sp>
        <p:nvSpPr>
          <p:cNvPr id="6" name="矩形 5"/>
          <p:cNvSpPr/>
          <p:nvPr/>
        </p:nvSpPr>
        <p:spPr>
          <a:xfrm>
            <a:off x="3870643" y="2965450"/>
            <a:ext cx="1338262" cy="369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事件与函数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3870643" y="4086225"/>
            <a:ext cx="1108075" cy="369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交互控制</a:t>
            </a:r>
          </a:p>
        </p:txBody>
      </p:sp>
      <p:cxnSp>
        <p:nvCxnSpPr>
          <p:cNvPr id="4" name="曲线连接符 3"/>
          <p:cNvCxnSpPr>
            <a:stCxn id="2" idx="3"/>
            <a:endCxn id="5" idx="1"/>
          </p:cNvCxnSpPr>
          <p:nvPr/>
        </p:nvCxnSpPr>
        <p:spPr>
          <a:xfrm flipV="1">
            <a:off x="2123066" y="2100779"/>
            <a:ext cx="1747577" cy="67945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2" idx="3"/>
            <a:endCxn id="6" idx="1"/>
          </p:cNvCxnSpPr>
          <p:nvPr/>
        </p:nvCxnSpPr>
        <p:spPr>
          <a:xfrm>
            <a:off x="2123066" y="2780229"/>
            <a:ext cx="1747577" cy="37016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2" idx="3"/>
            <a:endCxn id="7" idx="1"/>
          </p:cNvCxnSpPr>
          <p:nvPr/>
        </p:nvCxnSpPr>
        <p:spPr>
          <a:xfrm>
            <a:off x="2123066" y="2780229"/>
            <a:ext cx="1747577" cy="149094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392" name="TextBox 13"/>
          <p:cNvSpPr txBox="1">
            <a:spLocks noChangeArrowheads="1"/>
          </p:cNvSpPr>
          <p:nvPr/>
        </p:nvSpPr>
        <p:spPr bwMode="auto">
          <a:xfrm>
            <a:off x="216366" y="223232"/>
            <a:ext cx="3005951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HTML JS</a:t>
            </a:r>
            <a:r>
              <a:rPr kumimoji="0" lang="zh-CN" altLang="en-US" sz="3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编程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4713" y="160498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基本语法</a:t>
            </a:r>
          </a:p>
        </p:txBody>
      </p:sp>
      <p:sp>
        <p:nvSpPr>
          <p:cNvPr id="17410" name="矩形 5"/>
          <p:cNvSpPr>
            <a:spLocks noChangeArrowheads="1"/>
          </p:cNvSpPr>
          <p:nvPr/>
        </p:nvSpPr>
        <p:spPr bwMode="auto">
          <a:xfrm>
            <a:off x="265430" y="1738948"/>
            <a:ext cx="7561263" cy="267765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变量定义：</a:t>
            </a:r>
          </a:p>
          <a:p>
            <a:r>
              <a:rPr kumimoji="0" lang="en-US" altLang="zh-CN" sz="28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var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a=1;</a:t>
            </a:r>
          </a:p>
          <a:p>
            <a:endParaRPr kumimoji="0" lang="en-US" altLang="zh-CN" sz="28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万能类型：布尔，整数，实数，字符串</a:t>
            </a:r>
          </a:p>
          <a:p>
            <a:endParaRPr kumimoji="0" lang="en-US" altLang="zh-CN" sz="28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对象类型：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Json</a:t>
            </a: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对象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46500" y="215611"/>
            <a:ext cx="5969635" cy="712470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HTML-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标签元素</a:t>
            </a:r>
          </a:p>
        </p:txBody>
      </p:sp>
      <p:sp>
        <p:nvSpPr>
          <p:cNvPr id="22530" name="矩形 5"/>
          <p:cNvSpPr>
            <a:spLocks noChangeArrowheads="1"/>
          </p:cNvSpPr>
          <p:nvPr/>
        </p:nvSpPr>
        <p:spPr bwMode="auto">
          <a:xfrm>
            <a:off x="348615" y="1149972"/>
            <a:ext cx="4780915" cy="36974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body: </a:t>
            </a: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最大的容器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文字：纯显示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图片：纯显示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超链接：点击跳转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输入元素：</a:t>
            </a:r>
          </a:p>
          <a:p>
            <a:pPr>
              <a:lnSpc>
                <a:spcPct val="120000"/>
              </a:lnSpc>
            </a:pP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输入框</a:t>
            </a:r>
          </a:p>
          <a:p>
            <a:pPr>
              <a:lnSpc>
                <a:spcPct val="120000"/>
              </a:lnSpc>
            </a:pP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按钮等</a:t>
            </a:r>
            <a:endParaRPr kumimoji="0" lang="en-US" altLang="zh-CN" sz="28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06040" y="158503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基本语法</a:t>
            </a: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264795" y="1600518"/>
            <a:ext cx="7561263" cy="224676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函数定义：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function getinfo(){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...;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}</a:t>
            </a:r>
          </a:p>
          <a:p>
            <a:endParaRPr kumimoji="0" lang="en-US" altLang="zh-CN" sz="28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84783" y="166123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J</a:t>
            </a:r>
            <a:r>
              <a:rPr kumimoji="0" lang="en-US" altLang="zh-CN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程序放在哪里</a:t>
            </a:r>
          </a:p>
        </p:txBody>
      </p:sp>
      <p:sp>
        <p:nvSpPr>
          <p:cNvPr id="19458" name="矩形 5"/>
          <p:cNvSpPr>
            <a:spLocks noChangeArrowheads="1"/>
          </p:cNvSpPr>
          <p:nvPr/>
        </p:nvSpPr>
        <p:spPr bwMode="auto">
          <a:xfrm>
            <a:off x="264160" y="1360170"/>
            <a:ext cx="5901055" cy="48494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&lt;html&gt;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&lt;head...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0" lang="en-US" altLang="zh-CN" sz="24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&lt;script&gt;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	document.write(“hello world”);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0" lang="en-US" altLang="zh-CN" sz="24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&lt;/script&gt;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&lt;/head&gt;</a:t>
            </a:r>
          </a:p>
          <a:p>
            <a:endParaRPr kumimoji="0" lang="en-US" altLang="zh-CN" sz="24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&lt;body&gt;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&lt;script&gt;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	document.write(“this is a test!”);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&lt;/script&gt;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&lt;/body&gt;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&lt;/html&gt;</a:t>
            </a:r>
          </a:p>
        </p:txBody>
      </p:sp>
      <p:sp>
        <p:nvSpPr>
          <p:cNvPr id="4" name="矩形 3"/>
          <p:cNvSpPr/>
          <p:nvPr/>
        </p:nvSpPr>
        <p:spPr>
          <a:xfrm>
            <a:off x="3932555" y="3390900"/>
            <a:ext cx="2003425" cy="8302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程序可以放置在任何地方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4573" y="172473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程序运行时机</a:t>
            </a:r>
          </a:p>
        </p:txBody>
      </p:sp>
      <p:sp>
        <p:nvSpPr>
          <p:cNvPr id="20482" name="矩形 5"/>
          <p:cNvSpPr>
            <a:spLocks noChangeArrowheads="1"/>
          </p:cNvSpPr>
          <p:nvPr/>
        </p:nvSpPr>
        <p:spPr bwMode="auto">
          <a:xfrm>
            <a:off x="267653" y="1293178"/>
            <a:ext cx="7559675" cy="52625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&lt;html&gt;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&lt;head...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&lt;script&gt;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	function abc(){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	....}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&lt;/script&gt;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&lt;/head&gt;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&lt;body&gt;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&lt;input ... onclick=“abc()” onfocus=“..”/&gt;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&lt;img ... onclick=“abc()” /&gt;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&lt;tr ... onclick=“abc()” /&gt;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&lt; a href=“javascript: abc();..;”&gt;...&lt;/a&gt;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&lt;/body&gt;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&lt;/html&gt;</a:t>
            </a:r>
          </a:p>
        </p:txBody>
      </p:sp>
      <p:sp>
        <p:nvSpPr>
          <p:cNvPr id="3" name="矩形 2"/>
          <p:cNvSpPr/>
          <p:nvPr/>
        </p:nvSpPr>
        <p:spPr>
          <a:xfrm>
            <a:off x="4048443" y="2681288"/>
            <a:ext cx="2003425" cy="12239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1.</a:t>
            </a:r>
            <a:r>
              <a:rPr kumimoji="0" lang="zh-CN" altLang="en-US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立即运行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2.</a:t>
            </a:r>
            <a:r>
              <a:rPr kumimoji="0" lang="zh-CN" altLang="en-US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事件触发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ctrTitle" idx="4294967295"/>
          </p:nvPr>
        </p:nvSpPr>
        <p:spPr>
          <a:xfrm>
            <a:off x="90720" y="223838"/>
            <a:ext cx="7034217" cy="711200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0" lang="zh-CN" altLang="en-US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学习</a:t>
            </a:r>
            <a:r>
              <a:rPr kumimoji="0" lang="en-US" altLang="zh-CN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kumimoji="0" lang="zh-CN" altLang="en-US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的执行时机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90720" y="1204652"/>
            <a:ext cx="8005781" cy="2413000"/>
          </a:xfrm>
          <a:prstGeom prst="rect">
            <a:avLst/>
          </a:prstGeo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目标：使用</a:t>
            </a:r>
            <a:r>
              <a:rPr kumimoji="0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document</a:t>
            </a: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对象测试</a:t>
            </a:r>
            <a:r>
              <a:rPr kumimoji="0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write</a:t>
            </a: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的工作效果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在</a:t>
            </a:r>
            <a:r>
              <a:rPr kumimoji="0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head</a:t>
            </a: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去区使用</a:t>
            </a:r>
            <a:r>
              <a:rPr kumimoji="0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write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在</a:t>
            </a:r>
            <a:r>
              <a:rPr kumimoji="0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body</a:t>
            </a: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区使用</a:t>
            </a:r>
            <a:r>
              <a:rPr kumimoji="0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write</a:t>
            </a:r>
          </a:p>
        </p:txBody>
      </p:sp>
      <p:sp>
        <p:nvSpPr>
          <p:cNvPr id="21507" name="矩形 9"/>
          <p:cNvSpPr>
            <a:spLocks noChangeArrowheads="1"/>
          </p:cNvSpPr>
          <p:nvPr/>
        </p:nvSpPr>
        <p:spPr bwMode="auto">
          <a:xfrm>
            <a:off x="271780" y="5531168"/>
            <a:ext cx="241259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参考</a:t>
            </a:r>
            <a:r>
              <a:rPr kumimoji="0" lang="en-US" altLang="zh-CN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document.html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29354" y="170568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-Dom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树</a:t>
            </a:r>
          </a:p>
        </p:txBody>
      </p:sp>
      <p:sp>
        <p:nvSpPr>
          <p:cNvPr id="22530" name="矩形 5"/>
          <p:cNvSpPr>
            <a:spLocks noChangeArrowheads="1"/>
          </p:cNvSpPr>
          <p:nvPr/>
        </p:nvSpPr>
        <p:spPr bwMode="auto">
          <a:xfrm>
            <a:off x="422910" y="1429385"/>
            <a:ext cx="6611620" cy="38747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window.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0" lang="zh-CN" altLang="en-US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只有一个，全局对象，提供全局方法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document.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可以有多个，</a:t>
            </a:r>
            <a:r>
              <a:rPr kumimoji="0" lang="zh-CN" altLang="en-US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对应</a:t>
            </a:r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body</a:t>
            </a:r>
            <a:r>
              <a:rPr kumimoji="0" lang="zh-CN" altLang="en-US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元素，是视窗区域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form.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0" lang="zh-CN" altLang="en-US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一个想服务器传递信息的单元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$element.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0" lang="zh-CN" altLang="en-US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任意元素，如</a:t>
            </a:r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div</a:t>
            </a:r>
            <a:r>
              <a:rPr kumimoji="0" lang="zh-CN" altLang="en-US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tr</a:t>
            </a:r>
            <a:r>
              <a:rPr kumimoji="0" lang="zh-CN" altLang="en-US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button</a:t>
            </a:r>
          </a:p>
          <a:p>
            <a:endParaRPr kumimoji="0" lang="en-US" altLang="zh-CN" sz="24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23533" y="1585913"/>
            <a:ext cx="0" cy="3168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43840" y="210214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提供的方法</a:t>
            </a:r>
            <a:endParaRPr kumimoji="0" lang="zh-CN" altLang="en-US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3554" name="矩形 5"/>
          <p:cNvSpPr>
            <a:spLocks noChangeArrowheads="1"/>
          </p:cNvSpPr>
          <p:nvPr/>
        </p:nvSpPr>
        <p:spPr bwMode="auto">
          <a:xfrm>
            <a:off x="243840" y="1033796"/>
            <a:ext cx="7272338" cy="47269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kumimoji="0" lang="en-US" altLang="zh-CN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alert()	</a:t>
            </a:r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显示带有一段消息和一个确认按钮的警告框。</a:t>
            </a:r>
          </a:p>
          <a:p>
            <a:r>
              <a:rPr kumimoji="0" lang="en-US" altLang="zh-CN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blur()	</a:t>
            </a:r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把键盘焦点从顶层窗口移开。</a:t>
            </a:r>
          </a:p>
          <a:p>
            <a:r>
              <a:rPr kumimoji="0" lang="en-US" altLang="zh-CN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clearInterval()	</a:t>
            </a:r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取消由 </a:t>
            </a:r>
            <a:r>
              <a:rPr kumimoji="0" lang="en-US" altLang="zh-CN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setInterval() </a:t>
            </a:r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设置的 </a:t>
            </a:r>
            <a:r>
              <a:rPr kumimoji="0" lang="en-US" altLang="zh-CN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timeout</a:t>
            </a:r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。</a:t>
            </a:r>
          </a:p>
          <a:p>
            <a:r>
              <a:rPr kumimoji="0" lang="en-US" altLang="zh-CN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clearTimeout()	</a:t>
            </a:r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取消由 </a:t>
            </a:r>
            <a:r>
              <a:rPr kumimoji="0" lang="en-US" altLang="zh-CN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setTimeout() </a:t>
            </a:r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方法设置的 </a:t>
            </a:r>
            <a:r>
              <a:rPr kumimoji="0" lang="en-US" altLang="zh-CN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timeout</a:t>
            </a:r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。</a:t>
            </a:r>
          </a:p>
          <a:p>
            <a:r>
              <a:rPr kumimoji="0" lang="en-US" altLang="zh-CN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close()	</a:t>
            </a:r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关闭浏览器窗口。</a:t>
            </a:r>
          </a:p>
          <a:p>
            <a:r>
              <a:rPr kumimoji="0" lang="en-US" altLang="zh-CN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confirm()	</a:t>
            </a:r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显示带有一段消息以及确认按钮和取消按钮的对话框。</a:t>
            </a:r>
          </a:p>
          <a:p>
            <a:r>
              <a:rPr kumimoji="0" lang="en-US" altLang="zh-CN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createPopup()	</a:t>
            </a:r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创建一个 </a:t>
            </a:r>
            <a:r>
              <a:rPr kumimoji="0" lang="en-US" altLang="zh-CN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pop-up </a:t>
            </a:r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窗口。</a:t>
            </a:r>
          </a:p>
          <a:p>
            <a:r>
              <a:rPr kumimoji="0" lang="en-US" altLang="zh-CN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focus()	</a:t>
            </a:r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把键盘焦点给予一个窗口。</a:t>
            </a:r>
          </a:p>
          <a:p>
            <a:r>
              <a:rPr kumimoji="0" lang="en-US" altLang="zh-CN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moveBy()	</a:t>
            </a:r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可相对窗口的当前坐标把它移动指定的像素。</a:t>
            </a:r>
          </a:p>
          <a:p>
            <a:r>
              <a:rPr kumimoji="0" lang="en-US" altLang="zh-CN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moveTo()	</a:t>
            </a:r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把窗口的左上角移动到一个指定的坐标。</a:t>
            </a:r>
          </a:p>
          <a:p>
            <a:r>
              <a:rPr kumimoji="0" lang="en-US" altLang="zh-CN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open()	</a:t>
            </a:r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打开一个新的浏览器窗口或查找一个已命名的窗口。</a:t>
            </a:r>
          </a:p>
          <a:p>
            <a:r>
              <a:rPr kumimoji="0" lang="en-US" altLang="zh-CN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print()	</a:t>
            </a:r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打印当前窗口的内容。</a:t>
            </a:r>
          </a:p>
          <a:p>
            <a:r>
              <a:rPr kumimoji="0" lang="en-US" altLang="zh-CN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prompt()	</a:t>
            </a:r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显示可提示用户输入的对话框。</a:t>
            </a:r>
          </a:p>
          <a:p>
            <a:r>
              <a:rPr kumimoji="0" lang="en-US" altLang="zh-CN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resizeBy()	</a:t>
            </a:r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按照指定的像素调整窗口的大小。</a:t>
            </a:r>
          </a:p>
          <a:p>
            <a:r>
              <a:rPr kumimoji="0" lang="en-US" altLang="zh-CN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resizeTo()	</a:t>
            </a:r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把窗口的大小调整到指定的宽度和高度。</a:t>
            </a:r>
          </a:p>
          <a:p>
            <a:r>
              <a:rPr kumimoji="0" lang="en-US" altLang="zh-CN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scrollBy()	</a:t>
            </a:r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按照指定的像素值来滚动内容。</a:t>
            </a:r>
          </a:p>
          <a:p>
            <a:r>
              <a:rPr kumimoji="0" lang="en-US" altLang="zh-CN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scrollTo()	</a:t>
            </a:r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把内容滚动到指定的坐标。</a:t>
            </a:r>
          </a:p>
          <a:p>
            <a:r>
              <a:rPr kumimoji="0" lang="en-US" altLang="zh-CN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setInterval()   </a:t>
            </a:r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按照指定的周期</a:t>
            </a:r>
            <a:r>
              <a:rPr kumimoji="0" lang="en-US" altLang="zh-CN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以毫秒计</a:t>
            </a:r>
            <a:r>
              <a:rPr kumimoji="0" lang="en-US" altLang="zh-CN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来调用函数或计算表达式。</a:t>
            </a:r>
          </a:p>
          <a:p>
            <a:r>
              <a:rPr kumimoji="0" lang="en-US" altLang="zh-CN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setTimeout()	</a:t>
            </a:r>
            <a:r>
              <a:rPr kumimoji="0" lang="zh-CN" altLang="en-US" sz="16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在指定的毫秒数后调用函数或计算表达式。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65430" y="230444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document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对象</a:t>
            </a:r>
          </a:p>
        </p:txBody>
      </p:sp>
      <p:sp>
        <p:nvSpPr>
          <p:cNvPr id="24578" name="矩形 5"/>
          <p:cNvSpPr>
            <a:spLocks noChangeArrowheads="1"/>
          </p:cNvSpPr>
          <p:nvPr/>
        </p:nvSpPr>
        <p:spPr bwMode="auto">
          <a:xfrm>
            <a:off x="265430" y="1513523"/>
            <a:ext cx="7272338" cy="31702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close()	</a:t>
            </a:r>
            <a:r>
              <a:rPr kumimoji="0" lang="zh-CN" altLang="en-US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关闭用 </a:t>
            </a:r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document.open() </a:t>
            </a:r>
            <a:r>
              <a:rPr kumimoji="0" lang="zh-CN" altLang="en-US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方法打开的输出流，并显示选定的数据。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getElementById()	</a:t>
            </a:r>
            <a:r>
              <a:rPr kumimoji="0" lang="zh-CN" altLang="en-US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返回对拥有指定 </a:t>
            </a:r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id </a:t>
            </a:r>
            <a:r>
              <a:rPr kumimoji="0" lang="zh-CN" altLang="en-US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的第一个对象的引用。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getElementsByName()	</a:t>
            </a:r>
            <a:r>
              <a:rPr kumimoji="0" lang="zh-CN" altLang="en-US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返回带有指定名称的对象集合。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getElementsByTagName()	</a:t>
            </a:r>
            <a:r>
              <a:rPr kumimoji="0" lang="zh-CN" altLang="en-US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返回带有指定标签名的对象集合。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open()	</a:t>
            </a:r>
            <a:r>
              <a:rPr kumimoji="0" lang="zh-CN" altLang="en-US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打开一个流，以收集来自任何 </a:t>
            </a:r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document.write() </a:t>
            </a:r>
            <a:r>
              <a:rPr kumimoji="0" lang="zh-CN" altLang="en-US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或 </a:t>
            </a:r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document.writeln() </a:t>
            </a:r>
            <a:r>
              <a:rPr kumimoji="0" lang="zh-CN" altLang="en-US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方法的输出。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write()	</a:t>
            </a:r>
            <a:r>
              <a:rPr kumimoji="0" lang="zh-CN" altLang="en-US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向文档写 </a:t>
            </a:r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HTML </a:t>
            </a:r>
            <a:r>
              <a:rPr kumimoji="0" lang="zh-CN" altLang="en-US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表达式 或 </a:t>
            </a:r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JavaScript </a:t>
            </a:r>
            <a:r>
              <a:rPr kumimoji="0" lang="zh-CN" altLang="en-US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代码。</a:t>
            </a:r>
          </a:p>
          <a:p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writeln()	</a:t>
            </a:r>
            <a:r>
              <a:rPr kumimoji="0" lang="zh-CN" altLang="en-US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等同于 </a:t>
            </a:r>
            <a:r>
              <a:rPr kumimoji="0" lang="en-US" altLang="zh-CN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write() </a:t>
            </a:r>
            <a:r>
              <a:rPr kumimoji="0" lang="zh-CN" altLang="en-US" sz="20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方法，不同的是在每个表达式之后写一个换行符。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81063" y="192068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-document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对象</a:t>
            </a:r>
          </a:p>
        </p:txBody>
      </p:sp>
      <p:sp>
        <p:nvSpPr>
          <p:cNvPr id="25602" name="矩形 2"/>
          <p:cNvSpPr>
            <a:spLocks noChangeArrowheads="1"/>
          </p:cNvSpPr>
          <p:nvPr/>
        </p:nvSpPr>
        <p:spPr bwMode="auto">
          <a:xfrm>
            <a:off x="271463" y="1116995"/>
            <a:ext cx="7345362" cy="2308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kumimoji="0" lang="en-US" altLang="zh-CN" sz="2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all[]	</a:t>
            </a:r>
            <a:r>
              <a:rPr kumimoji="0" lang="zh-CN" altLang="en-US" sz="2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提供对文档中所有 </a:t>
            </a:r>
            <a:r>
              <a:rPr kumimoji="0" lang="en-US" altLang="zh-CN" sz="2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HTML </a:t>
            </a:r>
            <a:r>
              <a:rPr kumimoji="0" lang="zh-CN" altLang="en-US" sz="2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元素的访问。</a:t>
            </a:r>
          </a:p>
          <a:p>
            <a:r>
              <a:rPr kumimoji="0" lang="en-US" altLang="zh-CN" sz="2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anchors[]	</a:t>
            </a:r>
            <a:r>
              <a:rPr kumimoji="0" lang="zh-CN" altLang="en-US" sz="2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返回对文档中所有 </a:t>
            </a:r>
            <a:r>
              <a:rPr kumimoji="0" lang="en-US" altLang="zh-CN" sz="2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Anchor </a:t>
            </a:r>
            <a:r>
              <a:rPr kumimoji="0" lang="zh-CN" altLang="en-US" sz="2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对象的引用。</a:t>
            </a:r>
          </a:p>
          <a:p>
            <a:r>
              <a:rPr kumimoji="0" lang="en-US" altLang="zh-CN" sz="2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applets	</a:t>
            </a:r>
            <a:r>
              <a:rPr kumimoji="0" lang="zh-CN" altLang="en-US" sz="2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返回对文档中所有 </a:t>
            </a:r>
            <a:r>
              <a:rPr kumimoji="0" lang="en-US" altLang="zh-CN" sz="2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Applet </a:t>
            </a:r>
            <a:r>
              <a:rPr kumimoji="0" lang="zh-CN" altLang="en-US" sz="2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对象的引用。</a:t>
            </a:r>
          </a:p>
          <a:p>
            <a:r>
              <a:rPr kumimoji="0" lang="en-US" altLang="zh-CN" sz="2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forms[]	</a:t>
            </a:r>
            <a:r>
              <a:rPr kumimoji="0" lang="zh-CN" altLang="en-US" sz="2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返回对文档中所有 </a:t>
            </a:r>
            <a:r>
              <a:rPr kumimoji="0" lang="en-US" altLang="zh-CN" sz="2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Form </a:t>
            </a:r>
            <a:r>
              <a:rPr kumimoji="0" lang="zh-CN" altLang="en-US" sz="2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对象引用。</a:t>
            </a:r>
          </a:p>
          <a:p>
            <a:r>
              <a:rPr kumimoji="0" lang="en-US" altLang="zh-CN" sz="2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images[]	</a:t>
            </a:r>
            <a:r>
              <a:rPr kumimoji="0" lang="zh-CN" altLang="en-US" sz="2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返回对文档中所有 </a:t>
            </a:r>
            <a:r>
              <a:rPr kumimoji="0" lang="en-US" altLang="zh-CN" sz="2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Image </a:t>
            </a:r>
            <a:r>
              <a:rPr kumimoji="0" lang="zh-CN" altLang="en-US" sz="2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对象引用。</a:t>
            </a:r>
          </a:p>
          <a:p>
            <a:r>
              <a:rPr kumimoji="0" lang="en-US" altLang="zh-CN" sz="2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links[]	</a:t>
            </a:r>
            <a:r>
              <a:rPr kumimoji="0" lang="zh-CN" altLang="en-US" sz="2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返回对文档中所有 </a:t>
            </a:r>
            <a:r>
              <a:rPr kumimoji="0" lang="en-US" altLang="zh-CN" sz="2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Area </a:t>
            </a:r>
            <a:r>
              <a:rPr kumimoji="0" lang="zh-CN" altLang="en-US" sz="2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和 </a:t>
            </a:r>
            <a:r>
              <a:rPr kumimoji="0" lang="en-US" altLang="zh-CN" sz="2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Link </a:t>
            </a:r>
            <a:r>
              <a:rPr kumimoji="0" lang="zh-CN" altLang="en-US" sz="24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对象引用。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ctrTitle" idx="4294967295"/>
          </p:nvPr>
        </p:nvSpPr>
        <p:spPr>
          <a:xfrm>
            <a:off x="147420" y="179600"/>
            <a:ext cx="6188075" cy="712788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0" lang="zh-CN" altLang="en-US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学习</a:t>
            </a:r>
            <a:r>
              <a:rPr kumimoji="0" lang="en-US" altLang="zh-CN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dom</a:t>
            </a:r>
            <a:r>
              <a:rPr kumimoji="0" lang="zh-CN" altLang="en-US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定位元素并操纵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147420" y="1341650"/>
            <a:ext cx="7607300" cy="2857500"/>
          </a:xfrm>
          <a:prstGeom prst="rect">
            <a:avLst/>
          </a:prstGeo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目标：使用</a:t>
            </a:r>
            <a:r>
              <a:rPr kumimoji="0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document</a:t>
            </a: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定位操作</a:t>
            </a:r>
            <a:r>
              <a:rPr kumimoji="0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input</a:t>
            </a:r>
            <a:r>
              <a:rPr kumimoji="0" lang="zh-CN" altLang="en-US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组件</a:t>
            </a:r>
            <a:endParaRPr kumimoji="0" lang="zh-CN" altLang="en-US" sz="28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获取输入框的内容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修改输入框的内容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修改</a:t>
            </a:r>
            <a:r>
              <a:rPr kumimoji="0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radio</a:t>
            </a: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的选择</a:t>
            </a:r>
          </a:p>
        </p:txBody>
      </p:sp>
      <p:sp>
        <p:nvSpPr>
          <p:cNvPr id="26627" name="矩形 9"/>
          <p:cNvSpPr>
            <a:spLocks noChangeArrowheads="1"/>
          </p:cNvSpPr>
          <p:nvPr/>
        </p:nvSpPr>
        <p:spPr bwMode="auto">
          <a:xfrm>
            <a:off x="269240" y="5655628"/>
            <a:ext cx="312492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参考</a:t>
            </a:r>
            <a:r>
              <a:rPr kumimoji="0" lang="en-US" altLang="zh-CN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test2_dom_input.html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68453" y="155328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J</a:t>
            </a:r>
            <a:r>
              <a:rPr kumimoji="0" lang="en-US" altLang="zh-CN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</a:t>
            </a: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全局对象</a:t>
            </a:r>
          </a:p>
        </p:txBody>
      </p:sp>
      <p:sp>
        <p:nvSpPr>
          <p:cNvPr id="6" name="矩形 5"/>
          <p:cNvSpPr/>
          <p:nvPr/>
        </p:nvSpPr>
        <p:spPr>
          <a:xfrm>
            <a:off x="270193" y="1097648"/>
            <a:ext cx="7273925" cy="489364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window.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0" lang="en-US" altLang="zh-CN" sz="2600" b="1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open,close,alert</a:t>
            </a:r>
            <a:r>
              <a:rPr kumimoji="0" lang="en-US" altLang="zh-CN" sz="2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document.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write, </a:t>
            </a:r>
            <a:r>
              <a:rPr kumimoji="0" lang="en-US" altLang="zh-CN" sz="2600" b="1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getElementById</a:t>
            </a:r>
            <a:r>
              <a:rPr kumimoji="0" lang="en-US" altLang="zh-CN" sz="2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(), 	</a:t>
            </a:r>
            <a:r>
              <a:rPr kumimoji="0" lang="en-US" altLang="zh-CN" sz="2600" b="1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getElementByName</a:t>
            </a:r>
            <a:r>
              <a:rPr kumimoji="0" lang="en-US" altLang="zh-CN" sz="2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history.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0" lang="en-US" altLang="zh-CN" sz="2600" b="1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back,go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Math.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PI, </a:t>
            </a:r>
            <a:r>
              <a:rPr kumimoji="0" lang="en-US" altLang="zh-CN" sz="2600" b="1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sqrt</a:t>
            </a:r>
            <a:r>
              <a:rPr kumimoji="0" lang="en-US" altLang="zh-CN" sz="2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, </a:t>
            </a:r>
            <a:r>
              <a:rPr kumimoji="0" lang="en-US" altLang="zh-CN" sz="2600" b="1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sin,cos,log,random</a:t>
            </a:r>
            <a:r>
              <a:rPr kumimoji="0" lang="en-US" altLang="zh-CN" sz="2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Location.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reload, replace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CN" sz="26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65188" y="207129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body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标记</a:t>
            </a:r>
            <a:endParaRPr kumimoji="0" lang="en-US" altLang="zh-CN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3554" name="矩形 5"/>
          <p:cNvSpPr>
            <a:spLocks noChangeArrowheads="1"/>
          </p:cNvSpPr>
          <p:nvPr/>
        </p:nvSpPr>
        <p:spPr bwMode="auto">
          <a:xfrm>
            <a:off x="337820" y="1250469"/>
            <a:ext cx="4579098" cy="22467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&lt;body </a:t>
            </a:r>
            <a:r>
              <a:rPr kumimoji="0" lang="en-US" altLang="zh-CN" sz="28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bgcolor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=“red”&gt;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Hello world </a:t>
            </a:r>
          </a:p>
          <a:p>
            <a:endParaRPr lang="en-US" altLang="zh-CN" sz="28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&lt;/body&gt;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71780" y="226724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J</a:t>
            </a:r>
            <a:r>
              <a:rPr kumimoji="0" lang="en-US" altLang="zh-CN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</a:t>
            </a: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事件</a:t>
            </a:r>
          </a:p>
        </p:txBody>
      </p:sp>
      <p:sp>
        <p:nvSpPr>
          <p:cNvPr id="28674" name="矩形 2"/>
          <p:cNvSpPr>
            <a:spLocks noChangeArrowheads="1"/>
          </p:cNvSpPr>
          <p:nvPr/>
        </p:nvSpPr>
        <p:spPr bwMode="auto">
          <a:xfrm>
            <a:off x="271780" y="1455103"/>
            <a:ext cx="7058025" cy="4400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kumimoji="0" lang="en-US" altLang="zh-CN" sz="2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onblur	</a:t>
            </a:r>
            <a:r>
              <a:rPr kumimoji="0" lang="zh-CN" altLang="en-US" sz="2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元素失去焦点。</a:t>
            </a:r>
          </a:p>
          <a:p>
            <a:r>
              <a:rPr kumimoji="0" lang="en-US" altLang="zh-CN" sz="2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onchange	</a:t>
            </a:r>
            <a:r>
              <a:rPr kumimoji="0" lang="zh-CN" altLang="en-US" sz="2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域的内容被改变。</a:t>
            </a:r>
          </a:p>
          <a:p>
            <a:r>
              <a:rPr kumimoji="0" lang="en-US" altLang="zh-CN" sz="2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onclick	</a:t>
            </a:r>
            <a:r>
              <a:rPr kumimoji="0" lang="zh-CN" altLang="en-US" sz="2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当用户点击某个对象时调用的事件句柄。</a:t>
            </a:r>
          </a:p>
          <a:p>
            <a:r>
              <a:rPr kumimoji="0" lang="en-US" altLang="zh-CN" sz="2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ondblclick	</a:t>
            </a:r>
            <a:r>
              <a:rPr kumimoji="0" lang="zh-CN" altLang="en-US" sz="2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当用户双击某个对象时调用的事件句柄。</a:t>
            </a:r>
          </a:p>
          <a:p>
            <a:r>
              <a:rPr kumimoji="0" lang="en-US" altLang="zh-CN" sz="2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onfocus	</a:t>
            </a:r>
            <a:r>
              <a:rPr kumimoji="0" lang="zh-CN" altLang="en-US" sz="2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元素获得焦点。</a:t>
            </a:r>
          </a:p>
          <a:p>
            <a:r>
              <a:rPr kumimoji="0" lang="en-US" altLang="zh-CN" sz="2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onreset	</a:t>
            </a:r>
            <a:r>
              <a:rPr kumimoji="0" lang="zh-CN" altLang="en-US" sz="2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重置按钮被点击。</a:t>
            </a:r>
          </a:p>
          <a:p>
            <a:r>
              <a:rPr kumimoji="0" lang="en-US" altLang="zh-CN" sz="2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onresize	</a:t>
            </a:r>
            <a:r>
              <a:rPr kumimoji="0" lang="zh-CN" altLang="en-US" sz="2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窗口或框架被重新调整大小。</a:t>
            </a:r>
          </a:p>
          <a:p>
            <a:r>
              <a:rPr kumimoji="0" lang="en-US" altLang="zh-CN" sz="2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onselect	</a:t>
            </a:r>
            <a:r>
              <a:rPr kumimoji="0" lang="zh-CN" altLang="en-US" sz="2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文本被选中。</a:t>
            </a:r>
          </a:p>
          <a:p>
            <a:r>
              <a:rPr kumimoji="0" lang="en-US" altLang="zh-CN" sz="2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onsubmit	</a:t>
            </a:r>
            <a:r>
              <a:rPr kumimoji="0" lang="zh-CN" altLang="en-US" sz="2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确认按钮被点击。</a:t>
            </a:r>
          </a:p>
          <a:p>
            <a:endParaRPr kumimoji="0" lang="zh-CN" altLang="en-US" sz="200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en-US" altLang="zh-CN" sz="2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onload	</a:t>
            </a:r>
            <a:r>
              <a:rPr kumimoji="0" lang="zh-CN" altLang="en-US" sz="2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一张页面或一幅图像完成加载。</a:t>
            </a:r>
          </a:p>
          <a:p>
            <a:r>
              <a:rPr kumimoji="0" lang="en-US" altLang="zh-CN" sz="2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onabort	</a:t>
            </a:r>
            <a:r>
              <a:rPr kumimoji="0" lang="zh-CN" altLang="en-US" sz="2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图像的加载被中断。</a:t>
            </a:r>
          </a:p>
          <a:p>
            <a:r>
              <a:rPr kumimoji="0" lang="en-US" altLang="zh-CN" sz="2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onerror	</a:t>
            </a:r>
            <a:r>
              <a:rPr kumimoji="0" lang="zh-CN" altLang="en-US" sz="2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在加载文档或图像时发生错误。</a:t>
            </a:r>
          </a:p>
          <a:p>
            <a:r>
              <a:rPr kumimoji="0" lang="en-US" altLang="zh-CN" sz="2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onunload	</a:t>
            </a:r>
            <a:r>
              <a:rPr kumimoji="0" lang="zh-CN" altLang="en-US" sz="2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用户退出页面。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ctrTitle" idx="4294967295"/>
          </p:nvPr>
        </p:nvSpPr>
        <p:spPr>
          <a:xfrm>
            <a:off x="147415" y="163949"/>
            <a:ext cx="6769100" cy="712787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0" lang="zh-CN" altLang="en-US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学习</a:t>
            </a:r>
            <a:r>
              <a:rPr kumimoji="0" lang="en-US" altLang="zh-CN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dom</a:t>
            </a:r>
            <a:r>
              <a:rPr kumimoji="0" lang="zh-CN" altLang="en-US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定位元素并操纵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312019" y="1360006"/>
            <a:ext cx="8487539" cy="2790515"/>
          </a:xfrm>
          <a:prstGeom prst="rect">
            <a:avLst/>
          </a:prstGeo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目标：使用</a:t>
            </a:r>
            <a:r>
              <a:rPr kumimoji="0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document</a:t>
            </a: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定位</a:t>
            </a:r>
            <a:r>
              <a:rPr kumimoji="0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select</a:t>
            </a: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列表组件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获取当前选择项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修改默认选择项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感知用户的选择变化</a:t>
            </a:r>
          </a:p>
        </p:txBody>
      </p:sp>
      <p:sp>
        <p:nvSpPr>
          <p:cNvPr id="29699" name="矩形 9"/>
          <p:cNvSpPr>
            <a:spLocks noChangeArrowheads="1"/>
          </p:cNvSpPr>
          <p:nvPr/>
        </p:nvSpPr>
        <p:spPr bwMode="auto">
          <a:xfrm>
            <a:off x="439034" y="6131997"/>
            <a:ext cx="31775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参考</a:t>
            </a:r>
            <a:r>
              <a:rPr kumimoji="0" lang="en-US" altLang="zh-CN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test3_dom_select.html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ctrTitle" idx="4294967295"/>
          </p:nvPr>
        </p:nvSpPr>
        <p:spPr>
          <a:xfrm>
            <a:off x="147415" y="182315"/>
            <a:ext cx="6115050" cy="704850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0" lang="zh-CN" altLang="en-US" sz="3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学习</a:t>
            </a:r>
            <a:r>
              <a:rPr kumimoji="0" lang="en-US" altLang="zh-CN" sz="3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dom</a:t>
            </a:r>
            <a:r>
              <a:rPr kumimoji="0" lang="zh-CN" altLang="en-US" sz="3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定位元素并操纵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257175" y="1313279"/>
            <a:ext cx="7607300" cy="2376487"/>
          </a:xfrm>
          <a:prstGeom prst="rect">
            <a:avLst/>
          </a:prstGeo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目标：使用</a:t>
            </a:r>
            <a:r>
              <a:rPr kumimoji="0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blur</a:t>
            </a: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事件校验用户输入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输入</a:t>
            </a: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框失去焦点时触发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校验</a:t>
            </a:r>
          </a:p>
        </p:txBody>
      </p:sp>
      <p:sp>
        <p:nvSpPr>
          <p:cNvPr id="30723" name="矩形 9"/>
          <p:cNvSpPr>
            <a:spLocks noChangeArrowheads="1"/>
          </p:cNvSpPr>
          <p:nvPr/>
        </p:nvSpPr>
        <p:spPr bwMode="auto">
          <a:xfrm>
            <a:off x="257175" y="5486718"/>
            <a:ext cx="367935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参考</a:t>
            </a:r>
            <a:r>
              <a:rPr kumimoji="0" lang="en-US" altLang="zh-CN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test4_dom_blur_verify.html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14948" y="188803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err="1" smtClean="0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J</a:t>
            </a:r>
            <a:r>
              <a:rPr kumimoji="0" lang="en-US" altLang="zh-CN" dirty="0" err="1" smtClean="0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S</a:t>
            </a:r>
            <a:r>
              <a:rPr kumimoji="0" lang="en-US" altLang="zh-CN" dirty="0" smtClean="0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-</a:t>
            </a:r>
            <a:r>
              <a:rPr kumimoji="0" lang="zh-CN" altLang="en-US" dirty="0" smtClean="0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鼠标</a:t>
            </a:r>
            <a:r>
              <a:rPr kumimoji="0" lang="zh-CN" altLang="en-US" dirty="0" smtClean="0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事件</a:t>
            </a:r>
          </a:p>
        </p:txBody>
      </p:sp>
      <p:sp>
        <p:nvSpPr>
          <p:cNvPr id="31746" name="矩形 2"/>
          <p:cNvSpPr>
            <a:spLocks noChangeArrowheads="1"/>
          </p:cNvSpPr>
          <p:nvPr/>
        </p:nvSpPr>
        <p:spPr bwMode="auto">
          <a:xfrm>
            <a:off x="214948" y="1014547"/>
            <a:ext cx="7666100" cy="483209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0" lang="zh-CN" altLang="en-US" sz="2800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键盘事件：</a:t>
            </a:r>
          </a:p>
          <a:p>
            <a:r>
              <a:rPr kumimoji="0" lang="en-US" altLang="zh-CN" sz="2800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onkeydown	</a:t>
            </a:r>
            <a:r>
              <a:rPr kumimoji="0" lang="zh-CN" altLang="en-US" sz="2800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某个键盘按键被按下</a:t>
            </a:r>
          </a:p>
          <a:p>
            <a:r>
              <a:rPr kumimoji="0" lang="en-US" altLang="zh-CN" sz="2800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onkeypress	</a:t>
            </a:r>
            <a:r>
              <a:rPr kumimoji="0" lang="zh-CN" altLang="en-US" sz="2800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某个键盘按键被按下并松开</a:t>
            </a:r>
          </a:p>
          <a:p>
            <a:r>
              <a:rPr kumimoji="0" lang="en-US" altLang="zh-CN" sz="2800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onkeyup	</a:t>
            </a:r>
            <a:r>
              <a:rPr kumimoji="0" lang="zh-CN" altLang="en-US" sz="2800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某个键盘按键被松开</a:t>
            </a:r>
          </a:p>
          <a:p>
            <a:endParaRPr kumimoji="0" lang="zh-CN" altLang="en-US" sz="2800">
              <a:solidFill>
                <a:schemeClr val="bg1"/>
              </a:solidFill>
              <a:effectLst/>
              <a:latin typeface="微软雅黑"/>
              <a:ea typeface="微软雅黑"/>
              <a:cs typeface="微软雅黑"/>
            </a:endParaRPr>
          </a:p>
          <a:p>
            <a:r>
              <a:rPr kumimoji="0" lang="zh-CN" altLang="en-US" sz="2800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鼠标事件：</a:t>
            </a:r>
          </a:p>
          <a:p>
            <a:r>
              <a:rPr kumimoji="0" lang="en-US" altLang="zh-CN" sz="2800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onmousedown	</a:t>
            </a:r>
            <a:r>
              <a:rPr kumimoji="0" lang="zh-CN" altLang="en-US" sz="2800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鼠标按钮被按下</a:t>
            </a:r>
          </a:p>
          <a:p>
            <a:r>
              <a:rPr kumimoji="0" lang="en-US" altLang="zh-CN" sz="2800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onmousemove	</a:t>
            </a:r>
            <a:r>
              <a:rPr kumimoji="0" lang="zh-CN" altLang="en-US" sz="2800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鼠标被移动</a:t>
            </a:r>
          </a:p>
          <a:p>
            <a:r>
              <a:rPr kumimoji="0" lang="en-US" altLang="zh-CN" sz="2800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onmouseout	</a:t>
            </a:r>
            <a:r>
              <a:rPr kumimoji="0" lang="zh-CN" altLang="en-US" sz="2800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鼠标从某元素移开</a:t>
            </a:r>
          </a:p>
          <a:p>
            <a:r>
              <a:rPr kumimoji="0" lang="en-US" altLang="zh-CN" sz="2800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onmouseover	</a:t>
            </a:r>
            <a:r>
              <a:rPr kumimoji="0" lang="zh-CN" altLang="en-US" sz="2800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鼠标移到某元素之上</a:t>
            </a:r>
          </a:p>
          <a:p>
            <a:r>
              <a:rPr kumimoji="0" lang="en-US" altLang="zh-CN" sz="2800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onmouseup	</a:t>
            </a:r>
            <a:r>
              <a:rPr kumimoji="0" lang="zh-CN" altLang="en-US" sz="2800"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rPr>
              <a:t>鼠标按键被松开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71780" y="401003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J</a:t>
            </a:r>
            <a:r>
              <a:rPr kumimoji="0" lang="en-US" altLang="zh-CN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</a:t>
            </a: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事件</a:t>
            </a:r>
          </a:p>
        </p:txBody>
      </p:sp>
      <p:sp>
        <p:nvSpPr>
          <p:cNvPr id="32770" name="矩形 5"/>
          <p:cNvSpPr>
            <a:spLocks noChangeArrowheads="1"/>
          </p:cNvSpPr>
          <p:nvPr/>
        </p:nvSpPr>
        <p:spPr bwMode="auto">
          <a:xfrm>
            <a:off x="271780" y="1264342"/>
            <a:ext cx="8153570" cy="52629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0" lang="zh-CN" altLang="en-US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鼠标事件：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onclick, onmouseover, onmousemove, onmouseout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onmousedown, onmouseup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ondrag(H5)***</a:t>
            </a:r>
          </a:p>
          <a:p>
            <a:endParaRPr kumimoji="0" lang="en-US" altLang="zh-CN" sz="24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zh-CN" altLang="en-US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键盘事件：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onkeypress, onkeydown, onkeyup</a:t>
            </a:r>
          </a:p>
          <a:p>
            <a:endParaRPr kumimoji="0" lang="en-US" altLang="zh-CN" sz="24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zh-CN" altLang="en-US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时机事件：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onload</a:t>
            </a:r>
            <a:r>
              <a:rPr kumimoji="0" lang="zh-CN" altLang="en-US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onsubmit, onselected</a:t>
            </a:r>
          </a:p>
          <a:p>
            <a:endParaRPr kumimoji="0" lang="en-US" altLang="zh-CN" sz="24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zh-CN" altLang="en-US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定时器事件：</a:t>
            </a:r>
          </a:p>
          <a:p>
            <a:r>
              <a:rPr kumimoji="0" lang="en-US" altLang="zh-CN" sz="24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setTimeout, setInterval</a:t>
            </a:r>
          </a:p>
          <a:p>
            <a:endParaRPr kumimoji="0" lang="en-US" altLang="zh-CN" sz="24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ctrTitle" idx="4294967295"/>
          </p:nvPr>
        </p:nvSpPr>
        <p:spPr>
          <a:xfrm>
            <a:off x="113400" y="172790"/>
            <a:ext cx="6713062" cy="711200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0" lang="zh-CN" altLang="en-US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简单计算器的实现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252095" y="1519680"/>
            <a:ext cx="7607300" cy="2710223"/>
          </a:xfrm>
          <a:prstGeom prst="rect">
            <a:avLst/>
          </a:prstGeo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目标：制作一个基本计算器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eval</a:t>
            </a: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函数的使用</a:t>
            </a:r>
            <a:endParaRPr kumimoji="0" lang="en-US" altLang="zh-CN" sz="28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液晶显示控件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按键处理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计算处理</a:t>
            </a:r>
          </a:p>
        </p:txBody>
      </p:sp>
      <p:sp>
        <p:nvSpPr>
          <p:cNvPr id="33795" name="矩形 9"/>
          <p:cNvSpPr>
            <a:spLocks noChangeArrowheads="1"/>
          </p:cNvSpPr>
          <p:nvPr/>
        </p:nvSpPr>
        <p:spPr bwMode="auto">
          <a:xfrm>
            <a:off x="252095" y="5553393"/>
            <a:ext cx="465982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参考</a:t>
            </a:r>
            <a:r>
              <a:rPr kumimoji="0" lang="en-US" altLang="zh-CN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test5_calculator1</a:t>
            </a:r>
            <a:r>
              <a:rPr kumimoji="0" lang="zh-CN" altLang="en-US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0" lang="en-US" altLang="zh-CN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test5_calculator2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ctrTitle" idx="4294967295"/>
          </p:nvPr>
        </p:nvSpPr>
        <p:spPr>
          <a:xfrm>
            <a:off x="136080" y="174838"/>
            <a:ext cx="5661025" cy="712787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0" lang="zh-CN" altLang="en-US" sz="3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定时器的使用</a:t>
            </a:r>
            <a:r>
              <a:rPr kumimoji="0" lang="en-US" altLang="zh-CN" sz="3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-settimeout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136080" y="1584538"/>
            <a:ext cx="7607300" cy="1570037"/>
          </a:xfrm>
          <a:prstGeom prst="rect">
            <a:avLst/>
          </a:prstGeo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目标：制作一个自动计数器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定时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溢出处理</a:t>
            </a:r>
          </a:p>
        </p:txBody>
      </p:sp>
      <p:sp>
        <p:nvSpPr>
          <p:cNvPr id="34819" name="矩形 9"/>
          <p:cNvSpPr>
            <a:spLocks noChangeArrowheads="1"/>
          </p:cNvSpPr>
          <p:nvPr/>
        </p:nvSpPr>
        <p:spPr bwMode="auto">
          <a:xfrm>
            <a:off x="271780" y="5700078"/>
            <a:ext cx="200299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参考</a:t>
            </a:r>
            <a:r>
              <a:rPr kumimoji="0" lang="en-US" altLang="zh-CN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test6_count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ctrTitle" idx="4294967295"/>
          </p:nvPr>
        </p:nvSpPr>
        <p:spPr>
          <a:xfrm>
            <a:off x="147419" y="177785"/>
            <a:ext cx="6747079" cy="712788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0" lang="zh-CN" altLang="en-US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定时器的使用</a:t>
            </a:r>
            <a:r>
              <a:rPr kumimoji="0" lang="en-US" altLang="zh-CN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-settimeout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147420" y="1381110"/>
            <a:ext cx="7607300" cy="1570038"/>
          </a:xfrm>
          <a:prstGeom prst="rect">
            <a:avLst/>
          </a:prstGeo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目标：漂浮动画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定时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浮动的位置计算与处理</a:t>
            </a:r>
          </a:p>
        </p:txBody>
      </p:sp>
      <p:sp>
        <p:nvSpPr>
          <p:cNvPr id="35843" name="矩形 9"/>
          <p:cNvSpPr>
            <a:spLocks noChangeArrowheads="1"/>
          </p:cNvSpPr>
          <p:nvPr/>
        </p:nvSpPr>
        <p:spPr bwMode="auto">
          <a:xfrm>
            <a:off x="286385" y="5919788"/>
            <a:ext cx="282105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参考</a:t>
            </a:r>
            <a:r>
              <a:rPr kumimoji="0" lang="en-US" altLang="zh-CN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test6_settime_layer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595630" y="2709545"/>
            <a:ext cx="9669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JQuery</a:t>
            </a:r>
          </a:p>
        </p:txBody>
      </p:sp>
      <p:sp>
        <p:nvSpPr>
          <p:cNvPr id="23" name="矩形 22"/>
          <p:cNvSpPr/>
          <p:nvPr/>
        </p:nvSpPr>
        <p:spPr>
          <a:xfrm>
            <a:off x="3592830" y="2257108"/>
            <a:ext cx="203200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元素的定位与操纵</a:t>
            </a:r>
          </a:p>
        </p:txBody>
      </p:sp>
      <p:sp>
        <p:nvSpPr>
          <p:cNvPr id="24" name="矩形 23"/>
          <p:cNvSpPr/>
          <p:nvPr/>
        </p:nvSpPr>
        <p:spPr>
          <a:xfrm>
            <a:off x="3592830" y="4385945"/>
            <a:ext cx="18074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网络请求：</a:t>
            </a:r>
            <a:r>
              <a:rPr kumimoji="0" lang="en-US" altLang="zh-CN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Ajax</a:t>
            </a:r>
          </a:p>
        </p:txBody>
      </p:sp>
      <p:cxnSp>
        <p:nvCxnSpPr>
          <p:cNvPr id="26" name="曲线连接符 25"/>
          <p:cNvCxnSpPr>
            <a:stCxn id="21" idx="3"/>
            <a:endCxn id="23" idx="1"/>
          </p:cNvCxnSpPr>
          <p:nvPr/>
        </p:nvCxnSpPr>
        <p:spPr>
          <a:xfrm flipV="1">
            <a:off x="1562561" y="2441258"/>
            <a:ext cx="2030269" cy="45295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1" idx="3"/>
            <a:endCxn id="24" idx="1"/>
          </p:cNvCxnSpPr>
          <p:nvPr/>
        </p:nvCxnSpPr>
        <p:spPr>
          <a:xfrm>
            <a:off x="1562561" y="2894211"/>
            <a:ext cx="2030269" cy="167640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870" name="TextBox 13"/>
          <p:cNvSpPr txBox="1">
            <a:spLocks noChangeArrowheads="1"/>
          </p:cNvSpPr>
          <p:nvPr/>
        </p:nvSpPr>
        <p:spPr bwMode="auto">
          <a:xfrm>
            <a:off x="266065" y="247997"/>
            <a:ext cx="3484172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kumimoji="0" lang="zh-CN" altLang="en-US" sz="3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之</a:t>
            </a:r>
            <a:r>
              <a:rPr kumimoji="0" lang="en-US" altLang="zh-CN" sz="3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kumimoji="0" lang="zh-CN" altLang="en-US" sz="3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编程</a:t>
            </a:r>
          </a:p>
        </p:txBody>
      </p:sp>
      <p:sp>
        <p:nvSpPr>
          <p:cNvPr id="16" name="矩形 15"/>
          <p:cNvSpPr/>
          <p:nvPr/>
        </p:nvSpPr>
        <p:spPr>
          <a:xfrm>
            <a:off x="3592830" y="3233420"/>
            <a:ext cx="1108075" cy="369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事件绑定</a:t>
            </a:r>
          </a:p>
        </p:txBody>
      </p:sp>
      <p:cxnSp>
        <p:nvCxnSpPr>
          <p:cNvPr id="17" name="曲线连接符 16"/>
          <p:cNvCxnSpPr>
            <a:stCxn id="21" idx="3"/>
            <a:endCxn id="16" idx="1"/>
          </p:cNvCxnSpPr>
          <p:nvPr/>
        </p:nvCxnSpPr>
        <p:spPr>
          <a:xfrm>
            <a:off x="1562561" y="2894211"/>
            <a:ext cx="2030269" cy="52415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65113" y="198963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定位元素</a:t>
            </a:r>
          </a:p>
        </p:txBody>
      </p:sp>
      <p:sp>
        <p:nvSpPr>
          <p:cNvPr id="37890" name="矩形 5"/>
          <p:cNvSpPr>
            <a:spLocks noChangeArrowheads="1"/>
          </p:cNvSpPr>
          <p:nvPr/>
        </p:nvSpPr>
        <p:spPr bwMode="auto">
          <a:xfrm>
            <a:off x="265113" y="1389063"/>
            <a:ext cx="7272337" cy="31083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与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CSS</a:t>
            </a: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的表达方式相似：</a:t>
            </a:r>
          </a:p>
          <a:p>
            <a:endParaRPr kumimoji="0" lang="zh-CN" altLang="en-US" sz="28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$(“xxx”)</a:t>
            </a: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：通过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tag</a:t>
            </a: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定位元素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$(“#xxx”)</a:t>
            </a: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：通过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id</a:t>
            </a: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定位元素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$(“.xxx”)</a:t>
            </a: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：定位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class</a:t>
            </a: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定位元素</a:t>
            </a:r>
          </a:p>
          <a:p>
            <a:endParaRPr kumimoji="0" lang="zh-CN" altLang="en-US" sz="28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还有很多复杂的定位能力，不详述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82332" y="212209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文本</a:t>
            </a:r>
          </a:p>
        </p:txBody>
      </p:sp>
      <p:sp>
        <p:nvSpPr>
          <p:cNvPr id="24578" name="矩形 5"/>
          <p:cNvSpPr>
            <a:spLocks noChangeArrowheads="1"/>
          </p:cNvSpPr>
          <p:nvPr/>
        </p:nvSpPr>
        <p:spPr bwMode="auto">
          <a:xfrm>
            <a:off x="271145" y="1270000"/>
            <a:ext cx="5893886" cy="31085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&lt;font size=“5” color=“red”&gt;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0" lang="en-US" altLang="zh-CN" sz="28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Hello world 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&lt;/font&gt;</a:t>
            </a:r>
          </a:p>
          <a:p>
            <a:endParaRPr kumimoji="0" lang="en-US" altLang="zh-CN" sz="28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&lt;b&gt;..&lt;/b&gt;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&lt;i&gt;..&gt;&lt;i&gt;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&lt;h1&gt;...&lt;/h1&gt;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0763" y="169388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通用功能</a:t>
            </a:r>
          </a:p>
        </p:txBody>
      </p:sp>
      <p:sp>
        <p:nvSpPr>
          <p:cNvPr id="38914" name="矩形 5"/>
          <p:cNvSpPr>
            <a:spLocks noChangeArrowheads="1"/>
          </p:cNvSpPr>
          <p:nvPr/>
        </p:nvSpPr>
        <p:spPr bwMode="auto">
          <a:xfrm>
            <a:off x="281940" y="1607185"/>
            <a:ext cx="5866130" cy="35090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操纵内容：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$("#xx").html</a:t>
            </a:r>
          </a:p>
          <a:p>
            <a:endParaRPr kumimoji="0" lang="en-US" altLang="zh-CN" sz="28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操纵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css</a:t>
            </a: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属性：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$("#xx").css</a:t>
            </a:r>
          </a:p>
          <a:p>
            <a:endParaRPr kumimoji="0" lang="en-US" altLang="zh-CN" sz="28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操纵对象的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css</a:t>
            </a: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类：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$("#xx").class</a:t>
            </a:r>
          </a:p>
          <a:p>
            <a:endParaRPr kumimoji="0" lang="en-US" altLang="zh-CN" sz="28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操纵对象的属性：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$("#xx").attr</a:t>
            </a:r>
          </a:p>
          <a:p>
            <a:endParaRPr kumimoji="0" lang="en-US" altLang="zh-CN" sz="28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ctrTitle" idx="4294967295"/>
          </p:nvPr>
        </p:nvSpPr>
        <p:spPr>
          <a:xfrm>
            <a:off x="215460" y="158053"/>
            <a:ext cx="6769100" cy="712787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0" lang="zh-CN" altLang="en-US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联系：操纵内容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215460" y="1442340"/>
            <a:ext cx="7607300" cy="2087563"/>
          </a:xfrm>
          <a:prstGeom prst="rect">
            <a:avLst/>
          </a:prstGeo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目标：获取内容，修改内容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修改内容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追加内容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在前面添加内容</a:t>
            </a:r>
          </a:p>
        </p:txBody>
      </p:sp>
      <p:sp>
        <p:nvSpPr>
          <p:cNvPr id="39939" name="矩形 9"/>
          <p:cNvSpPr>
            <a:spLocks noChangeArrowheads="1"/>
          </p:cNvSpPr>
          <p:nvPr/>
        </p:nvSpPr>
        <p:spPr bwMode="auto">
          <a:xfrm>
            <a:off x="264160" y="5750878"/>
            <a:ext cx="2437273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参考</a:t>
            </a:r>
            <a:r>
              <a:rPr kumimoji="0" lang="en-US" altLang="zh-CN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test1_html.html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ctrTitle" idx="4294967295"/>
          </p:nvPr>
        </p:nvSpPr>
        <p:spPr>
          <a:xfrm>
            <a:off x="136080" y="138775"/>
            <a:ext cx="6769100" cy="712788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0" lang="zh-CN" altLang="en-US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操纵</a:t>
            </a:r>
            <a:r>
              <a:rPr kumimoji="0" lang="en-US" altLang="zh-CN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css</a:t>
            </a:r>
            <a:r>
              <a:rPr kumimoji="0" lang="zh-CN" altLang="en-US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风格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136080" y="1357975"/>
            <a:ext cx="7607300" cy="2225675"/>
          </a:xfrm>
          <a:prstGeom prst="rect">
            <a:avLst/>
          </a:prstGeo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目标：获取对象，修改其风格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直接修改</a:t>
            </a:r>
            <a:r>
              <a:rPr kumimoji="0" lang="en-US" altLang="zh-CN" sz="2800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css</a:t>
            </a: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属性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通过修改元素属性，改变</a:t>
            </a:r>
            <a:r>
              <a:rPr kumimoji="0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class</a:t>
            </a:r>
          </a:p>
        </p:txBody>
      </p:sp>
      <p:sp>
        <p:nvSpPr>
          <p:cNvPr id="40963" name="矩形 9"/>
          <p:cNvSpPr>
            <a:spLocks noChangeArrowheads="1"/>
          </p:cNvSpPr>
          <p:nvPr/>
        </p:nvSpPr>
        <p:spPr bwMode="auto">
          <a:xfrm>
            <a:off x="286385" y="5693093"/>
            <a:ext cx="226088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参考</a:t>
            </a:r>
            <a:r>
              <a:rPr kumimoji="0" lang="en-US" altLang="zh-CN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test2_css.html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45098" y="162403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功能的友好封装</a:t>
            </a:r>
          </a:p>
        </p:txBody>
      </p:sp>
      <p:sp>
        <p:nvSpPr>
          <p:cNvPr id="41986" name="矩形 5"/>
          <p:cNvSpPr>
            <a:spLocks noChangeArrowheads="1"/>
          </p:cNvSpPr>
          <p:nvPr/>
        </p:nvSpPr>
        <p:spPr bwMode="auto">
          <a:xfrm>
            <a:off x="258495" y="1362264"/>
            <a:ext cx="6119812" cy="18161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$(“#xx”).hide</a:t>
            </a: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：隐藏元素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$(“#xx”).show</a:t>
            </a: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：显示元素</a:t>
            </a: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$(“#xx”).toggle</a:t>
            </a: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：切换显示状态</a:t>
            </a:r>
          </a:p>
          <a:p>
            <a:endParaRPr kumimoji="0" lang="zh-CN" altLang="en-US" sz="28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ctrTitle" idx="4294967295"/>
          </p:nvPr>
        </p:nvSpPr>
        <p:spPr>
          <a:xfrm>
            <a:off x="192780" y="143765"/>
            <a:ext cx="6769100" cy="712788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0" lang="zh-CN" altLang="en-US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显示隐藏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192780" y="1428053"/>
            <a:ext cx="7607300" cy="1570037"/>
          </a:xfrm>
          <a:prstGeom prst="rect">
            <a:avLst/>
          </a:prstGeo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目标：隐藏元素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观察元素隐藏后的占位情况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比较</a:t>
            </a:r>
            <a:r>
              <a:rPr kumimoji="0" lang="en-US" altLang="zh-CN" sz="2800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display:none</a:t>
            </a:r>
            <a:r>
              <a:rPr kumimoji="0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与</a:t>
            </a:r>
            <a:r>
              <a:rPr kumimoji="0" lang="en-US" altLang="zh-CN" sz="2800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inviable</a:t>
            </a: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的区别</a:t>
            </a:r>
          </a:p>
        </p:txBody>
      </p:sp>
      <p:sp>
        <p:nvSpPr>
          <p:cNvPr id="43011" name="矩形 9"/>
          <p:cNvSpPr>
            <a:spLocks noChangeArrowheads="1"/>
          </p:cNvSpPr>
          <p:nvPr/>
        </p:nvSpPr>
        <p:spPr bwMode="auto">
          <a:xfrm>
            <a:off x="264795" y="5971858"/>
            <a:ext cx="249701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参考</a:t>
            </a:r>
            <a:r>
              <a:rPr kumimoji="0" lang="en-US" altLang="zh-CN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test3_show.html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8384" y="185083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属性动画</a:t>
            </a:r>
          </a:p>
        </p:txBody>
      </p:sp>
      <p:sp>
        <p:nvSpPr>
          <p:cNvPr id="44034" name="矩形 3"/>
          <p:cNvSpPr>
            <a:spLocks noChangeArrowheads="1"/>
          </p:cNvSpPr>
          <p:nvPr/>
        </p:nvSpPr>
        <p:spPr bwMode="auto">
          <a:xfrm>
            <a:off x="260439" y="1312850"/>
            <a:ext cx="7722665" cy="31085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"#id1"</a:t>
            </a: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).</a:t>
            </a:r>
            <a:r>
              <a:rPr kumimoji="0" lang="en-US" altLang="zh-CN" sz="280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animate</a:t>
            </a: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({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width</a:t>
            </a: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: 500}, 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"slow"</a:t>
            </a: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);</a:t>
            </a:r>
          </a:p>
          <a:p>
            <a:endParaRPr kumimoji="0" lang="en-US" altLang="zh-CN" sz="280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"#id1"</a:t>
            </a: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).animate({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height</a:t>
            </a: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: 500}, 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"slow"</a:t>
            </a: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);</a:t>
            </a:r>
          </a:p>
          <a:p>
            <a:endParaRPr kumimoji="0" lang="en-US" altLang="zh-CN" sz="28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$(“#xx”).</a:t>
            </a: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animate({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"height"</a:t>
            </a: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: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"300"</a:t>
            </a: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, 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"width"</a:t>
            </a: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: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"500"</a:t>
            </a: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, 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"font-size"</a:t>
            </a: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: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"80px"</a:t>
            </a: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}, 2000);</a:t>
            </a:r>
          </a:p>
          <a:p>
            <a:endParaRPr kumimoji="0" lang="en-US" altLang="zh-CN" sz="28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ctrTitle" idx="4294967295"/>
          </p:nvPr>
        </p:nvSpPr>
        <p:spPr>
          <a:xfrm>
            <a:off x="192780" y="198438"/>
            <a:ext cx="6769100" cy="833437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0" lang="zh-CN" altLang="en-US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练习：使用属性动画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192780" y="1498600"/>
            <a:ext cx="7607300" cy="1835150"/>
          </a:xfrm>
          <a:prstGeom prst="rect">
            <a:avLst/>
          </a:prstGeo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目标：控制动画效果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动画的顺序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并发动画</a:t>
            </a:r>
          </a:p>
        </p:txBody>
      </p:sp>
      <p:sp>
        <p:nvSpPr>
          <p:cNvPr id="45059" name="矩形 9"/>
          <p:cNvSpPr>
            <a:spLocks noChangeArrowheads="1"/>
          </p:cNvSpPr>
          <p:nvPr/>
        </p:nvSpPr>
        <p:spPr bwMode="auto">
          <a:xfrm>
            <a:off x="271780" y="5626418"/>
            <a:ext cx="3042983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参考</a:t>
            </a:r>
            <a:r>
              <a:rPr kumimoji="0" lang="en-US" altLang="zh-CN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test4_animation.html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65430" y="195789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事件绑定</a:t>
            </a:r>
          </a:p>
        </p:txBody>
      </p:sp>
      <p:sp>
        <p:nvSpPr>
          <p:cNvPr id="46082" name="矩形 3"/>
          <p:cNvSpPr>
            <a:spLocks noChangeArrowheads="1"/>
          </p:cNvSpPr>
          <p:nvPr/>
        </p:nvSpPr>
        <p:spPr bwMode="auto">
          <a:xfrm>
            <a:off x="344808" y="1298398"/>
            <a:ext cx="7056438" cy="2676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方法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：直接按事件类型定义</a:t>
            </a:r>
            <a:endParaRPr kumimoji="0" lang="en-US" altLang="zh-CN" sz="28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“#id1”</a:t>
            </a: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).</a:t>
            </a:r>
            <a:r>
              <a:rPr kumimoji="0" lang="en-US" altLang="zh-CN" sz="280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click</a:t>
            </a: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(function(){...});</a:t>
            </a:r>
          </a:p>
          <a:p>
            <a:endParaRPr kumimoji="0" lang="en-US" altLang="zh-CN" sz="280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zh-CN" altLang="en-US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方法</a:t>
            </a: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0" lang="zh-CN" altLang="en-US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：统一定义任意事件</a:t>
            </a:r>
            <a:endParaRPr kumimoji="0" lang="en-US" altLang="zh-CN" sz="280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“#id1”</a:t>
            </a: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).</a:t>
            </a:r>
            <a:r>
              <a:rPr kumimoji="0" lang="en-US" altLang="zh-CN" sz="280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bind</a:t>
            </a: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(“click”,function(){...});</a:t>
            </a:r>
          </a:p>
          <a:p>
            <a:endParaRPr kumimoji="0" lang="en-US" altLang="zh-CN" sz="280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ctrTitle" idx="4294967295"/>
          </p:nvPr>
        </p:nvSpPr>
        <p:spPr>
          <a:xfrm>
            <a:off x="204120" y="202725"/>
            <a:ext cx="6667707" cy="58896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0" lang="zh-CN" altLang="en-US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使用动态绑定添加控件响应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204120" y="1410813"/>
            <a:ext cx="7607300" cy="1570037"/>
          </a:xfrm>
          <a:prstGeom prst="rect">
            <a:avLst/>
          </a:prstGeo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目标：操纵元素的响应能力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观察什么元素可以绑定事件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观察绑定前后的元素能力</a:t>
            </a:r>
          </a:p>
        </p:txBody>
      </p:sp>
      <p:sp>
        <p:nvSpPr>
          <p:cNvPr id="47107" name="矩形 9"/>
          <p:cNvSpPr>
            <a:spLocks noChangeArrowheads="1"/>
          </p:cNvSpPr>
          <p:nvPr/>
        </p:nvSpPr>
        <p:spPr bwMode="auto">
          <a:xfrm>
            <a:off x="264160" y="5589588"/>
            <a:ext cx="254130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参考</a:t>
            </a:r>
            <a:r>
              <a:rPr kumimoji="0" lang="en-US" altLang="zh-CN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test5_event.html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ctrTitle" idx="4294967295"/>
          </p:nvPr>
        </p:nvSpPr>
        <p:spPr>
          <a:xfrm>
            <a:off x="124740" y="170065"/>
            <a:ext cx="6019800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0" lang="zh-CN" altLang="en-US" sz="3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使用动态绑定添加控件响应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124740" y="1409903"/>
            <a:ext cx="7607300" cy="1570037"/>
          </a:xfrm>
          <a:prstGeom prst="rect">
            <a:avLst/>
          </a:prstGeo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目标：改元素添加鼠标滑动响应能力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使用</a:t>
            </a:r>
            <a:r>
              <a:rPr kumimoji="0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hover</a:t>
            </a: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0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mouse</a:t>
            </a: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事件绑定处理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观察元素的效果随鼠标移动的变化</a:t>
            </a:r>
          </a:p>
        </p:txBody>
      </p:sp>
      <p:sp>
        <p:nvSpPr>
          <p:cNvPr id="48131" name="矩形 9"/>
          <p:cNvSpPr>
            <a:spLocks noChangeArrowheads="1"/>
          </p:cNvSpPr>
          <p:nvPr/>
        </p:nvSpPr>
        <p:spPr bwMode="auto">
          <a:xfrm>
            <a:off x="264160" y="5692458"/>
            <a:ext cx="253837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参考</a:t>
            </a:r>
            <a:r>
              <a:rPr kumimoji="0" lang="en-US" altLang="zh-CN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test6_hover.html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67335" y="203318"/>
            <a:ext cx="4189142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图片</a:t>
            </a:r>
          </a:p>
        </p:txBody>
      </p:sp>
      <p:sp>
        <p:nvSpPr>
          <p:cNvPr id="25602" name="矩形 5"/>
          <p:cNvSpPr>
            <a:spLocks noChangeArrowheads="1"/>
          </p:cNvSpPr>
          <p:nvPr/>
        </p:nvSpPr>
        <p:spPr bwMode="auto">
          <a:xfrm>
            <a:off x="267335" y="1193299"/>
            <a:ext cx="7345363" cy="95410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</a:t>
            </a:r>
            <a:r>
              <a:rPr kumimoji="0" lang="en-US" altLang="zh-CN" sz="28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img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kumimoji="0" lang="en-US" altLang="zh-CN" sz="2800" b="1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src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="aa/bb/a.gif" width=“100px” height="100px"&gt;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65369" y="157233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zh-CN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kumimoji="0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事件发生时的定位</a:t>
            </a:r>
          </a:p>
        </p:txBody>
      </p:sp>
      <p:sp>
        <p:nvSpPr>
          <p:cNvPr id="49154" name="矩形 3"/>
          <p:cNvSpPr>
            <a:spLocks noChangeArrowheads="1"/>
          </p:cNvSpPr>
          <p:nvPr/>
        </p:nvSpPr>
        <p:spPr bwMode="auto">
          <a:xfrm>
            <a:off x="414841" y="1228009"/>
            <a:ext cx="7056438" cy="162916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0" lang="zh-CN" altLang="en-US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(this)</a:t>
            </a:r>
            <a:r>
              <a:rPr kumimoji="0" lang="zh-CN" altLang="en-US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的含义</a:t>
            </a:r>
          </a:p>
          <a:p>
            <a:pPr>
              <a:lnSpc>
                <a:spcPct val="120000"/>
              </a:lnSpc>
            </a:pP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0" lang="zh-CN" altLang="en-US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、动态添加元素</a:t>
            </a:r>
          </a:p>
          <a:p>
            <a:pPr>
              <a:lnSpc>
                <a:spcPct val="120000"/>
              </a:lnSpc>
            </a:pPr>
            <a:r>
              <a:rPr kumimoji="0" lang="en-US" altLang="zh-CN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kumimoji="0" lang="zh-CN" altLang="en-US"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、为动态元素绑定事件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ctrTitle" idx="4294967295"/>
          </p:nvPr>
        </p:nvSpPr>
        <p:spPr>
          <a:xfrm>
            <a:off x="204120" y="159630"/>
            <a:ext cx="6469063" cy="542925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0" lang="zh-CN" altLang="en-US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制作一个搜索条件选择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204120" y="1328030"/>
            <a:ext cx="7607300" cy="2087563"/>
          </a:xfrm>
          <a:prstGeom prst="rect">
            <a:avLst/>
          </a:prstGeo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目标：建议标签式检索条件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动态添加与消除元素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动态绑定事件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元素的清除</a:t>
            </a:r>
          </a:p>
        </p:txBody>
      </p:sp>
      <p:sp>
        <p:nvSpPr>
          <p:cNvPr id="50179" name="矩形 9"/>
          <p:cNvSpPr>
            <a:spLocks noChangeArrowheads="1"/>
          </p:cNvSpPr>
          <p:nvPr/>
        </p:nvSpPr>
        <p:spPr bwMode="auto">
          <a:xfrm>
            <a:off x="250825" y="5736273"/>
            <a:ext cx="263959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参考</a:t>
            </a:r>
            <a:r>
              <a:rPr kumimoji="0" lang="en-US" altLang="zh-CN" i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test9_search.html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矩形 3"/>
          <p:cNvSpPr>
            <a:spLocks noChangeArrowheads="1"/>
          </p:cNvSpPr>
          <p:nvPr/>
        </p:nvSpPr>
        <p:spPr bwMode="auto">
          <a:xfrm>
            <a:off x="562256" y="2512463"/>
            <a:ext cx="7056438" cy="81047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0" lang="zh-CN" altLang="en-US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谢</a:t>
            </a:r>
            <a:r>
              <a:rPr kumimoji="0" lang="en-US" altLang="zh-CN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kumimoji="0" lang="zh-CN" altLang="en-US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谢！</a:t>
            </a:r>
            <a:endParaRPr kumimoji="0" lang="zh-CN" altLang="en-US" sz="400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63466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17380" y="198964"/>
            <a:ext cx="6769100" cy="712787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超链接</a:t>
            </a:r>
          </a:p>
        </p:txBody>
      </p:sp>
      <p:sp>
        <p:nvSpPr>
          <p:cNvPr id="27650" name="矩形 5"/>
          <p:cNvSpPr>
            <a:spLocks noChangeArrowheads="1"/>
          </p:cNvSpPr>
          <p:nvPr/>
        </p:nvSpPr>
        <p:spPr bwMode="auto">
          <a:xfrm>
            <a:off x="267611" y="1189090"/>
            <a:ext cx="661886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&lt;</a:t>
            </a:r>
            <a:r>
              <a:rPr kumimoji="0" lang="en-US" altLang="zh-CN" sz="2800" b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a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0" lang="en-US" altLang="zh-CN" sz="2800" b="1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href</a:t>
            </a:r>
            <a:r>
              <a:rPr kumimoji="0"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="aa/bb/cc.gif"&gt;click me&lt;/a&gt;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2352</Words>
  <Application>Microsoft Macintosh PowerPoint</Application>
  <PresentationFormat>全屏显示(4:3)</PresentationFormat>
  <Paragraphs>613</Paragraphs>
  <Slides>82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83" baseType="lpstr">
      <vt:lpstr>Office 主题</vt:lpstr>
      <vt:lpstr>Python开发 HTML 基础</vt:lpstr>
      <vt:lpstr>PowerPoint 演示文稿</vt:lpstr>
      <vt:lpstr>HTML-标记语言</vt:lpstr>
      <vt:lpstr>HTML-文档结构</vt:lpstr>
      <vt:lpstr>HTML-标签元素</vt:lpstr>
      <vt:lpstr>body标记</vt:lpstr>
      <vt:lpstr>文本</vt:lpstr>
      <vt:lpstr>图片</vt:lpstr>
      <vt:lpstr>超链接</vt:lpstr>
      <vt:lpstr>URL地址概念</vt:lpstr>
      <vt:lpstr>其他常用标记</vt:lpstr>
      <vt:lpstr>输入元素</vt:lpstr>
      <vt:lpstr>制作输入表单</vt:lpstr>
      <vt:lpstr>基本页面制作</vt:lpstr>
      <vt:lpstr>布局元素：table</vt:lpstr>
      <vt:lpstr>Table表格-学生清单</vt:lpstr>
      <vt:lpstr>table表格-图文布局</vt:lpstr>
      <vt:lpstr>HTML-Table的缺陷</vt:lpstr>
      <vt:lpstr>PowerPoint 演示文稿</vt:lpstr>
      <vt:lpstr>CSS的意义-形式与内容的分离</vt:lpstr>
      <vt:lpstr>CSS-标签元素</vt:lpstr>
      <vt:lpstr>CSS-作用范围</vt:lpstr>
      <vt:lpstr>PowerPoint 演示文稿</vt:lpstr>
      <vt:lpstr>CSS-属性</vt:lpstr>
      <vt:lpstr>CSS-属性</vt:lpstr>
      <vt:lpstr>CSS-属性</vt:lpstr>
      <vt:lpstr>CSS-属性</vt:lpstr>
      <vt:lpstr>CSS-清零</vt:lpstr>
      <vt:lpstr>制作《游子吟》</vt:lpstr>
      <vt:lpstr>CSS-盒子模型</vt:lpstr>
      <vt:lpstr>CSS-属性</vt:lpstr>
      <vt:lpstr>CSS-布局</vt:lpstr>
      <vt:lpstr>Div基本用法</vt:lpstr>
      <vt:lpstr>Div-浮动</vt:lpstr>
      <vt:lpstr>Div-浮动清除</vt:lpstr>
      <vt:lpstr>Div浮动与清除用法</vt:lpstr>
      <vt:lpstr>Div浮动与清除用法</vt:lpstr>
      <vt:lpstr>Div-浮动与文本排版</vt:lpstr>
      <vt:lpstr>使用CSS制作鞋子的详情图</vt:lpstr>
      <vt:lpstr>布局-块元素的水平居中</vt:lpstr>
      <vt:lpstr>文本的水平居中</vt:lpstr>
      <vt:lpstr>水平居中练习</vt:lpstr>
      <vt:lpstr>文本的垂直居中</vt:lpstr>
      <vt:lpstr>水平垂直练习</vt:lpstr>
      <vt:lpstr>Overflow属性:裁剪功能</vt:lpstr>
      <vt:lpstr>高级：等距排列子容器</vt:lpstr>
      <vt:lpstr>综合运用-制作电商首页</vt:lpstr>
      <vt:lpstr>PowerPoint 演示文稿</vt:lpstr>
      <vt:lpstr>Javascript-基本语法</vt:lpstr>
      <vt:lpstr>Javascript-基本语法</vt:lpstr>
      <vt:lpstr>JS程序放在哪里</vt:lpstr>
      <vt:lpstr>JS程序运行时机</vt:lpstr>
      <vt:lpstr>学习JS的执行时机</vt:lpstr>
      <vt:lpstr>Javascript-Dom树</vt:lpstr>
      <vt:lpstr>JS提供的方法</vt:lpstr>
      <vt:lpstr>JS的document对象</vt:lpstr>
      <vt:lpstr>Javascript-document对象</vt:lpstr>
      <vt:lpstr>学习dom定位元素并操纵</vt:lpstr>
      <vt:lpstr>JS-全局对象</vt:lpstr>
      <vt:lpstr>JS-事件</vt:lpstr>
      <vt:lpstr>学习dom定位元素并操纵</vt:lpstr>
      <vt:lpstr>学习dom定位元素并操纵</vt:lpstr>
      <vt:lpstr>JS-鼠标事件</vt:lpstr>
      <vt:lpstr>JS-事件</vt:lpstr>
      <vt:lpstr>简单计算器的实现</vt:lpstr>
      <vt:lpstr>定时器的使用-settimeout</vt:lpstr>
      <vt:lpstr>定时器的使用-settimeout</vt:lpstr>
      <vt:lpstr>PowerPoint 演示文稿</vt:lpstr>
      <vt:lpstr>Jquery-定位元素</vt:lpstr>
      <vt:lpstr>Jquery-通用功能</vt:lpstr>
      <vt:lpstr>联系：操纵内容</vt:lpstr>
      <vt:lpstr>操纵css风格</vt:lpstr>
      <vt:lpstr>Jquery-功能的友好封装</vt:lpstr>
      <vt:lpstr>显示隐藏</vt:lpstr>
      <vt:lpstr>Jquery-属性动画</vt:lpstr>
      <vt:lpstr>练习：使用属性动画</vt:lpstr>
      <vt:lpstr>Jquery-事件绑定</vt:lpstr>
      <vt:lpstr>使用动态绑定添加控件响应</vt:lpstr>
      <vt:lpstr>使用动态绑定添加控件响应</vt:lpstr>
      <vt:lpstr>Jquery-事件发生时的定位</vt:lpstr>
      <vt:lpstr>制作一个搜索条件选择</vt:lpstr>
      <vt:lpstr>PowerPoint 演示文稿</vt:lpstr>
    </vt:vector>
  </TitlesOfParts>
  <Company>SilverLining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atom100 MR</dc:creator>
  <cp:lastModifiedBy>atom100 MR</cp:lastModifiedBy>
  <cp:revision>187</cp:revision>
  <dcterms:created xsi:type="dcterms:W3CDTF">2017-02-21T17:20:00Z</dcterms:created>
  <dcterms:modified xsi:type="dcterms:W3CDTF">2017-03-31T14:42:51Z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