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9"/>
  </p:notesMasterIdLst>
  <p:handoutMasterIdLst>
    <p:handoutMasterId r:id="rId20"/>
  </p:handoutMasterIdLst>
  <p:sldIdLst>
    <p:sldId id="268" r:id="rId3"/>
    <p:sldId id="269" r:id="rId4"/>
    <p:sldId id="270" r:id="rId5"/>
    <p:sldId id="279" r:id="rId6"/>
    <p:sldId id="288" r:id="rId7"/>
    <p:sldId id="272" r:id="rId8"/>
    <p:sldId id="273" r:id="rId9"/>
    <p:sldId id="283" r:id="rId10"/>
    <p:sldId id="274" r:id="rId11"/>
    <p:sldId id="275" r:id="rId12"/>
    <p:sldId id="276" r:id="rId13"/>
    <p:sldId id="286" r:id="rId14"/>
    <p:sldId id="284" r:id="rId15"/>
    <p:sldId id="285" r:id="rId16"/>
    <p:sldId id="281" r:id="rId17"/>
    <p:sldId id="28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12/8/2017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881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237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34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pPr/>
              <a:t>12/8/2017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6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459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4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22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77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813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1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18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3" y="5029200"/>
            <a:ext cx="10744199" cy="838200"/>
          </a:xfrm>
        </p:spPr>
        <p:txBody>
          <a:bodyPr/>
          <a:lstStyle/>
          <a:p>
            <a:r>
              <a:rPr lang="en-US" dirty="0"/>
              <a:t>Risk Analysis| </a:t>
            </a:r>
            <a:r>
              <a:rPr lang="en-US" dirty="0" smtClean="0"/>
              <a:t>Team-8| Harsh Pandey, Mark Tiburu, Sarang Wardadkar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PRUDENTIAL LIFE INSURANCE</a:t>
            </a:r>
          </a:p>
        </p:txBody>
      </p:sp>
    </p:spTree>
    <p:extLst>
      <p:ext uri="{BB962C8B-B14F-4D97-AF65-F5344CB8AC3E}">
        <p14:creationId xmlns:p14="http://schemas.microsoft.com/office/powerpoint/2010/main" xmlns="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Decision tree builds regression or classification models in a tree structure.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divides the dataset into smaller and smaller subsets until the datasets are pure, and builds an associated decision tree incrementally.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final result is a tree with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decision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leaf 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2" y="5486400"/>
            <a:ext cx="8648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9619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012" y="1295400"/>
            <a:ext cx="7172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55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0412" y="457200"/>
            <a:ext cx="4190536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2812" y="685800"/>
            <a:ext cx="35623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2" y="1007165"/>
            <a:ext cx="9143538" cy="3697465"/>
          </a:xfrm>
        </p:spPr>
        <p:txBody>
          <a:bodyPr/>
          <a:lstStyle/>
          <a:p>
            <a:r>
              <a:rPr lang="en-US" sz="2000" b="1" dirty="0" smtClean="0"/>
              <a:t>Logistic regression</a:t>
            </a:r>
            <a:r>
              <a:rPr lang="en-US" sz="2000" dirty="0" smtClean="0"/>
              <a:t> is a statistical method for analyzing a dataset in which there are one or more independent variables that determine an outcome. </a:t>
            </a:r>
          </a:p>
          <a:p>
            <a:r>
              <a:rPr lang="en-US" sz="2000" dirty="0" smtClean="0"/>
              <a:t>The outcome is measured with a dichotomous variable (in which there are only two possible outcomes).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/>
              <a:t>The goal of logistic regression is to find the best fitting (yet biologically reasonable) model to describe the relationship between the dichotomous characteristic of interest (dependent variable = response or outcome variable) and a set of independent (predictor or explanatory) variables.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0"/>
            <a:ext cx="9143538" cy="10668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2" y="1524000"/>
            <a:ext cx="8086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5612" y="609600"/>
            <a:ext cx="9143538" cy="685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12" y="4800600"/>
            <a:ext cx="58197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D00EE9-20F9-4350-90F8-CF511415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84" y="3352801"/>
            <a:ext cx="9143538" cy="24844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 For Prudential Dataset, our analysis shows that </a:t>
            </a:r>
            <a:r>
              <a:rPr lang="en-US" dirty="0" smtClean="0"/>
              <a:t>Linear </a:t>
            </a:r>
            <a:r>
              <a:rPr lang="en-US" dirty="0"/>
              <a:t>Regression best fit the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had to skip the XGBoost algorithm because spark didn’t support it without us installing a third party dependency which wasn’t quite working. We did instead write logistic regression as our third algorithm</a:t>
            </a:r>
          </a:p>
          <a:p>
            <a:pPr algn="just"/>
            <a:r>
              <a:rPr lang="en-US" dirty="0" smtClean="0"/>
              <a:t> We learned that Data frames are easier to work with than RDD’s in our case and they can run certain optimizations due to its tabular format and additional meta data.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Streamlined end-to-end: Developing machine learning models is a multistep journey from data ingest through trial and error to production. Building MLlib on top of Spark makes it possible to tackle these distinct needs with a single tool.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CAF7F8B-49C8-4105-84DE-7442F334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9143538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0012" y="1524000"/>
          <a:ext cx="8125884" cy="138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</a:p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2.23</a:t>
                      </a:r>
                    </a:p>
                    <a:p>
                      <a:r>
                        <a:rPr lang="en-US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8393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362200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buChar char="-"/>
            </a:pPr>
            <a:r>
              <a:rPr lang="en" dirty="0" smtClean="0"/>
              <a:t>To successfully predict risk for customers given various inputs</a:t>
            </a:r>
          </a:p>
          <a:p>
            <a:pPr marL="457200" indent="-342900">
              <a:buFont typeface="Old Standard TT"/>
              <a:buChar char="-"/>
            </a:pPr>
            <a:r>
              <a:rPr lang="en" dirty="0" smtClean="0"/>
              <a:t>Calculate RMSE values for each algorithm and determine the best algorithm based on the lowest RMSE value.</a:t>
            </a:r>
          </a:p>
          <a:p>
            <a:pPr marL="457200" indent="-342900">
              <a:buFont typeface="Old Standard TT"/>
              <a:buChar char="-"/>
            </a:pPr>
            <a:r>
              <a:rPr lang="en" dirty="0" smtClean="0"/>
              <a:t>Lower RMSE value indicate higher precision for ML algorithm and vice versa.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370012" y="441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All acceptance Criteria were achieved except XG Boost.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develop a predictive model for risk classification and calculating eligibility automatically, given the client data. </a:t>
            </a:r>
          </a:p>
          <a:p>
            <a:r>
              <a:rPr lang="en-US" dirty="0"/>
              <a:t>The Risk level helps Prudential Life insurance in providing an exact Quote of Life Insurance for each individual.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xmlns="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56861"/>
            <a:ext cx="9143538" cy="36974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Prudential life insurance dataset has 127 independent variables and 1 dependent variables with over 58000 records. These 128 features are either continuous, discrete or categorical in nature.</a:t>
            </a:r>
          </a:p>
          <a:p>
            <a:r>
              <a:rPr lang="en-US" sz="2000" dirty="0"/>
              <a:t>The ‘Response’ field in the dataset is the dependent variable (Y) . The several levels for ‘Response’ variable range from 1- 8 , where 8 is the highest level of risk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Predictor Variable (X) 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Exploratory Data Analysis: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24CD069-634E-4D0A-917A-A4DA1175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8738103"/>
              </p:ext>
            </p:extLst>
          </p:nvPr>
        </p:nvGraphicFramePr>
        <p:xfrm>
          <a:off x="1903412" y="3268427"/>
          <a:ext cx="5562600" cy="2971797"/>
        </p:xfrm>
        <a:graphic>
          <a:graphicData uri="http://schemas.openxmlformats.org/drawingml/2006/table">
            <a:tbl>
              <a:tblPr/>
              <a:tblGrid>
                <a:gridCol w="1701669">
                  <a:extLst>
                    <a:ext uri="{9D8B030D-6E8A-4147-A177-3AD203B41FA5}">
                      <a16:colId xmlns:a16="http://schemas.microsoft.com/office/drawing/2014/main" xmlns="" val="558325302"/>
                    </a:ext>
                  </a:extLst>
                </a:gridCol>
                <a:gridCol w="2016264">
                  <a:extLst>
                    <a:ext uri="{9D8B030D-6E8A-4147-A177-3AD203B41FA5}">
                      <a16:colId xmlns:a16="http://schemas.microsoft.com/office/drawing/2014/main" xmlns="" val="3094154242"/>
                    </a:ext>
                  </a:extLst>
                </a:gridCol>
                <a:gridCol w="1844667">
                  <a:extLst>
                    <a:ext uri="{9D8B030D-6E8A-4147-A177-3AD203B41FA5}">
                      <a16:colId xmlns:a16="http://schemas.microsoft.com/office/drawing/2014/main" xmlns="" val="2743235525"/>
                    </a:ext>
                  </a:extLst>
                </a:gridCol>
              </a:tblGrid>
              <a:tr h="25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61583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12038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3336961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71960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49380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3717657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employment_info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8784622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2110290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6294339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03148"/>
                  </a:ext>
                </a:extLst>
              </a:tr>
              <a:tr h="27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medical_keywords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11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2D685-5586-44FD-8E80-F49F4A0A23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412" y="1143000"/>
            <a:ext cx="10274413" cy="48387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xmlns="" id="{9A6D0632-1AC6-4464-A52E-D23A32E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-9939"/>
            <a:ext cx="9143538" cy="1066800"/>
          </a:xfrm>
        </p:spPr>
        <p:txBody>
          <a:bodyPr/>
          <a:lstStyle/>
          <a:p>
            <a:r>
              <a:rPr lang="en-US" dirty="0"/>
              <a:t>Risk Analysis of Given Train Dataset:</a:t>
            </a:r>
          </a:p>
        </p:txBody>
      </p:sp>
    </p:spTree>
    <p:extLst>
      <p:ext uri="{BB962C8B-B14F-4D97-AF65-F5344CB8AC3E}">
        <p14:creationId xmlns:p14="http://schemas.microsoft.com/office/powerpoint/2010/main" xmlns="" val="418899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 smtClean="0"/>
              <a:t>You’re an Engineer at a Life Insurance Company</a:t>
            </a:r>
          </a:p>
          <a:p>
            <a:pPr lvl="0"/>
            <a:r>
              <a:rPr lang="en" dirty="0" smtClean="0"/>
              <a:t>Given over a hundred variables describing attributes of life insurance applicants </a:t>
            </a:r>
          </a:p>
          <a:p>
            <a:pPr lvl="0"/>
            <a:r>
              <a:rPr lang="en" dirty="0" smtClean="0"/>
              <a:t>Predict “Response” variable for each Id in the test set</a:t>
            </a:r>
          </a:p>
          <a:p>
            <a:pPr lvl="0"/>
            <a:r>
              <a:rPr lang="en" dirty="0" smtClean="0"/>
              <a:t>Where,  “Response” is an ordinal measure of risk that has 8 levels. </a:t>
            </a:r>
            <a:endParaRPr lang="en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9412" y="1447800"/>
            <a:ext cx="57912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cs typeface="Calibri" panose="020F0502020204030204" pitchFamily="34" charset="0"/>
              </a:rPr>
              <a:t>Removed the dimensions containing more than 60% of missing values.</a:t>
            </a:r>
          </a:p>
          <a:p>
            <a:r>
              <a:rPr lang="en-US" sz="3800" dirty="0">
                <a:cs typeface="Calibri" panose="020F0502020204030204" pitchFamily="34" charset="0"/>
              </a:rPr>
              <a:t>Removed the dimensions having more than 6 categories.</a:t>
            </a: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Data Imputation: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Imputed  the  missing values with the mean for continuous or discrete variables</a:t>
            </a:r>
            <a:r>
              <a:rPr lang="en-US" sz="3800" dirty="0" smtClean="0">
                <a:cs typeface="Calibri" panose="020F0502020204030204" pitchFamily="34" charset="0"/>
              </a:rPr>
              <a:t>.</a:t>
            </a:r>
            <a:endParaRPr lang="en-US" sz="3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b="1" i="1" dirty="0">
                <a:cs typeface="Calibri" panose="020F0502020204030204" pitchFamily="34" charset="0"/>
              </a:rPr>
              <a:t>Dimension Reduction:</a:t>
            </a:r>
          </a:p>
          <a:p>
            <a:pPr marL="0" indent="0">
              <a:buNone/>
            </a:pPr>
            <a:r>
              <a:rPr lang="en-US" sz="3800" dirty="0">
                <a:cs typeface="Calibri" panose="020F0502020204030204" pitchFamily="34" charset="0"/>
              </a:rPr>
              <a:t>We used </a:t>
            </a:r>
            <a:r>
              <a:rPr lang="en-US" sz="3800" dirty="0" smtClean="0">
                <a:cs typeface="Calibri" panose="020F0502020204030204" pitchFamily="34" charset="0"/>
              </a:rPr>
              <a:t>PCA to </a:t>
            </a:r>
            <a:r>
              <a:rPr lang="en-US" sz="3800" dirty="0">
                <a:cs typeface="Calibri" panose="020F0502020204030204" pitchFamily="34" charset="0"/>
              </a:rPr>
              <a:t>reduce the </a:t>
            </a:r>
            <a:r>
              <a:rPr lang="en-US" sz="3800" dirty="0" smtClean="0">
                <a:cs typeface="Calibri" panose="020F0502020204030204" pitchFamily="34" charset="0"/>
              </a:rPr>
              <a:t>dimensions for the remaining columns.</a:t>
            </a:r>
            <a:endParaRPr lang="en-US" sz="3800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2" y="228600"/>
            <a:ext cx="9143538" cy="1066800"/>
          </a:xfrm>
        </p:spPr>
        <p:txBody>
          <a:bodyPr/>
          <a:lstStyle/>
          <a:p>
            <a:r>
              <a:rPr lang="en-US" dirty="0"/>
              <a:t>Data Cleaning:</a:t>
            </a:r>
          </a:p>
        </p:txBody>
      </p:sp>
    </p:spTree>
    <p:extLst>
      <p:ext uri="{BB962C8B-B14F-4D97-AF65-F5344CB8AC3E}">
        <p14:creationId xmlns:p14="http://schemas.microsoft.com/office/powerpoint/2010/main" xmlns="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026935"/>
            <a:ext cx="9296400" cy="1944865"/>
          </a:xfrm>
        </p:spPr>
        <p:txBody>
          <a:bodyPr/>
          <a:lstStyle/>
          <a:p>
            <a:r>
              <a:rPr lang="en-US" dirty="0"/>
              <a:t>It’s a method to predict a target variable by fitting the </a:t>
            </a:r>
            <a:r>
              <a:rPr lang="en-US" i="1" dirty="0"/>
              <a:t>best linear relationship </a:t>
            </a:r>
            <a:r>
              <a:rPr lang="en-US" dirty="0"/>
              <a:t>between the dependent and independent variable.</a:t>
            </a:r>
          </a:p>
          <a:p>
            <a:r>
              <a:rPr lang="en-US" dirty="0"/>
              <a:t>Simple linear regression has one independent variable whereas a multiple linear regression has more than one independent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167" y="318052"/>
            <a:ext cx="9143538" cy="1066800"/>
          </a:xfrm>
        </p:spPr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training and test data typically a 70-30 split.</a:t>
            </a:r>
          </a:p>
          <a:p>
            <a:r>
              <a:rPr lang="en-US" dirty="0" smtClean="0"/>
              <a:t>We only consider the numerical data.</a:t>
            </a:r>
          </a:p>
          <a:p>
            <a:r>
              <a:rPr lang="en-US" dirty="0" smtClean="0"/>
              <a:t>Create a data frame with label and features.</a:t>
            </a:r>
          </a:p>
          <a:p>
            <a:r>
              <a:rPr lang="en-US" dirty="0" smtClean="0"/>
              <a:t>Use assembler to convert input values to a vector ,required by machine learning algorithm to train a model.</a:t>
            </a:r>
          </a:p>
          <a:p>
            <a:r>
              <a:rPr lang="en-US" dirty="0" smtClean="0"/>
              <a:t>Fit the model to Data and summarize.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Linear Regression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213" y="1981200"/>
            <a:ext cx="617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/>
          <a:lstStyle/>
          <a:p>
            <a:r>
              <a:rPr lang="en-US" dirty="0" smtClean="0"/>
              <a:t>Code Screenshot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2812" y="3048000"/>
            <a:ext cx="32289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556</Words>
  <Application>Microsoft Office PowerPoint</Application>
  <PresentationFormat>Custom</PresentationFormat>
  <Paragraphs>97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planning overview presentation</vt:lpstr>
      <vt:lpstr>PRUDENTIAL LIFE INSURANCE</vt:lpstr>
      <vt:lpstr>Project Goals</vt:lpstr>
      <vt:lpstr>Exploratory Data Analysis:</vt:lpstr>
      <vt:lpstr>Risk Analysis of Given Train Dataset:</vt:lpstr>
      <vt:lpstr>Use Case</vt:lpstr>
      <vt:lpstr>Data Cleaning:</vt:lpstr>
      <vt:lpstr>Linear Regression  </vt:lpstr>
      <vt:lpstr>Approach for Linear Regression</vt:lpstr>
      <vt:lpstr>Code Screenshot</vt:lpstr>
      <vt:lpstr>Decision Tree</vt:lpstr>
      <vt:lpstr>Code Screenshot</vt:lpstr>
      <vt:lpstr>Decision Tree Result</vt:lpstr>
      <vt:lpstr>Logistic Regression</vt:lpstr>
      <vt:lpstr>Code Screenshot</vt:lpstr>
      <vt:lpstr>Conclusion</vt:lpstr>
      <vt:lpstr>Acceptance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2017-10-31T19:00:24Z</dcterms:created>
  <dcterms:modified xsi:type="dcterms:W3CDTF">2017-12-08T23:35:28Z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