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1"/>
  </p:notesMasterIdLst>
  <p:sldIdLst>
    <p:sldId id="256" r:id="rId2"/>
    <p:sldId id="275" r:id="rId3"/>
    <p:sldId id="299" r:id="rId4"/>
    <p:sldId id="283" r:id="rId5"/>
    <p:sldId id="295" r:id="rId6"/>
    <p:sldId id="296" r:id="rId7"/>
    <p:sldId id="297" r:id="rId8"/>
    <p:sldId id="298" r:id="rId9"/>
    <p:sldId id="28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88992" autoAdjust="0"/>
  </p:normalViewPr>
  <p:slideViewPr>
    <p:cSldViewPr snapToGrid="0">
      <p:cViewPr varScale="1">
        <p:scale>
          <a:sx n="64" d="100"/>
          <a:sy n="64" d="100"/>
        </p:scale>
        <p:origin x="9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0D8FAE-6E1E-4D45-8D85-A21311105F5A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D4A2588-F396-480B-A019-5418C67BE146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6">
            <a:lumMod val="40000"/>
            <a:lumOff val="60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Predict the House Sales Price which will be used by </a:t>
          </a:r>
        </a:p>
      </dgm:t>
    </dgm:pt>
    <dgm:pt modelId="{802E2924-E32A-4C58-AC1C-77B089BD3CC3}" type="parTrans" cxnId="{7A8CA3BB-2909-44D8-A1B7-F1E35475678C}">
      <dgm:prSet/>
      <dgm:spPr/>
      <dgm:t>
        <a:bodyPr/>
        <a:lstStyle/>
        <a:p>
          <a:endParaRPr lang="en-US"/>
        </a:p>
      </dgm:t>
    </dgm:pt>
    <dgm:pt modelId="{059AEF2F-2302-4448-BE3C-EB1F8552FAFF}" type="sibTrans" cxnId="{7A8CA3BB-2909-44D8-A1B7-F1E35475678C}">
      <dgm:prSet/>
      <dgm:spPr/>
      <dgm:t>
        <a:bodyPr/>
        <a:lstStyle/>
        <a:p>
          <a:endParaRPr lang="en-US"/>
        </a:p>
      </dgm:t>
    </dgm:pt>
    <dgm:pt modelId="{A94202B8-D7EB-4013-9621-9B033C1DC9D5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6">
            <a:lumMod val="40000"/>
            <a:lumOff val="60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Buyer</a:t>
          </a:r>
        </a:p>
      </dgm:t>
    </dgm:pt>
    <dgm:pt modelId="{F9DE49C0-C6C2-477C-9962-CF7238ED9C91}" type="parTrans" cxnId="{F7948F07-8CAE-4C85-96E2-4D1883D358FD}">
      <dgm:prSet/>
      <dgm:spPr/>
      <dgm:t>
        <a:bodyPr/>
        <a:lstStyle/>
        <a:p>
          <a:endParaRPr lang="en-US"/>
        </a:p>
      </dgm:t>
    </dgm:pt>
    <dgm:pt modelId="{A508404A-FAB5-47DC-9C06-50B0D2B1078C}" type="sibTrans" cxnId="{F7948F07-8CAE-4C85-96E2-4D1883D358FD}">
      <dgm:prSet/>
      <dgm:spPr/>
      <dgm:t>
        <a:bodyPr/>
        <a:lstStyle/>
        <a:p>
          <a:endParaRPr lang="en-US"/>
        </a:p>
      </dgm:t>
    </dgm:pt>
    <dgm:pt modelId="{E21844D6-4614-491C-9557-684256510424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6">
            <a:lumMod val="40000"/>
            <a:lumOff val="60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Seller</a:t>
          </a:r>
        </a:p>
      </dgm:t>
    </dgm:pt>
    <dgm:pt modelId="{B7AFBF3D-3815-45A3-B055-29288B6522A2}" type="parTrans" cxnId="{D47D92FB-1E76-44F4-8ADF-D24C185749A2}">
      <dgm:prSet/>
      <dgm:spPr/>
      <dgm:t>
        <a:bodyPr/>
        <a:lstStyle/>
        <a:p>
          <a:endParaRPr lang="en-US"/>
        </a:p>
      </dgm:t>
    </dgm:pt>
    <dgm:pt modelId="{5B02CD72-C598-4D0E-A0FD-F566F999DD3C}" type="sibTrans" cxnId="{D47D92FB-1E76-44F4-8ADF-D24C185749A2}">
      <dgm:prSet/>
      <dgm:spPr/>
      <dgm:t>
        <a:bodyPr/>
        <a:lstStyle/>
        <a:p>
          <a:endParaRPr lang="en-US"/>
        </a:p>
      </dgm:t>
    </dgm:pt>
    <dgm:pt modelId="{A12EEFD5-3831-4A36-B966-4DD2A7E6AC0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6">
            <a:lumMod val="40000"/>
            <a:lumOff val="60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Real Estate Agent</a:t>
          </a:r>
        </a:p>
      </dgm:t>
    </dgm:pt>
    <dgm:pt modelId="{B3E9F08A-2B4B-46A1-8477-6CDE5804493E}" type="parTrans" cxnId="{E96E1375-6A3F-41D2-8C34-B4C1AB0308B9}">
      <dgm:prSet/>
      <dgm:spPr/>
      <dgm:t>
        <a:bodyPr/>
        <a:lstStyle/>
        <a:p>
          <a:endParaRPr lang="en-US"/>
        </a:p>
      </dgm:t>
    </dgm:pt>
    <dgm:pt modelId="{EAB8059A-0AF7-4E8E-A7EB-770FB0115D00}" type="sibTrans" cxnId="{E96E1375-6A3F-41D2-8C34-B4C1AB0308B9}">
      <dgm:prSet/>
      <dgm:spPr/>
      <dgm:t>
        <a:bodyPr/>
        <a:lstStyle/>
        <a:p>
          <a:endParaRPr lang="en-US"/>
        </a:p>
      </dgm:t>
    </dgm:pt>
    <dgm:pt modelId="{7DA0F5F9-EB28-4D54-9DD4-9D037E3ED5F0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6">
            <a:lumMod val="40000"/>
            <a:lumOff val="60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Evaluate the Performance and Predictive power of Models using </a:t>
          </a:r>
        </a:p>
      </dgm:t>
    </dgm:pt>
    <dgm:pt modelId="{A87AEAE2-24EB-4A81-A6E8-03170ACF1ABA}" type="parTrans" cxnId="{217B35CF-9F2C-4590-9403-FF6DB14C1158}">
      <dgm:prSet/>
      <dgm:spPr/>
      <dgm:t>
        <a:bodyPr/>
        <a:lstStyle/>
        <a:p>
          <a:endParaRPr lang="en-US"/>
        </a:p>
      </dgm:t>
    </dgm:pt>
    <dgm:pt modelId="{8FD17AE2-FADA-4A13-9F54-F548E1374736}" type="sibTrans" cxnId="{217B35CF-9F2C-4590-9403-FF6DB14C1158}">
      <dgm:prSet/>
      <dgm:spPr/>
      <dgm:t>
        <a:bodyPr/>
        <a:lstStyle/>
        <a:p>
          <a:endParaRPr lang="en-US"/>
        </a:p>
      </dgm:t>
    </dgm:pt>
    <dgm:pt modelId="{BE43277F-E01A-41C6-99E4-665951BD7C11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6">
            <a:lumMod val="40000"/>
            <a:lumOff val="60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Linear Regression</a:t>
          </a:r>
        </a:p>
      </dgm:t>
    </dgm:pt>
    <dgm:pt modelId="{3927B048-7472-4C1B-9044-5E233A07B8BF}" type="parTrans" cxnId="{573A3766-9786-42FC-85DF-9157432D7F71}">
      <dgm:prSet/>
      <dgm:spPr/>
      <dgm:t>
        <a:bodyPr/>
        <a:lstStyle/>
        <a:p>
          <a:endParaRPr lang="en-US"/>
        </a:p>
      </dgm:t>
    </dgm:pt>
    <dgm:pt modelId="{6656C28E-B403-4477-8A67-D13B07A87C90}" type="sibTrans" cxnId="{573A3766-9786-42FC-85DF-9157432D7F71}">
      <dgm:prSet/>
      <dgm:spPr/>
      <dgm:t>
        <a:bodyPr/>
        <a:lstStyle/>
        <a:p>
          <a:endParaRPr lang="en-US"/>
        </a:p>
      </dgm:t>
    </dgm:pt>
    <dgm:pt modelId="{8A312810-22EC-459D-A7C9-BB19922BD49D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6">
            <a:lumMod val="40000"/>
            <a:lumOff val="60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Random Forest Regression</a:t>
          </a:r>
        </a:p>
      </dgm:t>
    </dgm:pt>
    <dgm:pt modelId="{78A81402-77F0-4BF8-90AE-4E2BEB5D4D0D}" type="parTrans" cxnId="{B7157C50-968E-4F9A-827E-2B2D99C2C2D1}">
      <dgm:prSet/>
      <dgm:spPr/>
      <dgm:t>
        <a:bodyPr/>
        <a:lstStyle/>
        <a:p>
          <a:endParaRPr lang="en-US"/>
        </a:p>
      </dgm:t>
    </dgm:pt>
    <dgm:pt modelId="{41A2F8FC-974D-45B4-809C-5940571F887B}" type="sibTrans" cxnId="{B7157C50-968E-4F9A-827E-2B2D99C2C2D1}">
      <dgm:prSet/>
      <dgm:spPr/>
      <dgm:t>
        <a:bodyPr/>
        <a:lstStyle/>
        <a:p>
          <a:endParaRPr lang="en-US"/>
        </a:p>
      </dgm:t>
    </dgm:pt>
    <dgm:pt modelId="{C952CCED-3AD7-49F6-9545-D51658EE3D1B}" type="pres">
      <dgm:prSet presAssocID="{210D8FAE-6E1E-4D45-8D85-A21311105F5A}" presName="Name0" presStyleCnt="0">
        <dgm:presLayoutVars>
          <dgm:dir/>
          <dgm:resizeHandles val="exact"/>
        </dgm:presLayoutVars>
      </dgm:prSet>
      <dgm:spPr/>
    </dgm:pt>
    <dgm:pt modelId="{2A35604C-5847-441C-BBED-2E6B8FF0232D}" type="pres">
      <dgm:prSet presAssocID="{AD4A2588-F396-480B-A019-5418C67BE146}" presName="node" presStyleLbl="node1" presStyleIdx="0" presStyleCnt="2">
        <dgm:presLayoutVars>
          <dgm:bulletEnabled val="1"/>
        </dgm:presLayoutVars>
      </dgm:prSet>
      <dgm:spPr/>
    </dgm:pt>
    <dgm:pt modelId="{DA604ED6-12B5-4E96-89F1-D3F3CD9D7229}" type="pres">
      <dgm:prSet presAssocID="{059AEF2F-2302-4448-BE3C-EB1F8552FAFF}" presName="sibTrans" presStyleCnt="0"/>
      <dgm:spPr/>
    </dgm:pt>
    <dgm:pt modelId="{C0931E8C-9895-4442-BAF5-482428C92C91}" type="pres">
      <dgm:prSet presAssocID="{7DA0F5F9-EB28-4D54-9DD4-9D037E3ED5F0}" presName="node" presStyleLbl="node1" presStyleIdx="1" presStyleCnt="2">
        <dgm:presLayoutVars>
          <dgm:bulletEnabled val="1"/>
        </dgm:presLayoutVars>
      </dgm:prSet>
      <dgm:spPr/>
    </dgm:pt>
  </dgm:ptLst>
  <dgm:cxnLst>
    <dgm:cxn modelId="{F7948F07-8CAE-4C85-96E2-4D1883D358FD}" srcId="{AD4A2588-F396-480B-A019-5418C67BE146}" destId="{A94202B8-D7EB-4013-9621-9B033C1DC9D5}" srcOrd="0" destOrd="0" parTransId="{F9DE49C0-C6C2-477C-9962-CF7238ED9C91}" sibTransId="{A508404A-FAB5-47DC-9C06-50B0D2B1078C}"/>
    <dgm:cxn modelId="{645F0039-281A-4F5A-8DF7-26A0FA37F434}" type="presOf" srcId="{A94202B8-D7EB-4013-9621-9B033C1DC9D5}" destId="{2A35604C-5847-441C-BBED-2E6B8FF0232D}" srcOrd="0" destOrd="1" presId="urn:microsoft.com/office/officeart/2005/8/layout/hList6"/>
    <dgm:cxn modelId="{573A3766-9786-42FC-85DF-9157432D7F71}" srcId="{7DA0F5F9-EB28-4D54-9DD4-9D037E3ED5F0}" destId="{BE43277F-E01A-41C6-99E4-665951BD7C11}" srcOrd="0" destOrd="0" parTransId="{3927B048-7472-4C1B-9044-5E233A07B8BF}" sibTransId="{6656C28E-B403-4477-8A67-D13B07A87C90}"/>
    <dgm:cxn modelId="{B7157C50-968E-4F9A-827E-2B2D99C2C2D1}" srcId="{7DA0F5F9-EB28-4D54-9DD4-9D037E3ED5F0}" destId="{8A312810-22EC-459D-A7C9-BB19922BD49D}" srcOrd="1" destOrd="0" parTransId="{78A81402-77F0-4BF8-90AE-4E2BEB5D4D0D}" sibTransId="{41A2F8FC-974D-45B4-809C-5940571F887B}"/>
    <dgm:cxn modelId="{E96E1375-6A3F-41D2-8C34-B4C1AB0308B9}" srcId="{AD4A2588-F396-480B-A019-5418C67BE146}" destId="{A12EEFD5-3831-4A36-B966-4DD2A7E6AC0B}" srcOrd="2" destOrd="0" parTransId="{B3E9F08A-2B4B-46A1-8477-6CDE5804493E}" sibTransId="{EAB8059A-0AF7-4E8E-A7EB-770FB0115D00}"/>
    <dgm:cxn modelId="{3CB6DE87-EE90-4CFC-B87E-40AA036BD79D}" type="presOf" srcId="{AD4A2588-F396-480B-A019-5418C67BE146}" destId="{2A35604C-5847-441C-BBED-2E6B8FF0232D}" srcOrd="0" destOrd="0" presId="urn:microsoft.com/office/officeart/2005/8/layout/hList6"/>
    <dgm:cxn modelId="{6094A697-28FD-47B7-8959-BCEF66FCD071}" type="presOf" srcId="{BE43277F-E01A-41C6-99E4-665951BD7C11}" destId="{C0931E8C-9895-4442-BAF5-482428C92C91}" srcOrd="0" destOrd="1" presId="urn:microsoft.com/office/officeart/2005/8/layout/hList6"/>
    <dgm:cxn modelId="{9A6AD9B1-62AF-4A39-A373-89FD6C77AB04}" type="presOf" srcId="{210D8FAE-6E1E-4D45-8D85-A21311105F5A}" destId="{C952CCED-3AD7-49F6-9545-D51658EE3D1B}" srcOrd="0" destOrd="0" presId="urn:microsoft.com/office/officeart/2005/8/layout/hList6"/>
    <dgm:cxn modelId="{7A8CA3BB-2909-44D8-A1B7-F1E35475678C}" srcId="{210D8FAE-6E1E-4D45-8D85-A21311105F5A}" destId="{AD4A2588-F396-480B-A019-5418C67BE146}" srcOrd="0" destOrd="0" parTransId="{802E2924-E32A-4C58-AC1C-77B089BD3CC3}" sibTransId="{059AEF2F-2302-4448-BE3C-EB1F8552FAFF}"/>
    <dgm:cxn modelId="{BC3147C6-903C-4F79-BBE1-B3CB09C3EBAB}" type="presOf" srcId="{8A312810-22EC-459D-A7C9-BB19922BD49D}" destId="{C0931E8C-9895-4442-BAF5-482428C92C91}" srcOrd="0" destOrd="2" presId="urn:microsoft.com/office/officeart/2005/8/layout/hList6"/>
    <dgm:cxn modelId="{217B35CF-9F2C-4590-9403-FF6DB14C1158}" srcId="{210D8FAE-6E1E-4D45-8D85-A21311105F5A}" destId="{7DA0F5F9-EB28-4D54-9DD4-9D037E3ED5F0}" srcOrd="1" destOrd="0" parTransId="{A87AEAE2-24EB-4A81-A6E8-03170ACF1ABA}" sibTransId="{8FD17AE2-FADA-4A13-9F54-F548E1374736}"/>
    <dgm:cxn modelId="{7E6682CF-9E13-4DE8-B532-F708EAE5EB46}" type="presOf" srcId="{7DA0F5F9-EB28-4D54-9DD4-9D037E3ED5F0}" destId="{C0931E8C-9895-4442-BAF5-482428C92C91}" srcOrd="0" destOrd="0" presId="urn:microsoft.com/office/officeart/2005/8/layout/hList6"/>
    <dgm:cxn modelId="{03D0CBDA-928F-4404-82F6-AC329EAB2B46}" type="presOf" srcId="{A12EEFD5-3831-4A36-B966-4DD2A7E6AC0B}" destId="{2A35604C-5847-441C-BBED-2E6B8FF0232D}" srcOrd="0" destOrd="3" presId="urn:microsoft.com/office/officeart/2005/8/layout/hList6"/>
    <dgm:cxn modelId="{962E36E3-CDAE-47A4-8789-2786FB4CD38D}" type="presOf" srcId="{E21844D6-4614-491C-9557-684256510424}" destId="{2A35604C-5847-441C-BBED-2E6B8FF0232D}" srcOrd="0" destOrd="2" presId="urn:microsoft.com/office/officeart/2005/8/layout/hList6"/>
    <dgm:cxn modelId="{D47D92FB-1E76-44F4-8ADF-D24C185749A2}" srcId="{AD4A2588-F396-480B-A019-5418C67BE146}" destId="{E21844D6-4614-491C-9557-684256510424}" srcOrd="1" destOrd="0" parTransId="{B7AFBF3D-3815-45A3-B055-29288B6522A2}" sibTransId="{5B02CD72-C598-4D0E-A0FD-F566F999DD3C}"/>
    <dgm:cxn modelId="{7F804692-F2E5-4868-BE4D-5E242BA40C14}" type="presParOf" srcId="{C952CCED-3AD7-49F6-9545-D51658EE3D1B}" destId="{2A35604C-5847-441C-BBED-2E6B8FF0232D}" srcOrd="0" destOrd="0" presId="urn:microsoft.com/office/officeart/2005/8/layout/hList6"/>
    <dgm:cxn modelId="{429AC23E-9FC8-48DB-89FD-10AD9D887089}" type="presParOf" srcId="{C952CCED-3AD7-49F6-9545-D51658EE3D1B}" destId="{DA604ED6-12B5-4E96-89F1-D3F3CD9D7229}" srcOrd="1" destOrd="0" presId="urn:microsoft.com/office/officeart/2005/8/layout/hList6"/>
    <dgm:cxn modelId="{C84FB152-26E9-4BC3-A3B6-4438AD0C28C2}" type="presParOf" srcId="{C952CCED-3AD7-49F6-9545-D51658EE3D1B}" destId="{C0931E8C-9895-4442-BAF5-482428C92C91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870D25-DE71-4041-AB6D-3D6CD2AF5851}" type="doc">
      <dgm:prSet loTypeId="urn:microsoft.com/office/officeart/2005/8/layout/hProcess9" loCatId="process" qsTypeId="urn:microsoft.com/office/officeart/2005/8/quickstyle/simple3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721669F6-52CE-4613-B86E-10B5165FA935}">
      <dgm:prSet/>
      <dgm:spPr/>
      <dgm:t>
        <a:bodyPr/>
        <a:lstStyle/>
        <a:p>
          <a:r>
            <a:rPr lang="en-US"/>
            <a:t>Data Discovery and Data Pre-processing</a:t>
          </a:r>
        </a:p>
      </dgm:t>
    </dgm:pt>
    <dgm:pt modelId="{DA60B1D6-E230-4026-9229-7AC3E0D66094}" type="parTrans" cxnId="{B7D4C853-6B66-4577-90B2-435A19148AFE}">
      <dgm:prSet/>
      <dgm:spPr/>
      <dgm:t>
        <a:bodyPr/>
        <a:lstStyle/>
        <a:p>
          <a:endParaRPr lang="en-US"/>
        </a:p>
      </dgm:t>
    </dgm:pt>
    <dgm:pt modelId="{41BEC20D-06E2-4A7F-83C3-D11B1E0514B4}" type="sibTrans" cxnId="{B7D4C853-6B66-4577-90B2-435A19148AFE}">
      <dgm:prSet/>
      <dgm:spPr/>
      <dgm:t>
        <a:bodyPr/>
        <a:lstStyle/>
        <a:p>
          <a:endParaRPr lang="en-US"/>
        </a:p>
      </dgm:t>
    </dgm:pt>
    <dgm:pt modelId="{7C5901E9-095F-427F-9FCB-B8986DC7F99E}">
      <dgm:prSet/>
      <dgm:spPr/>
      <dgm:t>
        <a:bodyPr/>
        <a:lstStyle/>
        <a:p>
          <a:r>
            <a:rPr lang="en-US"/>
            <a:t>Data Exploration</a:t>
          </a:r>
        </a:p>
      </dgm:t>
    </dgm:pt>
    <dgm:pt modelId="{4E2E0FB8-6762-49F8-94C5-CFF7C3E006B0}" type="parTrans" cxnId="{6798C44F-BB1E-45AA-AE09-F7911ACAE1EC}">
      <dgm:prSet/>
      <dgm:spPr/>
      <dgm:t>
        <a:bodyPr/>
        <a:lstStyle/>
        <a:p>
          <a:endParaRPr lang="en-US"/>
        </a:p>
      </dgm:t>
    </dgm:pt>
    <dgm:pt modelId="{CA211FA9-50A9-4E66-BAAB-56D13FBFBACE}" type="sibTrans" cxnId="{6798C44F-BB1E-45AA-AE09-F7911ACAE1EC}">
      <dgm:prSet/>
      <dgm:spPr/>
      <dgm:t>
        <a:bodyPr/>
        <a:lstStyle/>
        <a:p>
          <a:endParaRPr lang="en-US"/>
        </a:p>
      </dgm:t>
    </dgm:pt>
    <dgm:pt modelId="{668E1F2E-5506-4254-BD12-FCCF471C6D75}">
      <dgm:prSet/>
      <dgm:spPr/>
      <dgm:t>
        <a:bodyPr/>
        <a:lstStyle/>
        <a:p>
          <a:r>
            <a:rPr lang="en-US"/>
            <a:t>Model Building: Linear Regression and Random Forest Regression</a:t>
          </a:r>
        </a:p>
      </dgm:t>
    </dgm:pt>
    <dgm:pt modelId="{EDEDDFB0-886F-4B18-B192-1B25E1E970D5}" type="parTrans" cxnId="{9C9D320D-5E6E-42FB-8BD0-C375B3B6DC26}">
      <dgm:prSet/>
      <dgm:spPr/>
      <dgm:t>
        <a:bodyPr/>
        <a:lstStyle/>
        <a:p>
          <a:endParaRPr lang="en-US"/>
        </a:p>
      </dgm:t>
    </dgm:pt>
    <dgm:pt modelId="{47A8EAE3-D033-4279-9FD6-45489949EE55}" type="sibTrans" cxnId="{9C9D320D-5E6E-42FB-8BD0-C375B3B6DC26}">
      <dgm:prSet/>
      <dgm:spPr/>
      <dgm:t>
        <a:bodyPr/>
        <a:lstStyle/>
        <a:p>
          <a:endParaRPr lang="en-US"/>
        </a:p>
      </dgm:t>
    </dgm:pt>
    <dgm:pt modelId="{21EA2510-C36F-4015-8D8F-FAF5AE54715A}">
      <dgm:prSet/>
      <dgm:spPr/>
      <dgm:t>
        <a:bodyPr/>
        <a:lstStyle/>
        <a:p>
          <a:r>
            <a:rPr lang="en-US"/>
            <a:t>Data Visualization</a:t>
          </a:r>
        </a:p>
      </dgm:t>
    </dgm:pt>
    <dgm:pt modelId="{A8A481D6-2D83-49CA-A1EC-666DBAE3238A}" type="parTrans" cxnId="{D3AFADE7-7BBC-46AB-8BA6-BF069946EFEB}">
      <dgm:prSet/>
      <dgm:spPr/>
      <dgm:t>
        <a:bodyPr/>
        <a:lstStyle/>
        <a:p>
          <a:endParaRPr lang="en-US"/>
        </a:p>
      </dgm:t>
    </dgm:pt>
    <dgm:pt modelId="{32267B2F-78F6-4D26-B2F5-3EA4FC467227}" type="sibTrans" cxnId="{D3AFADE7-7BBC-46AB-8BA6-BF069946EFEB}">
      <dgm:prSet/>
      <dgm:spPr/>
      <dgm:t>
        <a:bodyPr/>
        <a:lstStyle/>
        <a:p>
          <a:endParaRPr lang="en-US"/>
        </a:p>
      </dgm:t>
    </dgm:pt>
    <dgm:pt modelId="{54A17E7B-6E43-454E-8810-D4CE857586B7}">
      <dgm:prSet/>
      <dgm:spPr/>
      <dgm:t>
        <a:bodyPr/>
        <a:lstStyle/>
        <a:p>
          <a:r>
            <a:rPr lang="en-US"/>
            <a:t>Application Development: Play Framework</a:t>
          </a:r>
        </a:p>
      </dgm:t>
    </dgm:pt>
    <dgm:pt modelId="{9B6CDDF1-EDCC-4F3D-B882-4878A042CA8E}" type="parTrans" cxnId="{148DD878-38F0-431D-B5D8-F15DAC6A89F8}">
      <dgm:prSet/>
      <dgm:spPr/>
      <dgm:t>
        <a:bodyPr/>
        <a:lstStyle/>
        <a:p>
          <a:endParaRPr lang="en-US"/>
        </a:p>
      </dgm:t>
    </dgm:pt>
    <dgm:pt modelId="{22C78DEF-000B-4FAC-A0E3-2F8CC360D47B}" type="sibTrans" cxnId="{148DD878-38F0-431D-B5D8-F15DAC6A89F8}">
      <dgm:prSet/>
      <dgm:spPr/>
      <dgm:t>
        <a:bodyPr/>
        <a:lstStyle/>
        <a:p>
          <a:endParaRPr lang="en-US"/>
        </a:p>
      </dgm:t>
    </dgm:pt>
    <dgm:pt modelId="{7A469D4C-5BE2-4721-9E43-BE826C19C4F5}" type="pres">
      <dgm:prSet presAssocID="{A1870D25-DE71-4041-AB6D-3D6CD2AF5851}" presName="CompostProcess" presStyleCnt="0">
        <dgm:presLayoutVars>
          <dgm:dir/>
          <dgm:resizeHandles val="exact"/>
        </dgm:presLayoutVars>
      </dgm:prSet>
      <dgm:spPr/>
    </dgm:pt>
    <dgm:pt modelId="{24060829-7487-4228-95FE-EC5E2D86A251}" type="pres">
      <dgm:prSet presAssocID="{A1870D25-DE71-4041-AB6D-3D6CD2AF5851}" presName="arrow" presStyleLbl="bgShp" presStyleIdx="0" presStyleCnt="1"/>
      <dgm:spPr/>
    </dgm:pt>
    <dgm:pt modelId="{693BB79B-6C79-45A4-AF52-CC2AFB87CC4D}" type="pres">
      <dgm:prSet presAssocID="{A1870D25-DE71-4041-AB6D-3D6CD2AF5851}" presName="linearProcess" presStyleCnt="0"/>
      <dgm:spPr/>
    </dgm:pt>
    <dgm:pt modelId="{74C6AD2C-37CD-4ED8-B35A-452CA935BBAA}" type="pres">
      <dgm:prSet presAssocID="{721669F6-52CE-4613-B86E-10B5165FA935}" presName="textNode" presStyleLbl="node1" presStyleIdx="0" presStyleCnt="5">
        <dgm:presLayoutVars>
          <dgm:bulletEnabled val="1"/>
        </dgm:presLayoutVars>
      </dgm:prSet>
      <dgm:spPr/>
    </dgm:pt>
    <dgm:pt modelId="{3D23732C-75D6-4E31-B755-6606BD37F7CD}" type="pres">
      <dgm:prSet presAssocID="{41BEC20D-06E2-4A7F-83C3-D11B1E0514B4}" presName="sibTrans" presStyleCnt="0"/>
      <dgm:spPr/>
    </dgm:pt>
    <dgm:pt modelId="{D797F976-FD82-4BA3-BDB6-0B3BFFE71DA3}" type="pres">
      <dgm:prSet presAssocID="{7C5901E9-095F-427F-9FCB-B8986DC7F99E}" presName="textNode" presStyleLbl="node1" presStyleIdx="1" presStyleCnt="5">
        <dgm:presLayoutVars>
          <dgm:bulletEnabled val="1"/>
        </dgm:presLayoutVars>
      </dgm:prSet>
      <dgm:spPr/>
    </dgm:pt>
    <dgm:pt modelId="{0287EB94-06A4-4D77-B944-5CB0584DAA40}" type="pres">
      <dgm:prSet presAssocID="{CA211FA9-50A9-4E66-BAAB-56D13FBFBACE}" presName="sibTrans" presStyleCnt="0"/>
      <dgm:spPr/>
    </dgm:pt>
    <dgm:pt modelId="{F1F8E8B2-5B3B-4EE6-817B-6511DB1EDEB8}" type="pres">
      <dgm:prSet presAssocID="{668E1F2E-5506-4254-BD12-FCCF471C6D75}" presName="textNode" presStyleLbl="node1" presStyleIdx="2" presStyleCnt="5">
        <dgm:presLayoutVars>
          <dgm:bulletEnabled val="1"/>
        </dgm:presLayoutVars>
      </dgm:prSet>
      <dgm:spPr/>
    </dgm:pt>
    <dgm:pt modelId="{95FDBCDE-F5C4-4A4E-BACD-8E5E63967AC6}" type="pres">
      <dgm:prSet presAssocID="{47A8EAE3-D033-4279-9FD6-45489949EE55}" presName="sibTrans" presStyleCnt="0"/>
      <dgm:spPr/>
    </dgm:pt>
    <dgm:pt modelId="{BB82F2AC-05D5-4CE9-8860-511B99DE9E65}" type="pres">
      <dgm:prSet presAssocID="{21EA2510-C36F-4015-8D8F-FAF5AE54715A}" presName="textNode" presStyleLbl="node1" presStyleIdx="3" presStyleCnt="5">
        <dgm:presLayoutVars>
          <dgm:bulletEnabled val="1"/>
        </dgm:presLayoutVars>
      </dgm:prSet>
      <dgm:spPr/>
    </dgm:pt>
    <dgm:pt modelId="{B5DAF529-85C5-4417-9D48-B170C6447C4D}" type="pres">
      <dgm:prSet presAssocID="{32267B2F-78F6-4D26-B2F5-3EA4FC467227}" presName="sibTrans" presStyleCnt="0"/>
      <dgm:spPr/>
    </dgm:pt>
    <dgm:pt modelId="{F3771078-9E24-4D3B-B3FA-FC9367155AC7}" type="pres">
      <dgm:prSet presAssocID="{54A17E7B-6E43-454E-8810-D4CE857586B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9C9D320D-5E6E-42FB-8BD0-C375B3B6DC26}" srcId="{A1870D25-DE71-4041-AB6D-3D6CD2AF5851}" destId="{668E1F2E-5506-4254-BD12-FCCF471C6D75}" srcOrd="2" destOrd="0" parTransId="{EDEDDFB0-886F-4B18-B192-1B25E1E970D5}" sibTransId="{47A8EAE3-D033-4279-9FD6-45489949EE55}"/>
    <dgm:cxn modelId="{F5AD553A-6336-4D92-B63B-60EF31FCE171}" type="presOf" srcId="{54A17E7B-6E43-454E-8810-D4CE857586B7}" destId="{F3771078-9E24-4D3B-B3FA-FC9367155AC7}" srcOrd="0" destOrd="0" presId="urn:microsoft.com/office/officeart/2005/8/layout/hProcess9"/>
    <dgm:cxn modelId="{6798C44F-BB1E-45AA-AE09-F7911ACAE1EC}" srcId="{A1870D25-DE71-4041-AB6D-3D6CD2AF5851}" destId="{7C5901E9-095F-427F-9FCB-B8986DC7F99E}" srcOrd="1" destOrd="0" parTransId="{4E2E0FB8-6762-49F8-94C5-CFF7C3E006B0}" sibTransId="{CA211FA9-50A9-4E66-BAAB-56D13FBFBACE}"/>
    <dgm:cxn modelId="{B7D4C853-6B66-4577-90B2-435A19148AFE}" srcId="{A1870D25-DE71-4041-AB6D-3D6CD2AF5851}" destId="{721669F6-52CE-4613-B86E-10B5165FA935}" srcOrd="0" destOrd="0" parTransId="{DA60B1D6-E230-4026-9229-7AC3E0D66094}" sibTransId="{41BEC20D-06E2-4A7F-83C3-D11B1E0514B4}"/>
    <dgm:cxn modelId="{148DD878-38F0-431D-B5D8-F15DAC6A89F8}" srcId="{A1870D25-DE71-4041-AB6D-3D6CD2AF5851}" destId="{54A17E7B-6E43-454E-8810-D4CE857586B7}" srcOrd="4" destOrd="0" parTransId="{9B6CDDF1-EDCC-4F3D-B882-4878A042CA8E}" sibTransId="{22C78DEF-000B-4FAC-A0E3-2F8CC360D47B}"/>
    <dgm:cxn modelId="{45F38A84-3F39-40D2-A8F7-27336456DAF7}" type="presOf" srcId="{721669F6-52CE-4613-B86E-10B5165FA935}" destId="{74C6AD2C-37CD-4ED8-B35A-452CA935BBAA}" srcOrd="0" destOrd="0" presId="urn:microsoft.com/office/officeart/2005/8/layout/hProcess9"/>
    <dgm:cxn modelId="{DF46CB97-0556-443A-A4BE-3AF61362AFB3}" type="presOf" srcId="{21EA2510-C36F-4015-8D8F-FAF5AE54715A}" destId="{BB82F2AC-05D5-4CE9-8860-511B99DE9E65}" srcOrd="0" destOrd="0" presId="urn:microsoft.com/office/officeart/2005/8/layout/hProcess9"/>
    <dgm:cxn modelId="{98CDA0AC-AD16-4D4B-BC03-CD3BB94EF71C}" type="presOf" srcId="{7C5901E9-095F-427F-9FCB-B8986DC7F99E}" destId="{D797F976-FD82-4BA3-BDB6-0B3BFFE71DA3}" srcOrd="0" destOrd="0" presId="urn:microsoft.com/office/officeart/2005/8/layout/hProcess9"/>
    <dgm:cxn modelId="{2C6764DA-3692-4DBE-A875-E6EC5FFF8ACB}" type="presOf" srcId="{668E1F2E-5506-4254-BD12-FCCF471C6D75}" destId="{F1F8E8B2-5B3B-4EE6-817B-6511DB1EDEB8}" srcOrd="0" destOrd="0" presId="urn:microsoft.com/office/officeart/2005/8/layout/hProcess9"/>
    <dgm:cxn modelId="{D00FEADA-F27C-4A86-8498-9C62C9878809}" type="presOf" srcId="{A1870D25-DE71-4041-AB6D-3D6CD2AF5851}" destId="{7A469D4C-5BE2-4721-9E43-BE826C19C4F5}" srcOrd="0" destOrd="0" presId="urn:microsoft.com/office/officeart/2005/8/layout/hProcess9"/>
    <dgm:cxn modelId="{D3AFADE7-7BBC-46AB-8BA6-BF069946EFEB}" srcId="{A1870D25-DE71-4041-AB6D-3D6CD2AF5851}" destId="{21EA2510-C36F-4015-8D8F-FAF5AE54715A}" srcOrd="3" destOrd="0" parTransId="{A8A481D6-2D83-49CA-A1EC-666DBAE3238A}" sibTransId="{32267B2F-78F6-4D26-B2F5-3EA4FC467227}"/>
    <dgm:cxn modelId="{1CB4C15F-1B50-4FC5-A9E0-658887D3727F}" type="presParOf" srcId="{7A469D4C-5BE2-4721-9E43-BE826C19C4F5}" destId="{24060829-7487-4228-95FE-EC5E2D86A251}" srcOrd="0" destOrd="0" presId="urn:microsoft.com/office/officeart/2005/8/layout/hProcess9"/>
    <dgm:cxn modelId="{FD6753F6-0CE0-470D-AADE-0D49A8E492D6}" type="presParOf" srcId="{7A469D4C-5BE2-4721-9E43-BE826C19C4F5}" destId="{693BB79B-6C79-45A4-AF52-CC2AFB87CC4D}" srcOrd="1" destOrd="0" presId="urn:microsoft.com/office/officeart/2005/8/layout/hProcess9"/>
    <dgm:cxn modelId="{853CA4CF-8D31-4013-9CAC-0CE3105C2FC8}" type="presParOf" srcId="{693BB79B-6C79-45A4-AF52-CC2AFB87CC4D}" destId="{74C6AD2C-37CD-4ED8-B35A-452CA935BBAA}" srcOrd="0" destOrd="0" presId="urn:microsoft.com/office/officeart/2005/8/layout/hProcess9"/>
    <dgm:cxn modelId="{E5DE08F5-87DA-45F5-864A-F07E2FDE3FE7}" type="presParOf" srcId="{693BB79B-6C79-45A4-AF52-CC2AFB87CC4D}" destId="{3D23732C-75D6-4E31-B755-6606BD37F7CD}" srcOrd="1" destOrd="0" presId="urn:microsoft.com/office/officeart/2005/8/layout/hProcess9"/>
    <dgm:cxn modelId="{CAC6FC52-1534-484E-90E3-63D24FBBBED2}" type="presParOf" srcId="{693BB79B-6C79-45A4-AF52-CC2AFB87CC4D}" destId="{D797F976-FD82-4BA3-BDB6-0B3BFFE71DA3}" srcOrd="2" destOrd="0" presId="urn:microsoft.com/office/officeart/2005/8/layout/hProcess9"/>
    <dgm:cxn modelId="{D2407118-2253-41BF-9F9F-4D573565916F}" type="presParOf" srcId="{693BB79B-6C79-45A4-AF52-CC2AFB87CC4D}" destId="{0287EB94-06A4-4D77-B944-5CB0584DAA40}" srcOrd="3" destOrd="0" presId="urn:microsoft.com/office/officeart/2005/8/layout/hProcess9"/>
    <dgm:cxn modelId="{92AD4CAC-6D52-422D-9666-89F5A6FEA8CB}" type="presParOf" srcId="{693BB79B-6C79-45A4-AF52-CC2AFB87CC4D}" destId="{F1F8E8B2-5B3B-4EE6-817B-6511DB1EDEB8}" srcOrd="4" destOrd="0" presId="urn:microsoft.com/office/officeart/2005/8/layout/hProcess9"/>
    <dgm:cxn modelId="{E1AF0FEC-40F2-432E-B755-F1C2495BB47D}" type="presParOf" srcId="{693BB79B-6C79-45A4-AF52-CC2AFB87CC4D}" destId="{95FDBCDE-F5C4-4A4E-BACD-8E5E63967AC6}" srcOrd="5" destOrd="0" presId="urn:microsoft.com/office/officeart/2005/8/layout/hProcess9"/>
    <dgm:cxn modelId="{3935BD95-AD26-418A-90D5-ECC2EF4DFBD2}" type="presParOf" srcId="{693BB79B-6C79-45A4-AF52-CC2AFB87CC4D}" destId="{BB82F2AC-05D5-4CE9-8860-511B99DE9E65}" srcOrd="6" destOrd="0" presId="urn:microsoft.com/office/officeart/2005/8/layout/hProcess9"/>
    <dgm:cxn modelId="{07ABFE1B-BD49-4826-8F9F-91200A4DB95F}" type="presParOf" srcId="{693BB79B-6C79-45A4-AF52-CC2AFB87CC4D}" destId="{B5DAF529-85C5-4417-9D48-B170C6447C4D}" srcOrd="7" destOrd="0" presId="urn:microsoft.com/office/officeart/2005/8/layout/hProcess9"/>
    <dgm:cxn modelId="{CAD1AF82-A794-49F2-BFA4-A31449C6C867}" type="presParOf" srcId="{693BB79B-6C79-45A4-AF52-CC2AFB87CC4D}" destId="{F3771078-9E24-4D3B-B3FA-FC9367155AC7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35604C-5847-441C-BBED-2E6B8FF0232D}">
      <dsp:nvSpPr>
        <dsp:cNvPr id="0" name=""/>
        <dsp:cNvSpPr/>
      </dsp:nvSpPr>
      <dsp:spPr>
        <a:xfrm rot="16200000">
          <a:off x="180951" y="-175693"/>
          <a:ext cx="4706382" cy="5057769"/>
        </a:xfrm>
        <a:prstGeom prst="flowChartManualOperation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09550" tIns="0" rIns="210716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Predict the House Sales Price which will be used by 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solidFill>
                <a:schemeClr val="tx1"/>
              </a:solidFill>
            </a:rPr>
            <a:t>Buyer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solidFill>
                <a:schemeClr val="tx1"/>
              </a:solidFill>
            </a:rPr>
            <a:t>Seller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solidFill>
                <a:schemeClr val="tx1"/>
              </a:solidFill>
            </a:rPr>
            <a:t>Real Estate Agent</a:t>
          </a:r>
        </a:p>
      </dsp:txBody>
      <dsp:txXfrm rot="5400000">
        <a:off x="5258" y="941276"/>
        <a:ext cx="5057769" cy="2823830"/>
      </dsp:txXfrm>
    </dsp:sp>
    <dsp:sp modelId="{C0931E8C-9895-4442-BAF5-482428C92C91}">
      <dsp:nvSpPr>
        <dsp:cNvPr id="0" name=""/>
        <dsp:cNvSpPr/>
      </dsp:nvSpPr>
      <dsp:spPr>
        <a:xfrm rot="16200000">
          <a:off x="5618054" y="-175693"/>
          <a:ext cx="4706382" cy="5057769"/>
        </a:xfrm>
        <a:prstGeom prst="flowChartManualOperation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09550" tIns="0" rIns="210716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Evaluate the Performance and Predictive power of Models using 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solidFill>
                <a:schemeClr val="tx1"/>
              </a:solidFill>
            </a:rPr>
            <a:t>Linear Regression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solidFill>
                <a:schemeClr val="tx1"/>
              </a:solidFill>
            </a:rPr>
            <a:t>Random Forest Regression</a:t>
          </a:r>
        </a:p>
      </dsp:txBody>
      <dsp:txXfrm rot="5400000">
        <a:off x="5442361" y="941276"/>
        <a:ext cx="5057769" cy="2823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60829-7487-4228-95FE-EC5E2D86A251}">
      <dsp:nvSpPr>
        <dsp:cNvPr id="0" name=""/>
        <dsp:cNvSpPr/>
      </dsp:nvSpPr>
      <dsp:spPr>
        <a:xfrm>
          <a:off x="896489" y="0"/>
          <a:ext cx="10160209" cy="5566528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4C6AD2C-37CD-4ED8-B35A-452CA935BBAA}">
      <dsp:nvSpPr>
        <dsp:cNvPr id="0" name=""/>
        <dsp:cNvSpPr/>
      </dsp:nvSpPr>
      <dsp:spPr>
        <a:xfrm>
          <a:off x="5252" y="1669958"/>
          <a:ext cx="2296669" cy="222661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Discovery and Data Pre-processing</a:t>
          </a:r>
        </a:p>
      </dsp:txBody>
      <dsp:txXfrm>
        <a:off x="113946" y="1778652"/>
        <a:ext cx="2079281" cy="2009223"/>
      </dsp:txXfrm>
    </dsp:sp>
    <dsp:sp modelId="{D797F976-FD82-4BA3-BDB6-0B3BFFE71DA3}">
      <dsp:nvSpPr>
        <dsp:cNvPr id="0" name=""/>
        <dsp:cNvSpPr/>
      </dsp:nvSpPr>
      <dsp:spPr>
        <a:xfrm>
          <a:off x="2416756" y="1669958"/>
          <a:ext cx="2296669" cy="2226611"/>
        </a:xfrm>
        <a:prstGeom prst="roundRect">
          <a:avLst/>
        </a:prstGeom>
        <a:gradFill rotWithShape="0">
          <a:gsLst>
            <a:gs pos="0">
              <a:schemeClr val="accent3">
                <a:hueOff val="677650"/>
                <a:satOff val="25000"/>
                <a:lumOff val="-367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677650"/>
                <a:satOff val="25000"/>
                <a:lumOff val="-367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677650"/>
                <a:satOff val="25000"/>
                <a:lumOff val="-367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Exploration</a:t>
          </a:r>
        </a:p>
      </dsp:txBody>
      <dsp:txXfrm>
        <a:off x="2525450" y="1778652"/>
        <a:ext cx="2079281" cy="2009223"/>
      </dsp:txXfrm>
    </dsp:sp>
    <dsp:sp modelId="{F1F8E8B2-5B3B-4EE6-817B-6511DB1EDEB8}">
      <dsp:nvSpPr>
        <dsp:cNvPr id="0" name=""/>
        <dsp:cNvSpPr/>
      </dsp:nvSpPr>
      <dsp:spPr>
        <a:xfrm>
          <a:off x="4828259" y="1669958"/>
          <a:ext cx="2296669" cy="2226611"/>
        </a:xfrm>
        <a:prstGeom prst="roundRect">
          <a:avLst/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Model Building: Linear Regression and Random Forest Regression</a:t>
          </a:r>
        </a:p>
      </dsp:txBody>
      <dsp:txXfrm>
        <a:off x="4936953" y="1778652"/>
        <a:ext cx="2079281" cy="2009223"/>
      </dsp:txXfrm>
    </dsp:sp>
    <dsp:sp modelId="{BB82F2AC-05D5-4CE9-8860-511B99DE9E65}">
      <dsp:nvSpPr>
        <dsp:cNvPr id="0" name=""/>
        <dsp:cNvSpPr/>
      </dsp:nvSpPr>
      <dsp:spPr>
        <a:xfrm>
          <a:off x="7239762" y="1669958"/>
          <a:ext cx="2296669" cy="2226611"/>
        </a:xfrm>
        <a:prstGeom prst="roundRect">
          <a:avLst/>
        </a:prstGeom>
        <a:gradFill rotWithShape="0">
          <a:gsLst>
            <a:gs pos="0">
              <a:schemeClr val="accent3">
                <a:hueOff val="2032949"/>
                <a:satOff val="75000"/>
                <a:lumOff val="-1102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032949"/>
                <a:satOff val="75000"/>
                <a:lumOff val="-1102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032949"/>
                <a:satOff val="75000"/>
                <a:lumOff val="-1102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Visualization</a:t>
          </a:r>
        </a:p>
      </dsp:txBody>
      <dsp:txXfrm>
        <a:off x="7348456" y="1778652"/>
        <a:ext cx="2079281" cy="2009223"/>
      </dsp:txXfrm>
    </dsp:sp>
    <dsp:sp modelId="{F3771078-9E24-4D3B-B3FA-FC9367155AC7}">
      <dsp:nvSpPr>
        <dsp:cNvPr id="0" name=""/>
        <dsp:cNvSpPr/>
      </dsp:nvSpPr>
      <dsp:spPr>
        <a:xfrm>
          <a:off x="9651265" y="1669958"/>
          <a:ext cx="2296669" cy="2226611"/>
        </a:xfrm>
        <a:prstGeom prst="roundRec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Application Development: Play Framework</a:t>
          </a:r>
        </a:p>
      </dsp:txBody>
      <dsp:txXfrm>
        <a:off x="9759959" y="1778652"/>
        <a:ext cx="2079281" cy="2009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F461F-F829-4A4E-983F-63863F2DA7A2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82E76-7E49-440A-8E0E-A2F1311822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61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1DE05-7CC2-4116-BDAE-487A8AD31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57B0-4380-4B0C-9BA9-4E9EFE324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E0C73-BD2B-4A6E-9771-201834F41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1F80B-A24E-4212-A71C-486EEF5D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92EC-A3B1-4E68-B55D-45F9F52B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9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5CAC-EC07-455F-8721-80580EABA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C4F7A-888B-4089-9168-7BFE6EDEE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C6373-AFF0-424E-91C2-5D721E71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C5C41-63F3-4F64-B859-EA31696F2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45CCC-9DB7-44CE-A995-34EDAB90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B71B75-4AC8-492D-910E-722BB36C5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23FBF-2062-428C-8422-29B7B13CD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8EA4-033E-4359-8013-A6C6C588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C3D62-6818-4105-A5E2-B82F30ED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91509-0A92-48FA-933C-892C4B13C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86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09600" y="556260"/>
            <a:ext cx="10972800" cy="6019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3C3C3B"/>
              </a:buClr>
              <a:buFont typeface="Arial"/>
              <a:buNone/>
              <a:defRPr sz="3733" b="0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2400"/>
            </a:lvl2pPr>
            <a:lvl3pPr lvl="2" indent="0">
              <a:spcBef>
                <a:spcPts val="0"/>
              </a:spcBef>
              <a:buNone/>
              <a:defRPr sz="2400"/>
            </a:lvl3pPr>
            <a:lvl4pPr lvl="3" indent="0">
              <a:spcBef>
                <a:spcPts val="0"/>
              </a:spcBef>
              <a:buNone/>
              <a:defRPr sz="2400"/>
            </a:lvl4pPr>
            <a:lvl5pPr lvl="4" indent="0">
              <a:spcBef>
                <a:spcPts val="0"/>
              </a:spcBef>
              <a:buNone/>
              <a:defRPr sz="2400"/>
            </a:lvl5pPr>
            <a:lvl6pPr lvl="5" indent="0">
              <a:spcBef>
                <a:spcPts val="0"/>
              </a:spcBef>
              <a:buNone/>
              <a:defRPr sz="2400"/>
            </a:lvl6pPr>
            <a:lvl7pPr lvl="6" indent="0">
              <a:spcBef>
                <a:spcPts val="0"/>
              </a:spcBef>
              <a:buNone/>
              <a:defRPr sz="2400"/>
            </a:lvl7pPr>
            <a:lvl8pPr lvl="7" indent="0">
              <a:spcBef>
                <a:spcPts val="0"/>
              </a:spcBef>
              <a:buNone/>
              <a:defRPr sz="2400"/>
            </a:lvl8pPr>
            <a:lvl9pPr lvl="8" indent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065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3C9B-4CC9-4111-8906-A03C94B47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9384C-0965-42F3-9F6F-CB276A5F1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57A0C-FB36-43C8-BA03-F73E7A1D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3ECAF-6602-4509-880E-C72562DC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B4094-6E84-48B1-9CCD-53160171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1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0A47B-6C69-4E17-8FAD-3713D63EE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B08C9-8AF5-4646-BE6F-7019BFB4A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882B7-14A7-40EE-9EED-29F554311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6F574-8897-41E3-BCEE-C9E33389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C573E-51C6-4ADD-B2D5-FBACE2369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05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52F4-DCB7-4F4D-8EA0-2820A3A9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565D8-ECB2-46A4-9D41-D2558BF9F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145EE-599E-4880-ACB0-D0428A5E7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22E77-8799-465E-89AD-99CAAED7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44095-5591-44B8-8EFB-B1BAB5401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62158-0EB2-4908-B881-C936A116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8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66A73-8FF8-4DCC-8056-C2339A70A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1FB77-1B01-4FE3-99E0-423D146BD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8F396-2E29-483B-AA78-6C16B0AB1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D39B9-D6D9-4597-BF0C-41692EDC5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4CFD3E-27B4-455B-9EF1-C6BEBF4ED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C1667-7768-4A20-B584-41BADF42E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812992-1AE7-4937-B8E6-CDC384320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024AE8-E8E8-4EE4-9046-F9D0B088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0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02E56-C374-4FE9-9554-B849FFCE0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64FCA6-B1C4-4759-9D48-5FFEF3FAD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1D346-5077-4D14-B8DA-AD0CF8CCF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D8C70-972B-4243-A1D6-D41D447A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19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8C1FCA-6AFC-4DAE-BD0B-E22E8CEF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AEF1B3-9334-48DD-AE6F-0C6BBA33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708BE-0C6F-4B67-8509-C117915E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28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4D37C-D0B7-42AA-A9C3-1EBD1FC8A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F82F5-FD92-4FE6-8AEB-81B666EDC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C9DC7-4A5C-420C-8909-57C2E7064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C0E86-96CC-4AB8-AFD2-EDB010E5E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8D061-14F8-408C-A2AA-06083950E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A4465-B546-4598-9017-9BCBEBCB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53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86DA0-FCD8-442E-A804-A3DC32C0E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311C2-0024-49E6-9A83-3CAB7E8ED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B2F6B-1F4C-48E0-B2F7-8B7BA60A2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51310-02D3-4AD3-BF74-5D22EE89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8912F-B110-4F84-B0F5-51F1BFFC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1012B-B734-479B-8D84-D4BE60C3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27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2E4A9B-D32F-4612-BCBA-865A711C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AEE48-DEBF-4A26-A2E5-1642A5911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9C5E2-D9E2-4672-8323-12E05672E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EB622-33F5-4E43-8182-D493A0D558C7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6129A-F61A-4BCF-852D-79B49FEEB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80DF6-39FA-40A3-8B03-686BF3B71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20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harlfoxem/housesalesprediction" TargetMode="External"/><Relationship Id="rId2" Type="http://schemas.openxmlformats.org/officeDocument/2006/relationships/hyperlink" Target="https://www.kaggle.com/c/house-prices-advanced-regression-techniqu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shmasp/ScalaProject_Team-6_Fall201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796726" y="4588143"/>
            <a:ext cx="5395274" cy="1659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u="sng" dirty="0">
                <a:solidFill>
                  <a:schemeClr val="accent1">
                    <a:lumMod val="50000"/>
                  </a:schemeClr>
                </a:solidFill>
              </a:rPr>
              <a:t>Team - 6</a:t>
            </a:r>
          </a:p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Bhanuja Nagore</a:t>
            </a:r>
          </a:p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Sushma Suttakote Parameshappa</a:t>
            </a:r>
          </a:p>
          <a:p>
            <a:endParaRPr lang="en-US" dirty="0"/>
          </a:p>
        </p:txBody>
      </p:sp>
      <p:sp>
        <p:nvSpPr>
          <p:cNvPr id="12" name="Title 5"/>
          <p:cNvSpPr txBox="1">
            <a:spLocks/>
          </p:cNvSpPr>
          <p:nvPr/>
        </p:nvSpPr>
        <p:spPr>
          <a:xfrm>
            <a:off x="0" y="1538454"/>
            <a:ext cx="12192000" cy="2953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300000"/>
              </a:lnSpc>
            </a:pPr>
            <a:r>
              <a:rPr lang="en-US" sz="6600" b="1" dirty="0"/>
              <a:t>House Sales Price Prediction</a:t>
            </a:r>
            <a:endParaRPr lang="en-US" sz="6600" b="1" dirty="0"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036C65-C9C2-47EF-80E8-787373214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487" y="0"/>
            <a:ext cx="2595513" cy="25145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6716B4E-AA08-47FD-8057-2676F276F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5130"/>
            <a:ext cx="9144000" cy="647171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52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9"/>
          <p:cNvSpPr txBox="1">
            <a:spLocks/>
          </p:cNvSpPr>
          <p:nvPr/>
        </p:nvSpPr>
        <p:spPr>
          <a:xfrm>
            <a:off x="0" y="0"/>
            <a:ext cx="12191999" cy="1081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70C0"/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ct val="25000"/>
            </a:pP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SzPct val="25000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Goals of the Project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6E73C09-503F-4741-8041-DDDD7B391C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754685"/>
              </p:ext>
            </p:extLst>
          </p:nvPr>
        </p:nvGraphicFramePr>
        <p:xfrm>
          <a:off x="848412" y="1470581"/>
          <a:ext cx="10505388" cy="4706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555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>
            <a:extLst>
              <a:ext uri="{FF2B5EF4-FFF2-40B4-BE49-F238E27FC236}">
                <a16:creationId xmlns:a16="http://schemas.microsoft.com/office/drawing/2014/main" id="{384416ED-BD0C-41E1-BD66-806DE37B3E39}"/>
              </a:ext>
            </a:extLst>
          </p:cNvPr>
          <p:cNvSpPr txBox="1">
            <a:spLocks/>
          </p:cNvSpPr>
          <p:nvPr/>
        </p:nvSpPr>
        <p:spPr>
          <a:xfrm>
            <a:off x="0" y="-47135"/>
            <a:ext cx="12193198" cy="11123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US" sz="3200" dirty="0"/>
              <a:t>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C5CE0-5470-4DDE-B875-1636CC9DF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09" y="1263192"/>
            <a:ext cx="11792932" cy="55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User – Buyer or Seller																																																																																													</a:t>
            </a:r>
          </a:p>
          <a:p>
            <a:pPr marL="0" indent="0">
              <a:buNone/>
            </a:pPr>
            <a:r>
              <a:rPr lang="en-US" dirty="0"/>
              <a:t>	User – Real Estate Agent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78DDFB-145F-404B-BA15-4C4F7C0A3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8" y="1263192"/>
            <a:ext cx="767872" cy="897281"/>
          </a:xfrm>
          <a:prstGeom prst="rect">
            <a:avLst/>
          </a:prstGeom>
        </p:spPr>
      </p:pic>
      <p:sp>
        <p:nvSpPr>
          <p:cNvPr id="7" name="Shape 768">
            <a:extLst>
              <a:ext uri="{FF2B5EF4-FFF2-40B4-BE49-F238E27FC236}">
                <a16:creationId xmlns:a16="http://schemas.microsoft.com/office/drawing/2014/main" id="{02D40A70-8E3C-46D9-AE37-772EE1219009}"/>
              </a:ext>
            </a:extLst>
          </p:cNvPr>
          <p:cNvSpPr/>
          <p:nvPr/>
        </p:nvSpPr>
        <p:spPr>
          <a:xfrm>
            <a:off x="5722071" y="1263193"/>
            <a:ext cx="6249969" cy="2244921"/>
          </a:xfrm>
          <a:prstGeom prst="rect">
            <a:avLst/>
          </a:prstGeom>
          <a:solidFill>
            <a:srgbClr val="ECFFC3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marL="0" lvl="1" defTabSz="1244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User will input the Data</a:t>
            </a:r>
          </a:p>
          <a:p>
            <a:pPr marL="742950" lvl="2" indent="-285750" defTabSz="1244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Location</a:t>
            </a:r>
          </a:p>
          <a:p>
            <a:pPr marL="742950" lvl="2" indent="-285750" defTabSz="1244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Number of Bedroom</a:t>
            </a:r>
          </a:p>
          <a:p>
            <a:pPr marL="742950" lvl="2" indent="-285750" defTabSz="1244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Number of Bathrooms</a:t>
            </a:r>
          </a:p>
          <a:p>
            <a:pPr marL="742950" lvl="2" indent="-285750" defTabSz="1244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Pool</a:t>
            </a:r>
          </a:p>
          <a:p>
            <a:pPr marL="742950" lvl="2" indent="-285750" defTabSz="1244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Garage and more</a:t>
            </a:r>
          </a:p>
          <a:p>
            <a:pPr lvl="0"/>
            <a:r>
              <a:rPr lang="en-US" sz="1100" dirty="0"/>
              <a:t> 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BE5A8A0-A918-4764-A7B0-772D73450E90}"/>
              </a:ext>
            </a:extLst>
          </p:cNvPr>
          <p:cNvGrpSpPr/>
          <p:nvPr/>
        </p:nvGrpSpPr>
        <p:grpSpPr>
          <a:xfrm>
            <a:off x="5800134" y="3508111"/>
            <a:ext cx="6171905" cy="630254"/>
            <a:chOff x="555716" y="5135982"/>
            <a:chExt cx="11256629" cy="953903"/>
          </a:xfrm>
          <a:scene3d>
            <a:camera prst="orthographicFront"/>
            <a:lightRig rig="flat" dir="t"/>
          </a:scene3d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D0E86A9-F763-4207-875D-454F070CA3E8}"/>
                </a:ext>
              </a:extLst>
            </p:cNvPr>
            <p:cNvSpPr/>
            <p:nvPr/>
          </p:nvSpPr>
          <p:spPr>
            <a:xfrm>
              <a:off x="555716" y="5135984"/>
              <a:ext cx="10920168" cy="86346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sp3d prstMaterial="plastic">
              <a:bevelT w="120900" h="88900"/>
              <a:bevelB w="88900" h="31750" prst="angle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5DADEA98-2D02-4FD1-A131-1E89FB169425}"/>
                </a:ext>
              </a:extLst>
            </p:cNvPr>
            <p:cNvSpPr txBox="1"/>
            <p:nvPr/>
          </p:nvSpPr>
          <p:spPr>
            <a:xfrm>
              <a:off x="555716" y="5135982"/>
              <a:ext cx="11256629" cy="95390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User will get the sales price of the house based on the data entered 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B46860E3-CD34-4DFE-A5BB-8B3994106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8" y="4475321"/>
            <a:ext cx="715474" cy="932593"/>
          </a:xfrm>
          <a:prstGeom prst="rect">
            <a:avLst/>
          </a:prstGeom>
        </p:spPr>
      </p:pic>
      <p:sp>
        <p:nvSpPr>
          <p:cNvPr id="15" name="Shape 768">
            <a:extLst>
              <a:ext uri="{FF2B5EF4-FFF2-40B4-BE49-F238E27FC236}">
                <a16:creationId xmlns:a16="http://schemas.microsoft.com/office/drawing/2014/main" id="{C9DFF522-D01F-41D7-A02B-1F1FD904BC48}"/>
              </a:ext>
            </a:extLst>
          </p:cNvPr>
          <p:cNvSpPr/>
          <p:nvPr/>
        </p:nvSpPr>
        <p:spPr>
          <a:xfrm>
            <a:off x="5722071" y="4336329"/>
            <a:ext cx="6249970" cy="2326230"/>
          </a:xfrm>
          <a:prstGeom prst="rect">
            <a:avLst/>
          </a:prstGeom>
          <a:solidFill>
            <a:srgbClr val="ECFFC3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marL="0" lvl="1" defTabSz="1244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User will receive the information from Buyer and Seller who are willing to proceed with the Estate agent</a:t>
            </a:r>
          </a:p>
          <a:p>
            <a:pPr marL="742950" lvl="2" indent="-285750" defTabSz="1244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Buyer/Seller Contact details</a:t>
            </a:r>
          </a:p>
          <a:p>
            <a:pPr marL="742950" lvl="2" indent="-285750" defTabSz="1244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House Details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386611-A27E-47A1-A9E2-55162EEB68F1}"/>
              </a:ext>
            </a:extLst>
          </p:cNvPr>
          <p:cNvGrpSpPr/>
          <p:nvPr/>
        </p:nvGrpSpPr>
        <p:grpSpPr>
          <a:xfrm>
            <a:off x="5800134" y="6140083"/>
            <a:ext cx="6171905" cy="630254"/>
            <a:chOff x="555716" y="5135982"/>
            <a:chExt cx="11256629" cy="953903"/>
          </a:xfrm>
          <a:scene3d>
            <a:camera prst="orthographicFront"/>
            <a:lightRig rig="flat" dir="t"/>
          </a:scene3d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CFB0EF2-5EBF-4563-B25D-C31D73F9484F}"/>
                </a:ext>
              </a:extLst>
            </p:cNvPr>
            <p:cNvSpPr/>
            <p:nvPr/>
          </p:nvSpPr>
          <p:spPr>
            <a:xfrm>
              <a:off x="555716" y="5135984"/>
              <a:ext cx="10920168" cy="86346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sp3d prstMaterial="plastic">
              <a:bevelT w="120900" h="88900"/>
              <a:bevelB w="88900" h="31750" prst="angle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E36EC7DC-B7B8-405D-9A22-CB02ED6008C2}"/>
                </a:ext>
              </a:extLst>
            </p:cNvPr>
            <p:cNvSpPr txBox="1"/>
            <p:nvPr/>
          </p:nvSpPr>
          <p:spPr>
            <a:xfrm>
              <a:off x="555716" y="5135982"/>
              <a:ext cx="11256629" cy="95390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User will get the customer and House details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184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6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9" cy="10527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algn="ctr">
              <a:buSzPct val="25000"/>
            </a:pP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			</a:t>
            </a:r>
            <a:b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			Methodology				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EFBB066-6A04-4971-B74D-AC682073BE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0097877"/>
              </p:ext>
            </p:extLst>
          </p:nvPr>
        </p:nvGraphicFramePr>
        <p:xfrm>
          <a:off x="131975" y="1291472"/>
          <a:ext cx="11953188" cy="5566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4360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E775B-89F9-4DFF-803C-C8B954D64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85740"/>
            <a:ext cx="12191999" cy="5472260"/>
          </a:xfrm>
        </p:spPr>
        <p:txBody>
          <a:bodyPr>
            <a:normAutofit/>
          </a:bodyPr>
          <a:lstStyle/>
          <a:p>
            <a:r>
              <a:rPr lang="en-US" dirty="0"/>
              <a:t>House Prices Dataset on Kaggle: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>
                <a:hlinkClick r:id="rId2"/>
              </a:rPr>
              <a:t>https://www.kaggle.com/c/house-prices-advanced-regression-techniques</a:t>
            </a:r>
            <a:endParaRPr lang="en-US" dirty="0"/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>
                <a:hlinkClick r:id="rId3"/>
              </a:rPr>
              <a:t>https://www.kaggle.com/harlfoxem/housesalesprediction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Magnitude of data: 23500 rows</a:t>
            </a:r>
          </a:p>
          <a:p>
            <a:endParaRPr lang="en-US" dirty="0"/>
          </a:p>
        </p:txBody>
      </p:sp>
      <p:sp>
        <p:nvSpPr>
          <p:cNvPr id="4" name="Shape 369">
            <a:extLst>
              <a:ext uri="{FF2B5EF4-FFF2-40B4-BE49-F238E27FC236}">
                <a16:creationId xmlns:a16="http://schemas.microsoft.com/office/drawing/2014/main" id="{068EE9E9-8707-49F1-A6F5-C502794D32E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2443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70C0"/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00000"/>
              </a:lnSpc>
              <a:buSzPct val="25000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263092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6FB6D-AA2C-4420-BB13-CCA2B585B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Ingestion</a:t>
            </a:r>
          </a:p>
          <a:p>
            <a:r>
              <a:rPr lang="en-US" dirty="0"/>
              <a:t>Data Pre-processing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Unit Tests</a:t>
            </a:r>
          </a:p>
          <a:p>
            <a:endParaRPr lang="en-US" dirty="0"/>
          </a:p>
          <a:p>
            <a:r>
              <a:rPr lang="en-US" dirty="0"/>
              <a:t>Code Repository: Github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https://github.com/sushmasp/ScalaProject_Team-6_Fall2017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hape 369">
            <a:extLst>
              <a:ext uri="{FF2B5EF4-FFF2-40B4-BE49-F238E27FC236}">
                <a16:creationId xmlns:a16="http://schemas.microsoft.com/office/drawing/2014/main" id="{863CCACF-13FA-4D01-89A4-B7ABB380BD0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2443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70C0"/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00000"/>
              </a:lnSpc>
              <a:buSzPct val="25000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Programming in Scala &amp; Code Repository</a:t>
            </a:r>
          </a:p>
        </p:txBody>
      </p:sp>
    </p:spTree>
    <p:extLst>
      <p:ext uri="{BB962C8B-B14F-4D97-AF65-F5344CB8AC3E}">
        <p14:creationId xmlns:p14="http://schemas.microsoft.com/office/powerpoint/2010/main" val="2315397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B6FAF4-592A-42D9-9104-F9DA9F9FC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633" y="1800520"/>
            <a:ext cx="11283885" cy="4166647"/>
          </a:xfrm>
          <a:prstGeom prst="rect">
            <a:avLst/>
          </a:prstGeom>
        </p:spPr>
      </p:pic>
      <p:sp>
        <p:nvSpPr>
          <p:cNvPr id="5" name="Shape 369">
            <a:extLst>
              <a:ext uri="{FF2B5EF4-FFF2-40B4-BE49-F238E27FC236}">
                <a16:creationId xmlns:a16="http://schemas.microsoft.com/office/drawing/2014/main" id="{A0F5B8A3-75A3-42EE-A357-F9E5730FB548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1999" cy="12443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70C0"/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00000"/>
              </a:lnSpc>
              <a:buSzPct val="25000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Milestones/Sprints</a:t>
            </a:r>
          </a:p>
        </p:txBody>
      </p:sp>
    </p:spTree>
    <p:extLst>
      <p:ext uri="{BB962C8B-B14F-4D97-AF65-F5344CB8AC3E}">
        <p14:creationId xmlns:p14="http://schemas.microsoft.com/office/powerpoint/2010/main" val="3485122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F961E-DF71-4FA0-A290-FDD8FADBE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51" y="137313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Proposed accuracy for both predictive models to be greater than 70% with precision ~65% and recall ~75%.</a:t>
            </a:r>
          </a:p>
        </p:txBody>
      </p:sp>
      <p:sp>
        <p:nvSpPr>
          <p:cNvPr id="4" name="Shape 369">
            <a:extLst>
              <a:ext uri="{FF2B5EF4-FFF2-40B4-BE49-F238E27FC236}">
                <a16:creationId xmlns:a16="http://schemas.microsoft.com/office/drawing/2014/main" id="{A38FC903-EAEF-45FA-B66D-6E058E07AB68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1999" cy="12443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70C0"/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00000"/>
              </a:lnSpc>
              <a:buSzPct val="25000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Acceptance Criteria</a:t>
            </a:r>
          </a:p>
        </p:txBody>
      </p:sp>
    </p:spTree>
    <p:extLst>
      <p:ext uri="{BB962C8B-B14F-4D97-AF65-F5344CB8AC3E}">
        <p14:creationId xmlns:p14="http://schemas.microsoft.com/office/powerpoint/2010/main" val="298795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69"/>
          <p:cNvSpPr txBox="1">
            <a:spLocks noGrp="1"/>
          </p:cNvSpPr>
          <p:nvPr>
            <p:ph type="title"/>
          </p:nvPr>
        </p:nvSpPr>
        <p:spPr>
          <a:xfrm>
            <a:off x="487681" y="296637"/>
            <a:ext cx="11216639" cy="62078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algn="ctr">
              <a:buSzPct val="25000"/>
            </a:pP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6600" b="1" dirty="0">
                <a:solidFill>
                  <a:schemeClr val="tx1"/>
                </a:solidFill>
              </a:rPr>
              <a:t>Thank You!</a:t>
            </a:r>
            <a:br>
              <a:rPr lang="en-US" sz="66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					</a:t>
            </a: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							</a:t>
            </a:r>
          </a:p>
        </p:txBody>
      </p:sp>
    </p:spTree>
    <p:extLst>
      <p:ext uri="{BB962C8B-B14F-4D97-AF65-F5344CB8AC3E}">
        <p14:creationId xmlns:p14="http://schemas.microsoft.com/office/powerpoint/2010/main" val="2206183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229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Aharoni</vt:lpstr>
      <vt:lpstr>Arial</vt:lpstr>
      <vt:lpstr>Calibri</vt:lpstr>
      <vt:lpstr>Calibri Light</vt:lpstr>
      <vt:lpstr>Courier New</vt:lpstr>
      <vt:lpstr>Office Theme</vt:lpstr>
      <vt:lpstr>  </vt:lpstr>
      <vt:lpstr>PowerPoint Presentation</vt:lpstr>
      <vt:lpstr>PowerPoint Presentation</vt:lpstr>
      <vt:lpstr>         Methodology    </vt:lpstr>
      <vt:lpstr>PowerPoint Presentation</vt:lpstr>
      <vt:lpstr>PowerPoint Presentation</vt:lpstr>
      <vt:lpstr>PowerPoint Presentation</vt:lpstr>
      <vt:lpstr>PowerPoint Presentation</vt:lpstr>
      <vt:lpstr>       Thank You!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Bhanuja Nagore</dc:creator>
  <cp:lastModifiedBy>basav kurki</cp:lastModifiedBy>
  <cp:revision>422</cp:revision>
  <dcterms:created xsi:type="dcterms:W3CDTF">2016-12-08T00:31:45Z</dcterms:created>
  <dcterms:modified xsi:type="dcterms:W3CDTF">2017-11-17T20:55:17Z</dcterms:modified>
</cp:coreProperties>
</file>