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C23"/>
    <a:srgbClr val="00298C"/>
    <a:srgbClr val="001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8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5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3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0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C450-AD06-4047-8937-F0ADC09E0D9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1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nsound.com/royalty-free-music/track/breath-deep" TargetMode="External"/><Relationship Id="rId7" Type="http://schemas.openxmlformats.org/officeDocument/2006/relationships/hyperlink" Target="https://www.youtube.com/watch?v=1wT3flPjQ2Y" TargetMode="External"/><Relationship Id="rId2" Type="http://schemas.openxmlformats.org/officeDocument/2006/relationships/hyperlink" Target="https://www.bensound.com/royalty-free-music/track/bright-future-bright-p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Y_oD111dK7c" TargetMode="External"/><Relationship Id="rId5" Type="http://schemas.openxmlformats.org/officeDocument/2006/relationships/hyperlink" Target="https://www.youtube.com/watch?v=pRbxlpvXw2s" TargetMode="External"/><Relationship Id="rId4" Type="http://schemas.openxmlformats.org/officeDocument/2006/relationships/hyperlink" Target="https://www.youtube.com/watch?v=WJBKQUG5E4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G_xdkGrwSA" TargetMode="External"/><Relationship Id="rId7" Type="http://schemas.openxmlformats.org/officeDocument/2006/relationships/hyperlink" Target="https://www.youtube.com/watch?v=wGwW6aYTF90" TargetMode="External"/><Relationship Id="rId2" Type="http://schemas.openxmlformats.org/officeDocument/2006/relationships/hyperlink" Target="https://www.youtube.com/watch?v=HH1_px17ut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4uI8KIphtjc" TargetMode="External"/><Relationship Id="rId5" Type="http://schemas.openxmlformats.org/officeDocument/2006/relationships/hyperlink" Target="https://www.youtube.com/watch?v=WDvNUJUVmGk" TargetMode="External"/><Relationship Id="rId4" Type="http://schemas.openxmlformats.org/officeDocument/2006/relationships/hyperlink" Target="https://www.youtube.com/watch?v=iyVyMSYqlk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71434B0-FA67-624D-9022-F19620374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FBA98A3-C830-794A-A1F0-3DC7353E5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50" y="34290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BE5325-C917-6240-A0CA-F249035D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81" y="2212259"/>
            <a:ext cx="10530348" cy="1743192"/>
          </a:xfrm>
        </p:spPr>
        <p:txBody>
          <a:bodyPr>
            <a:normAutofit/>
          </a:bodyPr>
          <a:lstStyle/>
          <a:p>
            <a:r>
              <a:rPr lang="en-US" sz="1600" dirty="0"/>
              <a:t>Major Video Assignment Part A</a:t>
            </a:r>
            <a:br>
              <a:rPr lang="en-US" sz="1600" dirty="0"/>
            </a:br>
            <a:r>
              <a:rPr lang="en-US" sz="4800" spc="300" dirty="0">
                <a:latin typeface="Britannic Bold" panose="020B0903060703020204" pitchFamily="34" charset="77"/>
              </a:rPr>
              <a:t>Muskoka &amp; Windex</a:t>
            </a:r>
            <a:br>
              <a:rPr lang="en-US" sz="4800" spc="300" dirty="0">
                <a:latin typeface="Britannic Bold" panose="020B0903060703020204" pitchFamily="34" charset="77"/>
              </a:rPr>
            </a:br>
            <a:r>
              <a:rPr lang="en-US" sz="2400" spc="300" dirty="0">
                <a:latin typeface="Britannic Bold" panose="020B0903060703020204" pitchFamily="34" charset="77"/>
              </a:rPr>
              <a:t>Let’s drink Muskoka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733A-443E-8248-BD9D-115EFF581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350" y="4096349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  <a:cs typeface="Arial" panose="020B0604020202020204" pitchFamily="34" charset="0"/>
              </a:rPr>
              <a:t>Sian Kim 1046836 </a:t>
            </a:r>
          </a:p>
          <a:p>
            <a:r>
              <a:rPr lang="en-US" altLang="zh-CN" sz="1800" dirty="0">
                <a:latin typeface="+mj-lt"/>
                <a:cs typeface="Arial" panose="020B0604020202020204" pitchFamily="34" charset="0"/>
              </a:rPr>
              <a:t>Ying Yang 1037592</a:t>
            </a: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Feb 09 . 2022 </a:t>
            </a:r>
          </a:p>
        </p:txBody>
      </p:sp>
    </p:spTree>
    <p:extLst>
      <p:ext uri="{BB962C8B-B14F-4D97-AF65-F5344CB8AC3E}">
        <p14:creationId xmlns:p14="http://schemas.microsoft.com/office/powerpoint/2010/main" val="9444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61C4-25AC-4640-BA86-BF47B2E0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  <a:r>
              <a:rPr lang="zh-CN" altLang="en-US" dirty="0"/>
              <a:t>（</a:t>
            </a:r>
            <a:r>
              <a:rPr lang="en-US" altLang="zh-CN" dirty="0"/>
              <a:t>First Half</a:t>
            </a:r>
            <a:r>
              <a:rPr lang="zh-CN" altLang="en-US" dirty="0"/>
              <a:t>）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E3446-945E-034E-B907-48D4F088D208}"/>
              </a:ext>
            </a:extLst>
          </p:cNvPr>
          <p:cNvSpPr txBox="1"/>
          <p:nvPr/>
        </p:nvSpPr>
        <p:spPr>
          <a:xfrm>
            <a:off x="691219" y="2128838"/>
            <a:ext cx="10733865" cy="437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[A female Betty gives a call to other clients in her office, but she cannot get through. She shook her head disappointed.]</a:t>
            </a:r>
          </a:p>
          <a:p>
            <a:pPr>
              <a:spcAft>
                <a:spcPts val="800"/>
              </a:spcAft>
            </a:pPr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Narrator: “You are a good person when you work but you always get bad feedback.”</a:t>
            </a:r>
          </a:p>
          <a:p>
            <a:pPr>
              <a:spcAft>
                <a:spcPts val="800"/>
              </a:spcAft>
            </a:pPr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[A second female Kayla stays in her room and struggles with her tasks because she is an online worker. However, she was disturbed by outside noise.]</a:t>
            </a:r>
          </a:p>
          <a:p>
            <a:pPr>
              <a:spcAft>
                <a:spcPts val="800"/>
              </a:spcAft>
            </a:pPr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Narrator:” </a:t>
            </a:r>
            <a:r>
              <a:rPr lang="en-CA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 can solve the problems, but we do not happy to live in the situation.”</a:t>
            </a:r>
          </a:p>
          <a:p>
            <a:pPr>
              <a:spcAft>
                <a:spcPts val="800"/>
              </a:spcAft>
            </a:pPr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Kayla: could you be quiet?</a:t>
            </a:r>
          </a:p>
          <a:p>
            <a:pPr>
              <a:spcAft>
                <a:spcPts val="800"/>
              </a:spcAft>
            </a:pPr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Narrator: “They can't quite work for their family and stable life.”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[The logo fades into the middle in a black.]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Narrator:”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are always by your side.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>
              <a:spcAft>
                <a:spcPts val="800"/>
              </a:spcAft>
            </a:pPr>
            <a:endParaRPr lang="en-CA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8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61C4-25AC-4640-BA86-BF47B2E0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  <a:r>
              <a:rPr lang="zh-CN" altLang="en-US" dirty="0"/>
              <a:t>（</a:t>
            </a:r>
            <a:r>
              <a:rPr lang="en-US" altLang="zh-CN" dirty="0"/>
              <a:t>Second Half</a:t>
            </a:r>
            <a:r>
              <a:rPr lang="zh-CN" altLang="en-US" dirty="0"/>
              <a:t>）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E3446-945E-034E-B907-48D4F088D208}"/>
              </a:ext>
            </a:extLst>
          </p:cNvPr>
          <p:cNvSpPr txBox="1"/>
          <p:nvPr/>
        </p:nvSpPr>
        <p:spPr>
          <a:xfrm>
            <a:off x="691219" y="2128838"/>
            <a:ext cx="10733865" cy="396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[A sun ray gets across the window. Audiences can see a Muskoka bottle besides the window.]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Narrator:”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Muskoka takes the pressure off you.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[The first lady Betty drinks a beer in the morning.]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Narrator:” Good morning”.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[The second lady Kayla drinks a beer in the evening.]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Narrator:” Good evening”.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[5 photos of Muskoka bottles are changed per second. Those photos are decorated by cinema 4D and photo.]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Narrator: “Good Muskoka”.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[A group of Muskoka bottles with different flavor are in the center of the screen. ]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Narrator:”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Muskoka is for you.”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0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4ADD-9E5F-DE40-95C4-E884564C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Onscreen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59F30-F20A-1540-B369-D93F518D456B}"/>
              </a:ext>
            </a:extLst>
          </p:cNvPr>
          <p:cNvSpPr txBox="1"/>
          <p:nvPr/>
        </p:nvSpPr>
        <p:spPr>
          <a:xfrm>
            <a:off x="1528763" y="1720840"/>
            <a:ext cx="693497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 are a good person when you work but you always get bad feedback.</a:t>
            </a:r>
          </a:p>
          <a:p>
            <a:endParaRPr lang="en-CA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CA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 can solve the problems, but we do not happy to live in the situation.</a:t>
            </a:r>
          </a:p>
          <a:p>
            <a:endParaRPr lang="en-US" dirty="0"/>
          </a:p>
          <a:p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They can't quite work for their family and stable life.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are always by your side.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Muskoka takes the pressure off you.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G</a:t>
            </a:r>
            <a:r>
              <a:rPr lang="en-US" dirty="0"/>
              <a:t>ood morning</a:t>
            </a:r>
            <a:r>
              <a:rPr lang="zh-CN" altLang="en-US" dirty="0"/>
              <a:t>！</a:t>
            </a:r>
            <a:endParaRPr lang="en-US" dirty="0"/>
          </a:p>
          <a:p>
            <a:r>
              <a:rPr lang="en-US" altLang="zh-CN" dirty="0"/>
              <a:t>G</a:t>
            </a:r>
            <a:r>
              <a:rPr lang="en-US" dirty="0"/>
              <a:t>ood evening</a:t>
            </a:r>
            <a:r>
              <a:rPr lang="zh-CN" altLang="en-US" dirty="0"/>
              <a:t>！</a:t>
            </a:r>
            <a:endParaRPr lang="en-US" dirty="0"/>
          </a:p>
          <a:p>
            <a:r>
              <a:rPr lang="en-US" dirty="0"/>
              <a:t>Good Muskoka! </a:t>
            </a:r>
          </a:p>
          <a:p>
            <a:endParaRPr lang="en-US" dirty="0"/>
          </a:p>
          <a:p>
            <a:r>
              <a:rPr lang="en-US" dirty="0"/>
              <a:t>Muskoka is for you.</a:t>
            </a:r>
          </a:p>
        </p:txBody>
      </p:sp>
    </p:spTree>
    <p:extLst>
      <p:ext uri="{BB962C8B-B14F-4D97-AF65-F5344CB8AC3E}">
        <p14:creationId xmlns:p14="http://schemas.microsoft.com/office/powerpoint/2010/main" val="29751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E025-BFA7-5A48-8CF2-0314388C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00751"/>
            <a:ext cx="159624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Mood Board</a:t>
            </a:r>
          </a:p>
        </p:txBody>
      </p:sp>
      <p:pic>
        <p:nvPicPr>
          <p:cNvPr id="5" name="Picture 4" descr="A large wave in the ocean&#10;&#10;Description automatically generated with low confidence">
            <a:extLst>
              <a:ext uri="{FF2B5EF4-FFF2-40B4-BE49-F238E27FC236}">
                <a16:creationId xmlns:a16="http://schemas.microsoft.com/office/drawing/2014/main" id="{95CE6447-F761-B546-A0B7-833A0E23C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8"/>
          <a:stretch/>
        </p:blipFill>
        <p:spPr>
          <a:xfrm>
            <a:off x="342461" y="2198428"/>
            <a:ext cx="2583024" cy="3342424"/>
          </a:xfrm>
          <a:prstGeom prst="rect">
            <a:avLst/>
          </a:prstGeom>
        </p:spPr>
      </p:pic>
      <p:pic>
        <p:nvPicPr>
          <p:cNvPr id="7" name="Picture 6" descr="A picture containing outdoor, water, nature, wave&#10;&#10;Description automatically generated">
            <a:extLst>
              <a:ext uri="{FF2B5EF4-FFF2-40B4-BE49-F238E27FC236}">
                <a16:creationId xmlns:a16="http://schemas.microsoft.com/office/drawing/2014/main" id="{FE19C8A0-D8AA-D84F-B016-B8C0E550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378" y="4340698"/>
            <a:ext cx="1425822" cy="2018320"/>
          </a:xfrm>
          <a:prstGeom prst="rect">
            <a:avLst/>
          </a:prstGeom>
        </p:spPr>
      </p:pic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842A9A26-6E2E-9149-9119-747F423B2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132" y="4454415"/>
            <a:ext cx="1269735" cy="1904603"/>
          </a:xfrm>
          <a:prstGeom prst="rect">
            <a:avLst/>
          </a:prstGeom>
        </p:spPr>
      </p:pic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4A2CC4F-0F61-5746-A5EC-F1CF90068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670" y="1170207"/>
            <a:ext cx="1116012" cy="1116012"/>
          </a:xfrm>
          <a:prstGeom prst="rect">
            <a:avLst/>
          </a:prstGeom>
        </p:spPr>
      </p:pic>
      <p:pic>
        <p:nvPicPr>
          <p:cNvPr id="13" name="Picture 1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141FB0B0-6238-CA46-9F3F-C6D929BB9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5074" y="1168308"/>
            <a:ext cx="1116012" cy="1116012"/>
          </a:xfrm>
          <a:prstGeom prst="rect">
            <a:avLst/>
          </a:prstGeom>
        </p:spPr>
      </p:pic>
      <p:pic>
        <p:nvPicPr>
          <p:cNvPr id="15" name="Picture 14" descr="A picture containing square&#10;&#10;Description automatically generated">
            <a:extLst>
              <a:ext uri="{FF2B5EF4-FFF2-40B4-BE49-F238E27FC236}">
                <a16:creationId xmlns:a16="http://schemas.microsoft.com/office/drawing/2014/main" id="{0D26AF76-BEF5-A842-AFAB-495CE29A09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811" t="18939" r="22251" b="38086"/>
          <a:stretch/>
        </p:blipFill>
        <p:spPr>
          <a:xfrm>
            <a:off x="10091266" y="1170207"/>
            <a:ext cx="1116012" cy="11160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CA7BB0-BEBF-654A-81F6-BCC1E42139DF}"/>
              </a:ext>
            </a:extLst>
          </p:cNvPr>
          <p:cNvSpPr txBox="1"/>
          <p:nvPr/>
        </p:nvSpPr>
        <p:spPr>
          <a:xfrm>
            <a:off x="8186737" y="3869640"/>
            <a:ext cx="293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Franklin Gothic Demi" panose="020B0603020102020204" pitchFamily="34" charset="0"/>
              </a:rPr>
              <a:t>Franklin Gothic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0890D-0A30-924D-ADD2-4D056F5CEF95}"/>
              </a:ext>
            </a:extLst>
          </p:cNvPr>
          <p:cNvSpPr txBox="1"/>
          <p:nvPr/>
        </p:nvSpPr>
        <p:spPr>
          <a:xfrm>
            <a:off x="8186737" y="3136612"/>
            <a:ext cx="293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98C"/>
                </a:solidFill>
                <a:latin typeface="Franklin Gothic Demi" panose="020B0603020102020204" pitchFamily="34" charset="0"/>
              </a:rPr>
              <a:t>Franklin Gothic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6254AA-DC95-3341-853D-E05F13CB09EE}"/>
              </a:ext>
            </a:extLst>
          </p:cNvPr>
          <p:cNvSpPr txBox="1"/>
          <p:nvPr/>
        </p:nvSpPr>
        <p:spPr>
          <a:xfrm>
            <a:off x="8186737" y="2403584"/>
            <a:ext cx="293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D91C23"/>
                </a:solidFill>
                <a:latin typeface="Franklin Gothic Demi" panose="020B0603020102020204" pitchFamily="34" charset="0"/>
              </a:rPr>
              <a:t>Franklin Gothic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24BBD16-301A-4E3E-ACB3-5891DA7E64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7069" y="1143377"/>
            <a:ext cx="4005421" cy="268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2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8F55DA-3D60-044E-B976-ADF7E770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40" y="329314"/>
            <a:ext cx="176602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MUSIC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CAC8E-E194-5E44-93EC-5B99F75386B9}"/>
              </a:ext>
            </a:extLst>
          </p:cNvPr>
          <p:cNvSpPr txBox="1"/>
          <p:nvPr/>
        </p:nvSpPr>
        <p:spPr>
          <a:xfrm>
            <a:off x="2060213" y="1866180"/>
            <a:ext cx="807157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effectLst/>
                <a:latin typeface="Helvetica Neue" panose="02000503000000020004" pitchFamily="2" charset="0"/>
              </a:rPr>
              <a:t>Bright Future</a:t>
            </a:r>
          </a:p>
          <a:p>
            <a:r>
              <a:rPr lang="en-CA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2"/>
              </a:rPr>
              <a:t>https://www.bensound.com/royalty-free-music/track/bright-future-bright-pop</a:t>
            </a:r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CA" dirty="0">
                <a:effectLst/>
                <a:latin typeface="Helvetica Neue" panose="02000503000000020004" pitchFamily="2" charset="0"/>
              </a:rPr>
              <a:t>Breathe Deep</a:t>
            </a:r>
          </a:p>
          <a:p>
            <a:r>
              <a:rPr lang="en-CA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3"/>
              </a:rPr>
              <a:t>https://www.bensound.com/royalty-free-music/track/breath-deep</a:t>
            </a:r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endParaRPr lang="en-CA" dirty="0">
              <a:solidFill>
                <a:srgbClr val="DCA10D"/>
              </a:solidFill>
              <a:latin typeface="Helvetica Neue" panose="02000503000000020004" pitchFamily="2" charset="0"/>
            </a:endParaRPr>
          </a:p>
          <a:p>
            <a:r>
              <a:rPr lang="en-CA" dirty="0">
                <a:latin typeface="Helvetica Neue" panose="02000503000000020004" pitchFamily="2" charset="0"/>
              </a:rPr>
              <a:t>Happy energic music</a:t>
            </a:r>
          </a:p>
          <a:p>
            <a:r>
              <a:rPr lang="en-CA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4"/>
              </a:rPr>
              <a:t>https://www.youtube.com/watch?v=WJBKQUG5E4M</a:t>
            </a:r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endParaRPr lang="en-CA" dirty="0">
              <a:solidFill>
                <a:srgbClr val="DCA10D"/>
              </a:solidFill>
              <a:latin typeface="Helvetica Neue" panose="02000503000000020004" pitchFamily="2" charset="0"/>
            </a:endParaRPr>
          </a:p>
          <a:p>
            <a:r>
              <a:rPr lang="en-CA" dirty="0">
                <a:effectLst/>
                <a:latin typeface="Helvetica Neue" panose="02000503000000020004" pitchFamily="2" charset="0"/>
              </a:rPr>
              <a:t>Feeling good playlist</a:t>
            </a:r>
          </a:p>
          <a:p>
            <a:r>
              <a:rPr lang="en-CA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5"/>
              </a:rPr>
              <a:t>https://www.youtube.com/watch?v=pRbxlpvXw2s</a:t>
            </a:r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CA" dirty="0">
                <a:latin typeface="Helvetica Neue" panose="02000503000000020004" pitchFamily="2" charset="0"/>
              </a:rPr>
              <a:t>Sad songs</a:t>
            </a:r>
          </a:p>
          <a:p>
            <a:r>
              <a:rPr lang="en-CA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6"/>
              </a:rPr>
              <a:t>https://www.youtube.com/watch?v=Y_oD111dK7c</a:t>
            </a:r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CA" dirty="0">
                <a:effectLst/>
                <a:latin typeface="Helvetica Neue" panose="02000503000000020004" pitchFamily="2" charset="0"/>
              </a:rPr>
              <a:t>Sad music instrument</a:t>
            </a:r>
          </a:p>
          <a:p>
            <a:r>
              <a:rPr lang="en-CA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7"/>
              </a:rPr>
              <a:t>https://www.youtube.com/watch?v=1wT3flPjQ2Y</a:t>
            </a:r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0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AC6F28-0092-1C48-BB58-2F7BBC0A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40" y="329314"/>
            <a:ext cx="313762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Style frame</a:t>
            </a:r>
          </a:p>
        </p:txBody>
      </p:sp>
      <p:pic>
        <p:nvPicPr>
          <p:cNvPr id="6" name="Picture 5" descr="A picture containing indoor, floor&#10;&#10;Description automatically generated">
            <a:extLst>
              <a:ext uri="{FF2B5EF4-FFF2-40B4-BE49-F238E27FC236}">
                <a16:creationId xmlns:a16="http://schemas.microsoft.com/office/drawing/2014/main" id="{65DCF176-D30C-DA4C-98BC-661C8459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142" y="2093307"/>
            <a:ext cx="3153678" cy="3978890"/>
          </a:xfrm>
          <a:prstGeom prst="rect">
            <a:avLst/>
          </a:prstGeom>
        </p:spPr>
      </p:pic>
      <p:pic>
        <p:nvPicPr>
          <p:cNvPr id="8" name="Picture 7" descr="A picture containing text, container, glass, beverage&#10;&#10;Description automatically generated">
            <a:extLst>
              <a:ext uri="{FF2B5EF4-FFF2-40B4-BE49-F238E27FC236}">
                <a16:creationId xmlns:a16="http://schemas.microsoft.com/office/drawing/2014/main" id="{2FA0B2A5-CA91-134F-ABFA-27F48E7A6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59" y="2143431"/>
            <a:ext cx="2900294" cy="3928766"/>
          </a:xfrm>
          <a:prstGeom prst="rect">
            <a:avLst/>
          </a:prstGeom>
        </p:spPr>
      </p:pic>
      <p:pic>
        <p:nvPicPr>
          <p:cNvPr id="3" name="Picture 2" descr="A bottle and a glass of beer&#10;&#10;Description automatically generated with medium confidence">
            <a:extLst>
              <a:ext uri="{FF2B5EF4-FFF2-40B4-BE49-F238E27FC236}">
                <a16:creationId xmlns:a16="http://schemas.microsoft.com/office/drawing/2014/main" id="{317E9624-525D-4CD4-974E-4DAC28DB2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76" y="2093307"/>
            <a:ext cx="2900294" cy="39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1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993C-B8F1-485F-937D-8D049620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D790-359E-4452-ADE4-6A67DB5284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Dying from 'overwork'—Japan's toxic office culture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https://www.youtube.com/watch?v=HH1_px17utk</a:t>
            </a:r>
            <a:r>
              <a:rPr lang="en-US" dirty="0"/>
              <a:t>   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The Devil Wears Prada Opening Scene   </a:t>
            </a:r>
            <a:r>
              <a:rPr lang="en-US" dirty="0">
                <a:hlinkClick r:id="rId3"/>
              </a:rPr>
              <a:t>https://www.youtube.com/watch?v=bG_xdkGrwSA</a:t>
            </a:r>
            <a:r>
              <a:rPr lang="en-US" dirty="0"/>
              <a:t>  </a:t>
            </a:r>
            <a:endParaRPr lang="en-US" dirty="0"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CA" b="0" i="0" dirty="0">
                <a:effectLst/>
                <a:latin typeface="Roboto" panose="02000000000000000000" pitchFamily="2" charset="0"/>
              </a:rPr>
              <a:t>Work Hard - Motivational Video</a:t>
            </a:r>
          </a:p>
          <a:p>
            <a:r>
              <a:rPr lang="en-US" dirty="0">
                <a:hlinkClick r:id="rId4"/>
              </a:rPr>
              <a:t>https://www.youtube.com/watch?v=iyVyMSYqlkU</a:t>
            </a:r>
            <a:r>
              <a:rPr lang="en-US" dirty="0"/>
              <a:t> 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4FD41-42BC-43D3-8A75-AC4CD4A43A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grab beer</a:t>
            </a:r>
          </a:p>
          <a:p>
            <a:r>
              <a:rPr lang="en-US" dirty="0">
                <a:hlinkClick r:id="rId5"/>
              </a:rPr>
              <a:t>https://www.youtube.com/watch?v=WDvNUJUVmGk</a:t>
            </a:r>
            <a:r>
              <a:rPr lang="en-US" dirty="0"/>
              <a:t>   </a:t>
            </a:r>
          </a:p>
          <a:p>
            <a:endParaRPr lang="en-US" dirty="0"/>
          </a:p>
          <a:p>
            <a:r>
              <a:rPr lang="en-US" dirty="0"/>
              <a:t>Mighty Millers Craft Beer Commercial</a:t>
            </a:r>
          </a:p>
          <a:p>
            <a:r>
              <a:rPr lang="en-US" dirty="0">
                <a:hlinkClick r:id="rId6"/>
              </a:rPr>
              <a:t>https://www.youtube.com/watch?v=4uI8KIphtjc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Bernard Beer commercial video</a:t>
            </a:r>
          </a:p>
          <a:p>
            <a:r>
              <a:rPr lang="en-US" dirty="0">
                <a:hlinkClick r:id="rId7"/>
              </a:rPr>
              <a:t>https://www.youtube.com/watch?v=wGwW6aYTF90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026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575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Helvetica Neue</vt:lpstr>
      <vt:lpstr>Arial</vt:lpstr>
      <vt:lpstr>Britannic Bold</vt:lpstr>
      <vt:lpstr>Calibri</vt:lpstr>
      <vt:lpstr>Calibri Light</vt:lpstr>
      <vt:lpstr>Franklin Gothic Demi</vt:lpstr>
      <vt:lpstr>Roboto</vt:lpstr>
      <vt:lpstr>Office Theme</vt:lpstr>
      <vt:lpstr>Major Video Assignment Part A Muskoka &amp; Windex Let’s drink Muskoka</vt:lpstr>
      <vt:lpstr>Script（First Half） </vt:lpstr>
      <vt:lpstr>Script（Second Half） </vt:lpstr>
      <vt:lpstr>Onscreen </vt:lpstr>
      <vt:lpstr>Mood Board</vt:lpstr>
      <vt:lpstr>MUSIC</vt:lpstr>
      <vt:lpstr>Style frame</vt:lpstr>
      <vt:lpstr>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Video Assignment Part A Brand Mashup</dc:title>
  <dc:creator>KIM Juneho</dc:creator>
  <cp:lastModifiedBy>Ying Yang</cp:lastModifiedBy>
  <cp:revision>16</cp:revision>
  <dcterms:created xsi:type="dcterms:W3CDTF">2022-02-09T15:12:58Z</dcterms:created>
  <dcterms:modified xsi:type="dcterms:W3CDTF">2022-02-18T00:05:07Z</dcterms:modified>
</cp:coreProperties>
</file>