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70"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62" autoAdjust="0"/>
    <p:restoredTop sz="94660"/>
  </p:normalViewPr>
  <p:slideViewPr>
    <p:cSldViewPr snapToGrid="0">
      <p:cViewPr varScale="1">
        <p:scale>
          <a:sx n="91" d="100"/>
          <a:sy n="91" d="100"/>
        </p:scale>
        <p:origin x="447"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6A9B71-A4A3-4AA1-918D-A1704F02A66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9676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A9B71-A4A3-4AA1-918D-A1704F02A66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35076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A9B71-A4A3-4AA1-918D-A1704F02A66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98401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A9B71-A4A3-4AA1-918D-A1704F02A66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3206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6A9B71-A4A3-4AA1-918D-A1704F02A667}"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77138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6A9B71-A4A3-4AA1-918D-A1704F02A66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0896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6A9B71-A4A3-4AA1-918D-A1704F02A667}"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359499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6A9B71-A4A3-4AA1-918D-A1704F02A667}"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51100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A9B71-A4A3-4AA1-918D-A1704F02A667}"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120765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6A9B71-A4A3-4AA1-918D-A1704F02A66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09736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6A9B71-A4A3-4AA1-918D-A1704F02A667}"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130074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A9B71-A4A3-4AA1-918D-A1704F02A667}"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5D49C-1339-4860-B69C-5736B7EF5F96}" type="slidenum">
              <a:rPr lang="en-US" smtClean="0"/>
              <a:t>‹#›</a:t>
            </a:fld>
            <a:endParaRPr lang="en-US"/>
          </a:p>
        </p:txBody>
      </p:sp>
    </p:spTree>
    <p:extLst>
      <p:ext uri="{BB962C8B-B14F-4D97-AF65-F5344CB8AC3E}">
        <p14:creationId xmlns:p14="http://schemas.microsoft.com/office/powerpoint/2010/main" val="12742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 Prototyping</a:t>
            </a:r>
            <a:endParaRPr lang="en-US" dirty="0"/>
          </a:p>
        </p:txBody>
      </p:sp>
    </p:spTree>
    <p:extLst>
      <p:ext uri="{BB962C8B-B14F-4D97-AF65-F5344CB8AC3E}">
        <p14:creationId xmlns:p14="http://schemas.microsoft.com/office/powerpoint/2010/main" val="320515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Next (Design) Step After Constructing Use Cases</a:t>
            </a:r>
            <a:endParaRPr lang="en-US" dirty="0"/>
          </a:p>
        </p:txBody>
      </p:sp>
      <p:sp>
        <p:nvSpPr>
          <p:cNvPr id="3" name="Content Placeholder 2"/>
          <p:cNvSpPr>
            <a:spLocks noGrp="1"/>
          </p:cNvSpPr>
          <p:nvPr>
            <p:ph idx="1"/>
          </p:nvPr>
        </p:nvSpPr>
        <p:spPr/>
        <p:txBody>
          <a:bodyPr/>
          <a:lstStyle/>
          <a:p>
            <a:r>
              <a:rPr lang="en-US" dirty="0" smtClean="0"/>
              <a:t>A list of requirements isn’t sufficient to make sure that a project’s client and the software developer have the same understanding as to what the software being developed should do, and what its user-facing side GUI/screen shots should look like – in order to satisfy the client’s needs.</a:t>
            </a:r>
          </a:p>
          <a:p>
            <a:r>
              <a:rPr lang="en-US" dirty="0" smtClean="0"/>
              <a:t>The approach that we’re going to take, once the software design has been broken down into use cases, is to design what we have referred to as a GUI prototype, one use case at a time.</a:t>
            </a:r>
          </a:p>
          <a:p>
            <a:r>
              <a:rPr lang="en-US" dirty="0" smtClean="0"/>
              <a:t>We’ll start by developing a GUI prototype for </a:t>
            </a:r>
            <a:r>
              <a:rPr lang="en-US" dirty="0" smtClean="0"/>
              <a:t>the Internet </a:t>
            </a:r>
            <a:r>
              <a:rPr lang="en-US" dirty="0" smtClean="0"/>
              <a:t>Bookstore’s Open Account use case.</a:t>
            </a:r>
            <a:endParaRPr lang="en-US" dirty="0"/>
          </a:p>
        </p:txBody>
      </p:sp>
    </p:spTree>
    <p:extLst>
      <p:ext uri="{BB962C8B-B14F-4D97-AF65-F5344CB8AC3E}">
        <p14:creationId xmlns:p14="http://schemas.microsoft.com/office/powerpoint/2010/main" val="104955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8600" y="1676431"/>
            <a:ext cx="861060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1800" dirty="0"/>
          </a:p>
          <a:p>
            <a:pPr algn="ctr" eaLnBrk="1" hangingPunct="1">
              <a:spcBef>
                <a:spcPct val="0"/>
              </a:spcBef>
              <a:buFontTx/>
              <a:buNone/>
            </a:pPr>
            <a:r>
              <a:rPr lang="en-US" altLang="en-US" sz="2400" dirty="0"/>
              <a:t>Basic Course</a:t>
            </a:r>
          </a:p>
          <a:p>
            <a:pPr eaLnBrk="1" hangingPunct="1">
              <a:spcBef>
                <a:spcPct val="0"/>
              </a:spcBef>
              <a:buFontTx/>
              <a:buNone/>
            </a:pPr>
            <a:r>
              <a:rPr lang="en-US" altLang="en-US" sz="2400" dirty="0"/>
              <a:t>The system displays the New Account Page.  The Customer types his or her name, an e-mail address, and a password (twice), and then presses the Create Account button. The system ensures that the Customer has provided valid data and then adds an Account to the Master Account Table using that data. Then the system returns the Customer to the Home Page </a:t>
            </a:r>
          </a:p>
          <a:p>
            <a:pPr eaLnBrk="1" hangingPunct="1">
              <a:spcBef>
                <a:spcPct val="0"/>
              </a:spcBef>
              <a:buFontTx/>
              <a:buNone/>
            </a:pPr>
            <a:endParaRPr lang="en-US" altLang="en-US" sz="2400" dirty="0"/>
          </a:p>
        </p:txBody>
      </p:sp>
      <p:sp>
        <p:nvSpPr>
          <p:cNvPr id="5" name="Rectangle 3"/>
          <p:cNvSpPr>
            <a:spLocks noChangeArrowheads="1"/>
          </p:cNvSpPr>
          <p:nvPr/>
        </p:nvSpPr>
        <p:spPr bwMode="auto">
          <a:xfrm>
            <a:off x="228600" y="381000"/>
            <a:ext cx="8915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a:solidFill>
                  <a:schemeClr val="tx2"/>
                </a:solidFill>
              </a:rPr>
              <a:t>Open Account Use Case: </a:t>
            </a:r>
          </a:p>
          <a:p>
            <a:pPr algn="ctr" eaLnBrk="1" hangingPunct="1">
              <a:spcBef>
                <a:spcPct val="0"/>
              </a:spcBef>
              <a:buFontTx/>
              <a:buNone/>
            </a:pPr>
            <a:r>
              <a:rPr lang="en-US" altLang="en-US" sz="4400">
                <a:solidFill>
                  <a:schemeClr val="tx2"/>
                </a:solidFill>
              </a:rPr>
              <a:t>Basic Course</a:t>
            </a:r>
          </a:p>
        </p:txBody>
      </p:sp>
      <p:sp>
        <p:nvSpPr>
          <p:cNvPr id="6" name="Text Box 4"/>
          <p:cNvSpPr txBox="1">
            <a:spLocks noChangeArrowheads="1"/>
          </p:cNvSpPr>
          <p:nvPr/>
        </p:nvSpPr>
        <p:spPr bwMode="auto">
          <a:xfrm>
            <a:off x="0" y="0"/>
            <a:ext cx="9144000" cy="381000"/>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solidFill>
                  <a:srgbClr val="FFFFFF"/>
                </a:solidFill>
              </a:rPr>
              <a:t>                        CS574 Object-Oriented Analysis &amp; Design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267450"/>
            <a:ext cx="3276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77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33732" y="547778"/>
            <a:ext cx="86106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1800" dirty="0"/>
          </a:p>
          <a:p>
            <a:pPr algn="ctr" eaLnBrk="1" hangingPunct="1">
              <a:spcBef>
                <a:spcPct val="0"/>
              </a:spcBef>
              <a:buFontTx/>
              <a:buNone/>
            </a:pPr>
            <a:r>
              <a:rPr lang="en-US" altLang="en-US" sz="1800" dirty="0"/>
              <a:t>Alternate Courses</a:t>
            </a:r>
            <a:endParaRPr lang="en-US" altLang="en-US" sz="2000" dirty="0"/>
          </a:p>
          <a:p>
            <a:pPr eaLnBrk="1" hangingPunct="1">
              <a:spcBef>
                <a:spcPct val="0"/>
              </a:spcBef>
              <a:buFontTx/>
              <a:buNone/>
            </a:pPr>
            <a:r>
              <a:rPr lang="en-US" altLang="en-US" sz="2000" dirty="0"/>
              <a:t>If the Customer did not provide a name, the system displays an error message to that effect and prompts the Customer to type a name.</a:t>
            </a:r>
          </a:p>
          <a:p>
            <a:pPr eaLnBrk="1" hangingPunct="1">
              <a:spcBef>
                <a:spcPct val="0"/>
              </a:spcBef>
              <a:buFontTx/>
              <a:buNone/>
            </a:pPr>
            <a:endParaRPr lang="en-US" altLang="en-US" sz="2000" dirty="0"/>
          </a:p>
          <a:p>
            <a:pPr eaLnBrk="1" hangingPunct="1">
              <a:spcBef>
                <a:spcPct val="0"/>
              </a:spcBef>
              <a:buFontTx/>
              <a:buNone/>
            </a:pPr>
            <a:r>
              <a:rPr lang="en-US" altLang="en-US" sz="2000" dirty="0"/>
              <a:t>If the Customer provided an email address that's not in the correct form, the system displays an error message to that effect and prompts the Customer to type a different address.</a:t>
            </a:r>
          </a:p>
          <a:p>
            <a:pPr eaLnBrk="1" hangingPunct="1">
              <a:spcBef>
                <a:spcPct val="0"/>
              </a:spcBef>
              <a:buFontTx/>
              <a:buNone/>
            </a:pPr>
            <a:endParaRPr lang="en-US" altLang="en-US" sz="2000" dirty="0"/>
          </a:p>
          <a:p>
            <a:pPr eaLnBrk="1" hangingPunct="1">
              <a:spcBef>
                <a:spcPct val="0"/>
              </a:spcBef>
              <a:buFontTx/>
              <a:buNone/>
            </a:pPr>
            <a:r>
              <a:rPr lang="en-US" altLang="en-US" sz="2000" dirty="0"/>
              <a:t>If the Customer provided a password that is too short, the system displays an error message to that effect and prompts the Customer to type a longer password.</a:t>
            </a:r>
          </a:p>
          <a:p>
            <a:pPr eaLnBrk="1" hangingPunct="1">
              <a:spcBef>
                <a:spcPct val="0"/>
              </a:spcBef>
              <a:buFontTx/>
              <a:buNone/>
            </a:pPr>
            <a:endParaRPr lang="en-US" altLang="en-US" sz="2000" dirty="0"/>
          </a:p>
          <a:p>
            <a:pPr eaLnBrk="1" hangingPunct="1">
              <a:spcBef>
                <a:spcPct val="0"/>
              </a:spcBef>
              <a:buFontTx/>
              <a:buNone/>
            </a:pPr>
            <a:r>
              <a:rPr lang="en-US" altLang="en-US" sz="2000" dirty="0"/>
              <a:t>If the Customer did not type the same password twice, the system displays an error message to that effect and prompts the Customer to type the password correctly the second time.</a:t>
            </a:r>
          </a:p>
          <a:p>
            <a:pPr eaLnBrk="1" hangingPunct="1">
              <a:spcBef>
                <a:spcPct val="0"/>
              </a:spcBef>
              <a:buFontTx/>
              <a:buNone/>
            </a:pPr>
            <a:endParaRPr lang="en-US" altLang="en-US" sz="2000" dirty="0"/>
          </a:p>
          <a:p>
            <a:pPr eaLnBrk="1" hangingPunct="1">
              <a:spcBef>
                <a:spcPct val="0"/>
              </a:spcBef>
              <a:buFontTx/>
              <a:buNone/>
            </a:pPr>
            <a:r>
              <a:rPr lang="en-US" altLang="en-US" sz="2000" dirty="0"/>
              <a:t>If the account is already in the master account table, notify the user.  </a:t>
            </a:r>
          </a:p>
        </p:txBody>
      </p:sp>
      <p:sp>
        <p:nvSpPr>
          <p:cNvPr id="5" name="Rectangle 3"/>
          <p:cNvSpPr>
            <a:spLocks noChangeArrowheads="1"/>
          </p:cNvSpPr>
          <p:nvPr/>
        </p:nvSpPr>
        <p:spPr bwMode="auto">
          <a:xfrm>
            <a:off x="644106" y="369498"/>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3600" dirty="0">
                <a:solidFill>
                  <a:schemeClr val="tx2"/>
                </a:solidFill>
              </a:rPr>
              <a:t>Open Account Use Case: Alternate Courses</a:t>
            </a:r>
          </a:p>
        </p:txBody>
      </p:sp>
    </p:spTree>
    <p:extLst>
      <p:ext uri="{BB962C8B-B14F-4D97-AF65-F5344CB8AC3E}">
        <p14:creationId xmlns:p14="http://schemas.microsoft.com/office/powerpoint/2010/main" val="90835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Account GUI Prototype</a:t>
            </a:r>
            <a:endParaRPr lang="en-US" dirty="0"/>
          </a:p>
        </p:txBody>
      </p:sp>
      <p:sp>
        <p:nvSpPr>
          <p:cNvPr id="3" name="Content Placeholder 2"/>
          <p:cNvSpPr>
            <a:spLocks noGrp="1"/>
          </p:cNvSpPr>
          <p:nvPr>
            <p:ph idx="1"/>
          </p:nvPr>
        </p:nvSpPr>
        <p:spPr/>
        <p:txBody>
          <a:bodyPr/>
          <a:lstStyle/>
          <a:p>
            <a:r>
              <a:rPr lang="en-US" dirty="0" smtClean="0"/>
              <a:t>You can find the Open Account GUI Prototype in the </a:t>
            </a:r>
            <a:r>
              <a:rPr lang="en-US" dirty="0"/>
              <a:t>file named 2 CS574 Lecture 3 GUI Prototyping Part </a:t>
            </a:r>
            <a:r>
              <a:rPr lang="en-US" dirty="0" smtClean="0"/>
              <a:t>2.</a:t>
            </a:r>
          </a:p>
          <a:p>
            <a:r>
              <a:rPr lang="en-US" dirty="0" smtClean="0"/>
              <a:t>Read that file carefully before you go on to the next slide, which contains this week’s HW. </a:t>
            </a:r>
            <a:endParaRPr lang="en-US" dirty="0"/>
          </a:p>
        </p:txBody>
      </p:sp>
    </p:spTree>
    <p:extLst>
      <p:ext uri="{BB962C8B-B14F-4D97-AF65-F5344CB8AC3E}">
        <p14:creationId xmlns:p14="http://schemas.microsoft.com/office/powerpoint/2010/main" val="259983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HW 3</a:t>
            </a:r>
            <a:endParaRPr lang="en-US" dirty="0"/>
          </a:p>
        </p:txBody>
      </p:sp>
      <p:sp>
        <p:nvSpPr>
          <p:cNvPr id="3" name="Content Placeholder 2"/>
          <p:cNvSpPr>
            <a:spLocks noGrp="1"/>
          </p:cNvSpPr>
          <p:nvPr>
            <p:ph idx="1"/>
          </p:nvPr>
        </p:nvSpPr>
        <p:spPr/>
        <p:txBody>
          <a:bodyPr/>
          <a:lstStyle/>
          <a:p>
            <a:r>
              <a:rPr lang="en-US" dirty="0" smtClean="0"/>
              <a:t>Construct a GUI prototype for the Internet Bookstore’s Log In Use Case. The text for Log in may be found in Lecture </a:t>
            </a:r>
            <a:r>
              <a:rPr lang="en-US" smtClean="0"/>
              <a:t>2.</a:t>
            </a:r>
            <a:endParaRPr lang="en-US" dirty="0" smtClean="0"/>
          </a:p>
          <a:p>
            <a:r>
              <a:rPr lang="en-US" dirty="0"/>
              <a:t>You may use any tools you like, including wire-framing software and Word or PPT drawing tools. </a:t>
            </a:r>
          </a:p>
        </p:txBody>
      </p:sp>
    </p:spTree>
    <p:extLst>
      <p:ext uri="{BB962C8B-B14F-4D97-AF65-F5344CB8AC3E}">
        <p14:creationId xmlns:p14="http://schemas.microsoft.com/office/powerpoint/2010/main" val="303002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437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GUI Prototyping</vt:lpstr>
      <vt:lpstr>The Next (Design) Step After Constructing Use Cases</vt:lpstr>
      <vt:lpstr>PowerPoint Presentation</vt:lpstr>
      <vt:lpstr>PowerPoint Presentation</vt:lpstr>
      <vt:lpstr>Open Account GUI Prototype</vt:lpstr>
      <vt:lpstr>HW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aklappho</dc:creator>
  <cp:lastModifiedBy>davidk6a@outlook.com</cp:lastModifiedBy>
  <cp:revision>20</cp:revision>
  <dcterms:created xsi:type="dcterms:W3CDTF">2017-01-27T12:13:23Z</dcterms:created>
  <dcterms:modified xsi:type="dcterms:W3CDTF">2018-02-19T19:59:14Z</dcterms:modified>
</cp:coreProperties>
</file>