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71" r:id="rId4"/>
    <p:sldId id="259" r:id="rId5"/>
    <p:sldId id="260" r:id="rId6"/>
    <p:sldId id="261" r:id="rId7"/>
    <p:sldId id="272" r:id="rId8"/>
    <p:sldId id="263" r:id="rId9"/>
    <p:sldId id="273" r:id="rId10"/>
    <p:sldId id="262" r:id="rId11"/>
    <p:sldId id="264"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000" autoAdjust="0"/>
    <p:restoredTop sz="94660"/>
  </p:normalViewPr>
  <p:slideViewPr>
    <p:cSldViewPr snapToGrid="0">
      <p:cViewPr varScale="1">
        <p:scale>
          <a:sx n="91" d="100"/>
          <a:sy n="91" d="100"/>
        </p:scale>
        <p:origin x="447"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6A9B71-A4A3-4AA1-918D-A1704F02A667}"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9676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A9B71-A4A3-4AA1-918D-A1704F02A667}"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35076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A9B71-A4A3-4AA1-918D-A1704F02A667}"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98401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A9B71-A4A3-4AA1-918D-A1704F02A667}"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3206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A9B71-A4A3-4AA1-918D-A1704F02A667}"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77138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6A9B71-A4A3-4AA1-918D-A1704F02A667}"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0896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6A9B71-A4A3-4AA1-918D-A1704F02A667}" type="datetimeFigureOut">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359499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6A9B71-A4A3-4AA1-918D-A1704F02A667}"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51100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A9B71-A4A3-4AA1-918D-A1704F02A667}" type="datetimeFigureOut">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120765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A9B71-A4A3-4AA1-918D-A1704F02A667}"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209736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A9B71-A4A3-4AA1-918D-A1704F02A667}"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D49C-1339-4860-B69C-5736B7EF5F96}" type="slidenum">
              <a:rPr lang="en-US" smtClean="0"/>
              <a:t>‹#›</a:t>
            </a:fld>
            <a:endParaRPr lang="en-US"/>
          </a:p>
        </p:txBody>
      </p:sp>
    </p:spTree>
    <p:extLst>
      <p:ext uri="{BB962C8B-B14F-4D97-AF65-F5344CB8AC3E}">
        <p14:creationId xmlns:p14="http://schemas.microsoft.com/office/powerpoint/2010/main" val="130074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A9B71-A4A3-4AA1-918D-A1704F02A667}" type="datetimeFigureOut">
              <a:rPr lang="en-US" smtClean="0"/>
              <a:t>3/3/2018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5D49C-1339-4860-B69C-5736B7EF5F96}" type="slidenum">
              <a:rPr lang="en-US" smtClean="0"/>
              <a:t>‹#›</a:t>
            </a:fld>
            <a:endParaRPr lang="en-US"/>
          </a:p>
        </p:txBody>
      </p:sp>
    </p:spTree>
    <p:extLst>
      <p:ext uri="{BB962C8B-B14F-4D97-AF65-F5344CB8AC3E}">
        <p14:creationId xmlns:p14="http://schemas.microsoft.com/office/powerpoint/2010/main" val="12742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 of Work to Date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We’ve discussed</a:t>
            </a:r>
          </a:p>
          <a:p>
            <a:pPr lvl="1"/>
            <a:r>
              <a:rPr lang="en-US" dirty="0" smtClean="0"/>
              <a:t>the </a:t>
            </a:r>
            <a:r>
              <a:rPr lang="en-US" dirty="0" smtClean="0"/>
              <a:t>decomposition into use cases </a:t>
            </a:r>
            <a:r>
              <a:rPr lang="en-US" dirty="0" smtClean="0"/>
              <a:t>of software to be </a:t>
            </a:r>
            <a:r>
              <a:rPr lang="en-US" dirty="0" smtClean="0"/>
              <a:t>developed</a:t>
            </a:r>
            <a:endParaRPr lang="en-US" dirty="0" smtClean="0"/>
          </a:p>
          <a:p>
            <a:pPr lvl="1"/>
            <a:r>
              <a:rPr lang="en-US" dirty="0" smtClean="0"/>
              <a:t>the need to include both basic courses and alternate courses </a:t>
            </a:r>
            <a:endParaRPr lang="en-US" dirty="0" smtClean="0"/>
          </a:p>
          <a:p>
            <a:pPr lvl="1"/>
            <a:r>
              <a:rPr lang="en-US" dirty="0" smtClean="0"/>
              <a:t>the </a:t>
            </a:r>
            <a:r>
              <a:rPr lang="en-US" dirty="0" smtClean="0"/>
              <a:t>fact that we’ll be using very low level use case </a:t>
            </a:r>
            <a:r>
              <a:rPr lang="en-US" dirty="0" smtClean="0"/>
              <a:t>text -- of </a:t>
            </a:r>
            <a:r>
              <a:rPr lang="en-US" dirty="0" smtClean="0"/>
              <a:t>the form</a:t>
            </a:r>
          </a:p>
          <a:p>
            <a:pPr lvl="2"/>
            <a:r>
              <a:rPr lang="en-US" dirty="0" smtClean="0"/>
              <a:t>Actor 1 does X1</a:t>
            </a:r>
          </a:p>
          <a:p>
            <a:pPr lvl="2"/>
            <a:r>
              <a:rPr lang="en-US" dirty="0" smtClean="0"/>
              <a:t>Actor 2 does </a:t>
            </a:r>
            <a:r>
              <a:rPr lang="en-US" dirty="0" smtClean="0"/>
              <a:t>X2</a:t>
            </a:r>
            <a:endParaRPr lang="en-US" dirty="0" smtClean="0"/>
          </a:p>
          <a:p>
            <a:pPr lvl="2"/>
            <a:r>
              <a:rPr lang="en-US" dirty="0" smtClean="0"/>
              <a:t>Actor 1 does </a:t>
            </a:r>
            <a:r>
              <a:rPr lang="en-US" dirty="0" smtClean="0"/>
              <a:t>X3</a:t>
            </a:r>
            <a:endParaRPr lang="en-US" dirty="0" smtClean="0"/>
          </a:p>
          <a:p>
            <a:pPr lvl="2"/>
            <a:r>
              <a:rPr lang="en-US" dirty="0" smtClean="0"/>
              <a:t>Actor 2 does </a:t>
            </a:r>
            <a:r>
              <a:rPr lang="en-US" dirty="0" smtClean="0"/>
              <a:t>X4</a:t>
            </a:r>
            <a:endParaRPr lang="en-US" dirty="0" smtClean="0"/>
          </a:p>
          <a:p>
            <a:pPr lvl="2"/>
            <a:r>
              <a:rPr lang="en-US" dirty="0" smtClean="0"/>
              <a:t>…</a:t>
            </a:r>
          </a:p>
          <a:p>
            <a:pPr lvl="1"/>
            <a:r>
              <a:rPr lang="en-US" dirty="0" smtClean="0"/>
              <a:t>the fact that we’ll be doing low level use case based GUI prototyping to do requirements engineering.</a:t>
            </a:r>
          </a:p>
          <a:p>
            <a:pPr lvl="1"/>
            <a:r>
              <a:rPr lang="en-US" dirty="0" smtClean="0"/>
              <a:t>what the client wants in the eBay app at a high level – See previous lectures</a:t>
            </a:r>
          </a:p>
          <a:p>
            <a:r>
              <a:rPr lang="en-US" dirty="0" smtClean="0"/>
              <a:t>The next step is to develop a first version of such a GUI prototype for the eBay app</a:t>
            </a:r>
          </a:p>
          <a:p>
            <a:pPr marL="0" indent="0">
              <a:buNone/>
            </a:pPr>
            <a:endParaRPr lang="en-US" dirty="0"/>
          </a:p>
        </p:txBody>
      </p:sp>
    </p:spTree>
    <p:extLst>
      <p:ext uri="{BB962C8B-B14F-4D97-AF65-F5344CB8AC3E}">
        <p14:creationId xmlns:p14="http://schemas.microsoft.com/office/powerpoint/2010/main" val="1067890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509258"/>
            <a:ext cx="10515600" cy="948816"/>
          </a:xfrm>
        </p:spPr>
        <p:txBody>
          <a:bodyPr/>
          <a:lstStyle/>
          <a:p>
            <a:pPr algn="ctr"/>
            <a:r>
              <a:rPr lang="en-US" dirty="0"/>
              <a:t>Screen Shot 4</a:t>
            </a:r>
          </a:p>
        </p:txBody>
      </p:sp>
      <p:sp>
        <p:nvSpPr>
          <p:cNvPr id="6" name="Content Placeholder 2"/>
          <p:cNvSpPr>
            <a:spLocks noGrp="1"/>
          </p:cNvSpPr>
          <p:nvPr>
            <p:ph idx="1"/>
          </p:nvPr>
        </p:nvSpPr>
        <p:spPr>
          <a:xfrm>
            <a:off x="838200" y="1593011"/>
            <a:ext cx="10515600" cy="960408"/>
          </a:xfrm>
        </p:spPr>
        <p:txBody>
          <a:bodyPr>
            <a:normAutofit/>
          </a:bodyPr>
          <a:lstStyle/>
          <a:p>
            <a:r>
              <a:rPr lang="en-US" altLang="en-US" b="1" i="1" dirty="0"/>
              <a:t>If the Customer did not provide a name, the system displays an error message to that effect and prompts the Customer to type a name</a:t>
            </a:r>
            <a:endParaRPr lang="en-US" b="1" i="1" dirty="0"/>
          </a:p>
          <a:p>
            <a:pPr marL="0" indent="0">
              <a:buNone/>
            </a:pPr>
            <a:endParaRPr lang="en-US" b="1" i="1" dirty="0"/>
          </a:p>
        </p:txBody>
      </p:sp>
      <p:sp>
        <p:nvSpPr>
          <p:cNvPr id="7" name="Rectangle 6"/>
          <p:cNvSpPr/>
          <p:nvPr/>
        </p:nvSpPr>
        <p:spPr>
          <a:xfrm>
            <a:off x="2265872" y="2688356"/>
            <a:ext cx="6676845" cy="32665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44483" y="2862705"/>
            <a:ext cx="5647426" cy="3046988"/>
          </a:xfrm>
          <a:prstGeom prst="rect">
            <a:avLst/>
          </a:prstGeom>
          <a:noFill/>
        </p:spPr>
        <p:txBody>
          <a:bodyPr wrap="square" rtlCol="0">
            <a:spAutoFit/>
          </a:bodyPr>
          <a:lstStyle/>
          <a:p>
            <a:r>
              <a:rPr lang="en-US" sz="3200" dirty="0"/>
              <a:t>Picture of the New Account Page With an Empty Name Box, All the Rest of the Boxes Filled In with Legal Data, and the Error Message Displayed by the System</a:t>
            </a:r>
          </a:p>
        </p:txBody>
      </p:sp>
    </p:spTree>
    <p:extLst>
      <p:ext uri="{BB962C8B-B14F-4D97-AF65-F5344CB8AC3E}">
        <p14:creationId xmlns:p14="http://schemas.microsoft.com/office/powerpoint/2010/main" val="581574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09258"/>
            <a:ext cx="10515600" cy="948816"/>
          </a:xfrm>
        </p:spPr>
        <p:txBody>
          <a:bodyPr/>
          <a:lstStyle/>
          <a:p>
            <a:pPr algn="ctr"/>
            <a:r>
              <a:rPr lang="en-US" dirty="0"/>
              <a:t>Screen Shot 5</a:t>
            </a:r>
          </a:p>
        </p:txBody>
      </p:sp>
      <p:sp>
        <p:nvSpPr>
          <p:cNvPr id="5" name="Content Placeholder 2"/>
          <p:cNvSpPr>
            <a:spLocks noGrp="1"/>
          </p:cNvSpPr>
          <p:nvPr>
            <p:ph idx="1"/>
          </p:nvPr>
        </p:nvSpPr>
        <p:spPr>
          <a:xfrm>
            <a:off x="838200" y="1339970"/>
            <a:ext cx="10515600" cy="1213449"/>
          </a:xfrm>
        </p:spPr>
        <p:txBody>
          <a:bodyPr>
            <a:normAutofit lnSpcReduction="10000"/>
          </a:bodyPr>
          <a:lstStyle/>
          <a:p>
            <a:pPr>
              <a:spcBef>
                <a:spcPct val="0"/>
              </a:spcBef>
              <a:buNone/>
            </a:pPr>
            <a:r>
              <a:rPr lang="en-US" altLang="en-US" b="1" i="1" dirty="0"/>
              <a:t>If the Customer provided an email address that's not in the correct form, the system displays an error message to that effect and prompts the Customer to type a different address.</a:t>
            </a:r>
          </a:p>
          <a:p>
            <a:pPr marL="0" indent="0">
              <a:buNone/>
            </a:pPr>
            <a:endParaRPr lang="en-US" b="1" i="1" dirty="0"/>
          </a:p>
        </p:txBody>
      </p:sp>
      <p:sp>
        <p:nvSpPr>
          <p:cNvPr id="8" name="Rectangle 7"/>
          <p:cNvSpPr/>
          <p:nvPr/>
        </p:nvSpPr>
        <p:spPr>
          <a:xfrm>
            <a:off x="2265872" y="2688356"/>
            <a:ext cx="6676845" cy="3764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44483" y="2862705"/>
            <a:ext cx="5647426" cy="3539430"/>
          </a:xfrm>
          <a:prstGeom prst="rect">
            <a:avLst/>
          </a:prstGeom>
          <a:noFill/>
        </p:spPr>
        <p:txBody>
          <a:bodyPr wrap="square" rtlCol="0">
            <a:spAutoFit/>
          </a:bodyPr>
          <a:lstStyle/>
          <a:p>
            <a:r>
              <a:rPr lang="en-US" sz="3200" dirty="0"/>
              <a:t>Picture of the New Account Page With an Invalid Email Address in the Email Address Box, All the Rest of the Boxes Filled In with Legal Data, and the Error Message Displayed by the System</a:t>
            </a:r>
          </a:p>
        </p:txBody>
      </p:sp>
    </p:spTree>
    <p:extLst>
      <p:ext uri="{BB962C8B-B14F-4D97-AF65-F5344CB8AC3E}">
        <p14:creationId xmlns:p14="http://schemas.microsoft.com/office/powerpoint/2010/main" val="3535709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09258"/>
            <a:ext cx="10515600" cy="948816"/>
          </a:xfrm>
        </p:spPr>
        <p:txBody>
          <a:bodyPr/>
          <a:lstStyle/>
          <a:p>
            <a:pPr algn="ctr"/>
            <a:r>
              <a:rPr lang="en-US" dirty="0"/>
              <a:t>Screen Shot 6</a:t>
            </a:r>
          </a:p>
        </p:txBody>
      </p:sp>
      <p:sp>
        <p:nvSpPr>
          <p:cNvPr id="5" name="Content Placeholder 2"/>
          <p:cNvSpPr>
            <a:spLocks noGrp="1"/>
          </p:cNvSpPr>
          <p:nvPr>
            <p:ph idx="1"/>
          </p:nvPr>
        </p:nvSpPr>
        <p:spPr>
          <a:xfrm>
            <a:off x="838200" y="1339970"/>
            <a:ext cx="10515600" cy="1213449"/>
          </a:xfrm>
        </p:spPr>
        <p:txBody>
          <a:bodyPr>
            <a:normAutofit lnSpcReduction="10000"/>
          </a:bodyPr>
          <a:lstStyle/>
          <a:p>
            <a:pPr>
              <a:spcBef>
                <a:spcPct val="0"/>
              </a:spcBef>
              <a:buNone/>
            </a:pPr>
            <a:r>
              <a:rPr lang="en-US" altLang="en-US" b="1" i="1" dirty="0"/>
              <a:t>If the Customer provided a password that is too short, the system displays an error message to that effect and prompts the Customer to type a longer password.</a:t>
            </a:r>
          </a:p>
          <a:p>
            <a:pPr marL="0" indent="0">
              <a:buNone/>
            </a:pPr>
            <a:endParaRPr lang="en-US" b="1" i="1" dirty="0"/>
          </a:p>
        </p:txBody>
      </p:sp>
      <p:sp>
        <p:nvSpPr>
          <p:cNvPr id="6" name="Rectangle 5"/>
          <p:cNvSpPr/>
          <p:nvPr/>
        </p:nvSpPr>
        <p:spPr>
          <a:xfrm>
            <a:off x="2265872" y="2688356"/>
            <a:ext cx="6676845" cy="3764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44483" y="2862705"/>
            <a:ext cx="5647426" cy="3046988"/>
          </a:xfrm>
          <a:prstGeom prst="rect">
            <a:avLst/>
          </a:prstGeom>
          <a:noFill/>
        </p:spPr>
        <p:txBody>
          <a:bodyPr wrap="square" rtlCol="0">
            <a:spAutoFit/>
          </a:bodyPr>
          <a:lstStyle/>
          <a:p>
            <a:r>
              <a:rPr lang="en-US" sz="3200" dirty="0"/>
              <a:t>Picture of the New Account Page With a Password that is Too Short, All the Rest of the Boxes Filled In with Legal Data, and the Error Message Displayed by the System</a:t>
            </a:r>
          </a:p>
        </p:txBody>
      </p:sp>
    </p:spTree>
    <p:extLst>
      <p:ext uri="{BB962C8B-B14F-4D97-AF65-F5344CB8AC3E}">
        <p14:creationId xmlns:p14="http://schemas.microsoft.com/office/powerpoint/2010/main" val="2711282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09258"/>
            <a:ext cx="10515600" cy="948816"/>
          </a:xfrm>
        </p:spPr>
        <p:txBody>
          <a:bodyPr/>
          <a:lstStyle/>
          <a:p>
            <a:pPr algn="ctr"/>
            <a:r>
              <a:rPr lang="en-US" dirty="0"/>
              <a:t>Screen Shot 7</a:t>
            </a:r>
          </a:p>
        </p:txBody>
      </p:sp>
      <p:sp>
        <p:nvSpPr>
          <p:cNvPr id="5" name="Content Placeholder 2"/>
          <p:cNvSpPr>
            <a:spLocks noGrp="1"/>
          </p:cNvSpPr>
          <p:nvPr>
            <p:ph idx="1"/>
          </p:nvPr>
        </p:nvSpPr>
        <p:spPr>
          <a:xfrm>
            <a:off x="838200" y="1339970"/>
            <a:ext cx="10515600" cy="1213449"/>
          </a:xfrm>
        </p:spPr>
        <p:txBody>
          <a:bodyPr>
            <a:normAutofit lnSpcReduction="10000"/>
          </a:bodyPr>
          <a:lstStyle/>
          <a:p>
            <a:pPr>
              <a:spcBef>
                <a:spcPct val="0"/>
              </a:spcBef>
              <a:buNone/>
            </a:pPr>
            <a:r>
              <a:rPr lang="en-US" altLang="en-US" b="1" i="1" dirty="0"/>
              <a:t>If the Customer did not type the same password twice, the system displays an error message to that effect and prompts the Customer to type the password correctly the second time.</a:t>
            </a:r>
          </a:p>
          <a:p>
            <a:pPr marL="0" indent="0">
              <a:buNone/>
            </a:pPr>
            <a:endParaRPr lang="en-US" b="1" i="1" dirty="0"/>
          </a:p>
        </p:txBody>
      </p:sp>
      <p:sp>
        <p:nvSpPr>
          <p:cNvPr id="6" name="Rectangle 5"/>
          <p:cNvSpPr/>
          <p:nvPr/>
        </p:nvSpPr>
        <p:spPr>
          <a:xfrm>
            <a:off x="2265872" y="2688356"/>
            <a:ext cx="6676845" cy="3764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44483" y="2862705"/>
            <a:ext cx="5647426" cy="3539430"/>
          </a:xfrm>
          <a:prstGeom prst="rect">
            <a:avLst/>
          </a:prstGeom>
          <a:noFill/>
        </p:spPr>
        <p:txBody>
          <a:bodyPr wrap="square" rtlCol="0">
            <a:spAutoFit/>
          </a:bodyPr>
          <a:lstStyle/>
          <a:p>
            <a:r>
              <a:rPr lang="en-US" sz="3200" dirty="0"/>
              <a:t>Picture of the New Account Page With Two Different Sufficiently Long Passwords in the Two </a:t>
            </a:r>
            <a:r>
              <a:rPr lang="en-US" sz="3200" dirty="0" err="1"/>
              <a:t>Passsword</a:t>
            </a:r>
            <a:r>
              <a:rPr lang="en-US" sz="3200" dirty="0"/>
              <a:t> Boxes, All the Rest of the Boxes Filled In with Legal Data, and the Error Message Displayed by the System</a:t>
            </a:r>
          </a:p>
        </p:txBody>
      </p:sp>
    </p:spTree>
    <p:extLst>
      <p:ext uri="{BB962C8B-B14F-4D97-AF65-F5344CB8AC3E}">
        <p14:creationId xmlns:p14="http://schemas.microsoft.com/office/powerpoint/2010/main" val="2746976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09258"/>
            <a:ext cx="10515600" cy="948816"/>
          </a:xfrm>
        </p:spPr>
        <p:txBody>
          <a:bodyPr/>
          <a:lstStyle/>
          <a:p>
            <a:pPr algn="ctr"/>
            <a:r>
              <a:rPr lang="en-US" dirty="0"/>
              <a:t>Screen Shot 8</a:t>
            </a:r>
          </a:p>
        </p:txBody>
      </p:sp>
      <p:sp>
        <p:nvSpPr>
          <p:cNvPr id="5" name="Content Placeholder 2"/>
          <p:cNvSpPr>
            <a:spLocks noGrp="1"/>
          </p:cNvSpPr>
          <p:nvPr>
            <p:ph idx="1"/>
          </p:nvPr>
        </p:nvSpPr>
        <p:spPr>
          <a:xfrm>
            <a:off x="838200" y="1564257"/>
            <a:ext cx="10515600" cy="672860"/>
          </a:xfrm>
        </p:spPr>
        <p:txBody>
          <a:bodyPr>
            <a:normAutofit/>
          </a:bodyPr>
          <a:lstStyle/>
          <a:p>
            <a:pPr>
              <a:spcBef>
                <a:spcPct val="0"/>
              </a:spcBef>
              <a:buNone/>
            </a:pPr>
            <a:r>
              <a:rPr lang="en-US" altLang="en-US" b="1" i="1" dirty="0"/>
              <a:t>If the account is already in the master account table, notify the user.  </a:t>
            </a:r>
          </a:p>
          <a:p>
            <a:pPr marL="0" indent="0">
              <a:buNone/>
            </a:pPr>
            <a:endParaRPr lang="en-US" b="1" i="1" dirty="0"/>
          </a:p>
        </p:txBody>
      </p:sp>
      <p:sp>
        <p:nvSpPr>
          <p:cNvPr id="6" name="Rectangle 5"/>
          <p:cNvSpPr/>
          <p:nvPr/>
        </p:nvSpPr>
        <p:spPr>
          <a:xfrm>
            <a:off x="2265872" y="2688356"/>
            <a:ext cx="6676845" cy="3764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32981" y="3144501"/>
            <a:ext cx="5647426" cy="2554545"/>
          </a:xfrm>
          <a:prstGeom prst="rect">
            <a:avLst/>
          </a:prstGeom>
          <a:noFill/>
        </p:spPr>
        <p:txBody>
          <a:bodyPr wrap="square" rtlCol="0">
            <a:spAutoFit/>
          </a:bodyPr>
          <a:lstStyle/>
          <a:p>
            <a:r>
              <a:rPr lang="en-US" sz="3200" dirty="0"/>
              <a:t>Picture of the New Account Page With All Boxes Filled In with Legal Data, and the Error Message Displayed by the System</a:t>
            </a:r>
          </a:p>
        </p:txBody>
      </p:sp>
    </p:spTree>
    <p:extLst>
      <p:ext uri="{BB962C8B-B14F-4D97-AF65-F5344CB8AC3E}">
        <p14:creationId xmlns:p14="http://schemas.microsoft.com/office/powerpoint/2010/main" val="2480085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25588" y="238250"/>
            <a:ext cx="10515600" cy="1102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HW</a:t>
            </a:r>
            <a:endParaRPr lang="en-US" dirty="0"/>
          </a:p>
        </p:txBody>
      </p:sp>
      <p:sp>
        <p:nvSpPr>
          <p:cNvPr id="7" name="Content Placeholder 2"/>
          <p:cNvSpPr txBox="1">
            <a:spLocks/>
          </p:cNvSpPr>
          <p:nvPr/>
        </p:nvSpPr>
        <p:spPr>
          <a:xfrm>
            <a:off x="646686" y="1883997"/>
            <a:ext cx="10515600" cy="23415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dirty="0" smtClean="0"/>
              <a:t>Part 1: Break </a:t>
            </a:r>
            <a:r>
              <a:rPr lang="en-US" dirty="0" smtClean="0"/>
              <a:t>the eBay app into a set of use </a:t>
            </a:r>
            <a:r>
              <a:rPr lang="en-US" dirty="0" smtClean="0"/>
              <a:t>cases, and make a list of their names.</a:t>
            </a:r>
            <a:endParaRPr lang="en-US" dirty="0" smtClean="0"/>
          </a:p>
          <a:p>
            <a:pPr>
              <a:spcBef>
                <a:spcPct val="0"/>
              </a:spcBef>
            </a:pPr>
            <a:r>
              <a:rPr lang="en-US" dirty="0" smtClean="0"/>
              <a:t>Part 2: Construct </a:t>
            </a:r>
            <a:r>
              <a:rPr lang="en-US" dirty="0" smtClean="0"/>
              <a:t>low level use case text for </a:t>
            </a:r>
            <a:r>
              <a:rPr lang="en-US" dirty="0" smtClean="0"/>
              <a:t>the basic course and the alternate courses of each </a:t>
            </a:r>
            <a:r>
              <a:rPr lang="en-US" dirty="0" smtClean="0"/>
              <a:t>use </a:t>
            </a:r>
            <a:r>
              <a:rPr lang="en-US" dirty="0" smtClean="0"/>
              <a:t>case – and write the use case text below the name of the use case.</a:t>
            </a:r>
            <a:endParaRPr lang="en-US" dirty="0" smtClean="0"/>
          </a:p>
          <a:p>
            <a:pPr>
              <a:spcBef>
                <a:spcPct val="0"/>
              </a:spcBef>
            </a:pPr>
            <a:r>
              <a:rPr lang="en-US" dirty="0" smtClean="0"/>
              <a:t>Part 3: Construct </a:t>
            </a:r>
            <a:r>
              <a:rPr lang="en-US" dirty="0" smtClean="0"/>
              <a:t>a GUI prototype for the eBay app, using the </a:t>
            </a:r>
            <a:r>
              <a:rPr lang="en-US" dirty="0" smtClean="0"/>
              <a:t>use case text from Part 2.</a:t>
            </a:r>
            <a:endParaRPr lang="en-US" dirty="0" smtClean="0"/>
          </a:p>
        </p:txBody>
      </p:sp>
    </p:spTree>
    <p:extLst>
      <p:ext uri="{BB962C8B-B14F-4D97-AF65-F5344CB8AC3E}">
        <p14:creationId xmlns:p14="http://schemas.microsoft.com/office/powerpoint/2010/main" val="1527811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42393" y="2374327"/>
            <a:ext cx="86106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en-US" altLang="en-US" sz="2400" dirty="0"/>
          </a:p>
          <a:p>
            <a:pPr algn="just" eaLnBrk="1" hangingPunct="1">
              <a:spcBef>
                <a:spcPct val="0"/>
              </a:spcBef>
              <a:buFontTx/>
              <a:buNone/>
            </a:pPr>
            <a:endParaRPr lang="en-US" altLang="en-US" sz="1800" dirty="0"/>
          </a:p>
          <a:p>
            <a:pPr algn="just" eaLnBrk="1" hangingPunct="1">
              <a:spcBef>
                <a:spcPct val="0"/>
              </a:spcBef>
              <a:buFontTx/>
              <a:buNone/>
            </a:pPr>
            <a:r>
              <a:rPr lang="en-US" altLang="en-US" sz="2400" dirty="0"/>
              <a:t>Basic Course</a:t>
            </a:r>
          </a:p>
          <a:p>
            <a:pPr algn="just" eaLnBrk="1" hangingPunct="1">
              <a:spcBef>
                <a:spcPct val="0"/>
              </a:spcBef>
              <a:buFontTx/>
              <a:buNone/>
            </a:pPr>
            <a:r>
              <a:rPr lang="en-US" altLang="en-US" sz="2400" dirty="0">
                <a:solidFill>
                  <a:srgbClr val="00B050"/>
                </a:solidFill>
              </a:rPr>
              <a:t>The system displays the New Account Page.</a:t>
            </a:r>
            <a:r>
              <a:rPr lang="en-US" altLang="en-US" sz="2400" dirty="0"/>
              <a:t>  </a:t>
            </a:r>
            <a:r>
              <a:rPr lang="en-US" altLang="en-US" sz="2400" dirty="0">
                <a:solidFill>
                  <a:srgbClr val="0070C0"/>
                </a:solidFill>
              </a:rPr>
              <a:t>The Customer types his or her name, an e-mail address, and a password (twice), and then presses the Create Account button. </a:t>
            </a:r>
            <a:r>
              <a:rPr lang="en-US" altLang="en-US" sz="2400" dirty="0">
                <a:solidFill>
                  <a:srgbClr val="00B050"/>
                </a:solidFill>
              </a:rPr>
              <a:t>The system ensures that the Customer has provided valid data and then adds an Account to the Master Account Table using that data. Then the system returns the Customer to the Home Page </a:t>
            </a:r>
          </a:p>
          <a:p>
            <a:pPr algn="just" eaLnBrk="1" hangingPunct="1">
              <a:spcBef>
                <a:spcPct val="0"/>
              </a:spcBef>
              <a:buFontTx/>
              <a:buNone/>
            </a:pPr>
            <a:endParaRPr lang="en-US" altLang="en-US" sz="2400" dirty="0"/>
          </a:p>
        </p:txBody>
      </p:sp>
      <p:sp>
        <p:nvSpPr>
          <p:cNvPr id="5" name="Rectangle 3"/>
          <p:cNvSpPr>
            <a:spLocks noChangeArrowheads="1"/>
          </p:cNvSpPr>
          <p:nvPr/>
        </p:nvSpPr>
        <p:spPr bwMode="auto">
          <a:xfrm>
            <a:off x="1353206" y="558445"/>
            <a:ext cx="8915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None/>
            </a:pPr>
            <a:r>
              <a:rPr lang="en-US" altLang="en-US" sz="2800" dirty="0" smtClean="0"/>
              <a:t>To repeat an example that we’ve seen in an earlier </a:t>
            </a:r>
            <a:r>
              <a:rPr lang="en-US" altLang="en-US" sz="2800" dirty="0" smtClean="0"/>
              <a:t>lecture: </a:t>
            </a:r>
            <a:r>
              <a:rPr lang="en-US" altLang="en-US" sz="2800" dirty="0" smtClean="0"/>
              <a:t>For </a:t>
            </a:r>
            <a:r>
              <a:rPr lang="en-US" altLang="en-US" sz="2800" dirty="0"/>
              <a:t>the basic course of the Internet Bookstore’s Open Account Use </a:t>
            </a:r>
            <a:r>
              <a:rPr lang="en-US" altLang="en-US" sz="2800" dirty="0" smtClean="0"/>
              <a:t>Case, Use </a:t>
            </a:r>
            <a:r>
              <a:rPr lang="en-US" altLang="en-US" sz="2800" dirty="0" smtClean="0"/>
              <a:t>Case text should be of the type shown </a:t>
            </a:r>
            <a:r>
              <a:rPr lang="en-US" altLang="en-US" sz="2800" dirty="0" smtClean="0"/>
              <a:t>below</a:t>
            </a:r>
            <a:r>
              <a:rPr lang="en-US" altLang="en-US" sz="2800" dirty="0"/>
              <a:t>.</a:t>
            </a:r>
            <a:endParaRPr lang="en-US" altLang="en-US" sz="2800" dirty="0"/>
          </a:p>
        </p:txBody>
      </p:sp>
      <p:sp>
        <p:nvSpPr>
          <p:cNvPr id="6" name="Text Box 4"/>
          <p:cNvSpPr txBox="1">
            <a:spLocks noChangeArrowheads="1"/>
          </p:cNvSpPr>
          <p:nvPr/>
        </p:nvSpPr>
        <p:spPr bwMode="auto">
          <a:xfrm>
            <a:off x="0" y="0"/>
            <a:ext cx="9144000" cy="381000"/>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en-US" sz="2000" b="1">
                <a:solidFill>
                  <a:srgbClr val="FFFFFF"/>
                </a:solidFill>
              </a:rPr>
              <a:t>                        CS574 Object-Oriented Analysis &amp; Design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6267450"/>
            <a:ext cx="3276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77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710" y="1084645"/>
            <a:ext cx="10515600" cy="4351338"/>
          </a:xfrm>
        </p:spPr>
        <p:txBody>
          <a:bodyPr/>
          <a:lstStyle/>
          <a:p>
            <a:pPr marL="0" indent="0" algn="ctr">
              <a:buNone/>
            </a:pPr>
            <a:r>
              <a:rPr lang="en-US" sz="5400" dirty="0" smtClean="0"/>
              <a:t>Also, as we saw, there should be one screen shot in the GUI Prototype for each sentence in use case text. </a:t>
            </a:r>
          </a:p>
          <a:p>
            <a:pPr marL="0" indent="0" algn="ctr">
              <a:buNone/>
            </a:pPr>
            <a:r>
              <a:rPr lang="en-US" sz="5400" dirty="0" smtClean="0"/>
              <a:t>(See the next 3 slides)</a:t>
            </a:r>
          </a:p>
          <a:p>
            <a:pPr marL="0" indent="0" algn="ctr">
              <a:buNone/>
            </a:pPr>
            <a:endParaRPr lang="en-US" sz="5400" dirty="0" smtClean="0"/>
          </a:p>
          <a:p>
            <a:endParaRPr lang="en-US" dirty="0" smtClean="0"/>
          </a:p>
        </p:txBody>
      </p:sp>
    </p:spTree>
    <p:extLst>
      <p:ext uri="{BB962C8B-B14F-4D97-AF65-F5344CB8AC3E}">
        <p14:creationId xmlns:p14="http://schemas.microsoft.com/office/powerpoint/2010/main" val="343966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Screen Shot 1</a:t>
            </a:r>
          </a:p>
        </p:txBody>
      </p:sp>
      <p:sp>
        <p:nvSpPr>
          <p:cNvPr id="3" name="Content Placeholder 2"/>
          <p:cNvSpPr>
            <a:spLocks noGrp="1"/>
          </p:cNvSpPr>
          <p:nvPr>
            <p:ph idx="1"/>
          </p:nvPr>
        </p:nvSpPr>
        <p:spPr>
          <a:xfrm>
            <a:off x="838200" y="1825625"/>
            <a:ext cx="10515600" cy="727794"/>
          </a:xfrm>
        </p:spPr>
        <p:txBody>
          <a:bodyPr/>
          <a:lstStyle/>
          <a:p>
            <a:r>
              <a:rPr lang="en-US" altLang="en-US" b="1" i="1" dirty="0"/>
              <a:t>The system displays the New Account Page</a:t>
            </a:r>
          </a:p>
          <a:p>
            <a:endParaRPr lang="en-US" dirty="0"/>
          </a:p>
          <a:p>
            <a:pPr marL="0" indent="0">
              <a:buNone/>
            </a:pPr>
            <a:endParaRPr lang="en-US" dirty="0"/>
          </a:p>
        </p:txBody>
      </p:sp>
      <p:sp>
        <p:nvSpPr>
          <p:cNvPr id="4" name="Rectangle 3"/>
          <p:cNvSpPr/>
          <p:nvPr/>
        </p:nvSpPr>
        <p:spPr>
          <a:xfrm>
            <a:off x="2265872" y="2688356"/>
            <a:ext cx="6676845" cy="32665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86974" y="3736849"/>
            <a:ext cx="5647426" cy="584775"/>
          </a:xfrm>
          <a:prstGeom prst="rect">
            <a:avLst/>
          </a:prstGeom>
          <a:noFill/>
        </p:spPr>
        <p:txBody>
          <a:bodyPr wrap="square" rtlCol="0">
            <a:spAutoFit/>
          </a:bodyPr>
          <a:lstStyle/>
          <a:p>
            <a:r>
              <a:rPr lang="en-US" sz="3200" dirty="0"/>
              <a:t>Picture of the New Account Page</a:t>
            </a:r>
          </a:p>
        </p:txBody>
      </p:sp>
    </p:spTree>
    <p:extLst>
      <p:ext uri="{BB962C8B-B14F-4D97-AF65-F5344CB8AC3E}">
        <p14:creationId xmlns:p14="http://schemas.microsoft.com/office/powerpoint/2010/main" val="548172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dirty="0"/>
              <a:t>Screen Shot 2</a:t>
            </a:r>
          </a:p>
        </p:txBody>
      </p:sp>
      <p:sp>
        <p:nvSpPr>
          <p:cNvPr id="5" name="Content Placeholder 2"/>
          <p:cNvSpPr>
            <a:spLocks noGrp="1"/>
          </p:cNvSpPr>
          <p:nvPr>
            <p:ph idx="1"/>
          </p:nvPr>
        </p:nvSpPr>
        <p:spPr>
          <a:xfrm>
            <a:off x="941717" y="1612840"/>
            <a:ext cx="10515600" cy="727794"/>
          </a:xfrm>
        </p:spPr>
        <p:txBody>
          <a:bodyPr>
            <a:noAutofit/>
          </a:bodyPr>
          <a:lstStyle/>
          <a:p>
            <a:r>
              <a:rPr lang="en-US" altLang="en-US" b="1" i="1" dirty="0"/>
              <a:t>The Customer types his or her name, an e-mail address, and a password (twice), and then presses the Create Account button. </a:t>
            </a:r>
          </a:p>
          <a:p>
            <a:r>
              <a:rPr lang="en-US" altLang="en-US" dirty="0"/>
              <a:t>So, screen shot 1 must have a box for entering a name, a box for entering an email address, two boxes for entering a password, and a Create Account button.</a:t>
            </a:r>
            <a:endParaRPr lang="en-US" dirty="0"/>
          </a:p>
        </p:txBody>
      </p:sp>
      <p:sp>
        <p:nvSpPr>
          <p:cNvPr id="6" name="Rectangle 5"/>
          <p:cNvSpPr/>
          <p:nvPr/>
        </p:nvSpPr>
        <p:spPr>
          <a:xfrm>
            <a:off x="2237117" y="3818626"/>
            <a:ext cx="6676845" cy="27976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835216" y="4582238"/>
            <a:ext cx="5647426" cy="1569660"/>
          </a:xfrm>
          <a:prstGeom prst="rect">
            <a:avLst/>
          </a:prstGeom>
          <a:noFill/>
        </p:spPr>
        <p:txBody>
          <a:bodyPr wrap="square" rtlCol="0">
            <a:spAutoFit/>
          </a:bodyPr>
          <a:lstStyle/>
          <a:p>
            <a:r>
              <a:rPr lang="en-US" sz="3200" dirty="0"/>
              <a:t>Picture of the New Account With the Various Boxes Filled in With Examples</a:t>
            </a:r>
          </a:p>
        </p:txBody>
      </p:sp>
    </p:spTree>
    <p:extLst>
      <p:ext uri="{BB962C8B-B14F-4D97-AF65-F5344CB8AC3E}">
        <p14:creationId xmlns:p14="http://schemas.microsoft.com/office/powerpoint/2010/main" val="273395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pPr algn="ctr"/>
            <a:r>
              <a:rPr lang="en-US" dirty="0"/>
              <a:t>Screen Shot 3</a:t>
            </a:r>
          </a:p>
        </p:txBody>
      </p:sp>
      <p:sp>
        <p:nvSpPr>
          <p:cNvPr id="6" name="Content Placeholder 2"/>
          <p:cNvSpPr>
            <a:spLocks noGrp="1"/>
          </p:cNvSpPr>
          <p:nvPr>
            <p:ph idx="1"/>
          </p:nvPr>
        </p:nvSpPr>
        <p:spPr>
          <a:xfrm>
            <a:off x="838200" y="1690688"/>
            <a:ext cx="10515600" cy="1412156"/>
          </a:xfrm>
        </p:spPr>
        <p:txBody>
          <a:bodyPr>
            <a:normAutofit fontScale="32500" lnSpcReduction="20000"/>
          </a:bodyPr>
          <a:lstStyle/>
          <a:p>
            <a:pPr>
              <a:spcBef>
                <a:spcPct val="0"/>
              </a:spcBef>
              <a:buNone/>
            </a:pPr>
            <a:r>
              <a:rPr lang="en-US" altLang="en-US" sz="8600" b="1" i="1" dirty="0"/>
              <a:t>The system ensures that the Customer has provided valid data and then adds an Account to the Master Account Table using that data. Then the system returns the Customer to the Home Page </a:t>
            </a:r>
          </a:p>
          <a:p>
            <a:pPr marL="0" indent="0">
              <a:buNone/>
            </a:pPr>
            <a:endParaRPr lang="en-US" b="1" i="1" dirty="0"/>
          </a:p>
        </p:txBody>
      </p:sp>
      <p:sp>
        <p:nvSpPr>
          <p:cNvPr id="7" name="Rectangle 6"/>
          <p:cNvSpPr/>
          <p:nvPr/>
        </p:nvSpPr>
        <p:spPr>
          <a:xfrm>
            <a:off x="2265872" y="3375804"/>
            <a:ext cx="6676845" cy="2579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80272" y="4316362"/>
            <a:ext cx="5647426" cy="584775"/>
          </a:xfrm>
          <a:prstGeom prst="rect">
            <a:avLst/>
          </a:prstGeom>
          <a:noFill/>
        </p:spPr>
        <p:txBody>
          <a:bodyPr wrap="square" rtlCol="0">
            <a:spAutoFit/>
          </a:bodyPr>
          <a:lstStyle/>
          <a:p>
            <a:r>
              <a:rPr lang="en-US" sz="3200" dirty="0"/>
              <a:t>Picture of the Home Page</a:t>
            </a:r>
          </a:p>
        </p:txBody>
      </p:sp>
    </p:spTree>
    <p:extLst>
      <p:ext uri="{BB962C8B-B14F-4D97-AF65-F5344CB8AC3E}">
        <p14:creationId xmlns:p14="http://schemas.microsoft.com/office/powerpoint/2010/main" val="4101030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848710" y="1084645"/>
            <a:ext cx="10515600" cy="4351338"/>
          </a:xfrm>
        </p:spPr>
        <p:txBody>
          <a:bodyPr>
            <a:normAutofit fontScale="85000" lnSpcReduction="10000"/>
          </a:bodyPr>
          <a:lstStyle/>
          <a:p>
            <a:r>
              <a:rPr lang="en-US" sz="5400" dirty="0" smtClean="0"/>
              <a:t>Also, </a:t>
            </a:r>
            <a:r>
              <a:rPr lang="en-US" sz="5400" dirty="0" smtClean="0"/>
              <a:t>all </a:t>
            </a:r>
            <a:r>
              <a:rPr lang="en-US" sz="5400" dirty="0" smtClean="0"/>
              <a:t>alternate courses that </a:t>
            </a:r>
            <a:r>
              <a:rPr lang="en-US" sz="5400" dirty="0" smtClean="0"/>
              <a:t>that can be thought of, must be described, using </a:t>
            </a:r>
            <a:r>
              <a:rPr lang="en-US" sz="5400" dirty="0" smtClean="0"/>
              <a:t>the same type/level of text </a:t>
            </a:r>
            <a:r>
              <a:rPr lang="en-US" sz="5400" dirty="0"/>
              <a:t>(See the next </a:t>
            </a:r>
            <a:r>
              <a:rPr lang="en-US" sz="5400" dirty="0" smtClean="0"/>
              <a:t>slide) … because </a:t>
            </a:r>
            <a:r>
              <a:rPr lang="en-US" sz="5400" dirty="0" smtClean="0"/>
              <a:t>alternate courses that are omitted, and, therefore, later left out of implementation, can cause serious bugs.</a:t>
            </a:r>
          </a:p>
          <a:p>
            <a:endParaRPr lang="en-US" sz="5400" dirty="0" smtClean="0"/>
          </a:p>
          <a:p>
            <a:endParaRPr lang="en-US" dirty="0" smtClean="0"/>
          </a:p>
        </p:txBody>
      </p:sp>
    </p:spTree>
    <p:extLst>
      <p:ext uri="{BB962C8B-B14F-4D97-AF65-F5344CB8AC3E}">
        <p14:creationId xmlns:p14="http://schemas.microsoft.com/office/powerpoint/2010/main" val="406548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33732" y="547778"/>
            <a:ext cx="86106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altLang="en-US" sz="2400" dirty="0"/>
          </a:p>
          <a:p>
            <a:pPr algn="ctr" eaLnBrk="1" hangingPunct="1">
              <a:spcBef>
                <a:spcPct val="0"/>
              </a:spcBef>
              <a:buFontTx/>
              <a:buNone/>
            </a:pPr>
            <a:endParaRPr lang="en-US" altLang="en-US" sz="1800" dirty="0"/>
          </a:p>
          <a:p>
            <a:pPr algn="ctr" eaLnBrk="1" hangingPunct="1">
              <a:spcBef>
                <a:spcPct val="0"/>
              </a:spcBef>
              <a:buFontTx/>
              <a:buNone/>
            </a:pPr>
            <a:r>
              <a:rPr lang="en-US" altLang="en-US" sz="1800" dirty="0"/>
              <a:t>Alternate Courses</a:t>
            </a:r>
            <a:endParaRPr lang="en-US" altLang="en-US" sz="2000" dirty="0"/>
          </a:p>
          <a:p>
            <a:pPr eaLnBrk="1" hangingPunct="1">
              <a:spcBef>
                <a:spcPct val="0"/>
              </a:spcBef>
              <a:buFontTx/>
              <a:buNone/>
            </a:pPr>
            <a:r>
              <a:rPr lang="en-US" altLang="en-US" sz="2000" dirty="0">
                <a:solidFill>
                  <a:srgbClr val="00B050"/>
                </a:solidFill>
              </a:rPr>
              <a:t>If the Customer did not provide a name, the system displays an error message to that effect and prompts the Customer to type a name.</a:t>
            </a:r>
          </a:p>
          <a:p>
            <a:pPr eaLnBrk="1" hangingPunct="1">
              <a:spcBef>
                <a:spcPct val="0"/>
              </a:spcBef>
              <a:buFontTx/>
              <a:buNone/>
            </a:pPr>
            <a:endParaRPr lang="en-US" altLang="en-US" sz="2000" dirty="0"/>
          </a:p>
          <a:p>
            <a:pPr eaLnBrk="1" hangingPunct="1">
              <a:spcBef>
                <a:spcPct val="0"/>
              </a:spcBef>
              <a:buFontTx/>
              <a:buNone/>
            </a:pPr>
            <a:r>
              <a:rPr lang="en-US" altLang="en-US" sz="2000" dirty="0">
                <a:solidFill>
                  <a:srgbClr val="00B050"/>
                </a:solidFill>
              </a:rPr>
              <a:t>If the Customer provided an email address that's not in the correct form, the system displays an error message to that effect and prompts the Customer to type a different address.</a:t>
            </a:r>
          </a:p>
          <a:p>
            <a:pPr eaLnBrk="1" hangingPunct="1">
              <a:spcBef>
                <a:spcPct val="0"/>
              </a:spcBef>
              <a:buFontTx/>
              <a:buNone/>
            </a:pPr>
            <a:endParaRPr lang="en-US" altLang="en-US" sz="2000" dirty="0"/>
          </a:p>
          <a:p>
            <a:pPr eaLnBrk="1" hangingPunct="1">
              <a:spcBef>
                <a:spcPct val="0"/>
              </a:spcBef>
              <a:buFontTx/>
              <a:buNone/>
            </a:pPr>
            <a:r>
              <a:rPr lang="en-US" altLang="en-US" sz="2000" dirty="0">
                <a:solidFill>
                  <a:srgbClr val="00B050"/>
                </a:solidFill>
              </a:rPr>
              <a:t>If the Customer provided a password that is too short, the system displays an error message to that effect and prompts the Customer to type a longer password.</a:t>
            </a:r>
          </a:p>
          <a:p>
            <a:pPr eaLnBrk="1" hangingPunct="1">
              <a:spcBef>
                <a:spcPct val="0"/>
              </a:spcBef>
              <a:buFontTx/>
              <a:buNone/>
            </a:pPr>
            <a:endParaRPr lang="en-US" altLang="en-US" sz="2000" dirty="0">
              <a:solidFill>
                <a:srgbClr val="00B050"/>
              </a:solidFill>
            </a:endParaRPr>
          </a:p>
          <a:p>
            <a:pPr eaLnBrk="1" hangingPunct="1">
              <a:spcBef>
                <a:spcPct val="0"/>
              </a:spcBef>
              <a:buFontTx/>
              <a:buNone/>
            </a:pPr>
            <a:r>
              <a:rPr lang="en-US" altLang="en-US" sz="2000" dirty="0">
                <a:solidFill>
                  <a:srgbClr val="00B050"/>
                </a:solidFill>
              </a:rPr>
              <a:t>If the Customer did not type the same password twice, the system displays an error message to that effect and prompts the Customer to type the password correctly the second time.</a:t>
            </a:r>
          </a:p>
          <a:p>
            <a:pPr eaLnBrk="1" hangingPunct="1">
              <a:spcBef>
                <a:spcPct val="0"/>
              </a:spcBef>
              <a:buFontTx/>
              <a:buNone/>
            </a:pPr>
            <a:endParaRPr lang="en-US" altLang="en-US" sz="2000" dirty="0">
              <a:solidFill>
                <a:srgbClr val="00B050"/>
              </a:solidFill>
            </a:endParaRPr>
          </a:p>
          <a:p>
            <a:pPr eaLnBrk="1" hangingPunct="1">
              <a:spcBef>
                <a:spcPct val="0"/>
              </a:spcBef>
              <a:buFontTx/>
              <a:buNone/>
            </a:pPr>
            <a:r>
              <a:rPr lang="en-US" altLang="en-US" sz="2000" dirty="0">
                <a:solidFill>
                  <a:srgbClr val="00B050"/>
                </a:solidFill>
              </a:rPr>
              <a:t>If the account is already in the master account table, notify the user.  </a:t>
            </a:r>
          </a:p>
        </p:txBody>
      </p:sp>
      <p:sp>
        <p:nvSpPr>
          <p:cNvPr id="5" name="Rectangle 3"/>
          <p:cNvSpPr>
            <a:spLocks noChangeArrowheads="1"/>
          </p:cNvSpPr>
          <p:nvPr/>
        </p:nvSpPr>
        <p:spPr bwMode="auto">
          <a:xfrm>
            <a:off x="644106" y="369498"/>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3600" dirty="0">
                <a:solidFill>
                  <a:schemeClr val="tx2"/>
                </a:solidFill>
              </a:rPr>
              <a:t>Open Account Use Case: Alternate Courses</a:t>
            </a:r>
          </a:p>
        </p:txBody>
      </p:sp>
    </p:spTree>
    <p:extLst>
      <p:ext uri="{BB962C8B-B14F-4D97-AF65-F5344CB8AC3E}">
        <p14:creationId xmlns:p14="http://schemas.microsoft.com/office/powerpoint/2010/main" val="908355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48710" y="1084645"/>
            <a:ext cx="10515600" cy="4351338"/>
          </a:xfrm>
        </p:spPr>
        <p:txBody>
          <a:bodyPr/>
          <a:lstStyle/>
          <a:p>
            <a:pPr marL="0" indent="0" algn="ctr">
              <a:buNone/>
            </a:pPr>
            <a:r>
              <a:rPr lang="en-US" sz="5400" dirty="0" smtClean="0"/>
              <a:t>Also, again as we saw, there should be one screen shot in the GUI Prototype for each sentence in </a:t>
            </a:r>
            <a:r>
              <a:rPr lang="en-US" sz="5400" dirty="0" smtClean="0"/>
              <a:t>alternate course </a:t>
            </a:r>
            <a:r>
              <a:rPr lang="en-US" sz="5400" dirty="0" smtClean="0"/>
              <a:t>text. </a:t>
            </a:r>
          </a:p>
          <a:p>
            <a:pPr marL="0" indent="0" algn="ctr">
              <a:buNone/>
            </a:pPr>
            <a:r>
              <a:rPr lang="en-US" sz="5400" dirty="0" smtClean="0"/>
              <a:t>(See the next 5 slides)</a:t>
            </a:r>
          </a:p>
          <a:p>
            <a:pPr marL="0" indent="0" algn="ctr">
              <a:buNone/>
            </a:pPr>
            <a:endParaRPr lang="en-US" sz="5400" dirty="0" smtClean="0"/>
          </a:p>
        </p:txBody>
      </p:sp>
    </p:spTree>
    <p:extLst>
      <p:ext uri="{BB962C8B-B14F-4D97-AF65-F5344CB8AC3E}">
        <p14:creationId xmlns:p14="http://schemas.microsoft.com/office/powerpoint/2010/main" val="251755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1016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Overview of Work to Date</vt:lpstr>
      <vt:lpstr>PowerPoint Presentation</vt:lpstr>
      <vt:lpstr>PowerPoint Presentation</vt:lpstr>
      <vt:lpstr>Screen Shot 1</vt:lpstr>
      <vt:lpstr>Screen Shot 2</vt:lpstr>
      <vt:lpstr>Screen Shot 3</vt:lpstr>
      <vt:lpstr>PowerPoint Presentation</vt:lpstr>
      <vt:lpstr>PowerPoint Presentation</vt:lpstr>
      <vt:lpstr>PowerPoint Presentation</vt:lpstr>
      <vt:lpstr>Screen Shot 4</vt:lpstr>
      <vt:lpstr>Screen Shot 5</vt:lpstr>
      <vt:lpstr>Screen Shot 6</vt:lpstr>
      <vt:lpstr>Screen Shot 7</vt:lpstr>
      <vt:lpstr>Screen Shot 8</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aklappho</dc:creator>
  <cp:lastModifiedBy>David Klappholz</cp:lastModifiedBy>
  <cp:revision>41</cp:revision>
  <dcterms:created xsi:type="dcterms:W3CDTF">2017-01-27T12:13:23Z</dcterms:created>
  <dcterms:modified xsi:type="dcterms:W3CDTF">2018-03-03T19:48:51Z</dcterms:modified>
</cp:coreProperties>
</file>