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 id="2147483693" r:id="rId2"/>
    <p:sldMasterId id="2147483694" r:id="rId3"/>
    <p:sldMasterId id="2147483695" r:id="rId4"/>
  </p:sldMasterIdLst>
  <p:notesMasterIdLst>
    <p:notesMasterId r:id="rId4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26F54E-4C97-4669-9F9D-D4E50A2B24AF}">
  <a:tblStyle styleId="{B726F54E-4C97-4669-9F9D-D4E50A2B24A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varScale="1">
        <p:scale>
          <a:sx n="159" d="100"/>
          <a:sy n="159"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7" name="Shape 2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6" name="Shape 28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2" name="Shape 4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92" name="Shape 4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Arial"/>
              <a:ea typeface="Arial"/>
              <a:cs typeface="Arial"/>
              <a:sym typeface="Arial"/>
            </a:endParaRPr>
          </a:p>
        </p:txBody>
      </p:sp>
      <p:sp>
        <p:nvSpPr>
          <p:cNvPr id="500" name="Shape 500"/>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Arial"/>
                <a:ea typeface="Arial"/>
                <a:cs typeface="Arial"/>
                <a:sym typeface="Arial"/>
              </a:rPr>
              <a:t>24</a:t>
            </a:fld>
            <a:endParaRPr lang="en"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07" name="Shape 5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21" name="Shape 5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28" name="Shape 5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37" name="Shape 5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44" name="Shape 5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51" name="Shape 5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8" name="Shape 558"/>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Arial"/>
              <a:ea typeface="Arial"/>
              <a:cs typeface="Arial"/>
              <a:sym typeface="Arial"/>
            </a:endParaRPr>
          </a:p>
        </p:txBody>
      </p:sp>
      <p:sp>
        <p:nvSpPr>
          <p:cNvPr id="559" name="Shape 559"/>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Arial"/>
                <a:ea typeface="Arial"/>
                <a:cs typeface="Arial"/>
                <a:sym typeface="Arial"/>
              </a:rPr>
              <a:t>32</a:t>
            </a:fld>
            <a:endParaRPr lang="en" sz="120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71" name="Shape 5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89" name="Shape 5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95" name="Shape 5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01" name="Shape 6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5" name="Shape 3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58" name="Shape 58"/>
          <p:cNvSpPr txBox="1">
            <a:spLocks noGrp="1"/>
          </p:cNvSpPr>
          <p:nvPr>
            <p:ph type="subTitle" idx="1"/>
          </p:nvPr>
        </p:nvSpPr>
        <p:spPr>
          <a:xfrm>
            <a:off x="1143000" y="2701528"/>
            <a:ext cx="6858000" cy="1241821"/>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64" name="Shape 64"/>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0" name="Shape 70"/>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23887" y="1282303"/>
            <a:ext cx="7886699" cy="2139552"/>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7" name="Shape 77"/>
          <p:cNvSpPr txBox="1">
            <a:spLocks noGrp="1"/>
          </p:cNvSpPr>
          <p:nvPr>
            <p:ph type="body" idx="1"/>
          </p:nvPr>
        </p:nvSpPr>
        <p:spPr>
          <a:xfrm>
            <a:off x="623887" y="3442097"/>
            <a:ext cx="7886699" cy="112514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3" name="Shape 83"/>
          <p:cNvSpPr txBox="1">
            <a:spLocks noGrp="1"/>
          </p:cNvSpPr>
          <p:nvPr>
            <p:ph type="body" idx="1"/>
          </p:nvPr>
        </p:nvSpPr>
        <p:spPr>
          <a:xfrm>
            <a:off x="629840" y="1260872"/>
            <a:ext cx="386834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40" y="1878806"/>
            <a:ext cx="386834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39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2" name="Shape 9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1" name="Shape 101"/>
          <p:cNvSpPr txBox="1">
            <a:spLocks noGrp="1"/>
          </p:cNvSpPr>
          <p:nvPr>
            <p:ph type="body" idx="1"/>
          </p:nvPr>
        </p:nvSpPr>
        <p:spPr>
          <a:xfrm>
            <a:off x="3887390" y="740568"/>
            <a:ext cx="4629149" cy="3655218"/>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8" name="Shape 108"/>
          <p:cNvSpPr>
            <a:spLocks noGrp="1"/>
          </p:cNvSpPr>
          <p:nvPr>
            <p:ph type="pic" idx="2"/>
          </p:nvPr>
        </p:nvSpPr>
        <p:spPr>
          <a:xfrm>
            <a:off x="3887390" y="740568"/>
            <a:ext cx="4629149" cy="3655218"/>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5" name="Shape 115"/>
          <p:cNvSpPr txBox="1">
            <a:spLocks noGrp="1"/>
          </p:cNvSpPr>
          <p:nvPr>
            <p:ph type="body" idx="1"/>
          </p:nvPr>
        </p:nvSpPr>
        <p:spPr>
          <a:xfrm rot="5400000">
            <a:off x="2940248" y="-942379"/>
            <a:ext cx="3263503" cy="7886699"/>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73" y="1467445"/>
            <a:ext cx="4358878" cy="1971674"/>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1" name="Shape 121"/>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685800" y="1597818"/>
            <a:ext cx="7772400" cy="110251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3" name="Shape 133"/>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4" name="Shape 13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9" name="Shape 139"/>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22312" y="3305175"/>
            <a:ext cx="7772400" cy="1021556"/>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5" name="Shape 145"/>
          <p:cNvSpPr txBox="1">
            <a:spLocks noGrp="1"/>
          </p:cNvSpPr>
          <p:nvPr>
            <p:ph type="body" idx="1"/>
          </p:nvPr>
        </p:nvSpPr>
        <p:spPr>
          <a:xfrm>
            <a:off x="722312" y="2180034"/>
            <a:ext cx="7772400" cy="112514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46" name="Shape 146"/>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8" name="Shape 148"/>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1" name="Shape 151"/>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5" name="Shape 155"/>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8" name="Shape 158"/>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body" idx="2"/>
          </p:nvPr>
        </p:nvSpPr>
        <p:spPr>
          <a:xfrm>
            <a:off x="457200" y="1631156"/>
            <a:ext cx="4040187" cy="2963465"/>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body" idx="3"/>
          </p:nvPr>
        </p:nvSpPr>
        <p:spPr>
          <a:xfrm>
            <a:off x="4645025" y="1151334"/>
            <a:ext cx="4041774" cy="479821"/>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4"/>
          </p:nvPr>
        </p:nvSpPr>
        <p:spPr>
          <a:xfrm>
            <a:off x="4645025" y="1631156"/>
            <a:ext cx="4041774" cy="2963465"/>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7" name="Shape 167"/>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0"/>
        <p:cNvGrpSpPr/>
        <p:nvPr/>
      </p:nvGrpSpPr>
      <p:grpSpPr>
        <a:xfrm>
          <a:off x="0" y="0"/>
          <a:ext cx="0" cy="0"/>
          <a:chOff x="0" y="0"/>
          <a:chExt cx="0" cy="0"/>
        </a:xfrm>
      </p:grpSpPr>
      <p:sp>
        <p:nvSpPr>
          <p:cNvPr id="171" name="Shape 17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04787"/>
            <a:ext cx="3008313" cy="8715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6" name="Shape 176"/>
          <p:cNvSpPr txBox="1">
            <a:spLocks noGrp="1"/>
          </p:cNvSpPr>
          <p:nvPr>
            <p:ph type="body" idx="1"/>
          </p:nvPr>
        </p:nvSpPr>
        <p:spPr>
          <a:xfrm>
            <a:off x="3575050" y="204787"/>
            <a:ext cx="5111750" cy="4389834"/>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7" name="Shape 177"/>
          <p:cNvSpPr txBox="1">
            <a:spLocks noGrp="1"/>
          </p:cNvSpPr>
          <p:nvPr>
            <p:ph type="body" idx="2"/>
          </p:nvPr>
        </p:nvSpPr>
        <p:spPr>
          <a:xfrm>
            <a:off x="457200" y="1076325"/>
            <a:ext cx="3008313" cy="3518297"/>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9" name="Shape 17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0" name="Shape 18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792288" y="3600450"/>
            <a:ext cx="5486399" cy="425053"/>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3" name="Shape 183"/>
          <p:cNvSpPr>
            <a:spLocks noGrp="1"/>
          </p:cNvSpPr>
          <p:nvPr>
            <p:ph type="pic" idx="2"/>
          </p:nvPr>
        </p:nvSpPr>
        <p:spPr>
          <a:xfrm>
            <a:off x="1792288" y="459581"/>
            <a:ext cx="5486399" cy="30861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4" name="Shape 184"/>
          <p:cNvSpPr txBox="1">
            <a:spLocks noGrp="1"/>
          </p:cNvSpPr>
          <p:nvPr>
            <p:ph type="body" idx="1"/>
          </p:nvPr>
        </p:nvSpPr>
        <p:spPr>
          <a:xfrm>
            <a:off x="1792288" y="4025503"/>
            <a:ext cx="5486399" cy="603646"/>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7" name="Shape 187"/>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0" name="Shape 190"/>
          <p:cNvSpPr txBox="1">
            <a:spLocks noGrp="1"/>
          </p:cNvSpPr>
          <p:nvPr>
            <p:ph type="body" idx="1"/>
          </p:nvPr>
        </p:nvSpPr>
        <p:spPr>
          <a:xfrm rot="5400000">
            <a:off x="2874763" y="-1217413"/>
            <a:ext cx="3394472"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2" name="Shape 19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3" name="Shape 19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rot="5400000">
            <a:off x="5463778" y="1371600"/>
            <a:ext cx="4388643"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6" name="Shape 196"/>
          <p:cNvSpPr txBox="1">
            <a:spLocks noGrp="1"/>
          </p:cNvSpPr>
          <p:nvPr>
            <p:ph type="body" idx="1"/>
          </p:nvPr>
        </p:nvSpPr>
        <p:spPr>
          <a:xfrm rot="5400000">
            <a:off x="1272778" y="-609599"/>
            <a:ext cx="4388643"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9" name="Shape 199"/>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206"/>
        <p:cNvGrpSpPr/>
        <p:nvPr/>
      </p:nvGrpSpPr>
      <p:grpSpPr>
        <a:xfrm>
          <a:off x="0" y="0"/>
          <a:ext cx="0" cy="0"/>
          <a:chOff x="0" y="0"/>
          <a:chExt cx="0" cy="0"/>
        </a:xfrm>
      </p:grpSpPr>
      <p:sp>
        <p:nvSpPr>
          <p:cNvPr id="207" name="Shape 207"/>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Arial"/>
              <a:buNone/>
              <a:defRPr sz="45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08" name="Shape 208"/>
          <p:cNvSpPr txBox="1">
            <a:spLocks noGrp="1"/>
          </p:cNvSpPr>
          <p:nvPr>
            <p:ph type="subTitle" idx="1"/>
          </p:nvPr>
        </p:nvSpPr>
        <p:spPr>
          <a:xfrm>
            <a:off x="1143000" y="2701528"/>
            <a:ext cx="6858000" cy="12417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Arial"/>
                <a:ea typeface="Arial"/>
                <a:cs typeface="Arial"/>
                <a:sym typeface="Arial"/>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Arial"/>
                <a:ea typeface="Arial"/>
                <a:cs typeface="Arial"/>
                <a:sym typeface="Arial"/>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Arial"/>
                <a:ea typeface="Arial"/>
                <a:cs typeface="Arial"/>
                <a:sym typeface="Arial"/>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209" name="Shape 20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10" name="Shape 210"/>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11" name="Shape 21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Arial"/>
                <a:ea typeface="Arial"/>
                <a:cs typeface="Arial"/>
                <a:sym typeface="Arial"/>
              </a:rPr>
              <a:t>‹#›</a:t>
            </a:fld>
            <a:endParaRPr lang="en" sz="9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14" name="Shape 214"/>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5" name="Shape 21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17" name="Shape 21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623887" y="1282303"/>
            <a:ext cx="7886700" cy="21396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Arial"/>
              <a:buNone/>
              <a:defRPr sz="45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20" name="Shape 220"/>
          <p:cNvSpPr txBox="1">
            <a:spLocks noGrp="1"/>
          </p:cNvSpPr>
          <p:nvPr>
            <p:ph type="body" idx="1"/>
          </p:nvPr>
        </p:nvSpPr>
        <p:spPr>
          <a:xfrm>
            <a:off x="623887" y="3442097"/>
            <a:ext cx="7886700" cy="112500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Arial"/>
                <a:ea typeface="Arial"/>
                <a:cs typeface="Arial"/>
                <a:sym typeface="Arial"/>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Arial"/>
                <a:ea typeface="Arial"/>
                <a:cs typeface="Arial"/>
                <a:sym typeface="Arial"/>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Arial"/>
                <a:ea typeface="Arial"/>
                <a:cs typeface="Arial"/>
                <a:sym typeface="Arial"/>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Arial"/>
                <a:ea typeface="Arial"/>
                <a:cs typeface="Arial"/>
                <a:sym typeface="Arial"/>
              </a:defRPr>
            </a:lvl9pPr>
          </a:lstStyle>
          <a:p>
            <a:endParaRPr/>
          </a:p>
        </p:txBody>
      </p:sp>
      <p:sp>
        <p:nvSpPr>
          <p:cNvPr id="221" name="Shape 22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22" name="Shape 222"/>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23" name="Shape 22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26" name="Shape 226"/>
          <p:cNvSpPr txBox="1">
            <a:spLocks noGrp="1"/>
          </p:cNvSpPr>
          <p:nvPr>
            <p:ph type="body" idx="1"/>
          </p:nvPr>
        </p:nvSpPr>
        <p:spPr>
          <a:xfrm>
            <a:off x="6286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27" name="Shape 227"/>
          <p:cNvSpPr txBox="1">
            <a:spLocks noGrp="1"/>
          </p:cNvSpPr>
          <p:nvPr>
            <p:ph type="body" idx="2"/>
          </p:nvPr>
        </p:nvSpPr>
        <p:spPr>
          <a:xfrm>
            <a:off x="46291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28" name="Shape 228"/>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29" name="Shape 229"/>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30" name="Shape 230"/>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33" name="Shape 23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234" name="Shape 23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35" name="Shape 23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Arial"/>
                <a:ea typeface="Arial"/>
                <a:cs typeface="Arial"/>
                <a:sym typeface="Arial"/>
              </a:defRPr>
            </a:lvl9pPr>
          </a:lstStyle>
          <a:p>
            <a:endParaRPr/>
          </a:p>
        </p:txBody>
      </p:sp>
      <p:sp>
        <p:nvSpPr>
          <p:cNvPr id="236" name="Shape 23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37" name="Shape 23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38" name="Shape 238"/>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39" name="Shape 23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42" name="Shape 242"/>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43" name="Shape 243"/>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44" name="Shape 244"/>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245"/>
        <p:cNvGrpSpPr/>
        <p:nvPr/>
      </p:nvGrpSpPr>
      <p:grpSpPr>
        <a:xfrm>
          <a:off x="0" y="0"/>
          <a:ext cx="0" cy="0"/>
          <a:chOff x="0" y="0"/>
          <a:chExt cx="0" cy="0"/>
        </a:xfrm>
      </p:grpSpPr>
      <p:sp>
        <p:nvSpPr>
          <p:cNvPr id="246" name="Shape 24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47" name="Shape 24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48" name="Shape 24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Arial"/>
              <a:buNone/>
              <a:defRPr sz="24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51" name="Shape 251"/>
          <p:cNvSpPr txBox="1">
            <a:spLocks noGrp="1"/>
          </p:cNvSpPr>
          <p:nvPr>
            <p:ph type="body" idx="1"/>
          </p:nvPr>
        </p:nvSpPr>
        <p:spPr>
          <a:xfrm>
            <a:off x="3887390" y="740568"/>
            <a:ext cx="4629000" cy="3655200"/>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Arial"/>
                <a:ea typeface="Arial"/>
                <a:cs typeface="Arial"/>
                <a:sym typeface="Arial"/>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52" name="Shape 252"/>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9pPr>
          </a:lstStyle>
          <a:p>
            <a:endParaRPr/>
          </a:p>
        </p:txBody>
      </p:sp>
      <p:sp>
        <p:nvSpPr>
          <p:cNvPr id="253" name="Shape 25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54" name="Shape 25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55" name="Shape 25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Arial"/>
              <a:buNone/>
              <a:defRPr sz="24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58" name="Shape 258"/>
          <p:cNvSpPr>
            <a:spLocks noGrp="1"/>
          </p:cNvSpPr>
          <p:nvPr>
            <p:ph type="pic" idx="2"/>
          </p:nvPr>
        </p:nvSpPr>
        <p:spPr>
          <a:xfrm>
            <a:off x="3887390" y="740568"/>
            <a:ext cx="4629000" cy="36552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Arial"/>
                <a:ea typeface="Arial"/>
                <a:cs typeface="Arial"/>
                <a:sym typeface="Arial"/>
              </a:defRPr>
            </a:lvl9pPr>
          </a:lstStyle>
          <a:p>
            <a:endParaRPr/>
          </a:p>
        </p:txBody>
      </p:sp>
      <p:sp>
        <p:nvSpPr>
          <p:cNvPr id="259" name="Shape 259"/>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Arial"/>
                <a:ea typeface="Arial"/>
                <a:cs typeface="Arial"/>
                <a:sym typeface="Arial"/>
              </a:defRPr>
            </a:lvl9pPr>
          </a:lstStyle>
          <a:p>
            <a:endParaRPr/>
          </a:p>
        </p:txBody>
      </p:sp>
      <p:sp>
        <p:nvSpPr>
          <p:cNvPr id="260" name="Shape 26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61" name="Shape 261"/>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62" name="Shape 26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标题和竖排文本">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65" name="Shape 265"/>
          <p:cNvSpPr txBox="1">
            <a:spLocks noGrp="1"/>
          </p:cNvSpPr>
          <p:nvPr>
            <p:ph type="body" idx="1"/>
          </p:nvPr>
        </p:nvSpPr>
        <p:spPr>
          <a:xfrm rot="5400000">
            <a:off x="2940300" y="-942431"/>
            <a:ext cx="3263400" cy="78867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66" name="Shape 26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67" name="Shape 26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68" name="Shape 26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竖排标题和文本">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rot="5400000">
            <a:off x="5350050"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271" name="Shape 271"/>
          <p:cNvSpPr txBox="1">
            <a:spLocks noGrp="1"/>
          </p:cNvSpPr>
          <p:nvPr>
            <p:ph type="body" idx="1"/>
          </p:nvPr>
        </p:nvSpPr>
        <p:spPr>
          <a:xfrm rot="5400000">
            <a:off x="1349475" y="-447056"/>
            <a:ext cx="4359000" cy="58008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2" name="Shape 272"/>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73" name="Shape 273"/>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Arial"/>
                <a:ea typeface="Arial"/>
                <a:cs typeface="Arial"/>
                <a:sym typeface="Arial"/>
              </a:defRPr>
            </a:lvl1pPr>
            <a:lvl2pPr marL="342900" marR="0" lvl="1" indent="0" algn="l" rtl="0">
              <a:spcBef>
                <a:spcPts val="0"/>
              </a:spcBef>
              <a:buNone/>
              <a:defRPr sz="1400" b="0" i="0" u="none" strike="noStrike" cap="none">
                <a:solidFill>
                  <a:schemeClr val="dk1"/>
                </a:solidFill>
                <a:latin typeface="Arial"/>
                <a:ea typeface="Arial"/>
                <a:cs typeface="Arial"/>
                <a:sym typeface="Arial"/>
              </a:defRPr>
            </a:lvl2pPr>
            <a:lvl3pPr marL="685800" marR="0" lvl="2" indent="0" algn="l" rtl="0">
              <a:spcBef>
                <a:spcPts val="0"/>
              </a:spcBef>
              <a:buNone/>
              <a:defRPr sz="1400" b="0" i="0" u="none" strike="noStrike" cap="none">
                <a:solidFill>
                  <a:schemeClr val="dk1"/>
                </a:solidFill>
                <a:latin typeface="Arial"/>
                <a:ea typeface="Arial"/>
                <a:cs typeface="Arial"/>
                <a:sym typeface="Arial"/>
              </a:defRPr>
            </a:lvl3pPr>
            <a:lvl4pPr marL="1028700" marR="0" lvl="3" indent="0" algn="l" rtl="0">
              <a:spcBef>
                <a:spcPts val="0"/>
              </a:spcBef>
              <a:buNone/>
              <a:defRPr sz="1400" b="0" i="0" u="none" strike="noStrike" cap="none">
                <a:solidFill>
                  <a:schemeClr val="dk1"/>
                </a:solidFill>
                <a:latin typeface="Arial"/>
                <a:ea typeface="Arial"/>
                <a:cs typeface="Arial"/>
                <a:sym typeface="Arial"/>
              </a:defRPr>
            </a:lvl4pPr>
            <a:lvl5pPr marL="1371600" marR="0" lvl="4" indent="0" algn="l" rtl="0">
              <a:spcBef>
                <a:spcPts val="0"/>
              </a:spcBef>
              <a:buNone/>
              <a:defRPr sz="1400" b="0" i="0" u="none" strike="noStrike" cap="none">
                <a:solidFill>
                  <a:schemeClr val="dk1"/>
                </a:solidFill>
                <a:latin typeface="Arial"/>
                <a:ea typeface="Arial"/>
                <a:cs typeface="Arial"/>
                <a:sym typeface="Arial"/>
              </a:defRPr>
            </a:lvl5pPr>
            <a:lvl6pPr marL="1714500" marR="0" lvl="5" indent="0" algn="l" rtl="0">
              <a:spcBef>
                <a:spcPts val="0"/>
              </a:spcBef>
              <a:buNone/>
              <a:defRPr sz="1400" b="0" i="0" u="none" strike="noStrike" cap="none">
                <a:solidFill>
                  <a:schemeClr val="dk1"/>
                </a:solidFill>
                <a:latin typeface="Arial"/>
                <a:ea typeface="Arial"/>
                <a:cs typeface="Arial"/>
                <a:sym typeface="Arial"/>
              </a:defRPr>
            </a:lvl6pPr>
            <a:lvl7pPr marL="2057400" marR="0" lvl="6" indent="0" algn="l" rtl="0">
              <a:spcBef>
                <a:spcPts val="0"/>
              </a:spcBef>
              <a:buNone/>
              <a:defRPr sz="1400" b="0" i="0" u="none" strike="noStrike" cap="none">
                <a:solidFill>
                  <a:schemeClr val="dk1"/>
                </a:solidFill>
                <a:latin typeface="Arial"/>
                <a:ea typeface="Arial"/>
                <a:cs typeface="Arial"/>
                <a:sym typeface="Arial"/>
              </a:defRPr>
            </a:lvl7pPr>
            <a:lvl8pPr marL="2400300" marR="0" lvl="7" indent="0" algn="l" rtl="0">
              <a:spcBef>
                <a:spcPts val="0"/>
              </a:spcBef>
              <a:buNone/>
              <a:defRPr sz="1400" b="0" i="0" u="none" strike="noStrike" cap="none">
                <a:solidFill>
                  <a:schemeClr val="dk1"/>
                </a:solidFill>
                <a:latin typeface="Arial"/>
                <a:ea typeface="Arial"/>
                <a:cs typeface="Arial"/>
                <a:sym typeface="Arial"/>
              </a:defRPr>
            </a:lvl8pPr>
            <a:lvl9pPr marL="2743200" marR="0" lvl="8" indent="0" algn="l" rtl="0">
              <a:spcBef>
                <a:spcPts val="0"/>
              </a:spcBef>
              <a:buNone/>
              <a:defRPr sz="1400" b="0" i="0" u="none" strike="noStrike" cap="none">
                <a:solidFill>
                  <a:schemeClr val="dk1"/>
                </a:solidFill>
                <a:latin typeface="Arial"/>
                <a:ea typeface="Arial"/>
                <a:cs typeface="Arial"/>
                <a:sym typeface="Arial"/>
              </a:defRPr>
            </a:lvl9pPr>
          </a:lstStyle>
          <a:p>
            <a:endParaRPr/>
          </a:p>
        </p:txBody>
      </p:sp>
      <p:sp>
        <p:nvSpPr>
          <p:cNvPr id="274" name="Shape 274"/>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Arial"/>
                <a:ea typeface="Arial"/>
                <a:cs typeface="Arial"/>
                <a:sym typeface="Arial"/>
              </a:rPr>
              <a:t>‹#›</a:t>
            </a:fld>
            <a:endParaRPr lang="en" sz="900">
              <a:solidFill>
                <a:srgbClr val="8888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7" name="Shape 127"/>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Arial"/>
              <a:buNone/>
              <a:defRPr sz="3300" b="0" i="0" u="none" strike="noStrike" cap="none">
                <a:solidFill>
                  <a:schemeClr val="dk1"/>
                </a:solidFill>
                <a:latin typeface="Arial"/>
                <a:ea typeface="Arial"/>
                <a:cs typeface="Arial"/>
                <a:sym typeface="Arial"/>
              </a:defRPr>
            </a:lvl1pPr>
            <a:lvl2pPr lvl="1" indent="0" rtl="0">
              <a:spcBef>
                <a:spcPts val="0"/>
              </a:spcBef>
              <a:buSzPct val="78571"/>
              <a:buNone/>
              <a:defRPr sz="1400"/>
            </a:lvl2pPr>
            <a:lvl3pPr lvl="2" indent="0" rtl="0">
              <a:spcBef>
                <a:spcPts val="0"/>
              </a:spcBef>
              <a:buSzPct val="78571"/>
              <a:buNone/>
              <a:defRPr sz="1400"/>
            </a:lvl3pPr>
            <a:lvl4pPr lvl="3" indent="0" rtl="0">
              <a:spcBef>
                <a:spcPts val="0"/>
              </a:spcBef>
              <a:buSzPct val="78571"/>
              <a:buNone/>
              <a:defRPr sz="1400"/>
            </a:lvl4pPr>
            <a:lvl5pPr lvl="4" indent="0" rtl="0">
              <a:spcBef>
                <a:spcPts val="0"/>
              </a:spcBef>
              <a:buSzPct val="78571"/>
              <a:buNone/>
              <a:defRPr sz="1400"/>
            </a:lvl5pPr>
            <a:lvl6pPr lvl="5" indent="0" rtl="0">
              <a:spcBef>
                <a:spcPts val="0"/>
              </a:spcBef>
              <a:buSzPct val="78571"/>
              <a:buNone/>
              <a:defRPr sz="1400"/>
            </a:lvl6pPr>
            <a:lvl7pPr lvl="6" indent="0" rtl="0">
              <a:spcBef>
                <a:spcPts val="0"/>
              </a:spcBef>
              <a:buSzPct val="78571"/>
              <a:buNone/>
              <a:defRPr sz="1400"/>
            </a:lvl7pPr>
            <a:lvl8pPr lvl="7" indent="0" rtl="0">
              <a:spcBef>
                <a:spcPts val="0"/>
              </a:spcBef>
              <a:buSzPct val="78571"/>
              <a:buNone/>
              <a:defRPr sz="1400"/>
            </a:lvl8pPr>
            <a:lvl9pPr lvl="8" indent="0" rtl="0">
              <a:spcBef>
                <a:spcPts val="0"/>
              </a:spcBef>
              <a:buSzPct val="78571"/>
              <a:buNone/>
              <a:defRPr sz="1400"/>
            </a:lvl9pPr>
          </a:lstStyle>
          <a:p>
            <a:endParaRPr/>
          </a:p>
        </p:txBody>
      </p:sp>
      <p:sp>
        <p:nvSpPr>
          <p:cNvPr id="202" name="Shape 202"/>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3" name="Shape 20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Arial"/>
                <a:ea typeface="Arial"/>
                <a:cs typeface="Arial"/>
                <a:sym typeface="Arial"/>
              </a:defRPr>
            </a:lvl1pPr>
            <a:lvl2pPr marL="342900" marR="0" lvl="1" indent="0" algn="l" rtl="0">
              <a:spcBef>
                <a:spcPts val="0"/>
              </a:spcBef>
              <a:buSzPct val="78571"/>
              <a:buNone/>
              <a:defRPr sz="1400" b="0" i="0" u="none" strike="noStrike" cap="none">
                <a:solidFill>
                  <a:schemeClr val="dk1"/>
                </a:solidFill>
                <a:latin typeface="Arial"/>
                <a:ea typeface="Arial"/>
                <a:cs typeface="Arial"/>
                <a:sym typeface="Arial"/>
              </a:defRPr>
            </a:lvl2pPr>
            <a:lvl3pPr marL="685800" marR="0" lvl="2" indent="0" algn="l" rtl="0">
              <a:spcBef>
                <a:spcPts val="0"/>
              </a:spcBef>
              <a:buSzPct val="78571"/>
              <a:buNone/>
              <a:defRPr sz="1400" b="0" i="0" u="none" strike="noStrike" cap="none">
                <a:solidFill>
                  <a:schemeClr val="dk1"/>
                </a:solidFill>
                <a:latin typeface="Arial"/>
                <a:ea typeface="Arial"/>
                <a:cs typeface="Arial"/>
                <a:sym typeface="Arial"/>
              </a:defRPr>
            </a:lvl3pPr>
            <a:lvl4pPr marL="1028700" marR="0" lvl="3" indent="0" algn="l" rtl="0">
              <a:spcBef>
                <a:spcPts val="0"/>
              </a:spcBef>
              <a:buSzPct val="78571"/>
              <a:buNone/>
              <a:defRPr sz="1400" b="0" i="0" u="none" strike="noStrike" cap="none">
                <a:solidFill>
                  <a:schemeClr val="dk1"/>
                </a:solidFill>
                <a:latin typeface="Arial"/>
                <a:ea typeface="Arial"/>
                <a:cs typeface="Arial"/>
                <a:sym typeface="Arial"/>
              </a:defRPr>
            </a:lvl4pPr>
            <a:lvl5pPr marL="1371600" marR="0" lvl="4" indent="0" algn="l" rtl="0">
              <a:spcBef>
                <a:spcPts val="0"/>
              </a:spcBef>
              <a:buSzPct val="78571"/>
              <a:buNone/>
              <a:defRPr sz="1400" b="0" i="0" u="none" strike="noStrike" cap="none">
                <a:solidFill>
                  <a:schemeClr val="dk1"/>
                </a:solidFill>
                <a:latin typeface="Arial"/>
                <a:ea typeface="Arial"/>
                <a:cs typeface="Arial"/>
                <a:sym typeface="Arial"/>
              </a:defRPr>
            </a:lvl5pPr>
            <a:lvl6pPr marL="1714500" marR="0" lvl="5" indent="0" algn="l" rtl="0">
              <a:spcBef>
                <a:spcPts val="0"/>
              </a:spcBef>
              <a:buSzPct val="78571"/>
              <a:buNone/>
              <a:defRPr sz="1400" b="0" i="0" u="none" strike="noStrike" cap="none">
                <a:solidFill>
                  <a:schemeClr val="dk1"/>
                </a:solidFill>
                <a:latin typeface="Arial"/>
                <a:ea typeface="Arial"/>
                <a:cs typeface="Arial"/>
                <a:sym typeface="Arial"/>
              </a:defRPr>
            </a:lvl6pPr>
            <a:lvl7pPr marL="2057400" marR="0" lvl="6" indent="0" algn="l" rtl="0">
              <a:spcBef>
                <a:spcPts val="0"/>
              </a:spcBef>
              <a:buSzPct val="78571"/>
              <a:buNone/>
              <a:defRPr sz="1400" b="0" i="0" u="none" strike="noStrike" cap="none">
                <a:solidFill>
                  <a:schemeClr val="dk1"/>
                </a:solidFill>
                <a:latin typeface="Arial"/>
                <a:ea typeface="Arial"/>
                <a:cs typeface="Arial"/>
                <a:sym typeface="Arial"/>
              </a:defRPr>
            </a:lvl7pPr>
            <a:lvl8pPr marL="2400300" marR="0" lvl="7" indent="0" algn="l" rtl="0">
              <a:spcBef>
                <a:spcPts val="0"/>
              </a:spcBef>
              <a:buSzPct val="78571"/>
              <a:buNone/>
              <a:defRPr sz="1400" b="0" i="0" u="none" strike="noStrike" cap="none">
                <a:solidFill>
                  <a:schemeClr val="dk1"/>
                </a:solidFill>
                <a:latin typeface="Arial"/>
                <a:ea typeface="Arial"/>
                <a:cs typeface="Arial"/>
                <a:sym typeface="Arial"/>
              </a:defRPr>
            </a:lvl8pPr>
            <a:lvl9pPr marL="2743200" marR="0" lvl="8" indent="0" algn="l" rtl="0">
              <a:spcBef>
                <a:spcPts val="0"/>
              </a:spcBef>
              <a:buSzPct val="78571"/>
              <a:buNone/>
              <a:defRPr sz="1400" b="0" i="0" u="none" strike="noStrike" cap="none">
                <a:solidFill>
                  <a:schemeClr val="dk1"/>
                </a:solidFill>
                <a:latin typeface="Arial"/>
                <a:ea typeface="Arial"/>
                <a:cs typeface="Arial"/>
                <a:sym typeface="Arial"/>
              </a:defRPr>
            </a:lvl9pPr>
          </a:lstStyle>
          <a:p>
            <a:endParaRPr/>
          </a:p>
        </p:txBody>
      </p:sp>
      <p:sp>
        <p:nvSpPr>
          <p:cNvPr id="204" name="Shape 20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Arial"/>
                <a:ea typeface="Arial"/>
                <a:cs typeface="Arial"/>
                <a:sym typeface="Arial"/>
              </a:defRPr>
            </a:lvl1pPr>
            <a:lvl2pPr marL="342900" marR="0" lvl="1" indent="0" algn="l" rtl="0">
              <a:spcBef>
                <a:spcPts val="0"/>
              </a:spcBef>
              <a:buSzPct val="78571"/>
              <a:buNone/>
              <a:defRPr sz="1400" b="0" i="0" u="none" strike="noStrike" cap="none">
                <a:solidFill>
                  <a:schemeClr val="dk1"/>
                </a:solidFill>
                <a:latin typeface="Arial"/>
                <a:ea typeface="Arial"/>
                <a:cs typeface="Arial"/>
                <a:sym typeface="Arial"/>
              </a:defRPr>
            </a:lvl2pPr>
            <a:lvl3pPr marL="685800" marR="0" lvl="2" indent="0" algn="l" rtl="0">
              <a:spcBef>
                <a:spcPts val="0"/>
              </a:spcBef>
              <a:buSzPct val="78571"/>
              <a:buNone/>
              <a:defRPr sz="1400" b="0" i="0" u="none" strike="noStrike" cap="none">
                <a:solidFill>
                  <a:schemeClr val="dk1"/>
                </a:solidFill>
                <a:latin typeface="Arial"/>
                <a:ea typeface="Arial"/>
                <a:cs typeface="Arial"/>
                <a:sym typeface="Arial"/>
              </a:defRPr>
            </a:lvl3pPr>
            <a:lvl4pPr marL="1028700" marR="0" lvl="3" indent="0" algn="l" rtl="0">
              <a:spcBef>
                <a:spcPts val="0"/>
              </a:spcBef>
              <a:buSzPct val="78571"/>
              <a:buNone/>
              <a:defRPr sz="1400" b="0" i="0" u="none" strike="noStrike" cap="none">
                <a:solidFill>
                  <a:schemeClr val="dk1"/>
                </a:solidFill>
                <a:latin typeface="Arial"/>
                <a:ea typeface="Arial"/>
                <a:cs typeface="Arial"/>
                <a:sym typeface="Arial"/>
              </a:defRPr>
            </a:lvl4pPr>
            <a:lvl5pPr marL="1371600" marR="0" lvl="4" indent="0" algn="l" rtl="0">
              <a:spcBef>
                <a:spcPts val="0"/>
              </a:spcBef>
              <a:buSzPct val="78571"/>
              <a:buNone/>
              <a:defRPr sz="1400" b="0" i="0" u="none" strike="noStrike" cap="none">
                <a:solidFill>
                  <a:schemeClr val="dk1"/>
                </a:solidFill>
                <a:latin typeface="Arial"/>
                <a:ea typeface="Arial"/>
                <a:cs typeface="Arial"/>
                <a:sym typeface="Arial"/>
              </a:defRPr>
            </a:lvl5pPr>
            <a:lvl6pPr marL="1714500" marR="0" lvl="5" indent="0" algn="l" rtl="0">
              <a:spcBef>
                <a:spcPts val="0"/>
              </a:spcBef>
              <a:buSzPct val="78571"/>
              <a:buNone/>
              <a:defRPr sz="1400" b="0" i="0" u="none" strike="noStrike" cap="none">
                <a:solidFill>
                  <a:schemeClr val="dk1"/>
                </a:solidFill>
                <a:latin typeface="Arial"/>
                <a:ea typeface="Arial"/>
                <a:cs typeface="Arial"/>
                <a:sym typeface="Arial"/>
              </a:defRPr>
            </a:lvl6pPr>
            <a:lvl7pPr marL="2057400" marR="0" lvl="6" indent="0" algn="l" rtl="0">
              <a:spcBef>
                <a:spcPts val="0"/>
              </a:spcBef>
              <a:buSzPct val="78571"/>
              <a:buNone/>
              <a:defRPr sz="1400" b="0" i="0" u="none" strike="noStrike" cap="none">
                <a:solidFill>
                  <a:schemeClr val="dk1"/>
                </a:solidFill>
                <a:latin typeface="Arial"/>
                <a:ea typeface="Arial"/>
                <a:cs typeface="Arial"/>
                <a:sym typeface="Arial"/>
              </a:defRPr>
            </a:lvl7pPr>
            <a:lvl8pPr marL="2400300" marR="0" lvl="7" indent="0" algn="l" rtl="0">
              <a:spcBef>
                <a:spcPts val="0"/>
              </a:spcBef>
              <a:buSzPct val="78571"/>
              <a:buNone/>
              <a:defRPr sz="1400" b="0" i="0" u="none" strike="noStrike" cap="none">
                <a:solidFill>
                  <a:schemeClr val="dk1"/>
                </a:solidFill>
                <a:latin typeface="Arial"/>
                <a:ea typeface="Arial"/>
                <a:cs typeface="Arial"/>
                <a:sym typeface="Arial"/>
              </a:defRPr>
            </a:lvl8pPr>
            <a:lvl9pPr marL="2743200" marR="0" lvl="8" indent="0" algn="l" rtl="0">
              <a:spcBef>
                <a:spcPts val="0"/>
              </a:spcBef>
              <a:buSzPct val="78571"/>
              <a:buNone/>
              <a:defRPr sz="1400" b="0" i="0" u="none" strike="noStrike" cap="none">
                <a:solidFill>
                  <a:schemeClr val="dk1"/>
                </a:solidFill>
                <a:latin typeface="Arial"/>
                <a:ea typeface="Arial"/>
                <a:cs typeface="Arial"/>
                <a:sym typeface="Arial"/>
              </a:defRPr>
            </a:lvl9pPr>
          </a:lstStyle>
          <a:p>
            <a:endParaRPr/>
          </a:p>
        </p:txBody>
      </p:sp>
      <p:sp>
        <p:nvSpPr>
          <p:cNvPr id="205" name="Shape 20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Arial"/>
                <a:ea typeface="Arial"/>
                <a:cs typeface="Arial"/>
                <a:sym typeface="Arial"/>
              </a:rPr>
              <a:t>‹#›</a:t>
            </a:fld>
            <a:endParaRPr lang="en" sz="9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g"/><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jp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png"/><Relationship Id="rId5" Type="http://schemas.openxmlformats.org/officeDocument/2006/relationships/image" Target="../media/image29.png"/><Relationship Id="rId1" Type="http://schemas.openxmlformats.org/officeDocument/2006/relationships/slideLayout" Target="../slideLayouts/slideLayout3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32.jpg"/><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hyperlink" Target="http://spark.apache.org/docs/latest/ml-clustering.html#bisecting-k-means" TargetMode="External"/><Relationship Id="rId4" Type="http://schemas.openxmlformats.org/officeDocument/2006/relationships/image" Target="../media/image17.jpg"/><Relationship Id="rId1" Type="http://schemas.openxmlformats.org/officeDocument/2006/relationships/slideLayout" Target="../slideLayouts/slideLayout3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s://github.com/yingyinglai/citibike" TargetMode="External"/><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4" Type="http://schemas.openxmlformats.org/officeDocument/2006/relationships/image" Target="../media/image36.png"/><Relationship Id="rId1" Type="http://schemas.openxmlformats.org/officeDocument/2006/relationships/slideLayout" Target="../slideLayouts/slideLayout3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subTitle" idx="1"/>
          </p:nvPr>
        </p:nvSpPr>
        <p:spPr>
          <a:xfrm>
            <a:off x="4550350" y="3387346"/>
            <a:ext cx="4352700" cy="1431900"/>
          </a:xfrm>
          <a:prstGeom prst="rect">
            <a:avLst/>
          </a:prstGeom>
          <a:noFill/>
          <a:ln>
            <a:noFill/>
          </a:ln>
        </p:spPr>
        <p:txBody>
          <a:bodyPr lIns="68575" tIns="34275" rIns="68575" bIns="34275" anchor="t" anchorCtr="0">
            <a:noAutofit/>
          </a:bodyPr>
          <a:lstStyle/>
          <a:p>
            <a:pPr marL="0" marR="0" lvl="0" indent="0" algn="r" rtl="0">
              <a:lnSpc>
                <a:spcPct val="90000"/>
              </a:lnSpc>
              <a:spcBef>
                <a:spcPts val="0"/>
              </a:spcBef>
              <a:spcAft>
                <a:spcPts val="0"/>
              </a:spcAft>
              <a:buClr>
                <a:srgbClr val="0070C0"/>
              </a:buClr>
              <a:buSzPct val="25000"/>
              <a:buFont typeface="Arial"/>
              <a:buNone/>
            </a:pPr>
            <a:r>
              <a:rPr lang="en" sz="2100" b="1">
                <a:solidFill>
                  <a:srgbClr val="31538F"/>
                </a:solidFill>
                <a:latin typeface="Arial"/>
                <a:ea typeface="Arial"/>
                <a:cs typeface="Arial"/>
                <a:sym typeface="Arial"/>
              </a:rPr>
              <a:t>Group Member   </a:t>
            </a:r>
            <a:r>
              <a:rPr lang="en" sz="2100" b="1" i="0" u="none" strike="noStrike" cap="none">
                <a:solidFill>
                  <a:srgbClr val="0070C0"/>
                </a:solidFill>
                <a:latin typeface="Arial"/>
                <a:ea typeface="Arial"/>
                <a:cs typeface="Arial"/>
                <a:sym typeface="Arial"/>
              </a:rPr>
              <a:t>Chou-I Cheong</a:t>
            </a:r>
          </a:p>
          <a:p>
            <a:pPr marL="0" marR="0" lvl="0" indent="0" algn="r" rtl="0">
              <a:lnSpc>
                <a:spcPct val="90000"/>
              </a:lnSpc>
              <a:spcBef>
                <a:spcPts val="800"/>
              </a:spcBef>
              <a:buClr>
                <a:srgbClr val="0070C0"/>
              </a:buClr>
              <a:buSzPct val="25000"/>
              <a:buFont typeface="Arial"/>
              <a:buNone/>
            </a:pPr>
            <a:r>
              <a:rPr lang="en" sz="2100" b="1" i="0" u="none" strike="noStrike" cap="none">
                <a:solidFill>
                  <a:srgbClr val="0070C0"/>
                </a:solidFill>
                <a:latin typeface="Arial"/>
                <a:ea typeface="Arial"/>
                <a:cs typeface="Arial"/>
                <a:sym typeface="Arial"/>
              </a:rPr>
              <a:t>Ying Ying Lai</a:t>
            </a:r>
          </a:p>
          <a:p>
            <a:pPr marL="0" marR="0" lvl="0" indent="0" algn="r" rtl="0">
              <a:lnSpc>
                <a:spcPct val="90000"/>
              </a:lnSpc>
              <a:spcBef>
                <a:spcPts val="800"/>
              </a:spcBef>
              <a:buClr>
                <a:srgbClr val="0070C0"/>
              </a:buClr>
              <a:buSzPct val="25000"/>
              <a:buFont typeface="Arial"/>
              <a:buNone/>
            </a:pPr>
            <a:r>
              <a:rPr lang="en" sz="2100" b="1">
                <a:solidFill>
                  <a:srgbClr val="0070C0"/>
                </a:solidFill>
                <a:latin typeface="Arial"/>
                <a:ea typeface="Arial"/>
                <a:cs typeface="Arial"/>
                <a:sym typeface="Arial"/>
              </a:rPr>
              <a:t>Zi Xiao Fu</a:t>
            </a:r>
          </a:p>
        </p:txBody>
      </p:sp>
      <p:pic>
        <p:nvPicPr>
          <p:cNvPr id="280" name="Shape 280"/>
          <p:cNvPicPr preferRelativeResize="0"/>
          <p:nvPr/>
        </p:nvPicPr>
        <p:blipFill rotWithShape="1">
          <a:blip r:embed="rId3">
            <a:alphaModFix/>
          </a:blip>
          <a:srcRect/>
          <a:stretch/>
        </p:blipFill>
        <p:spPr>
          <a:xfrm>
            <a:off x="0" y="33300"/>
            <a:ext cx="4791300" cy="4053000"/>
          </a:xfrm>
          <a:prstGeom prst="rect">
            <a:avLst/>
          </a:prstGeom>
          <a:noFill/>
          <a:ln>
            <a:noFill/>
          </a:ln>
        </p:spPr>
      </p:pic>
      <p:sp>
        <p:nvSpPr>
          <p:cNvPr id="281" name="Shape 281"/>
          <p:cNvSpPr txBox="1"/>
          <p:nvPr/>
        </p:nvSpPr>
        <p:spPr>
          <a:xfrm>
            <a:off x="5379175" y="2831150"/>
            <a:ext cx="3725700" cy="556200"/>
          </a:xfrm>
          <a:prstGeom prst="rect">
            <a:avLst/>
          </a:prstGeom>
          <a:noFill/>
          <a:ln>
            <a:noFill/>
          </a:ln>
        </p:spPr>
        <p:txBody>
          <a:bodyPr lIns="91425" tIns="91425" rIns="91425" bIns="91425" anchor="t" anchorCtr="0">
            <a:noAutofit/>
          </a:bodyPr>
          <a:lstStyle/>
          <a:p>
            <a:pPr lvl="0" rtl="0">
              <a:lnSpc>
                <a:spcPct val="90000"/>
              </a:lnSpc>
              <a:spcBef>
                <a:spcPts val="0"/>
              </a:spcBef>
              <a:buClr>
                <a:srgbClr val="0070C0"/>
              </a:buClr>
              <a:buSzPct val="25000"/>
              <a:buFont typeface="Arial"/>
              <a:buNone/>
            </a:pPr>
            <a:r>
              <a:rPr lang="en" sz="2100" b="1">
                <a:solidFill>
                  <a:srgbClr val="31538F"/>
                </a:solidFill>
              </a:rPr>
              <a:t>Professor   </a:t>
            </a:r>
            <a:r>
              <a:rPr lang="en" sz="2100" b="1">
                <a:solidFill>
                  <a:srgbClr val="0070C0"/>
                </a:solidFill>
              </a:rPr>
              <a:t>Jongwook Woo</a:t>
            </a:r>
          </a:p>
        </p:txBody>
      </p:sp>
      <p:sp>
        <p:nvSpPr>
          <p:cNvPr id="282" name="Shape 282"/>
          <p:cNvSpPr txBox="1"/>
          <p:nvPr/>
        </p:nvSpPr>
        <p:spPr>
          <a:xfrm>
            <a:off x="6005375" y="2214950"/>
            <a:ext cx="5338200" cy="6228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83" name="Shape 283"/>
          <p:cNvSpPr txBox="1"/>
          <p:nvPr/>
        </p:nvSpPr>
        <p:spPr>
          <a:xfrm>
            <a:off x="5495675" y="941150"/>
            <a:ext cx="3030600" cy="676500"/>
          </a:xfrm>
          <a:prstGeom prst="rect">
            <a:avLst/>
          </a:prstGeom>
          <a:noFill/>
          <a:ln>
            <a:noFill/>
          </a:ln>
        </p:spPr>
        <p:txBody>
          <a:bodyPr lIns="91425" tIns="91425" rIns="91425" bIns="91425" anchor="t" anchorCtr="0">
            <a:noAutofit/>
          </a:bodyPr>
          <a:lstStyle/>
          <a:p>
            <a:pPr lvl="0" algn="ctr">
              <a:spcBef>
                <a:spcPts val="0"/>
              </a:spcBef>
              <a:buNone/>
            </a:pPr>
            <a:r>
              <a:rPr lang="en" sz="3000" b="1">
                <a:solidFill>
                  <a:srgbClr val="31538F"/>
                </a:solidFill>
                <a:latin typeface="Calibri"/>
                <a:ea typeface="Calibri"/>
                <a:cs typeface="Calibri"/>
                <a:sym typeface="Calibri"/>
              </a:rPr>
              <a:t>Trend Forecasting for Citi Bike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71100" y="366518"/>
            <a:ext cx="7886700" cy="994200"/>
          </a:xfrm>
          <a:prstGeom prst="rect">
            <a:avLst/>
          </a:prstGeom>
        </p:spPr>
        <p:txBody>
          <a:bodyPr lIns="68575" tIns="68575" rIns="68575" bIns="68575" anchor="ctr" anchorCtr="0">
            <a:noAutofit/>
          </a:bodyPr>
          <a:lstStyle/>
          <a:p>
            <a:pPr lvl="0">
              <a:spcBef>
                <a:spcPts val="0"/>
              </a:spcBef>
              <a:buClr>
                <a:srgbClr val="002060"/>
              </a:buClr>
              <a:buSzPct val="25000"/>
              <a:buFont typeface="Arial"/>
              <a:buNone/>
            </a:pPr>
            <a:r>
              <a:rPr lang="en" b="1">
                <a:solidFill>
                  <a:srgbClr val="002060"/>
                </a:solidFill>
                <a:latin typeface="Arial"/>
                <a:ea typeface="Arial"/>
                <a:cs typeface="Arial"/>
                <a:sym typeface="Arial"/>
              </a:rPr>
              <a:t>Feature Selection</a:t>
            </a:r>
          </a:p>
        </p:txBody>
      </p:sp>
      <p:sp>
        <p:nvSpPr>
          <p:cNvPr id="384" name="Shape 384"/>
          <p:cNvSpPr txBox="1">
            <a:spLocks noGrp="1"/>
          </p:cNvSpPr>
          <p:nvPr>
            <p:ph type="body" idx="1"/>
          </p:nvPr>
        </p:nvSpPr>
        <p:spPr>
          <a:xfrm>
            <a:off x="554525" y="1230993"/>
            <a:ext cx="7886700" cy="3263400"/>
          </a:xfrm>
          <a:prstGeom prst="rect">
            <a:avLst/>
          </a:prstGeom>
        </p:spPr>
        <p:txBody>
          <a:bodyPr lIns="68575" tIns="68575" rIns="68575" bIns="68575" anchor="t" anchorCtr="0">
            <a:noAutofit/>
          </a:bodyPr>
          <a:lstStyle/>
          <a:p>
            <a:pPr lvl="0">
              <a:spcBef>
                <a:spcPts val="0"/>
              </a:spcBef>
              <a:buClr>
                <a:srgbClr val="0070C0"/>
              </a:buClr>
            </a:pPr>
            <a:r>
              <a:rPr lang="en" sz="2400">
                <a:solidFill>
                  <a:srgbClr val="002060"/>
                </a:solidFill>
              </a:rPr>
              <a:t> </a:t>
            </a:r>
            <a:r>
              <a:rPr lang="en" sz="2400">
                <a:solidFill>
                  <a:srgbClr val="0070C0"/>
                </a:solidFill>
              </a:rPr>
              <a:t>Trip Duration (in seconds)</a:t>
            </a:r>
          </a:p>
          <a:p>
            <a:pPr lvl="0">
              <a:spcBef>
                <a:spcPts val="0"/>
              </a:spcBef>
              <a:buClr>
                <a:srgbClr val="0070C0"/>
              </a:buClr>
            </a:pPr>
            <a:r>
              <a:rPr lang="en">
                <a:solidFill>
                  <a:srgbClr val="0070C0"/>
                </a:solidFill>
              </a:rPr>
              <a:t> </a:t>
            </a:r>
            <a:r>
              <a:rPr lang="en" sz="2400">
                <a:solidFill>
                  <a:srgbClr val="0070C0"/>
                </a:solidFill>
              </a:rPr>
              <a:t>Start Date </a:t>
            </a:r>
          </a:p>
          <a:p>
            <a:pPr lvl="0" rtl="0">
              <a:spcBef>
                <a:spcPts val="0"/>
              </a:spcBef>
              <a:buClr>
                <a:srgbClr val="0070C0"/>
              </a:buClr>
            </a:pPr>
            <a:r>
              <a:rPr lang="en">
                <a:solidFill>
                  <a:srgbClr val="0070C0"/>
                </a:solidFill>
              </a:rPr>
              <a:t> </a:t>
            </a:r>
            <a:r>
              <a:rPr lang="en" sz="2400">
                <a:solidFill>
                  <a:srgbClr val="0070C0"/>
                </a:solidFill>
              </a:rPr>
              <a:t>Start ampm</a:t>
            </a:r>
          </a:p>
          <a:p>
            <a:pPr lvl="0">
              <a:spcBef>
                <a:spcPts val="0"/>
              </a:spcBef>
              <a:buClr>
                <a:srgbClr val="0070C0"/>
              </a:buClr>
              <a:buSzPct val="100000"/>
            </a:pPr>
            <a:r>
              <a:rPr lang="en" sz="2400">
                <a:solidFill>
                  <a:srgbClr val="0070C0"/>
                </a:solidFill>
              </a:rPr>
              <a:t> End ampm</a:t>
            </a:r>
          </a:p>
          <a:p>
            <a:pPr lvl="0" rtl="0">
              <a:spcBef>
                <a:spcPts val="0"/>
              </a:spcBef>
              <a:buClr>
                <a:srgbClr val="0070C0"/>
              </a:buClr>
              <a:buSzPct val="100000"/>
            </a:pPr>
            <a:r>
              <a:rPr lang="en" sz="2400">
                <a:solidFill>
                  <a:srgbClr val="0070C0"/>
                </a:solidFill>
              </a:rPr>
              <a:t> User Type</a:t>
            </a:r>
          </a:p>
          <a:p>
            <a:pPr lvl="0" rtl="0">
              <a:spcBef>
                <a:spcPts val="0"/>
              </a:spcBef>
              <a:buClr>
                <a:srgbClr val="0070C0"/>
              </a:buClr>
              <a:buSzPct val="100000"/>
            </a:pPr>
            <a:r>
              <a:rPr lang="en" sz="2400">
                <a:solidFill>
                  <a:srgbClr val="0070C0"/>
                </a:solidFill>
              </a:rPr>
              <a:t> Gender</a:t>
            </a:r>
          </a:p>
        </p:txBody>
      </p:sp>
      <p:pic>
        <p:nvPicPr>
          <p:cNvPr id="385" name="Shape 385" descr="Screen Shot 2017-05-10 at 4.13.36 PM.png"/>
          <p:cNvPicPr preferRelativeResize="0"/>
          <p:nvPr/>
        </p:nvPicPr>
        <p:blipFill>
          <a:blip r:embed="rId3">
            <a:alphaModFix/>
          </a:blip>
          <a:stretch>
            <a:fillRect/>
          </a:stretch>
        </p:blipFill>
        <p:spPr>
          <a:xfrm>
            <a:off x="3836775" y="2024099"/>
            <a:ext cx="5031300" cy="3073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Shape 390" descr="Screen Shot 2017-05-10 at 4.47.11 PM.png"/>
          <p:cNvPicPr preferRelativeResize="0"/>
          <p:nvPr/>
        </p:nvPicPr>
        <p:blipFill>
          <a:blip r:embed="rId3">
            <a:alphaModFix/>
          </a:blip>
          <a:stretch>
            <a:fillRect/>
          </a:stretch>
        </p:blipFill>
        <p:spPr>
          <a:xfrm>
            <a:off x="3691499" y="472650"/>
            <a:ext cx="5272275" cy="4515448"/>
          </a:xfrm>
          <a:prstGeom prst="rect">
            <a:avLst/>
          </a:prstGeom>
          <a:noFill/>
          <a:ln>
            <a:noFill/>
          </a:ln>
        </p:spPr>
      </p:pic>
      <p:pic>
        <p:nvPicPr>
          <p:cNvPr id="391" name="Shape 391" descr="Screen Shot 2017-04-28 at 4.30.03 PM.png"/>
          <p:cNvPicPr preferRelativeResize="0"/>
          <p:nvPr/>
        </p:nvPicPr>
        <p:blipFill>
          <a:blip r:embed="rId4">
            <a:alphaModFix/>
          </a:blip>
          <a:stretch>
            <a:fillRect/>
          </a:stretch>
        </p:blipFill>
        <p:spPr>
          <a:xfrm>
            <a:off x="117925" y="100125"/>
            <a:ext cx="3345573" cy="689650"/>
          </a:xfrm>
          <a:prstGeom prst="rect">
            <a:avLst/>
          </a:prstGeom>
          <a:noFill/>
          <a:ln>
            <a:noFill/>
          </a:ln>
        </p:spPr>
      </p:pic>
      <p:sp>
        <p:nvSpPr>
          <p:cNvPr id="392" name="Shape 392"/>
          <p:cNvSpPr txBox="1"/>
          <p:nvPr/>
        </p:nvSpPr>
        <p:spPr>
          <a:xfrm>
            <a:off x="177675" y="1417950"/>
            <a:ext cx="3513900" cy="3123300"/>
          </a:xfrm>
          <a:prstGeom prst="rect">
            <a:avLst/>
          </a:prstGeom>
          <a:noFill/>
          <a:ln>
            <a:noFill/>
          </a:ln>
        </p:spPr>
        <p:txBody>
          <a:bodyPr lIns="91425" tIns="91425" rIns="91425" bIns="91425" anchor="t" anchorCtr="0">
            <a:noAutofit/>
          </a:bodyPr>
          <a:lstStyle/>
          <a:p>
            <a:pPr lvl="0" rtl="0">
              <a:spcBef>
                <a:spcPts val="0"/>
              </a:spcBef>
              <a:buNone/>
            </a:pPr>
            <a:endParaRPr sz="2400">
              <a:solidFill>
                <a:srgbClr val="0070C0"/>
              </a:solidFill>
              <a:latin typeface="Calibri"/>
              <a:ea typeface="Calibri"/>
              <a:cs typeface="Calibri"/>
              <a:sym typeface="Calibri"/>
            </a:endParaRPr>
          </a:p>
          <a:p>
            <a:pPr marL="177800" lvl="0" indent="-177800" rtl="0">
              <a:spcBef>
                <a:spcPts val="0"/>
              </a:spcBef>
              <a:buClr>
                <a:srgbClr val="0070C0"/>
              </a:buClr>
              <a:buSzPct val="100000"/>
              <a:buFont typeface="Calibri"/>
              <a:buChar char="🚲"/>
            </a:pPr>
            <a:r>
              <a:rPr lang="en" sz="2400">
                <a:solidFill>
                  <a:srgbClr val="0070C0"/>
                </a:solidFill>
                <a:latin typeface="Calibri"/>
                <a:ea typeface="Calibri"/>
                <a:cs typeface="Calibri"/>
                <a:sym typeface="Calibri"/>
              </a:rPr>
              <a:t>  Replace missing values </a:t>
            </a:r>
            <a:br>
              <a:rPr lang="en" sz="2400">
                <a:solidFill>
                  <a:srgbClr val="0070C0"/>
                </a:solidFill>
                <a:latin typeface="Calibri"/>
                <a:ea typeface="Calibri"/>
                <a:cs typeface="Calibri"/>
                <a:sym typeface="Calibri"/>
              </a:rPr>
            </a:br>
            <a:r>
              <a:rPr lang="en" sz="2400">
                <a:solidFill>
                  <a:srgbClr val="0070C0"/>
                </a:solidFill>
                <a:latin typeface="Calibri"/>
                <a:ea typeface="Calibri"/>
                <a:cs typeface="Calibri"/>
                <a:sym typeface="Calibri"/>
              </a:rPr>
              <a:t>  to zero</a:t>
            </a:r>
          </a:p>
          <a:p>
            <a:pPr marL="177800" lvl="0" indent="-177800" rtl="0">
              <a:spcBef>
                <a:spcPts val="0"/>
              </a:spcBef>
              <a:buClr>
                <a:srgbClr val="0070C0"/>
              </a:buClr>
              <a:buSzPct val="100000"/>
              <a:buFont typeface="Calibri"/>
              <a:buChar char="🚲"/>
            </a:pPr>
            <a:r>
              <a:rPr lang="en" sz="2400">
                <a:solidFill>
                  <a:srgbClr val="0070C0"/>
                </a:solidFill>
                <a:latin typeface="Calibri"/>
                <a:ea typeface="Calibri"/>
                <a:cs typeface="Calibri"/>
                <a:sym typeface="Calibri"/>
              </a:rPr>
              <a:t>  Normalize using Z score</a:t>
            </a:r>
          </a:p>
          <a:p>
            <a:pPr marL="177800" lvl="0" indent="-177800" rtl="0">
              <a:spcBef>
                <a:spcPts val="0"/>
              </a:spcBef>
              <a:buClr>
                <a:srgbClr val="0070C0"/>
              </a:buClr>
              <a:buSzPct val="100000"/>
              <a:buFont typeface="Calibri"/>
              <a:buChar char="🚲"/>
            </a:pPr>
            <a:r>
              <a:rPr lang="en" sz="2400">
                <a:solidFill>
                  <a:srgbClr val="0070C0"/>
                </a:solidFill>
                <a:latin typeface="Calibri"/>
                <a:ea typeface="Calibri"/>
                <a:cs typeface="Calibri"/>
                <a:sym typeface="Calibri"/>
              </a:rPr>
              <a:t>  0.7 for Train</a:t>
            </a:r>
          </a:p>
          <a:p>
            <a:pPr marL="177800" lvl="0" indent="-177800" rtl="0">
              <a:spcBef>
                <a:spcPts val="0"/>
              </a:spcBef>
              <a:buClr>
                <a:srgbClr val="0070C0"/>
              </a:buClr>
              <a:buSzPct val="100000"/>
              <a:buFont typeface="Calibri"/>
              <a:buChar char="🚲"/>
            </a:pPr>
            <a:r>
              <a:rPr lang="en" sz="2400">
                <a:solidFill>
                  <a:srgbClr val="0070C0"/>
                </a:solidFill>
                <a:latin typeface="Calibri"/>
                <a:ea typeface="Calibri"/>
                <a:cs typeface="Calibri"/>
                <a:sym typeface="Calibri"/>
              </a:rPr>
              <a:t>  0.3 for Test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Shape 397" descr="Screen Shot 2017-05-10 at 6.55.57 PM.png"/>
          <p:cNvPicPr preferRelativeResize="0"/>
          <p:nvPr/>
        </p:nvPicPr>
        <p:blipFill>
          <a:blip r:embed="rId3">
            <a:alphaModFix/>
          </a:blip>
          <a:stretch>
            <a:fillRect/>
          </a:stretch>
        </p:blipFill>
        <p:spPr>
          <a:xfrm>
            <a:off x="142112" y="1828275"/>
            <a:ext cx="8859774" cy="2597425"/>
          </a:xfrm>
          <a:prstGeom prst="rect">
            <a:avLst/>
          </a:prstGeom>
          <a:noFill/>
          <a:ln>
            <a:noFill/>
          </a:ln>
        </p:spPr>
      </p:pic>
      <p:pic>
        <p:nvPicPr>
          <p:cNvPr id="398" name="Shape 398" descr="Screen Shot 2017-04-28 at 4.30.03 PM.png"/>
          <p:cNvPicPr preferRelativeResize="0"/>
          <p:nvPr/>
        </p:nvPicPr>
        <p:blipFill>
          <a:blip r:embed="rId4">
            <a:alphaModFix/>
          </a:blip>
          <a:stretch>
            <a:fillRect/>
          </a:stretch>
        </p:blipFill>
        <p:spPr>
          <a:xfrm>
            <a:off x="173525" y="155725"/>
            <a:ext cx="3345573" cy="689650"/>
          </a:xfrm>
          <a:prstGeom prst="rect">
            <a:avLst/>
          </a:prstGeom>
          <a:noFill/>
          <a:ln>
            <a:noFill/>
          </a:ln>
        </p:spPr>
      </p:pic>
      <p:sp>
        <p:nvSpPr>
          <p:cNvPr id="399" name="Shape 399"/>
          <p:cNvSpPr/>
          <p:nvPr/>
        </p:nvSpPr>
        <p:spPr>
          <a:xfrm>
            <a:off x="2793899" y="2843425"/>
            <a:ext cx="1061399" cy="276900"/>
          </a:xfrm>
          <a:prstGeom prst="rect">
            <a:avLst/>
          </a:prstGeom>
          <a:noFill/>
          <a:ln w="19050" cap="flat" cmpd="sng">
            <a:solidFill>
              <a:schemeClr val="accent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Calibri"/>
              <a:ea typeface="Calibri"/>
              <a:cs typeface="Calibri"/>
              <a:sym typeface="Calibri"/>
            </a:endParaRPr>
          </a:p>
        </p:txBody>
      </p:sp>
      <p:sp>
        <p:nvSpPr>
          <p:cNvPr id="400" name="Shape 400"/>
          <p:cNvSpPr/>
          <p:nvPr/>
        </p:nvSpPr>
        <p:spPr>
          <a:xfrm>
            <a:off x="390299" y="2711300"/>
            <a:ext cx="1644600" cy="462900"/>
          </a:xfrm>
          <a:prstGeom prst="rect">
            <a:avLst/>
          </a:prstGeom>
          <a:noFill/>
          <a:ln w="19050" cap="flat" cmpd="sng">
            <a:solidFill>
              <a:schemeClr val="accent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Calibri"/>
              <a:ea typeface="Calibri"/>
              <a:cs typeface="Calibri"/>
              <a:sym typeface="Calibri"/>
            </a:endParaRPr>
          </a:p>
        </p:txBody>
      </p:sp>
      <p:sp>
        <p:nvSpPr>
          <p:cNvPr id="401" name="Shape 401"/>
          <p:cNvSpPr/>
          <p:nvPr/>
        </p:nvSpPr>
        <p:spPr>
          <a:xfrm>
            <a:off x="5241175" y="2711300"/>
            <a:ext cx="1644600" cy="462900"/>
          </a:xfrm>
          <a:prstGeom prst="rect">
            <a:avLst/>
          </a:prstGeom>
          <a:noFill/>
          <a:ln w="19050" cap="flat" cmpd="sng">
            <a:solidFill>
              <a:schemeClr val="accent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Calibri"/>
              <a:ea typeface="Calibri"/>
              <a:cs typeface="Calibri"/>
              <a:sym typeface="Calibri"/>
            </a:endParaRPr>
          </a:p>
        </p:txBody>
      </p:sp>
      <p:sp>
        <p:nvSpPr>
          <p:cNvPr id="402" name="Shape 402"/>
          <p:cNvSpPr/>
          <p:nvPr/>
        </p:nvSpPr>
        <p:spPr>
          <a:xfrm>
            <a:off x="7607520" y="2844466"/>
            <a:ext cx="1123500" cy="274800"/>
          </a:xfrm>
          <a:prstGeom prst="rect">
            <a:avLst/>
          </a:prstGeom>
          <a:noFill/>
          <a:ln w="19050" cap="flat" cmpd="sng">
            <a:solidFill>
              <a:schemeClr val="accent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Calibri"/>
              <a:ea typeface="Calibri"/>
              <a:cs typeface="Calibri"/>
              <a:sym typeface="Calibri"/>
            </a:endParaRPr>
          </a:p>
        </p:txBody>
      </p:sp>
      <p:sp>
        <p:nvSpPr>
          <p:cNvPr id="403" name="Shape 403"/>
          <p:cNvSpPr txBox="1"/>
          <p:nvPr/>
        </p:nvSpPr>
        <p:spPr>
          <a:xfrm>
            <a:off x="260562" y="1306725"/>
            <a:ext cx="2428200" cy="653400"/>
          </a:xfrm>
          <a:prstGeom prst="rect">
            <a:avLst/>
          </a:prstGeom>
          <a:noFill/>
          <a:ln>
            <a:noFill/>
          </a:ln>
        </p:spPr>
        <p:txBody>
          <a:bodyPr lIns="91425" tIns="91425" rIns="91425" bIns="91425" anchor="t" anchorCtr="0">
            <a:noAutofit/>
          </a:bodyPr>
          <a:lstStyle/>
          <a:p>
            <a:pPr lvl="0" rtl="0">
              <a:spcBef>
                <a:spcPts val="0"/>
              </a:spcBef>
              <a:buClr>
                <a:schemeClr val="dk1"/>
              </a:buClr>
              <a:buSzPct val="45833"/>
              <a:buFont typeface="Arial"/>
              <a:buNone/>
            </a:pPr>
            <a:r>
              <a:rPr lang="en" sz="2400" b="1">
                <a:solidFill>
                  <a:srgbClr val="002060"/>
                </a:solidFill>
                <a:latin typeface="Calibri"/>
                <a:ea typeface="Calibri"/>
                <a:cs typeface="Calibri"/>
                <a:sym typeface="Calibri"/>
              </a:rPr>
              <a:t>Linear Regression</a:t>
            </a:r>
          </a:p>
        </p:txBody>
      </p:sp>
      <p:sp>
        <p:nvSpPr>
          <p:cNvPr id="404" name="Shape 404"/>
          <p:cNvSpPr txBox="1"/>
          <p:nvPr/>
        </p:nvSpPr>
        <p:spPr>
          <a:xfrm>
            <a:off x="5313437" y="1362375"/>
            <a:ext cx="3493800" cy="542100"/>
          </a:xfrm>
          <a:prstGeom prst="rect">
            <a:avLst/>
          </a:prstGeom>
          <a:noFill/>
          <a:ln>
            <a:noFill/>
          </a:ln>
        </p:spPr>
        <p:txBody>
          <a:bodyPr lIns="91425" tIns="91425" rIns="91425" bIns="91425" anchor="t" anchorCtr="0">
            <a:noAutofit/>
          </a:bodyPr>
          <a:lstStyle/>
          <a:p>
            <a:pPr lvl="0" algn="r" rtl="0">
              <a:spcBef>
                <a:spcPts val="0"/>
              </a:spcBef>
              <a:buClr>
                <a:schemeClr val="dk1"/>
              </a:buClr>
              <a:buSzPct val="45833"/>
              <a:buFont typeface="Arial"/>
              <a:buNone/>
            </a:pPr>
            <a:r>
              <a:rPr lang="en" sz="2400" b="1">
                <a:solidFill>
                  <a:srgbClr val="002060"/>
                </a:solidFill>
                <a:latin typeface="Calibri"/>
                <a:ea typeface="Calibri"/>
                <a:cs typeface="Calibri"/>
                <a:sym typeface="Calibri"/>
              </a:rPr>
              <a:t>Boosted Decision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89125" y="273850"/>
            <a:ext cx="5515800" cy="994200"/>
          </a:xfrm>
          <a:prstGeom prst="rect">
            <a:avLst/>
          </a:prstGeom>
        </p:spPr>
        <p:txBody>
          <a:bodyPr lIns="68575" tIns="68575" rIns="68575" bIns="68575" anchor="ctr" anchorCtr="0">
            <a:noAutofit/>
          </a:bodyPr>
          <a:lstStyle/>
          <a:p>
            <a:pPr lvl="0">
              <a:spcBef>
                <a:spcPts val="0"/>
              </a:spcBef>
              <a:buClr>
                <a:schemeClr val="dk1"/>
              </a:buClr>
              <a:buSzPct val="33333"/>
              <a:buFont typeface="Arial"/>
              <a:buNone/>
            </a:pPr>
            <a:r>
              <a:rPr lang="en" b="1">
                <a:solidFill>
                  <a:srgbClr val="002060"/>
                </a:solidFill>
                <a:latin typeface="Arial"/>
                <a:ea typeface="Arial"/>
                <a:cs typeface="Arial"/>
                <a:sym typeface="Arial"/>
              </a:rPr>
              <a:t>Comparison on Azure ML</a:t>
            </a:r>
          </a:p>
        </p:txBody>
      </p:sp>
      <p:graphicFrame>
        <p:nvGraphicFramePr>
          <p:cNvPr id="410" name="Shape 410"/>
          <p:cNvGraphicFramePr/>
          <p:nvPr/>
        </p:nvGraphicFramePr>
        <p:xfrm>
          <a:off x="489125" y="1791700"/>
          <a:ext cx="3000000" cy="3000000"/>
        </p:xfrm>
        <a:graphic>
          <a:graphicData uri="http://schemas.openxmlformats.org/drawingml/2006/table">
            <a:tbl>
              <a:tblPr>
                <a:noFill/>
                <a:tableStyleId>{B726F54E-4C97-4669-9F9D-D4E50A2B24AF}</a:tableStyleId>
              </a:tblPr>
              <a:tblGrid>
                <a:gridCol w="1745950"/>
                <a:gridCol w="3019850"/>
                <a:gridCol w="3209975"/>
              </a:tblGrid>
              <a:tr h="645725">
                <a:tc>
                  <a:txBody>
                    <a:bodyPr/>
                    <a:lstStyle/>
                    <a:p>
                      <a:pPr lvl="0" algn="ctr" rtl="0">
                        <a:spcBef>
                          <a:spcPts val="0"/>
                        </a:spcBef>
                        <a:buNone/>
                      </a:pPr>
                      <a:endParaRP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c>
                  <a:txBody>
                    <a:bodyPr/>
                    <a:lstStyle/>
                    <a:p>
                      <a:pPr lvl="0" algn="ctr">
                        <a:spcBef>
                          <a:spcPts val="0"/>
                        </a:spcBef>
                        <a:buClr>
                          <a:schemeClr val="dk1"/>
                        </a:buClr>
                        <a:buSzPct val="45833"/>
                        <a:buFont typeface="Arial"/>
                        <a:buNone/>
                      </a:pPr>
                      <a:r>
                        <a:rPr lang="en" sz="2400" b="1">
                          <a:solidFill>
                            <a:srgbClr val="002060"/>
                          </a:solidFill>
                          <a:latin typeface="Calibri"/>
                          <a:ea typeface="Calibri"/>
                          <a:cs typeface="Calibri"/>
                          <a:sym typeface="Calibri"/>
                        </a:rPr>
                        <a:t>Linear Regression</a:t>
                      </a: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c>
                  <a:txBody>
                    <a:bodyPr/>
                    <a:lstStyle/>
                    <a:p>
                      <a:pPr lvl="0" algn="ctr">
                        <a:spcBef>
                          <a:spcPts val="0"/>
                        </a:spcBef>
                        <a:buClr>
                          <a:schemeClr val="dk1"/>
                        </a:buClr>
                        <a:buSzPct val="45833"/>
                        <a:buFont typeface="Arial"/>
                        <a:buNone/>
                      </a:pPr>
                      <a:r>
                        <a:rPr lang="en" sz="2400" b="1">
                          <a:solidFill>
                            <a:srgbClr val="002060"/>
                          </a:solidFill>
                          <a:latin typeface="Calibri"/>
                          <a:ea typeface="Calibri"/>
                          <a:cs typeface="Calibri"/>
                          <a:sym typeface="Calibri"/>
                        </a:rPr>
                        <a:t>Boosted Decision Tree</a:t>
                      </a: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r>
              <a:tr h="598900">
                <a:tc>
                  <a:txBody>
                    <a:bodyPr/>
                    <a:lstStyle/>
                    <a:p>
                      <a:pPr lvl="0" algn="ctr" rtl="0">
                        <a:spcBef>
                          <a:spcPts val="0"/>
                        </a:spcBef>
                        <a:buNone/>
                      </a:pPr>
                      <a:r>
                        <a:rPr lang="en" sz="2400">
                          <a:solidFill>
                            <a:srgbClr val="002060"/>
                          </a:solidFill>
                          <a:latin typeface="Calibri"/>
                          <a:ea typeface="Calibri"/>
                          <a:cs typeface="Calibri"/>
                          <a:sym typeface="Calibri"/>
                        </a:rPr>
                        <a:t>RMSE</a:t>
                      </a: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c>
                  <a:txBody>
                    <a:bodyPr/>
                    <a:lstStyle/>
                    <a:p>
                      <a:pPr lvl="0" algn="ctr" rtl="0">
                        <a:spcBef>
                          <a:spcPts val="0"/>
                        </a:spcBef>
                        <a:buClr>
                          <a:schemeClr val="dk1"/>
                        </a:buClr>
                        <a:buSzPct val="45833"/>
                        <a:buFont typeface="Arial"/>
                        <a:buNone/>
                      </a:pPr>
                      <a:r>
                        <a:rPr lang="en" sz="2400">
                          <a:solidFill>
                            <a:srgbClr val="0070C0"/>
                          </a:solidFill>
                          <a:latin typeface="Calibri"/>
                          <a:ea typeface="Calibri"/>
                          <a:cs typeface="Calibri"/>
                          <a:sym typeface="Calibri"/>
                        </a:rPr>
                        <a:t>4887.59</a:t>
                      </a:r>
                    </a:p>
                    <a:p>
                      <a:pPr lvl="0" algn="ctr">
                        <a:spcBef>
                          <a:spcPts val="0"/>
                        </a:spcBef>
                        <a:buNone/>
                      </a:pPr>
                      <a:endParaRPr>
                        <a:solidFill>
                          <a:srgbClr val="0070C0"/>
                        </a:solidFill>
                      </a:endParaRP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c>
                  <a:txBody>
                    <a:bodyPr/>
                    <a:lstStyle/>
                    <a:p>
                      <a:pPr lvl="0" algn="ctr" rtl="0">
                        <a:spcBef>
                          <a:spcPts val="0"/>
                        </a:spcBef>
                        <a:buClr>
                          <a:schemeClr val="dk1"/>
                        </a:buClr>
                        <a:buSzPct val="45833"/>
                        <a:buFont typeface="Arial"/>
                        <a:buNone/>
                      </a:pPr>
                      <a:r>
                        <a:rPr lang="en" sz="2400">
                          <a:solidFill>
                            <a:srgbClr val="0070C0"/>
                          </a:solidFill>
                          <a:latin typeface="Calibri"/>
                          <a:ea typeface="Calibri"/>
                          <a:cs typeface="Calibri"/>
                          <a:sym typeface="Calibri"/>
                        </a:rPr>
                        <a:t>4854.66</a:t>
                      </a:r>
                    </a:p>
                    <a:p>
                      <a:pPr lvl="0" algn="ctr">
                        <a:spcBef>
                          <a:spcPts val="0"/>
                        </a:spcBef>
                        <a:buNone/>
                      </a:pPr>
                      <a:endParaRPr>
                        <a:solidFill>
                          <a:srgbClr val="0070C0"/>
                        </a:solidFill>
                      </a:endParaRPr>
                    </a:p>
                  </a:txBody>
                  <a:tcPr marL="91425" marR="91425" marT="91425" marB="91425">
                    <a:lnL w="19050" cap="flat" cmpd="sng">
                      <a:solidFill>
                        <a:srgbClr val="31538F"/>
                      </a:solidFill>
                      <a:prstDash val="solid"/>
                      <a:round/>
                      <a:headEnd type="none" w="med" len="med"/>
                      <a:tailEnd type="none" w="med" len="med"/>
                    </a:lnL>
                    <a:lnR w="19050" cap="flat" cmpd="sng">
                      <a:solidFill>
                        <a:srgbClr val="31538F"/>
                      </a:solidFill>
                      <a:prstDash val="solid"/>
                      <a:round/>
                      <a:headEnd type="none" w="med" len="med"/>
                      <a:tailEnd type="none" w="med" len="med"/>
                    </a:lnR>
                    <a:lnT w="19050" cap="flat" cmpd="sng">
                      <a:solidFill>
                        <a:srgbClr val="31538F"/>
                      </a:solidFill>
                      <a:prstDash val="solid"/>
                      <a:round/>
                      <a:headEnd type="none" w="med" len="med"/>
                      <a:tailEnd type="none" w="med" len="med"/>
                    </a:lnT>
                    <a:lnB w="19050" cap="flat" cmpd="sng">
                      <a:solidFill>
                        <a:srgbClr val="31538F"/>
                      </a:solidFill>
                      <a:prstDash val="solid"/>
                      <a:round/>
                      <a:headEnd type="none" w="med" len="med"/>
                      <a:tailEnd type="none" w="med" len="med"/>
                    </a:lnB>
                  </a:tcPr>
                </a:tc>
              </a:tr>
            </a:tbl>
          </a:graphicData>
        </a:graphic>
      </p:graphicFrame>
      <p:sp>
        <p:nvSpPr>
          <p:cNvPr id="411" name="Shape 411"/>
          <p:cNvSpPr/>
          <p:nvPr/>
        </p:nvSpPr>
        <p:spPr>
          <a:xfrm>
            <a:off x="7821825" y="2604175"/>
            <a:ext cx="370800" cy="259500"/>
          </a:xfrm>
          <a:prstGeom prst="leftArrow">
            <a:avLst>
              <a:gd name="adj1" fmla="val 50000"/>
              <a:gd name="adj2" fmla="val 50000"/>
            </a:avLst>
          </a:prstGeom>
          <a:solidFill>
            <a:srgbClr val="3153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67525" y="500398"/>
            <a:ext cx="7886700" cy="801299"/>
          </a:xfrm>
          <a:prstGeom prst="rect">
            <a:avLst/>
          </a:prstGeom>
        </p:spPr>
        <p:txBody>
          <a:bodyPr lIns="68575" tIns="68575" rIns="68575" bIns="68575" anchor="ctr" anchorCtr="0">
            <a:noAutofit/>
          </a:bodyPr>
          <a:lstStyle/>
          <a:p>
            <a:pPr lvl="0">
              <a:spcBef>
                <a:spcPts val="0"/>
              </a:spcBef>
              <a:buClr>
                <a:srgbClr val="002060"/>
              </a:buClr>
              <a:buSzPct val="25000"/>
              <a:buFont typeface="Arial"/>
              <a:buNone/>
            </a:pPr>
            <a:r>
              <a:rPr lang="en" sz="3000" b="1">
                <a:solidFill>
                  <a:srgbClr val="002060"/>
                </a:solidFill>
                <a:latin typeface="Arial"/>
                <a:ea typeface="Arial"/>
                <a:cs typeface="Arial"/>
                <a:sym typeface="Arial"/>
              </a:rPr>
              <a:t>Spark ML: Linear/GBT Regression</a:t>
            </a:r>
          </a:p>
        </p:txBody>
      </p:sp>
      <p:pic>
        <p:nvPicPr>
          <p:cNvPr id="417" name="Shape 417" descr="databricks.png"/>
          <p:cNvPicPr preferRelativeResize="0"/>
          <p:nvPr/>
        </p:nvPicPr>
        <p:blipFill>
          <a:blip r:embed="rId3">
            <a:alphaModFix/>
          </a:blip>
          <a:stretch>
            <a:fillRect/>
          </a:stretch>
        </p:blipFill>
        <p:spPr>
          <a:xfrm>
            <a:off x="237825" y="170949"/>
            <a:ext cx="2546574" cy="432950"/>
          </a:xfrm>
          <a:prstGeom prst="rect">
            <a:avLst/>
          </a:prstGeom>
          <a:noFill/>
          <a:ln>
            <a:noFill/>
          </a:ln>
        </p:spPr>
      </p:pic>
      <p:sp>
        <p:nvSpPr>
          <p:cNvPr id="418" name="Shape 418"/>
          <p:cNvSpPr txBox="1"/>
          <p:nvPr/>
        </p:nvSpPr>
        <p:spPr>
          <a:xfrm>
            <a:off x="1289125" y="2226675"/>
            <a:ext cx="7333800" cy="855600"/>
          </a:xfrm>
          <a:prstGeom prst="rect">
            <a:avLst/>
          </a:prstGeom>
          <a:noFill/>
          <a:ln>
            <a:noFill/>
          </a:ln>
        </p:spPr>
        <p:txBody>
          <a:bodyPr lIns="91425" tIns="91425" rIns="91425" bIns="91425" anchor="t" anchorCtr="0">
            <a:noAutofit/>
          </a:bodyPr>
          <a:lstStyle/>
          <a:p>
            <a:pPr lvl="0">
              <a:spcBef>
                <a:spcPts val="0"/>
              </a:spcBef>
              <a:buNone/>
            </a:pPr>
            <a:endParaRPr/>
          </a:p>
        </p:txBody>
      </p:sp>
      <p:grpSp>
        <p:nvGrpSpPr>
          <p:cNvPr id="419" name="Shape 419"/>
          <p:cNvGrpSpPr/>
          <p:nvPr/>
        </p:nvGrpSpPr>
        <p:grpSpPr>
          <a:xfrm>
            <a:off x="129980" y="1408831"/>
            <a:ext cx="8933582" cy="3200984"/>
            <a:chOff x="524180" y="-3"/>
            <a:chExt cx="9036600" cy="2032500"/>
          </a:xfrm>
        </p:grpSpPr>
        <p:sp>
          <p:nvSpPr>
            <p:cNvPr id="420" name="Shape 420"/>
            <p:cNvSpPr/>
            <p:nvPr/>
          </p:nvSpPr>
          <p:spPr>
            <a:xfrm>
              <a:off x="524180" y="-3"/>
              <a:ext cx="9036600" cy="2032500"/>
            </a:xfrm>
            <a:prstGeom prst="rightArrow">
              <a:avLst>
                <a:gd name="adj1" fmla="val 50000"/>
                <a:gd name="adj2" fmla="val 50000"/>
              </a:avLst>
            </a:prstGeom>
            <a:solidFill>
              <a:srgbClr val="CDE1E8"/>
            </a:soli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21" name="Shape 421"/>
            <p:cNvSpPr/>
            <p:nvPr/>
          </p:nvSpPr>
          <p:spPr>
            <a:xfrm>
              <a:off x="709827" y="590254"/>
              <a:ext cx="1232400" cy="813000"/>
            </a:xfrm>
            <a:prstGeom prst="roundRect">
              <a:avLst>
                <a:gd name="adj" fmla="val 16667"/>
              </a:avLst>
            </a:prstGeom>
            <a:gradFill>
              <a:gsLst>
                <a:gs pos="0">
                  <a:srgbClr val="99EAFF">
                    <a:alpha val="80000"/>
                  </a:srgbClr>
                </a:gs>
                <a:gs pos="35000">
                  <a:srgbClr val="B8F1FF">
                    <a:alpha val="80000"/>
                  </a:srgbClr>
                </a:gs>
                <a:gs pos="100000">
                  <a:srgbClr val="E2FBFF">
                    <a:alpha val="80000"/>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22" name="Shape 422"/>
            <p:cNvSpPr txBox="1"/>
            <p:nvPr/>
          </p:nvSpPr>
          <p:spPr>
            <a:xfrm>
              <a:off x="764885" y="643202"/>
              <a:ext cx="1122300" cy="746099"/>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Load the data Source</a:t>
              </a:r>
            </a:p>
          </p:txBody>
        </p:sp>
        <p:sp>
          <p:nvSpPr>
            <p:cNvPr id="423" name="Shape 423"/>
            <p:cNvSpPr/>
            <p:nvPr/>
          </p:nvSpPr>
          <p:spPr>
            <a:xfrm>
              <a:off x="2101055" y="609747"/>
              <a:ext cx="1310100" cy="813000"/>
            </a:xfrm>
            <a:prstGeom prst="roundRect">
              <a:avLst>
                <a:gd name="adj" fmla="val 16667"/>
              </a:avLst>
            </a:prstGeom>
            <a:gradFill>
              <a:gsLst>
                <a:gs pos="0">
                  <a:srgbClr val="99EAFF">
                    <a:alpha val="74901"/>
                  </a:srgbClr>
                </a:gs>
                <a:gs pos="35000">
                  <a:srgbClr val="B8F1FF">
                    <a:alpha val="74901"/>
                  </a:srgbClr>
                </a:gs>
                <a:gs pos="100000">
                  <a:srgbClr val="E2FBFF">
                    <a:alpha val="74901"/>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24" name="Shape 424"/>
            <p:cNvSpPr txBox="1"/>
            <p:nvPr/>
          </p:nvSpPr>
          <p:spPr>
            <a:xfrm>
              <a:off x="2266756" y="630002"/>
              <a:ext cx="998400" cy="73350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Select the columns </a:t>
              </a:r>
            </a:p>
          </p:txBody>
        </p:sp>
        <p:sp>
          <p:nvSpPr>
            <p:cNvPr id="425" name="Shape 425"/>
            <p:cNvSpPr/>
            <p:nvPr/>
          </p:nvSpPr>
          <p:spPr>
            <a:xfrm>
              <a:off x="3507772" y="609763"/>
              <a:ext cx="1232400" cy="813000"/>
            </a:xfrm>
            <a:prstGeom prst="roundRect">
              <a:avLst>
                <a:gd name="adj" fmla="val 16667"/>
              </a:avLst>
            </a:prstGeom>
            <a:gradFill>
              <a:gsLst>
                <a:gs pos="0">
                  <a:srgbClr val="99EAFF">
                    <a:alpha val="69803"/>
                  </a:srgbClr>
                </a:gs>
                <a:gs pos="35000">
                  <a:srgbClr val="B8F1FF">
                    <a:alpha val="69803"/>
                  </a:srgbClr>
                </a:gs>
                <a:gs pos="100000">
                  <a:srgbClr val="E2FBFF">
                    <a:alpha val="69803"/>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26" name="Shape 426"/>
            <p:cNvSpPr txBox="1"/>
            <p:nvPr/>
          </p:nvSpPr>
          <p:spPr>
            <a:xfrm>
              <a:off x="3675414" y="648908"/>
              <a:ext cx="1122300" cy="734699"/>
            </a:xfrm>
            <a:prstGeom prst="rect">
              <a:avLst/>
            </a:prstGeom>
            <a:noFill/>
            <a:ln>
              <a:noFill/>
            </a:ln>
          </p:spPr>
          <p:txBody>
            <a:bodyPr lIns="34275" tIns="34275" rIns="34275" bIns="34275" anchor="ctr" anchorCtr="0">
              <a:noAutofit/>
            </a:bodyPr>
            <a:lstStyle/>
            <a:p>
              <a:pPr marL="0" marR="0" lvl="0" indent="0" algn="l"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Split the      data </a:t>
              </a:r>
            </a:p>
          </p:txBody>
        </p:sp>
        <p:sp>
          <p:nvSpPr>
            <p:cNvPr id="427" name="Shape 427"/>
            <p:cNvSpPr/>
            <p:nvPr/>
          </p:nvSpPr>
          <p:spPr>
            <a:xfrm>
              <a:off x="4854989" y="609779"/>
              <a:ext cx="1310100" cy="813000"/>
            </a:xfrm>
            <a:prstGeom prst="roundRect">
              <a:avLst>
                <a:gd name="adj" fmla="val 16667"/>
              </a:avLst>
            </a:prstGeom>
            <a:gradFill>
              <a:gsLst>
                <a:gs pos="0">
                  <a:srgbClr val="99EAFF">
                    <a:alpha val="65098"/>
                  </a:srgbClr>
                </a:gs>
                <a:gs pos="35000">
                  <a:srgbClr val="B8F1FF">
                    <a:alpha val="65098"/>
                  </a:srgbClr>
                </a:gs>
                <a:gs pos="100000">
                  <a:srgbClr val="E2FBFF">
                    <a:alpha val="65098"/>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28" name="Shape 428"/>
            <p:cNvSpPr txBox="1"/>
            <p:nvPr/>
          </p:nvSpPr>
          <p:spPr>
            <a:xfrm>
              <a:off x="4875391" y="645638"/>
              <a:ext cx="1225500" cy="74130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Define a pipeline</a:t>
              </a:r>
            </a:p>
          </p:txBody>
        </p:sp>
        <p:sp>
          <p:nvSpPr>
            <p:cNvPr id="429" name="Shape 429"/>
            <p:cNvSpPr/>
            <p:nvPr/>
          </p:nvSpPr>
          <p:spPr>
            <a:xfrm>
              <a:off x="6279903" y="609747"/>
              <a:ext cx="1225499" cy="813000"/>
            </a:xfrm>
            <a:prstGeom prst="roundRect">
              <a:avLst>
                <a:gd name="adj" fmla="val 16667"/>
              </a:avLst>
            </a:prstGeom>
            <a:gradFill>
              <a:gsLst>
                <a:gs pos="0">
                  <a:srgbClr val="99EAFF">
                    <a:alpha val="54901"/>
                  </a:srgbClr>
                </a:gs>
                <a:gs pos="35000">
                  <a:srgbClr val="B8F1FF">
                    <a:alpha val="54901"/>
                  </a:srgbClr>
                </a:gs>
                <a:gs pos="100000">
                  <a:srgbClr val="E2FBFF">
                    <a:alpha val="54901"/>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6222359" y="645781"/>
              <a:ext cx="1310100" cy="740999"/>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Train the Model</a:t>
              </a:r>
            </a:p>
          </p:txBody>
        </p:sp>
        <p:sp>
          <p:nvSpPr>
            <p:cNvPr id="431" name="Shape 431"/>
            <p:cNvSpPr/>
            <p:nvPr/>
          </p:nvSpPr>
          <p:spPr>
            <a:xfrm>
              <a:off x="7667419" y="609795"/>
              <a:ext cx="1225500" cy="813000"/>
            </a:xfrm>
            <a:prstGeom prst="roundRect">
              <a:avLst>
                <a:gd name="adj" fmla="val 16667"/>
              </a:avLst>
            </a:prstGeom>
            <a:gradFill>
              <a:gsLst>
                <a:gs pos="0">
                  <a:srgbClr val="99EAFF">
                    <a:alpha val="49803"/>
                  </a:srgbClr>
                </a:gs>
                <a:gs pos="35000">
                  <a:srgbClr val="B8F1FF">
                    <a:alpha val="49803"/>
                  </a:srgbClr>
                </a:gs>
                <a:gs pos="100000">
                  <a:srgbClr val="E2FBFF">
                    <a:alpha val="49803"/>
                  </a:srgbClr>
                </a:gs>
              </a:gsLst>
              <a:lin ang="16200038" scaled="0"/>
            </a:gradFill>
            <a:ln>
              <a:noFill/>
            </a:ln>
            <a:effectLst>
              <a:outerShdw blurRad="39999"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432" name="Shape 432"/>
            <p:cNvSpPr txBox="1"/>
            <p:nvPr/>
          </p:nvSpPr>
          <p:spPr>
            <a:xfrm>
              <a:off x="7667421" y="681498"/>
              <a:ext cx="1122300" cy="74130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900" b="1">
                  <a:solidFill>
                    <a:schemeClr val="dk1"/>
                  </a:solidFill>
                  <a:latin typeface="Calibri"/>
                  <a:ea typeface="Calibri"/>
                  <a:cs typeface="Calibri"/>
                  <a:sym typeface="Calibri"/>
                </a:rPr>
                <a:t>Evaluate  Model</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427075" y="403673"/>
            <a:ext cx="7886700" cy="801299"/>
          </a:xfrm>
          <a:prstGeom prst="rect">
            <a:avLst/>
          </a:prstGeom>
        </p:spPr>
        <p:txBody>
          <a:bodyPr lIns="68575" tIns="68575" rIns="68575" bIns="68575" anchor="ctr" anchorCtr="0">
            <a:noAutofit/>
          </a:bodyPr>
          <a:lstStyle/>
          <a:p>
            <a:pPr lvl="0" rtl="0">
              <a:spcBef>
                <a:spcPts val="0"/>
              </a:spcBef>
              <a:buClr>
                <a:srgbClr val="002060"/>
              </a:buClr>
              <a:buSzPct val="25000"/>
              <a:buFont typeface="Arial"/>
              <a:buNone/>
            </a:pPr>
            <a:r>
              <a:rPr lang="en" sz="3000" b="1">
                <a:solidFill>
                  <a:srgbClr val="002060"/>
                </a:solidFill>
                <a:latin typeface="Arial"/>
                <a:ea typeface="Arial"/>
                <a:cs typeface="Arial"/>
                <a:sym typeface="Arial"/>
              </a:rPr>
              <a:t>Spark ML</a:t>
            </a:r>
          </a:p>
        </p:txBody>
      </p:sp>
      <p:pic>
        <p:nvPicPr>
          <p:cNvPr id="438" name="Shape 438" descr="databricks.png"/>
          <p:cNvPicPr preferRelativeResize="0"/>
          <p:nvPr/>
        </p:nvPicPr>
        <p:blipFill>
          <a:blip r:embed="rId3">
            <a:alphaModFix/>
          </a:blip>
          <a:stretch>
            <a:fillRect/>
          </a:stretch>
        </p:blipFill>
        <p:spPr>
          <a:xfrm>
            <a:off x="523400" y="153499"/>
            <a:ext cx="2546574" cy="432950"/>
          </a:xfrm>
          <a:prstGeom prst="rect">
            <a:avLst/>
          </a:prstGeom>
          <a:noFill/>
          <a:ln>
            <a:noFill/>
          </a:ln>
        </p:spPr>
      </p:pic>
      <p:pic>
        <p:nvPicPr>
          <p:cNvPr id="439" name="Shape 439" descr="Screen Shot 2017-05-10 at 8.28.42 PM.png"/>
          <p:cNvPicPr preferRelativeResize="0"/>
          <p:nvPr/>
        </p:nvPicPr>
        <p:blipFill>
          <a:blip r:embed="rId4">
            <a:alphaModFix/>
          </a:blip>
          <a:stretch>
            <a:fillRect/>
          </a:stretch>
        </p:blipFill>
        <p:spPr>
          <a:xfrm>
            <a:off x="638625" y="1999825"/>
            <a:ext cx="7675149" cy="1956274"/>
          </a:xfrm>
          <a:prstGeom prst="rect">
            <a:avLst/>
          </a:prstGeom>
          <a:noFill/>
          <a:ln>
            <a:noFill/>
          </a:ln>
        </p:spPr>
      </p:pic>
      <p:sp>
        <p:nvSpPr>
          <p:cNvPr id="440" name="Shape 440"/>
          <p:cNvSpPr txBox="1"/>
          <p:nvPr/>
        </p:nvSpPr>
        <p:spPr>
          <a:xfrm>
            <a:off x="523400" y="1409175"/>
            <a:ext cx="5797800" cy="6765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en" sz="2400">
                <a:solidFill>
                  <a:srgbClr val="002060"/>
                </a:solidFill>
                <a:latin typeface="Calibri"/>
                <a:ea typeface="Calibri"/>
                <a:cs typeface="Calibri"/>
                <a:sym typeface="Calibri"/>
              </a:rPr>
              <a:t>Linear Regression (Cross Validation)</a:t>
            </a:r>
          </a:p>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427075" y="496348"/>
            <a:ext cx="7886700" cy="801299"/>
          </a:xfrm>
          <a:prstGeom prst="rect">
            <a:avLst/>
          </a:prstGeom>
        </p:spPr>
        <p:txBody>
          <a:bodyPr lIns="68575" tIns="68575" rIns="68575" bIns="68575" anchor="ctr" anchorCtr="0">
            <a:noAutofit/>
          </a:bodyPr>
          <a:lstStyle/>
          <a:p>
            <a:pPr lvl="0" rtl="0">
              <a:spcBef>
                <a:spcPts val="0"/>
              </a:spcBef>
              <a:buClr>
                <a:srgbClr val="002060"/>
              </a:buClr>
              <a:buSzPct val="25000"/>
              <a:buFont typeface="Arial"/>
              <a:buNone/>
            </a:pPr>
            <a:r>
              <a:rPr lang="en" sz="3000" b="1">
                <a:solidFill>
                  <a:srgbClr val="002060"/>
                </a:solidFill>
                <a:latin typeface="Arial"/>
                <a:ea typeface="Arial"/>
                <a:cs typeface="Arial"/>
                <a:sym typeface="Arial"/>
              </a:rPr>
              <a:t>Spark ML</a:t>
            </a:r>
          </a:p>
        </p:txBody>
      </p:sp>
      <p:pic>
        <p:nvPicPr>
          <p:cNvPr id="446" name="Shape 446" descr="databricks.png"/>
          <p:cNvPicPr preferRelativeResize="0"/>
          <p:nvPr/>
        </p:nvPicPr>
        <p:blipFill>
          <a:blip r:embed="rId3">
            <a:alphaModFix/>
          </a:blip>
          <a:stretch>
            <a:fillRect/>
          </a:stretch>
        </p:blipFill>
        <p:spPr>
          <a:xfrm>
            <a:off x="480825" y="283274"/>
            <a:ext cx="2546574" cy="432950"/>
          </a:xfrm>
          <a:prstGeom prst="rect">
            <a:avLst/>
          </a:prstGeom>
          <a:noFill/>
          <a:ln>
            <a:noFill/>
          </a:ln>
        </p:spPr>
      </p:pic>
      <p:sp>
        <p:nvSpPr>
          <p:cNvPr id="447" name="Shape 447"/>
          <p:cNvSpPr txBox="1"/>
          <p:nvPr/>
        </p:nvSpPr>
        <p:spPr>
          <a:xfrm>
            <a:off x="765000" y="1338725"/>
            <a:ext cx="4378500" cy="674400"/>
          </a:xfrm>
          <a:prstGeom prst="rect">
            <a:avLst/>
          </a:prstGeom>
          <a:noFill/>
          <a:ln>
            <a:noFill/>
          </a:ln>
        </p:spPr>
        <p:txBody>
          <a:bodyPr lIns="91425" tIns="91425" rIns="91425" bIns="91425" anchor="ctr" anchorCtr="0">
            <a:noAutofit/>
          </a:bodyPr>
          <a:lstStyle/>
          <a:p>
            <a:pPr lvl="0" rtl="0">
              <a:spcBef>
                <a:spcPts val="0"/>
              </a:spcBef>
              <a:buNone/>
            </a:pPr>
            <a:r>
              <a:rPr lang="en" sz="2400">
                <a:solidFill>
                  <a:srgbClr val="002060"/>
                </a:solidFill>
                <a:latin typeface="Calibri"/>
                <a:ea typeface="Calibri"/>
                <a:cs typeface="Calibri"/>
                <a:sym typeface="Calibri"/>
              </a:rPr>
              <a:t>GBT Regression (Cross Validation)</a:t>
            </a:r>
          </a:p>
        </p:txBody>
      </p:sp>
      <p:pic>
        <p:nvPicPr>
          <p:cNvPr id="448" name="Shape 448" descr="Screen Shot 2017-05-11 at 11.22.28 AM.png"/>
          <p:cNvPicPr preferRelativeResize="0"/>
          <p:nvPr/>
        </p:nvPicPr>
        <p:blipFill>
          <a:blip r:embed="rId4">
            <a:alphaModFix/>
          </a:blip>
          <a:stretch>
            <a:fillRect/>
          </a:stretch>
        </p:blipFill>
        <p:spPr>
          <a:xfrm>
            <a:off x="152400" y="2165525"/>
            <a:ext cx="8839199" cy="17814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628650" y="565323"/>
            <a:ext cx="7886700" cy="767700"/>
          </a:xfrm>
          <a:prstGeom prst="rect">
            <a:avLst/>
          </a:prstGeom>
        </p:spPr>
        <p:txBody>
          <a:bodyPr lIns="68575" tIns="68575" rIns="68575" bIns="68575" anchor="ctr" anchorCtr="0">
            <a:noAutofit/>
          </a:bodyPr>
          <a:lstStyle/>
          <a:p>
            <a:pPr lvl="0">
              <a:spcBef>
                <a:spcPts val="0"/>
              </a:spcBef>
              <a:buNone/>
            </a:pPr>
            <a:r>
              <a:rPr lang="en" b="1">
                <a:solidFill>
                  <a:srgbClr val="002060"/>
                </a:solidFill>
                <a:latin typeface="Arial"/>
                <a:ea typeface="Arial"/>
                <a:cs typeface="Arial"/>
                <a:sym typeface="Arial"/>
              </a:rPr>
              <a:t>Comparison on Spark ML</a:t>
            </a:r>
          </a:p>
        </p:txBody>
      </p:sp>
      <p:graphicFrame>
        <p:nvGraphicFramePr>
          <p:cNvPr id="454" name="Shape 454"/>
          <p:cNvGraphicFramePr/>
          <p:nvPr/>
        </p:nvGraphicFramePr>
        <p:xfrm>
          <a:off x="489125" y="1791700"/>
          <a:ext cx="3000000" cy="3000000"/>
        </p:xfrm>
        <a:graphic>
          <a:graphicData uri="http://schemas.openxmlformats.org/drawingml/2006/table">
            <a:tbl>
              <a:tblPr>
                <a:noFill/>
                <a:tableStyleId>{B726F54E-4C97-4669-9F9D-D4E50A2B24AF}</a:tableStyleId>
              </a:tblPr>
              <a:tblGrid>
                <a:gridCol w="2209325"/>
                <a:gridCol w="2556475"/>
                <a:gridCol w="3209975"/>
              </a:tblGrid>
              <a:tr h="645725">
                <a:tc>
                  <a:txBody>
                    <a:bodyPr/>
                    <a:lstStyle/>
                    <a:p>
                      <a:pPr lvl="0" algn="ctr" rtl="0">
                        <a:spcBef>
                          <a:spcPts val="0"/>
                        </a:spcBef>
                        <a:buNone/>
                      </a:pPr>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400" b="1">
                          <a:solidFill>
                            <a:srgbClr val="002060"/>
                          </a:solidFill>
                          <a:latin typeface="Calibri"/>
                          <a:ea typeface="Calibri"/>
                          <a:cs typeface="Calibri"/>
                          <a:sym typeface="Calibri"/>
                        </a:rPr>
                        <a:t>Linear Regression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2400" b="1">
                          <a:solidFill>
                            <a:srgbClr val="002060"/>
                          </a:solidFill>
                          <a:latin typeface="Calibri"/>
                          <a:ea typeface="Calibri"/>
                          <a:cs typeface="Calibri"/>
                          <a:sym typeface="Calibri"/>
                        </a:rPr>
                        <a:t>GBT Regression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98900">
                <a:tc>
                  <a:txBody>
                    <a:bodyPr/>
                    <a:lstStyle/>
                    <a:p>
                      <a:pPr lvl="0" algn="ctr" rtl="0">
                        <a:spcBef>
                          <a:spcPts val="0"/>
                        </a:spcBef>
                        <a:buNone/>
                      </a:pPr>
                      <a:r>
                        <a:rPr lang="en" sz="2400">
                          <a:solidFill>
                            <a:srgbClr val="002060"/>
                          </a:solidFill>
                          <a:latin typeface="Calibri"/>
                          <a:ea typeface="Calibri"/>
                          <a:cs typeface="Calibri"/>
                          <a:sym typeface="Calibri"/>
                        </a:rPr>
                        <a:t>RMSE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45833"/>
                        <a:buFont typeface="Arial"/>
                        <a:buNone/>
                      </a:pPr>
                      <a:r>
                        <a:rPr lang="en" sz="2400">
                          <a:solidFill>
                            <a:srgbClr val="002060"/>
                          </a:solidFill>
                          <a:latin typeface="Calibri"/>
                          <a:ea typeface="Calibri"/>
                          <a:cs typeface="Calibri"/>
                          <a:sym typeface="Calibri"/>
                        </a:rPr>
                        <a:t>   4928.84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45833"/>
                        <a:buFont typeface="Arial"/>
                        <a:buNone/>
                      </a:pPr>
                      <a:r>
                        <a:rPr lang="en" sz="2400">
                          <a:solidFill>
                            <a:srgbClr val="002060"/>
                          </a:solidFill>
                          <a:highlight>
                            <a:srgbClr val="FFFFFF"/>
                          </a:highlight>
                          <a:latin typeface="Calibri"/>
                          <a:ea typeface="Calibri"/>
                          <a:cs typeface="Calibri"/>
                          <a:sym typeface="Calibri"/>
                        </a:rPr>
                        <a:t>3969.09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55" name="Shape 455"/>
          <p:cNvSpPr/>
          <p:nvPr/>
        </p:nvSpPr>
        <p:spPr>
          <a:xfrm>
            <a:off x="7655025" y="2604175"/>
            <a:ext cx="370800" cy="259500"/>
          </a:xfrm>
          <a:prstGeom prst="leftArrow">
            <a:avLst>
              <a:gd name="adj1" fmla="val 50000"/>
              <a:gd name="adj2" fmla="val 50000"/>
            </a:avLst>
          </a:prstGeom>
          <a:solidFill>
            <a:srgbClr val="3153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56" name="Shape 456" descr="databricks.png"/>
          <p:cNvPicPr preferRelativeResize="0"/>
          <p:nvPr/>
        </p:nvPicPr>
        <p:blipFill>
          <a:blip r:embed="rId3">
            <a:alphaModFix/>
          </a:blip>
          <a:stretch>
            <a:fillRect/>
          </a:stretch>
        </p:blipFill>
        <p:spPr>
          <a:xfrm>
            <a:off x="628650" y="229274"/>
            <a:ext cx="2546574" cy="43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99100" y="338723"/>
            <a:ext cx="7886700" cy="792000"/>
          </a:xfrm>
          <a:prstGeom prst="rect">
            <a:avLst/>
          </a:prstGeom>
        </p:spPr>
        <p:txBody>
          <a:bodyPr lIns="68575" tIns="68575" rIns="68575" bIns="68575" anchor="ctr" anchorCtr="0">
            <a:noAutofit/>
          </a:bodyPr>
          <a:lstStyle/>
          <a:p>
            <a:pPr lvl="0">
              <a:spcBef>
                <a:spcPts val="0"/>
              </a:spcBef>
              <a:buNone/>
            </a:pPr>
            <a:r>
              <a:rPr lang="en" sz="3000" b="1">
                <a:solidFill>
                  <a:srgbClr val="002060"/>
                </a:solidFill>
              </a:rPr>
              <a:t>Combined Comparison:  Azure ML vs. Spark ML</a:t>
            </a:r>
          </a:p>
        </p:txBody>
      </p:sp>
      <p:graphicFrame>
        <p:nvGraphicFramePr>
          <p:cNvPr id="462" name="Shape 462"/>
          <p:cNvGraphicFramePr/>
          <p:nvPr/>
        </p:nvGraphicFramePr>
        <p:xfrm>
          <a:off x="223237" y="1241425"/>
          <a:ext cx="3000000" cy="3000000"/>
        </p:xfrm>
        <a:graphic>
          <a:graphicData uri="http://schemas.openxmlformats.org/drawingml/2006/table">
            <a:tbl>
              <a:tblPr>
                <a:noFill/>
                <a:tableStyleId>{B726F54E-4C97-4669-9F9D-D4E50A2B24AF}</a:tableStyleId>
              </a:tblPr>
              <a:tblGrid>
                <a:gridCol w="1194425"/>
                <a:gridCol w="1844325"/>
                <a:gridCol w="1906300"/>
                <a:gridCol w="1705925"/>
                <a:gridCol w="2046550"/>
              </a:tblGrid>
              <a:tr h="409600">
                <a:tc>
                  <a:txBody>
                    <a:bodyPr/>
                    <a:lstStyle/>
                    <a:p>
                      <a:pPr lvl="0" algn="ctr">
                        <a:spcBef>
                          <a:spcPts val="0"/>
                        </a:spcBef>
                        <a:buNone/>
                      </a:pPr>
                      <a:endParaRPr sz="2400">
                        <a:solidFill>
                          <a:srgbClr val="31538F"/>
                        </a:solidFill>
                      </a:endParaRP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gridSpan="2">
                  <a:txBody>
                    <a:bodyPr/>
                    <a:lstStyle/>
                    <a:p>
                      <a:pPr lvl="0" algn="ctr" rtl="0">
                        <a:spcBef>
                          <a:spcPts val="0"/>
                        </a:spcBef>
                        <a:buNone/>
                      </a:pPr>
                      <a:r>
                        <a:rPr lang="en" sz="2400" b="1">
                          <a:solidFill>
                            <a:srgbClr val="002060"/>
                          </a:solidFill>
                        </a:rPr>
                        <a:t>Azure ML</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hMerge="1">
                  <a:txBody>
                    <a:bodyPr/>
                    <a:lstStyle/>
                    <a:p>
                      <a:endParaRPr lang="en-US"/>
                    </a:p>
                  </a:txBody>
                  <a:tcPr/>
                </a:tc>
                <a:tc gridSpan="2">
                  <a:txBody>
                    <a:bodyPr/>
                    <a:lstStyle/>
                    <a:p>
                      <a:pPr lvl="0" algn="ctr">
                        <a:spcBef>
                          <a:spcPts val="0"/>
                        </a:spcBef>
                        <a:buClr>
                          <a:schemeClr val="dk1"/>
                        </a:buClr>
                        <a:buSzPct val="45833"/>
                        <a:buFont typeface="Arial"/>
                        <a:buNone/>
                      </a:pPr>
                      <a:r>
                        <a:rPr lang="en" sz="2400" b="1">
                          <a:solidFill>
                            <a:srgbClr val="002060"/>
                          </a:solidFill>
                        </a:rPr>
                        <a:t>Spark ML</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hMerge="1">
                  <a:txBody>
                    <a:bodyPr/>
                    <a:lstStyle/>
                    <a:p>
                      <a:endParaRPr lang="en-US"/>
                    </a:p>
                  </a:txBody>
                  <a:tcPr/>
                </a:tc>
              </a:tr>
              <a:tr h="699325">
                <a:tc>
                  <a:txBody>
                    <a:bodyPr/>
                    <a:lstStyle/>
                    <a:p>
                      <a:pPr lvl="0" algn="ctr">
                        <a:spcBef>
                          <a:spcPts val="0"/>
                        </a:spcBef>
                        <a:buNone/>
                      </a:pPr>
                      <a:endParaRPr sz="2400">
                        <a:solidFill>
                          <a:srgbClr val="31538F"/>
                        </a:solidFill>
                      </a:endParaRP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55000"/>
                        <a:buFont typeface="Arial"/>
                        <a:buNone/>
                      </a:pPr>
                      <a:r>
                        <a:rPr lang="en" sz="2000">
                          <a:solidFill>
                            <a:srgbClr val="002060"/>
                          </a:solidFill>
                        </a:rPr>
                        <a:t>Linear Regression </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55000"/>
                        <a:buFont typeface="Arial"/>
                        <a:buNone/>
                      </a:pPr>
                      <a:r>
                        <a:rPr lang="en" sz="2000">
                          <a:solidFill>
                            <a:srgbClr val="002060"/>
                          </a:solidFill>
                        </a:rPr>
                        <a:t>Boosted Decision Tree</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55000"/>
                        <a:buFont typeface="Arial"/>
                        <a:buNone/>
                      </a:pPr>
                      <a:r>
                        <a:rPr lang="en" sz="2000">
                          <a:solidFill>
                            <a:srgbClr val="002060"/>
                          </a:solidFill>
                        </a:rPr>
                        <a:t>Linear Regression</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55000"/>
                        <a:buFont typeface="Arial"/>
                        <a:buNone/>
                      </a:pPr>
                      <a:r>
                        <a:rPr lang="en" sz="2000">
                          <a:solidFill>
                            <a:srgbClr val="002060"/>
                          </a:solidFill>
                        </a:rPr>
                        <a:t>GBT Regression</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r>
              <a:tr h="484150">
                <a:tc>
                  <a:txBody>
                    <a:bodyPr/>
                    <a:lstStyle/>
                    <a:p>
                      <a:pPr lvl="0" algn="ctr">
                        <a:spcBef>
                          <a:spcPts val="0"/>
                        </a:spcBef>
                        <a:buNone/>
                      </a:pPr>
                      <a:r>
                        <a:rPr lang="en" sz="2400" b="1">
                          <a:solidFill>
                            <a:srgbClr val="002060"/>
                          </a:solidFill>
                        </a:rPr>
                        <a:t>RMSE</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45833"/>
                        <a:buFont typeface="Arial"/>
                        <a:buNone/>
                      </a:pPr>
                      <a:r>
                        <a:rPr lang="en" sz="2400">
                          <a:solidFill>
                            <a:srgbClr val="002060"/>
                          </a:solidFill>
                          <a:latin typeface="Calibri"/>
                          <a:ea typeface="Calibri"/>
                          <a:cs typeface="Calibri"/>
                          <a:sym typeface="Calibri"/>
                        </a:rPr>
                        <a:t>4887.59</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a:spcBef>
                          <a:spcPts val="0"/>
                        </a:spcBef>
                        <a:buClr>
                          <a:schemeClr val="dk1"/>
                        </a:buClr>
                        <a:buSzPct val="45833"/>
                        <a:buFont typeface="Arial"/>
                        <a:buNone/>
                      </a:pPr>
                      <a:r>
                        <a:rPr lang="en" sz="2400">
                          <a:solidFill>
                            <a:srgbClr val="002060"/>
                          </a:solidFill>
                          <a:latin typeface="Calibri"/>
                          <a:ea typeface="Calibri"/>
                          <a:cs typeface="Calibri"/>
                          <a:sym typeface="Calibri"/>
                        </a:rPr>
                        <a:t>4854.66</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solidFill>
                      <a:srgbClr val="FFF2CC"/>
                    </a:solidFill>
                  </a:tcPr>
                </a:tc>
                <a:tc>
                  <a:txBody>
                    <a:bodyPr/>
                    <a:lstStyle/>
                    <a:p>
                      <a:pPr lvl="0" algn="ctr">
                        <a:spcBef>
                          <a:spcPts val="0"/>
                        </a:spcBef>
                        <a:buClr>
                          <a:schemeClr val="dk1"/>
                        </a:buClr>
                        <a:buSzPct val="45833"/>
                        <a:buFont typeface="Arial"/>
                        <a:buNone/>
                      </a:pPr>
                      <a:r>
                        <a:rPr lang="en" sz="2400">
                          <a:solidFill>
                            <a:srgbClr val="002060"/>
                          </a:solidFill>
                          <a:latin typeface="Calibri"/>
                          <a:ea typeface="Calibri"/>
                          <a:cs typeface="Calibri"/>
                          <a:sym typeface="Calibri"/>
                        </a:rPr>
                        <a:t>4928.84</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tcPr>
                </a:tc>
                <a:tc>
                  <a:txBody>
                    <a:bodyPr/>
                    <a:lstStyle/>
                    <a:p>
                      <a:pPr lvl="0" algn="ctr" rtl="0">
                        <a:spcBef>
                          <a:spcPts val="0"/>
                        </a:spcBef>
                        <a:buClr>
                          <a:schemeClr val="dk1"/>
                        </a:buClr>
                        <a:buSzPct val="45833"/>
                        <a:buFont typeface="Arial"/>
                        <a:buNone/>
                      </a:pPr>
                      <a:r>
                        <a:rPr lang="en" sz="2400">
                          <a:solidFill>
                            <a:srgbClr val="002060"/>
                          </a:solidFill>
                          <a:latin typeface="Calibri"/>
                          <a:ea typeface="Calibri"/>
                          <a:cs typeface="Calibri"/>
                          <a:sym typeface="Calibri"/>
                        </a:rPr>
                        <a:t>3969.09 (1 hr)</a:t>
                      </a:r>
                    </a:p>
                  </a:txBody>
                  <a:tcPr marL="91425" marR="91425" marT="91425" marB="91425">
                    <a:lnL w="9525" cap="flat" cmpd="sng">
                      <a:solidFill>
                        <a:srgbClr val="002060"/>
                      </a:solidFill>
                      <a:prstDash val="solid"/>
                      <a:round/>
                      <a:headEnd type="none" w="med" len="med"/>
                      <a:tailEnd type="none" w="med" len="med"/>
                    </a:lnL>
                    <a:lnR w="9525" cap="flat" cmpd="sng">
                      <a:solidFill>
                        <a:srgbClr val="002060"/>
                      </a:solidFill>
                      <a:prstDash val="solid"/>
                      <a:round/>
                      <a:headEnd type="none" w="med" len="med"/>
                      <a:tailEnd type="none" w="med" len="med"/>
                    </a:lnR>
                    <a:lnT w="9525" cap="flat" cmpd="sng">
                      <a:solidFill>
                        <a:srgbClr val="002060"/>
                      </a:solidFill>
                      <a:prstDash val="solid"/>
                      <a:round/>
                      <a:headEnd type="none" w="med" len="med"/>
                      <a:tailEnd type="none" w="med" len="med"/>
                    </a:lnT>
                    <a:lnB w="9525" cap="flat" cmpd="sng">
                      <a:solidFill>
                        <a:srgbClr val="002060"/>
                      </a:solidFill>
                      <a:prstDash val="solid"/>
                      <a:round/>
                      <a:headEnd type="none" w="med" len="med"/>
                      <a:tailEnd type="none" w="med" len="med"/>
                    </a:lnB>
                    <a:solidFill>
                      <a:srgbClr val="FFF2CC"/>
                    </a:solidFill>
                  </a:tcPr>
                </a:tc>
              </a:tr>
            </a:tbl>
          </a:graphicData>
        </a:graphic>
      </p:graphicFrame>
      <p:sp>
        <p:nvSpPr>
          <p:cNvPr id="463" name="Shape 463"/>
          <p:cNvSpPr txBox="1"/>
          <p:nvPr/>
        </p:nvSpPr>
        <p:spPr>
          <a:xfrm>
            <a:off x="287300" y="3447550"/>
            <a:ext cx="6876600" cy="1140000"/>
          </a:xfrm>
          <a:prstGeom prst="rect">
            <a:avLst/>
          </a:prstGeom>
          <a:noFill/>
          <a:ln>
            <a:noFill/>
          </a:ln>
        </p:spPr>
        <p:txBody>
          <a:bodyPr lIns="91425" tIns="91425" rIns="91425" bIns="91425" anchor="t" anchorCtr="0">
            <a:noAutofit/>
          </a:bodyPr>
          <a:lstStyle/>
          <a:p>
            <a:pPr marL="177800" lvl="0" indent="-190500" rtl="0">
              <a:lnSpc>
                <a:spcPct val="90000"/>
              </a:lnSpc>
              <a:spcBef>
                <a:spcPts val="800"/>
              </a:spcBef>
              <a:buClr>
                <a:srgbClr val="0070C0"/>
              </a:buClr>
              <a:buSzPct val="100000"/>
              <a:buChar char="🚲"/>
            </a:pPr>
            <a:r>
              <a:rPr lang="en" sz="2400">
                <a:solidFill>
                  <a:srgbClr val="002060"/>
                </a:solidFill>
                <a:latin typeface="Calibri"/>
                <a:ea typeface="Calibri"/>
                <a:cs typeface="Calibri"/>
                <a:sym typeface="Calibri"/>
              </a:rPr>
              <a:t> </a:t>
            </a:r>
            <a:r>
              <a:rPr lang="en" sz="2400">
                <a:solidFill>
                  <a:srgbClr val="0070C0"/>
                </a:solidFill>
                <a:latin typeface="Calibri"/>
                <a:ea typeface="Calibri"/>
                <a:cs typeface="Calibri"/>
                <a:sym typeface="Calibri"/>
              </a:rPr>
              <a:t>Min is 61 (1 min), Max is 1,089,983 (302 hrs)</a:t>
            </a:r>
          </a:p>
          <a:p>
            <a:pPr marL="177800" lvl="0" indent="-190500" rtl="0">
              <a:lnSpc>
                <a:spcPct val="90000"/>
              </a:lnSpc>
              <a:spcBef>
                <a:spcPts val="800"/>
              </a:spcBef>
              <a:buClr>
                <a:srgbClr val="0070C0"/>
              </a:buClr>
              <a:buSzPct val="100000"/>
              <a:buFont typeface="Calibri"/>
              <a:buChar char="🚲"/>
            </a:pPr>
            <a:r>
              <a:rPr lang="en" sz="2400">
                <a:solidFill>
                  <a:srgbClr val="0070C0"/>
                </a:solidFill>
                <a:latin typeface="Calibri"/>
                <a:ea typeface="Calibri"/>
                <a:cs typeface="Calibri"/>
                <a:sym typeface="Calibri"/>
              </a:rPr>
              <a:t> RMSE of 3969.09 (1 hr) is negligible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628650" y="273843"/>
            <a:ext cx="7886700" cy="994200"/>
          </a:xfrm>
          <a:prstGeom prst="rect">
            <a:avLst/>
          </a:prstGeom>
        </p:spPr>
        <p:txBody>
          <a:bodyPr lIns="68575" tIns="68575" rIns="68575" bIns="68575" anchor="ctr" anchorCtr="0">
            <a:noAutofit/>
          </a:bodyPr>
          <a:lstStyle/>
          <a:p>
            <a:pPr lvl="0">
              <a:spcBef>
                <a:spcPts val="0"/>
              </a:spcBef>
              <a:buClr>
                <a:schemeClr val="dk1"/>
              </a:buClr>
              <a:buSzPct val="36666"/>
              <a:buFont typeface="Arial"/>
              <a:buNone/>
            </a:pPr>
            <a:r>
              <a:rPr lang="en" sz="3000" b="1">
                <a:solidFill>
                  <a:srgbClr val="002060"/>
                </a:solidFill>
                <a:latin typeface="Arial"/>
                <a:ea typeface="Arial"/>
                <a:cs typeface="Arial"/>
                <a:sym typeface="Arial"/>
              </a:rPr>
              <a:t>Observation</a:t>
            </a:r>
          </a:p>
        </p:txBody>
      </p:sp>
      <p:sp>
        <p:nvSpPr>
          <p:cNvPr id="469" name="Shape 469"/>
          <p:cNvSpPr txBox="1">
            <a:spLocks noGrp="1"/>
          </p:cNvSpPr>
          <p:nvPr>
            <p:ph type="body" idx="1"/>
          </p:nvPr>
        </p:nvSpPr>
        <p:spPr>
          <a:xfrm>
            <a:off x="333650" y="1081400"/>
            <a:ext cx="8693100" cy="3802500"/>
          </a:xfrm>
          <a:prstGeom prst="rect">
            <a:avLst/>
          </a:prstGeom>
        </p:spPr>
        <p:txBody>
          <a:bodyPr lIns="68575" tIns="68575" rIns="68575" bIns="68575" anchor="t" anchorCtr="0">
            <a:noAutofit/>
          </a:bodyPr>
          <a:lstStyle/>
          <a:p>
            <a:pPr lvl="0">
              <a:spcBef>
                <a:spcPts val="0"/>
              </a:spcBef>
              <a:buClr>
                <a:srgbClr val="0070C0"/>
              </a:buClr>
              <a:buSzPct val="100000"/>
            </a:pPr>
            <a:r>
              <a:rPr lang="en" sz="2400">
                <a:solidFill>
                  <a:srgbClr val="002060"/>
                </a:solidFill>
              </a:rPr>
              <a:t> </a:t>
            </a:r>
            <a:r>
              <a:rPr lang="en" sz="2400">
                <a:solidFill>
                  <a:srgbClr val="0070C0"/>
                </a:solidFill>
              </a:rPr>
              <a:t>The dataset contains a huge amount of rows, ie: 2.4 million rows</a:t>
            </a:r>
          </a:p>
          <a:p>
            <a:pPr lvl="0">
              <a:spcBef>
                <a:spcPts val="0"/>
              </a:spcBef>
              <a:buClr>
                <a:srgbClr val="0070C0"/>
              </a:buClr>
              <a:buSzPct val="100000"/>
            </a:pPr>
            <a:r>
              <a:rPr lang="en" sz="2400">
                <a:solidFill>
                  <a:srgbClr val="0070C0"/>
                </a:solidFill>
              </a:rPr>
              <a:t> It is very challenging when we want to make sure data type is</a:t>
            </a:r>
            <a:br>
              <a:rPr lang="en" sz="2400">
                <a:solidFill>
                  <a:srgbClr val="0070C0"/>
                </a:solidFill>
              </a:rPr>
            </a:br>
            <a:r>
              <a:rPr lang="en" sz="2400">
                <a:solidFill>
                  <a:srgbClr val="0070C0"/>
                </a:solidFill>
              </a:rPr>
              <a:t> consistent.</a:t>
            </a:r>
          </a:p>
          <a:p>
            <a:pPr lvl="0" rtl="0">
              <a:spcBef>
                <a:spcPts val="0"/>
              </a:spcBef>
              <a:buClr>
                <a:srgbClr val="0070C0"/>
              </a:buClr>
              <a:buSzPct val="100000"/>
            </a:pPr>
            <a:r>
              <a:rPr lang="en" sz="2400">
                <a:solidFill>
                  <a:srgbClr val="0070C0"/>
                </a:solidFill>
              </a:rPr>
              <a:t> Azure ML do not have GBT regression model, and Spark ML do not</a:t>
            </a:r>
            <a:br>
              <a:rPr lang="en" sz="2400">
                <a:solidFill>
                  <a:srgbClr val="0070C0"/>
                </a:solidFill>
              </a:rPr>
            </a:br>
            <a:r>
              <a:rPr lang="en" sz="2400">
                <a:solidFill>
                  <a:srgbClr val="0070C0"/>
                </a:solidFill>
              </a:rPr>
              <a:t> Have Boosted Decision Tree function.</a:t>
            </a:r>
          </a:p>
          <a:p>
            <a:pPr lvl="0">
              <a:spcBef>
                <a:spcPts val="0"/>
              </a:spcBef>
              <a:buClr>
                <a:srgbClr val="0070C0"/>
              </a:buClr>
              <a:buSzPct val="100000"/>
            </a:pPr>
            <a:r>
              <a:rPr lang="en" sz="2400">
                <a:solidFill>
                  <a:srgbClr val="0070C0"/>
                </a:solidFill>
              </a:rPr>
              <a:t> It all depends on data size, data quality, and nature of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628650" y="341486"/>
            <a:ext cx="7886699" cy="549115"/>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000" b="1" i="0" u="none" strike="noStrike" cap="none">
                <a:solidFill>
                  <a:srgbClr val="002060"/>
                </a:solidFill>
                <a:latin typeface="Arial"/>
                <a:ea typeface="Arial"/>
                <a:cs typeface="Arial"/>
                <a:sym typeface="Arial"/>
              </a:rPr>
              <a:t>Overview</a:t>
            </a:r>
          </a:p>
        </p:txBody>
      </p:sp>
      <p:sp>
        <p:nvSpPr>
          <p:cNvPr id="289" name="Shape 289"/>
          <p:cNvSpPr txBox="1">
            <a:spLocks noGrp="1"/>
          </p:cNvSpPr>
          <p:nvPr>
            <p:ph type="body" idx="1"/>
          </p:nvPr>
        </p:nvSpPr>
        <p:spPr>
          <a:xfrm>
            <a:off x="396463" y="1024666"/>
            <a:ext cx="7886699" cy="3583851"/>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Citi Bike is a privately owned public bicycle sharing system</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Largest bike sharing program in the United States</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10,000 bikes &amp; 600 stations</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Serves New York City</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Save money</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Save time</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Get exercise </a:t>
            </a: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Arial"/>
                <a:ea typeface="Arial"/>
                <a:cs typeface="Arial"/>
                <a:sym typeface="Arial"/>
              </a:rPr>
              <a:t>  Go green</a:t>
            </a:r>
          </a:p>
          <a:p>
            <a:pPr marL="177800" marR="0" lvl="0" indent="-171450" algn="l" rtl="0">
              <a:lnSpc>
                <a:spcPct val="90000"/>
              </a:lnSpc>
              <a:spcBef>
                <a:spcPts val="800"/>
              </a:spcBef>
              <a:buClr>
                <a:schemeClr val="dk1"/>
              </a:buClr>
              <a:buSzPct val="100000"/>
              <a:buFont typeface="Arial"/>
              <a:buNone/>
            </a:pPr>
            <a:endParaRPr sz="2100" b="0" i="0" u="none" strike="noStrike" cap="none">
              <a:solidFill>
                <a:srgbClr val="0070C0"/>
              </a:solidFill>
              <a:latin typeface="Arial"/>
              <a:ea typeface="Arial"/>
              <a:cs typeface="Arial"/>
              <a:sym typeface="Arial"/>
            </a:endParaRPr>
          </a:p>
        </p:txBody>
      </p:sp>
      <p:pic>
        <p:nvPicPr>
          <p:cNvPr id="290" name="Shape 290"/>
          <p:cNvPicPr preferRelativeResize="0"/>
          <p:nvPr/>
        </p:nvPicPr>
        <p:blipFill rotWithShape="1">
          <a:blip r:embed="rId3">
            <a:alphaModFix/>
          </a:blip>
          <a:srcRect/>
          <a:stretch/>
        </p:blipFill>
        <p:spPr>
          <a:xfrm>
            <a:off x="4339813" y="1882250"/>
            <a:ext cx="4543313" cy="30323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Shape 474"/>
          <p:cNvSpPr txBox="1">
            <a:spLocks noGrp="1"/>
          </p:cNvSpPr>
          <p:nvPr>
            <p:ph type="title"/>
          </p:nvPr>
        </p:nvSpPr>
        <p:spPr>
          <a:xfrm>
            <a:off x="444800" y="338718"/>
            <a:ext cx="7886700" cy="994200"/>
          </a:xfrm>
          <a:prstGeom prst="rect">
            <a:avLst/>
          </a:prstGeom>
        </p:spPr>
        <p:txBody>
          <a:bodyPr lIns="68575" tIns="68575" rIns="68575" bIns="68575" anchor="ctr" anchorCtr="0">
            <a:noAutofit/>
          </a:bodyPr>
          <a:lstStyle/>
          <a:p>
            <a:pPr lvl="0">
              <a:spcBef>
                <a:spcPts val="0"/>
              </a:spcBef>
              <a:buClr>
                <a:schemeClr val="dk1"/>
              </a:buClr>
              <a:buSzPct val="36666"/>
              <a:buFont typeface="Arial"/>
              <a:buNone/>
            </a:pPr>
            <a:r>
              <a:rPr lang="en" sz="3000" b="1">
                <a:solidFill>
                  <a:srgbClr val="002060"/>
                </a:solidFill>
                <a:latin typeface="Arial"/>
                <a:ea typeface="Arial"/>
                <a:cs typeface="Arial"/>
                <a:sym typeface="Arial"/>
              </a:rPr>
              <a:t>Model Suggestion</a:t>
            </a:r>
          </a:p>
        </p:txBody>
      </p:sp>
      <p:sp>
        <p:nvSpPr>
          <p:cNvPr id="475" name="Shape 475"/>
          <p:cNvSpPr/>
          <p:nvPr/>
        </p:nvSpPr>
        <p:spPr>
          <a:xfrm>
            <a:off x="1527475" y="898950"/>
            <a:ext cx="5721354" cy="3818232"/>
          </a:xfrm>
          <a:prstGeom prst="irregularSeal2">
            <a:avLst/>
          </a:prstGeom>
          <a:solidFill>
            <a:srgbClr val="CFE2F3"/>
          </a:solidFill>
          <a:ln w="19050" cap="flat" cmpd="sng">
            <a:solidFill>
              <a:srgbClr val="00206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solidFill>
                  <a:srgbClr val="002060"/>
                </a:solidFill>
                <a:latin typeface="Calibri"/>
                <a:ea typeface="Calibri"/>
                <a:cs typeface="Calibri"/>
                <a:sym typeface="Calibri"/>
              </a:rPr>
              <a:t>GBT Regression </a:t>
            </a:r>
          </a:p>
          <a:p>
            <a:pPr marL="0" marR="0" lvl="0" indent="0" algn="l" rtl="0">
              <a:lnSpc>
                <a:spcPct val="100000"/>
              </a:lnSpc>
              <a:spcBef>
                <a:spcPts val="0"/>
              </a:spcBef>
              <a:spcAft>
                <a:spcPts val="0"/>
              </a:spcAft>
              <a:buNone/>
            </a:pPr>
            <a:r>
              <a:rPr lang="en" sz="2400">
                <a:solidFill>
                  <a:srgbClr val="002060"/>
                </a:solidFill>
                <a:latin typeface="Calibri"/>
                <a:ea typeface="Calibri"/>
                <a:cs typeface="Calibri"/>
                <a:sym typeface="Calibri"/>
              </a:rPr>
              <a:t>in Spark 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anim calcmode="lin" valueType="num">
                                      <p:cBhvr additive="base">
                                        <p:cTn id="7" dur="1000"/>
                                        <p:tgtEl>
                                          <p:spTgt spid="475"/>
                                        </p:tgtEl>
                                        <p:attrNameLst>
                                          <p:attrName>ppt_w</p:attrName>
                                        </p:attrNameLst>
                                      </p:cBhvr>
                                      <p:tavLst>
                                        <p:tav tm="0">
                                          <p:val>
                                            <p:strVal val="0"/>
                                          </p:val>
                                        </p:tav>
                                        <p:tav tm="100000">
                                          <p:val>
                                            <p:strVal val="#ppt_w"/>
                                          </p:val>
                                        </p:tav>
                                      </p:tavLst>
                                    </p:anim>
                                    <p:anim calcmode="lin" valueType="num">
                                      <p:cBhvr additive="base">
                                        <p:cTn id="8" dur="1000"/>
                                        <p:tgtEl>
                                          <p:spTgt spid="47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Shape 480"/>
          <p:cNvPicPr preferRelativeResize="0"/>
          <p:nvPr/>
        </p:nvPicPr>
        <p:blipFill rotWithShape="1">
          <a:blip r:embed="rId3">
            <a:alphaModFix amt="50000"/>
          </a:blip>
          <a:srcRect/>
          <a:stretch/>
        </p:blipFill>
        <p:spPr>
          <a:xfrm>
            <a:off x="3719456" y="1055856"/>
            <a:ext cx="5424600" cy="4087500"/>
          </a:xfrm>
          <a:prstGeom prst="rect">
            <a:avLst/>
          </a:prstGeom>
          <a:noFill/>
          <a:ln>
            <a:noFill/>
          </a:ln>
        </p:spPr>
      </p:pic>
      <p:sp>
        <p:nvSpPr>
          <p:cNvPr id="481" name="Shape 481"/>
          <p:cNvSpPr txBox="1">
            <a:spLocks noGrp="1"/>
          </p:cNvSpPr>
          <p:nvPr>
            <p:ph type="body" idx="1"/>
          </p:nvPr>
        </p:nvSpPr>
        <p:spPr>
          <a:xfrm>
            <a:off x="628650" y="1369221"/>
            <a:ext cx="3506700" cy="1583100"/>
          </a:xfrm>
          <a:prstGeom prst="rect">
            <a:avLst/>
          </a:prstGeom>
        </p:spPr>
        <p:txBody>
          <a:bodyPr lIns="68575" tIns="68575" rIns="68575" bIns="68575" anchor="t" anchorCtr="0">
            <a:noAutofit/>
          </a:bodyPr>
          <a:lstStyle/>
          <a:p>
            <a:pPr marL="0" lvl="0" indent="0" rtl="0">
              <a:spcBef>
                <a:spcPts val="0"/>
              </a:spcBef>
              <a:buNone/>
            </a:pPr>
            <a:r>
              <a:rPr lang="en" sz="4800" b="1">
                <a:solidFill>
                  <a:srgbClr val="002060"/>
                </a:solidFill>
                <a:latin typeface="Arial"/>
                <a:ea typeface="Arial"/>
                <a:cs typeface="Arial"/>
                <a:sym typeface="Arial"/>
              </a:rPr>
              <a:t>Part 2		</a:t>
            </a:r>
          </a:p>
          <a:p>
            <a:pPr marL="0" lvl="0" indent="-69850" rtl="0">
              <a:spcBef>
                <a:spcPts val="0"/>
              </a:spcBef>
              <a:buClr>
                <a:schemeClr val="dk1"/>
              </a:buClr>
              <a:buSzPct val="36666"/>
              <a:buFont typeface="Arial"/>
              <a:buNone/>
            </a:pPr>
            <a:r>
              <a:rPr lang="en" sz="3000" b="1">
                <a:solidFill>
                  <a:srgbClr val="002060"/>
                </a:solidFill>
                <a:latin typeface="Arial"/>
                <a:ea typeface="Arial"/>
                <a:cs typeface="Arial"/>
                <a:sym typeface="Arial"/>
              </a:rPr>
              <a:t>Clustering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ctrTitle"/>
          </p:nvPr>
        </p:nvSpPr>
        <p:spPr>
          <a:xfrm>
            <a:off x="311700" y="954650"/>
            <a:ext cx="8520600" cy="726000"/>
          </a:xfrm>
          <a:prstGeom prst="rect">
            <a:avLst/>
          </a:prstGeom>
        </p:spPr>
        <p:txBody>
          <a:bodyPr lIns="91425" tIns="91425" rIns="91425" bIns="91425" anchor="b" anchorCtr="0">
            <a:noAutofit/>
          </a:bodyPr>
          <a:lstStyle/>
          <a:p>
            <a:pPr lvl="0" rtl="0">
              <a:spcBef>
                <a:spcPts val="0"/>
              </a:spcBef>
              <a:buNone/>
            </a:pPr>
            <a:r>
              <a:rPr lang="en" sz="3600">
                <a:solidFill>
                  <a:srgbClr val="666666"/>
                </a:solidFill>
              </a:rPr>
              <a:t> New York Citi bike Clustering Analysis </a:t>
            </a:r>
          </a:p>
        </p:txBody>
      </p:sp>
      <p:sp>
        <p:nvSpPr>
          <p:cNvPr id="487" name="Shape 487"/>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pic>
        <p:nvPicPr>
          <p:cNvPr id="488" name="Shape 488"/>
          <p:cNvPicPr preferRelativeResize="0"/>
          <p:nvPr/>
        </p:nvPicPr>
        <p:blipFill rotWithShape="1">
          <a:blip r:embed="rId3">
            <a:alphaModFix/>
          </a:blip>
          <a:srcRect/>
          <a:stretch/>
        </p:blipFill>
        <p:spPr>
          <a:xfrm>
            <a:off x="6845413" y="326143"/>
            <a:ext cx="1771800" cy="628500"/>
          </a:xfrm>
          <a:prstGeom prst="rect">
            <a:avLst/>
          </a:prstGeom>
          <a:noFill/>
          <a:ln>
            <a:noFill/>
          </a:ln>
        </p:spPr>
      </p:pic>
      <p:pic>
        <p:nvPicPr>
          <p:cNvPr id="489" name="Shape 489"/>
          <p:cNvPicPr preferRelativeResize="0"/>
          <p:nvPr/>
        </p:nvPicPr>
        <p:blipFill>
          <a:blip r:embed="rId4">
            <a:alphaModFix/>
          </a:blip>
          <a:stretch>
            <a:fillRect/>
          </a:stretch>
        </p:blipFill>
        <p:spPr>
          <a:xfrm>
            <a:off x="352425" y="1749312"/>
            <a:ext cx="8439150" cy="284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ctrTitle"/>
          </p:nvPr>
        </p:nvSpPr>
        <p:spPr>
          <a:xfrm>
            <a:off x="2780988" y="455005"/>
            <a:ext cx="5553600" cy="8607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Clustering Bike Station</a:t>
            </a:r>
          </a:p>
        </p:txBody>
      </p:sp>
      <p:sp>
        <p:nvSpPr>
          <p:cNvPr id="495" name="Shape 495"/>
          <p:cNvSpPr txBox="1">
            <a:spLocks noGrp="1"/>
          </p:cNvSpPr>
          <p:nvPr>
            <p:ph type="subTitle" idx="1"/>
          </p:nvPr>
        </p:nvSpPr>
        <p:spPr>
          <a:xfrm>
            <a:off x="1143000" y="1705706"/>
            <a:ext cx="6858000" cy="2758800"/>
          </a:xfrm>
          <a:prstGeom prst="rect">
            <a:avLst/>
          </a:prstGeom>
          <a:noFill/>
          <a:ln>
            <a:noFill/>
          </a:ln>
        </p:spPr>
        <p:txBody>
          <a:bodyPr lIns="68575" tIns="34275" rIns="68575" bIns="34275" anchor="t" anchorCtr="0">
            <a:noAutofit/>
          </a:bodyPr>
          <a:lstStyle/>
          <a:p>
            <a:pPr marR="0" lvl="0" algn="l" rtl="0">
              <a:lnSpc>
                <a:spcPct val="90000"/>
              </a:lnSpc>
              <a:spcBef>
                <a:spcPts val="0"/>
              </a:spcBef>
              <a:spcAft>
                <a:spcPts val="0"/>
              </a:spcAft>
              <a:buNone/>
            </a:pPr>
            <a:r>
              <a:rPr lang="en" sz="2700" b="0" i="0" u="none" strike="noStrike" cap="none">
                <a:solidFill>
                  <a:srgbClr val="0070C0"/>
                </a:solidFill>
                <a:latin typeface="Arial"/>
                <a:ea typeface="Arial"/>
                <a:cs typeface="Arial"/>
                <a:sym typeface="Arial"/>
              </a:rPr>
              <a:t>Objectives:</a:t>
            </a:r>
          </a:p>
          <a:p>
            <a:pPr marL="254000" marR="0" lvl="0" indent="-254000" algn="l" rtl="0">
              <a:lnSpc>
                <a:spcPct val="90000"/>
              </a:lnSpc>
              <a:spcBef>
                <a:spcPts val="800"/>
              </a:spcBef>
              <a:spcAft>
                <a:spcPts val="0"/>
              </a:spcAft>
              <a:buClr>
                <a:schemeClr val="dk1"/>
              </a:buClr>
              <a:buSzPct val="100000"/>
              <a:buFont typeface="Arial"/>
              <a:buChar char="•"/>
            </a:pPr>
            <a:r>
              <a:rPr lang="en" sz="1800" b="0" i="0" u="none" strike="noStrike" cap="none">
                <a:solidFill>
                  <a:schemeClr val="dk1"/>
                </a:solidFill>
                <a:latin typeface="Arial"/>
                <a:ea typeface="Arial"/>
                <a:cs typeface="Arial"/>
                <a:sym typeface="Arial"/>
              </a:rPr>
              <a:t>Using two different clustering algorithm to cluster the location data of the bike station, segment the data in a</a:t>
            </a:r>
            <a:r>
              <a:rPr lang="en"/>
              <a:t> </a:t>
            </a:r>
            <a:r>
              <a:rPr lang="en" sz="1800" b="0" i="0" u="none" strike="noStrike" cap="none">
                <a:solidFill>
                  <a:schemeClr val="dk1"/>
                </a:solidFill>
                <a:latin typeface="Arial"/>
                <a:ea typeface="Arial"/>
                <a:cs typeface="Arial"/>
                <a:sym typeface="Arial"/>
              </a:rPr>
              <a:t>geographic-visualized chart. </a:t>
            </a:r>
          </a:p>
          <a:p>
            <a:pPr marL="0" marR="0" lvl="0" indent="0" algn="l" rtl="0">
              <a:lnSpc>
                <a:spcPct val="90000"/>
              </a:lnSpc>
              <a:spcBef>
                <a:spcPts val="800"/>
              </a:spcBef>
              <a:spcAft>
                <a:spcPts val="0"/>
              </a:spcAft>
              <a:buClr>
                <a:schemeClr val="dk1"/>
              </a:buClr>
              <a:buSzPct val="25000"/>
              <a:buFont typeface="Arial"/>
              <a:buNone/>
            </a:pPr>
            <a:endParaRPr sz="1800" b="0" i="0" u="none" strike="noStrike" cap="none">
              <a:solidFill>
                <a:schemeClr val="dk1"/>
              </a:solidFill>
              <a:latin typeface="Arial"/>
              <a:ea typeface="Arial"/>
              <a:cs typeface="Arial"/>
              <a:sym typeface="Arial"/>
            </a:endParaRPr>
          </a:p>
          <a:p>
            <a:pPr marL="254000" marR="0" lvl="0" indent="-254000" algn="l" rtl="0">
              <a:lnSpc>
                <a:spcPct val="90000"/>
              </a:lnSpc>
              <a:spcBef>
                <a:spcPts val="800"/>
              </a:spcBef>
              <a:buClr>
                <a:schemeClr val="dk1"/>
              </a:buClr>
              <a:buSzPct val="100000"/>
              <a:buFont typeface="Arial"/>
              <a:buChar char="•"/>
            </a:pPr>
            <a:r>
              <a:rPr lang="en" sz="1800" b="0" i="0" u="none" strike="noStrike" cap="none">
                <a:solidFill>
                  <a:schemeClr val="dk1"/>
                </a:solidFill>
                <a:latin typeface="Arial"/>
                <a:ea typeface="Arial"/>
                <a:cs typeface="Arial"/>
                <a:sym typeface="Arial"/>
              </a:rPr>
              <a:t>The result can help the New York Citi Bike Company to analysis the popularity of the bike station, predict the traffic stream and adjust the distribution amount of the bike for different stations. </a:t>
            </a:r>
          </a:p>
        </p:txBody>
      </p:sp>
      <p:pic>
        <p:nvPicPr>
          <p:cNvPr id="496" name="Shape 496"/>
          <p:cNvPicPr preferRelativeResize="0"/>
          <p:nvPr/>
        </p:nvPicPr>
        <p:blipFill>
          <a:blip r:embed="rId3">
            <a:alphaModFix/>
          </a:blip>
          <a:stretch>
            <a:fillRect/>
          </a:stretch>
        </p:blipFill>
        <p:spPr>
          <a:xfrm>
            <a:off x="583675" y="595074"/>
            <a:ext cx="2563400" cy="820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ctrTitle"/>
          </p:nvPr>
        </p:nvSpPr>
        <p:spPr>
          <a:xfrm>
            <a:off x="1143000" y="282388"/>
            <a:ext cx="6858000" cy="9000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Algorithm Used: Clustering</a:t>
            </a:r>
          </a:p>
        </p:txBody>
      </p:sp>
      <p:sp>
        <p:nvSpPr>
          <p:cNvPr id="503" name="Shape 503"/>
          <p:cNvSpPr txBox="1">
            <a:spLocks noGrp="1"/>
          </p:cNvSpPr>
          <p:nvPr>
            <p:ph type="subTitle" idx="1"/>
          </p:nvPr>
        </p:nvSpPr>
        <p:spPr>
          <a:xfrm>
            <a:off x="704300" y="1673424"/>
            <a:ext cx="7584000" cy="2181900"/>
          </a:xfrm>
          <a:prstGeom prst="rect">
            <a:avLst/>
          </a:prstGeom>
          <a:noFill/>
          <a:ln>
            <a:noFill/>
          </a:ln>
        </p:spPr>
        <p:txBody>
          <a:bodyPr lIns="68575" tIns="34275" rIns="68575" bIns="34275"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 sz="3000" b="0" i="0" u="none" strike="noStrike" cap="none">
                <a:solidFill>
                  <a:schemeClr val="dk1"/>
                </a:solidFill>
                <a:latin typeface="Arial"/>
                <a:ea typeface="Arial"/>
                <a:cs typeface="Arial"/>
                <a:sym typeface="Arial"/>
              </a:rPr>
              <a:t>K-Means clustering model</a:t>
            </a:r>
          </a:p>
          <a:p>
            <a:pPr marL="0" marR="0" lvl="0" indent="0" algn="l" rtl="0">
              <a:lnSpc>
                <a:spcPct val="70000"/>
              </a:lnSpc>
              <a:spcBef>
                <a:spcPts val="0"/>
              </a:spcBef>
              <a:spcAft>
                <a:spcPts val="0"/>
              </a:spcAft>
              <a:buClr>
                <a:schemeClr val="dk1"/>
              </a:buClr>
              <a:buSzPct val="25000"/>
              <a:buFont typeface="Arial"/>
              <a:buNone/>
            </a:pPr>
            <a:endParaRPr sz="3000"/>
          </a:p>
          <a:p>
            <a:pPr marL="177800" lvl="0" indent="-228600" algn="l" rtl="0">
              <a:spcBef>
                <a:spcPts val="0"/>
              </a:spcBef>
              <a:buClr>
                <a:srgbClr val="0070C0"/>
              </a:buClr>
              <a:buSzPct val="100000"/>
              <a:buChar char="🚲"/>
            </a:pPr>
            <a:r>
              <a:rPr lang="en" sz="3000">
                <a:solidFill>
                  <a:srgbClr val="002060"/>
                </a:solidFill>
                <a:latin typeface="Calibri"/>
                <a:ea typeface="Calibri"/>
                <a:cs typeface="Calibri"/>
                <a:sym typeface="Calibri"/>
              </a:rPr>
              <a:t>  </a:t>
            </a:r>
            <a:r>
              <a:rPr lang="en" sz="3000">
                <a:solidFill>
                  <a:srgbClr val="0070C0"/>
                </a:solidFill>
                <a:latin typeface="Calibri"/>
                <a:ea typeface="Calibri"/>
                <a:cs typeface="Calibri"/>
                <a:sym typeface="Calibri"/>
              </a:rPr>
              <a:t>K-Means</a:t>
            </a:r>
          </a:p>
          <a:p>
            <a:pPr marL="177800" lvl="0" indent="-228600" algn="l" rtl="0">
              <a:spcBef>
                <a:spcPts val="0"/>
              </a:spcBef>
              <a:buClr>
                <a:srgbClr val="0070C0"/>
              </a:buClr>
              <a:buSzPct val="100000"/>
              <a:buFont typeface="Calibri"/>
              <a:buChar char="🚲"/>
            </a:pPr>
            <a:r>
              <a:rPr lang="en" sz="3000">
                <a:solidFill>
                  <a:srgbClr val="0070C0"/>
                </a:solidFill>
                <a:latin typeface="Calibri"/>
                <a:ea typeface="Calibri"/>
                <a:cs typeface="Calibri"/>
                <a:sym typeface="Calibri"/>
              </a:rPr>
              <a:t>  Bisecting k-means</a:t>
            </a:r>
          </a:p>
          <a:p>
            <a:pPr marL="0" marR="0" lvl="0" indent="0" algn="ctr" rtl="0">
              <a:lnSpc>
                <a:spcPct val="70000"/>
              </a:lnSpc>
              <a:spcBef>
                <a:spcPts val="80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endParaRPr lang="en" sz="1400" b="0" i="0" u="none" strike="noStrike" cap="none">
              <a:solidFill>
                <a:schemeClr val="dk1"/>
              </a:solidFill>
              <a:latin typeface="Arial"/>
              <a:ea typeface="Arial"/>
              <a:cs typeface="Arial"/>
              <a:sym typeface="Arial"/>
            </a:endParaRPr>
          </a:p>
          <a:p>
            <a:pPr marL="0" marR="0" lvl="0" indent="0" algn="l" rtl="0">
              <a:lnSpc>
                <a:spcPct val="70000"/>
              </a:lnSpc>
              <a:spcBef>
                <a:spcPts val="80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endParaRPr lang="en" sz="1400" b="0" i="0" u="none" strike="noStrike" cap="none">
              <a:solidFill>
                <a:schemeClr val="dk1"/>
              </a:solidFill>
              <a:latin typeface="Arial"/>
              <a:ea typeface="Arial"/>
              <a:cs typeface="Arial"/>
              <a:sym typeface="Arial"/>
            </a:endParaRPr>
          </a:p>
          <a:p>
            <a:pPr marL="431800" marR="0" lvl="0" indent="-431800" algn="l" rtl="0">
              <a:lnSpc>
                <a:spcPct val="70000"/>
              </a:lnSpc>
              <a:spcBef>
                <a:spcPts val="800"/>
              </a:spcBef>
              <a:spcAft>
                <a:spcPts val="0"/>
              </a:spcAft>
              <a:buClr>
                <a:schemeClr val="dk1"/>
              </a:buClr>
              <a:buSzPct val="100000"/>
              <a:buFont typeface="Arial"/>
              <a:buNone/>
            </a:pPr>
            <a:endParaRPr sz="1400" b="0" i="0" u="none" strike="noStrike" cap="none">
              <a:solidFill>
                <a:schemeClr val="dk1"/>
              </a:solidFill>
              <a:latin typeface="Arial"/>
              <a:ea typeface="Arial"/>
              <a:cs typeface="Arial"/>
              <a:sym typeface="Arial"/>
            </a:endParaRPr>
          </a:p>
          <a:p>
            <a:pPr marL="431800" marR="0" lvl="0" indent="-438150" algn="l" rtl="0">
              <a:lnSpc>
                <a:spcPct val="70000"/>
              </a:lnSpc>
              <a:spcBef>
                <a:spcPts val="800"/>
              </a:spcBef>
              <a:spcAft>
                <a:spcPts val="0"/>
              </a:spcAft>
              <a:buClr>
                <a:schemeClr val="dk1"/>
              </a:buClr>
              <a:buSzPct val="100000"/>
              <a:buFont typeface="Noto Sans Symbols"/>
              <a:buNone/>
            </a:pPr>
            <a:endParaRPr sz="900" b="0" i="0" u="none" strike="noStrike" cap="none">
              <a:solidFill>
                <a:schemeClr val="dk1"/>
              </a:solidFill>
              <a:latin typeface="Arial"/>
              <a:ea typeface="Arial"/>
              <a:cs typeface="Arial"/>
              <a:sym typeface="Arial"/>
            </a:endParaRPr>
          </a:p>
          <a:p>
            <a:pPr marL="254000" marR="0" lvl="0" indent="-260350" algn="l" rtl="0">
              <a:lnSpc>
                <a:spcPct val="70000"/>
              </a:lnSpc>
              <a:spcBef>
                <a:spcPts val="800"/>
              </a:spcBef>
              <a:buClr>
                <a:schemeClr val="dk1"/>
              </a:buClr>
              <a:buSzPct val="100000"/>
              <a:buFont typeface="Arial"/>
              <a:buNone/>
            </a:pPr>
            <a:endParaRPr sz="900" b="0" i="0" u="none" strike="noStrike" cap="none">
              <a:solidFill>
                <a:schemeClr val="dk1"/>
              </a:solidFill>
              <a:latin typeface="Arial"/>
              <a:ea typeface="Arial"/>
              <a:cs typeface="Arial"/>
              <a:sym typeface="Arial"/>
            </a:endParaRPr>
          </a:p>
        </p:txBody>
      </p:sp>
      <p:pic>
        <p:nvPicPr>
          <p:cNvPr id="504" name="Shape 504"/>
          <p:cNvPicPr preferRelativeResize="0"/>
          <p:nvPr/>
        </p:nvPicPr>
        <p:blipFill>
          <a:blip r:embed="rId3">
            <a:alphaModFix/>
          </a:blip>
          <a:stretch>
            <a:fillRect/>
          </a:stretch>
        </p:blipFill>
        <p:spPr>
          <a:xfrm>
            <a:off x="4603099" y="2347025"/>
            <a:ext cx="4060950" cy="266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ctrTitle"/>
          </p:nvPr>
        </p:nvSpPr>
        <p:spPr>
          <a:xfrm>
            <a:off x="988200" y="75374"/>
            <a:ext cx="6858000" cy="9654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K-means</a:t>
            </a:r>
          </a:p>
        </p:txBody>
      </p:sp>
      <p:sp>
        <p:nvSpPr>
          <p:cNvPr id="510" name="Shape 510"/>
          <p:cNvSpPr txBox="1">
            <a:spLocks noGrp="1"/>
          </p:cNvSpPr>
          <p:nvPr>
            <p:ph type="subTitle" idx="1"/>
          </p:nvPr>
        </p:nvSpPr>
        <p:spPr>
          <a:xfrm>
            <a:off x="874050" y="1098600"/>
            <a:ext cx="7893300" cy="3969900"/>
          </a:xfrm>
          <a:prstGeom prst="rect">
            <a:avLst/>
          </a:prstGeom>
          <a:noFill/>
          <a:ln>
            <a:noFill/>
          </a:ln>
        </p:spPr>
        <p:txBody>
          <a:bodyPr lIns="68575" tIns="34275" rIns="68575" bIns="34275"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 sz="2400" b="0" i="0" u="none" strike="noStrike" cap="none">
                <a:solidFill>
                  <a:srgbClr val="002060"/>
                </a:solidFill>
                <a:latin typeface="Arial"/>
                <a:ea typeface="Arial"/>
                <a:cs typeface="Arial"/>
                <a:sym typeface="Arial"/>
              </a:rPr>
              <a:t>Features</a:t>
            </a:r>
          </a:p>
          <a:p>
            <a:pPr marL="0" marR="0" lvl="0" indent="0" algn="l" rtl="0">
              <a:lnSpc>
                <a:spcPct val="70000"/>
              </a:lnSpc>
              <a:spcBef>
                <a:spcPts val="800"/>
              </a:spcBef>
              <a:spcAft>
                <a:spcPts val="0"/>
              </a:spcAft>
              <a:buClr>
                <a:schemeClr val="dk1"/>
              </a:buClr>
              <a:buSzPct val="25000"/>
              <a:buFont typeface="Arial"/>
              <a:buNone/>
            </a:pPr>
            <a:r>
              <a:rPr lang="en" b="0" i="0" u="none" strike="noStrike" cap="none">
                <a:solidFill>
                  <a:schemeClr val="dk1"/>
                </a:solidFill>
                <a:latin typeface="Arial"/>
                <a:ea typeface="Arial"/>
                <a:cs typeface="Arial"/>
                <a:sym typeface="Arial"/>
              </a:rPr>
              <a:t>-  Cluster</a:t>
            </a:r>
            <a:r>
              <a:rPr lang="en"/>
              <a:t>ing</a:t>
            </a:r>
            <a:r>
              <a:rPr lang="en" b="0" i="0" u="none" strike="noStrike" cap="none">
                <a:solidFill>
                  <a:schemeClr val="dk1"/>
                </a:solidFill>
                <a:latin typeface="Arial"/>
                <a:ea typeface="Arial"/>
                <a:cs typeface="Arial"/>
                <a:sym typeface="Arial"/>
              </a:rPr>
              <a:t> the data points into a predefined number of clusters. </a:t>
            </a:r>
          </a:p>
          <a:p>
            <a:pPr marL="254000" marR="0" lvl="0" indent="-228600" algn="l" rtl="0">
              <a:lnSpc>
                <a:spcPct val="70000"/>
              </a:lnSpc>
              <a:spcBef>
                <a:spcPts val="800"/>
              </a:spcBef>
              <a:spcAft>
                <a:spcPts val="0"/>
              </a:spcAft>
              <a:buClr>
                <a:schemeClr val="dk1"/>
              </a:buClr>
              <a:buSzPct val="100000"/>
              <a:buFont typeface="Arial"/>
              <a:buChar char="-"/>
            </a:pPr>
            <a:r>
              <a:rPr lang="en" b="0" i="0" u="none" strike="noStrike" cap="none">
                <a:solidFill>
                  <a:schemeClr val="dk1"/>
                </a:solidFill>
                <a:latin typeface="Arial"/>
                <a:ea typeface="Arial"/>
                <a:cs typeface="Arial"/>
                <a:sym typeface="Arial"/>
              </a:rPr>
              <a:t>Random choice of initial cluster centers</a:t>
            </a:r>
          </a:p>
          <a:p>
            <a:pPr marL="254000" marR="0" lvl="0" indent="-247650" algn="l" rtl="0">
              <a:lnSpc>
                <a:spcPct val="70000"/>
              </a:lnSpc>
              <a:spcBef>
                <a:spcPts val="800"/>
              </a:spcBef>
              <a:spcAft>
                <a:spcPts val="0"/>
              </a:spcAft>
              <a:buClr>
                <a:schemeClr val="dk1"/>
              </a:buClr>
              <a:buSzPct val="116666"/>
              <a:buFont typeface="Arial"/>
              <a:buNone/>
            </a:pPr>
            <a:endParaRPr b="0" i="0" u="none" strike="noStrike" cap="none">
              <a:solidFill>
                <a:schemeClr val="dk1"/>
              </a:solidFill>
              <a:latin typeface="Arial"/>
              <a:ea typeface="Arial"/>
              <a:cs typeface="Arial"/>
              <a:sym typeface="Arial"/>
            </a:endParaRPr>
          </a:p>
          <a:p>
            <a:pPr marL="0" marR="0" lvl="0" indent="0" algn="l" rtl="0">
              <a:lnSpc>
                <a:spcPct val="70000"/>
              </a:lnSpc>
              <a:spcBef>
                <a:spcPts val="800"/>
              </a:spcBef>
              <a:spcAft>
                <a:spcPts val="0"/>
              </a:spcAft>
              <a:buClr>
                <a:schemeClr val="dk1"/>
              </a:buClr>
              <a:buSzPct val="25000"/>
              <a:buFont typeface="Arial"/>
              <a:buNone/>
            </a:pPr>
            <a:r>
              <a:rPr lang="en" sz="2400" b="0" i="0" u="none" strike="noStrike" cap="none">
                <a:solidFill>
                  <a:srgbClr val="002060"/>
                </a:solidFill>
                <a:latin typeface="Arial"/>
                <a:ea typeface="Arial"/>
                <a:cs typeface="Arial"/>
                <a:sym typeface="Arial"/>
              </a:rPr>
              <a:t>Advantages</a:t>
            </a:r>
          </a:p>
          <a:p>
            <a:pPr marL="254000" marR="0" lvl="0" indent="-228600" algn="l" rtl="0">
              <a:lnSpc>
                <a:spcPct val="70000"/>
              </a:lnSpc>
              <a:spcBef>
                <a:spcPts val="800"/>
              </a:spcBef>
              <a:spcAft>
                <a:spcPts val="0"/>
              </a:spcAft>
              <a:buClr>
                <a:schemeClr val="dk1"/>
              </a:buClr>
              <a:buSzPct val="100000"/>
              <a:buFont typeface="Arial"/>
              <a:buChar char="-"/>
            </a:pPr>
            <a:r>
              <a:rPr lang="en" b="0" i="0" u="none" strike="noStrike" cap="none">
                <a:solidFill>
                  <a:schemeClr val="dk1"/>
                </a:solidFill>
                <a:latin typeface="Arial"/>
                <a:ea typeface="Arial"/>
                <a:cs typeface="Arial"/>
                <a:sym typeface="Arial"/>
              </a:rPr>
              <a:t>Easy to achieve</a:t>
            </a:r>
          </a:p>
          <a:p>
            <a:pPr marL="0" marR="0" lvl="0" indent="0" algn="l" rtl="0">
              <a:lnSpc>
                <a:spcPct val="70000"/>
              </a:lnSpc>
              <a:spcBef>
                <a:spcPts val="800"/>
              </a:spcBef>
              <a:spcAft>
                <a:spcPts val="0"/>
              </a:spcAft>
              <a:buClr>
                <a:schemeClr val="dk1"/>
              </a:buClr>
              <a:buSzPct val="25000"/>
              <a:buFont typeface="Arial"/>
              <a:buNone/>
            </a:pPr>
            <a:r>
              <a:rPr lang="en" sz="2400" b="0" i="0" u="none" strike="noStrike" cap="none">
                <a:solidFill>
                  <a:srgbClr val="002060"/>
                </a:solidFill>
                <a:latin typeface="Arial"/>
                <a:ea typeface="Arial"/>
                <a:cs typeface="Arial"/>
                <a:sym typeface="Arial"/>
              </a:rPr>
              <a:t>Disadvantages</a:t>
            </a:r>
          </a:p>
          <a:p>
            <a:pPr marL="254000" marR="0" lvl="0" indent="-228600" algn="l" rtl="0">
              <a:lnSpc>
                <a:spcPct val="70000"/>
              </a:lnSpc>
              <a:spcBef>
                <a:spcPts val="800"/>
              </a:spcBef>
              <a:spcAft>
                <a:spcPts val="0"/>
              </a:spcAft>
              <a:buClr>
                <a:schemeClr val="dk1"/>
              </a:buClr>
              <a:buSzPct val="100000"/>
              <a:buFont typeface="Arial"/>
              <a:buChar char="-"/>
            </a:pPr>
            <a:r>
              <a:rPr lang="en" b="0" i="0" u="none" strike="noStrike" cap="none">
                <a:solidFill>
                  <a:schemeClr val="dk1"/>
                </a:solidFill>
                <a:latin typeface="Arial"/>
                <a:ea typeface="Arial"/>
                <a:cs typeface="Arial"/>
                <a:sym typeface="Arial"/>
              </a:rPr>
              <a:t>Random choice of initial cluster centers may cause local minimum cluster</a:t>
            </a:r>
          </a:p>
          <a:p>
            <a:pPr marL="254000" marR="0" lvl="0" indent="-228600" algn="l" rtl="0">
              <a:lnSpc>
                <a:spcPct val="70000"/>
              </a:lnSpc>
              <a:spcBef>
                <a:spcPts val="800"/>
              </a:spcBef>
              <a:spcAft>
                <a:spcPts val="0"/>
              </a:spcAft>
              <a:buClr>
                <a:schemeClr val="dk1"/>
              </a:buClr>
              <a:buSzPct val="100000"/>
              <a:buFont typeface="Arial"/>
              <a:buChar char="-"/>
            </a:pPr>
            <a:r>
              <a:rPr lang="en" b="0" i="0" u="none" strike="noStrike" cap="none">
                <a:solidFill>
                  <a:schemeClr val="dk1"/>
                </a:solidFill>
                <a:latin typeface="Arial"/>
                <a:ea typeface="Arial"/>
                <a:cs typeface="Arial"/>
                <a:sym typeface="Arial"/>
              </a:rPr>
              <a:t>Processing speed is slow when clustering large scale of data</a:t>
            </a:r>
          </a:p>
          <a:p>
            <a:pPr marL="0" marR="0" lvl="0" indent="0" algn="ctr" rtl="0">
              <a:lnSpc>
                <a:spcPct val="70000"/>
              </a:lnSpc>
              <a:spcBef>
                <a:spcPts val="800"/>
              </a:spcBef>
              <a:spcAft>
                <a:spcPts val="0"/>
              </a:spcAft>
              <a:buClr>
                <a:schemeClr val="dk1"/>
              </a:buClr>
              <a:buSzPct val="25000"/>
              <a:buFont typeface="Arial"/>
              <a:buNone/>
            </a:pPr>
            <a:r>
              <a:rPr lang="en" sz="500" b="0" i="0" u="none" strike="noStrike" cap="none">
                <a:solidFill>
                  <a:schemeClr val="dk1"/>
                </a:solidFill>
                <a:latin typeface="Arial"/>
                <a:ea typeface="Arial"/>
                <a:cs typeface="Arial"/>
                <a:sym typeface="Arial"/>
              </a:rPr>
              <a:t/>
            </a:r>
            <a:br>
              <a:rPr lang="en" sz="500" b="0" i="0" u="none" strike="noStrike" cap="none">
                <a:solidFill>
                  <a:schemeClr val="dk1"/>
                </a:solidFill>
                <a:latin typeface="Arial"/>
                <a:ea typeface="Arial"/>
                <a:cs typeface="Arial"/>
                <a:sym typeface="Arial"/>
              </a:rPr>
            </a:br>
            <a:endParaRPr lang="en" sz="500" b="0" i="0" u="none" strike="noStrike" cap="none">
              <a:solidFill>
                <a:schemeClr val="dk1"/>
              </a:solidFill>
              <a:latin typeface="Arial"/>
              <a:ea typeface="Arial"/>
              <a:cs typeface="Arial"/>
              <a:sym typeface="Arial"/>
            </a:endParaRPr>
          </a:p>
          <a:p>
            <a:pPr marL="0" marR="0" lvl="0" indent="0" algn="ctr" rtl="0">
              <a:lnSpc>
                <a:spcPct val="70000"/>
              </a:lnSpc>
              <a:spcBef>
                <a:spcPts val="800"/>
              </a:spcBef>
              <a:spcAft>
                <a:spcPts val="0"/>
              </a:spcAft>
              <a:buClr>
                <a:schemeClr val="dk1"/>
              </a:buClr>
              <a:buSzPct val="25000"/>
              <a:buFont typeface="Arial"/>
              <a:buNone/>
            </a:pPr>
            <a:r>
              <a:rPr lang="en" sz="500" b="0" i="0" u="none" strike="noStrike" cap="none">
                <a:solidFill>
                  <a:schemeClr val="dk1"/>
                </a:solidFill>
                <a:latin typeface="Arial"/>
                <a:ea typeface="Arial"/>
                <a:cs typeface="Arial"/>
                <a:sym typeface="Arial"/>
              </a:rPr>
              <a:t/>
            </a:r>
            <a:br>
              <a:rPr lang="en" sz="500" b="0" i="0" u="none" strike="noStrike" cap="none">
                <a:solidFill>
                  <a:schemeClr val="dk1"/>
                </a:solidFill>
                <a:latin typeface="Arial"/>
                <a:ea typeface="Arial"/>
                <a:cs typeface="Arial"/>
                <a:sym typeface="Arial"/>
              </a:rPr>
            </a:br>
            <a:endParaRPr lang="en" sz="500" b="0" i="0" u="none" strike="noStrike" cap="none">
              <a:solidFill>
                <a:schemeClr val="dk1"/>
              </a:solidFill>
              <a:latin typeface="Arial"/>
              <a:ea typeface="Arial"/>
              <a:cs typeface="Arial"/>
              <a:sym typeface="Arial"/>
            </a:endParaRPr>
          </a:p>
          <a:p>
            <a:pPr marL="0" marR="0" lvl="0" indent="0" algn="ctr" rtl="0">
              <a:lnSpc>
                <a:spcPct val="70000"/>
              </a:lnSpc>
              <a:spcBef>
                <a:spcPts val="800"/>
              </a:spcBef>
              <a:buClr>
                <a:schemeClr val="dk1"/>
              </a:buClr>
              <a:buSzPct val="25000"/>
              <a:buFont typeface="Arial"/>
              <a:buNone/>
            </a:pPr>
            <a:endParaRPr sz="500" b="0" i="0" u="none" strike="noStrike" cap="none">
              <a:solidFill>
                <a:schemeClr val="dk1"/>
              </a:solidFill>
              <a:latin typeface="Arial"/>
              <a:ea typeface="Arial"/>
              <a:cs typeface="Arial"/>
              <a:sym typeface="Arial"/>
            </a:endParaRPr>
          </a:p>
        </p:txBody>
      </p:sp>
      <p:pic>
        <p:nvPicPr>
          <p:cNvPr id="511" name="Shape 511"/>
          <p:cNvPicPr preferRelativeResize="0"/>
          <p:nvPr/>
        </p:nvPicPr>
        <p:blipFill>
          <a:blip r:embed="rId3">
            <a:alphaModFix/>
          </a:blip>
          <a:stretch>
            <a:fillRect/>
          </a:stretch>
        </p:blipFill>
        <p:spPr>
          <a:xfrm>
            <a:off x="7098475" y="75381"/>
            <a:ext cx="1668875" cy="11748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1724875" y="187950"/>
            <a:ext cx="5075100" cy="785100"/>
          </a:xfrm>
          <a:prstGeom prst="rect">
            <a:avLst/>
          </a:prstGeom>
        </p:spPr>
        <p:txBody>
          <a:bodyPr lIns="68575" tIns="68575" rIns="68575" bIns="68575" anchor="b" anchorCtr="0">
            <a:noAutofit/>
          </a:bodyPr>
          <a:lstStyle/>
          <a:p>
            <a:pPr lvl="0" rtl="0">
              <a:spcBef>
                <a:spcPts val="0"/>
              </a:spcBef>
              <a:buNone/>
            </a:pPr>
            <a:r>
              <a:rPr lang="en" sz="3600">
                <a:solidFill>
                  <a:srgbClr val="002060"/>
                </a:solidFill>
              </a:rPr>
              <a:t>Bisecting k-means</a:t>
            </a:r>
          </a:p>
        </p:txBody>
      </p:sp>
      <p:sp>
        <p:nvSpPr>
          <p:cNvPr id="517" name="Shape 517"/>
          <p:cNvSpPr txBox="1">
            <a:spLocks noGrp="1"/>
          </p:cNvSpPr>
          <p:nvPr>
            <p:ph type="subTitle" idx="1"/>
          </p:nvPr>
        </p:nvSpPr>
        <p:spPr>
          <a:xfrm>
            <a:off x="1072525" y="1127800"/>
            <a:ext cx="6928500" cy="3765900"/>
          </a:xfrm>
          <a:prstGeom prst="rect">
            <a:avLst/>
          </a:prstGeom>
        </p:spPr>
        <p:txBody>
          <a:bodyPr lIns="68575" tIns="68575" rIns="68575" bIns="68575" anchor="t" anchorCtr="0">
            <a:noAutofit/>
          </a:bodyPr>
          <a:lstStyle/>
          <a:p>
            <a:pPr lvl="0" algn="l" rtl="0">
              <a:lnSpc>
                <a:spcPct val="100000"/>
              </a:lnSpc>
              <a:spcBef>
                <a:spcPts val="0"/>
              </a:spcBef>
              <a:buClr>
                <a:schemeClr val="dk1"/>
              </a:buClr>
              <a:buSzPct val="25000"/>
              <a:buFont typeface="Arial"/>
              <a:buNone/>
            </a:pPr>
            <a:r>
              <a:rPr lang="en" sz="2400">
                <a:solidFill>
                  <a:srgbClr val="002060"/>
                </a:solidFill>
              </a:rPr>
              <a:t>Features</a:t>
            </a:r>
          </a:p>
          <a:p>
            <a:pPr lvl="0" algn="l" rtl="0">
              <a:lnSpc>
                <a:spcPct val="100000"/>
              </a:lnSpc>
              <a:spcBef>
                <a:spcPts val="0"/>
              </a:spcBef>
              <a:buClr>
                <a:schemeClr val="dk1"/>
              </a:buClr>
              <a:buSzPct val="25000"/>
              <a:buFont typeface="Arial"/>
              <a:buNone/>
            </a:pPr>
            <a:r>
              <a:rPr lang="en"/>
              <a:t>-A kind of hierarchical clustering</a:t>
            </a:r>
            <a:br>
              <a:rPr lang="en"/>
            </a:br>
            <a:r>
              <a:rPr lang="en"/>
              <a:t>-Using a divisive (or “top-down”) approach :  </a:t>
            </a:r>
          </a:p>
          <a:p>
            <a:pPr lvl="0" algn="l" rtl="0">
              <a:lnSpc>
                <a:spcPct val="100000"/>
              </a:lnSpc>
              <a:spcBef>
                <a:spcPts val="0"/>
              </a:spcBef>
              <a:buNone/>
            </a:pPr>
            <a:r>
              <a:rPr lang="en"/>
              <a:t>All observations start in one cluster ,and splits are performed           recursively as one moves down the hierarchy</a:t>
            </a:r>
          </a:p>
          <a:p>
            <a:pPr lvl="0" algn="l" rtl="0">
              <a:lnSpc>
                <a:spcPct val="100000"/>
              </a:lnSpc>
              <a:spcBef>
                <a:spcPts val="0"/>
              </a:spcBef>
              <a:buClr>
                <a:schemeClr val="dk1"/>
              </a:buClr>
              <a:buSzPct val="25000"/>
              <a:buFont typeface="Arial"/>
              <a:buNone/>
            </a:pPr>
            <a:endParaRPr/>
          </a:p>
          <a:p>
            <a:pPr lvl="0" algn="l" rtl="0">
              <a:lnSpc>
                <a:spcPct val="100000"/>
              </a:lnSpc>
              <a:spcBef>
                <a:spcPts val="0"/>
              </a:spcBef>
              <a:buClr>
                <a:schemeClr val="dk1"/>
              </a:buClr>
              <a:buSzPct val="25000"/>
              <a:buFont typeface="Arial"/>
              <a:buNone/>
            </a:pPr>
            <a:r>
              <a:rPr lang="en" sz="2400">
                <a:solidFill>
                  <a:srgbClr val="002060"/>
                </a:solidFill>
              </a:rPr>
              <a:t>Advantages</a:t>
            </a:r>
          </a:p>
          <a:p>
            <a:pPr lvl="0" algn="l" rtl="0">
              <a:lnSpc>
                <a:spcPct val="100000"/>
              </a:lnSpc>
              <a:spcBef>
                <a:spcPts val="0"/>
              </a:spcBef>
              <a:buClr>
                <a:schemeClr val="dk1"/>
              </a:buClr>
              <a:buSzPct val="25000"/>
              <a:buFont typeface="Arial"/>
              <a:buNone/>
            </a:pPr>
            <a:r>
              <a:rPr lang="en"/>
              <a:t>- Often be much faster than regular K-means</a:t>
            </a:r>
          </a:p>
          <a:p>
            <a:pPr lvl="0" algn="l" rtl="0">
              <a:lnSpc>
                <a:spcPct val="100000"/>
              </a:lnSpc>
              <a:spcBef>
                <a:spcPts val="0"/>
              </a:spcBef>
              <a:buClr>
                <a:schemeClr val="dk1"/>
              </a:buClr>
              <a:buSzPct val="25000"/>
              <a:buFont typeface="Arial"/>
              <a:buNone/>
            </a:pPr>
            <a:r>
              <a:rPr lang="en"/>
              <a:t>- Local minimum cluster will not happen in this algorithm</a:t>
            </a:r>
          </a:p>
          <a:p>
            <a:pPr lvl="0" algn="l" rtl="0">
              <a:spcBef>
                <a:spcPts val="0"/>
              </a:spcBef>
              <a:buNone/>
            </a:pPr>
            <a:endParaRPr/>
          </a:p>
        </p:txBody>
      </p:sp>
      <p:pic>
        <p:nvPicPr>
          <p:cNvPr id="518" name="Shape 518"/>
          <p:cNvPicPr preferRelativeResize="0"/>
          <p:nvPr/>
        </p:nvPicPr>
        <p:blipFill>
          <a:blip r:embed="rId3">
            <a:alphaModFix/>
          </a:blip>
          <a:stretch>
            <a:fillRect/>
          </a:stretch>
        </p:blipFill>
        <p:spPr>
          <a:xfrm>
            <a:off x="7065300" y="407081"/>
            <a:ext cx="1668875" cy="11748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ctrTitle"/>
          </p:nvPr>
        </p:nvSpPr>
        <p:spPr>
          <a:xfrm>
            <a:off x="578223" y="389964"/>
            <a:ext cx="7570800" cy="618599"/>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Lab tutorial for Bisecting k-means</a:t>
            </a:r>
          </a:p>
        </p:txBody>
      </p:sp>
      <p:sp>
        <p:nvSpPr>
          <p:cNvPr id="524" name="Shape 524"/>
          <p:cNvSpPr txBox="1">
            <a:spLocks noGrp="1"/>
          </p:cNvSpPr>
          <p:nvPr>
            <p:ph type="subTitle" idx="1"/>
          </p:nvPr>
        </p:nvSpPr>
        <p:spPr>
          <a:xfrm>
            <a:off x="766475" y="1090300"/>
            <a:ext cx="7234500" cy="14511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 sz="2100" b="1" i="0" u="none" strike="noStrike" cap="none">
                <a:solidFill>
                  <a:schemeClr val="dk1"/>
                </a:solidFill>
                <a:latin typeface="Arial"/>
                <a:ea typeface="Arial"/>
                <a:cs typeface="Arial"/>
                <a:sym typeface="Arial"/>
              </a:rPr>
              <a:t>Step 1: Create the K-Means Model</a:t>
            </a:r>
          </a:p>
          <a:p>
            <a:pPr marL="0" marR="0" lvl="0" indent="0" algn="l" rtl="0">
              <a:lnSpc>
                <a:spcPct val="90000"/>
              </a:lnSpc>
              <a:spcBef>
                <a:spcPts val="800"/>
              </a:spcBef>
              <a:buClr>
                <a:schemeClr val="dk1"/>
              </a:buClr>
              <a:buSzPct val="25000"/>
              <a:buFont typeface="Arial"/>
              <a:buNone/>
            </a:pPr>
            <a:r>
              <a:rPr lang="en" sz="2100" b="0" i="0" u="none" strike="noStrike" cap="none">
                <a:solidFill>
                  <a:schemeClr val="dk1"/>
                </a:solidFill>
                <a:latin typeface="Arial"/>
                <a:ea typeface="Arial"/>
                <a:cs typeface="Arial"/>
                <a:sym typeface="Arial"/>
              </a:rPr>
              <a:t>Use the features in the geography data to create a Kn-Means model with a k value of 5. This will be used to generate 5 clusters.</a:t>
            </a:r>
          </a:p>
        </p:txBody>
      </p:sp>
      <p:pic>
        <p:nvPicPr>
          <p:cNvPr id="525" name="Shape 525"/>
          <p:cNvPicPr preferRelativeResize="0"/>
          <p:nvPr/>
        </p:nvPicPr>
        <p:blipFill rotWithShape="1">
          <a:blip r:embed="rId3">
            <a:alphaModFix/>
          </a:blip>
          <a:srcRect/>
          <a:stretch/>
        </p:blipFill>
        <p:spPr>
          <a:xfrm>
            <a:off x="0" y="2541494"/>
            <a:ext cx="9144000" cy="228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subTitle" idx="1"/>
          </p:nvPr>
        </p:nvSpPr>
        <p:spPr>
          <a:xfrm>
            <a:off x="4079501" y="1337981"/>
            <a:ext cx="3933599" cy="423599"/>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 sz="1800" b="1" i="0" u="none" strike="noStrike" cap="none">
                <a:solidFill>
                  <a:schemeClr val="dk1"/>
                </a:solidFill>
                <a:latin typeface="Arial"/>
                <a:ea typeface="Arial"/>
                <a:cs typeface="Arial"/>
                <a:sym typeface="Arial"/>
              </a:rPr>
              <a:t>Step 3: Predict Clusters</a:t>
            </a:r>
          </a:p>
          <a:p>
            <a:pPr marL="0" marR="0" lvl="0" indent="0" algn="l" rtl="0">
              <a:lnSpc>
                <a:spcPct val="90000"/>
              </a:lnSpc>
              <a:spcBef>
                <a:spcPts val="800"/>
              </a:spcBef>
              <a:spcAft>
                <a:spcPts val="0"/>
              </a:spcAft>
              <a:buClr>
                <a:schemeClr val="dk1"/>
              </a:buClr>
              <a:buSzPct val="25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txBox="1"/>
          <p:nvPr/>
        </p:nvSpPr>
        <p:spPr>
          <a:xfrm>
            <a:off x="578223" y="389964"/>
            <a:ext cx="7570800" cy="618599"/>
          </a:xfrm>
          <a:prstGeom prst="rect">
            <a:avLst/>
          </a:prstGeom>
          <a:noFill/>
          <a:ln>
            <a:noFill/>
          </a:ln>
        </p:spPr>
        <p:txBody>
          <a:bodyPr lIns="68575" tIns="34275" rIns="68575" bIns="34275" anchor="b" anchorCtr="0">
            <a:noAutofit/>
          </a:bodyPr>
          <a:lstStyle/>
          <a:p>
            <a:pPr marL="0" marR="0" lvl="0" indent="0" algn="ctr" rtl="0">
              <a:lnSpc>
                <a:spcPct val="8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Lab tutorial for Bisecting k-means</a:t>
            </a:r>
          </a:p>
        </p:txBody>
      </p:sp>
      <p:pic>
        <p:nvPicPr>
          <p:cNvPr id="532" name="Shape 532"/>
          <p:cNvPicPr preferRelativeResize="0"/>
          <p:nvPr/>
        </p:nvPicPr>
        <p:blipFill rotWithShape="1">
          <a:blip r:embed="rId3">
            <a:alphaModFix/>
          </a:blip>
          <a:srcRect/>
          <a:stretch/>
        </p:blipFill>
        <p:spPr>
          <a:xfrm>
            <a:off x="278060" y="1775011"/>
            <a:ext cx="3626700" cy="2393700"/>
          </a:xfrm>
          <a:prstGeom prst="rect">
            <a:avLst/>
          </a:prstGeom>
          <a:noFill/>
          <a:ln>
            <a:noFill/>
          </a:ln>
        </p:spPr>
      </p:pic>
      <p:sp>
        <p:nvSpPr>
          <p:cNvPr id="533" name="Shape 533"/>
          <p:cNvSpPr txBox="1"/>
          <p:nvPr/>
        </p:nvSpPr>
        <p:spPr>
          <a:xfrm>
            <a:off x="278060" y="1337982"/>
            <a:ext cx="3801300" cy="437099"/>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 sz="1800" b="1" i="0" u="none" strike="noStrike" cap="none">
                <a:solidFill>
                  <a:schemeClr val="dk1"/>
                </a:solidFill>
                <a:latin typeface="Arial"/>
                <a:ea typeface="Arial"/>
                <a:cs typeface="Arial"/>
                <a:sym typeface="Arial"/>
              </a:rPr>
              <a:t>Step 2: Get the Cluster Centers</a:t>
            </a:r>
          </a:p>
          <a:p>
            <a:pPr marL="0" marR="0" lvl="0" indent="0" algn="l" rtl="0">
              <a:lnSpc>
                <a:spcPct val="90000"/>
              </a:lnSpc>
              <a:spcBef>
                <a:spcPts val="800"/>
              </a:spcBef>
              <a:buClr>
                <a:schemeClr val="dk1"/>
              </a:buClr>
              <a:buFont typeface="Arial"/>
              <a:buNone/>
            </a:pPr>
            <a:endParaRPr sz="1800" b="0" i="0" u="none" strike="noStrike" cap="none">
              <a:solidFill>
                <a:schemeClr val="dk1"/>
              </a:solidFill>
              <a:latin typeface="Arial"/>
              <a:ea typeface="Arial"/>
              <a:cs typeface="Arial"/>
              <a:sym typeface="Arial"/>
            </a:endParaRPr>
          </a:p>
        </p:txBody>
      </p:sp>
      <p:pic>
        <p:nvPicPr>
          <p:cNvPr id="534" name="Shape 534"/>
          <p:cNvPicPr preferRelativeResize="0"/>
          <p:nvPr/>
        </p:nvPicPr>
        <p:blipFill rotWithShape="1">
          <a:blip r:embed="rId4">
            <a:alphaModFix/>
          </a:blip>
          <a:srcRect/>
          <a:stretch/>
        </p:blipFill>
        <p:spPr>
          <a:xfrm>
            <a:off x="4079501" y="1761564"/>
            <a:ext cx="5064599" cy="3329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subTitle" idx="1"/>
          </p:nvPr>
        </p:nvSpPr>
        <p:spPr>
          <a:xfrm>
            <a:off x="578223" y="1156446"/>
            <a:ext cx="7422900" cy="3900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Arial"/>
              <a:buNone/>
            </a:pPr>
            <a:r>
              <a:rPr lang="en" sz="1800" b="1" i="0" u="none" strike="noStrike" cap="none">
                <a:solidFill>
                  <a:schemeClr val="dk1"/>
                </a:solidFill>
                <a:latin typeface="Arial"/>
                <a:ea typeface="Arial"/>
                <a:cs typeface="Arial"/>
                <a:sym typeface="Arial"/>
              </a:rPr>
              <a:t>Step 4: Check the cluster information</a:t>
            </a:r>
          </a:p>
        </p:txBody>
      </p:sp>
      <p:sp>
        <p:nvSpPr>
          <p:cNvPr id="540" name="Shape 540"/>
          <p:cNvSpPr txBox="1"/>
          <p:nvPr/>
        </p:nvSpPr>
        <p:spPr>
          <a:xfrm>
            <a:off x="578223" y="323614"/>
            <a:ext cx="7570800" cy="618599"/>
          </a:xfrm>
          <a:prstGeom prst="rect">
            <a:avLst/>
          </a:prstGeom>
          <a:noFill/>
          <a:ln>
            <a:noFill/>
          </a:ln>
        </p:spPr>
        <p:txBody>
          <a:bodyPr lIns="68575" tIns="34275" rIns="68575" bIns="34275" anchor="b" anchorCtr="0">
            <a:noAutofit/>
          </a:bodyPr>
          <a:lstStyle/>
          <a:p>
            <a:pPr marL="0" marR="0" lvl="0" indent="0" algn="ctr" rtl="0">
              <a:lnSpc>
                <a:spcPct val="8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Lab tutorial for Bisecting k-means</a:t>
            </a:r>
          </a:p>
        </p:txBody>
      </p:sp>
      <p:pic>
        <p:nvPicPr>
          <p:cNvPr id="541" name="Shape 541"/>
          <p:cNvPicPr preferRelativeResize="0"/>
          <p:nvPr/>
        </p:nvPicPr>
        <p:blipFill rotWithShape="1">
          <a:blip r:embed="rId3">
            <a:alphaModFix/>
          </a:blip>
          <a:srcRect/>
          <a:stretch/>
        </p:blipFill>
        <p:spPr>
          <a:xfrm>
            <a:off x="94129" y="1546411"/>
            <a:ext cx="8848200" cy="348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83725" y="631887"/>
            <a:ext cx="4959900" cy="5469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2900" b="1" i="0" u="none" strike="noStrike" cap="none">
                <a:solidFill>
                  <a:srgbClr val="002060"/>
                </a:solidFill>
                <a:latin typeface="Arial"/>
                <a:ea typeface="Arial"/>
                <a:cs typeface="Arial"/>
                <a:sym typeface="Arial"/>
              </a:rPr>
              <a:t>What we want to know?</a:t>
            </a:r>
          </a:p>
        </p:txBody>
      </p:sp>
      <p:sp>
        <p:nvSpPr>
          <p:cNvPr id="296" name="Shape 296"/>
          <p:cNvSpPr txBox="1">
            <a:spLocks noGrp="1"/>
          </p:cNvSpPr>
          <p:nvPr>
            <p:ph type="body" idx="1"/>
          </p:nvPr>
        </p:nvSpPr>
        <p:spPr>
          <a:xfrm>
            <a:off x="479975" y="1495224"/>
            <a:ext cx="4115400" cy="3509100"/>
          </a:xfrm>
          <a:prstGeom prst="rect">
            <a:avLst/>
          </a:prstGeom>
          <a:noFill/>
          <a:ln>
            <a:noFill/>
          </a:ln>
        </p:spPr>
        <p:txBody>
          <a:bodyPr lIns="68575" tIns="34275" rIns="68575" bIns="34275" anchor="t" anchorCtr="0">
            <a:noAutofit/>
          </a:bodyPr>
          <a:lstStyle/>
          <a:p>
            <a:pPr marL="177800" marR="0" lvl="0" indent="-177800" rtl="0">
              <a:lnSpc>
                <a:spcPct val="90000"/>
              </a:lnSpc>
              <a:spcBef>
                <a:spcPts val="0"/>
              </a:spcBef>
              <a:buClr>
                <a:srgbClr val="0070C0"/>
              </a:buClr>
              <a:buSzPct val="100000"/>
              <a:buFont typeface="Arial"/>
              <a:buChar char="🚲"/>
            </a:pPr>
            <a:r>
              <a:rPr lang="en" sz="2400" b="0" i="0" u="none" strike="noStrike" cap="none">
                <a:solidFill>
                  <a:srgbClr val="0070C0"/>
                </a:solidFill>
                <a:latin typeface="Calibri"/>
                <a:ea typeface="Calibri"/>
                <a:cs typeface="Calibri"/>
                <a:sym typeface="Calibri"/>
              </a:rPr>
              <a:t> </a:t>
            </a:r>
            <a:r>
              <a:rPr lang="en" sz="2400">
                <a:solidFill>
                  <a:srgbClr val="0070C0"/>
                </a:solidFill>
              </a:rPr>
              <a:t>The trip duration of</a:t>
            </a:r>
            <a:r>
              <a:rPr lang="en" sz="2400" b="0" i="0" u="none" strike="noStrike" cap="none">
                <a:solidFill>
                  <a:srgbClr val="0070C0"/>
                </a:solidFill>
                <a:latin typeface="Calibri"/>
                <a:ea typeface="Calibri"/>
                <a:cs typeface="Calibri"/>
                <a:sym typeface="Calibri"/>
              </a:rPr>
              <a:t> </a:t>
            </a:r>
            <a:r>
              <a:rPr lang="en" sz="2400">
                <a:solidFill>
                  <a:srgbClr val="0070C0"/>
                </a:solidFill>
              </a:rPr>
              <a:t/>
            </a:r>
            <a:br>
              <a:rPr lang="en" sz="2400">
                <a:solidFill>
                  <a:srgbClr val="0070C0"/>
                </a:solidFill>
              </a:rPr>
            </a:br>
            <a:r>
              <a:rPr lang="en" sz="2400">
                <a:solidFill>
                  <a:srgbClr val="0070C0"/>
                </a:solidFill>
              </a:rPr>
              <a:t> </a:t>
            </a:r>
            <a:r>
              <a:rPr lang="en" sz="2400" b="0" i="0" u="none" strike="noStrike" cap="none">
                <a:solidFill>
                  <a:srgbClr val="0070C0"/>
                </a:solidFill>
                <a:latin typeface="Calibri"/>
                <a:ea typeface="Calibri"/>
                <a:cs typeface="Calibri"/>
                <a:sym typeface="Calibri"/>
              </a:rPr>
              <a:t>Citi Bike</a:t>
            </a:r>
            <a:r>
              <a:rPr lang="en" sz="2400">
                <a:solidFill>
                  <a:srgbClr val="0070C0"/>
                </a:solidFill>
              </a:rPr>
              <a:t>’s</a:t>
            </a:r>
            <a:r>
              <a:rPr lang="en" sz="2400" b="0" i="0" u="none" strike="noStrike" cap="none">
                <a:solidFill>
                  <a:srgbClr val="0070C0"/>
                </a:solidFill>
                <a:latin typeface="Calibri"/>
                <a:ea typeface="Calibri"/>
                <a:cs typeface="Calibri"/>
                <a:sym typeface="Calibri"/>
              </a:rPr>
              <a:t> </a:t>
            </a:r>
            <a:r>
              <a:rPr lang="en" sz="2400">
                <a:solidFill>
                  <a:srgbClr val="0070C0"/>
                </a:solidFill>
              </a:rPr>
              <a:t>usage of</a:t>
            </a:r>
            <a:br>
              <a:rPr lang="en" sz="2400">
                <a:solidFill>
                  <a:srgbClr val="0070C0"/>
                </a:solidFill>
              </a:rPr>
            </a:br>
            <a:r>
              <a:rPr lang="en" sz="2400">
                <a:solidFill>
                  <a:srgbClr val="0070C0"/>
                </a:solidFill>
              </a:rPr>
              <a:t> prospective customer.</a:t>
            </a:r>
            <a:br>
              <a:rPr lang="en" sz="2400">
                <a:solidFill>
                  <a:srgbClr val="0070C0"/>
                </a:solidFill>
              </a:rPr>
            </a:br>
            <a:r>
              <a:rPr lang="en" sz="2400">
                <a:solidFill>
                  <a:srgbClr val="0070C0"/>
                </a:solidFill>
              </a:rPr>
              <a:t/>
            </a:r>
            <a:br>
              <a:rPr lang="en" sz="2400">
                <a:solidFill>
                  <a:srgbClr val="0070C0"/>
                </a:solidFill>
              </a:rPr>
            </a:br>
            <a:endParaRPr lang="en" sz="2400">
              <a:solidFill>
                <a:srgbClr val="0070C0"/>
              </a:solidFill>
            </a:endParaRPr>
          </a:p>
          <a:p>
            <a:pPr marL="177800" marR="0" lvl="0" indent="-177800" rtl="0">
              <a:lnSpc>
                <a:spcPct val="90000"/>
              </a:lnSpc>
              <a:spcBef>
                <a:spcPts val="0"/>
              </a:spcBef>
              <a:buClr>
                <a:srgbClr val="0070C0"/>
              </a:buClr>
              <a:buSzPct val="100000"/>
              <a:buFont typeface="Arial"/>
              <a:buChar char="🚲"/>
            </a:pPr>
            <a:r>
              <a:rPr lang="en" sz="2400" b="0" i="0" u="none" strike="noStrike" cap="none">
                <a:solidFill>
                  <a:srgbClr val="0070C0"/>
                </a:solidFill>
                <a:latin typeface="Calibri"/>
                <a:ea typeface="Calibri"/>
                <a:cs typeface="Calibri"/>
                <a:sym typeface="Calibri"/>
              </a:rPr>
              <a:t> Which bike station </a:t>
            </a:r>
            <a:r>
              <a:rPr lang="en" sz="2400">
                <a:solidFill>
                  <a:srgbClr val="0070C0"/>
                </a:solidFill>
              </a:rPr>
              <a:t>has </a:t>
            </a:r>
            <a:br>
              <a:rPr lang="en" sz="2400">
                <a:solidFill>
                  <a:srgbClr val="0070C0"/>
                </a:solidFill>
              </a:rPr>
            </a:br>
            <a:r>
              <a:rPr lang="en" sz="2400">
                <a:solidFill>
                  <a:srgbClr val="0070C0"/>
                </a:solidFill>
              </a:rPr>
              <a:t> the most traffic volume.</a:t>
            </a:r>
            <a:br>
              <a:rPr lang="en" sz="2400">
                <a:solidFill>
                  <a:srgbClr val="0070C0"/>
                </a:solidFill>
              </a:rPr>
            </a:br>
            <a:r>
              <a:rPr lang="en" sz="2400">
                <a:solidFill>
                  <a:srgbClr val="0070C0"/>
                </a:solidFill>
              </a:rPr>
              <a:t>(most popular bike station)</a:t>
            </a:r>
          </a:p>
        </p:txBody>
      </p:sp>
      <p:sp>
        <p:nvSpPr>
          <p:cNvPr id="297" name="Shape 297"/>
          <p:cNvSpPr txBox="1">
            <a:spLocks noGrp="1"/>
          </p:cNvSpPr>
          <p:nvPr>
            <p:ph type="body" idx="2"/>
          </p:nvPr>
        </p:nvSpPr>
        <p:spPr>
          <a:xfrm>
            <a:off x="4730369" y="1495215"/>
            <a:ext cx="4181400" cy="3263400"/>
          </a:xfrm>
          <a:prstGeom prst="rect">
            <a:avLst/>
          </a:prstGeom>
          <a:noFill/>
          <a:ln>
            <a:noFill/>
          </a:ln>
        </p:spPr>
        <p:txBody>
          <a:bodyPr lIns="68575" tIns="34275" rIns="68575" bIns="34275" anchor="t" anchorCtr="0">
            <a:noAutofit/>
          </a:bodyPr>
          <a:lstStyle/>
          <a:p>
            <a:pPr marL="177800" marR="0" lvl="0" indent="-177800" algn="l" rtl="0">
              <a:lnSpc>
                <a:spcPct val="90000"/>
              </a:lnSpc>
              <a:spcBef>
                <a:spcPts val="0"/>
              </a:spcBef>
              <a:spcAft>
                <a:spcPts val="0"/>
              </a:spcAft>
              <a:buClr>
                <a:schemeClr val="dk1"/>
              </a:buClr>
              <a:buSzPct val="100000"/>
              <a:buFont typeface="Arial"/>
              <a:buChar char="🚲"/>
            </a:pPr>
            <a:r>
              <a:rPr lang="en" sz="2400">
                <a:solidFill>
                  <a:srgbClr val="0070C0"/>
                </a:solidFill>
              </a:rPr>
              <a:t>  Ta</a:t>
            </a:r>
            <a:r>
              <a:rPr lang="en" sz="2400" b="0" i="0" u="none" strike="noStrike" cap="none">
                <a:solidFill>
                  <a:srgbClr val="0070C0"/>
                </a:solidFill>
                <a:latin typeface="Calibri"/>
                <a:ea typeface="Calibri"/>
                <a:cs typeface="Calibri"/>
                <a:sym typeface="Calibri"/>
              </a:rPr>
              <a:t>ilor company’s marketing</a:t>
            </a:r>
            <a:r>
              <a:rPr lang="en" sz="2400">
                <a:solidFill>
                  <a:srgbClr val="0070C0"/>
                </a:solidFill>
              </a:rPr>
              <a:t/>
            </a:r>
            <a:br>
              <a:rPr lang="en" sz="2400">
                <a:solidFill>
                  <a:srgbClr val="0070C0"/>
                </a:solidFill>
              </a:rPr>
            </a:br>
            <a:r>
              <a:rPr lang="en" sz="2400">
                <a:solidFill>
                  <a:srgbClr val="0070C0"/>
                </a:solidFill>
              </a:rPr>
              <a:t> </a:t>
            </a:r>
            <a:r>
              <a:rPr lang="en" sz="2400" b="0" i="0" u="none" strike="noStrike" cap="none">
                <a:solidFill>
                  <a:srgbClr val="0070C0"/>
                </a:solidFill>
                <a:latin typeface="Calibri"/>
                <a:ea typeface="Calibri"/>
                <a:cs typeface="Calibri"/>
                <a:sym typeface="Calibri"/>
              </a:rPr>
              <a:t>campaign accordingly</a:t>
            </a:r>
            <a:br>
              <a:rPr lang="en" sz="2400" b="0" i="0" u="none" strike="noStrike" cap="none">
                <a:solidFill>
                  <a:srgbClr val="0070C0"/>
                </a:solidFill>
                <a:latin typeface="Calibri"/>
                <a:ea typeface="Calibri"/>
                <a:cs typeface="Calibri"/>
                <a:sym typeface="Calibri"/>
              </a:rPr>
            </a:br>
            <a:r>
              <a:rPr lang="en" sz="2400" b="0" i="0" u="none" strike="noStrike" cap="none">
                <a:solidFill>
                  <a:srgbClr val="0070C0"/>
                </a:solidFill>
                <a:latin typeface="Calibri"/>
                <a:ea typeface="Calibri"/>
                <a:cs typeface="Calibri"/>
                <a:sym typeface="Calibri"/>
              </a:rPr>
              <a:t/>
            </a:r>
            <a:br>
              <a:rPr lang="en" sz="2400" b="0" i="0" u="none" strike="noStrike" cap="none">
                <a:solidFill>
                  <a:srgbClr val="0070C0"/>
                </a:solidFill>
                <a:latin typeface="Calibri"/>
                <a:ea typeface="Calibri"/>
                <a:cs typeface="Calibri"/>
                <a:sym typeface="Calibri"/>
              </a:rPr>
            </a:br>
            <a:endParaRPr lang="en" sz="2400" b="0" i="0" u="none" strike="noStrike" cap="none">
              <a:solidFill>
                <a:srgbClr val="0070C0"/>
              </a:solidFill>
              <a:latin typeface="Calibri"/>
              <a:ea typeface="Calibri"/>
              <a:cs typeface="Calibri"/>
              <a:sym typeface="Calibri"/>
            </a:endParaRPr>
          </a:p>
          <a:p>
            <a:pPr marL="0" marR="0" lvl="0" indent="0" algn="l" rtl="0">
              <a:lnSpc>
                <a:spcPct val="90000"/>
              </a:lnSpc>
              <a:spcBef>
                <a:spcPts val="0"/>
              </a:spcBef>
              <a:spcAft>
                <a:spcPts val="0"/>
              </a:spcAft>
              <a:buNone/>
            </a:pPr>
            <a:endParaRPr sz="2400">
              <a:solidFill>
                <a:srgbClr val="0070C0"/>
              </a:solidFill>
            </a:endParaRPr>
          </a:p>
          <a:p>
            <a:pPr marL="177800" marR="0" lvl="0" indent="-177800" algn="l" rtl="0">
              <a:lnSpc>
                <a:spcPct val="90000"/>
              </a:lnSpc>
              <a:spcBef>
                <a:spcPts val="800"/>
              </a:spcBef>
              <a:spcAft>
                <a:spcPts val="0"/>
              </a:spcAft>
              <a:buClr>
                <a:srgbClr val="0070C0"/>
              </a:buClr>
              <a:buSzPct val="100000"/>
              <a:buFont typeface="Arial"/>
              <a:buChar char="🚲"/>
            </a:pPr>
            <a:r>
              <a:rPr lang="en" sz="2400" b="0" i="0" u="none" strike="noStrike" cap="none">
                <a:solidFill>
                  <a:srgbClr val="0070C0"/>
                </a:solidFill>
                <a:latin typeface="Calibri"/>
                <a:ea typeface="Calibri"/>
                <a:cs typeface="Calibri"/>
                <a:sym typeface="Calibri"/>
              </a:rPr>
              <a:t>  Strategize membership pla</a:t>
            </a:r>
            <a:r>
              <a:rPr lang="en" sz="2400">
                <a:solidFill>
                  <a:srgbClr val="0070C0"/>
                </a:solidFill>
              </a:rPr>
              <a:t>n</a:t>
            </a:r>
            <a:br>
              <a:rPr lang="en" sz="2400">
                <a:solidFill>
                  <a:srgbClr val="0070C0"/>
                </a:solidFill>
              </a:rPr>
            </a:br>
            <a:r>
              <a:rPr lang="en" sz="2400">
                <a:solidFill>
                  <a:srgbClr val="0070C0"/>
                </a:solidFill>
              </a:rPr>
              <a:t>  </a:t>
            </a:r>
            <a:r>
              <a:rPr lang="en" sz="2400" b="0" i="0" u="none" strike="noStrike" cap="none">
                <a:solidFill>
                  <a:srgbClr val="0070C0"/>
                </a:solidFill>
                <a:latin typeface="Calibri"/>
                <a:ea typeface="Calibri"/>
                <a:cs typeface="Calibri"/>
                <a:sym typeface="Calibri"/>
              </a:rPr>
              <a:t>accordingly</a:t>
            </a:r>
          </a:p>
        </p:txBody>
      </p:sp>
      <p:sp>
        <p:nvSpPr>
          <p:cNvPr id="298" name="Shape 298"/>
          <p:cNvSpPr txBox="1"/>
          <p:nvPr/>
        </p:nvSpPr>
        <p:spPr>
          <a:xfrm>
            <a:off x="4595367" y="651406"/>
            <a:ext cx="4316400" cy="50789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 sz="2900" b="1" i="0" u="none" strike="noStrike" cap="none">
                <a:solidFill>
                  <a:srgbClr val="002060"/>
                </a:solidFill>
                <a:latin typeface="Arial"/>
                <a:ea typeface="Arial"/>
                <a:cs typeface="Arial"/>
                <a:sym typeface="Arial"/>
              </a:rPr>
              <a:t>Why we want to know?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subTitle" idx="1"/>
          </p:nvPr>
        </p:nvSpPr>
        <p:spPr>
          <a:xfrm>
            <a:off x="578223" y="1008529"/>
            <a:ext cx="7422900" cy="806699"/>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Arial"/>
              <a:buNone/>
            </a:pPr>
            <a:r>
              <a:rPr lang="en" sz="1800" b="1" i="0" u="none" strike="noStrike" cap="none">
                <a:solidFill>
                  <a:schemeClr val="dk1"/>
                </a:solidFill>
                <a:latin typeface="Arial"/>
                <a:ea typeface="Arial"/>
                <a:cs typeface="Arial"/>
                <a:sym typeface="Arial"/>
              </a:rPr>
              <a:t>Step 5: Using two steps of python code to visualize the clustering results into a Scatter diagram.</a:t>
            </a:r>
          </a:p>
        </p:txBody>
      </p:sp>
      <p:sp>
        <p:nvSpPr>
          <p:cNvPr id="547" name="Shape 547"/>
          <p:cNvSpPr txBox="1"/>
          <p:nvPr/>
        </p:nvSpPr>
        <p:spPr>
          <a:xfrm>
            <a:off x="578223" y="389964"/>
            <a:ext cx="7570800" cy="618599"/>
          </a:xfrm>
          <a:prstGeom prst="rect">
            <a:avLst/>
          </a:prstGeom>
          <a:noFill/>
          <a:ln>
            <a:noFill/>
          </a:ln>
        </p:spPr>
        <p:txBody>
          <a:bodyPr lIns="68575" tIns="34275" rIns="68575" bIns="34275" anchor="b" anchorCtr="0">
            <a:noAutofit/>
          </a:bodyPr>
          <a:lstStyle/>
          <a:p>
            <a:pPr marL="0" marR="0" lvl="0" indent="0" algn="ctr" rtl="0">
              <a:lnSpc>
                <a:spcPct val="8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Lab tutorial for Bisecting k-means</a:t>
            </a:r>
          </a:p>
        </p:txBody>
      </p:sp>
      <p:pic>
        <p:nvPicPr>
          <p:cNvPr id="548" name="Shape 548"/>
          <p:cNvPicPr preferRelativeResize="0"/>
          <p:nvPr/>
        </p:nvPicPr>
        <p:blipFill rotWithShape="1">
          <a:blip r:embed="rId3">
            <a:alphaModFix/>
          </a:blip>
          <a:srcRect/>
          <a:stretch/>
        </p:blipFill>
        <p:spPr>
          <a:xfrm>
            <a:off x="180906" y="1686910"/>
            <a:ext cx="8803200" cy="334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p:nvPr/>
        </p:nvSpPr>
        <p:spPr>
          <a:xfrm>
            <a:off x="556123" y="248961"/>
            <a:ext cx="7570800" cy="614400"/>
          </a:xfrm>
          <a:prstGeom prst="rect">
            <a:avLst/>
          </a:prstGeom>
          <a:noFill/>
          <a:ln>
            <a:noFill/>
          </a:ln>
        </p:spPr>
        <p:txBody>
          <a:bodyPr lIns="68575" tIns="34275" rIns="68575" bIns="34275" anchor="b" anchorCtr="0">
            <a:noAutofit/>
          </a:bodyPr>
          <a:lstStyle/>
          <a:p>
            <a:pPr marL="0" marR="0" lvl="0" indent="0" algn="ctr" rtl="0">
              <a:lnSpc>
                <a:spcPct val="8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Lab tutorial for Bisecting k-means</a:t>
            </a:r>
          </a:p>
        </p:txBody>
      </p:sp>
      <p:pic>
        <p:nvPicPr>
          <p:cNvPr id="554" name="Shape 554"/>
          <p:cNvPicPr preferRelativeResize="0"/>
          <p:nvPr/>
        </p:nvPicPr>
        <p:blipFill rotWithShape="1">
          <a:blip r:embed="rId3">
            <a:alphaModFix/>
          </a:blip>
          <a:srcRect/>
          <a:stretch/>
        </p:blipFill>
        <p:spPr>
          <a:xfrm>
            <a:off x="828424" y="1017790"/>
            <a:ext cx="3848100" cy="3765300"/>
          </a:xfrm>
          <a:prstGeom prst="rect">
            <a:avLst/>
          </a:prstGeom>
          <a:noFill/>
          <a:ln>
            <a:noFill/>
          </a:ln>
        </p:spPr>
      </p:pic>
      <p:pic>
        <p:nvPicPr>
          <p:cNvPr id="555" name="Shape 555"/>
          <p:cNvPicPr preferRelativeResize="0"/>
          <p:nvPr/>
        </p:nvPicPr>
        <p:blipFill rotWithShape="1">
          <a:blip r:embed="rId4">
            <a:alphaModFix/>
          </a:blip>
          <a:srcRect/>
          <a:stretch/>
        </p:blipFill>
        <p:spPr>
          <a:xfrm>
            <a:off x="5315529" y="929702"/>
            <a:ext cx="2746799" cy="405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subTitle" idx="1"/>
          </p:nvPr>
        </p:nvSpPr>
        <p:spPr>
          <a:xfrm>
            <a:off x="3687050" y="188250"/>
            <a:ext cx="5349300" cy="437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Arial"/>
              <a:buNone/>
            </a:pPr>
            <a:r>
              <a:rPr lang="en" sz="2400" b="0" i="0" u="none" strike="noStrike" cap="none">
                <a:solidFill>
                  <a:srgbClr val="002060"/>
                </a:solidFill>
                <a:latin typeface="Arial"/>
                <a:ea typeface="Arial"/>
                <a:cs typeface="Arial"/>
                <a:sym typeface="Arial"/>
              </a:rPr>
              <a:t>K-means   VS    Bisecting k-means</a:t>
            </a:r>
          </a:p>
        </p:txBody>
      </p:sp>
      <p:sp>
        <p:nvSpPr>
          <p:cNvPr id="562" name="Shape 562"/>
          <p:cNvSpPr txBox="1">
            <a:spLocks noGrp="1"/>
          </p:cNvSpPr>
          <p:nvPr>
            <p:ph type="ctrTitle"/>
          </p:nvPr>
        </p:nvSpPr>
        <p:spPr>
          <a:xfrm>
            <a:off x="215150" y="0"/>
            <a:ext cx="3471900" cy="570000"/>
          </a:xfrm>
          <a:prstGeom prst="rect">
            <a:avLst/>
          </a:prstGeom>
          <a:noFill/>
          <a:ln>
            <a:noFill/>
          </a:ln>
        </p:spPr>
        <p:txBody>
          <a:bodyPr lIns="68575" tIns="34275" rIns="68575" bIns="34275" anchor="b" anchorCtr="0">
            <a:noAutofit/>
          </a:bodyPr>
          <a:lstStyle/>
          <a:p>
            <a:pPr marL="0" marR="0" lvl="0" indent="0" algn="l" rtl="0">
              <a:lnSpc>
                <a:spcPct val="90000"/>
              </a:lnSpc>
              <a:spcBef>
                <a:spcPts val="0"/>
              </a:spcBef>
              <a:buClr>
                <a:schemeClr val="dk1"/>
              </a:buClr>
              <a:buSzPct val="25000"/>
              <a:buFont typeface="Arial"/>
              <a:buNone/>
            </a:pPr>
            <a:r>
              <a:rPr lang="en" sz="2400" b="0" i="0" u="none" strike="noStrike" cap="none">
                <a:solidFill>
                  <a:srgbClr val="002060"/>
                </a:solidFill>
                <a:latin typeface="Arial"/>
                <a:ea typeface="Arial"/>
                <a:cs typeface="Arial"/>
                <a:sym typeface="Arial"/>
              </a:rPr>
              <a:t>Experiment Results  —</a:t>
            </a:r>
          </a:p>
        </p:txBody>
      </p:sp>
      <p:pic>
        <p:nvPicPr>
          <p:cNvPr id="563" name="Shape 563"/>
          <p:cNvPicPr preferRelativeResize="0"/>
          <p:nvPr/>
        </p:nvPicPr>
        <p:blipFill rotWithShape="1">
          <a:blip r:embed="rId3">
            <a:alphaModFix/>
          </a:blip>
          <a:srcRect/>
          <a:stretch/>
        </p:blipFill>
        <p:spPr>
          <a:xfrm>
            <a:off x="519606" y="625707"/>
            <a:ext cx="2426700" cy="4416900"/>
          </a:xfrm>
          <a:prstGeom prst="rect">
            <a:avLst/>
          </a:prstGeom>
          <a:noFill/>
          <a:ln>
            <a:noFill/>
          </a:ln>
        </p:spPr>
      </p:pic>
      <p:pic>
        <p:nvPicPr>
          <p:cNvPr id="564" name="Shape 564"/>
          <p:cNvPicPr preferRelativeResize="0"/>
          <p:nvPr/>
        </p:nvPicPr>
        <p:blipFill rotWithShape="1">
          <a:blip r:embed="rId4">
            <a:alphaModFix/>
          </a:blip>
          <a:srcRect/>
          <a:stretch/>
        </p:blipFill>
        <p:spPr>
          <a:xfrm>
            <a:off x="4833969" y="569978"/>
            <a:ext cx="2559000" cy="4573500"/>
          </a:xfrm>
          <a:prstGeom prst="rect">
            <a:avLst/>
          </a:prstGeom>
          <a:noFill/>
          <a:ln>
            <a:noFill/>
          </a:ln>
        </p:spPr>
      </p:pic>
      <p:pic>
        <p:nvPicPr>
          <p:cNvPr id="565" name="Shape 565"/>
          <p:cNvPicPr preferRelativeResize="0"/>
          <p:nvPr/>
        </p:nvPicPr>
        <p:blipFill rotWithShape="1">
          <a:blip r:embed="rId5">
            <a:alphaModFix/>
          </a:blip>
          <a:srcRect/>
          <a:stretch/>
        </p:blipFill>
        <p:spPr>
          <a:xfrm>
            <a:off x="7390778" y="625707"/>
            <a:ext cx="1495500" cy="1866900"/>
          </a:xfrm>
          <a:prstGeom prst="rect">
            <a:avLst/>
          </a:prstGeom>
          <a:noFill/>
          <a:ln>
            <a:noFill/>
          </a:ln>
        </p:spPr>
      </p:pic>
      <p:pic>
        <p:nvPicPr>
          <p:cNvPr id="566" name="Shape 566"/>
          <p:cNvPicPr preferRelativeResize="0"/>
          <p:nvPr/>
        </p:nvPicPr>
        <p:blipFill rotWithShape="1">
          <a:blip r:embed="rId6">
            <a:alphaModFix/>
          </a:blip>
          <a:srcRect/>
          <a:stretch/>
        </p:blipFill>
        <p:spPr>
          <a:xfrm>
            <a:off x="2999947" y="747291"/>
            <a:ext cx="1381200" cy="1800300"/>
          </a:xfrm>
          <a:prstGeom prst="rect">
            <a:avLst/>
          </a:prstGeom>
          <a:noFill/>
          <a:ln>
            <a:noFill/>
          </a:ln>
        </p:spPr>
      </p:pic>
      <p:sp>
        <p:nvSpPr>
          <p:cNvPr id="567" name="Shape 567"/>
          <p:cNvSpPr/>
          <p:nvPr/>
        </p:nvSpPr>
        <p:spPr>
          <a:xfrm>
            <a:off x="3224756" y="2433249"/>
            <a:ext cx="1000500" cy="3000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500" b="0" i="0" u="none" strike="noStrike" cap="none">
                <a:solidFill>
                  <a:schemeClr val="dk1"/>
                </a:solidFill>
                <a:latin typeface="Arial"/>
                <a:ea typeface="Arial"/>
                <a:cs typeface="Arial"/>
                <a:sym typeface="Arial"/>
              </a:rPr>
              <a:t>K-means</a:t>
            </a:r>
          </a:p>
        </p:txBody>
      </p:sp>
      <p:sp>
        <p:nvSpPr>
          <p:cNvPr id="568" name="Shape 568"/>
          <p:cNvSpPr/>
          <p:nvPr/>
        </p:nvSpPr>
        <p:spPr>
          <a:xfrm>
            <a:off x="7282475" y="2444800"/>
            <a:ext cx="1753800" cy="3765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500">
                <a:solidFill>
                  <a:schemeClr val="dk1"/>
                </a:solidFill>
                <a:latin typeface="Arial"/>
                <a:ea typeface="Arial"/>
                <a:cs typeface="Arial"/>
                <a:sym typeface="Arial"/>
              </a:rPr>
              <a:t>Bisecting</a:t>
            </a:r>
            <a:r>
              <a:rPr lang="en" sz="1500">
                <a:solidFill>
                  <a:schemeClr val="dk1"/>
                </a:solidFill>
              </a:rPr>
              <a:t> </a:t>
            </a:r>
            <a:r>
              <a:rPr lang="en" sz="1500">
                <a:solidFill>
                  <a:schemeClr val="dk1"/>
                </a:solidFill>
                <a:latin typeface="Arial"/>
                <a:ea typeface="Arial"/>
                <a:cs typeface="Arial"/>
                <a:sym typeface="Arial"/>
              </a:rPr>
              <a:t>k-means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ctrTitle"/>
          </p:nvPr>
        </p:nvSpPr>
        <p:spPr>
          <a:xfrm>
            <a:off x="1143000" y="309282"/>
            <a:ext cx="3092400" cy="551400"/>
          </a:xfrm>
          <a:prstGeom prst="rect">
            <a:avLst/>
          </a:prstGeom>
          <a:noFill/>
          <a:ln>
            <a:noFill/>
          </a:ln>
        </p:spPr>
        <p:txBody>
          <a:bodyPr lIns="68575" tIns="34275" rIns="68575" bIns="34275" anchor="b" anchorCtr="0">
            <a:noAutofit/>
          </a:bodyPr>
          <a:lstStyle/>
          <a:p>
            <a:pPr marL="0" marR="0" lvl="0" indent="0" algn="l" rtl="0">
              <a:lnSpc>
                <a:spcPct val="90000"/>
              </a:lnSpc>
              <a:spcBef>
                <a:spcPts val="0"/>
              </a:spcBef>
              <a:buClr>
                <a:schemeClr val="dk1"/>
              </a:buClr>
              <a:buSzPct val="25000"/>
              <a:buFont typeface="Arial"/>
              <a:buNone/>
            </a:pPr>
            <a:r>
              <a:rPr lang="en" sz="3600" b="0" i="0" u="none" strike="noStrike" cap="none">
                <a:solidFill>
                  <a:srgbClr val="002060"/>
                </a:solidFill>
                <a:latin typeface="Arial"/>
                <a:ea typeface="Arial"/>
                <a:cs typeface="Arial"/>
                <a:sym typeface="Arial"/>
              </a:rPr>
              <a:t>Application</a:t>
            </a:r>
          </a:p>
        </p:txBody>
      </p:sp>
      <p:sp>
        <p:nvSpPr>
          <p:cNvPr id="574" name="Shape 574"/>
          <p:cNvSpPr txBox="1">
            <a:spLocks noGrp="1"/>
          </p:cNvSpPr>
          <p:nvPr>
            <p:ph type="subTitle" idx="1"/>
          </p:nvPr>
        </p:nvSpPr>
        <p:spPr>
          <a:xfrm>
            <a:off x="4760259" y="443752"/>
            <a:ext cx="3052500" cy="4170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Arial"/>
              <a:buNone/>
            </a:pPr>
            <a:r>
              <a:rPr lang="en" sz="1800" b="0" i="0" u="none" strike="noStrike" cap="none">
                <a:solidFill>
                  <a:srgbClr val="666666"/>
                </a:solidFill>
                <a:latin typeface="Arial"/>
                <a:ea typeface="Arial"/>
                <a:cs typeface="Arial"/>
                <a:sym typeface="Arial"/>
              </a:rPr>
              <a:t>New York Local </a:t>
            </a:r>
            <a:r>
              <a:rPr lang="en">
                <a:solidFill>
                  <a:srgbClr val="666666"/>
                </a:solidFill>
              </a:rPr>
              <a:t>M</a:t>
            </a:r>
            <a:r>
              <a:rPr lang="en" sz="1800" b="0" i="0" u="none" strike="noStrike" cap="none">
                <a:solidFill>
                  <a:srgbClr val="666666"/>
                </a:solidFill>
                <a:latin typeface="Arial"/>
                <a:ea typeface="Arial"/>
                <a:cs typeface="Arial"/>
                <a:sym typeface="Arial"/>
              </a:rPr>
              <a:t>ap </a:t>
            </a:r>
          </a:p>
        </p:txBody>
      </p:sp>
      <p:pic>
        <p:nvPicPr>
          <p:cNvPr id="575" name="Shape 575"/>
          <p:cNvPicPr preferRelativeResize="0"/>
          <p:nvPr/>
        </p:nvPicPr>
        <p:blipFill rotWithShape="1">
          <a:blip r:embed="rId3">
            <a:alphaModFix/>
          </a:blip>
          <a:srcRect/>
          <a:stretch/>
        </p:blipFill>
        <p:spPr>
          <a:xfrm>
            <a:off x="2417529" y="899833"/>
            <a:ext cx="2342700" cy="4186800"/>
          </a:xfrm>
          <a:prstGeom prst="rect">
            <a:avLst/>
          </a:prstGeom>
          <a:noFill/>
          <a:ln>
            <a:noFill/>
          </a:ln>
        </p:spPr>
      </p:pic>
      <p:pic>
        <p:nvPicPr>
          <p:cNvPr id="576" name="Shape 576"/>
          <p:cNvPicPr preferRelativeResize="0"/>
          <p:nvPr/>
        </p:nvPicPr>
        <p:blipFill rotWithShape="1">
          <a:blip r:embed="rId4">
            <a:alphaModFix/>
          </a:blip>
          <a:srcRect/>
          <a:stretch/>
        </p:blipFill>
        <p:spPr>
          <a:xfrm>
            <a:off x="820270" y="970161"/>
            <a:ext cx="1495500" cy="1866900"/>
          </a:xfrm>
          <a:prstGeom prst="rect">
            <a:avLst/>
          </a:prstGeom>
          <a:noFill/>
          <a:ln>
            <a:noFill/>
          </a:ln>
        </p:spPr>
      </p:pic>
      <p:pic>
        <p:nvPicPr>
          <p:cNvPr id="577" name="Shape 577"/>
          <p:cNvPicPr preferRelativeResize="0"/>
          <p:nvPr/>
        </p:nvPicPr>
        <p:blipFill rotWithShape="1">
          <a:blip r:embed="rId5">
            <a:alphaModFix/>
          </a:blip>
          <a:srcRect/>
          <a:stretch/>
        </p:blipFill>
        <p:spPr>
          <a:xfrm>
            <a:off x="4983116" y="970161"/>
            <a:ext cx="2024700" cy="4108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ctrTitle"/>
          </p:nvPr>
        </p:nvSpPr>
        <p:spPr>
          <a:xfrm>
            <a:off x="519675" y="408950"/>
            <a:ext cx="6552600" cy="652500"/>
          </a:xfrm>
          <a:prstGeom prst="rect">
            <a:avLst/>
          </a:prstGeom>
        </p:spPr>
        <p:txBody>
          <a:bodyPr lIns="68575" tIns="68575" rIns="68575" bIns="68575" anchor="b" anchorCtr="0">
            <a:noAutofit/>
          </a:bodyPr>
          <a:lstStyle/>
          <a:p>
            <a:pPr lvl="0" algn="l" rtl="0">
              <a:spcBef>
                <a:spcPts val="0"/>
              </a:spcBef>
              <a:buNone/>
            </a:pPr>
            <a:r>
              <a:rPr lang="en" sz="3600">
                <a:solidFill>
                  <a:srgbClr val="002060"/>
                </a:solidFill>
              </a:rPr>
              <a:t>Summary</a:t>
            </a:r>
          </a:p>
        </p:txBody>
      </p:sp>
      <p:sp>
        <p:nvSpPr>
          <p:cNvPr id="583" name="Shape 583"/>
          <p:cNvSpPr txBox="1">
            <a:spLocks noGrp="1"/>
          </p:cNvSpPr>
          <p:nvPr>
            <p:ph type="subTitle" idx="1"/>
          </p:nvPr>
        </p:nvSpPr>
        <p:spPr>
          <a:xfrm>
            <a:off x="1006175" y="995125"/>
            <a:ext cx="7131600" cy="2543100"/>
          </a:xfrm>
          <a:prstGeom prst="rect">
            <a:avLst/>
          </a:prstGeom>
        </p:spPr>
        <p:txBody>
          <a:bodyPr lIns="68575" tIns="68575" rIns="68575" bIns="68575" anchor="t" anchorCtr="0">
            <a:noAutofit/>
          </a:bodyPr>
          <a:lstStyle/>
          <a:p>
            <a:pPr marL="457200" lvl="0" indent="-228600" algn="l" rtl="0">
              <a:spcBef>
                <a:spcPts val="0"/>
              </a:spcBef>
              <a:buChar char="❏"/>
            </a:pPr>
            <a:r>
              <a:rPr lang="en"/>
              <a:t>Those two algorithm produce two totally different clusters.</a:t>
            </a:r>
          </a:p>
          <a:p>
            <a:pPr lvl="0" algn="l" rtl="0">
              <a:spcBef>
                <a:spcPts val="0"/>
              </a:spcBef>
              <a:buNone/>
            </a:pPr>
            <a:endParaRPr/>
          </a:p>
          <a:p>
            <a:pPr marL="457200" lvl="0" indent="-228600" algn="l" rtl="0">
              <a:spcBef>
                <a:spcPts val="0"/>
              </a:spcBef>
              <a:buChar char="❏"/>
            </a:pPr>
            <a:r>
              <a:rPr lang="en"/>
              <a:t>One local minimum cluster appears in the K-means algorithm which is not representative and grossly misunderstood.</a:t>
            </a:r>
          </a:p>
          <a:p>
            <a:pPr lvl="0" algn="l" rtl="0">
              <a:spcBef>
                <a:spcPts val="0"/>
              </a:spcBef>
              <a:buNone/>
            </a:pPr>
            <a:endParaRPr/>
          </a:p>
          <a:p>
            <a:pPr marL="457200" lvl="0" indent="-228600" algn="l" rtl="0">
              <a:spcBef>
                <a:spcPts val="0"/>
              </a:spcBef>
              <a:buChar char="❏"/>
            </a:pPr>
            <a:r>
              <a:rPr lang="en"/>
              <a:t>Bisecting k-means is more suitable for this project. </a:t>
            </a:r>
          </a:p>
          <a:p>
            <a:pPr lvl="0" algn="l" rtl="0">
              <a:spcBef>
                <a:spcPts val="0"/>
              </a:spcBef>
              <a:buNone/>
            </a:pPr>
            <a:endParaRPr/>
          </a:p>
        </p:txBody>
      </p:sp>
      <p:pic>
        <p:nvPicPr>
          <p:cNvPr id="584" name="Shape 584"/>
          <p:cNvPicPr preferRelativeResize="0"/>
          <p:nvPr/>
        </p:nvPicPr>
        <p:blipFill>
          <a:blip r:embed="rId3">
            <a:alphaModFix/>
          </a:blip>
          <a:stretch>
            <a:fillRect/>
          </a:stretch>
        </p:blipFill>
        <p:spPr>
          <a:xfrm>
            <a:off x="5654449" y="3662774"/>
            <a:ext cx="2833475" cy="1480724"/>
          </a:xfrm>
          <a:prstGeom prst="rect">
            <a:avLst/>
          </a:prstGeom>
          <a:noFill/>
          <a:ln>
            <a:noFill/>
          </a:ln>
        </p:spPr>
      </p:pic>
      <p:pic>
        <p:nvPicPr>
          <p:cNvPr id="585" name="Shape 585"/>
          <p:cNvPicPr preferRelativeResize="0"/>
          <p:nvPr/>
        </p:nvPicPr>
        <p:blipFill>
          <a:blip r:embed="rId4">
            <a:alphaModFix/>
          </a:blip>
          <a:stretch>
            <a:fillRect/>
          </a:stretch>
        </p:blipFill>
        <p:spPr>
          <a:xfrm>
            <a:off x="3035225" y="3662775"/>
            <a:ext cx="2619219" cy="1480724"/>
          </a:xfrm>
          <a:prstGeom prst="rect">
            <a:avLst/>
          </a:prstGeom>
          <a:noFill/>
          <a:ln>
            <a:noFill/>
          </a:ln>
        </p:spPr>
      </p:pic>
      <p:pic>
        <p:nvPicPr>
          <p:cNvPr id="586" name="Shape 586"/>
          <p:cNvPicPr preferRelativeResize="0"/>
          <p:nvPr/>
        </p:nvPicPr>
        <p:blipFill>
          <a:blip r:embed="rId5">
            <a:alphaModFix/>
          </a:blip>
          <a:stretch>
            <a:fillRect/>
          </a:stretch>
        </p:blipFill>
        <p:spPr>
          <a:xfrm>
            <a:off x="678635" y="3662775"/>
            <a:ext cx="2356589" cy="14807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ctrTitle"/>
          </p:nvPr>
        </p:nvSpPr>
        <p:spPr>
          <a:xfrm>
            <a:off x="540975" y="161375"/>
            <a:ext cx="8231400" cy="6456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Arial"/>
              <a:buNone/>
            </a:pPr>
            <a:r>
              <a:rPr lang="en" sz="3600">
                <a:solidFill>
                  <a:srgbClr val="002060"/>
                </a:solidFill>
              </a:rPr>
              <a:t>K-Means </a:t>
            </a:r>
            <a:r>
              <a:rPr lang="en" sz="3600" b="0" i="0" u="none" strike="noStrike" cap="none">
                <a:solidFill>
                  <a:srgbClr val="002060"/>
                </a:solidFill>
                <a:latin typeface="Arial"/>
                <a:ea typeface="Arial"/>
                <a:cs typeface="Arial"/>
                <a:sym typeface="Arial"/>
              </a:rPr>
              <a:t>Clustering</a:t>
            </a:r>
            <a:r>
              <a:rPr lang="en" sz="3600">
                <a:solidFill>
                  <a:srgbClr val="002060"/>
                </a:solidFill>
              </a:rPr>
              <a:t> Model</a:t>
            </a:r>
            <a:r>
              <a:rPr lang="en" sz="3600" b="0" i="0" u="none" strike="noStrike" cap="none">
                <a:solidFill>
                  <a:srgbClr val="002060"/>
                </a:solidFill>
                <a:latin typeface="Arial"/>
                <a:ea typeface="Arial"/>
                <a:cs typeface="Arial"/>
                <a:sym typeface="Arial"/>
              </a:rPr>
              <a:t> in Azure ML</a:t>
            </a:r>
          </a:p>
        </p:txBody>
      </p:sp>
      <p:pic>
        <p:nvPicPr>
          <p:cNvPr id="592" name="Shape 592"/>
          <p:cNvPicPr preferRelativeResize="0"/>
          <p:nvPr/>
        </p:nvPicPr>
        <p:blipFill rotWithShape="1">
          <a:blip r:embed="rId3">
            <a:alphaModFix/>
          </a:blip>
          <a:srcRect/>
          <a:stretch/>
        </p:blipFill>
        <p:spPr>
          <a:xfrm>
            <a:off x="2014701" y="806824"/>
            <a:ext cx="5114700" cy="416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p:nvPr/>
        </p:nvSpPr>
        <p:spPr>
          <a:xfrm>
            <a:off x="608125" y="205600"/>
            <a:ext cx="7529700" cy="480000"/>
          </a:xfrm>
          <a:prstGeom prst="rect">
            <a:avLst/>
          </a:prstGeom>
          <a:noFill/>
          <a:ln>
            <a:noFill/>
          </a:ln>
        </p:spPr>
        <p:txBody>
          <a:bodyPr lIns="68575" tIns="34275" rIns="68575" bIns="34275" anchor="b" anchorCtr="0">
            <a:noAutofit/>
          </a:bodyPr>
          <a:lstStyle/>
          <a:p>
            <a:pPr marL="0" marR="0" lvl="0" indent="0" algn="ctr" rtl="0">
              <a:lnSpc>
                <a:spcPct val="80000"/>
              </a:lnSpc>
              <a:spcBef>
                <a:spcPts val="0"/>
              </a:spcBef>
              <a:buClr>
                <a:schemeClr val="dk1"/>
              </a:buClr>
              <a:buSzPct val="25000"/>
              <a:buFont typeface="Arial"/>
              <a:buNone/>
            </a:pPr>
            <a:r>
              <a:rPr lang="en" sz="3600">
                <a:solidFill>
                  <a:srgbClr val="002060"/>
                </a:solidFill>
                <a:latin typeface="Arial"/>
                <a:ea typeface="Arial"/>
                <a:cs typeface="Arial"/>
                <a:sym typeface="Arial"/>
              </a:rPr>
              <a:t>Clustering in Azure ML</a:t>
            </a:r>
            <a:r>
              <a:rPr lang="en" sz="3600">
                <a:solidFill>
                  <a:srgbClr val="002060"/>
                </a:solidFill>
              </a:rPr>
              <a:t> — Results</a:t>
            </a:r>
          </a:p>
        </p:txBody>
      </p:sp>
      <p:pic>
        <p:nvPicPr>
          <p:cNvPr id="598" name="Shape 598"/>
          <p:cNvPicPr preferRelativeResize="0"/>
          <p:nvPr/>
        </p:nvPicPr>
        <p:blipFill rotWithShape="1">
          <a:blip r:embed="rId3">
            <a:alphaModFix/>
          </a:blip>
          <a:srcRect/>
          <a:stretch/>
        </p:blipFill>
        <p:spPr>
          <a:xfrm>
            <a:off x="1973396" y="907799"/>
            <a:ext cx="5197200" cy="4235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ctrTitle"/>
          </p:nvPr>
        </p:nvSpPr>
        <p:spPr>
          <a:xfrm>
            <a:off x="895600" y="270849"/>
            <a:ext cx="7105500" cy="685500"/>
          </a:xfrm>
          <a:prstGeom prst="rect">
            <a:avLst/>
          </a:prstGeom>
          <a:noFill/>
          <a:ln>
            <a:noFill/>
          </a:ln>
        </p:spPr>
        <p:txBody>
          <a:bodyPr lIns="68575" tIns="34275" rIns="68575" bIns="34275" anchor="b" anchorCtr="0">
            <a:noAutofit/>
          </a:bodyPr>
          <a:lstStyle/>
          <a:p>
            <a:pPr marL="0" marR="0" lvl="0" indent="0" algn="l" rtl="0">
              <a:lnSpc>
                <a:spcPct val="90000"/>
              </a:lnSpc>
              <a:spcBef>
                <a:spcPts val="0"/>
              </a:spcBef>
              <a:buClr>
                <a:schemeClr val="dk1"/>
              </a:buClr>
              <a:buSzPct val="25000"/>
              <a:buFont typeface="Arial"/>
              <a:buNone/>
            </a:pPr>
            <a:r>
              <a:rPr lang="en" sz="3600">
                <a:solidFill>
                  <a:srgbClr val="666666"/>
                </a:solidFill>
              </a:rPr>
              <a:t>Reference</a:t>
            </a:r>
          </a:p>
        </p:txBody>
      </p:sp>
      <p:sp>
        <p:nvSpPr>
          <p:cNvPr id="604" name="Shape 604"/>
          <p:cNvSpPr txBox="1">
            <a:spLocks noGrp="1"/>
          </p:cNvSpPr>
          <p:nvPr>
            <p:ph type="subTitle" idx="1"/>
          </p:nvPr>
        </p:nvSpPr>
        <p:spPr>
          <a:xfrm>
            <a:off x="895600" y="1181850"/>
            <a:ext cx="7105500" cy="3062700"/>
          </a:xfrm>
          <a:prstGeom prst="rect">
            <a:avLst/>
          </a:prstGeom>
          <a:noFill/>
          <a:ln w="19050" cap="flat" cmpd="sng">
            <a:solidFill>
              <a:srgbClr val="000000"/>
            </a:solidFill>
            <a:prstDash val="solid"/>
            <a:round/>
            <a:headEnd type="none" w="med" len="med"/>
            <a:tailEnd type="none" w="med" len="med"/>
          </a:ln>
        </p:spPr>
        <p:txBody>
          <a:bodyPr lIns="68575" tIns="34275" rIns="68575" bIns="34275" anchor="t" anchorCtr="0">
            <a:noAutofit/>
          </a:bodyPr>
          <a:lstStyle/>
          <a:p>
            <a:pPr marL="0" marR="0" lvl="0" indent="0" algn="l" rtl="0">
              <a:lnSpc>
                <a:spcPct val="90000"/>
              </a:lnSpc>
              <a:spcBef>
                <a:spcPts val="800"/>
              </a:spcBef>
              <a:spcAft>
                <a:spcPts val="0"/>
              </a:spcAft>
              <a:buClr>
                <a:schemeClr val="dk1"/>
              </a:buClr>
              <a:buSzPct val="25000"/>
              <a:buFont typeface="Arial"/>
              <a:buNone/>
            </a:pPr>
            <a:endParaRPr/>
          </a:p>
          <a:p>
            <a:pPr marL="457200" marR="0" lvl="0" indent="-342900" algn="l" rtl="0">
              <a:lnSpc>
                <a:spcPct val="90000"/>
              </a:lnSpc>
              <a:spcBef>
                <a:spcPts val="800"/>
              </a:spcBef>
              <a:spcAft>
                <a:spcPts val="0"/>
              </a:spcAft>
              <a:buSzPct val="100000"/>
              <a:buChar char="❏"/>
            </a:pPr>
            <a:r>
              <a:rPr lang="en"/>
              <a:t>Algorithm code learning: </a:t>
            </a:r>
            <a:r>
              <a:rPr lang="en" u="sng">
                <a:solidFill>
                  <a:schemeClr val="hlink"/>
                </a:solidFill>
                <a:hlinkClick r:id="rId3"/>
              </a:rPr>
              <a:t>http://spark.apache.org/docs/latest/ml-clustering.html#bisecting-k-means</a:t>
            </a:r>
          </a:p>
          <a:p>
            <a:pPr marL="457200" marR="0" lvl="0" indent="-228600" algn="l" rtl="0">
              <a:lnSpc>
                <a:spcPct val="90000"/>
              </a:lnSpc>
              <a:spcBef>
                <a:spcPts val="800"/>
              </a:spcBef>
              <a:spcAft>
                <a:spcPts val="0"/>
              </a:spcAft>
              <a:buChar char="❏"/>
            </a:pPr>
            <a:r>
              <a:rPr lang="en"/>
              <a:t>Professor Woo,Jongwook course slides, Chapter 13 - Spark ML Unsupervised</a:t>
            </a:r>
          </a:p>
          <a:p>
            <a:pPr marL="0" marR="0" lvl="0" indent="0" algn="l" rtl="0">
              <a:lnSpc>
                <a:spcPct val="90000"/>
              </a:lnSpc>
              <a:spcBef>
                <a:spcPts val="800"/>
              </a:spcBef>
              <a:spcAft>
                <a:spcPts val="0"/>
              </a:spcAft>
              <a:buClr>
                <a:schemeClr val="dk1"/>
              </a:buClr>
              <a:buSzPct val="25000"/>
              <a:buFont typeface="Arial"/>
              <a:buNone/>
            </a:pPr>
            <a:endParaRPr/>
          </a:p>
          <a:p>
            <a:pPr marL="0" marR="0" lvl="0" indent="0" algn="ctr" rtl="0">
              <a:lnSpc>
                <a:spcPct val="90000"/>
              </a:lnSpc>
              <a:spcBef>
                <a:spcPts val="80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pic>
        <p:nvPicPr>
          <p:cNvPr id="605" name="Shape 605"/>
          <p:cNvPicPr preferRelativeResize="0"/>
          <p:nvPr/>
        </p:nvPicPr>
        <p:blipFill>
          <a:blip r:embed="rId4">
            <a:alphaModFix/>
          </a:blip>
          <a:stretch>
            <a:fillRect/>
          </a:stretch>
        </p:blipFill>
        <p:spPr>
          <a:xfrm>
            <a:off x="6600925" y="3281349"/>
            <a:ext cx="1289600" cy="907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pic>
        <p:nvPicPr>
          <p:cNvPr id="610" name="Shape 610"/>
          <p:cNvPicPr preferRelativeResize="0"/>
          <p:nvPr/>
        </p:nvPicPr>
        <p:blipFill rotWithShape="1">
          <a:blip r:embed="rId3">
            <a:alphaModFix amt="50000"/>
          </a:blip>
          <a:srcRect/>
          <a:stretch/>
        </p:blipFill>
        <p:spPr>
          <a:xfrm>
            <a:off x="3719456" y="1055856"/>
            <a:ext cx="5424600" cy="4087500"/>
          </a:xfrm>
          <a:prstGeom prst="rect">
            <a:avLst/>
          </a:prstGeom>
          <a:noFill/>
          <a:ln>
            <a:noFill/>
          </a:ln>
        </p:spPr>
      </p:pic>
      <p:sp>
        <p:nvSpPr>
          <p:cNvPr id="611" name="Shape 611"/>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000" b="1" i="0" u="none" strike="noStrike" cap="none">
                <a:solidFill>
                  <a:srgbClr val="002060"/>
                </a:solidFill>
                <a:latin typeface="Arial"/>
                <a:ea typeface="Arial"/>
                <a:cs typeface="Arial"/>
                <a:sym typeface="Arial"/>
              </a:rPr>
              <a:t>GitHub</a:t>
            </a:r>
          </a:p>
        </p:txBody>
      </p:sp>
      <p:sp>
        <p:nvSpPr>
          <p:cNvPr id="612" name="Shape 612"/>
          <p:cNvSpPr txBox="1">
            <a:spLocks noGrp="1"/>
          </p:cNvSpPr>
          <p:nvPr>
            <p:ph type="body" idx="1"/>
          </p:nvPr>
        </p:nvSpPr>
        <p:spPr>
          <a:xfrm>
            <a:off x="569860" y="1432928"/>
            <a:ext cx="5515800" cy="617100"/>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buClr>
                <a:schemeClr val="dk1"/>
              </a:buClr>
              <a:buSzPct val="100000"/>
              <a:buFont typeface="Arial"/>
              <a:buNone/>
            </a:pPr>
            <a:endParaRPr lang="en-US" dirty="0">
              <a:solidFill>
                <a:srgbClr val="0070C0"/>
              </a:solidFill>
            </a:endParaRPr>
          </a:p>
          <a:p>
            <a:pPr lvl="0" indent="-171450">
              <a:spcBef>
                <a:spcPts val="0"/>
              </a:spcBef>
              <a:buNone/>
            </a:pPr>
            <a:r>
              <a:rPr lang="en-US" dirty="0">
                <a:hlinkClick r:id="rId4"/>
              </a:rPr>
              <a:t>https://github.com/yingyinglai/citibike</a:t>
            </a:r>
            <a:endParaRPr lang="en" dirty="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ctrTitle"/>
          </p:nvPr>
        </p:nvSpPr>
        <p:spPr>
          <a:xfrm>
            <a:off x="1983400" y="3093400"/>
            <a:ext cx="3936300" cy="1088100"/>
          </a:xfrm>
          <a:prstGeom prst="rect">
            <a:avLst/>
          </a:prstGeom>
        </p:spPr>
        <p:txBody>
          <a:bodyPr lIns="68575" tIns="68575" rIns="68575" bIns="68575" anchor="b" anchorCtr="0">
            <a:noAutofit/>
          </a:bodyPr>
          <a:lstStyle/>
          <a:p>
            <a:pPr lvl="0" rtl="0">
              <a:spcBef>
                <a:spcPts val="0"/>
              </a:spcBef>
              <a:buNone/>
            </a:pPr>
            <a:r>
              <a:rPr lang="en" sz="6000">
                <a:solidFill>
                  <a:srgbClr val="0070C0"/>
                </a:solidFill>
                <a:latin typeface="Calibri"/>
                <a:ea typeface="Calibri"/>
                <a:cs typeface="Calibri"/>
                <a:sym typeface="Calibri"/>
              </a:rPr>
              <a:t>Q&amp;A Time</a:t>
            </a:r>
          </a:p>
        </p:txBody>
      </p:sp>
      <p:pic>
        <p:nvPicPr>
          <p:cNvPr id="618" name="Shape 618"/>
          <p:cNvPicPr preferRelativeResize="0"/>
          <p:nvPr/>
        </p:nvPicPr>
        <p:blipFill>
          <a:blip r:embed="rId3">
            <a:alphaModFix/>
          </a:blip>
          <a:stretch>
            <a:fillRect/>
          </a:stretch>
        </p:blipFill>
        <p:spPr>
          <a:xfrm>
            <a:off x="6119750" y="3173625"/>
            <a:ext cx="2852649" cy="1901774"/>
          </a:xfrm>
          <a:prstGeom prst="rect">
            <a:avLst/>
          </a:prstGeom>
          <a:noFill/>
          <a:ln>
            <a:noFill/>
          </a:ln>
        </p:spPr>
      </p:pic>
      <p:pic>
        <p:nvPicPr>
          <p:cNvPr id="619" name="Shape 619"/>
          <p:cNvPicPr preferRelativeResize="0"/>
          <p:nvPr/>
        </p:nvPicPr>
        <p:blipFill>
          <a:blip r:embed="rId4">
            <a:alphaModFix/>
          </a:blip>
          <a:stretch>
            <a:fillRect/>
          </a:stretch>
        </p:blipFill>
        <p:spPr>
          <a:xfrm>
            <a:off x="56899" y="0"/>
            <a:ext cx="2893074" cy="1952389"/>
          </a:xfrm>
          <a:prstGeom prst="rect">
            <a:avLst/>
          </a:prstGeom>
          <a:noFill/>
          <a:ln>
            <a:noFill/>
          </a:ln>
        </p:spPr>
      </p:pic>
      <p:sp>
        <p:nvSpPr>
          <p:cNvPr id="620" name="Shape 620"/>
          <p:cNvSpPr txBox="1">
            <a:spLocks noGrp="1"/>
          </p:cNvSpPr>
          <p:nvPr>
            <p:ph type="ctrTitle"/>
          </p:nvPr>
        </p:nvSpPr>
        <p:spPr>
          <a:xfrm>
            <a:off x="685525" y="1952400"/>
            <a:ext cx="7773000" cy="1088100"/>
          </a:xfrm>
          <a:prstGeom prst="rect">
            <a:avLst/>
          </a:prstGeom>
        </p:spPr>
        <p:txBody>
          <a:bodyPr lIns="68575" tIns="68575" rIns="68575" bIns="68575" anchor="b" anchorCtr="0">
            <a:noAutofit/>
          </a:bodyPr>
          <a:lstStyle/>
          <a:p>
            <a:pPr lvl="0" rtl="0">
              <a:spcBef>
                <a:spcPts val="0"/>
              </a:spcBef>
              <a:buNone/>
            </a:pPr>
            <a:r>
              <a:rPr lang="en" sz="6000">
                <a:solidFill>
                  <a:srgbClr val="0B5394"/>
                </a:solidFill>
                <a:latin typeface="Calibri"/>
                <a:ea typeface="Calibri"/>
                <a:cs typeface="Calibri"/>
                <a:sym typeface="Calibri"/>
              </a:rPr>
              <a:t>Thanks for watchin</a:t>
            </a:r>
            <a:r>
              <a:rPr lang="en" sz="6000">
                <a:solidFill>
                  <a:srgbClr val="0B5394"/>
                </a:solidFill>
                <a:latin typeface="Comic Sans MS"/>
                <a:ea typeface="Comic Sans MS"/>
                <a:cs typeface="Comic Sans MS"/>
                <a:sym typeface="Comic Sans MS"/>
              </a:rPr>
              <a:t>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Shape 303"/>
          <p:cNvPicPr preferRelativeResize="0"/>
          <p:nvPr/>
        </p:nvPicPr>
        <p:blipFill rotWithShape="1">
          <a:blip r:embed="rId3">
            <a:alphaModFix amt="50000"/>
          </a:blip>
          <a:srcRect/>
          <a:stretch/>
        </p:blipFill>
        <p:spPr>
          <a:xfrm>
            <a:off x="3902637" y="1193900"/>
            <a:ext cx="5241300" cy="3949500"/>
          </a:xfrm>
          <a:prstGeom prst="rect">
            <a:avLst/>
          </a:prstGeom>
          <a:noFill/>
          <a:ln>
            <a:noFill/>
          </a:ln>
        </p:spPr>
      </p:pic>
      <p:sp>
        <p:nvSpPr>
          <p:cNvPr id="304" name="Shape 304"/>
          <p:cNvSpPr txBox="1">
            <a:spLocks noGrp="1"/>
          </p:cNvSpPr>
          <p:nvPr>
            <p:ph type="title"/>
          </p:nvPr>
        </p:nvSpPr>
        <p:spPr>
          <a:xfrm>
            <a:off x="359900" y="19969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300" b="1" i="0" u="none" strike="noStrike" cap="none">
                <a:solidFill>
                  <a:srgbClr val="002060"/>
                </a:solidFill>
                <a:latin typeface="Arial"/>
                <a:ea typeface="Arial"/>
                <a:cs typeface="Arial"/>
                <a:sym typeface="Arial"/>
              </a:rPr>
              <a:t>How can we find answers?</a:t>
            </a:r>
          </a:p>
        </p:txBody>
      </p:sp>
      <p:sp>
        <p:nvSpPr>
          <p:cNvPr id="305" name="Shape 305"/>
          <p:cNvSpPr txBox="1">
            <a:spLocks noGrp="1"/>
          </p:cNvSpPr>
          <p:nvPr>
            <p:ph type="body" idx="1"/>
          </p:nvPr>
        </p:nvSpPr>
        <p:spPr>
          <a:xfrm>
            <a:off x="440700" y="1193901"/>
            <a:ext cx="7886700" cy="36522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rgbClr val="0070C0"/>
              </a:buClr>
              <a:buSzPct val="25000"/>
              <a:buFont typeface="Arial"/>
              <a:buNone/>
            </a:pPr>
            <a:r>
              <a:rPr lang="en" sz="2400" b="0" i="0" u="none" strike="noStrike" cap="none">
                <a:solidFill>
                  <a:srgbClr val="0070C0"/>
                </a:solidFill>
                <a:latin typeface="Calibri"/>
                <a:ea typeface="Calibri"/>
                <a:cs typeface="Calibri"/>
                <a:sym typeface="Calibri"/>
              </a:rPr>
              <a:t>Through </a:t>
            </a:r>
            <a:r>
              <a:rPr lang="en" sz="2400" u="sng">
                <a:solidFill>
                  <a:srgbClr val="0070C0"/>
                </a:solidFill>
              </a:rPr>
              <a:t>Regression</a:t>
            </a:r>
            <a:r>
              <a:rPr lang="en" sz="2400">
                <a:solidFill>
                  <a:srgbClr val="0070C0"/>
                </a:solidFill>
              </a:rPr>
              <a:t> &amp; </a:t>
            </a:r>
            <a:r>
              <a:rPr lang="en" sz="2400" u="sng">
                <a:solidFill>
                  <a:srgbClr val="0070C0"/>
                </a:solidFill>
              </a:rPr>
              <a:t>Clustering</a:t>
            </a:r>
            <a:r>
              <a:rPr lang="en" sz="2400" b="0" i="0" u="none" strike="noStrike" cap="none">
                <a:solidFill>
                  <a:srgbClr val="0070C0"/>
                </a:solidFill>
                <a:latin typeface="Calibri"/>
                <a:ea typeface="Calibri"/>
                <a:cs typeface="Calibri"/>
                <a:sym typeface="Calibri"/>
              </a:rPr>
              <a:t> algorithm</a:t>
            </a:r>
          </a:p>
          <a:p>
            <a:pPr marL="0" marR="0" lvl="0" indent="0" algn="l" rtl="0">
              <a:lnSpc>
                <a:spcPct val="90000"/>
              </a:lnSpc>
              <a:spcBef>
                <a:spcPts val="0"/>
              </a:spcBef>
              <a:spcAft>
                <a:spcPts val="0"/>
              </a:spcAft>
              <a:buClr>
                <a:srgbClr val="0070C0"/>
              </a:buClr>
              <a:buSzPct val="25000"/>
              <a:buFont typeface="Arial"/>
              <a:buNone/>
            </a:pPr>
            <a:endParaRPr sz="1000">
              <a:solidFill>
                <a:srgbClr val="0070C0"/>
              </a:solidFill>
            </a:endParaRPr>
          </a:p>
          <a:p>
            <a:pPr marL="0" marR="0" lvl="0" indent="0" algn="l" rtl="0">
              <a:lnSpc>
                <a:spcPct val="90000"/>
              </a:lnSpc>
              <a:spcBef>
                <a:spcPts val="0"/>
              </a:spcBef>
              <a:spcAft>
                <a:spcPts val="0"/>
              </a:spcAft>
              <a:buClr>
                <a:srgbClr val="0070C0"/>
              </a:buClr>
              <a:buSzPct val="25000"/>
              <a:buFont typeface="Arial"/>
              <a:buNone/>
            </a:pPr>
            <a:endParaRPr sz="1000" b="0" i="0" u="none" strike="noStrike" cap="none">
              <a:solidFill>
                <a:srgbClr val="0070C0"/>
              </a:solidFill>
              <a:latin typeface="Calibri"/>
              <a:ea typeface="Calibri"/>
              <a:cs typeface="Calibri"/>
              <a:sym typeface="Calibri"/>
            </a:endParaRPr>
          </a:p>
          <a:p>
            <a:pPr marL="177800" marR="0" lvl="0" indent="-171450" algn="l" rtl="0">
              <a:lnSpc>
                <a:spcPct val="90000"/>
              </a:lnSpc>
              <a:spcBef>
                <a:spcPts val="800"/>
              </a:spcBef>
              <a:spcAft>
                <a:spcPts val="0"/>
              </a:spcAft>
              <a:buClr>
                <a:srgbClr val="0070C0"/>
              </a:buClr>
              <a:buSzPct val="100000"/>
              <a:buFont typeface="Arial"/>
              <a:buChar char="🚲"/>
            </a:pPr>
            <a:r>
              <a:rPr lang="en" sz="2100" b="0" i="0" u="none" strike="noStrike" cap="none">
                <a:solidFill>
                  <a:srgbClr val="0070C0"/>
                </a:solidFill>
                <a:latin typeface="Calibri"/>
                <a:ea typeface="Calibri"/>
                <a:cs typeface="Calibri"/>
                <a:sym typeface="Calibri"/>
              </a:rPr>
              <a:t>  </a:t>
            </a:r>
            <a:r>
              <a:rPr lang="en">
                <a:solidFill>
                  <a:srgbClr val="0070C0"/>
                </a:solidFill>
              </a:rPr>
              <a:t>Linear</a:t>
            </a:r>
            <a:r>
              <a:rPr lang="en" sz="2100" b="0" i="0" u="none" strike="noStrike" cap="none">
                <a:solidFill>
                  <a:srgbClr val="0070C0"/>
                </a:solidFill>
                <a:latin typeface="Calibri"/>
                <a:ea typeface="Calibri"/>
                <a:cs typeface="Calibri"/>
                <a:sym typeface="Calibri"/>
              </a:rPr>
              <a:t> </a:t>
            </a:r>
            <a:r>
              <a:rPr lang="en">
                <a:solidFill>
                  <a:srgbClr val="0070C0"/>
                </a:solidFill>
              </a:rPr>
              <a:t>R</a:t>
            </a:r>
            <a:r>
              <a:rPr lang="en" sz="2100" b="0" i="0" u="none" strike="noStrike" cap="none">
                <a:solidFill>
                  <a:srgbClr val="0070C0"/>
                </a:solidFill>
                <a:latin typeface="Calibri"/>
                <a:ea typeface="Calibri"/>
                <a:cs typeface="Calibri"/>
                <a:sym typeface="Calibri"/>
              </a:rPr>
              <a:t>egression </a:t>
            </a:r>
            <a:br>
              <a:rPr lang="en" sz="2100" b="0" i="0" u="none" strike="noStrike" cap="none">
                <a:solidFill>
                  <a:srgbClr val="0070C0"/>
                </a:solidFill>
                <a:latin typeface="Calibri"/>
                <a:ea typeface="Calibri"/>
                <a:cs typeface="Calibri"/>
                <a:sym typeface="Calibri"/>
              </a:rPr>
            </a:br>
            <a:endParaRPr lang="en" sz="2100" b="0" i="0" u="none" strike="noStrike" cap="none">
              <a:solidFill>
                <a:srgbClr val="0070C0"/>
              </a:solidFill>
              <a:latin typeface="Calibri"/>
              <a:ea typeface="Calibri"/>
              <a:cs typeface="Calibri"/>
              <a:sym typeface="Calibri"/>
            </a:endParaRPr>
          </a:p>
          <a:p>
            <a:pPr marL="177800" marR="0" lvl="0" indent="-171450" algn="l" rtl="0">
              <a:lnSpc>
                <a:spcPct val="90000"/>
              </a:lnSpc>
              <a:spcBef>
                <a:spcPts val="800"/>
              </a:spcBef>
              <a:buClr>
                <a:srgbClr val="0070C0"/>
              </a:buClr>
              <a:buSzPct val="100000"/>
              <a:buFont typeface="Arial"/>
              <a:buChar char="🚲"/>
            </a:pPr>
            <a:r>
              <a:rPr lang="en" sz="2100" b="0" i="0" u="none" strike="noStrike" cap="none">
                <a:solidFill>
                  <a:srgbClr val="0070C0"/>
                </a:solidFill>
                <a:latin typeface="Calibri"/>
                <a:ea typeface="Calibri"/>
                <a:cs typeface="Calibri"/>
                <a:sym typeface="Calibri"/>
              </a:rPr>
              <a:t>  </a:t>
            </a:r>
            <a:r>
              <a:rPr lang="en">
                <a:solidFill>
                  <a:srgbClr val="0070C0"/>
                </a:solidFill>
              </a:rPr>
              <a:t>GBT Regression</a:t>
            </a:r>
            <a:r>
              <a:rPr lang="en" sz="2100" b="0" i="0" u="none" strike="noStrike" cap="none">
                <a:solidFill>
                  <a:srgbClr val="0070C0"/>
                </a:solidFill>
                <a:latin typeface="Calibri"/>
                <a:ea typeface="Calibri"/>
                <a:cs typeface="Calibri"/>
                <a:sym typeface="Calibri"/>
              </a:rPr>
              <a:t/>
            </a:r>
            <a:br>
              <a:rPr lang="en" sz="2100" b="0" i="0" u="none" strike="noStrike" cap="none">
                <a:solidFill>
                  <a:srgbClr val="0070C0"/>
                </a:solidFill>
                <a:latin typeface="Calibri"/>
                <a:ea typeface="Calibri"/>
                <a:cs typeface="Calibri"/>
                <a:sym typeface="Calibri"/>
              </a:rPr>
            </a:br>
            <a:endParaRPr lang="en" sz="2100" b="0" i="0" u="none" strike="noStrike" cap="none">
              <a:solidFill>
                <a:srgbClr val="0070C0"/>
              </a:solidFill>
              <a:latin typeface="Calibri"/>
              <a:ea typeface="Calibri"/>
              <a:cs typeface="Calibri"/>
              <a:sym typeface="Calibri"/>
            </a:endParaRPr>
          </a:p>
          <a:p>
            <a:pPr marL="177800" marR="0" lvl="0" indent="-171450" algn="l" rtl="0">
              <a:lnSpc>
                <a:spcPct val="90000"/>
              </a:lnSpc>
              <a:spcBef>
                <a:spcPts val="800"/>
              </a:spcBef>
              <a:buClr>
                <a:srgbClr val="0070C0"/>
              </a:buClr>
              <a:buSzPct val="209999"/>
              <a:buFont typeface="Arial"/>
              <a:buChar char="🚲"/>
            </a:pPr>
            <a:r>
              <a:rPr lang="en">
                <a:solidFill>
                  <a:srgbClr val="0070C0"/>
                </a:solidFill>
              </a:rPr>
              <a:t>  K Means Clustering</a:t>
            </a:r>
            <a:br>
              <a:rPr lang="en">
                <a:solidFill>
                  <a:srgbClr val="0070C0"/>
                </a:solidFill>
              </a:rPr>
            </a:br>
            <a:endParaRPr lang="en">
              <a:solidFill>
                <a:srgbClr val="0070C0"/>
              </a:solidFill>
            </a:endParaRPr>
          </a:p>
          <a:p>
            <a:pPr marL="177800" marR="0" lvl="0" indent="-171450" algn="l" rtl="0">
              <a:lnSpc>
                <a:spcPct val="90000"/>
              </a:lnSpc>
              <a:spcBef>
                <a:spcPts val="800"/>
              </a:spcBef>
              <a:buClr>
                <a:srgbClr val="0070C0"/>
              </a:buClr>
              <a:buSzPct val="100000"/>
              <a:buFont typeface="Arial"/>
              <a:buChar char="🚲"/>
            </a:pPr>
            <a:r>
              <a:rPr lang="en">
                <a:solidFill>
                  <a:srgbClr val="0070C0"/>
                </a:solidFill>
              </a:rPr>
              <a:t>  Bisecting K Means Clustering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628650" y="273844"/>
            <a:ext cx="7886699" cy="799231"/>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300" b="1" i="0" u="none" strike="noStrike" cap="none">
                <a:solidFill>
                  <a:srgbClr val="002060"/>
                </a:solidFill>
                <a:latin typeface="Arial"/>
                <a:ea typeface="Arial"/>
                <a:cs typeface="Arial"/>
                <a:sym typeface="Arial"/>
              </a:rPr>
              <a:t>Data Source</a:t>
            </a:r>
          </a:p>
        </p:txBody>
      </p:sp>
      <p:sp>
        <p:nvSpPr>
          <p:cNvPr id="311" name="Shape 311"/>
          <p:cNvSpPr txBox="1">
            <a:spLocks noGrp="1"/>
          </p:cNvSpPr>
          <p:nvPr>
            <p:ph type="body" idx="1"/>
          </p:nvPr>
        </p:nvSpPr>
        <p:spPr>
          <a:xfrm>
            <a:off x="628650" y="1073075"/>
            <a:ext cx="7886700" cy="3454800"/>
          </a:xfrm>
          <a:prstGeom prst="rect">
            <a:avLst/>
          </a:prstGeom>
          <a:noFill/>
          <a:ln>
            <a:noFill/>
          </a:ln>
        </p:spPr>
        <p:txBody>
          <a:bodyPr lIns="68575" tIns="34275" rIns="68575" bIns="34275" anchor="t" anchorCtr="0">
            <a:noAutofit/>
          </a:bodyPr>
          <a:lstStyle/>
          <a:p>
            <a:pPr marL="177800" marR="0" lvl="0" indent="-171450" algn="l" rtl="0">
              <a:lnSpc>
                <a:spcPct val="100000"/>
              </a:lnSpc>
              <a:spcBef>
                <a:spcPts val="0"/>
              </a:spcBef>
              <a:buClr>
                <a:srgbClr val="0070C0"/>
              </a:buClr>
              <a:buSzPct val="100000"/>
              <a:buFont typeface="Arial"/>
              <a:buChar char="🚲"/>
            </a:pPr>
            <a:r>
              <a:rPr lang="en" sz="2100" b="0" i="0" u="none" strike="noStrike" cap="none">
                <a:solidFill>
                  <a:srgbClr val="0070C0"/>
                </a:solidFill>
                <a:latin typeface="Calibri"/>
                <a:ea typeface="Calibri"/>
                <a:cs typeface="Calibri"/>
                <a:sym typeface="Calibri"/>
              </a:rPr>
              <a:t>  https://www.citibikenyc.com/system-data</a:t>
            </a:r>
          </a:p>
        </p:txBody>
      </p:sp>
      <p:pic>
        <p:nvPicPr>
          <p:cNvPr id="312" name="Shape 312"/>
          <p:cNvPicPr preferRelativeResize="0"/>
          <p:nvPr/>
        </p:nvPicPr>
        <p:blipFill rotWithShape="1">
          <a:blip r:embed="rId3">
            <a:alphaModFix/>
          </a:blip>
          <a:srcRect/>
          <a:stretch/>
        </p:blipFill>
        <p:spPr>
          <a:xfrm>
            <a:off x="465075" y="1662056"/>
            <a:ext cx="6005651" cy="31366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300" b="1" i="0" u="none" strike="noStrike" cap="none">
                <a:solidFill>
                  <a:srgbClr val="002060"/>
                </a:solidFill>
                <a:latin typeface="Arial"/>
                <a:ea typeface="Arial"/>
                <a:cs typeface="Arial"/>
                <a:sym typeface="Arial"/>
              </a:rPr>
              <a:t>H/W Experimental Specifications</a:t>
            </a:r>
          </a:p>
        </p:txBody>
      </p:sp>
      <p:sp>
        <p:nvSpPr>
          <p:cNvPr id="318" name="Shape 318"/>
          <p:cNvSpPr txBox="1">
            <a:spLocks noGrp="1"/>
          </p:cNvSpPr>
          <p:nvPr>
            <p:ph type="body" idx="1"/>
          </p:nvPr>
        </p:nvSpPr>
        <p:spPr>
          <a:xfrm>
            <a:off x="628650" y="1369218"/>
            <a:ext cx="7886699" cy="3263503"/>
          </a:xfrm>
          <a:prstGeom prst="rect">
            <a:avLst/>
          </a:prstGeom>
          <a:noFill/>
          <a:ln>
            <a:noFill/>
          </a:ln>
        </p:spPr>
        <p:txBody>
          <a:bodyPr lIns="68575" tIns="34275" rIns="68575" bIns="34275" anchor="t" anchorCtr="0">
            <a:noAutofit/>
          </a:bodyPr>
          <a:lstStyle/>
          <a:p>
            <a:pPr lvl="0" indent="0" rtl="0">
              <a:lnSpc>
                <a:spcPct val="100000"/>
              </a:lnSpc>
              <a:spcBef>
                <a:spcPts val="0"/>
              </a:spcBef>
              <a:buClr>
                <a:srgbClr val="002060"/>
              </a:buClr>
              <a:buSzPct val="100000"/>
            </a:pPr>
            <a:r>
              <a:rPr lang="en" sz="2400">
                <a:solidFill>
                  <a:srgbClr val="002060"/>
                </a:solidFill>
              </a:rPr>
              <a:t>  </a:t>
            </a:r>
            <a:r>
              <a:rPr lang="en" sz="2400">
                <a:solidFill>
                  <a:srgbClr val="0070C0"/>
                </a:solidFill>
              </a:rPr>
              <a:t>Apache Spark Version - Spark 2.1 (Auto-updating Scala 2.10)</a:t>
            </a:r>
          </a:p>
          <a:p>
            <a:pPr lvl="0" indent="0" rtl="0">
              <a:lnSpc>
                <a:spcPct val="100000"/>
              </a:lnSpc>
              <a:spcBef>
                <a:spcPts val="0"/>
              </a:spcBef>
              <a:buClr>
                <a:srgbClr val="0070C0"/>
              </a:buClr>
              <a:buSzPct val="100000"/>
            </a:pPr>
            <a:r>
              <a:rPr lang="en" sz="2400">
                <a:solidFill>
                  <a:srgbClr val="0070C0"/>
                </a:solidFill>
              </a:rPr>
              <a:t>  Memory - 6GB Memory, 0.88 Cores, 1 DBU, 1 Drivers</a:t>
            </a:r>
          </a:p>
          <a:p>
            <a:pPr lvl="0" indent="0" rtl="0">
              <a:lnSpc>
                <a:spcPct val="100000"/>
              </a:lnSpc>
              <a:spcBef>
                <a:spcPts val="0"/>
              </a:spcBef>
              <a:buClr>
                <a:srgbClr val="0070C0"/>
              </a:buClr>
              <a:buSzPct val="100000"/>
            </a:pPr>
            <a:r>
              <a:rPr lang="en" sz="2400">
                <a:solidFill>
                  <a:srgbClr val="0070C0"/>
                </a:solidFill>
              </a:rPr>
              <a:t>  File System - Databricks File System (DBFS)</a:t>
            </a:r>
          </a:p>
          <a:p>
            <a:pPr lvl="0" indent="0" rtl="0">
              <a:lnSpc>
                <a:spcPct val="100000"/>
              </a:lnSpc>
              <a:spcBef>
                <a:spcPts val="0"/>
              </a:spcBef>
              <a:buClr>
                <a:srgbClr val="0070C0"/>
              </a:buClr>
              <a:buSzPct val="100000"/>
            </a:pPr>
            <a:r>
              <a:rPr lang="en" sz="2400">
                <a:solidFill>
                  <a:srgbClr val="0070C0"/>
                </a:solidFill>
              </a:rPr>
              <a:t>  Data Size - 360.3MB</a:t>
            </a:r>
          </a:p>
        </p:txBody>
      </p:sp>
      <p:pic>
        <p:nvPicPr>
          <p:cNvPr id="319" name="Shape 319" descr="Screen Shot 2017-05-10 at 2.47.34 PM.png"/>
          <p:cNvPicPr preferRelativeResize="0"/>
          <p:nvPr/>
        </p:nvPicPr>
        <p:blipFill>
          <a:blip r:embed="rId3">
            <a:alphaModFix/>
          </a:blip>
          <a:stretch>
            <a:fillRect/>
          </a:stretch>
        </p:blipFill>
        <p:spPr>
          <a:xfrm>
            <a:off x="4355749" y="2708550"/>
            <a:ext cx="4159599" cy="2124150"/>
          </a:xfrm>
          <a:prstGeom prst="rect">
            <a:avLst/>
          </a:prstGeom>
          <a:noFill/>
          <a:ln>
            <a:noFill/>
          </a:ln>
        </p:spPr>
      </p:pic>
      <p:sp>
        <p:nvSpPr>
          <p:cNvPr id="320" name="Shape 320"/>
          <p:cNvSpPr/>
          <p:nvPr/>
        </p:nvSpPr>
        <p:spPr>
          <a:xfrm>
            <a:off x="7753824" y="2764275"/>
            <a:ext cx="715200" cy="295800"/>
          </a:xfrm>
          <a:prstGeom prst="rect">
            <a:avLst/>
          </a:prstGeom>
          <a:noFill/>
          <a:ln w="38100" cap="flat" cmpd="sng">
            <a:solidFill>
              <a:schemeClr val="accent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Calibri"/>
              <a:ea typeface="Calibri"/>
              <a:cs typeface="Calibri"/>
              <a:sym typeface="Calibri"/>
            </a:endParaRPr>
          </a:p>
        </p:txBody>
      </p:sp>
      <p:sp>
        <p:nvSpPr>
          <p:cNvPr id="321" name="Shape 321"/>
          <p:cNvSpPr/>
          <p:nvPr/>
        </p:nvSpPr>
        <p:spPr>
          <a:xfrm rot="5400000">
            <a:off x="8708999" y="2670225"/>
            <a:ext cx="266400" cy="483900"/>
          </a:xfrm>
          <a:prstGeom prst="downArrow">
            <a:avLst>
              <a:gd name="adj1" fmla="val 50000"/>
              <a:gd name="adj2" fmla="val 43939"/>
            </a:avLst>
          </a:prstGeom>
          <a:solidFill>
            <a:schemeClr val="accent1"/>
          </a:solid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rotWithShape="1">
          <a:blip r:embed="rId3">
            <a:alphaModFix amt="50000"/>
          </a:blip>
          <a:srcRect/>
          <a:stretch/>
        </p:blipFill>
        <p:spPr>
          <a:xfrm>
            <a:off x="3719456" y="1055856"/>
            <a:ext cx="5424600" cy="4087500"/>
          </a:xfrm>
          <a:prstGeom prst="rect">
            <a:avLst/>
          </a:prstGeom>
          <a:noFill/>
          <a:ln>
            <a:noFill/>
          </a:ln>
        </p:spPr>
      </p:pic>
      <p:sp>
        <p:nvSpPr>
          <p:cNvPr id="327" name="Shape 327"/>
          <p:cNvSpPr txBox="1">
            <a:spLocks noGrp="1"/>
          </p:cNvSpPr>
          <p:nvPr>
            <p:ph type="body" idx="1"/>
          </p:nvPr>
        </p:nvSpPr>
        <p:spPr>
          <a:xfrm>
            <a:off x="628650" y="1369225"/>
            <a:ext cx="3653100" cy="1995000"/>
          </a:xfrm>
          <a:prstGeom prst="rect">
            <a:avLst/>
          </a:prstGeom>
        </p:spPr>
        <p:txBody>
          <a:bodyPr lIns="68575" tIns="68575" rIns="68575" bIns="68575" anchor="t" anchorCtr="0">
            <a:noAutofit/>
          </a:bodyPr>
          <a:lstStyle/>
          <a:p>
            <a:pPr marL="0" lvl="0" indent="0" rtl="0">
              <a:spcBef>
                <a:spcPts val="0"/>
              </a:spcBef>
              <a:buNone/>
            </a:pPr>
            <a:r>
              <a:rPr lang="en" sz="4800" b="1">
                <a:solidFill>
                  <a:srgbClr val="002060"/>
                </a:solidFill>
                <a:latin typeface="Arial"/>
                <a:ea typeface="Arial"/>
                <a:cs typeface="Arial"/>
                <a:sym typeface="Arial"/>
              </a:rPr>
              <a:t>Part 1		</a:t>
            </a:r>
          </a:p>
          <a:p>
            <a:pPr marL="0" lvl="0" indent="0" rtl="0">
              <a:spcBef>
                <a:spcPts val="0"/>
              </a:spcBef>
              <a:buNone/>
            </a:pPr>
            <a:endParaRPr sz="3000" b="1">
              <a:solidFill>
                <a:srgbClr val="002060"/>
              </a:solidFill>
              <a:latin typeface="Arial"/>
              <a:ea typeface="Arial"/>
              <a:cs typeface="Arial"/>
              <a:sym typeface="Arial"/>
            </a:endParaRPr>
          </a:p>
          <a:p>
            <a:pPr marL="0" lvl="0" indent="-69850" rtl="0">
              <a:spcBef>
                <a:spcPts val="0"/>
              </a:spcBef>
              <a:buClr>
                <a:schemeClr val="dk1"/>
              </a:buClr>
              <a:buSzPct val="36666"/>
              <a:buFont typeface="Arial"/>
              <a:buNone/>
            </a:pPr>
            <a:r>
              <a:rPr lang="en" sz="3000" b="1">
                <a:solidFill>
                  <a:srgbClr val="002060"/>
                </a:solidFill>
                <a:latin typeface="Arial"/>
                <a:ea typeface="Arial"/>
                <a:cs typeface="Arial"/>
                <a:sym typeface="Arial"/>
              </a:rPr>
              <a:t>Regression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Shape 332"/>
          <p:cNvPicPr preferRelativeResize="0"/>
          <p:nvPr/>
        </p:nvPicPr>
        <p:blipFill rotWithShape="1">
          <a:blip r:embed="rId3">
            <a:alphaModFix amt="20000"/>
          </a:blip>
          <a:srcRect/>
          <a:stretch/>
        </p:blipFill>
        <p:spPr>
          <a:xfrm>
            <a:off x="1238810" y="-125403"/>
            <a:ext cx="6292215" cy="5323214"/>
          </a:xfrm>
          <a:prstGeom prst="rect">
            <a:avLst/>
          </a:prstGeom>
          <a:noFill/>
          <a:ln>
            <a:noFill/>
          </a:ln>
        </p:spPr>
      </p:pic>
      <p:sp>
        <p:nvSpPr>
          <p:cNvPr id="333" name="Shape 333"/>
          <p:cNvSpPr txBox="1">
            <a:spLocks noGrp="1"/>
          </p:cNvSpPr>
          <p:nvPr>
            <p:ph type="title"/>
          </p:nvPr>
        </p:nvSpPr>
        <p:spPr>
          <a:xfrm>
            <a:off x="628650" y="209297"/>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002060"/>
              </a:buClr>
              <a:buSzPct val="25000"/>
              <a:buFont typeface="Arial"/>
              <a:buNone/>
            </a:pPr>
            <a:r>
              <a:rPr lang="en" sz="3300" b="1" i="0" u="none" strike="noStrike" cap="none">
                <a:solidFill>
                  <a:srgbClr val="002060"/>
                </a:solidFill>
                <a:latin typeface="Arial"/>
                <a:ea typeface="Arial"/>
                <a:cs typeface="Arial"/>
                <a:sym typeface="Arial"/>
              </a:rPr>
              <a:t>Work Flow</a:t>
            </a:r>
          </a:p>
        </p:txBody>
      </p:sp>
      <p:grpSp>
        <p:nvGrpSpPr>
          <p:cNvPr id="334" name="Shape 334"/>
          <p:cNvGrpSpPr/>
          <p:nvPr/>
        </p:nvGrpSpPr>
        <p:grpSpPr>
          <a:xfrm>
            <a:off x="943311" y="1340634"/>
            <a:ext cx="2380801" cy="994171"/>
            <a:chOff x="731520" y="1366221"/>
            <a:chExt cx="2850776" cy="1325562"/>
          </a:xfrm>
        </p:grpSpPr>
        <p:sp>
          <p:nvSpPr>
            <p:cNvPr id="335" name="Shape 335"/>
            <p:cNvSpPr/>
            <p:nvPr/>
          </p:nvSpPr>
          <p:spPr>
            <a:xfrm>
              <a:off x="731520" y="1366221"/>
              <a:ext cx="2850776" cy="666974"/>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cxnSp>
          <p:nvCxnSpPr>
            <p:cNvPr id="336" name="Shape 336"/>
            <p:cNvCxnSpPr/>
            <p:nvPr/>
          </p:nvCxnSpPr>
          <p:spPr>
            <a:xfrm>
              <a:off x="2108499" y="2140772"/>
              <a:ext cx="10756" cy="551012"/>
            </a:xfrm>
            <a:prstGeom prst="straightConnector1">
              <a:avLst/>
            </a:prstGeom>
            <a:noFill/>
            <a:ln w="9525" cap="flat" cmpd="sng">
              <a:solidFill>
                <a:schemeClr val="accent1"/>
              </a:solidFill>
              <a:prstDash val="solid"/>
              <a:miter/>
              <a:headEnd type="none" w="med" len="med"/>
              <a:tailEnd type="triangle" w="lg" len="lg"/>
            </a:ln>
          </p:spPr>
        </p:cxnSp>
      </p:grpSp>
      <p:grpSp>
        <p:nvGrpSpPr>
          <p:cNvPr id="337" name="Shape 337"/>
          <p:cNvGrpSpPr/>
          <p:nvPr/>
        </p:nvGrpSpPr>
        <p:grpSpPr>
          <a:xfrm>
            <a:off x="943311" y="2477773"/>
            <a:ext cx="2380801" cy="1000365"/>
            <a:chOff x="731520" y="1366221"/>
            <a:chExt cx="3174401" cy="1333820"/>
          </a:xfrm>
        </p:grpSpPr>
        <p:sp>
          <p:nvSpPr>
            <p:cNvPr id="338" name="Shape 338"/>
            <p:cNvSpPr/>
            <p:nvPr/>
          </p:nvSpPr>
          <p:spPr>
            <a:xfrm>
              <a:off x="731520" y="1366221"/>
              <a:ext cx="3174401" cy="666974"/>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cxnSp>
          <p:nvCxnSpPr>
            <p:cNvPr id="339" name="Shape 339"/>
            <p:cNvCxnSpPr/>
            <p:nvPr/>
          </p:nvCxnSpPr>
          <p:spPr>
            <a:xfrm>
              <a:off x="2254059" y="2149030"/>
              <a:ext cx="10756" cy="551012"/>
            </a:xfrm>
            <a:prstGeom prst="straightConnector1">
              <a:avLst/>
            </a:prstGeom>
            <a:noFill/>
            <a:ln w="9525" cap="flat" cmpd="sng">
              <a:solidFill>
                <a:schemeClr val="accent1"/>
              </a:solidFill>
              <a:prstDash val="solid"/>
              <a:miter/>
              <a:headEnd type="none" w="med" len="med"/>
              <a:tailEnd type="triangle" w="lg" len="lg"/>
            </a:ln>
          </p:spPr>
        </p:cxnSp>
      </p:grpSp>
      <p:sp>
        <p:nvSpPr>
          <p:cNvPr id="340" name="Shape 340"/>
          <p:cNvSpPr/>
          <p:nvPr/>
        </p:nvSpPr>
        <p:spPr>
          <a:xfrm>
            <a:off x="943311" y="3562844"/>
            <a:ext cx="2343822" cy="500228"/>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341" name="Shape 341"/>
          <p:cNvSpPr txBox="1"/>
          <p:nvPr/>
        </p:nvSpPr>
        <p:spPr>
          <a:xfrm>
            <a:off x="1137284" y="1420983"/>
            <a:ext cx="2065468" cy="3462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b="0" i="0" u="none" strike="noStrike" cap="none">
                <a:solidFill>
                  <a:srgbClr val="0070C0"/>
                </a:solidFill>
                <a:latin typeface="Arial"/>
                <a:ea typeface="Arial"/>
                <a:cs typeface="Arial"/>
                <a:sym typeface="Arial"/>
              </a:rPr>
              <a:t>Dataset Searching</a:t>
            </a:r>
          </a:p>
        </p:txBody>
      </p:sp>
      <p:sp>
        <p:nvSpPr>
          <p:cNvPr id="342" name="Shape 342"/>
          <p:cNvSpPr txBox="1"/>
          <p:nvPr/>
        </p:nvSpPr>
        <p:spPr>
          <a:xfrm>
            <a:off x="1238810" y="2547049"/>
            <a:ext cx="1963943" cy="3462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a:solidFill>
                  <a:srgbClr val="0070C0"/>
                </a:solidFill>
                <a:latin typeface="Arial"/>
                <a:ea typeface="Arial"/>
                <a:cs typeface="Arial"/>
                <a:sym typeface="Arial"/>
              </a:rPr>
              <a:t>Dataset Cleaning</a:t>
            </a:r>
          </a:p>
        </p:txBody>
      </p:sp>
      <p:sp>
        <p:nvSpPr>
          <p:cNvPr id="343" name="Shape 343"/>
          <p:cNvSpPr txBox="1"/>
          <p:nvPr/>
        </p:nvSpPr>
        <p:spPr>
          <a:xfrm>
            <a:off x="1063997" y="3653160"/>
            <a:ext cx="2139428" cy="3462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a:solidFill>
                  <a:srgbClr val="0070C0"/>
                </a:solidFill>
                <a:latin typeface="Arial"/>
                <a:ea typeface="Arial"/>
                <a:cs typeface="Arial"/>
                <a:sym typeface="Arial"/>
              </a:rPr>
              <a:t>Algorithm Selection</a:t>
            </a:r>
          </a:p>
        </p:txBody>
      </p:sp>
      <p:cxnSp>
        <p:nvCxnSpPr>
          <p:cNvPr id="344" name="Shape 344"/>
          <p:cNvCxnSpPr/>
          <p:nvPr/>
        </p:nvCxnSpPr>
        <p:spPr>
          <a:xfrm rot="10800000" flipH="1">
            <a:off x="3515397" y="1766345"/>
            <a:ext cx="1517163" cy="1961179"/>
          </a:xfrm>
          <a:prstGeom prst="straightConnector1">
            <a:avLst/>
          </a:prstGeom>
          <a:noFill/>
          <a:ln w="9525" cap="flat" cmpd="sng">
            <a:solidFill>
              <a:schemeClr val="accent1"/>
            </a:solidFill>
            <a:prstDash val="solid"/>
            <a:miter/>
            <a:headEnd type="none" w="med" len="med"/>
            <a:tailEnd type="triangle" w="lg" len="lg"/>
          </a:ln>
        </p:spPr>
      </p:cxnSp>
      <p:sp>
        <p:nvSpPr>
          <p:cNvPr id="345" name="Shape 345"/>
          <p:cNvSpPr/>
          <p:nvPr/>
        </p:nvSpPr>
        <p:spPr>
          <a:xfrm>
            <a:off x="5305537" y="1340634"/>
            <a:ext cx="2409712" cy="501538"/>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346" name="Shape 346"/>
          <p:cNvCxnSpPr/>
          <p:nvPr/>
        </p:nvCxnSpPr>
        <p:spPr>
          <a:xfrm>
            <a:off x="6414921" y="1916879"/>
            <a:ext cx="8067" cy="413259"/>
          </a:xfrm>
          <a:prstGeom prst="straightConnector1">
            <a:avLst/>
          </a:prstGeom>
          <a:noFill/>
          <a:ln w="9525" cap="flat" cmpd="sng">
            <a:solidFill>
              <a:schemeClr val="accent1"/>
            </a:solidFill>
            <a:prstDash val="solid"/>
            <a:miter/>
            <a:headEnd type="none" w="med" len="med"/>
            <a:tailEnd type="triangle" w="lg" len="lg"/>
          </a:ln>
        </p:spPr>
      </p:cxnSp>
      <p:sp>
        <p:nvSpPr>
          <p:cNvPr id="347" name="Shape 347"/>
          <p:cNvSpPr/>
          <p:nvPr/>
        </p:nvSpPr>
        <p:spPr>
          <a:xfrm>
            <a:off x="5305537" y="2468772"/>
            <a:ext cx="2409712" cy="500230"/>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348" name="Shape 348"/>
          <p:cNvCxnSpPr/>
          <p:nvPr/>
        </p:nvCxnSpPr>
        <p:spPr>
          <a:xfrm>
            <a:off x="6439125" y="3043709"/>
            <a:ext cx="8067" cy="413259"/>
          </a:xfrm>
          <a:prstGeom prst="straightConnector1">
            <a:avLst/>
          </a:prstGeom>
          <a:noFill/>
          <a:ln w="9525" cap="flat" cmpd="sng">
            <a:solidFill>
              <a:schemeClr val="accent1"/>
            </a:solidFill>
            <a:prstDash val="solid"/>
            <a:miter/>
            <a:headEnd type="none" w="med" len="med"/>
            <a:tailEnd type="triangle" w="lg" len="lg"/>
          </a:ln>
        </p:spPr>
      </p:cxnSp>
      <p:sp>
        <p:nvSpPr>
          <p:cNvPr id="349" name="Shape 349"/>
          <p:cNvSpPr/>
          <p:nvPr/>
        </p:nvSpPr>
        <p:spPr>
          <a:xfrm>
            <a:off x="5305536" y="3562843"/>
            <a:ext cx="2409713" cy="500229"/>
          </a:xfrm>
          <a:prstGeom prst="roundRect">
            <a:avLst>
              <a:gd name="adj" fmla="val 16667"/>
            </a:avLst>
          </a:prstGeom>
          <a:noFill/>
          <a:ln w="12700" cap="flat" cmpd="sng">
            <a:solidFill>
              <a:srgbClr val="31538F"/>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350" name="Shape 350"/>
          <p:cNvSpPr txBox="1"/>
          <p:nvPr/>
        </p:nvSpPr>
        <p:spPr>
          <a:xfrm>
            <a:off x="5838712" y="1420096"/>
            <a:ext cx="1335293" cy="3462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a:solidFill>
                  <a:srgbClr val="0070C0"/>
                </a:solidFill>
                <a:latin typeface="Arial"/>
                <a:ea typeface="Arial"/>
                <a:cs typeface="Arial"/>
                <a:sym typeface="Arial"/>
              </a:rPr>
              <a:t>Azure ML</a:t>
            </a:r>
          </a:p>
        </p:txBody>
      </p:sp>
      <p:sp>
        <p:nvSpPr>
          <p:cNvPr id="351" name="Shape 351"/>
          <p:cNvSpPr txBox="1"/>
          <p:nvPr/>
        </p:nvSpPr>
        <p:spPr>
          <a:xfrm>
            <a:off x="5894517" y="2536203"/>
            <a:ext cx="1335293" cy="3462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a:solidFill>
                  <a:srgbClr val="0070C0"/>
                </a:solidFill>
                <a:latin typeface="Arial"/>
                <a:ea typeface="Arial"/>
                <a:cs typeface="Arial"/>
                <a:sym typeface="Arial"/>
              </a:rPr>
              <a:t>Spark ML</a:t>
            </a:r>
          </a:p>
        </p:txBody>
      </p:sp>
      <p:sp>
        <p:nvSpPr>
          <p:cNvPr id="352" name="Shape 352"/>
          <p:cNvSpPr txBox="1"/>
          <p:nvPr/>
        </p:nvSpPr>
        <p:spPr>
          <a:xfrm>
            <a:off x="5305536" y="3647027"/>
            <a:ext cx="2409713" cy="358514"/>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800">
                <a:solidFill>
                  <a:srgbClr val="0070C0"/>
                </a:solidFill>
                <a:latin typeface="Arial"/>
                <a:ea typeface="Arial"/>
                <a:cs typeface="Arial"/>
                <a:sym typeface="Arial"/>
              </a:rPr>
              <a:t>Algorithm Comparison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p:nvPr/>
        </p:nvSpPr>
        <p:spPr>
          <a:xfrm>
            <a:off x="7681110" y="4672815"/>
            <a:ext cx="184666" cy="2769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58" name="Shape 358"/>
          <p:cNvGrpSpPr/>
          <p:nvPr/>
        </p:nvGrpSpPr>
        <p:grpSpPr>
          <a:xfrm>
            <a:off x="50092" y="1408828"/>
            <a:ext cx="9014008" cy="3200984"/>
            <a:chOff x="524180" y="-3"/>
            <a:chExt cx="9036600" cy="2032500"/>
          </a:xfrm>
        </p:grpSpPr>
        <p:sp>
          <p:nvSpPr>
            <p:cNvPr id="359" name="Shape 359"/>
            <p:cNvSpPr/>
            <p:nvPr/>
          </p:nvSpPr>
          <p:spPr>
            <a:xfrm>
              <a:off x="524180" y="-3"/>
              <a:ext cx="9036600" cy="2032500"/>
            </a:xfrm>
            <a:prstGeom prst="rightArrow">
              <a:avLst>
                <a:gd name="adj1" fmla="val 50000"/>
                <a:gd name="adj2" fmla="val 50000"/>
              </a:avLst>
            </a:prstGeom>
            <a:solidFill>
              <a:srgbClr val="CDE1E8"/>
            </a:soli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0" name="Shape 360"/>
            <p:cNvSpPr/>
            <p:nvPr/>
          </p:nvSpPr>
          <p:spPr>
            <a:xfrm flipH="1">
              <a:off x="699558" y="599954"/>
              <a:ext cx="743550" cy="812968"/>
            </a:xfrm>
            <a:prstGeom prst="roundRect">
              <a:avLst>
                <a:gd name="adj" fmla="val 16667"/>
              </a:avLst>
            </a:prstGeom>
            <a:gradFill>
              <a:gsLst>
                <a:gs pos="0">
                  <a:srgbClr val="99EAFF">
                    <a:alpha val="89803"/>
                  </a:srgbClr>
                </a:gs>
                <a:gs pos="35000">
                  <a:srgbClr val="B8F1FF">
                    <a:alpha val="89803"/>
                  </a:srgbClr>
                </a:gs>
                <a:gs pos="100000">
                  <a:srgbClr val="E2FBFF">
                    <a:alpha val="89803"/>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1" name="Shape 361"/>
            <p:cNvSpPr txBox="1"/>
            <p:nvPr/>
          </p:nvSpPr>
          <p:spPr>
            <a:xfrm>
              <a:off x="606570" y="636259"/>
              <a:ext cx="800100" cy="74040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Import DataSet</a:t>
              </a:r>
            </a:p>
          </p:txBody>
        </p:sp>
        <p:sp>
          <p:nvSpPr>
            <p:cNvPr id="362" name="Shape 362"/>
            <p:cNvSpPr/>
            <p:nvPr/>
          </p:nvSpPr>
          <p:spPr>
            <a:xfrm flipH="1">
              <a:off x="2328141" y="580418"/>
              <a:ext cx="707021" cy="812968"/>
            </a:xfrm>
            <a:prstGeom prst="roundRect">
              <a:avLst>
                <a:gd name="adj" fmla="val 16667"/>
              </a:avLst>
            </a:prstGeom>
            <a:gradFill>
              <a:gsLst>
                <a:gs pos="0">
                  <a:srgbClr val="99EAFF">
                    <a:alpha val="85098"/>
                  </a:srgbClr>
                </a:gs>
                <a:gs pos="35000">
                  <a:srgbClr val="B8F1FF">
                    <a:alpha val="85098"/>
                  </a:srgbClr>
                </a:gs>
                <a:gs pos="100000">
                  <a:srgbClr val="E2FBFF">
                    <a:alpha val="85098"/>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3" name="Shape 363"/>
            <p:cNvSpPr txBox="1"/>
            <p:nvPr/>
          </p:nvSpPr>
          <p:spPr>
            <a:xfrm>
              <a:off x="2362655" y="614933"/>
              <a:ext cx="637993" cy="74394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Clean Missing Value</a:t>
              </a:r>
            </a:p>
          </p:txBody>
        </p:sp>
        <p:sp>
          <p:nvSpPr>
            <p:cNvPr id="364" name="Shape 364"/>
            <p:cNvSpPr/>
            <p:nvPr/>
          </p:nvSpPr>
          <p:spPr>
            <a:xfrm>
              <a:off x="3247682" y="580418"/>
              <a:ext cx="684498" cy="812968"/>
            </a:xfrm>
            <a:prstGeom prst="roundRect">
              <a:avLst>
                <a:gd name="adj" fmla="val 16667"/>
              </a:avLst>
            </a:prstGeom>
            <a:gradFill>
              <a:gsLst>
                <a:gs pos="0">
                  <a:srgbClr val="99EAFF">
                    <a:alpha val="80000"/>
                  </a:srgbClr>
                </a:gs>
                <a:gs pos="35000">
                  <a:srgbClr val="B8F1FF">
                    <a:alpha val="80000"/>
                  </a:srgbClr>
                </a:gs>
                <a:gs pos="100000">
                  <a:srgbClr val="E2FBFF">
                    <a:alpha val="80000"/>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5" name="Shape 365"/>
            <p:cNvSpPr txBox="1"/>
            <p:nvPr/>
          </p:nvSpPr>
          <p:spPr>
            <a:xfrm>
              <a:off x="3281096" y="613833"/>
              <a:ext cx="617670" cy="746141"/>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Split Data</a:t>
              </a:r>
            </a:p>
          </p:txBody>
        </p:sp>
        <p:sp>
          <p:nvSpPr>
            <p:cNvPr id="366" name="Shape 366"/>
            <p:cNvSpPr/>
            <p:nvPr/>
          </p:nvSpPr>
          <p:spPr>
            <a:xfrm>
              <a:off x="4059167" y="580418"/>
              <a:ext cx="951012" cy="812968"/>
            </a:xfrm>
            <a:prstGeom prst="roundRect">
              <a:avLst>
                <a:gd name="adj" fmla="val 16667"/>
              </a:avLst>
            </a:prstGeom>
            <a:gradFill>
              <a:gsLst>
                <a:gs pos="0">
                  <a:srgbClr val="99EAFF">
                    <a:alpha val="74901"/>
                  </a:srgbClr>
                </a:gs>
                <a:gs pos="35000">
                  <a:srgbClr val="B8F1FF">
                    <a:alpha val="74901"/>
                  </a:srgbClr>
                </a:gs>
                <a:gs pos="100000">
                  <a:srgbClr val="E2FBFF">
                    <a:alpha val="74901"/>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7" name="Shape 367"/>
            <p:cNvSpPr txBox="1"/>
            <p:nvPr/>
          </p:nvSpPr>
          <p:spPr>
            <a:xfrm>
              <a:off x="4098853" y="620104"/>
              <a:ext cx="871641" cy="733596"/>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Linear Regression/ Two-Class Decision Tree</a:t>
              </a:r>
            </a:p>
          </p:txBody>
        </p:sp>
        <p:sp>
          <p:nvSpPr>
            <p:cNvPr id="368" name="Shape 368"/>
            <p:cNvSpPr/>
            <p:nvPr/>
          </p:nvSpPr>
          <p:spPr>
            <a:xfrm>
              <a:off x="5184507" y="551120"/>
              <a:ext cx="800240" cy="812968"/>
            </a:xfrm>
            <a:prstGeom prst="roundRect">
              <a:avLst>
                <a:gd name="adj" fmla="val 16667"/>
              </a:avLst>
            </a:prstGeom>
            <a:gradFill>
              <a:gsLst>
                <a:gs pos="0">
                  <a:srgbClr val="99EAFF">
                    <a:alpha val="69803"/>
                  </a:srgbClr>
                </a:gs>
                <a:gs pos="35000">
                  <a:srgbClr val="B8F1FF">
                    <a:alpha val="69803"/>
                  </a:srgbClr>
                </a:gs>
                <a:gs pos="100000">
                  <a:srgbClr val="E2FBFF">
                    <a:alpha val="69803"/>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69" name="Shape 369"/>
            <p:cNvSpPr txBox="1"/>
            <p:nvPr/>
          </p:nvSpPr>
          <p:spPr>
            <a:xfrm>
              <a:off x="5223571" y="590183"/>
              <a:ext cx="722111" cy="734841"/>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Train</a:t>
              </a:r>
              <a:r>
                <a:rPr lang="en" sz="1200">
                  <a:solidFill>
                    <a:schemeClr val="dk1"/>
                  </a:solidFill>
                  <a:latin typeface="Calibri"/>
                  <a:ea typeface="Calibri"/>
                  <a:cs typeface="Calibri"/>
                  <a:sym typeface="Calibri"/>
                </a:rPr>
                <a:t> </a:t>
              </a:r>
              <a:r>
                <a:rPr lang="en" sz="1200" b="1">
                  <a:solidFill>
                    <a:schemeClr val="dk1"/>
                  </a:solidFill>
                  <a:latin typeface="Calibri"/>
                  <a:ea typeface="Calibri"/>
                  <a:cs typeface="Calibri"/>
                  <a:sym typeface="Calibri"/>
                </a:rPr>
                <a:t>Model</a:t>
              </a:r>
            </a:p>
          </p:txBody>
        </p:sp>
        <p:sp>
          <p:nvSpPr>
            <p:cNvPr id="370" name="Shape 370"/>
            <p:cNvSpPr/>
            <p:nvPr/>
          </p:nvSpPr>
          <p:spPr>
            <a:xfrm>
              <a:off x="6129651" y="560883"/>
              <a:ext cx="735566" cy="812968"/>
            </a:xfrm>
            <a:prstGeom prst="roundRect">
              <a:avLst>
                <a:gd name="adj" fmla="val 16667"/>
              </a:avLst>
            </a:prstGeom>
            <a:gradFill>
              <a:gsLst>
                <a:gs pos="0">
                  <a:srgbClr val="99EAFF">
                    <a:alpha val="65098"/>
                  </a:srgbClr>
                </a:gs>
                <a:gs pos="35000">
                  <a:srgbClr val="B8F1FF">
                    <a:alpha val="65098"/>
                  </a:srgbClr>
                </a:gs>
                <a:gs pos="100000">
                  <a:srgbClr val="E2FBFF">
                    <a:alpha val="65098"/>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6165557" y="596789"/>
              <a:ext cx="663752" cy="741155"/>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Score Model</a:t>
              </a:r>
            </a:p>
          </p:txBody>
        </p:sp>
        <p:sp>
          <p:nvSpPr>
            <p:cNvPr id="372" name="Shape 372"/>
            <p:cNvSpPr/>
            <p:nvPr/>
          </p:nvSpPr>
          <p:spPr>
            <a:xfrm flipH="1">
              <a:off x="1519814" y="580410"/>
              <a:ext cx="707021" cy="812968"/>
            </a:xfrm>
            <a:prstGeom prst="roundRect">
              <a:avLst>
                <a:gd name="adj" fmla="val 16667"/>
              </a:avLst>
            </a:prstGeom>
            <a:gradFill>
              <a:gsLst>
                <a:gs pos="0">
                  <a:srgbClr val="99EAFF">
                    <a:alpha val="60000"/>
                  </a:srgbClr>
                </a:gs>
                <a:gs pos="35000">
                  <a:srgbClr val="B8F1FF">
                    <a:alpha val="60000"/>
                  </a:srgbClr>
                </a:gs>
                <a:gs pos="100000">
                  <a:srgbClr val="E2FBFF">
                    <a:alpha val="60000"/>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73" name="Shape 373"/>
            <p:cNvSpPr txBox="1"/>
            <p:nvPr/>
          </p:nvSpPr>
          <p:spPr>
            <a:xfrm>
              <a:off x="1554329" y="614925"/>
              <a:ext cx="637993" cy="74394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Select Column</a:t>
              </a:r>
            </a:p>
          </p:txBody>
        </p:sp>
        <p:sp>
          <p:nvSpPr>
            <p:cNvPr id="374" name="Shape 374"/>
            <p:cNvSpPr/>
            <p:nvPr/>
          </p:nvSpPr>
          <p:spPr>
            <a:xfrm>
              <a:off x="7034433" y="560889"/>
              <a:ext cx="1031100" cy="813000"/>
            </a:xfrm>
            <a:prstGeom prst="roundRect">
              <a:avLst>
                <a:gd name="adj" fmla="val 16667"/>
              </a:avLst>
            </a:prstGeom>
            <a:gradFill>
              <a:gsLst>
                <a:gs pos="0">
                  <a:srgbClr val="99EAFF">
                    <a:alpha val="54901"/>
                  </a:srgbClr>
                </a:gs>
                <a:gs pos="35000">
                  <a:srgbClr val="B8F1FF">
                    <a:alpha val="54901"/>
                  </a:srgbClr>
                </a:gs>
                <a:gs pos="100000">
                  <a:srgbClr val="E2FBFF">
                    <a:alpha val="54901"/>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75" name="Shape 375"/>
            <p:cNvSpPr txBox="1"/>
            <p:nvPr/>
          </p:nvSpPr>
          <p:spPr>
            <a:xfrm>
              <a:off x="7127206" y="596796"/>
              <a:ext cx="871800" cy="740999"/>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Permutation Feature Importance </a:t>
              </a:r>
            </a:p>
          </p:txBody>
        </p:sp>
        <p:sp>
          <p:nvSpPr>
            <p:cNvPr id="376" name="Shape 376"/>
            <p:cNvSpPr/>
            <p:nvPr/>
          </p:nvSpPr>
          <p:spPr>
            <a:xfrm>
              <a:off x="8212135" y="580404"/>
              <a:ext cx="735600" cy="813000"/>
            </a:xfrm>
            <a:prstGeom prst="roundRect">
              <a:avLst>
                <a:gd name="adj" fmla="val 16667"/>
              </a:avLst>
            </a:prstGeom>
            <a:gradFill>
              <a:gsLst>
                <a:gs pos="0">
                  <a:srgbClr val="99EAFF">
                    <a:alpha val="49803"/>
                  </a:srgbClr>
                </a:gs>
                <a:gs pos="35000">
                  <a:srgbClr val="B8F1FF">
                    <a:alpha val="49803"/>
                  </a:srgbClr>
                </a:gs>
                <a:gs pos="100000">
                  <a:srgbClr val="E2FBFF">
                    <a:alpha val="49803"/>
                  </a:srgbClr>
                </a:gs>
              </a:gsLst>
              <a:lin ang="16200000" scaled="0"/>
            </a:gradFill>
            <a:ln>
              <a:noFill/>
            </a:ln>
            <a:effectLst>
              <a:outerShdw blurRad="39999"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377" name="Shape 377"/>
            <p:cNvSpPr txBox="1"/>
            <p:nvPr/>
          </p:nvSpPr>
          <p:spPr>
            <a:xfrm>
              <a:off x="8247956" y="626097"/>
              <a:ext cx="663900" cy="741300"/>
            </a:xfrm>
            <a:prstGeom prst="rect">
              <a:avLst/>
            </a:prstGeom>
            <a:noFill/>
            <a:ln>
              <a:noFill/>
            </a:ln>
          </p:spPr>
          <p:txBody>
            <a:bodyPr lIns="34275" tIns="34275" rIns="34275" bIns="34275" anchor="ctr" anchorCtr="0">
              <a:noAutofit/>
            </a:bodyPr>
            <a:lstStyle/>
            <a:p>
              <a:pPr marL="0" marR="0" lvl="0" indent="0" algn="ctr" rtl="0">
                <a:lnSpc>
                  <a:spcPct val="90000"/>
                </a:lnSpc>
                <a:spcBef>
                  <a:spcPts val="0"/>
                </a:spcBef>
                <a:spcAft>
                  <a:spcPts val="0"/>
                </a:spcAft>
                <a:buSzPct val="25000"/>
                <a:buNone/>
              </a:pPr>
              <a:r>
                <a:rPr lang="en" sz="1200" b="1">
                  <a:solidFill>
                    <a:schemeClr val="dk1"/>
                  </a:solidFill>
                  <a:latin typeface="Calibri"/>
                  <a:ea typeface="Calibri"/>
                  <a:cs typeface="Calibri"/>
                  <a:sym typeface="Calibri"/>
                </a:rPr>
                <a:t>Evaluate  Model</a:t>
              </a:r>
            </a:p>
          </p:txBody>
        </p:sp>
      </p:grpSp>
      <p:pic>
        <p:nvPicPr>
          <p:cNvPr id="378" name="Shape 378" descr="Screen Shot 2017-04-28 at 4.30.03 PM.png"/>
          <p:cNvPicPr preferRelativeResize="0"/>
          <p:nvPr/>
        </p:nvPicPr>
        <p:blipFill>
          <a:blip r:embed="rId3">
            <a:alphaModFix/>
          </a:blip>
          <a:stretch>
            <a:fillRect/>
          </a:stretch>
        </p:blipFill>
        <p:spPr>
          <a:xfrm>
            <a:off x="173525" y="155725"/>
            <a:ext cx="3345573" cy="68965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674</Words>
  <Application>Microsoft Macintosh PowerPoint</Application>
  <PresentationFormat>On-screen Show (16:9)</PresentationFormat>
  <Paragraphs>186</Paragraphs>
  <Slides>39</Slides>
  <Notes>39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39</vt:i4>
      </vt:variant>
    </vt:vector>
  </HeadingPairs>
  <TitlesOfParts>
    <vt:vector size="47" baseType="lpstr">
      <vt:lpstr>Arial</vt:lpstr>
      <vt:lpstr>Calibri</vt:lpstr>
      <vt:lpstr>Comic Sans MS</vt:lpstr>
      <vt:lpstr>Noto Sans Symbols</vt:lpstr>
      <vt:lpstr>simple-light-2</vt:lpstr>
      <vt:lpstr>Office Theme</vt:lpstr>
      <vt:lpstr>Office Theme</vt:lpstr>
      <vt:lpstr>Office 主题</vt:lpstr>
      <vt:lpstr>PowerPoint Presentation</vt:lpstr>
      <vt:lpstr>Overview</vt:lpstr>
      <vt:lpstr>What we want to know?</vt:lpstr>
      <vt:lpstr>How can we find answers?</vt:lpstr>
      <vt:lpstr>Data Source</vt:lpstr>
      <vt:lpstr>H/W Experimental Specifications</vt:lpstr>
      <vt:lpstr>PowerPoint Presentation</vt:lpstr>
      <vt:lpstr>Work Flow</vt:lpstr>
      <vt:lpstr>PowerPoint Presentation</vt:lpstr>
      <vt:lpstr>Feature Selection</vt:lpstr>
      <vt:lpstr>PowerPoint Presentation</vt:lpstr>
      <vt:lpstr>PowerPoint Presentation</vt:lpstr>
      <vt:lpstr>Comparison on Azure ML</vt:lpstr>
      <vt:lpstr>Spark ML: Linear/GBT Regression</vt:lpstr>
      <vt:lpstr>Spark ML</vt:lpstr>
      <vt:lpstr>Spark ML</vt:lpstr>
      <vt:lpstr>Comparison on Spark ML</vt:lpstr>
      <vt:lpstr>Combined Comparison:  Azure ML vs. Spark ML</vt:lpstr>
      <vt:lpstr>Observation</vt:lpstr>
      <vt:lpstr>Model Suggestion</vt:lpstr>
      <vt:lpstr>PowerPoint Presentation</vt:lpstr>
      <vt:lpstr> New York Citi bike Clustering Analysis </vt:lpstr>
      <vt:lpstr>Clustering Bike Station</vt:lpstr>
      <vt:lpstr>Algorithm Used: Clustering</vt:lpstr>
      <vt:lpstr>K-means</vt:lpstr>
      <vt:lpstr>Bisecting k-means</vt:lpstr>
      <vt:lpstr>Lab tutorial for Bisecting k-means</vt:lpstr>
      <vt:lpstr>PowerPoint Presentation</vt:lpstr>
      <vt:lpstr>PowerPoint Presentation</vt:lpstr>
      <vt:lpstr>PowerPoint Presentation</vt:lpstr>
      <vt:lpstr>PowerPoint Presentation</vt:lpstr>
      <vt:lpstr>Experiment Results  —</vt:lpstr>
      <vt:lpstr>Application</vt:lpstr>
      <vt:lpstr>Summary</vt:lpstr>
      <vt:lpstr>K-Means Clustering Model in Azure ML</vt:lpstr>
      <vt:lpstr>PowerPoint Presentation</vt:lpstr>
      <vt:lpstr>Reference</vt:lpstr>
      <vt:lpstr>GitHub</vt:lpstr>
      <vt:lpstr>Q&amp;A Time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Ying Lai</cp:lastModifiedBy>
  <cp:revision>1</cp:revision>
  <dcterms:modified xsi:type="dcterms:W3CDTF">2017-05-11T22:30:25Z</dcterms:modified>
</cp:coreProperties>
</file>