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ortfolioprobe.com/2012/01/23/the-distribution-of-financial-returns-made-simpl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500">
                <a:solidFill>
                  <a:srgbClr val="444444"/>
                </a:solidFill>
                <a:highlight>
                  <a:srgbClr val="FFFFFF"/>
                </a:highlight>
              </a:rPr>
              <a:t>The advantage of using log differences is that this difference can be interpreted as the percentage change in a stock but does not depend on the denominator of a fraction.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latin typeface="Lato"/>
                <a:ea typeface="Lato"/>
                <a:cs typeface="Lato"/>
                <a:sym typeface="Lato"/>
              </a:rPr>
              <a:t>We know that </a:t>
            </a:r>
            <a:r>
              <a:rPr lang="en" sz="1400" u="sng">
                <a:solidFill>
                  <a:srgbClr val="205B87"/>
                </a:solidFill>
                <a:latin typeface="Lato"/>
                <a:ea typeface="Lato"/>
                <a:cs typeface="Lato"/>
                <a:sym typeface="Lato"/>
                <a:hlinkClick r:id="rId2"/>
              </a:rPr>
              <a:t>returns do not have a normal distribution</a:t>
            </a:r>
            <a:r>
              <a:rPr lang="en" sz="1400">
                <a:latin typeface="Lato"/>
                <a:ea typeface="Lato"/>
                <a:cs typeface="Lato"/>
                <a:sym typeface="Lato"/>
              </a:rPr>
              <a:t>, that they have long tails.  It is perfectly reasonable to hypothesize that the long tails are due entirely to garch effects, in which case using a normal distribution in the garch model would be the right thing to do.  However, using the likelihood of a longer tailed distribution turns out to give a better fit (almost always).  The t distribution seems to do quite well.</a:t>
            </a:r>
            <a:endParaRPr sz="1400">
              <a:latin typeface="Lato"/>
              <a:ea typeface="Lato"/>
              <a:cs typeface="Lato"/>
              <a:sym typeface="Lato"/>
            </a:endParaRPr>
          </a:p>
          <a:p>
            <a:pPr indent="0" lvl="0" marL="0" rtl="0">
              <a:lnSpc>
                <a:spcPct val="115000"/>
              </a:lnSpc>
              <a:spcBef>
                <a:spcPts val="0"/>
              </a:spcBef>
              <a:spcAft>
                <a:spcPts val="0"/>
              </a:spcAft>
              <a:buNone/>
            </a:pPr>
            <a:r>
              <a:rPr lang="en" sz="1400">
                <a:solidFill>
                  <a:schemeClr val="accent1"/>
                </a:solidFill>
                <a:latin typeface="Lato"/>
                <a:ea typeface="Lato"/>
                <a:cs typeface="Lato"/>
                <a:sym typeface="Lato"/>
              </a:rPr>
              <a:t>The sum of alpha1 and beta1 should be less than 1. Too large = explosive. The persistence of a garch model has to do with how fast large volatilities decay after a shock.</a:t>
            </a:r>
            <a:endParaRPr sz="1400">
              <a:latin typeface="Lato"/>
              <a:ea typeface="Lato"/>
              <a:cs typeface="Lato"/>
              <a:sym typeface="Lato"/>
            </a:endParaRPr>
          </a:p>
          <a:p>
            <a:pPr indent="0" lvl="0" marL="0" rtl="0">
              <a:lnSpc>
                <a:spcPct val="115000"/>
              </a:lnSpc>
              <a:spcBef>
                <a:spcPts val="0"/>
              </a:spcBef>
              <a:spcAft>
                <a:spcPts val="0"/>
              </a:spcAft>
              <a:buNone/>
            </a:pPr>
            <a:r>
              <a:rPr lang="en" sz="1400">
                <a:solidFill>
                  <a:schemeClr val="accent1"/>
                </a:solidFill>
                <a:latin typeface="Lato"/>
                <a:ea typeface="Lato"/>
                <a:cs typeface="Lato"/>
                <a:sym typeface="Lato"/>
              </a:rPr>
              <a:t>The variance.model is a list that gives the type of volatility model to fit, the order of the volatility model, and the existence of any exogenous variables.</a:t>
            </a:r>
            <a:endParaRPr sz="1400">
              <a:solidFill>
                <a:schemeClr val="accent1"/>
              </a:solidFill>
              <a:latin typeface="Lato"/>
              <a:ea typeface="Lato"/>
              <a:cs typeface="Lato"/>
              <a:sym typeface="Lato"/>
            </a:endParaRPr>
          </a:p>
          <a:p>
            <a:pPr indent="0" lvl="0" marL="0" rtl="0">
              <a:lnSpc>
                <a:spcPct val="115000"/>
              </a:lnSpc>
              <a:spcBef>
                <a:spcPts val="0"/>
              </a:spcBef>
              <a:spcAft>
                <a:spcPts val="0"/>
              </a:spcAft>
              <a:buNone/>
            </a:pPr>
            <a:r>
              <a:rPr lang="en" sz="1400">
                <a:solidFill>
                  <a:schemeClr val="accent1"/>
                </a:solidFill>
                <a:latin typeface="Lato"/>
                <a:ea typeface="Lato"/>
                <a:cs typeface="Lato"/>
                <a:sym typeface="Lato"/>
              </a:rPr>
              <a:t>The most commonly used mean specification is mean.model = list(armaOrder=c(0,0), include.mean=TRUE)</a:t>
            </a:r>
            <a:endParaRPr sz="1400">
              <a:solidFill>
                <a:schemeClr val="accent1"/>
              </a:solidFill>
              <a:latin typeface="Lato"/>
              <a:ea typeface="Lato"/>
              <a:cs typeface="Lato"/>
              <a:sym typeface="Lato"/>
            </a:endParaRPr>
          </a:p>
          <a:p>
            <a:pPr indent="0" lvl="0" marL="0" rtl="0">
              <a:lnSpc>
                <a:spcPct val="115000"/>
              </a:lnSpc>
              <a:spcBef>
                <a:spcPts val="0"/>
              </a:spcBef>
              <a:spcAft>
                <a:spcPts val="0"/>
              </a:spcAft>
              <a:buNone/>
            </a:pPr>
            <a:r>
              <a:rPr lang="en" sz="1400">
                <a:solidFill>
                  <a:schemeClr val="accent1"/>
                </a:solidFill>
                <a:latin typeface="Lato"/>
                <a:ea typeface="Lato"/>
                <a:cs typeface="Lato"/>
                <a:sym typeface="Lato"/>
              </a:rPr>
              <a:t>Volatility a seemingly universal attribute of market data</a:t>
            </a:r>
            <a:endParaRPr sz="1400">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To quantify intervention effect, we first tried to do it on intraday data. Because we used high frequency data and we believe that several hours after intervention will have the biggest effect, we focused on the day of intervention. From the plot, we saw our pattern looks similar as one known pattern from literature we mentioned, but it’s not the same, so we modified the formula. </a:t>
            </a:r>
            <a:endParaRPr sz="1400"/>
          </a:p>
          <a:p>
            <a:pPr indent="0" lvl="0" marL="0">
              <a:spcBef>
                <a:spcPts val="0"/>
              </a:spcBef>
              <a:spcAft>
                <a:spcPts val="0"/>
              </a:spcAft>
              <a:buNone/>
            </a:pPr>
            <a:r>
              <a:rPr lang="en" sz="1400"/>
              <a:t>We fitted model on UAL one day return data, and used the parameter we got from the model (intercept: u; AR: w1; MA: w0) to plug into the formula. After that, we also want to check if we can still observe and quantify intervention effect on daily data, so we did same thing on United daily stock price. From both plots, we can conclude that this intervention cause an immediate and short-term increase on stock value and stock value will gradually go back to mean value before.</a:t>
            </a:r>
            <a:endParaRPr sz="1400"/>
          </a:p>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Compared to the United case, Amazon case is more stick to our motivation since the event happened on Twitter.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rgbClr val="444444"/>
                </a:solidFill>
                <a:highlight>
                  <a:srgbClr val="FFFFFF"/>
                </a:highlight>
              </a:rPr>
              <a:t>The advantage of using log differences is that this difference can be interpreted as the percentage change in a stock but does not depend on the denominator of a fraction.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0" rtl="0">
              <a:lnSpc>
                <a:spcPct val="115000"/>
              </a:lnSpc>
              <a:spcBef>
                <a:spcPts val="0"/>
              </a:spcBef>
              <a:spcAft>
                <a:spcPts val="0"/>
              </a:spcAft>
              <a:buNone/>
            </a:pPr>
            <a:r>
              <a:t/>
            </a:r>
            <a:endParaRPr sz="1050">
              <a:latin typeface="Lato"/>
              <a:ea typeface="Lato"/>
              <a:cs typeface="Lato"/>
              <a:sym typeface="Lato"/>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intervention effect quantify on Amazon, we observed the similar pattern as United, but there’s a slightly difference on value of w0, which is obtained from MA part. In Amazon case, we got a negative w0. That’s because this intervention caused a short-term decreasing on stock. </a:t>
            </a:r>
            <a:endParaRPr/>
          </a:p>
          <a:p>
            <a:pPr indent="0" lvl="0" marL="0">
              <a:spcBef>
                <a:spcPts val="0"/>
              </a:spcBef>
              <a:spcAft>
                <a:spcPts val="0"/>
              </a:spcAft>
              <a:buNone/>
            </a:pPr>
            <a:r>
              <a:rPr lang="en"/>
              <a:t>In this case,</a:t>
            </a:r>
            <a:r>
              <a:rPr lang="en"/>
              <a:t> we can conclude that the intervention cause an immediate and short-term decrease on stock value and stock value will gradually go back to mean value before.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Last time, we focused on United Airlines and how tweets about its incident affect the company’s stock. In the meantime, we also noticed that President Trump had started ranting about Amazon since March 29th.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Daily stock closing prices from yahoo finance via quantmod package </a:t>
            </a:r>
            <a:endParaRPr/>
          </a:p>
          <a:p>
            <a:pPr indent="0" lvl="0" marL="0">
              <a:spcBef>
                <a:spcPts val="0"/>
              </a:spcBef>
              <a:spcAft>
                <a:spcPts val="0"/>
              </a:spcAft>
              <a:buNone/>
            </a:pPr>
            <a:r>
              <a:rPr lang="en"/>
              <a:t>Jan 1st ~ April 25th for Amazon (</a:t>
            </a:r>
            <a:r>
              <a:rPr lang="en" sz="1200">
                <a:highlight>
                  <a:srgbClr val="FFFFFF"/>
                </a:highlight>
              </a:rPr>
              <a:t>NASDAQ</a:t>
            </a:r>
            <a:r>
              <a:rPr lang="en"/>
              <a:t>) Disney (NYSE)</a:t>
            </a:r>
            <a:endParaRPr/>
          </a:p>
          <a:p>
            <a:pPr indent="0" lvl="0" marL="0">
              <a:spcBef>
                <a:spcPts val="0"/>
              </a:spcBef>
              <a:spcAft>
                <a:spcPts val="0"/>
              </a:spcAft>
              <a:buNone/>
            </a:pPr>
            <a:r>
              <a:rPr lang="en"/>
              <a:t>Jan 1st ~ March 16th for United (NYSE) </a:t>
            </a:r>
            <a:endParaRPr/>
          </a:p>
          <a:p>
            <a:pPr indent="0" lvl="0" marL="0">
              <a:spcBef>
                <a:spcPts val="0"/>
              </a:spcBef>
              <a:spcAft>
                <a:spcPts val="0"/>
              </a:spcAft>
              <a:buNone/>
            </a:pPr>
            <a:r>
              <a:rPr lang="en"/>
              <a:t>Amazon high frequency trade via haas Jan 1st ~ April 18th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are two sample EDA plots for United and Amazon Intraday Trade Price. Since the original dataset is not stationary, we used difference as return. The red line shows intervention points and we’ll discuss it later.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000"/>
              <a:t>Nicolas Pröllochs, </a:t>
            </a:r>
            <a:r>
              <a:rPr lang="en" sz="1000"/>
              <a:t>Stefan Feuerriegel, Dirk Neumann, </a:t>
            </a:r>
            <a:r>
              <a:rPr lang="en" sz="1000"/>
              <a:t>University of Freiburg</a:t>
            </a:r>
            <a:br>
              <a:rPr lang="en" sz="1000"/>
            </a:b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6 dimensions (Calm, Alert, Sure, Vital, Kind, and Happy)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300">
                <a:solidFill>
                  <a:schemeClr val="accent1"/>
                </a:solidFill>
                <a:latin typeface="Lato"/>
                <a:ea typeface="Lato"/>
                <a:cs typeface="Lato"/>
                <a:sym typeface="Lato"/>
              </a:rPr>
              <a:t>Sentiment, variance comparison, garch volatility, intervention analysis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8.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4.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0.png"/><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1.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en" sz="3600"/>
              <a:t>Using Social Media Data as Early Warning Signals in Risk Management</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Joanne, Helen and Luna </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2160650" y="836525"/>
            <a:ext cx="6938750" cy="4233700"/>
          </a:xfrm>
          <a:prstGeom prst="rect">
            <a:avLst/>
          </a:prstGeom>
          <a:noFill/>
          <a:ln>
            <a:noFill/>
          </a:ln>
        </p:spPr>
      </p:pic>
      <p:sp>
        <p:nvSpPr>
          <p:cNvPr id="145" name="Shape 145"/>
          <p:cNvSpPr txBox="1"/>
          <p:nvPr>
            <p:ph type="title"/>
          </p:nvPr>
        </p:nvSpPr>
        <p:spPr>
          <a:xfrm>
            <a:off x="279675" y="529800"/>
            <a:ext cx="26349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United Airlines</a:t>
            </a:r>
            <a:endParaRPr/>
          </a:p>
        </p:txBody>
      </p:sp>
      <p:sp>
        <p:nvSpPr>
          <p:cNvPr id="146" name="Shape 146"/>
          <p:cNvSpPr txBox="1"/>
          <p:nvPr/>
        </p:nvSpPr>
        <p:spPr>
          <a:xfrm>
            <a:off x="279675" y="1447000"/>
            <a:ext cx="2371200" cy="330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accent1"/>
                </a:solidFill>
                <a:latin typeface="Lato"/>
                <a:ea typeface="Lato"/>
                <a:cs typeface="Lato"/>
                <a:sym typeface="Lato"/>
              </a:rPr>
              <a:t>Point of Interest:</a:t>
            </a:r>
            <a:endParaRPr sz="1600">
              <a:solidFill>
                <a:schemeClr val="accent1"/>
              </a:solidFill>
              <a:latin typeface="Lato"/>
              <a:ea typeface="Lato"/>
              <a:cs typeface="Lato"/>
              <a:sym typeface="Lato"/>
            </a:endParaRPr>
          </a:p>
          <a:p>
            <a:pPr indent="0" lvl="0" marL="0" rtl="0">
              <a:lnSpc>
                <a:spcPct val="113000"/>
              </a:lnSpc>
              <a:spcBef>
                <a:spcPts val="0"/>
              </a:spcBef>
              <a:spcAft>
                <a:spcPts val="0"/>
              </a:spcAft>
              <a:buNone/>
            </a:pPr>
            <a:r>
              <a:rPr lang="en" sz="1600">
                <a:solidFill>
                  <a:schemeClr val="accent1"/>
                </a:solidFill>
                <a:latin typeface="Lato"/>
                <a:ea typeface="Lato"/>
                <a:cs typeface="Lato"/>
                <a:sym typeface="Lato"/>
              </a:rPr>
              <a:t>2018-03-13 13:22:00</a:t>
            </a:r>
            <a:endParaRPr sz="1600">
              <a:solidFill>
                <a:schemeClr val="accent1"/>
              </a:solidFill>
              <a:latin typeface="Lato"/>
              <a:ea typeface="Lato"/>
              <a:cs typeface="Lato"/>
              <a:sym typeface="Lato"/>
            </a:endParaRPr>
          </a:p>
          <a:p>
            <a:pPr indent="0" lvl="0" marL="0">
              <a:spcBef>
                <a:spcPts val="800"/>
              </a:spcBef>
              <a:spcAft>
                <a:spcPts val="0"/>
              </a:spcAft>
              <a:buNone/>
            </a:pPr>
            <a:r>
              <a:t/>
            </a:r>
            <a:endParaRPr sz="1600">
              <a:solidFill>
                <a:schemeClr val="accent1"/>
              </a:solidFill>
              <a:latin typeface="Lato"/>
              <a:ea typeface="Lato"/>
              <a:cs typeface="Lato"/>
              <a:sym typeface="Lato"/>
            </a:endParaRPr>
          </a:p>
          <a:p>
            <a:pPr indent="0" lvl="0" marL="0">
              <a:spcBef>
                <a:spcPts val="0"/>
              </a:spcBef>
              <a:spcAft>
                <a:spcPts val="0"/>
              </a:spcAft>
              <a:buNone/>
            </a:pPr>
            <a:r>
              <a:rPr lang="en" sz="1600">
                <a:solidFill>
                  <a:schemeClr val="accent1"/>
                </a:solidFill>
                <a:latin typeface="Lato"/>
                <a:ea typeface="Lato"/>
                <a:cs typeface="Lato"/>
                <a:sym typeface="Lato"/>
              </a:rPr>
              <a:t>Total Sentiment drops from -0.88 to -6</a:t>
            </a:r>
            <a:endParaRPr sz="1600">
              <a:solidFill>
                <a:schemeClr val="accent1"/>
              </a:solidFill>
              <a:latin typeface="Lato"/>
              <a:ea typeface="Lato"/>
              <a:cs typeface="Lato"/>
              <a:sym typeface="Lato"/>
            </a:endParaRPr>
          </a:p>
          <a:p>
            <a:pPr indent="0" lvl="0" marL="0">
              <a:spcBef>
                <a:spcPts val="0"/>
              </a:spcBef>
              <a:spcAft>
                <a:spcPts val="0"/>
              </a:spcAft>
              <a:buNone/>
            </a:pPr>
            <a:r>
              <a:t/>
            </a:r>
            <a:endParaRPr sz="1600">
              <a:solidFill>
                <a:schemeClr val="accent1"/>
              </a:solidFill>
              <a:latin typeface="Lato"/>
              <a:ea typeface="Lato"/>
              <a:cs typeface="Lato"/>
              <a:sym typeface="Lato"/>
            </a:endParaRPr>
          </a:p>
          <a:p>
            <a:pPr indent="0" lvl="0" marL="0">
              <a:spcBef>
                <a:spcPts val="0"/>
              </a:spcBef>
              <a:spcAft>
                <a:spcPts val="0"/>
              </a:spcAft>
              <a:buNone/>
            </a:pPr>
            <a:r>
              <a:rPr lang="en" sz="1600">
                <a:solidFill>
                  <a:schemeClr val="accent1"/>
                </a:solidFill>
                <a:latin typeface="Lato"/>
                <a:ea typeface="Lato"/>
                <a:cs typeface="Lato"/>
                <a:sym typeface="Lato"/>
              </a:rPr>
              <a:t>Rolling variance doubles</a:t>
            </a:r>
            <a:endParaRPr sz="16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pSp>
        <p:nvGrpSpPr>
          <p:cNvPr id="151" name="Shape 151"/>
          <p:cNvGrpSpPr/>
          <p:nvPr/>
        </p:nvGrpSpPr>
        <p:grpSpPr>
          <a:xfrm>
            <a:off x="3481906" y="915597"/>
            <a:ext cx="5341861" cy="4125871"/>
            <a:chOff x="4590505" y="2291975"/>
            <a:chExt cx="3827645" cy="2851525"/>
          </a:xfrm>
        </p:grpSpPr>
        <p:pic>
          <p:nvPicPr>
            <p:cNvPr id="152" name="Shape 152"/>
            <p:cNvPicPr preferRelativeResize="0"/>
            <p:nvPr/>
          </p:nvPicPr>
          <p:blipFill>
            <a:blip r:embed="rId3">
              <a:alphaModFix/>
            </a:blip>
            <a:stretch>
              <a:fillRect/>
            </a:stretch>
          </p:blipFill>
          <p:spPr>
            <a:xfrm>
              <a:off x="4590505" y="2409475"/>
              <a:ext cx="3827645" cy="2734025"/>
            </a:xfrm>
            <a:prstGeom prst="rect">
              <a:avLst/>
            </a:prstGeom>
            <a:noFill/>
            <a:ln>
              <a:noFill/>
            </a:ln>
          </p:spPr>
        </p:pic>
        <p:pic>
          <p:nvPicPr>
            <p:cNvPr id="153" name="Shape 153"/>
            <p:cNvPicPr preferRelativeResize="0"/>
            <p:nvPr/>
          </p:nvPicPr>
          <p:blipFill>
            <a:blip r:embed="rId4">
              <a:alphaModFix/>
            </a:blip>
            <a:stretch>
              <a:fillRect/>
            </a:stretch>
          </p:blipFill>
          <p:spPr>
            <a:xfrm>
              <a:off x="4983050" y="2291975"/>
              <a:ext cx="3231975" cy="562650"/>
            </a:xfrm>
            <a:prstGeom prst="rect">
              <a:avLst/>
            </a:prstGeom>
            <a:noFill/>
            <a:ln>
              <a:noFill/>
            </a:ln>
          </p:spPr>
        </p:pic>
      </p:grpSp>
      <p:sp>
        <p:nvSpPr>
          <p:cNvPr id="154" name="Shape 154"/>
          <p:cNvSpPr txBox="1"/>
          <p:nvPr>
            <p:ph idx="1" type="body"/>
          </p:nvPr>
        </p:nvSpPr>
        <p:spPr>
          <a:xfrm>
            <a:off x="729450" y="1295300"/>
            <a:ext cx="2707800" cy="3314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t>Compare United’s daily stock with NYSE and S&amp;P 500 market index </a:t>
            </a:r>
            <a:endParaRPr sz="1600"/>
          </a:p>
          <a:p>
            <a:pPr indent="0" lvl="0" marL="0" rtl="0">
              <a:lnSpc>
                <a:spcPct val="115000"/>
              </a:lnSpc>
              <a:spcBef>
                <a:spcPts val="1600"/>
              </a:spcBef>
              <a:spcAft>
                <a:spcPts val="0"/>
              </a:spcAft>
              <a:buNone/>
            </a:pPr>
            <a:r>
              <a:rPr lang="en" sz="1600"/>
              <a:t>Blue line: "2018-03-13"</a:t>
            </a:r>
            <a:endParaRPr sz="1600"/>
          </a:p>
          <a:p>
            <a:pPr indent="0" lvl="0" marL="0" rtl="0">
              <a:lnSpc>
                <a:spcPct val="115000"/>
              </a:lnSpc>
              <a:spcBef>
                <a:spcPts val="1600"/>
              </a:spcBef>
              <a:spcAft>
                <a:spcPts val="0"/>
              </a:spcAft>
              <a:buNone/>
            </a:pPr>
            <a:r>
              <a:rPr lang="en" sz="1600"/>
              <a:t>United’s stock change is more extreme compared to market</a:t>
            </a:r>
            <a:endParaRPr sz="1600"/>
          </a:p>
          <a:p>
            <a:pPr indent="0" lvl="0" marL="0" rtl="0">
              <a:lnSpc>
                <a:spcPct val="115000"/>
              </a:lnSpc>
              <a:spcBef>
                <a:spcPts val="1600"/>
              </a:spcBef>
              <a:spcAft>
                <a:spcPts val="0"/>
              </a:spcAft>
              <a:buNone/>
            </a:pPr>
            <a:r>
              <a:rPr lang="en" sz="1600"/>
              <a:t>Reasonable to measure the effect of sentiments on United’s stock</a:t>
            </a:r>
            <a:endParaRPr sz="1600"/>
          </a:p>
          <a:p>
            <a:pPr indent="0" lvl="0" marL="0" rtl="0">
              <a:lnSpc>
                <a:spcPct val="115000"/>
              </a:lnSpc>
              <a:spcBef>
                <a:spcPts val="1600"/>
              </a:spcBef>
              <a:spcAft>
                <a:spcPts val="0"/>
              </a:spcAft>
              <a:buNone/>
            </a:pPr>
            <a:r>
              <a:t/>
            </a:r>
            <a:endParaRPr sz="1600"/>
          </a:p>
          <a:p>
            <a:pPr indent="0" lvl="0" marL="0" rtl="0">
              <a:lnSpc>
                <a:spcPct val="115000"/>
              </a:lnSpc>
              <a:spcBef>
                <a:spcPts val="1600"/>
              </a:spcBef>
              <a:spcAft>
                <a:spcPts val="0"/>
              </a:spcAft>
              <a:buNone/>
            </a:pPr>
            <a:r>
              <a:t/>
            </a:r>
            <a:endParaRPr sz="1600"/>
          </a:p>
          <a:p>
            <a:pPr indent="0" lvl="0" marL="0" rtl="0">
              <a:lnSpc>
                <a:spcPct val="115000"/>
              </a:lnSpc>
              <a:spcBef>
                <a:spcPts val="1600"/>
              </a:spcBef>
              <a:spcAft>
                <a:spcPts val="0"/>
              </a:spcAft>
              <a:buNone/>
            </a:pPr>
            <a:r>
              <a:t/>
            </a:r>
            <a:endParaRPr sz="1600"/>
          </a:p>
          <a:p>
            <a:pPr indent="0" lvl="0" marL="0" rtl="0">
              <a:lnSpc>
                <a:spcPct val="115000"/>
              </a:lnSpc>
              <a:spcBef>
                <a:spcPts val="1600"/>
              </a:spcBef>
              <a:spcAft>
                <a:spcPts val="0"/>
              </a:spcAft>
              <a:buNone/>
            </a:pPr>
            <a:r>
              <a:t/>
            </a:r>
            <a:endParaRPr sz="1600"/>
          </a:p>
          <a:p>
            <a:pPr indent="0" lvl="0" marL="0">
              <a:lnSpc>
                <a:spcPct val="115000"/>
              </a:lnSpc>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804775" y="1365000"/>
            <a:ext cx="3477900" cy="2217300"/>
          </a:xfrm>
          <a:prstGeom prst="rect">
            <a:avLst/>
          </a:prstGeom>
        </p:spPr>
        <p:txBody>
          <a:bodyPr anchorCtr="0" anchor="t" bIns="91425" lIns="91425" spcFirstLastPara="1" rIns="91425" wrap="square" tIns="91425">
            <a:noAutofit/>
          </a:bodyPr>
          <a:lstStyle/>
          <a:p>
            <a:pPr indent="0" lvl="0" marL="0">
              <a:lnSpc>
                <a:spcPct val="113000"/>
              </a:lnSpc>
              <a:spcBef>
                <a:spcPts val="0"/>
              </a:spcBef>
              <a:spcAft>
                <a:spcPts val="0"/>
              </a:spcAft>
              <a:buNone/>
            </a:pPr>
            <a:r>
              <a:rPr lang="en" sz="1600"/>
              <a:t>GARCH (Generalized AutoRegressive Conditional Heteroskedasticity) models volatility clustering</a:t>
            </a:r>
            <a:endParaRPr sz="1600"/>
          </a:p>
          <a:p>
            <a:pPr indent="0" lvl="0" marL="0">
              <a:lnSpc>
                <a:spcPct val="113000"/>
              </a:lnSpc>
              <a:spcBef>
                <a:spcPts val="800"/>
              </a:spcBef>
              <a:spcAft>
                <a:spcPts val="0"/>
              </a:spcAft>
              <a:buNone/>
            </a:pPr>
            <a:r>
              <a:rPr lang="en" sz="1600"/>
              <a:t>Red line: "2018-03-13 13:22:00"</a:t>
            </a:r>
            <a:endParaRPr sz="1600"/>
          </a:p>
          <a:p>
            <a:pPr indent="0" lvl="0" marL="0">
              <a:lnSpc>
                <a:spcPct val="113000"/>
              </a:lnSpc>
              <a:spcBef>
                <a:spcPts val="800"/>
              </a:spcBef>
              <a:spcAft>
                <a:spcPts val="800"/>
              </a:spcAft>
              <a:buNone/>
            </a:pPr>
            <a:r>
              <a:rPr lang="en" sz="1600"/>
              <a:t>sGARCH</a:t>
            </a:r>
            <a:endParaRPr sz="1600"/>
          </a:p>
        </p:txBody>
      </p:sp>
      <p:pic>
        <p:nvPicPr>
          <p:cNvPr id="160" name="Shape 160"/>
          <p:cNvPicPr preferRelativeResize="0"/>
          <p:nvPr/>
        </p:nvPicPr>
        <p:blipFill>
          <a:blip r:embed="rId3">
            <a:alphaModFix/>
          </a:blip>
          <a:stretch>
            <a:fillRect/>
          </a:stretch>
        </p:blipFill>
        <p:spPr>
          <a:xfrm>
            <a:off x="4594725" y="1321258"/>
            <a:ext cx="4281399" cy="3058142"/>
          </a:xfrm>
          <a:prstGeom prst="rect">
            <a:avLst/>
          </a:prstGeom>
          <a:noFill/>
          <a:ln>
            <a:noFill/>
          </a:ln>
        </p:spPr>
      </p:pic>
      <p:pic>
        <p:nvPicPr>
          <p:cNvPr id="161" name="Shape 161"/>
          <p:cNvPicPr preferRelativeResize="0"/>
          <p:nvPr/>
        </p:nvPicPr>
        <p:blipFill>
          <a:blip r:embed="rId4">
            <a:alphaModFix/>
          </a:blip>
          <a:stretch>
            <a:fillRect/>
          </a:stretch>
        </p:blipFill>
        <p:spPr>
          <a:xfrm>
            <a:off x="804775" y="4379400"/>
            <a:ext cx="5574799" cy="474800"/>
          </a:xfrm>
          <a:prstGeom prst="rect">
            <a:avLst/>
          </a:prstGeom>
          <a:noFill/>
          <a:ln>
            <a:noFill/>
          </a:ln>
        </p:spPr>
      </p:pic>
      <p:pic>
        <p:nvPicPr>
          <p:cNvPr id="162" name="Shape 162"/>
          <p:cNvPicPr preferRelativeResize="0"/>
          <p:nvPr/>
        </p:nvPicPr>
        <p:blipFill>
          <a:blip r:embed="rId5">
            <a:alphaModFix/>
          </a:blip>
          <a:stretch>
            <a:fillRect/>
          </a:stretch>
        </p:blipFill>
        <p:spPr>
          <a:xfrm>
            <a:off x="804775" y="3334849"/>
            <a:ext cx="3547875" cy="708175"/>
          </a:xfrm>
          <a:prstGeom prst="rect">
            <a:avLst/>
          </a:prstGeom>
          <a:noFill/>
          <a:ln>
            <a:noFill/>
          </a:ln>
        </p:spPr>
      </p:pic>
      <p:sp>
        <p:nvSpPr>
          <p:cNvPr id="163" name="Shape 163"/>
          <p:cNvSpPr txBox="1"/>
          <p:nvPr/>
        </p:nvSpPr>
        <p:spPr>
          <a:xfrm>
            <a:off x="3421825" y="645650"/>
            <a:ext cx="5454300" cy="675600"/>
          </a:xfrm>
          <a:prstGeom prst="rect">
            <a:avLst/>
          </a:prstGeom>
          <a:noFill/>
          <a:ln>
            <a:noFill/>
          </a:ln>
        </p:spPr>
        <p:txBody>
          <a:bodyPr anchorCtr="0" anchor="t" bIns="91425" lIns="91425" spcFirstLastPara="1" rIns="91425" wrap="square" tIns="91425">
            <a:noAutofit/>
          </a:bodyPr>
          <a:lstStyle/>
          <a:p>
            <a:pPr indent="0" lvl="0" marL="457200">
              <a:spcBef>
                <a:spcPts val="0"/>
              </a:spcBef>
              <a:spcAft>
                <a:spcPts val="0"/>
              </a:spcAft>
              <a:buNone/>
            </a:pPr>
            <a:r>
              <a:rPr lang="en" sz="1600">
                <a:solidFill>
                  <a:schemeClr val="accent1"/>
                </a:solidFill>
                <a:latin typeface="Lato"/>
                <a:ea typeface="Lato"/>
                <a:cs typeface="Lato"/>
                <a:sym typeface="Lato"/>
              </a:rPr>
              <a:t>ugarchspec(variance.model = list(model = "sGARCH", garchOrder = c(1,1)), mean.model = list(armaOrder = c(0,0)), distribution.model = "std")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729450" y="1265775"/>
            <a:ext cx="3692100" cy="38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Intervention Effect Quantified</a:t>
            </a:r>
            <a:endParaRPr sz="1800"/>
          </a:p>
          <a:p>
            <a:pPr indent="0" lvl="0" marL="0" rtl="0">
              <a:spcBef>
                <a:spcPts val="1600"/>
              </a:spcBef>
              <a:spcAft>
                <a:spcPts val="1600"/>
              </a:spcAft>
              <a:buNone/>
            </a:pPr>
            <a:r>
              <a:t/>
            </a:r>
            <a:endParaRPr/>
          </a:p>
        </p:txBody>
      </p:sp>
      <p:pic>
        <p:nvPicPr>
          <p:cNvPr id="169" name="Shape 169"/>
          <p:cNvPicPr preferRelativeResize="0"/>
          <p:nvPr/>
        </p:nvPicPr>
        <p:blipFill>
          <a:blip r:embed="rId3">
            <a:alphaModFix/>
          </a:blip>
          <a:stretch>
            <a:fillRect/>
          </a:stretch>
        </p:blipFill>
        <p:spPr>
          <a:xfrm>
            <a:off x="729450" y="1652550"/>
            <a:ext cx="3509699" cy="2409800"/>
          </a:xfrm>
          <a:prstGeom prst="rect">
            <a:avLst/>
          </a:prstGeom>
          <a:noFill/>
          <a:ln>
            <a:noFill/>
          </a:ln>
        </p:spPr>
      </p:pic>
      <p:pic>
        <p:nvPicPr>
          <p:cNvPr id="170" name="Shape 170"/>
          <p:cNvPicPr preferRelativeResize="0"/>
          <p:nvPr/>
        </p:nvPicPr>
        <p:blipFill>
          <a:blip r:embed="rId4">
            <a:alphaModFix/>
          </a:blip>
          <a:stretch>
            <a:fillRect/>
          </a:stretch>
        </p:blipFill>
        <p:spPr>
          <a:xfrm>
            <a:off x="5002464" y="1728675"/>
            <a:ext cx="3391487" cy="2167450"/>
          </a:xfrm>
          <a:prstGeom prst="rect">
            <a:avLst/>
          </a:prstGeom>
          <a:noFill/>
          <a:ln>
            <a:noFill/>
          </a:ln>
        </p:spPr>
      </p:pic>
      <p:pic>
        <p:nvPicPr>
          <p:cNvPr id="171" name="Shape 171"/>
          <p:cNvPicPr preferRelativeResize="0"/>
          <p:nvPr/>
        </p:nvPicPr>
        <p:blipFill>
          <a:blip r:embed="rId5">
            <a:alphaModFix/>
          </a:blip>
          <a:stretch>
            <a:fillRect/>
          </a:stretch>
        </p:blipFill>
        <p:spPr>
          <a:xfrm>
            <a:off x="7485775" y="472888"/>
            <a:ext cx="1478328" cy="1040575"/>
          </a:xfrm>
          <a:prstGeom prst="rect">
            <a:avLst/>
          </a:prstGeom>
          <a:noFill/>
          <a:ln>
            <a:noFill/>
          </a:ln>
        </p:spPr>
      </p:pic>
      <p:pic>
        <p:nvPicPr>
          <p:cNvPr id="172" name="Shape 172"/>
          <p:cNvPicPr preferRelativeResize="0"/>
          <p:nvPr/>
        </p:nvPicPr>
        <p:blipFill>
          <a:blip r:embed="rId6">
            <a:alphaModFix/>
          </a:blip>
          <a:stretch>
            <a:fillRect/>
          </a:stretch>
        </p:blipFill>
        <p:spPr>
          <a:xfrm>
            <a:off x="2044225" y="785825"/>
            <a:ext cx="2686050" cy="305437"/>
          </a:xfrm>
          <a:prstGeom prst="rect">
            <a:avLst/>
          </a:prstGeom>
          <a:noFill/>
          <a:ln>
            <a:noFill/>
          </a:ln>
        </p:spPr>
      </p:pic>
      <p:pic>
        <p:nvPicPr>
          <p:cNvPr id="173" name="Shape 173"/>
          <p:cNvPicPr preferRelativeResize="0"/>
          <p:nvPr/>
        </p:nvPicPr>
        <p:blipFill>
          <a:blip r:embed="rId7">
            <a:alphaModFix/>
          </a:blip>
          <a:stretch>
            <a:fillRect/>
          </a:stretch>
        </p:blipFill>
        <p:spPr>
          <a:xfrm>
            <a:off x="371123" y="4004850"/>
            <a:ext cx="4102624" cy="875525"/>
          </a:xfrm>
          <a:prstGeom prst="rect">
            <a:avLst/>
          </a:prstGeom>
          <a:noFill/>
          <a:ln>
            <a:noFill/>
          </a:ln>
        </p:spPr>
      </p:pic>
      <p:pic>
        <p:nvPicPr>
          <p:cNvPr id="174" name="Shape 174"/>
          <p:cNvPicPr preferRelativeResize="0"/>
          <p:nvPr/>
        </p:nvPicPr>
        <p:blipFill>
          <a:blip r:embed="rId8">
            <a:alphaModFix/>
          </a:blip>
          <a:stretch>
            <a:fillRect/>
          </a:stretch>
        </p:blipFill>
        <p:spPr>
          <a:xfrm>
            <a:off x="4730275" y="4011825"/>
            <a:ext cx="4315525" cy="965375"/>
          </a:xfrm>
          <a:prstGeom prst="rect">
            <a:avLst/>
          </a:prstGeom>
          <a:noFill/>
          <a:ln>
            <a:noFill/>
          </a:ln>
        </p:spPr>
      </p:pic>
      <p:pic>
        <p:nvPicPr>
          <p:cNvPr id="175" name="Shape 175"/>
          <p:cNvPicPr preferRelativeResize="0"/>
          <p:nvPr/>
        </p:nvPicPr>
        <p:blipFill>
          <a:blip r:embed="rId9">
            <a:alphaModFix/>
          </a:blip>
          <a:stretch>
            <a:fillRect/>
          </a:stretch>
        </p:blipFill>
        <p:spPr>
          <a:xfrm>
            <a:off x="4958875" y="613200"/>
            <a:ext cx="2450700" cy="7599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1768925" y="599125"/>
            <a:ext cx="7148999" cy="4436275"/>
          </a:xfrm>
          <a:prstGeom prst="rect">
            <a:avLst/>
          </a:prstGeom>
          <a:noFill/>
          <a:ln>
            <a:noFill/>
          </a:ln>
        </p:spPr>
      </p:pic>
      <p:sp>
        <p:nvSpPr>
          <p:cNvPr id="181" name="Shape 181"/>
          <p:cNvSpPr txBox="1"/>
          <p:nvPr>
            <p:ph type="title"/>
          </p:nvPr>
        </p:nvSpPr>
        <p:spPr>
          <a:xfrm>
            <a:off x="668650" y="540550"/>
            <a:ext cx="76884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Amazon</a:t>
            </a:r>
            <a:endParaRPr/>
          </a:p>
        </p:txBody>
      </p:sp>
      <p:sp>
        <p:nvSpPr>
          <p:cNvPr id="182" name="Shape 182"/>
          <p:cNvSpPr txBox="1"/>
          <p:nvPr/>
        </p:nvSpPr>
        <p:spPr>
          <a:xfrm>
            <a:off x="67825" y="1379125"/>
            <a:ext cx="2173800" cy="354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accent1"/>
                </a:solidFill>
                <a:latin typeface="Lato"/>
                <a:ea typeface="Lato"/>
                <a:cs typeface="Lato"/>
                <a:sym typeface="Lato"/>
              </a:rPr>
              <a:t>Point of Interest:</a:t>
            </a:r>
            <a:endParaRPr sz="1600">
              <a:solidFill>
                <a:schemeClr val="accent1"/>
              </a:solidFill>
              <a:latin typeface="Lato"/>
              <a:ea typeface="Lato"/>
              <a:cs typeface="Lato"/>
              <a:sym typeface="Lato"/>
            </a:endParaRPr>
          </a:p>
          <a:p>
            <a:pPr indent="0" lvl="0" marL="0">
              <a:spcBef>
                <a:spcPts val="0"/>
              </a:spcBef>
              <a:spcAft>
                <a:spcPts val="0"/>
              </a:spcAft>
              <a:buNone/>
            </a:pPr>
            <a:r>
              <a:rPr lang="en" sz="1600">
                <a:solidFill>
                  <a:schemeClr val="accent1"/>
                </a:solidFill>
                <a:latin typeface="Lato"/>
                <a:ea typeface="Lato"/>
                <a:cs typeface="Lato"/>
                <a:sym typeface="Lato"/>
              </a:rPr>
              <a:t>2018-04-02 08:19:00</a:t>
            </a:r>
            <a:endParaRPr sz="1600">
              <a:solidFill>
                <a:schemeClr val="accent1"/>
              </a:solidFill>
              <a:latin typeface="Lato"/>
              <a:ea typeface="Lato"/>
              <a:cs typeface="Lato"/>
              <a:sym typeface="Lato"/>
            </a:endParaRPr>
          </a:p>
          <a:p>
            <a:pPr indent="0" lvl="0" marL="0">
              <a:spcBef>
                <a:spcPts val="0"/>
              </a:spcBef>
              <a:spcAft>
                <a:spcPts val="0"/>
              </a:spcAft>
              <a:buNone/>
            </a:pPr>
            <a:r>
              <a:t/>
            </a:r>
            <a:endParaRPr sz="1600">
              <a:solidFill>
                <a:schemeClr val="accent1"/>
              </a:solidFill>
              <a:latin typeface="Lato"/>
              <a:ea typeface="Lato"/>
              <a:cs typeface="Lato"/>
              <a:sym typeface="Lato"/>
            </a:endParaRPr>
          </a:p>
          <a:p>
            <a:pPr indent="0" lvl="0" marL="0">
              <a:spcBef>
                <a:spcPts val="0"/>
              </a:spcBef>
              <a:spcAft>
                <a:spcPts val="0"/>
              </a:spcAft>
              <a:buNone/>
            </a:pPr>
            <a:r>
              <a:t/>
            </a:r>
            <a:endParaRPr sz="1600">
              <a:solidFill>
                <a:schemeClr val="accent1"/>
              </a:solidFill>
              <a:latin typeface="Lato"/>
              <a:ea typeface="Lato"/>
              <a:cs typeface="Lato"/>
              <a:sym typeface="Lato"/>
            </a:endParaRPr>
          </a:p>
          <a:p>
            <a:pPr indent="0" lvl="0" marL="0">
              <a:spcBef>
                <a:spcPts val="0"/>
              </a:spcBef>
              <a:spcAft>
                <a:spcPts val="0"/>
              </a:spcAft>
              <a:buNone/>
            </a:pPr>
            <a:r>
              <a:rPr lang="en" sz="1600">
                <a:solidFill>
                  <a:schemeClr val="accent1"/>
                </a:solidFill>
                <a:latin typeface="Lato"/>
                <a:ea typeface="Lato"/>
                <a:cs typeface="Lato"/>
                <a:sym typeface="Lato"/>
              </a:rPr>
              <a:t>Total Sentiment drops from 0.41 to -6.94</a:t>
            </a:r>
            <a:endParaRPr sz="1600">
              <a:solidFill>
                <a:schemeClr val="accent1"/>
              </a:solidFill>
              <a:latin typeface="Lato"/>
              <a:ea typeface="Lato"/>
              <a:cs typeface="Lato"/>
              <a:sym typeface="Lato"/>
            </a:endParaRPr>
          </a:p>
          <a:p>
            <a:pPr indent="0" lvl="0" marL="0">
              <a:spcBef>
                <a:spcPts val="0"/>
              </a:spcBef>
              <a:spcAft>
                <a:spcPts val="0"/>
              </a:spcAft>
              <a:buNone/>
            </a:pPr>
            <a:r>
              <a:t/>
            </a:r>
            <a:endParaRPr sz="1600">
              <a:solidFill>
                <a:schemeClr val="accent1"/>
              </a:solidFill>
              <a:latin typeface="Lato"/>
              <a:ea typeface="Lato"/>
              <a:cs typeface="Lato"/>
              <a:sym typeface="Lato"/>
            </a:endParaRPr>
          </a:p>
          <a:p>
            <a:pPr indent="0" lvl="0" marL="0">
              <a:spcBef>
                <a:spcPts val="0"/>
              </a:spcBef>
              <a:spcAft>
                <a:spcPts val="0"/>
              </a:spcAft>
              <a:buNone/>
            </a:pPr>
            <a:r>
              <a:rPr lang="en" sz="1600">
                <a:solidFill>
                  <a:schemeClr val="accent1"/>
                </a:solidFill>
                <a:latin typeface="Lato"/>
                <a:ea typeface="Lato"/>
                <a:cs typeface="Lato"/>
                <a:sym typeface="Lato"/>
              </a:rPr>
              <a:t>Rolling variance triples</a:t>
            </a:r>
            <a:endParaRPr sz="1600">
              <a:solidFill>
                <a:schemeClr val="accent1"/>
              </a:solidFill>
              <a:latin typeface="Lato"/>
              <a:ea typeface="Lato"/>
              <a:cs typeface="Lato"/>
              <a:sym typeface="Lato"/>
            </a:endParaRPr>
          </a:p>
          <a:p>
            <a:pPr indent="0" lvl="0" marL="0">
              <a:spcBef>
                <a:spcPts val="0"/>
              </a:spcBef>
              <a:spcAft>
                <a:spcPts val="0"/>
              </a:spcAft>
              <a:buNone/>
            </a:pPr>
            <a:r>
              <a:t/>
            </a:r>
            <a:endParaRPr sz="1600">
              <a:solidFill>
                <a:schemeClr val="accent1"/>
              </a:solidFill>
              <a:latin typeface="Lato"/>
              <a:ea typeface="Lato"/>
              <a:cs typeface="Lato"/>
              <a:sym typeface="Lato"/>
            </a:endParaRPr>
          </a:p>
          <a:p>
            <a:pPr indent="0" lvl="0" marL="0">
              <a:spcBef>
                <a:spcPts val="0"/>
              </a:spcBef>
              <a:spcAft>
                <a:spcPts val="0"/>
              </a:spcAft>
              <a:buNone/>
            </a:pPr>
            <a:r>
              <a:t/>
            </a:r>
            <a:endParaRPr sz="16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4511100" y="501475"/>
            <a:ext cx="4632899" cy="3072226"/>
          </a:xfrm>
          <a:prstGeom prst="rect">
            <a:avLst/>
          </a:prstGeom>
          <a:noFill/>
          <a:ln>
            <a:noFill/>
          </a:ln>
        </p:spPr>
      </p:pic>
      <p:pic>
        <p:nvPicPr>
          <p:cNvPr id="188" name="Shape 188"/>
          <p:cNvPicPr preferRelativeResize="0"/>
          <p:nvPr/>
        </p:nvPicPr>
        <p:blipFill>
          <a:blip r:embed="rId4">
            <a:alphaModFix/>
          </a:blip>
          <a:stretch>
            <a:fillRect/>
          </a:stretch>
        </p:blipFill>
        <p:spPr>
          <a:xfrm>
            <a:off x="0" y="2403625"/>
            <a:ext cx="4915700" cy="2739876"/>
          </a:xfrm>
          <a:prstGeom prst="rect">
            <a:avLst/>
          </a:prstGeom>
          <a:noFill/>
          <a:ln>
            <a:noFill/>
          </a:ln>
        </p:spPr>
      </p:pic>
      <p:sp>
        <p:nvSpPr>
          <p:cNvPr id="189" name="Shape 189"/>
          <p:cNvSpPr txBox="1"/>
          <p:nvPr/>
        </p:nvSpPr>
        <p:spPr>
          <a:xfrm>
            <a:off x="5229575" y="3436100"/>
            <a:ext cx="3507000" cy="168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accent1"/>
                </a:solidFill>
                <a:latin typeface="Lato"/>
                <a:ea typeface="Lato"/>
                <a:cs typeface="Lato"/>
                <a:sym typeface="Lato"/>
              </a:rPr>
              <a:t>Amazon’s rolling standard deviation is also inconsistent with those of the markets</a:t>
            </a:r>
            <a:endParaRPr>
              <a:solidFill>
                <a:schemeClr val="accent1"/>
              </a:solidFill>
              <a:latin typeface="Lato"/>
              <a:ea typeface="Lato"/>
              <a:cs typeface="Lato"/>
              <a:sym typeface="Lato"/>
            </a:endParaRPr>
          </a:p>
          <a:p>
            <a:pPr indent="0" lvl="0" marL="0">
              <a:spcBef>
                <a:spcPts val="0"/>
              </a:spcBef>
              <a:spcAft>
                <a:spcPts val="0"/>
              </a:spcAft>
              <a:buNone/>
            </a:pPr>
            <a:r>
              <a:t/>
            </a:r>
            <a:endParaRPr>
              <a:solidFill>
                <a:schemeClr val="accent1"/>
              </a:solidFill>
              <a:latin typeface="Lato"/>
              <a:ea typeface="Lato"/>
              <a:cs typeface="Lato"/>
              <a:sym typeface="Lato"/>
            </a:endParaRPr>
          </a:p>
          <a:p>
            <a:pPr indent="0" lvl="0" marL="0">
              <a:spcBef>
                <a:spcPts val="0"/>
              </a:spcBef>
              <a:spcAft>
                <a:spcPts val="0"/>
              </a:spcAft>
              <a:buNone/>
            </a:pPr>
            <a:r>
              <a:rPr lang="en">
                <a:solidFill>
                  <a:schemeClr val="accent1"/>
                </a:solidFill>
                <a:latin typeface="Lato"/>
                <a:ea typeface="Lato"/>
                <a:cs typeface="Lato"/>
                <a:sym typeface="Lato"/>
              </a:rPr>
              <a:t>rollapply(AMZNMarket, by.column = TRUE, FUN = sd, fill = NA, width = 3)</a:t>
            </a:r>
            <a:endParaRPr>
              <a:latin typeface="Lato"/>
              <a:ea typeface="Lato"/>
              <a:cs typeface="Lato"/>
              <a:sym typeface="Lato"/>
            </a:endParaRPr>
          </a:p>
        </p:txBody>
      </p:sp>
      <p:sp>
        <p:nvSpPr>
          <p:cNvPr id="190" name="Shape 190"/>
          <p:cNvSpPr txBox="1"/>
          <p:nvPr>
            <p:ph idx="1" type="body"/>
          </p:nvPr>
        </p:nvSpPr>
        <p:spPr>
          <a:xfrm>
            <a:off x="729450" y="1326700"/>
            <a:ext cx="3866100" cy="1663800"/>
          </a:xfrm>
          <a:prstGeom prst="rect">
            <a:avLst/>
          </a:prstGeom>
        </p:spPr>
        <p:txBody>
          <a:bodyPr anchorCtr="0" anchor="t" bIns="91425" lIns="91425" spcFirstLastPara="1" rIns="91425" wrap="square" tIns="91425">
            <a:noAutofit/>
          </a:bodyPr>
          <a:lstStyle/>
          <a:p>
            <a:pPr indent="0" lvl="0" marL="0" rtl="0">
              <a:lnSpc>
                <a:spcPct val="114000"/>
              </a:lnSpc>
              <a:spcBef>
                <a:spcPts val="0"/>
              </a:spcBef>
              <a:spcAft>
                <a:spcPts val="0"/>
              </a:spcAft>
              <a:buNone/>
            </a:pPr>
            <a:r>
              <a:rPr lang="en" sz="1400"/>
              <a:t>Compare Amazon’s daily stock with Nasdaq and S&amp;P 500 market index </a:t>
            </a:r>
            <a:endParaRPr sz="1400"/>
          </a:p>
          <a:p>
            <a:pPr indent="0" lvl="0" marL="0" rtl="0">
              <a:lnSpc>
                <a:spcPct val="114000"/>
              </a:lnSpc>
              <a:spcBef>
                <a:spcPts val="800"/>
              </a:spcBef>
              <a:spcAft>
                <a:spcPts val="0"/>
              </a:spcAft>
              <a:buNone/>
            </a:pPr>
            <a:r>
              <a:rPr lang="en" sz="1400"/>
              <a:t>Blue line: "</a:t>
            </a:r>
            <a:r>
              <a:rPr lang="en" sz="1400"/>
              <a:t>2018-04-02</a:t>
            </a:r>
            <a:r>
              <a:rPr lang="en" sz="1400"/>
              <a:t>"</a:t>
            </a:r>
            <a:endParaRPr sz="1400"/>
          </a:p>
          <a:p>
            <a:pPr indent="0" lvl="0" marL="0" rtl="0">
              <a:lnSpc>
                <a:spcPct val="114000"/>
              </a:lnSpc>
              <a:spcBef>
                <a:spcPts val="800"/>
              </a:spcBef>
              <a:spcAft>
                <a:spcPts val="800"/>
              </a:spcAft>
              <a:buNone/>
            </a:pPr>
            <a:r>
              <a:rPr lang="en" sz="1400"/>
              <a:t>Amazon’s stock change is more extreme compared to market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804775" y="1441200"/>
            <a:ext cx="3477900" cy="2217300"/>
          </a:xfrm>
          <a:prstGeom prst="rect">
            <a:avLst/>
          </a:prstGeom>
        </p:spPr>
        <p:txBody>
          <a:bodyPr anchorCtr="0" anchor="t" bIns="91425" lIns="91425" spcFirstLastPara="1" rIns="91425" wrap="square" tIns="91425">
            <a:noAutofit/>
          </a:bodyPr>
          <a:lstStyle/>
          <a:p>
            <a:pPr indent="0" lvl="0" marL="0" rtl="0">
              <a:lnSpc>
                <a:spcPct val="113000"/>
              </a:lnSpc>
              <a:spcBef>
                <a:spcPts val="0"/>
              </a:spcBef>
              <a:spcAft>
                <a:spcPts val="0"/>
              </a:spcAft>
              <a:buNone/>
            </a:pPr>
            <a:r>
              <a:rPr lang="en" sz="1600"/>
              <a:t>GARCH (Generalized AutoRegressive Conditional Heteroskedasticity) models volatility clustering</a:t>
            </a:r>
            <a:endParaRPr sz="1600"/>
          </a:p>
          <a:p>
            <a:pPr indent="0" lvl="0" marL="0" rtl="0">
              <a:lnSpc>
                <a:spcPct val="113000"/>
              </a:lnSpc>
              <a:spcBef>
                <a:spcPts val="800"/>
              </a:spcBef>
              <a:spcAft>
                <a:spcPts val="0"/>
              </a:spcAft>
              <a:buNone/>
            </a:pPr>
            <a:r>
              <a:rPr lang="en" sz="1600"/>
              <a:t>Red line: "</a:t>
            </a:r>
            <a:r>
              <a:rPr lang="en" sz="1600"/>
              <a:t>2018-04-02 09:30:00</a:t>
            </a:r>
            <a:r>
              <a:rPr lang="en" sz="1600"/>
              <a:t>"</a:t>
            </a:r>
            <a:endParaRPr sz="1600"/>
          </a:p>
          <a:p>
            <a:pPr indent="0" lvl="0" marL="0" rtl="0">
              <a:lnSpc>
                <a:spcPct val="113000"/>
              </a:lnSpc>
              <a:spcBef>
                <a:spcPts val="800"/>
              </a:spcBef>
              <a:spcAft>
                <a:spcPts val="800"/>
              </a:spcAft>
              <a:buNone/>
            </a:pPr>
            <a:r>
              <a:t/>
            </a:r>
            <a:endParaRPr sz="1600"/>
          </a:p>
        </p:txBody>
      </p:sp>
      <p:sp>
        <p:nvSpPr>
          <p:cNvPr id="196" name="Shape 196"/>
          <p:cNvSpPr txBox="1"/>
          <p:nvPr/>
        </p:nvSpPr>
        <p:spPr>
          <a:xfrm>
            <a:off x="3421825" y="645650"/>
            <a:ext cx="5454300" cy="675600"/>
          </a:xfrm>
          <a:prstGeom prst="rect">
            <a:avLst/>
          </a:prstGeom>
          <a:noFill/>
          <a:ln>
            <a:noFill/>
          </a:ln>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chemeClr val="accent1"/>
                </a:solidFill>
                <a:latin typeface="Lato"/>
                <a:ea typeface="Lato"/>
                <a:cs typeface="Lato"/>
                <a:sym typeface="Lato"/>
              </a:rPr>
              <a:t>ugarchspec(variance.model = list(model = "sGARCH", garchOrder = c(1,1)), mean.model = list(armaOrder = c(0,0)), distribution.model = "std")</a:t>
            </a:r>
            <a:endParaRPr/>
          </a:p>
        </p:txBody>
      </p:sp>
      <p:pic>
        <p:nvPicPr>
          <p:cNvPr id="197" name="Shape 197"/>
          <p:cNvPicPr preferRelativeResize="0"/>
          <p:nvPr/>
        </p:nvPicPr>
        <p:blipFill>
          <a:blip r:embed="rId3">
            <a:alphaModFix/>
          </a:blip>
          <a:stretch>
            <a:fillRect/>
          </a:stretch>
        </p:blipFill>
        <p:spPr>
          <a:xfrm>
            <a:off x="4680111" y="1441200"/>
            <a:ext cx="4113490" cy="2938200"/>
          </a:xfrm>
          <a:prstGeom prst="rect">
            <a:avLst/>
          </a:prstGeom>
          <a:noFill/>
          <a:ln>
            <a:noFill/>
          </a:ln>
        </p:spPr>
      </p:pic>
      <p:pic>
        <p:nvPicPr>
          <p:cNvPr id="198" name="Shape 198"/>
          <p:cNvPicPr preferRelativeResize="0"/>
          <p:nvPr/>
        </p:nvPicPr>
        <p:blipFill>
          <a:blip r:embed="rId4">
            <a:alphaModFix/>
          </a:blip>
          <a:stretch>
            <a:fillRect/>
          </a:stretch>
        </p:blipFill>
        <p:spPr>
          <a:xfrm>
            <a:off x="804775" y="4379401"/>
            <a:ext cx="6100000" cy="573200"/>
          </a:xfrm>
          <a:prstGeom prst="rect">
            <a:avLst/>
          </a:prstGeom>
          <a:noFill/>
          <a:ln>
            <a:noFill/>
          </a:ln>
        </p:spPr>
      </p:pic>
      <p:pic>
        <p:nvPicPr>
          <p:cNvPr id="199" name="Shape 199"/>
          <p:cNvPicPr preferRelativeResize="0"/>
          <p:nvPr/>
        </p:nvPicPr>
        <p:blipFill>
          <a:blip r:embed="rId5">
            <a:alphaModFix/>
          </a:blip>
          <a:stretch>
            <a:fillRect/>
          </a:stretch>
        </p:blipFill>
        <p:spPr>
          <a:xfrm>
            <a:off x="656200" y="3116625"/>
            <a:ext cx="3775051" cy="101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 type="body"/>
          </p:nvPr>
        </p:nvSpPr>
        <p:spPr>
          <a:xfrm>
            <a:off x="729450" y="1265775"/>
            <a:ext cx="4000800" cy="38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Intervention Effect Quantified</a:t>
            </a:r>
            <a:endParaRPr sz="1800"/>
          </a:p>
          <a:p>
            <a:pPr indent="0" lvl="0" marL="0">
              <a:spcBef>
                <a:spcPts val="1600"/>
              </a:spcBef>
              <a:spcAft>
                <a:spcPts val="1600"/>
              </a:spcAft>
              <a:buNone/>
            </a:pPr>
            <a:r>
              <a:t/>
            </a:r>
            <a:endParaRPr/>
          </a:p>
        </p:txBody>
      </p:sp>
      <p:pic>
        <p:nvPicPr>
          <p:cNvPr id="205" name="Shape 205"/>
          <p:cNvPicPr preferRelativeResize="0"/>
          <p:nvPr/>
        </p:nvPicPr>
        <p:blipFill>
          <a:blip r:embed="rId3">
            <a:alphaModFix/>
          </a:blip>
          <a:stretch>
            <a:fillRect/>
          </a:stretch>
        </p:blipFill>
        <p:spPr>
          <a:xfrm>
            <a:off x="729450" y="1650375"/>
            <a:ext cx="3300626" cy="2328300"/>
          </a:xfrm>
          <a:prstGeom prst="rect">
            <a:avLst/>
          </a:prstGeom>
          <a:noFill/>
          <a:ln>
            <a:noFill/>
          </a:ln>
        </p:spPr>
      </p:pic>
      <p:pic>
        <p:nvPicPr>
          <p:cNvPr id="206" name="Shape 206"/>
          <p:cNvPicPr preferRelativeResize="0"/>
          <p:nvPr/>
        </p:nvPicPr>
        <p:blipFill>
          <a:blip r:embed="rId4">
            <a:alphaModFix/>
          </a:blip>
          <a:stretch>
            <a:fillRect/>
          </a:stretch>
        </p:blipFill>
        <p:spPr>
          <a:xfrm>
            <a:off x="4732025" y="1560000"/>
            <a:ext cx="3661888" cy="2328300"/>
          </a:xfrm>
          <a:prstGeom prst="rect">
            <a:avLst/>
          </a:prstGeom>
          <a:noFill/>
          <a:ln>
            <a:noFill/>
          </a:ln>
        </p:spPr>
      </p:pic>
      <p:pic>
        <p:nvPicPr>
          <p:cNvPr id="207" name="Shape 207"/>
          <p:cNvPicPr preferRelativeResize="0"/>
          <p:nvPr/>
        </p:nvPicPr>
        <p:blipFill>
          <a:blip r:embed="rId5">
            <a:alphaModFix/>
          </a:blip>
          <a:stretch>
            <a:fillRect/>
          </a:stretch>
        </p:blipFill>
        <p:spPr>
          <a:xfrm>
            <a:off x="215100" y="3958475"/>
            <a:ext cx="4329325" cy="948150"/>
          </a:xfrm>
          <a:prstGeom prst="rect">
            <a:avLst/>
          </a:prstGeom>
          <a:noFill/>
          <a:ln>
            <a:noFill/>
          </a:ln>
        </p:spPr>
      </p:pic>
      <p:pic>
        <p:nvPicPr>
          <p:cNvPr id="208" name="Shape 208"/>
          <p:cNvPicPr preferRelativeResize="0"/>
          <p:nvPr/>
        </p:nvPicPr>
        <p:blipFill>
          <a:blip r:embed="rId6">
            <a:alphaModFix/>
          </a:blip>
          <a:stretch>
            <a:fillRect/>
          </a:stretch>
        </p:blipFill>
        <p:spPr>
          <a:xfrm>
            <a:off x="4824083" y="3958478"/>
            <a:ext cx="4137418" cy="948150"/>
          </a:xfrm>
          <a:prstGeom prst="rect">
            <a:avLst/>
          </a:prstGeom>
          <a:noFill/>
          <a:ln>
            <a:noFill/>
          </a:ln>
        </p:spPr>
      </p:pic>
      <p:pic>
        <p:nvPicPr>
          <p:cNvPr id="209" name="Shape 209"/>
          <p:cNvPicPr preferRelativeResize="0"/>
          <p:nvPr/>
        </p:nvPicPr>
        <p:blipFill>
          <a:blip r:embed="rId7">
            <a:alphaModFix/>
          </a:blip>
          <a:stretch>
            <a:fillRect/>
          </a:stretch>
        </p:blipFill>
        <p:spPr>
          <a:xfrm>
            <a:off x="2044225" y="785825"/>
            <a:ext cx="2686050" cy="305437"/>
          </a:xfrm>
          <a:prstGeom prst="rect">
            <a:avLst/>
          </a:prstGeom>
          <a:noFill/>
          <a:ln>
            <a:noFill/>
          </a:ln>
        </p:spPr>
      </p:pic>
      <p:pic>
        <p:nvPicPr>
          <p:cNvPr id="210" name="Shape 210"/>
          <p:cNvPicPr preferRelativeResize="0"/>
          <p:nvPr/>
        </p:nvPicPr>
        <p:blipFill>
          <a:blip r:embed="rId8">
            <a:alphaModFix/>
          </a:blip>
          <a:stretch>
            <a:fillRect/>
          </a:stretch>
        </p:blipFill>
        <p:spPr>
          <a:xfrm>
            <a:off x="7485775" y="549088"/>
            <a:ext cx="1478328" cy="1040575"/>
          </a:xfrm>
          <a:prstGeom prst="rect">
            <a:avLst/>
          </a:prstGeom>
          <a:noFill/>
          <a:ln>
            <a:noFill/>
          </a:ln>
        </p:spPr>
      </p:pic>
      <p:pic>
        <p:nvPicPr>
          <p:cNvPr id="211" name="Shape 211"/>
          <p:cNvPicPr preferRelativeResize="0"/>
          <p:nvPr/>
        </p:nvPicPr>
        <p:blipFill>
          <a:blip r:embed="rId9">
            <a:alphaModFix/>
          </a:blip>
          <a:stretch>
            <a:fillRect/>
          </a:stretch>
        </p:blipFill>
        <p:spPr>
          <a:xfrm>
            <a:off x="4973600" y="613200"/>
            <a:ext cx="2450700" cy="7599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727650" y="5725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Disney </a:t>
            </a:r>
            <a:endParaRPr/>
          </a:p>
        </p:txBody>
      </p:sp>
      <p:pic>
        <p:nvPicPr>
          <p:cNvPr id="217" name="Shape 217"/>
          <p:cNvPicPr preferRelativeResize="0"/>
          <p:nvPr/>
        </p:nvPicPr>
        <p:blipFill>
          <a:blip r:embed="rId3">
            <a:alphaModFix/>
          </a:blip>
          <a:stretch>
            <a:fillRect/>
          </a:stretch>
        </p:blipFill>
        <p:spPr>
          <a:xfrm>
            <a:off x="4282674" y="531900"/>
            <a:ext cx="4210776" cy="2261101"/>
          </a:xfrm>
          <a:prstGeom prst="rect">
            <a:avLst/>
          </a:prstGeom>
          <a:noFill/>
          <a:ln>
            <a:noFill/>
          </a:ln>
        </p:spPr>
      </p:pic>
      <p:pic>
        <p:nvPicPr>
          <p:cNvPr id="218" name="Shape 218"/>
          <p:cNvPicPr preferRelativeResize="0"/>
          <p:nvPr/>
        </p:nvPicPr>
        <p:blipFill>
          <a:blip r:embed="rId4">
            <a:alphaModFix/>
          </a:blip>
          <a:stretch>
            <a:fillRect/>
          </a:stretch>
        </p:blipFill>
        <p:spPr>
          <a:xfrm>
            <a:off x="4551675" y="2858450"/>
            <a:ext cx="3941776" cy="2121899"/>
          </a:xfrm>
          <a:prstGeom prst="rect">
            <a:avLst/>
          </a:prstGeom>
          <a:noFill/>
          <a:ln>
            <a:noFill/>
          </a:ln>
        </p:spPr>
      </p:pic>
      <p:pic>
        <p:nvPicPr>
          <p:cNvPr id="219" name="Shape 219"/>
          <p:cNvPicPr preferRelativeResize="0"/>
          <p:nvPr/>
        </p:nvPicPr>
        <p:blipFill>
          <a:blip r:embed="rId5">
            <a:alphaModFix/>
          </a:blip>
          <a:stretch>
            <a:fillRect/>
          </a:stretch>
        </p:blipFill>
        <p:spPr>
          <a:xfrm>
            <a:off x="71900" y="2844650"/>
            <a:ext cx="4210775" cy="2149487"/>
          </a:xfrm>
          <a:prstGeom prst="rect">
            <a:avLst/>
          </a:prstGeom>
          <a:noFill/>
          <a:ln>
            <a:noFill/>
          </a:ln>
        </p:spPr>
      </p:pic>
      <p:sp>
        <p:nvSpPr>
          <p:cNvPr id="220" name="Shape 220"/>
          <p:cNvSpPr txBox="1"/>
          <p:nvPr>
            <p:ph idx="1" type="body"/>
          </p:nvPr>
        </p:nvSpPr>
        <p:spPr>
          <a:xfrm>
            <a:off x="727650" y="1287575"/>
            <a:ext cx="3995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Intervention point from sentiment analysis: </a:t>
            </a:r>
            <a:br>
              <a:rPr lang="en" sz="1400"/>
            </a:br>
            <a:r>
              <a:rPr lang="en" sz="1400"/>
              <a:t>"2018-04-23 09:30:00"</a:t>
            </a:r>
            <a:endParaRPr sz="1400"/>
          </a:p>
          <a:p>
            <a:pPr indent="0" lvl="0" marL="0">
              <a:spcBef>
                <a:spcPts val="1600"/>
              </a:spcBef>
              <a:spcAft>
                <a:spcPts val="0"/>
              </a:spcAft>
              <a:buNone/>
            </a:pPr>
            <a:r>
              <a:rPr lang="en" sz="1400"/>
              <a:t>Stock does not show corresponding movement</a:t>
            </a:r>
            <a:endParaRPr sz="1400"/>
          </a:p>
          <a:p>
            <a:pPr indent="0" lvl="0" marL="0" rtl="0">
              <a:spcBef>
                <a:spcPts val="1600"/>
              </a:spcBef>
              <a:spcAft>
                <a:spcPts val="0"/>
              </a:spcAft>
              <a:buNone/>
            </a:pPr>
            <a:r>
              <a:rPr lang="en" sz="1400"/>
              <a:t>Low rolling volatility of sentiment </a:t>
            </a:r>
            <a:endParaRPr sz="1400"/>
          </a:p>
          <a:p>
            <a:pPr indent="0" lvl="0" marL="0" rtl="0">
              <a:spcBef>
                <a:spcPts val="1600"/>
              </a:spcBef>
              <a:spcAft>
                <a:spcPts val="0"/>
              </a:spcAft>
              <a:buNone/>
            </a:pPr>
            <a:r>
              <a:t/>
            </a:r>
            <a:endParaRPr sz="1500"/>
          </a:p>
          <a:p>
            <a:pPr indent="0" lvl="0" marL="0" rtl="0">
              <a:spcBef>
                <a:spcPts val="1600"/>
              </a:spcBef>
              <a:spcAft>
                <a:spcPts val="16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
            </a:r>
            <a:r>
              <a:rPr lang="en"/>
              <a:t>onclusion</a:t>
            </a:r>
            <a:endParaRPr/>
          </a:p>
        </p:txBody>
      </p:sp>
      <p:sp>
        <p:nvSpPr>
          <p:cNvPr id="226" name="Shape 226"/>
          <p:cNvSpPr txBox="1"/>
          <p:nvPr>
            <p:ph idx="1" type="body"/>
          </p:nvPr>
        </p:nvSpPr>
        <p:spPr>
          <a:xfrm>
            <a:off x="729450" y="1926475"/>
            <a:ext cx="7688700" cy="11295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Mentions of a company and sentiments of a company does affect the company’s stock prices</a:t>
            </a:r>
            <a:endParaRPr sz="1600"/>
          </a:p>
          <a:p>
            <a:pPr indent="-330200" lvl="0" marL="457200" rtl="0">
              <a:spcBef>
                <a:spcPts val="0"/>
              </a:spcBef>
              <a:spcAft>
                <a:spcPts val="0"/>
              </a:spcAft>
              <a:buSzPts val="1600"/>
              <a:buChar char="●"/>
            </a:pPr>
            <a:r>
              <a:rPr lang="en" sz="1600"/>
              <a:t>Slight movement of Twitter sentiment may not affect the stock</a:t>
            </a:r>
            <a:endParaRPr sz="1600"/>
          </a:p>
          <a:p>
            <a:pPr indent="0" lvl="0" marL="0">
              <a:spcBef>
                <a:spcPts val="1600"/>
              </a:spcBef>
              <a:spcAft>
                <a:spcPts val="1600"/>
              </a:spcAft>
              <a:buNone/>
            </a:pPr>
            <a:r>
              <a:t/>
            </a:r>
            <a:endParaRPr sz="1600"/>
          </a:p>
        </p:txBody>
      </p:sp>
      <p:sp>
        <p:nvSpPr>
          <p:cNvPr id="227" name="Shape 227"/>
          <p:cNvSpPr txBox="1"/>
          <p:nvPr>
            <p:ph type="title"/>
          </p:nvPr>
        </p:nvSpPr>
        <p:spPr>
          <a:xfrm>
            <a:off x="729450" y="31321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Steps</a:t>
            </a:r>
            <a:endParaRPr/>
          </a:p>
        </p:txBody>
      </p:sp>
      <p:sp>
        <p:nvSpPr>
          <p:cNvPr id="228" name="Shape 228"/>
          <p:cNvSpPr txBox="1"/>
          <p:nvPr>
            <p:ph idx="1" type="body"/>
          </p:nvPr>
        </p:nvSpPr>
        <p:spPr>
          <a:xfrm>
            <a:off x="729450" y="3790225"/>
            <a:ext cx="7688700" cy="1017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More generalization</a:t>
            </a:r>
            <a:endParaRPr sz="1600"/>
          </a:p>
          <a:p>
            <a:pPr indent="-330200" lvl="0" marL="457200" rtl="0">
              <a:spcBef>
                <a:spcPts val="0"/>
              </a:spcBef>
              <a:spcAft>
                <a:spcPts val="0"/>
              </a:spcAft>
              <a:buSzPts val="1600"/>
              <a:buChar char="●"/>
            </a:pPr>
            <a:r>
              <a:rPr lang="en" sz="1600"/>
              <a:t>Extension of sentiment analysis to non-polarity sentiment (i.e. dimension)</a:t>
            </a:r>
            <a:endParaRPr sz="1600"/>
          </a:p>
          <a:p>
            <a:pPr indent="-330200" lvl="0" marL="457200" rtl="0">
              <a:spcBef>
                <a:spcPts val="0"/>
              </a:spcBef>
              <a:spcAft>
                <a:spcPts val="0"/>
              </a:spcAft>
              <a:buSzPts val="1600"/>
              <a:buChar char="●"/>
            </a:pPr>
            <a:r>
              <a:rPr lang="en" sz="1600"/>
              <a:t>More precise tweets selection</a:t>
            </a:r>
            <a:endParaRPr sz="1600"/>
          </a:p>
          <a:p>
            <a:pPr indent="0" lvl="0" marL="0" rtl="0">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Overview</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Motivation</a:t>
            </a:r>
            <a:endParaRPr sz="1800"/>
          </a:p>
          <a:p>
            <a:pPr indent="-342900" lvl="0" marL="457200" rtl="0">
              <a:spcBef>
                <a:spcPts val="0"/>
              </a:spcBef>
              <a:spcAft>
                <a:spcPts val="0"/>
              </a:spcAft>
              <a:buSzPts val="1800"/>
              <a:buChar char="●"/>
            </a:pPr>
            <a:r>
              <a:rPr lang="en" sz="1800"/>
              <a:t>Data and Source</a:t>
            </a:r>
            <a:endParaRPr sz="1800"/>
          </a:p>
          <a:p>
            <a:pPr indent="-342900" lvl="0" marL="457200" rtl="0">
              <a:spcBef>
                <a:spcPts val="0"/>
              </a:spcBef>
              <a:spcAft>
                <a:spcPts val="0"/>
              </a:spcAft>
              <a:buSzPts val="1800"/>
              <a:buChar char="●"/>
            </a:pPr>
            <a:r>
              <a:rPr lang="en" sz="1800"/>
              <a:t>Literature Reference</a:t>
            </a:r>
            <a:endParaRPr sz="1800"/>
          </a:p>
          <a:p>
            <a:pPr indent="-342900" lvl="1" marL="914400" rtl="0">
              <a:spcBef>
                <a:spcPts val="0"/>
              </a:spcBef>
              <a:spcAft>
                <a:spcPts val="0"/>
              </a:spcAft>
              <a:buSzPts val="1800"/>
              <a:buChar char="○"/>
            </a:pPr>
            <a:r>
              <a:rPr lang="en" sz="1800"/>
              <a:t>Methods</a:t>
            </a:r>
            <a:endParaRPr sz="1800"/>
          </a:p>
          <a:p>
            <a:pPr indent="-342900" lvl="0" marL="457200" rtl="0">
              <a:spcBef>
                <a:spcPts val="0"/>
              </a:spcBef>
              <a:spcAft>
                <a:spcPts val="0"/>
              </a:spcAft>
              <a:buSzPts val="1800"/>
              <a:buChar char="●"/>
            </a:pPr>
            <a:r>
              <a:rPr lang="en" sz="1800"/>
              <a:t>United Airlines</a:t>
            </a:r>
            <a:endParaRPr sz="1800"/>
          </a:p>
          <a:p>
            <a:pPr indent="-342900" lvl="0" marL="457200" rtl="0">
              <a:spcBef>
                <a:spcPts val="0"/>
              </a:spcBef>
              <a:spcAft>
                <a:spcPts val="0"/>
              </a:spcAft>
              <a:buSzPts val="1800"/>
              <a:buChar char="●"/>
            </a:pPr>
            <a:r>
              <a:rPr lang="en" sz="1800"/>
              <a:t>Amazon</a:t>
            </a:r>
            <a:endParaRPr sz="1800"/>
          </a:p>
          <a:p>
            <a:pPr indent="-342900" lvl="0" marL="457200">
              <a:spcBef>
                <a:spcPts val="0"/>
              </a:spcBef>
              <a:spcAft>
                <a:spcPts val="0"/>
              </a:spcAft>
              <a:buSzPts val="1800"/>
              <a:buChar char="●"/>
            </a:pPr>
            <a:r>
              <a:rPr lang="en" sz="1800"/>
              <a:t>Other Companies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Recap &amp; Motivation</a:t>
            </a:r>
            <a:endParaRPr/>
          </a:p>
        </p:txBody>
      </p:sp>
      <p:sp>
        <p:nvSpPr>
          <p:cNvPr id="99" name="Shape 99"/>
          <p:cNvSpPr txBox="1"/>
          <p:nvPr>
            <p:ph idx="1" type="body"/>
          </p:nvPr>
        </p:nvSpPr>
        <p:spPr>
          <a:xfrm>
            <a:off x="729450" y="1853850"/>
            <a:ext cx="28221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Can social media data sentiment analysis be used to predict stock trends? </a:t>
            </a:r>
            <a:endParaRPr sz="1600"/>
          </a:p>
          <a:p>
            <a:pPr indent="0" lvl="0" marL="0">
              <a:spcBef>
                <a:spcPts val="1600"/>
              </a:spcBef>
              <a:spcAft>
                <a:spcPts val="1600"/>
              </a:spcAft>
              <a:buNone/>
            </a:pPr>
            <a:r>
              <a:rPr lang="en" sz="1600"/>
              <a:t>Do mentions of companies affect its stock value?</a:t>
            </a:r>
            <a:endParaRPr/>
          </a:p>
        </p:txBody>
      </p:sp>
      <p:pic>
        <p:nvPicPr>
          <p:cNvPr id="100" name="Shape 100"/>
          <p:cNvPicPr preferRelativeResize="0"/>
          <p:nvPr/>
        </p:nvPicPr>
        <p:blipFill>
          <a:blip r:embed="rId3">
            <a:alphaModFix/>
          </a:blip>
          <a:stretch>
            <a:fillRect/>
          </a:stretch>
        </p:blipFill>
        <p:spPr>
          <a:xfrm>
            <a:off x="4317775" y="2686724"/>
            <a:ext cx="4100376" cy="2311724"/>
          </a:xfrm>
          <a:prstGeom prst="rect">
            <a:avLst/>
          </a:prstGeom>
          <a:noFill/>
          <a:ln>
            <a:noFill/>
          </a:ln>
        </p:spPr>
      </p:pic>
      <p:pic>
        <p:nvPicPr>
          <p:cNvPr id="101" name="Shape 101"/>
          <p:cNvPicPr preferRelativeResize="0"/>
          <p:nvPr/>
        </p:nvPicPr>
        <p:blipFill>
          <a:blip r:embed="rId4">
            <a:alphaModFix/>
          </a:blip>
          <a:stretch>
            <a:fillRect/>
          </a:stretch>
        </p:blipFill>
        <p:spPr>
          <a:xfrm>
            <a:off x="4463375" y="1025400"/>
            <a:ext cx="3809175" cy="1661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a:t>
            </a:r>
            <a:endParaRPr/>
          </a:p>
        </p:txBody>
      </p:sp>
      <p:sp>
        <p:nvSpPr>
          <p:cNvPr id="107" name="Shape 107"/>
          <p:cNvSpPr txBox="1"/>
          <p:nvPr>
            <p:ph idx="1" type="body"/>
          </p:nvPr>
        </p:nvSpPr>
        <p:spPr>
          <a:xfrm>
            <a:off x="727650" y="1853850"/>
            <a:ext cx="7688700" cy="28788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Char char="●"/>
            </a:pPr>
            <a:r>
              <a:rPr lang="en" sz="1500"/>
              <a:t>T</a:t>
            </a:r>
            <a:r>
              <a:rPr lang="en" sz="1500"/>
              <a:t>witter</a:t>
            </a:r>
            <a:endParaRPr sz="1500"/>
          </a:p>
          <a:p>
            <a:pPr indent="-323850" lvl="1" marL="914400" rtl="0">
              <a:spcBef>
                <a:spcPts val="0"/>
              </a:spcBef>
              <a:spcAft>
                <a:spcPts val="0"/>
              </a:spcAft>
              <a:buSzPts val="1500"/>
              <a:buChar char="○"/>
            </a:pPr>
            <a:r>
              <a:rPr lang="en" sz="1500"/>
              <a:t>United: 200,000+ tweets from March 7 to March 16</a:t>
            </a:r>
            <a:endParaRPr sz="1500"/>
          </a:p>
          <a:p>
            <a:pPr indent="-323850" lvl="1" marL="914400" rtl="0">
              <a:spcBef>
                <a:spcPts val="0"/>
              </a:spcBef>
              <a:spcAft>
                <a:spcPts val="0"/>
              </a:spcAft>
              <a:buSzPts val="1500"/>
              <a:buChar char="○"/>
            </a:pPr>
            <a:r>
              <a:rPr lang="en" sz="1500"/>
              <a:t>Amazon: 300,000+ tweets from March 24 to April 12</a:t>
            </a:r>
            <a:endParaRPr sz="1500"/>
          </a:p>
          <a:p>
            <a:pPr indent="-323850" lvl="0" marL="457200" rtl="0">
              <a:spcBef>
                <a:spcPts val="0"/>
              </a:spcBef>
              <a:spcAft>
                <a:spcPts val="0"/>
              </a:spcAft>
              <a:buSzPts val="1500"/>
              <a:buChar char="●"/>
            </a:pPr>
            <a:r>
              <a:rPr lang="en" sz="1500"/>
              <a:t>We use both intraday (high frequency) and daily stock</a:t>
            </a:r>
            <a:endParaRPr sz="1500"/>
          </a:p>
          <a:p>
            <a:pPr indent="-323850" lvl="1" marL="914400" rtl="0">
              <a:spcBef>
                <a:spcPts val="0"/>
              </a:spcBef>
              <a:spcAft>
                <a:spcPts val="0"/>
              </a:spcAft>
              <a:buSzPts val="1500"/>
              <a:buChar char="○"/>
            </a:pPr>
            <a:r>
              <a:rPr lang="en" sz="1500"/>
              <a:t>High frequency trade prices from Wharton Database Research Services</a:t>
            </a:r>
            <a:endParaRPr sz="1500"/>
          </a:p>
          <a:p>
            <a:pPr indent="-323850" lvl="2" marL="1371600" rtl="0">
              <a:spcBef>
                <a:spcPts val="0"/>
              </a:spcBef>
              <a:spcAft>
                <a:spcPts val="0"/>
              </a:spcAft>
              <a:buSzPts val="1500"/>
              <a:buChar char="■"/>
            </a:pPr>
            <a:r>
              <a:rPr lang="en" sz="1500"/>
              <a:t>United: 1,444,514 trades from Jan 16 to March 16 (9:30 am -- 4:00 pm)</a:t>
            </a:r>
            <a:endParaRPr sz="1500"/>
          </a:p>
          <a:p>
            <a:pPr indent="-323850" lvl="2" marL="1371600" rtl="0">
              <a:spcBef>
                <a:spcPts val="0"/>
              </a:spcBef>
              <a:spcAft>
                <a:spcPts val="0"/>
              </a:spcAft>
              <a:buSzPts val="1500"/>
              <a:buChar char="■"/>
            </a:pPr>
            <a:r>
              <a:rPr lang="en" sz="1500"/>
              <a:t>Amazon: 8,528,921 trades from Jan 1 to April 18 </a:t>
            </a:r>
            <a:r>
              <a:rPr lang="en" sz="1500"/>
              <a:t>(9:30 am -- 4:00 pm)</a:t>
            </a:r>
            <a:endParaRPr sz="1500"/>
          </a:p>
          <a:p>
            <a:pPr indent="-323850" lvl="1" marL="914400" rtl="0">
              <a:spcBef>
                <a:spcPts val="0"/>
              </a:spcBef>
              <a:spcAft>
                <a:spcPts val="0"/>
              </a:spcAft>
              <a:buSzPts val="1500"/>
              <a:buChar char="○"/>
            </a:pPr>
            <a:r>
              <a:rPr lang="en" sz="1500"/>
              <a:t>Daily stock closing prices from yahoo finance via quantmod package </a:t>
            </a:r>
            <a:endParaRPr sz="1500"/>
          </a:p>
          <a:p>
            <a:pPr indent="-323850" lvl="2" marL="1371600" rtl="0">
              <a:spcBef>
                <a:spcPts val="0"/>
              </a:spcBef>
              <a:spcAft>
                <a:spcPts val="0"/>
              </a:spcAft>
              <a:buSzPts val="1500"/>
              <a:buChar char="■"/>
            </a:pPr>
            <a:r>
              <a:rPr lang="en" sz="1500"/>
              <a:t>United: Jan 16 to March 16</a:t>
            </a:r>
            <a:endParaRPr sz="1500"/>
          </a:p>
          <a:p>
            <a:pPr indent="-323850" lvl="2" marL="1371600">
              <a:spcBef>
                <a:spcPts val="0"/>
              </a:spcBef>
              <a:spcAft>
                <a:spcPts val="0"/>
              </a:spcAft>
              <a:buSzPts val="1500"/>
              <a:buChar char="■"/>
            </a:pPr>
            <a:r>
              <a:rPr lang="en" sz="1500"/>
              <a:t>Amazon: Jan 16 to April 25</a:t>
            </a:r>
            <a:endParaRPr sz="1500"/>
          </a:p>
          <a:p>
            <a:pPr indent="0" lvl="0" marL="0">
              <a:spcBef>
                <a:spcPts val="1600"/>
              </a:spcBef>
              <a:spcAft>
                <a:spcPts val="16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4611875" y="1634813"/>
            <a:ext cx="4392724" cy="2707416"/>
          </a:xfrm>
          <a:prstGeom prst="rect">
            <a:avLst/>
          </a:prstGeom>
          <a:noFill/>
          <a:ln>
            <a:noFill/>
          </a:ln>
        </p:spPr>
      </p:pic>
      <p:pic>
        <p:nvPicPr>
          <p:cNvPr id="113" name="Shape 113"/>
          <p:cNvPicPr preferRelativeResize="0"/>
          <p:nvPr/>
        </p:nvPicPr>
        <p:blipFill>
          <a:blip r:embed="rId4">
            <a:alphaModFix/>
          </a:blip>
          <a:stretch>
            <a:fillRect/>
          </a:stretch>
        </p:blipFill>
        <p:spPr>
          <a:xfrm>
            <a:off x="140525" y="1616975"/>
            <a:ext cx="4446475" cy="2743090"/>
          </a:xfrm>
          <a:prstGeom prst="rect">
            <a:avLst/>
          </a:prstGeom>
          <a:noFill/>
          <a:ln>
            <a:noFill/>
          </a:ln>
        </p:spPr>
      </p:pic>
      <p:sp>
        <p:nvSpPr>
          <p:cNvPr id="114" name="Shape 114"/>
          <p:cNvSpPr txBox="1"/>
          <p:nvPr/>
        </p:nvSpPr>
        <p:spPr>
          <a:xfrm>
            <a:off x="874563" y="4424875"/>
            <a:ext cx="3130800" cy="4683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sz="1600">
                <a:solidFill>
                  <a:schemeClr val="accent1"/>
                </a:solidFill>
                <a:latin typeface="Lato"/>
                <a:ea typeface="Lato"/>
                <a:cs typeface="Lato"/>
                <a:sym typeface="Lato"/>
              </a:rPr>
              <a:t>Red </a:t>
            </a:r>
            <a:r>
              <a:rPr lang="en" sz="1600">
                <a:solidFill>
                  <a:schemeClr val="accent1"/>
                </a:solidFill>
                <a:latin typeface="Lato"/>
                <a:ea typeface="Lato"/>
                <a:cs typeface="Lato"/>
                <a:sym typeface="Lato"/>
              </a:rPr>
              <a:t>line: </a:t>
            </a:r>
            <a:r>
              <a:rPr lang="en" sz="1600">
                <a:solidFill>
                  <a:schemeClr val="accent1"/>
                </a:solidFill>
                <a:latin typeface="Lato"/>
                <a:ea typeface="Lato"/>
                <a:cs typeface="Lato"/>
                <a:sym typeface="Lato"/>
              </a:rPr>
              <a:t>"2018-03-13 13:22:00"</a:t>
            </a:r>
            <a:endParaRPr sz="1600">
              <a:solidFill>
                <a:schemeClr val="accent1"/>
              </a:solidFill>
              <a:latin typeface="Lato"/>
              <a:ea typeface="Lato"/>
              <a:cs typeface="Lato"/>
              <a:sym typeface="Lato"/>
            </a:endParaRPr>
          </a:p>
        </p:txBody>
      </p:sp>
      <p:sp>
        <p:nvSpPr>
          <p:cNvPr id="115" name="Shape 115"/>
          <p:cNvSpPr txBox="1"/>
          <p:nvPr/>
        </p:nvSpPr>
        <p:spPr>
          <a:xfrm>
            <a:off x="5292775" y="4360075"/>
            <a:ext cx="3183300" cy="468300"/>
          </a:xfrm>
          <a:prstGeom prst="rect">
            <a:avLst/>
          </a:prstGeom>
          <a:noFill/>
          <a:ln>
            <a:noFill/>
          </a:ln>
        </p:spPr>
        <p:txBody>
          <a:bodyPr anchorCtr="0" anchor="ctr" bIns="91425" lIns="91425" spcFirstLastPara="1" rIns="91425" wrap="square" tIns="91425">
            <a:noAutofit/>
          </a:bodyPr>
          <a:lstStyle/>
          <a:p>
            <a:pPr indent="0" lvl="0" marL="0" rtl="0">
              <a:lnSpc>
                <a:spcPct val="113000"/>
              </a:lnSpc>
              <a:spcBef>
                <a:spcPts val="0"/>
              </a:spcBef>
              <a:spcAft>
                <a:spcPts val="800"/>
              </a:spcAft>
              <a:buNone/>
            </a:pPr>
            <a:r>
              <a:rPr lang="en" sz="1600">
                <a:solidFill>
                  <a:schemeClr val="accent1"/>
                </a:solidFill>
                <a:latin typeface="Lato"/>
                <a:ea typeface="Lato"/>
                <a:cs typeface="Lato"/>
                <a:sym typeface="Lato"/>
              </a:rPr>
              <a:t>Red line: "2018-04-02 09:30:00"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Literature Reference</a:t>
            </a:r>
            <a:endParaRPr/>
          </a:p>
        </p:txBody>
      </p:sp>
      <p:sp>
        <p:nvSpPr>
          <p:cNvPr id="121" name="Shape 121"/>
          <p:cNvSpPr txBox="1"/>
          <p:nvPr>
            <p:ph idx="1" type="body"/>
          </p:nvPr>
        </p:nvSpPr>
        <p:spPr>
          <a:xfrm>
            <a:off x="729450" y="1853850"/>
            <a:ext cx="7688700" cy="29274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Char char="●"/>
            </a:pPr>
            <a:r>
              <a:rPr lang="en" sz="1500"/>
              <a:t>Proellochs, Feuerriegel and Neumann (2015): Generating Domain-Specific Dictionaries Using Bayesian Learning, Proceedings of the 23rd European Conference on Information Systems (ECIS 2015), Muenster, Germany</a:t>
            </a:r>
            <a:endParaRPr sz="1500"/>
          </a:p>
          <a:p>
            <a:pPr indent="-311150" lvl="1" marL="914400" rtl="0">
              <a:spcBef>
                <a:spcPts val="0"/>
              </a:spcBef>
              <a:spcAft>
                <a:spcPts val="0"/>
              </a:spcAft>
              <a:buSzPts val="1300"/>
              <a:buChar char="○"/>
            </a:pPr>
            <a:r>
              <a:rPr lang="en" sz="1300"/>
              <a:t>The problem: existing dictionaries such as the Harvard-IV Psychological dictionary is not suitable in finance because positive and negative words could have different connotations based on the context in which it is used (i.e. psychological vs. financial document)</a:t>
            </a:r>
            <a:endParaRPr sz="1300"/>
          </a:p>
          <a:p>
            <a:pPr indent="-311150" lvl="1" marL="914400" rtl="0">
              <a:spcBef>
                <a:spcPts val="0"/>
              </a:spcBef>
              <a:spcAft>
                <a:spcPts val="0"/>
              </a:spcAft>
              <a:buSzPts val="1300"/>
              <a:buChar char="○"/>
            </a:pPr>
            <a:r>
              <a:rPr lang="en" sz="1300"/>
              <a:t>Domain-specific dictionaries created by Bayesian variable selection methods outperform existing dictionaries in terms of both their explanatory power and predictive performance, resulting in an improvement of up to 93.25% in the correlation between news sentiment and stock market returns</a:t>
            </a:r>
            <a:endParaRPr sz="1300"/>
          </a:p>
          <a:p>
            <a:pPr indent="-323850" lvl="0" marL="457200" rtl="0">
              <a:spcBef>
                <a:spcPts val="0"/>
              </a:spcBef>
              <a:spcAft>
                <a:spcPts val="0"/>
              </a:spcAft>
              <a:buSzPts val="1500"/>
              <a:buChar char="●"/>
            </a:pPr>
            <a:r>
              <a:rPr lang="en" sz="1500"/>
              <a:t>Miller C.(March 2017): </a:t>
            </a:r>
            <a:r>
              <a:rPr lang="en" sz="1500"/>
              <a:t>An Introduction to Stock Market Data Analysis with R (Part 1) </a:t>
            </a:r>
            <a:endParaRPr sz="1500"/>
          </a:p>
          <a:p>
            <a:pPr indent="-323850" lvl="0" marL="457200" rtl="0">
              <a:spcBef>
                <a:spcPts val="0"/>
              </a:spcBef>
              <a:spcAft>
                <a:spcPts val="0"/>
              </a:spcAft>
              <a:buSzPts val="1500"/>
              <a:buChar char="●"/>
            </a:pPr>
            <a:r>
              <a:rPr lang="en" sz="1500"/>
              <a:t>Business 41202, Spring Quarter 2015, Mr. Ruey S. Tsay (Booth School of Business)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Literature Reference</a:t>
            </a:r>
            <a:endParaRPr/>
          </a:p>
        </p:txBody>
      </p:sp>
      <p:sp>
        <p:nvSpPr>
          <p:cNvPr id="127" name="Shape 127"/>
          <p:cNvSpPr txBox="1"/>
          <p:nvPr>
            <p:ph idx="1" type="body"/>
          </p:nvPr>
        </p:nvSpPr>
        <p:spPr>
          <a:xfrm>
            <a:off x="727650" y="1729500"/>
            <a:ext cx="7688700" cy="28914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Char char="●"/>
            </a:pPr>
            <a:r>
              <a:rPr lang="en" sz="1500"/>
              <a:t>STAT 510 9.2 Intervention Analysis (PennState) </a:t>
            </a:r>
            <a:endParaRPr sz="1500"/>
          </a:p>
          <a:p>
            <a:pPr indent="-311150" lvl="1" marL="914400" rtl="0">
              <a:spcBef>
                <a:spcPts val="0"/>
              </a:spcBef>
              <a:spcAft>
                <a:spcPts val="0"/>
              </a:spcAft>
              <a:buSzPts val="1300"/>
              <a:buChar char="○"/>
            </a:pPr>
            <a:r>
              <a:rPr lang="en" sz="1300"/>
              <a:t>Modified one of the  possible patterns for intervention effect</a:t>
            </a:r>
            <a:endParaRPr sz="1300"/>
          </a:p>
          <a:p>
            <a:pPr indent="-323850" lvl="0" marL="457200" rtl="0">
              <a:spcBef>
                <a:spcPts val="0"/>
              </a:spcBef>
              <a:spcAft>
                <a:spcPts val="0"/>
              </a:spcAft>
              <a:buSzPts val="1500"/>
              <a:buChar char="●"/>
            </a:pPr>
            <a:r>
              <a:rPr lang="en" sz="1500"/>
              <a:t>Bollen J., Mao H., and Zeng X. (February 2011) Twitter mood predicts the stock market</a:t>
            </a:r>
            <a:endParaRPr sz="1500"/>
          </a:p>
          <a:p>
            <a:pPr indent="-311150" lvl="1" marL="914400" rtl="0">
              <a:spcBef>
                <a:spcPts val="0"/>
              </a:spcBef>
              <a:spcAft>
                <a:spcPts val="0"/>
              </a:spcAft>
              <a:buSzPts val="1300"/>
              <a:buChar char="○"/>
            </a:pPr>
            <a:r>
              <a:rPr lang="en" sz="1300"/>
              <a:t>Analyzed daily tweets to measure public moods (positive/negative mood and 6 dimensions)</a:t>
            </a:r>
            <a:endParaRPr sz="1300"/>
          </a:p>
          <a:p>
            <a:pPr indent="-311150" lvl="1" marL="914400" rtl="0">
              <a:spcBef>
                <a:spcPts val="0"/>
              </a:spcBef>
              <a:spcAft>
                <a:spcPts val="0"/>
              </a:spcAft>
              <a:buSzPts val="1300"/>
              <a:buChar char="○"/>
            </a:pPr>
            <a:r>
              <a:rPr lang="en" sz="1300"/>
              <a:t>The accuracy of </a:t>
            </a:r>
            <a:r>
              <a:rPr lang="en" sz="1300"/>
              <a:t>DJIA prediction</a:t>
            </a:r>
            <a:r>
              <a:rPr lang="en" sz="1300"/>
              <a:t>s</a:t>
            </a:r>
            <a:r>
              <a:rPr lang="en" sz="1300"/>
              <a:t> can be significantly improved by the inclusion of specific public mood dimensions</a:t>
            </a:r>
            <a:endParaRPr sz="1300"/>
          </a:p>
          <a:p>
            <a:pPr indent="-311150" lvl="1" marL="914400" rtl="0">
              <a:spcBef>
                <a:spcPts val="0"/>
              </a:spcBef>
              <a:spcAft>
                <a:spcPts val="0"/>
              </a:spcAft>
              <a:buSzPts val="1300"/>
              <a:buChar char="○"/>
            </a:pPr>
            <a:r>
              <a:rPr lang="en" sz="1300"/>
              <a:t>87.6% </a:t>
            </a:r>
            <a:r>
              <a:rPr lang="en" sz="1300"/>
              <a:t>accuracy</a:t>
            </a:r>
            <a:r>
              <a:rPr lang="en" sz="1300"/>
              <a:t> in predicting daily up/down changes in DJIA closing values</a:t>
            </a:r>
            <a:endParaRPr sz="1300"/>
          </a:p>
          <a:p>
            <a:pPr indent="-323850" lvl="0" marL="457200" rtl="0">
              <a:spcBef>
                <a:spcPts val="0"/>
              </a:spcBef>
              <a:spcAft>
                <a:spcPts val="0"/>
              </a:spcAft>
              <a:buSzPts val="1500"/>
              <a:buChar char="●"/>
            </a:pPr>
            <a:r>
              <a:rPr lang="en" sz="1500"/>
              <a:t>Nguyen T. H., Shirai K., and Velcin J. (July 2015) Sentiment analysis on social media for stock movement prediction</a:t>
            </a:r>
            <a:endParaRPr sz="1500"/>
          </a:p>
          <a:p>
            <a:pPr indent="-311150" lvl="1" marL="914400" rtl="0">
              <a:spcBef>
                <a:spcPts val="0"/>
              </a:spcBef>
              <a:spcAft>
                <a:spcPts val="0"/>
              </a:spcAft>
              <a:buSzPts val="1300"/>
              <a:buChar char="○"/>
            </a:pPr>
            <a:r>
              <a:rPr lang="en" sz="1300"/>
              <a:t>Integrate the sentiments in social media for the prediction of stock price movement</a:t>
            </a:r>
            <a:endParaRPr sz="1300"/>
          </a:p>
          <a:p>
            <a:pPr indent="-311150" lvl="1" marL="914400" rtl="0">
              <a:spcBef>
                <a:spcPts val="0"/>
              </a:spcBef>
              <a:spcAft>
                <a:spcPts val="0"/>
              </a:spcAft>
              <a:buSzPts val="1300"/>
              <a:buChar char="○"/>
            </a:pPr>
            <a:r>
              <a:rPr lang="en" sz="1300"/>
              <a:t>The current model only predicts if the stock price is up or down. (2.07% better than only using historical prices)</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Sentiment Analysis</a:t>
            </a:r>
            <a:endParaRPr/>
          </a:p>
        </p:txBody>
      </p:sp>
      <p:sp>
        <p:nvSpPr>
          <p:cNvPr id="133" name="Shape 133"/>
          <p:cNvSpPr txBox="1"/>
          <p:nvPr>
            <p:ph idx="1" type="body"/>
          </p:nvPr>
        </p:nvSpPr>
        <p:spPr>
          <a:xfrm>
            <a:off x="729450" y="1788250"/>
            <a:ext cx="7688700" cy="2261100"/>
          </a:xfrm>
          <a:prstGeom prst="rect">
            <a:avLst/>
          </a:prstGeom>
        </p:spPr>
        <p:txBody>
          <a:bodyPr anchorCtr="0" anchor="t" bIns="91425" lIns="91425" spcFirstLastPara="1" rIns="91425" wrap="square" tIns="91425">
            <a:noAutofit/>
          </a:bodyPr>
          <a:lstStyle/>
          <a:p>
            <a:pPr indent="0" lvl="0" marL="0">
              <a:lnSpc>
                <a:spcPct val="114000"/>
              </a:lnSpc>
              <a:spcBef>
                <a:spcPts val="0"/>
              </a:spcBef>
              <a:spcAft>
                <a:spcPts val="0"/>
              </a:spcAft>
              <a:buNone/>
            </a:pPr>
            <a:r>
              <a:rPr lang="en" sz="1500"/>
              <a:t>The SentimentAnalysis Package</a:t>
            </a:r>
            <a:endParaRPr sz="1500"/>
          </a:p>
          <a:p>
            <a:pPr indent="-317500" lvl="0" marL="457200" rtl="0">
              <a:spcBef>
                <a:spcPts val="800"/>
              </a:spcBef>
              <a:spcAft>
                <a:spcPts val="0"/>
              </a:spcAft>
              <a:buSzPts val="1400"/>
              <a:buChar char="●"/>
            </a:pPr>
            <a:r>
              <a:rPr lang="en" sz="1400"/>
              <a:t>Utilizes and returns scored sentiment based off of 4 dictionaries:</a:t>
            </a:r>
            <a:endParaRPr sz="1400"/>
          </a:p>
          <a:p>
            <a:pPr indent="-317500" lvl="1" marL="914400" rtl="0">
              <a:spcBef>
                <a:spcPts val="0"/>
              </a:spcBef>
              <a:spcAft>
                <a:spcPts val="0"/>
              </a:spcAft>
              <a:buSzPts val="1400"/>
              <a:buAutoNum type="alphaLcPeriod"/>
            </a:pPr>
            <a:r>
              <a:rPr lang="en" sz="1400"/>
              <a:t>General Inquirer (GI):  Harvard-IV</a:t>
            </a:r>
            <a:endParaRPr sz="1400"/>
          </a:p>
          <a:p>
            <a:pPr indent="-317500" lvl="1" marL="914400" rtl="0">
              <a:spcBef>
                <a:spcPts val="0"/>
              </a:spcBef>
              <a:spcAft>
                <a:spcPts val="0"/>
              </a:spcAft>
              <a:buSzPts val="1400"/>
              <a:buAutoNum type="alphaLcPeriod"/>
            </a:pPr>
            <a:r>
              <a:rPr lang="en" sz="1400"/>
              <a:t>qdap (QDAP): collection of text analysis dictionaries and word lists, designed for transcript analysis</a:t>
            </a:r>
            <a:endParaRPr sz="1400"/>
          </a:p>
          <a:p>
            <a:pPr indent="-317500" lvl="1" marL="914400" rtl="0">
              <a:spcBef>
                <a:spcPts val="0"/>
              </a:spcBef>
              <a:spcAft>
                <a:spcPts val="0"/>
              </a:spcAft>
              <a:buSzPts val="1400"/>
              <a:buAutoNum type="alphaLcPeriod"/>
            </a:pPr>
            <a:r>
              <a:rPr lang="en" sz="1400"/>
              <a:t>Henry’s Financial Dictionary (HE): ~200 words</a:t>
            </a:r>
            <a:endParaRPr sz="1400"/>
          </a:p>
          <a:p>
            <a:pPr indent="-317500" lvl="1" marL="914400" rtl="0">
              <a:spcBef>
                <a:spcPts val="0"/>
              </a:spcBef>
              <a:spcAft>
                <a:spcPts val="0"/>
              </a:spcAft>
              <a:buSzPts val="1400"/>
              <a:buAutoNum type="alphaLcPeriod"/>
            </a:pPr>
            <a:r>
              <a:rPr lang="en" sz="1400"/>
              <a:t>Loughran-McDonald Financial Dictionary (LM): ~3000 words</a:t>
            </a:r>
            <a:endParaRPr sz="1400"/>
          </a:p>
          <a:p>
            <a:pPr indent="-317500" lvl="0" marL="457200" rtl="0">
              <a:spcBef>
                <a:spcPts val="0"/>
              </a:spcBef>
              <a:spcAft>
                <a:spcPts val="0"/>
              </a:spcAft>
              <a:buSzPts val="1400"/>
              <a:buChar char="●"/>
            </a:pPr>
            <a:r>
              <a:rPr lang="en" sz="1400"/>
              <a:t>Pros: </a:t>
            </a:r>
            <a:endParaRPr sz="1400"/>
          </a:p>
          <a:p>
            <a:pPr indent="-317500" lvl="1" marL="914400" rtl="0">
              <a:spcBef>
                <a:spcPts val="0"/>
              </a:spcBef>
              <a:spcAft>
                <a:spcPts val="0"/>
              </a:spcAft>
              <a:buSzPts val="1400"/>
              <a:buAutoNum type="alphaLcPeriod"/>
            </a:pPr>
            <a:r>
              <a:rPr lang="en" sz="1400"/>
              <a:t>can create customized dictionaries through LASSO, ridge, OLS, or generalized linear models</a:t>
            </a:r>
            <a:endParaRPr sz="1400"/>
          </a:p>
          <a:p>
            <a:pPr indent="-317500" lvl="1" marL="914400" rtl="0">
              <a:spcBef>
                <a:spcPts val="0"/>
              </a:spcBef>
              <a:spcAft>
                <a:spcPts val="0"/>
              </a:spcAft>
              <a:buSzPts val="1400"/>
              <a:buAutoNum type="alphaLcPeriod"/>
            </a:pPr>
            <a:r>
              <a:rPr lang="en" sz="1400"/>
              <a:t>More accurate than sentimentr package</a:t>
            </a:r>
            <a:endParaRPr sz="1400"/>
          </a:p>
          <a:p>
            <a:pPr indent="-317500" lvl="0" marL="457200" rtl="0">
              <a:spcBef>
                <a:spcPts val="0"/>
              </a:spcBef>
              <a:spcAft>
                <a:spcPts val="0"/>
              </a:spcAft>
              <a:buSzPts val="1400"/>
              <a:buChar char="●"/>
            </a:pPr>
            <a:r>
              <a:rPr lang="en" sz="1400"/>
              <a:t>Cons: computationally costly for large datasets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Intervention Analysis</a:t>
            </a:r>
            <a:endParaRPr/>
          </a:p>
        </p:txBody>
      </p:sp>
      <p:pic>
        <p:nvPicPr>
          <p:cNvPr id="139" name="Shape 139"/>
          <p:cNvPicPr preferRelativeResize="0"/>
          <p:nvPr/>
        </p:nvPicPr>
        <p:blipFill>
          <a:blip r:embed="rId3">
            <a:alphaModFix/>
          </a:blip>
          <a:stretch>
            <a:fillRect/>
          </a:stretch>
        </p:blipFill>
        <p:spPr>
          <a:xfrm>
            <a:off x="226625" y="1853850"/>
            <a:ext cx="8694349" cy="2957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