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7.xml"/><Relationship Id="rId22" Type="http://schemas.openxmlformats.org/officeDocument/2006/relationships/font" Target="fonts/Lato-boldItalic.fntdata"/><Relationship Id="rId10" Type="http://schemas.openxmlformats.org/officeDocument/2006/relationships/slide" Target="slides/slide6.xml"/><Relationship Id="rId21" Type="http://schemas.openxmlformats.org/officeDocument/2006/relationships/font" Target="fonts/La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regular.fntdata"/><Relationship Id="rId14" Type="http://schemas.openxmlformats.org/officeDocument/2006/relationships/slide" Target="slides/slide10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slide" Target="slides/slide1.xml"/><Relationship Id="rId19" Type="http://schemas.openxmlformats.org/officeDocument/2006/relationships/font" Target="fonts/Lato-regular.fntdata"/><Relationship Id="rId6" Type="http://schemas.openxmlformats.org/officeDocument/2006/relationships/slide" Target="slides/slide2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Start 7</a:t>
            </a:r>
            <a:endParaRPr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Start 9</a:t>
            </a:r>
            <a:endParaRPr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Let </a:t>
            </a:r>
            <a:r>
              <a:rPr i="1" lang="en">
                <a:highlight>
                  <a:srgbClr val="FFFFFF"/>
                </a:highlight>
              </a:rPr>
              <a:t>z</a:t>
            </a:r>
            <a:r>
              <a:rPr baseline="-25000" i="1" lang="en">
                <a:highlight>
                  <a:srgbClr val="FFFFFF"/>
                </a:highlight>
              </a:rPr>
              <a:t>t</a:t>
            </a:r>
            <a:r>
              <a:rPr i="1" lang="en">
                <a:highlight>
                  <a:srgbClr val="FFFFFF"/>
                </a:highlight>
              </a:rPr>
              <a:t> </a:t>
            </a:r>
            <a:r>
              <a:rPr lang="en">
                <a:highlight>
                  <a:srgbClr val="FFFFFF"/>
                </a:highlight>
              </a:rPr>
              <a:t>= the amount of change at time </a:t>
            </a:r>
            <a:r>
              <a:rPr i="1" lang="en">
                <a:highlight>
                  <a:srgbClr val="FFFFFF"/>
                </a:highlight>
              </a:rPr>
              <a:t>t</a:t>
            </a:r>
            <a:r>
              <a:rPr lang="en">
                <a:highlight>
                  <a:srgbClr val="FFFFFF"/>
                </a:highlight>
              </a:rPr>
              <a:t> that is attributable to the intervention.  By definition, </a:t>
            </a:r>
            <a:r>
              <a:rPr i="1" lang="en">
                <a:highlight>
                  <a:srgbClr val="FFFFFF"/>
                </a:highlight>
              </a:rPr>
              <a:t>z</a:t>
            </a:r>
            <a:r>
              <a:rPr baseline="-25000" i="1" lang="en">
                <a:highlight>
                  <a:srgbClr val="FFFFFF"/>
                </a:highlight>
              </a:rPr>
              <a:t>t</a:t>
            </a:r>
            <a:r>
              <a:rPr lang="en">
                <a:highlight>
                  <a:srgbClr val="FFFFFF"/>
                </a:highlight>
              </a:rPr>
              <a:t> = 0 before time T (time of the intervention).  The value of </a:t>
            </a:r>
            <a:r>
              <a:rPr i="1" lang="en">
                <a:highlight>
                  <a:srgbClr val="FFFFFF"/>
                </a:highlight>
              </a:rPr>
              <a:t>z</a:t>
            </a:r>
            <a:r>
              <a:rPr baseline="-25000" i="1" lang="en">
                <a:highlight>
                  <a:srgbClr val="FFFFFF"/>
                </a:highlight>
              </a:rPr>
              <a:t>t</a:t>
            </a:r>
            <a:r>
              <a:rPr lang="en">
                <a:highlight>
                  <a:srgbClr val="FFFFFF"/>
                </a:highlight>
              </a:rPr>
              <a:t> may or may not be 0 after time T.</a:t>
            </a:r>
            <a:endParaRPr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Add a vector or matrix of external regressors like Libor did in his slides</a:t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Use the data before the intervention point to determine the ARIMA model for the series.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Use that ARIMA model to forecast values for the period after the intervention.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Calculate the differences between actual values after the intervention and the forecasted values.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Examine the differences in step 3 to determine a model for the intervention effect.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44444"/>
                </a:solidFill>
                <a:highlight>
                  <a:schemeClr val="lt1"/>
                </a:highlight>
              </a:rPr>
              <a:t>adf.test(tradeAgg, alternative = "stationary") # check stationary p-value = 0.5136</a:t>
            </a:r>
            <a:br>
              <a:rPr lang="en" sz="1050">
                <a:solidFill>
                  <a:srgbClr val="444444"/>
                </a:solidFill>
                <a:highlight>
                  <a:schemeClr val="lt1"/>
                </a:highlight>
              </a:rPr>
            </a:br>
            <a:r>
              <a:rPr lang="en" sz="1050">
                <a:solidFill>
                  <a:srgbClr val="444444"/>
                </a:solidFill>
                <a:highlight>
                  <a:schemeClr val="lt1"/>
                </a:highlight>
              </a:rPr>
              <a:t>d = ndiffs(tradeAgg) # difference = 1</a:t>
            </a:r>
            <a:br>
              <a:rPr lang="en" sz="1050">
                <a:solidFill>
                  <a:srgbClr val="444444"/>
                </a:solidFill>
                <a:highlight>
                  <a:schemeClr val="lt1"/>
                </a:highlight>
              </a:rPr>
            </a:br>
            <a:r>
              <a:rPr lang="en" sz="1050">
                <a:solidFill>
                  <a:srgbClr val="444444"/>
                </a:solidFill>
                <a:highlight>
                  <a:schemeClr val="lt1"/>
                </a:highlight>
              </a:rPr>
              <a:t>tradeDiff &lt;- diff(tradeAgg, differences = d)</a:t>
            </a:r>
            <a:br>
              <a:rPr lang="en" sz="1050">
                <a:solidFill>
                  <a:srgbClr val="444444"/>
                </a:solidFill>
                <a:highlight>
                  <a:schemeClr val="lt1"/>
                </a:highlight>
              </a:rPr>
            </a:br>
            <a:r>
              <a:rPr lang="en" sz="1050">
                <a:solidFill>
                  <a:srgbClr val="444444"/>
                </a:solidFill>
                <a:highlight>
                  <a:schemeClr val="lt1"/>
                </a:highlight>
              </a:rPr>
              <a:t>tradeDiff[1] = tradeDiff[2]</a:t>
            </a:r>
            <a:br>
              <a:rPr lang="en" sz="1050">
                <a:solidFill>
                  <a:srgbClr val="444444"/>
                </a:solidFill>
                <a:highlight>
                  <a:schemeClr val="lt1"/>
                </a:highlight>
              </a:rPr>
            </a:br>
            <a:r>
              <a:rPr lang="en" sz="1050">
                <a:solidFill>
                  <a:srgbClr val="444444"/>
                </a:solidFill>
                <a:highlight>
                  <a:schemeClr val="lt1"/>
                </a:highlight>
              </a:rPr>
              <a:t>adf.test(tradeDiff, alternative = "stationary")</a:t>
            </a:r>
            <a:endParaRPr sz="1050">
              <a:solidFill>
                <a:srgbClr val="444444"/>
              </a:solidFill>
              <a:highlight>
                <a:schemeClr val="lt1"/>
              </a:highlight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44444"/>
              </a:solidFill>
              <a:highlight>
                <a:schemeClr val="lt1"/>
              </a:highlight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44444"/>
              </a:solidFill>
              <a:highlight>
                <a:schemeClr val="lt1"/>
              </a:highlight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50">
              <a:solidFill>
                <a:srgbClr val="444444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3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4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Opinion lexicon English textfiles </a:t>
            </a:r>
            <a:endParaRPr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FF"/>
                </a:highlight>
              </a:rPr>
              <a:t>sentimentr</a:t>
            </a:r>
            <a:r>
              <a:rPr lang="en">
                <a:highlight>
                  <a:srgbClr val="FFFFFF"/>
                </a:highlight>
              </a:rPr>
              <a:t> uses a much faster regex based approach that is nearly as accurate in parsing sentences with a much lower computational time. We see that </a:t>
            </a:r>
            <a:r>
              <a:rPr b="1" lang="en">
                <a:highlight>
                  <a:srgbClr val="FFFFFF"/>
                </a:highlight>
              </a:rPr>
              <a:t>RSentiment</a:t>
            </a:r>
            <a:r>
              <a:rPr lang="en">
                <a:highlight>
                  <a:srgbClr val="FFFFFF"/>
                </a:highlight>
              </a:rPr>
              <a:t> and Stanford take the longest time while </a:t>
            </a:r>
            <a:r>
              <a:rPr b="1" lang="en">
                <a:highlight>
                  <a:srgbClr val="FFFFFF"/>
                </a:highlight>
              </a:rPr>
              <a:t>sentimentr</a:t>
            </a:r>
            <a:r>
              <a:rPr lang="en">
                <a:highlight>
                  <a:srgbClr val="FFFFFF"/>
                </a:highlight>
              </a:rPr>
              <a:t> and </a:t>
            </a:r>
            <a:r>
              <a:rPr b="1" lang="en">
                <a:highlight>
                  <a:srgbClr val="FFFFFF"/>
                </a:highlight>
              </a:rPr>
              <a:t>syuzhet</a:t>
            </a:r>
            <a:r>
              <a:rPr lang="en">
                <a:highlight>
                  <a:srgbClr val="FFFFFF"/>
                </a:highlight>
              </a:rPr>
              <a:t> are comparable depending upon lexicon used.</a:t>
            </a:r>
            <a:endParaRPr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It is a dictionary lookup approach that tries to incorporate weighting for valence shifters (negation and amplifiers/deamplifiers). </a:t>
            </a:r>
            <a:endParaRPr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End 7</a:t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Adjust seasonal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tradeDiffSeasonal &lt;- tradeDiff2 - tradeDiffDecomp$seasonal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trend to de-seasonal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TSA: Start to Finish Examples (Ryan Kelly June 19, 2014)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using sarima model, we compared with Forecasts using Exponential Smoothing (HoltWinters), ets (models error, trend and seasonal elements together). Arima lowest AIC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sarima.for(trainDiffTrend, 30, 1, 0, 4)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Pattern of intervention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Permanent constant change to the mean level:  An amount has been added (or subtracted) to each value after time T.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Brief constant change to the mean level:  There may be a temporary change for one or more periods, after which there is no effect of the intervention.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Gradual increase or decrease to a new mean level:  There may be a gradually increasing amount that is added (or subtracted) which eventually levels off at a new level (compared to the “before” level).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Initial change followed by gradual return to the no change:  There may be an immediate change to the values of the series, but the amount added or subtracted to each value after time T approaches 0 over time.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arima(1,0,4) to forecast values after intervention point “2018-03-13 15:00:00”. Plot the difference between true value and prediction. Notice that the pattern looks like gradually increasing which eventually get a new mean level.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750" y="1348225"/>
            <a:ext cx="7688100" cy="15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/>
              <a:t>Using Social Media Data as Early Warning Signals in Risk Management</a:t>
            </a:r>
            <a:endParaRPr b="0" sz="3600"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Joanne, Helen and Luna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729450" y="2082450"/>
            <a:ext cx="7511400" cy="15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600"/>
              <a:buChar char="●"/>
            </a:pPr>
            <a:r>
              <a:rPr lang="en" sz="1600">
                <a:solidFill>
                  <a:srgbClr val="444444"/>
                </a:solidFill>
                <a:highlight>
                  <a:srgbClr val="FFFFFF"/>
                </a:highlight>
              </a:rPr>
              <a:t>Continue pulling twitter data for lasting sentiment analysis </a:t>
            </a:r>
            <a:endParaRPr sz="16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600"/>
              <a:buChar char="●"/>
            </a:pPr>
            <a:r>
              <a:rPr lang="en" sz="1600">
                <a:solidFill>
                  <a:srgbClr val="444444"/>
                </a:solidFill>
                <a:highlight>
                  <a:schemeClr val="lt1"/>
                </a:highlight>
              </a:rPr>
              <a:t>Better model to fit stock dataset </a:t>
            </a:r>
            <a:endParaRPr sz="16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600"/>
              <a:buChar char="●"/>
            </a:pPr>
            <a:r>
              <a:rPr lang="en" sz="1600">
                <a:solidFill>
                  <a:srgbClr val="444444"/>
                </a:solidFill>
                <a:highlight>
                  <a:srgbClr val="FFFFFF"/>
                </a:highlight>
              </a:rPr>
              <a:t>Intervention analysis (pattern, model)</a:t>
            </a:r>
            <a:endParaRPr sz="16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600"/>
              <a:buChar char="●"/>
            </a:pPr>
            <a:r>
              <a:rPr lang="en" sz="1600">
                <a:solidFill>
                  <a:srgbClr val="444444"/>
                </a:solidFill>
                <a:highlight>
                  <a:srgbClr val="FFFFFF"/>
                </a:highlight>
              </a:rPr>
              <a:t>Regression using sentiment scores and tweet information as features</a:t>
            </a:r>
            <a:endParaRPr sz="16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Question &amp; Motivation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729450" y="1928225"/>
            <a:ext cx="3972900" cy="13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Can social media data sentiment analysis </a:t>
            </a:r>
            <a:br>
              <a:rPr lang="en" sz="1600"/>
            </a:br>
            <a:r>
              <a:rPr lang="en" sz="1600"/>
              <a:t>b</a:t>
            </a:r>
            <a:r>
              <a:rPr lang="en" sz="1600"/>
              <a:t>e used to predict stock trends? Do</a:t>
            </a:r>
            <a:br>
              <a:rPr lang="en" sz="1600"/>
            </a:br>
            <a:r>
              <a:rPr lang="en" sz="1600"/>
              <a:t>mentions of companies affect its stock value?</a:t>
            </a:r>
            <a:endParaRPr sz="1600"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2325" y="1853850"/>
            <a:ext cx="4187800" cy="22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625" y="3202850"/>
            <a:ext cx="3809175" cy="166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729450" y="1853850"/>
            <a:ext cx="7688700" cy="28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Twitter tweets directed @united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Twitter API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175,000+ instances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March 7, 2018 -- March 16, 2018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Intraday (high frequency) UAL Trade Prices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Wharton Database Research Services, The Wharton School at the University of Pennsylvania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UC Berkeley Haas School of Business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1,444,514 instances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January 16 , 2018 -- March 16, 2018 (9:30 am -- 4:00 pm)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References</a:t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729450" y="1853850"/>
            <a:ext cx="7688700" cy="28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Twitter sentiment analysis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Using Twitter as a source of information for time series prediction (Ramon Xuriguera, Universitat Politècnica de Catalunya)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 sentimentr Package (https://cran.r-project.org/web/packages/sentimentr/README.html)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Time series of high frequency intraday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 highfrequency Package (to aggregate secondly trade into every minute )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Intervention analysis 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Time Series Intervention Analysis with R and SAS (Matt Bogard, econometricsense.blogspot)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STAT 510 9.2 Intervention Analysis (PennState)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and Plots</a:t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550" y="1853850"/>
            <a:ext cx="4357975" cy="2966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525" y="1951356"/>
            <a:ext cx="4357970" cy="2418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Detailed Question - Intervention Analysis</a:t>
            </a:r>
            <a:endParaRPr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729450" y="1929025"/>
            <a:ext cx="7688700" cy="29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400"/>
              <a:buChar char="●"/>
            </a:pPr>
            <a:r>
              <a:rPr lang="en" sz="1400">
                <a:solidFill>
                  <a:srgbClr val="444444"/>
                </a:solidFill>
                <a:highlight>
                  <a:srgbClr val="FFFFFF"/>
                </a:highlight>
              </a:rPr>
              <a:t>Find intervention point from sentiment analysis</a:t>
            </a:r>
            <a:endParaRPr sz="14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-317500" lvl="0" marL="457200"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1400"/>
              <a:buChar char="●"/>
            </a:pPr>
            <a:r>
              <a:rPr lang="en" sz="1400">
                <a:solidFill>
                  <a:srgbClr val="444444"/>
                </a:solidFill>
                <a:highlight>
                  <a:srgbClr val="FFFFFF"/>
                </a:highlight>
              </a:rPr>
              <a:t>Split stock data by intervention point</a:t>
            </a:r>
            <a:endParaRPr sz="14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-317500" lvl="0" marL="457200"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1400"/>
              <a:buChar char="●"/>
            </a:pPr>
            <a:r>
              <a:rPr lang="en" sz="1400">
                <a:solidFill>
                  <a:srgbClr val="444444"/>
                </a:solidFill>
                <a:highlight>
                  <a:srgbClr val="FFFFFF"/>
                </a:highlight>
              </a:rPr>
              <a:t>Fit model on training set (data before intervention point)</a:t>
            </a:r>
            <a:endParaRPr sz="14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-317500" lvl="0" marL="457200"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1400"/>
              <a:buChar char="●"/>
            </a:pPr>
            <a:r>
              <a:rPr lang="en" sz="1400">
                <a:solidFill>
                  <a:srgbClr val="444444"/>
                </a:solidFill>
                <a:highlight>
                  <a:srgbClr val="FFFFFF"/>
                </a:highlight>
              </a:rPr>
              <a:t>Forecast data values after intervention point</a:t>
            </a:r>
            <a:endParaRPr sz="14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1400"/>
              <a:buChar char="●"/>
            </a:pPr>
            <a:r>
              <a:rPr lang="en" sz="1400">
                <a:solidFill>
                  <a:srgbClr val="444444"/>
                </a:solidFill>
                <a:highlight>
                  <a:srgbClr val="FFFFFF"/>
                </a:highlight>
              </a:rPr>
              <a:t>Figure out intervention effect by comparing with true values after intervention point</a:t>
            </a:r>
            <a:endParaRPr sz="14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1400"/>
              <a:buChar char="●"/>
            </a:pPr>
            <a:r>
              <a:rPr lang="en" sz="1400">
                <a:solidFill>
                  <a:srgbClr val="444444"/>
                </a:solidFill>
                <a:highlight>
                  <a:srgbClr val="FFFFFF"/>
                </a:highlight>
              </a:rPr>
              <a:t>Determine a model for the intervention effect from last step</a:t>
            </a:r>
            <a:endParaRPr sz="14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-317500" lvl="0" marL="457200" rtl="0">
              <a:spcBef>
                <a:spcPts val="1000"/>
              </a:spcBef>
              <a:spcAft>
                <a:spcPts val="1000"/>
              </a:spcAft>
              <a:buClr>
                <a:srgbClr val="444444"/>
              </a:buClr>
              <a:buSzPts val="1400"/>
              <a:buChar char="●"/>
            </a:pPr>
            <a:r>
              <a:rPr lang="en" sz="1400">
                <a:solidFill>
                  <a:srgbClr val="444444"/>
                </a:solidFill>
                <a:highlight>
                  <a:srgbClr val="FFFFFF"/>
                </a:highlight>
              </a:rPr>
              <a:t>Get overall model including intervention effect</a:t>
            </a:r>
            <a:endParaRPr sz="1400"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Result - Sentiment Analysis</a:t>
            </a:r>
            <a:endParaRPr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729450" y="1853850"/>
            <a:ext cx="3119100" cy="24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44444"/>
                </a:solidFill>
                <a:highlight>
                  <a:srgbClr val="FFFFFF"/>
                </a:highlight>
              </a:rPr>
              <a:t>Results from using sentimentr package</a:t>
            </a:r>
            <a:endParaRPr sz="14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44444"/>
                </a:solidFill>
                <a:highlight>
                  <a:srgbClr val="FFFFFF"/>
                </a:highlight>
              </a:rPr>
              <a:t>Interactive plot using dygraphs package</a:t>
            </a:r>
            <a:endParaRPr sz="14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44444"/>
                </a:solidFill>
                <a:highlight>
                  <a:srgbClr val="FFFFFF"/>
                </a:highlight>
              </a:rPr>
              <a:t>Tweets are recorded in UTC time</a:t>
            </a:r>
            <a:endParaRPr sz="14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000000"/>
                </a:solidFill>
              </a:rPr>
              <a:t>Intervention point:</a:t>
            </a:r>
            <a:endParaRPr b="1" i="1" sz="14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2018-03-13 15:02:00 PST</a:t>
            </a:r>
            <a:endParaRPr sz="1400"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1624" y="1778951"/>
            <a:ext cx="5098775" cy="3268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 Component</a:t>
            </a:r>
            <a:endParaRPr/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100" y="1853850"/>
            <a:ext cx="4377177" cy="313900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>
            <p:ph idx="1" type="body"/>
          </p:nvPr>
        </p:nvSpPr>
        <p:spPr>
          <a:xfrm>
            <a:off x="5136313" y="1853850"/>
            <a:ext cx="32748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sarima.for(trainDiffTrend, 30, 1, 0, 4)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Shape 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2250" y="2279401"/>
            <a:ext cx="4122950" cy="228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Results - arima</a:t>
            </a:r>
            <a:endParaRPr/>
          </a:p>
        </p:txBody>
      </p:sp>
      <p:sp>
        <p:nvSpPr>
          <p:cNvPr id="141" name="Shape 141"/>
          <p:cNvSpPr txBox="1"/>
          <p:nvPr/>
        </p:nvSpPr>
        <p:spPr>
          <a:xfrm>
            <a:off x="5935650" y="1263925"/>
            <a:ext cx="3132300" cy="25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Lato"/>
                <a:ea typeface="Lato"/>
                <a:cs typeface="Lato"/>
                <a:sym typeface="Lato"/>
              </a:rPr>
              <a:t>Intervention point:</a:t>
            </a:r>
            <a:endParaRPr b="1" i="1"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2018-03-13 15:02:00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Lato"/>
                <a:ea typeface="Lato"/>
                <a:cs typeface="Lato"/>
                <a:sym typeface="Lato"/>
              </a:rPr>
              <a:t>Intervention Pattern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: 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Gradual increase or decrease to a new mean level: 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53850"/>
            <a:ext cx="5165625" cy="286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4288" y="3717326"/>
            <a:ext cx="1755025" cy="121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