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107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650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05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57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1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3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send10.com/link.cfm?r=248840793&amp;sid=95270085&amp;m=12734468&amp;u=IEEECOMSOC&amp;j=33429300&amp;s=http://www.comsoc.org/ct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send10.com/link.cfm?r=248840793&amp;sid=95270085&amp;m=12734468&amp;u=IEEECOMSOC&amp;j=33429300&amp;s=http://www.comsoc.org/ct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" y="4548827"/>
            <a:ext cx="9144000" cy="2384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 dirty="0" smtClean="0"/>
              <a:t>Alan Gatherer</a:t>
            </a:r>
            <a:r>
              <a:rPr lang="en" sz="1400" dirty="0" smtClean="0"/>
              <a:t>, Editor-in-Chief                                                                        </a:t>
            </a:r>
            <a:r>
              <a:rPr lang="en" sz="1400" b="1" dirty="0" smtClean="0"/>
              <a:t>comsoc.org/ctn</a:t>
            </a:r>
            <a:endParaRPr lang="en-US" sz="1400" b="1" dirty="0" smtClean="0"/>
          </a:p>
          <a:p>
            <a:pPr lvl="0">
              <a:spcBef>
                <a:spcPts val="0"/>
              </a:spcBef>
              <a:buNone/>
            </a:pPr>
            <a:endParaRPr sz="1400" b="1" dirty="0"/>
          </a:p>
          <a:p>
            <a:pPr lvl="0">
              <a:spcBef>
                <a:spcPts val="0"/>
              </a:spcBef>
              <a:buNone/>
            </a:pPr>
            <a:endParaRPr sz="1400" b="1" dirty="0"/>
          </a:p>
          <a:p>
            <a:pPr marL="285750" lvl="0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" sz="1400" b="1" dirty="0"/>
              <a:t>Hottest </a:t>
            </a:r>
            <a:r>
              <a:rPr lang="en" sz="1400" b="1" dirty="0" smtClean="0"/>
              <a:t>Topics Delivered Monthly via Email to Opt-In Subscribers</a:t>
            </a:r>
            <a:endParaRPr lang="en" sz="1400" b="1" dirty="0"/>
          </a:p>
          <a:p>
            <a:pPr marL="285750" lvl="0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1400" b="1" dirty="0"/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US" sz="1400" b="1" dirty="0" smtClean="0"/>
              <a:t>High </a:t>
            </a:r>
            <a:r>
              <a:rPr lang="en-US" sz="1400" b="1" dirty="0"/>
              <a:t>Visibility on Social </a:t>
            </a:r>
            <a:r>
              <a:rPr lang="en-US" sz="1400" b="1" dirty="0" smtClean="0"/>
              <a:t>Media</a:t>
            </a:r>
          </a:p>
          <a:p>
            <a:pPr lvl="0" algn="l"/>
            <a:endParaRPr lang="en-US" sz="1400" b="1" dirty="0"/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US" sz="1400" b="1" dirty="0" smtClean="0"/>
              <a:t>Advertising Revenue Generator</a:t>
            </a:r>
            <a:endParaRPr lang="en" sz="1400" b="1" dirty="0"/>
          </a:p>
          <a:p>
            <a:pPr marL="285750" lvl="0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1400" b="1" dirty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1400" b="1" dirty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" sz="1400" b="1" dirty="0" smtClean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" sz="1400" b="1" dirty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" sz="1400" b="1" dirty="0" smtClean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" sz="1400" b="1"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5649"/>
            <a:ext cx="9144000" cy="148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055"/>
            <a:ext cx="9143999" cy="34897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97412" y="2192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IEEE ComSoc Technology </a:t>
            </a:r>
            <a:r>
              <a:rPr lang="en" sz="24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News Mission Statement unchanged since last update</a:t>
            </a:r>
            <a:endParaRPr lang="en" sz="2400" b="1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3355175"/>
            <a:ext cx="8520600" cy="302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ComSoc</a:t>
            </a:r>
            <a:r>
              <a:rPr lang="en-US" dirty="0"/>
              <a:t> Technology News (CTN) is a free, online monthly publication that publishes interesting, timely, and newsworthy articles that span a wide range of topics related to the communications technology industry. Our mission is to be an informational resource that brings diverse perspective and thought leadership, while providing a platform for lively discussion amongst our readers.</a:t>
            </a:r>
          </a:p>
          <a:p>
            <a:pPr fontAlgn="base"/>
            <a:r>
              <a:rPr lang="en-US" dirty="0"/>
              <a:t>CTN is run by a team of volunteer editorial board members who are technical experts in diverse fields. All articles are reviewed and edited by a technical editor. The editor-in-chief performs the final review prior to publication.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u="sng" dirty="0" smtClean="0">
                <a:solidFill>
                  <a:srgbClr val="009A9E"/>
                </a:solidFill>
                <a:highlight>
                  <a:srgbClr val="FFFFFF"/>
                </a:highlight>
                <a:hlinkClick r:id="rId3"/>
              </a:rPr>
              <a:t>http</a:t>
            </a:r>
            <a:r>
              <a:rPr lang="en" sz="1400" b="1" u="sng" dirty="0">
                <a:solidFill>
                  <a:srgbClr val="009A9E"/>
                </a:solidFill>
                <a:highlight>
                  <a:srgbClr val="FFFFFF"/>
                </a:highlight>
                <a:hlinkClick r:id="rId3"/>
              </a:rPr>
              <a:t>://www.comsoc.org/ctn 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8" y="0"/>
            <a:ext cx="91154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97412" y="2192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 smtClean="0">
                <a:solidFill>
                  <a:srgbClr val="222222"/>
                </a:solidFill>
                <a:highlight>
                  <a:srgbClr val="FFFFFF"/>
                </a:highlight>
              </a:rPr>
              <a:t>New Editorial Board</a:t>
            </a:r>
            <a:endParaRPr lang="en" sz="2400" b="1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2530" y="5950198"/>
            <a:ext cx="8520600" cy="442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b="1" u="sng" dirty="0">
              <a:solidFill>
                <a:srgbClr val="009A9E"/>
              </a:solidFill>
              <a:highlight>
                <a:srgbClr val="FFFFFF"/>
              </a:highlight>
              <a:hlinkClick r:id="rId3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u="sng" dirty="0" smtClean="0">
                <a:solidFill>
                  <a:srgbClr val="009A9E"/>
                </a:solidFill>
                <a:highlight>
                  <a:srgbClr val="FFFFFF"/>
                </a:highlight>
                <a:hlinkClick r:id="rId3"/>
              </a:rPr>
              <a:t>http</a:t>
            </a:r>
            <a:r>
              <a:rPr lang="en" sz="1400" b="1" u="sng" dirty="0">
                <a:solidFill>
                  <a:srgbClr val="009A9E"/>
                </a:solidFill>
                <a:highlight>
                  <a:srgbClr val="FFFFFF"/>
                </a:highlight>
                <a:hlinkClick r:id="rId3"/>
              </a:rPr>
              <a:t>://www.comsoc.org/ctn 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8" y="0"/>
            <a:ext cx="9115425" cy="190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27645"/>
              </p:ext>
            </p:extLst>
          </p:nvPr>
        </p:nvGraphicFramePr>
        <p:xfrm>
          <a:off x="348929" y="3157924"/>
          <a:ext cx="8417565" cy="1742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9230"/>
                <a:gridCol w="5868335"/>
              </a:tblGrid>
              <a:tr h="156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Alan Gatherer (Editor in Chief)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haroni" panose="02010803020104030203" pitchFamily="2" charset="-79"/>
                        </a:rPr>
                        <a:t>5G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haroni" panose="02010803020104030203" pitchFamily="2" charset="-79"/>
                        </a:rPr>
                        <a:t> architectures, Baseband Algorithms, Standardization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ctr"/>
                </a:tc>
              </a:tr>
              <a:tr h="156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R.R.Venkatesha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Prasad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Embedded Software, Tactile Internet, Internet of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Things, Cyber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Physical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Systems, 60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GHz millimeter wave networks,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Cognitive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Radios, Green Communication Networks.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ctr"/>
                </a:tc>
              </a:tr>
              <a:tr h="43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Yingzhen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Q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u</a:t>
                      </a:r>
                      <a:endParaRPr lang="en-US" sz="1400" b="0" i="0" u="none" strike="noStrike" dirty="0">
                        <a:solidFill>
                          <a:srgbClr val="0563C1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Identity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Enabled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Networks,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Next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Generation Protocol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Architectures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standardization,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TCP/IP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protocol,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Network 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Programmability,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VxLan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ctr"/>
                </a:tc>
              </a:tr>
              <a:tr h="219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Angel</a:t>
                      </a:r>
                      <a:r>
                        <a:rPr lang="en-US" sz="1400" u="none" strike="noStrike" baseline="0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 L</a:t>
                      </a:r>
                      <a:r>
                        <a:rPr lang="en-US" sz="1400" u="none" strike="noStrike" dirty="0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ozano</a:t>
                      </a:r>
                      <a:endParaRPr lang="en-US" sz="1400" b="0" i="0" u="none" strike="noStrike" dirty="0">
                        <a:solidFill>
                          <a:srgbClr val="0563C1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5G, spectral efficiency of wireless networks, wireless algorithms,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ctr"/>
                </a:tc>
              </a:tr>
              <a:tr h="219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Muhammad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  <a:cs typeface="Aharoni" panose="02010803020104030203" pitchFamily="2" charset="-79"/>
                        </a:rPr>
                        <a:t>Zeeshan</a:t>
                      </a:r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  <a:latin typeface="+mj-lt"/>
                          <a:cs typeface="Aharoni" panose="02010803020104030203" pitchFamily="2" charset="-79"/>
                        </a:rPr>
                        <a:t>Shakir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j-lt"/>
                          <a:cs typeface="Aharoni" panose="02010803020104030203" pitchFamily="2" charset="-79"/>
                        </a:rPr>
                        <a:t>5G, AI and autonomous systems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haroni" panose="02010803020104030203" pitchFamily="2" charset="-79"/>
                      </a:endParaRPr>
                    </a:p>
                  </a:txBody>
                  <a:tcPr marL="5486" marR="5486" marT="5486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1948" y="5383161"/>
            <a:ext cx="7197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is to increase the range and diversity of the articles published</a:t>
            </a:r>
          </a:p>
          <a:p>
            <a:r>
              <a:rPr lang="en-US" dirty="0" smtClean="0"/>
              <a:t>Committee will plan 6 months of publications focusing on series and themes for the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42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372000" y="1409950"/>
            <a:ext cx="8261100" cy="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chemeClr val="dk2"/>
                </a:solidFill>
              </a:rPr>
              <a:t>IEEE CTN </a:t>
            </a:r>
            <a:r>
              <a:rPr lang="en" sz="2400" b="1" dirty="0" smtClean="0">
                <a:solidFill>
                  <a:schemeClr val="dk2"/>
                </a:solidFill>
              </a:rPr>
              <a:t>Themes (work in progress)</a:t>
            </a:r>
            <a:endParaRPr lang="en" sz="1100" b="1" dirty="0">
              <a:solidFill>
                <a:schemeClr val="dk2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5326"/>
            <a:ext cx="9143999" cy="14751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05105"/>
              </p:ext>
            </p:extLst>
          </p:nvPr>
        </p:nvGraphicFramePr>
        <p:xfrm>
          <a:off x="241700" y="2571289"/>
          <a:ext cx="8521700" cy="3058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458"/>
                <a:gridCol w="2651442"/>
                <a:gridCol w="907026"/>
                <a:gridCol w="4198774"/>
              </a:tblGrid>
              <a:tr h="4829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Possible publication month(s)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Topic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EB owner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Notes and suggested authors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hot technology predicitions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 of the EB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Alan will organize in early Dec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UAV, Drones as BTS, users, drones to drones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Angel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Flying platforms: BT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TeraHz 300-700GHz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Optical wireless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LiFi?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Slim Alouini and 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quantum communications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molecular communications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there is a transactions on it now!!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Machine Learning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 very general topic. We have one article by Tim Oshea already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Blockchain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Zeeshan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Need follow up after </a:t>
                      </a:r>
                      <a:r>
                        <a:rPr lang="en-US" sz="900" u="none" strike="noStrike" dirty="0" err="1">
                          <a:effectLst/>
                        </a:rPr>
                        <a:t>Zeeshan's</a:t>
                      </a:r>
                      <a:r>
                        <a:rPr lang="en-US" sz="900" u="none" strike="noStrike" dirty="0">
                          <a:effectLst/>
                        </a:rPr>
                        <a:t> article</a:t>
                      </a:r>
                      <a:r>
                        <a:rPr lang="en-US" sz="900" u="none" strike="noStrike" dirty="0" smtClean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Edge caching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eCPRI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determinisitc services in 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Yingzhen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V2X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V2X: Analog Devices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Industry 4.0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a priority right now?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  <a:tr h="1609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9" marR="8049" marT="8049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147515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66000" y="1584404"/>
            <a:ext cx="7812000" cy="2059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/>
              <a:t>Request For Liaisons</a:t>
            </a:r>
            <a:endParaRPr lang="en-US" sz="2400" b="1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b="1" dirty="0" smtClean="0"/>
              <a:t>Goal is to coordinate publicity and information across IEEE funneling in appropriate content for </a:t>
            </a:r>
            <a:r>
              <a:rPr lang="en-US" sz="1600" b="1" dirty="0" err="1" smtClean="0"/>
              <a:t>NewsFeed</a:t>
            </a:r>
            <a:endParaRPr lang="en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22"/>
              </p:ext>
            </p:extLst>
          </p:nvPr>
        </p:nvGraphicFramePr>
        <p:xfrm>
          <a:off x="1024604" y="3286216"/>
          <a:ext cx="7256616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2868"/>
                <a:gridCol w="1460090"/>
                <a:gridCol w="1983658"/>
              </a:tblGrid>
              <a:tr h="12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Editor Liaison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 Liaison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668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IEEE Spectrum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Alan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Future Directions/Networks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Yingzhen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Emerging Technologies Initiative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Zeeshan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IEEE conference council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Angel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Best Reading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Zeeshan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36632"/>
            <a:ext cx="8520600" cy="4276321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Other Feedback?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spcAft>
                <a:spcPts val="200"/>
              </a:spcAft>
            </a:pPr>
            <a:r>
              <a:rPr lang="en-US" b="1" dirty="0" smtClean="0"/>
              <a:t>?????</a:t>
            </a:r>
            <a:endParaRPr lang="en-US" b="1" dirty="0" smtClean="0"/>
          </a:p>
        </p:txBody>
      </p:sp>
      <p:pic>
        <p:nvPicPr>
          <p:cNvPr id="4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"/>
            <a:ext cx="9143999" cy="14751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11700" y="6206572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Contact</a:t>
            </a:r>
            <a:r>
              <a:rPr lang="en-US" dirty="0" smtClean="0"/>
              <a:t> </a:t>
            </a:r>
            <a:r>
              <a:rPr lang="en-US" dirty="0"/>
              <a:t>Alan </a:t>
            </a:r>
            <a:r>
              <a:rPr lang="en-US" dirty="0" smtClean="0"/>
              <a:t>Gatherer: </a:t>
            </a:r>
            <a:r>
              <a:rPr lang="en-US" dirty="0" err="1" smtClean="0"/>
              <a:t>alan.gatherer</a:t>
            </a:r>
            <a:r>
              <a:rPr lang="en-US" dirty="0" err="1"/>
              <a:t>@</a:t>
            </a:r>
            <a:r>
              <a:rPr lang="en-US" dirty="0" err="1" smtClean="0"/>
              <a:t>huawei.com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419</Words>
  <Application>Microsoft Office PowerPoint</Application>
  <PresentationFormat>On-screen Show (4:3)</PresentationFormat>
  <Paragraphs>109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Wingdings</vt:lpstr>
      <vt:lpstr>simple-light-2</vt:lpstr>
      <vt:lpstr>PowerPoint Presentation</vt:lpstr>
      <vt:lpstr>IEEE ComSoc Technology News Mission Statement unchanged since last update</vt:lpstr>
      <vt:lpstr>New Editorial 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gatherer</dc:creator>
  <cp:lastModifiedBy>alan gatherer</cp:lastModifiedBy>
  <cp:revision>22</cp:revision>
  <dcterms:modified xsi:type="dcterms:W3CDTF">2018-12-05T22:34:06Z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1463407420</vt:lpwstr>
  </property>
</Properties>
</file>