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9"/>
  </p:notesMasterIdLst>
  <p:sldIdLst>
    <p:sldId id="256" r:id="rId2"/>
    <p:sldId id="265" r:id="rId3"/>
    <p:sldId id="276" r:id="rId4"/>
    <p:sldId id="272" r:id="rId5"/>
    <p:sldId id="283" r:id="rId6"/>
    <p:sldId id="285" r:id="rId7"/>
    <p:sldId id="280" r:id="rId8"/>
    <p:sldId id="281" r:id="rId9"/>
    <p:sldId id="282" r:id="rId10"/>
    <p:sldId id="290" r:id="rId11"/>
    <p:sldId id="289" r:id="rId12"/>
    <p:sldId id="297" r:id="rId13"/>
    <p:sldId id="300" r:id="rId14"/>
    <p:sldId id="298" r:id="rId15"/>
    <p:sldId id="286" r:id="rId16"/>
    <p:sldId id="287"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p:restoredTop sz="94662"/>
  </p:normalViewPr>
  <p:slideViewPr>
    <p:cSldViewPr snapToGrid="0" snapToObjects="1">
      <p:cViewPr varScale="1">
        <p:scale>
          <a:sx n="128" d="100"/>
          <a:sy n="128"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EB256-A100-7A46-B51B-8AD7CB6FB343}"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DC944-CDD3-9444-8065-9A28F961B7C0}" type="slidenum">
              <a:rPr lang="en-US" smtClean="0"/>
              <a:t>‹#›</a:t>
            </a:fld>
            <a:endParaRPr lang="en-US"/>
          </a:p>
        </p:txBody>
      </p:sp>
    </p:spTree>
    <p:extLst>
      <p:ext uri="{BB962C8B-B14F-4D97-AF65-F5344CB8AC3E}">
        <p14:creationId xmlns:p14="http://schemas.microsoft.com/office/powerpoint/2010/main" val="170785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6282F0-1D52-ED48-8B6C-BC20F46D9F72}"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2B3B-C959-464A-9404-96A8CB760C03}" type="slidenum">
              <a:rPr lang="en-US" smtClean="0"/>
              <a:t>‹#›</a:t>
            </a:fld>
            <a:endParaRPr lang="en-US"/>
          </a:p>
        </p:txBody>
      </p:sp>
      <p:pic>
        <p:nvPicPr>
          <p:cNvPr id="7" name="Picture 2" descr="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53135" y="0"/>
            <a:ext cx="1333500" cy="71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6282F0-1D52-ED48-8B6C-BC20F46D9F72}"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6282F0-1D52-ED48-8B6C-BC20F46D9F72}"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6282F0-1D52-ED48-8B6C-BC20F46D9F72}"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2B3B-C959-464A-9404-96A8CB760C03}" type="slidenum">
              <a:rPr lang="en-US" smtClean="0"/>
              <a:t>‹#›</a:t>
            </a:fld>
            <a:endParaRPr lang="en-US"/>
          </a:p>
        </p:txBody>
      </p:sp>
      <p:pic>
        <p:nvPicPr>
          <p:cNvPr id="7" name="Picture 2" descr="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58500" y="7937"/>
            <a:ext cx="1333500" cy="71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282F0-1D52-ED48-8B6C-BC20F46D9F72}" type="datetimeFigureOut">
              <a:rPr lang="en-US" smtClean="0"/>
              <a:t>11/1/19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6282F0-1D52-ED48-8B6C-BC20F46D9F72}" type="datetimeFigureOut">
              <a:rPr lang="en-US" smtClean="0"/>
              <a:t>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6282F0-1D52-ED48-8B6C-BC20F46D9F72}" type="datetimeFigureOut">
              <a:rPr lang="en-US" smtClean="0"/>
              <a:t>11/1/19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6282F0-1D52-ED48-8B6C-BC20F46D9F72}" type="datetimeFigureOut">
              <a:rPr lang="en-US" smtClean="0"/>
              <a:t>11/1/19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282F0-1D52-ED48-8B6C-BC20F46D9F72}" type="datetimeFigureOut">
              <a:rPr lang="en-US" smtClean="0"/>
              <a:t>11/1/19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282F0-1D52-ED48-8B6C-BC20F46D9F72}" type="datetimeFigureOut">
              <a:rPr lang="en-US" smtClean="0"/>
              <a:t>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6282F0-1D52-ED48-8B6C-BC20F46D9F72}" type="datetimeFigureOut">
              <a:rPr lang="en-US" smtClean="0"/>
              <a:t>11/1/19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22B3B-C959-464A-9404-96A8CB760C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282F0-1D52-ED48-8B6C-BC20F46D9F72}" type="datetimeFigureOut">
              <a:rPr lang="en-US" smtClean="0"/>
              <a:t>11/1/19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22B3B-C959-464A-9404-96A8CB760C03}" type="slidenum">
              <a:rPr lang="en-US" smtClean="0"/>
              <a:t>‹#›</a:t>
            </a:fld>
            <a:endParaRPr lang="en-US"/>
          </a:p>
        </p:txBody>
      </p:sp>
    </p:spTree>
    <p:extLst>
      <p:ext uri="{BB962C8B-B14F-4D97-AF65-F5344CB8AC3E}">
        <p14:creationId xmlns:p14="http://schemas.microsoft.com/office/powerpoint/2010/main" val="14804600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yingzhen.qu@huawei.com)" TargetMode="External"/><Relationship Id="rId2" Type="http://schemas.openxmlformats.org/officeDocument/2006/relationships/hyperlink" Target="mailto:lhotka@nic.c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emf"/><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emf"/><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emf"/><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emf"/><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6908"/>
            <a:ext cx="9144000" cy="2673055"/>
          </a:xfrm>
        </p:spPr>
        <p:txBody>
          <a:bodyPr>
            <a:normAutofit/>
          </a:bodyPr>
          <a:lstStyle/>
          <a:p>
            <a:r>
              <a:rPr lang="en-US" sz="4800" b="1" dirty="0"/>
              <a:t>Enhanced DSCP by in-band signaling for latency guaranteed service</a:t>
            </a:r>
            <a:br>
              <a:rPr lang="en-US" sz="4800" b="1" dirty="0"/>
            </a:br>
            <a:endParaRPr lang="en-US" sz="3600" b="1" dirty="0"/>
          </a:p>
        </p:txBody>
      </p:sp>
      <p:sp>
        <p:nvSpPr>
          <p:cNvPr id="3" name="Subtitle 2"/>
          <p:cNvSpPr>
            <a:spLocks noGrp="1"/>
          </p:cNvSpPr>
          <p:nvPr>
            <p:ph type="subTitle" idx="1"/>
          </p:nvPr>
        </p:nvSpPr>
        <p:spPr>
          <a:xfrm>
            <a:off x="1524000" y="4204204"/>
            <a:ext cx="9144000" cy="1655762"/>
          </a:xfrm>
        </p:spPr>
        <p:txBody>
          <a:bodyPr>
            <a:normAutofit/>
          </a:bodyPr>
          <a:lstStyle/>
          <a:p>
            <a:r>
              <a:rPr lang="en-US" dirty="0"/>
              <a:t>Lin Han </a:t>
            </a:r>
            <a:r>
              <a:rPr lang="en-US" dirty="0">
                <a:solidFill>
                  <a:srgbClr val="0070C0"/>
                </a:solidFill>
              </a:rPr>
              <a:t>(lin.han@futurewei.com</a:t>
            </a:r>
            <a:r>
              <a:rPr lang="en-US" dirty="0">
                <a:solidFill>
                  <a:srgbClr val="0070C0"/>
                </a:solidFill>
                <a:hlinkClick r:id="rId2"/>
              </a:rPr>
              <a:t>)</a:t>
            </a:r>
            <a:endParaRPr lang="en-US" dirty="0">
              <a:solidFill>
                <a:srgbClr val="0070C0"/>
              </a:solidFill>
            </a:endParaRPr>
          </a:p>
          <a:p>
            <a:r>
              <a:rPr lang="en-US" dirty="0"/>
              <a:t>Yingzhen Qu </a:t>
            </a:r>
            <a:r>
              <a:rPr lang="en-US" dirty="0">
                <a:solidFill>
                  <a:srgbClr val="0070C0"/>
                </a:solidFill>
              </a:rPr>
              <a:t>(yingzhen.qu@futurewei.com</a:t>
            </a:r>
            <a:r>
              <a:rPr lang="en-US" dirty="0">
                <a:hlinkClick r:id="rId3"/>
              </a:rPr>
              <a:t>)</a:t>
            </a:r>
            <a:endParaRPr lang="en-US" dirty="0"/>
          </a:p>
          <a:p>
            <a:endParaRPr lang="en-US" dirty="0"/>
          </a:p>
        </p:txBody>
      </p:sp>
    </p:spTree>
    <p:extLst>
      <p:ext uri="{BB962C8B-B14F-4D97-AF65-F5344CB8AC3E}">
        <p14:creationId xmlns:p14="http://schemas.microsoft.com/office/powerpoint/2010/main" val="584682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3639-1454-4C9E-A3A9-656E64160839}"/>
              </a:ext>
            </a:extLst>
          </p:cNvPr>
          <p:cNvSpPr>
            <a:spLocks noGrp="1"/>
          </p:cNvSpPr>
          <p:nvPr>
            <p:ph type="title"/>
          </p:nvPr>
        </p:nvSpPr>
        <p:spPr/>
        <p:txBody>
          <a:bodyPr/>
          <a:lstStyle/>
          <a:p>
            <a:r>
              <a:rPr lang="en-US" dirty="0"/>
              <a:t>Queuing latency estimation per hop - 2</a:t>
            </a:r>
          </a:p>
        </p:txBody>
      </p:sp>
      <p:sp>
        <p:nvSpPr>
          <p:cNvPr id="3" name="Content Placeholder 2">
            <a:extLst>
              <a:ext uri="{FF2B5EF4-FFF2-40B4-BE49-F238E27FC236}">
                <a16:creationId xmlns:a16="http://schemas.microsoft.com/office/drawing/2014/main" id="{3F5B8AF6-0BB4-4BA7-8CA6-4557800B2776}"/>
              </a:ext>
            </a:extLst>
          </p:cNvPr>
          <p:cNvSpPr>
            <a:spLocks noGrp="1"/>
          </p:cNvSpPr>
          <p:nvPr>
            <p:ph idx="1"/>
          </p:nvPr>
        </p:nvSpPr>
        <p:spPr>
          <a:xfrm>
            <a:off x="838200" y="1446963"/>
            <a:ext cx="10515600" cy="4730000"/>
          </a:xfrm>
        </p:spPr>
        <p:txBody>
          <a:bodyPr>
            <a:normAutofit/>
          </a:bodyPr>
          <a:lstStyle/>
          <a:p>
            <a:endParaRPr lang="en-US" sz="1600" dirty="0"/>
          </a:p>
          <a:p>
            <a:pPr lvl="0"/>
            <a:r>
              <a:rPr lang="en-US" sz="1800" dirty="0"/>
              <a:t>If LGS flows queued into the 2nd highest priority queue, assume the 1</a:t>
            </a:r>
            <a:r>
              <a:rPr lang="en-US" sz="1800" baseline="30000" dirty="0"/>
              <a:t>st</a:t>
            </a:r>
            <a:r>
              <a:rPr lang="en-US" sz="1800" dirty="0"/>
              <a:t> queue is EF:</a:t>
            </a:r>
          </a:p>
          <a:p>
            <a:pPr lvl="1"/>
            <a:r>
              <a:rPr lang="en-US" sz="1600" dirty="0"/>
              <a:t>The maximum queue depth is</a:t>
            </a:r>
          </a:p>
          <a:p>
            <a:pPr marL="457200" lvl="1" indent="0">
              <a:buNone/>
            </a:pPr>
            <a:endParaRPr lang="en-US" sz="1800" dirty="0"/>
          </a:p>
          <a:p>
            <a:pPr lvl="1"/>
            <a:endParaRPr lang="en-US" sz="1600" dirty="0"/>
          </a:p>
          <a:p>
            <a:pPr lvl="1"/>
            <a:r>
              <a:rPr lang="en-US" sz="1600" dirty="0"/>
              <a:t>The maximum delay of queuing at the hop is </a:t>
            </a:r>
          </a:p>
        </p:txBody>
      </p:sp>
      <mc:AlternateContent xmlns:mc="http://schemas.openxmlformats.org/markup-compatibility/2006">
        <mc:Choice xmlns:a14="http://schemas.microsoft.com/office/drawing/2010/main" Requires="a14">
          <p:sp>
            <p:nvSpPr>
              <p:cNvPr id="70" name="Rectangle 69">
                <a:extLst>
                  <a:ext uri="{FF2B5EF4-FFF2-40B4-BE49-F238E27FC236}">
                    <a16:creationId xmlns:a16="http://schemas.microsoft.com/office/drawing/2014/main" id="{BFC88D68-06C6-4CD6-87A3-1CA52C83F200}"/>
                  </a:ext>
                </a:extLst>
              </p:cNvPr>
              <p:cNvSpPr/>
              <p:nvPr/>
            </p:nvSpPr>
            <p:spPr>
              <a:xfrm>
                <a:off x="1005971" y="3861368"/>
                <a:ext cx="3237618" cy="355034"/>
              </a:xfrm>
              <a:prstGeom prst="rect">
                <a:avLst/>
              </a:prstGeom>
            </p:spPr>
            <p:txBody>
              <a:bodyPr wrap="none">
                <a:spAutoFit/>
              </a:bodyPr>
              <a:lstStyle/>
              <a:p>
                <a14:m>
                  <m:oMath xmlns:m="http://schemas.openxmlformats.org/officeDocument/2006/math">
                    <m:sSub>
                      <m:sSubPr>
                        <m:ctrlPr>
                          <a:rPr lang="en-US" sz="1600" i="1" smtClean="0">
                            <a:latin typeface="Cambria Math" panose="02040503050406030204" pitchFamily="18" charset="0"/>
                          </a:rPr>
                        </m:ctrlPr>
                      </m:sSubPr>
                      <m:e>
                        <m:sSubSup>
                          <m:sSubSupPr>
                            <m:ctrlPr>
                              <a:rPr lang="en-US" sz="1600" i="1">
                                <a:latin typeface="Cambria Math" panose="02040503050406030204" pitchFamily="18" charset="0"/>
                              </a:rPr>
                            </m:ctrlPr>
                          </m:sSubSupPr>
                          <m:e>
                            <m:r>
                              <a:rPr lang="en-US" sz="1600" i="1">
                                <a:latin typeface="Cambria Math" panose="02040503050406030204" pitchFamily="18" charset="0"/>
                              </a:rPr>
                              <m:t>𝑅</m:t>
                            </m:r>
                          </m:e>
                          <m:sub>
                            <m:r>
                              <a:rPr lang="en-US" sz="1600" i="1">
                                <a:latin typeface="Cambria Math" panose="02040503050406030204" pitchFamily="18" charset="0"/>
                              </a:rPr>
                              <m:t>𝑖𝑛</m:t>
                            </m:r>
                          </m:sub>
                          <m:sup>
                            <m:r>
                              <a:rPr lang="en-US" sz="1600" i="1">
                                <a:latin typeface="Cambria Math" panose="02040503050406030204" pitchFamily="18" charset="0"/>
                              </a:rPr>
                              <m:t>𝐿𝐺𝑆</m:t>
                            </m:r>
                          </m:sup>
                        </m:sSubSup>
                        <m:r>
                          <a:rPr lang="en-US" sz="1600" i="0">
                            <a:latin typeface="Cambria Math" panose="02040503050406030204" pitchFamily="18" charset="0"/>
                          </a:rPr>
                          <m:t>=</m:t>
                        </m:r>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i="1">
                            <a:latin typeface="Cambria Math" panose="02040503050406030204" pitchFamily="18" charset="0"/>
                          </a:rPr>
                          <m:t>𝐶𝐼𝑅</m:t>
                        </m:r>
                      </m:e>
                      <m:sub>
                        <m:r>
                          <a:rPr lang="en-US" sz="1600" i="1">
                            <a:latin typeface="Cambria Math" panose="02040503050406030204" pitchFamily="18" charset="0"/>
                          </a:rPr>
                          <m:t>𝐿𝐺𝑆</m:t>
                        </m:r>
                      </m:sub>
                    </m:sSub>
                    <m:r>
                      <a:rPr lang="en-US" sz="1600" i="0">
                        <a:latin typeface="Cambria Math" panose="02040503050406030204" pitchFamily="18" charset="0"/>
                      </a:rPr>
                      <m:t>=</m:t>
                    </m:r>
                    <m:r>
                      <a:rPr lang="en-US" sz="1600" b="0" i="1" smtClean="0">
                        <a:latin typeface="Cambria Math" panose="02040503050406030204" pitchFamily="18" charset="0"/>
                      </a:rPr>
                      <m:t>𝑟</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0">
                            <a:latin typeface="Cambria Math" panose="02040503050406030204" pitchFamily="18" charset="0"/>
                          </a:rPr>
                          <m:t>=1</m:t>
                        </m:r>
                      </m:sub>
                      <m:sup>
                        <m:r>
                          <a:rPr lang="en-US" sz="1600" i="1">
                            <a:latin typeface="Cambria Math" panose="02040503050406030204" pitchFamily="18" charset="0"/>
                          </a:rPr>
                          <m:t>𝑛</m:t>
                        </m:r>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𝑐𝑖𝑟</m:t>
                            </m:r>
                          </m:e>
                          <m:sub>
                            <m:r>
                              <a:rPr lang="en-US" sz="1600" i="1">
                                <a:latin typeface="Cambria Math" panose="02040503050406030204" pitchFamily="18" charset="0"/>
                              </a:rPr>
                              <m:t>𝑖</m:t>
                            </m:r>
                          </m:sub>
                          <m:sup>
                            <m:r>
                              <a:rPr lang="en-US" sz="1600" i="1">
                                <a:latin typeface="Cambria Math" panose="02040503050406030204" pitchFamily="18" charset="0"/>
                              </a:rPr>
                              <m:t>𝐿𝐺𝑆</m:t>
                            </m:r>
                          </m:sup>
                        </m:sSubSup>
                      </m:e>
                    </m:nary>
                  </m:oMath>
                </a14:m>
                <a:r>
                  <a:rPr lang="en-US" sz="1600" dirty="0"/>
                  <a:t>, </a:t>
                </a:r>
              </a:p>
            </p:txBody>
          </p:sp>
        </mc:Choice>
        <mc:Fallback>
          <p:sp>
            <p:nvSpPr>
              <p:cNvPr id="70" name="Rectangle 69">
                <a:extLst>
                  <a:ext uri="{FF2B5EF4-FFF2-40B4-BE49-F238E27FC236}">
                    <a16:creationId xmlns:a16="http://schemas.microsoft.com/office/drawing/2014/main" id="{BFC88D68-06C6-4CD6-87A3-1CA52C83F200}"/>
                  </a:ext>
                </a:extLst>
              </p:cNvPr>
              <p:cNvSpPr>
                <a:spLocks noRot="1" noChangeAspect="1" noMove="1" noResize="1" noEditPoints="1" noAdjustHandles="1" noChangeArrowheads="1" noChangeShapeType="1" noTextEdit="1"/>
              </p:cNvSpPr>
              <p:nvPr/>
            </p:nvSpPr>
            <p:spPr>
              <a:xfrm>
                <a:off x="1005971" y="3861368"/>
                <a:ext cx="3237618" cy="355034"/>
              </a:xfrm>
              <a:prstGeom prst="rect">
                <a:avLst/>
              </a:prstGeom>
              <a:blipFill>
                <a:blip r:embed="rId2"/>
                <a:stretch>
                  <a:fillRect t="-100000" b="-165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38E44408-7BD9-499E-A824-283B1C9738BF}"/>
                  </a:ext>
                </a:extLst>
              </p:cNvPr>
              <p:cNvSpPr txBox="1"/>
              <p:nvPr/>
            </p:nvSpPr>
            <p:spPr>
              <a:xfrm>
                <a:off x="1006401" y="5009885"/>
                <a:ext cx="1940659" cy="338554"/>
              </a:xfrm>
              <a:prstGeom prst="rect">
                <a:avLst/>
              </a:prstGeom>
              <a:noFill/>
            </p:spPr>
            <p:txBody>
              <a:bodyPr wrap="none"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𝑅</m:t>
                        </m:r>
                      </m:e>
                      <m:sub>
                        <m:r>
                          <a:rPr lang="en-US" sz="1600" b="0" i="1" smtClean="0">
                            <a:latin typeface="Cambria Math" panose="02040503050406030204" pitchFamily="18" charset="0"/>
                          </a:rPr>
                          <m:t>𝑜𝑢𝑡</m:t>
                        </m:r>
                      </m:sub>
                    </m:sSub>
                  </m:oMath>
                </a14:m>
                <a:r>
                  <a:rPr lang="en-US" sz="1600" dirty="0"/>
                  <a:t> is the link rate; </a:t>
                </a:r>
              </a:p>
            </p:txBody>
          </p:sp>
        </mc:Choice>
        <mc:Fallback>
          <p:sp>
            <p:nvSpPr>
              <p:cNvPr id="71" name="TextBox 70">
                <a:extLst>
                  <a:ext uri="{FF2B5EF4-FFF2-40B4-BE49-F238E27FC236}">
                    <a16:creationId xmlns:a16="http://schemas.microsoft.com/office/drawing/2014/main" id="{38E44408-7BD9-499E-A824-283B1C9738BF}"/>
                  </a:ext>
                </a:extLst>
              </p:cNvPr>
              <p:cNvSpPr txBox="1">
                <a:spLocks noRot="1" noChangeAspect="1" noMove="1" noResize="1" noEditPoints="1" noAdjustHandles="1" noChangeArrowheads="1" noChangeShapeType="1" noTextEdit="1"/>
              </p:cNvSpPr>
              <p:nvPr/>
            </p:nvSpPr>
            <p:spPr>
              <a:xfrm>
                <a:off x="1006401" y="5009885"/>
                <a:ext cx="1940659" cy="338554"/>
              </a:xfrm>
              <a:prstGeom prst="rect">
                <a:avLst/>
              </a:prstGeom>
              <a:blipFill>
                <a:blip r:embed="rId3"/>
                <a:stretch>
                  <a:fillRect r="-649" b="-17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A2A4F991-06DE-465D-8B2A-7C385DAE067D}"/>
                  </a:ext>
                </a:extLst>
              </p:cNvPr>
              <p:cNvSpPr txBox="1"/>
              <p:nvPr/>
            </p:nvSpPr>
            <p:spPr>
              <a:xfrm>
                <a:off x="1076739" y="5389461"/>
                <a:ext cx="2901692" cy="338554"/>
              </a:xfrm>
              <a:prstGeom prst="rect">
                <a:avLst/>
              </a:prstGeom>
              <a:noFill/>
            </p:spPr>
            <p:txBody>
              <a:bodyPr wrap="none"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𝑚𝑎𝑥</m:t>
                        </m:r>
                      </m:sub>
                    </m:sSub>
                  </m:oMath>
                </a14:m>
                <a:r>
                  <a:rPr lang="en-US" sz="1600" dirty="0"/>
                  <a:t>is the maximum packet size</a:t>
                </a:r>
              </a:p>
            </p:txBody>
          </p:sp>
        </mc:Choice>
        <mc:Fallback>
          <p:sp>
            <p:nvSpPr>
              <p:cNvPr id="72" name="TextBox 71">
                <a:extLst>
                  <a:ext uri="{FF2B5EF4-FFF2-40B4-BE49-F238E27FC236}">
                    <a16:creationId xmlns:a16="http://schemas.microsoft.com/office/drawing/2014/main" id="{A2A4F991-06DE-465D-8B2A-7C385DAE067D}"/>
                  </a:ext>
                </a:extLst>
              </p:cNvPr>
              <p:cNvSpPr txBox="1">
                <a:spLocks noRot="1" noChangeAspect="1" noMove="1" noResize="1" noEditPoints="1" noAdjustHandles="1" noChangeArrowheads="1" noChangeShapeType="1" noTextEdit="1"/>
              </p:cNvSpPr>
              <p:nvPr/>
            </p:nvSpPr>
            <p:spPr>
              <a:xfrm>
                <a:off x="1076739" y="5389461"/>
                <a:ext cx="2901692" cy="338554"/>
              </a:xfrm>
              <a:prstGeom prst="rect">
                <a:avLst/>
              </a:prstGeom>
              <a:blipFill>
                <a:blip r:embed="rId4"/>
                <a:stretch>
                  <a:fillRect t="-3571" b="-17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Rectangle 72">
                <a:extLst>
                  <a:ext uri="{FF2B5EF4-FFF2-40B4-BE49-F238E27FC236}">
                    <a16:creationId xmlns:a16="http://schemas.microsoft.com/office/drawing/2014/main" id="{00B4EDE3-0642-41E6-BFED-24F60E36F090}"/>
                  </a:ext>
                </a:extLst>
              </p:cNvPr>
              <p:cNvSpPr/>
              <p:nvPr/>
            </p:nvSpPr>
            <p:spPr>
              <a:xfrm>
                <a:off x="1005971" y="4214468"/>
                <a:ext cx="5880649" cy="355034"/>
              </a:xfrm>
              <a:prstGeom prst="rect">
                <a:avLst/>
              </a:prstGeom>
            </p:spPr>
            <p:txBody>
              <a:bodyPr wrap="none">
                <a:spAutoFit/>
              </a:bodyPr>
              <a:lstStyle/>
              <a:p>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𝑐𝑖𝑟</m:t>
                        </m:r>
                      </m:e>
                      <m:sub>
                        <m:r>
                          <a:rPr lang="en-US" sz="1600" i="1">
                            <a:latin typeface="Cambria Math" panose="02040503050406030204" pitchFamily="18" charset="0"/>
                          </a:rPr>
                          <m:t>𝑖</m:t>
                        </m:r>
                      </m:sub>
                      <m:sup>
                        <m:r>
                          <a:rPr lang="en-US" sz="1600" i="1">
                            <a:latin typeface="Cambria Math" panose="02040503050406030204" pitchFamily="18" charset="0"/>
                          </a:rPr>
                          <m:t>𝐿𝐺𝑆</m:t>
                        </m:r>
                      </m:sup>
                    </m:sSubSup>
                  </m:oMath>
                </a14:m>
                <a:r>
                  <a:rPr lang="en-US" sz="1600" dirty="0"/>
                  <a:t> is the </a:t>
                </a:r>
                <a:r>
                  <a:rPr lang="en-US" sz="1600" dirty="0" err="1"/>
                  <a:t>cir</a:t>
                </a:r>
                <a:r>
                  <a:rPr lang="en-US" sz="1600" dirty="0"/>
                  <a:t> for the </a:t>
                </a:r>
                <a:r>
                  <a:rPr lang="en-US" sz="1600" dirty="0" err="1"/>
                  <a:t>i</a:t>
                </a:r>
                <a:r>
                  <a:rPr lang="en-US" sz="1200" dirty="0" err="1"/>
                  <a:t>th</a:t>
                </a:r>
                <a:r>
                  <a:rPr lang="en-US" sz="1600" dirty="0"/>
                  <a:t> LGS flow, r is the ratio of peak </a:t>
                </a:r>
                <a:r>
                  <a:rPr lang="en-US" sz="1600" dirty="0" err="1"/>
                  <a:t>cir</a:t>
                </a:r>
                <a:r>
                  <a:rPr lang="en-US" sz="1600" dirty="0"/>
                  <a:t> to avg </a:t>
                </a:r>
                <a:r>
                  <a:rPr lang="en-US" sz="1600" dirty="0" err="1"/>
                  <a:t>cir</a:t>
                </a:r>
                <a:endParaRPr lang="en-US" sz="1600" dirty="0"/>
              </a:p>
            </p:txBody>
          </p:sp>
        </mc:Choice>
        <mc:Fallback>
          <p:sp>
            <p:nvSpPr>
              <p:cNvPr id="73" name="Rectangle 72">
                <a:extLst>
                  <a:ext uri="{FF2B5EF4-FFF2-40B4-BE49-F238E27FC236}">
                    <a16:creationId xmlns:a16="http://schemas.microsoft.com/office/drawing/2014/main" id="{00B4EDE3-0642-41E6-BFED-24F60E36F090}"/>
                  </a:ext>
                </a:extLst>
              </p:cNvPr>
              <p:cNvSpPr>
                <a:spLocks noRot="1" noChangeAspect="1" noMove="1" noResize="1" noEditPoints="1" noAdjustHandles="1" noChangeArrowheads="1" noChangeShapeType="1" noTextEdit="1"/>
              </p:cNvSpPr>
              <p:nvPr/>
            </p:nvSpPr>
            <p:spPr>
              <a:xfrm>
                <a:off x="1005971" y="4214468"/>
                <a:ext cx="5880649" cy="355034"/>
              </a:xfrm>
              <a:prstGeom prst="rect">
                <a:avLst/>
              </a:prstGeom>
              <a:blipFill>
                <a:blip r:embed="rId5"/>
                <a:stretch>
                  <a:fillRect b="-17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Rectangle 76">
                <a:extLst>
                  <a:ext uri="{FF2B5EF4-FFF2-40B4-BE49-F238E27FC236}">
                    <a16:creationId xmlns:a16="http://schemas.microsoft.com/office/drawing/2014/main" id="{D61D1AC0-6A77-4F9A-A1B0-2D4608B291FB}"/>
                  </a:ext>
                </a:extLst>
              </p:cNvPr>
              <p:cNvSpPr/>
              <p:nvPr/>
            </p:nvSpPr>
            <p:spPr>
              <a:xfrm>
                <a:off x="1229598" y="3248821"/>
                <a:ext cx="3998787" cy="339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panose="02040503050406030204" pitchFamily="18" charset="0"/>
                            </a:rPr>
                            <m:t>𝐷</m:t>
                          </m:r>
                          <m:r>
                            <a:rPr lang="en-US" sz="1600" b="0" i="1" smtClean="0">
                              <a:latin typeface="Cambria Math" panose="02040503050406030204" pitchFamily="18" charset="0"/>
                            </a:rPr>
                            <m:t>2</m:t>
                          </m:r>
                        </m:e>
                        <m:sub>
                          <m:r>
                            <a:rPr lang="en-US" sz="1600" i="1">
                              <a:latin typeface="Cambria Math" panose="02040503050406030204" pitchFamily="18" charset="0"/>
                            </a:rPr>
                            <m:t>𝑚𝑎𝑥</m:t>
                          </m:r>
                        </m:sub>
                        <m:sup>
                          <m:r>
                            <a:rPr lang="en-US" sz="1600" b="0" i="1" smtClean="0">
                              <a:latin typeface="Cambria Math" panose="02040503050406030204" pitchFamily="18" charset="0"/>
                            </a:rPr>
                            <m:t>𝐿𝐺𝑆</m:t>
                          </m:r>
                        </m:sup>
                      </m:sSubSup>
                      <m:r>
                        <a:rPr lang="en-US" sz="1600" i="1">
                          <a:latin typeface="Cambria Math" panose="02040503050406030204" pitchFamily="18" charset="0"/>
                        </a:rPr>
                        <m:t>=</m:t>
                      </m:r>
                      <m:d>
                        <m:dPr>
                          <m:ctrlPr>
                            <a:rPr lang="en-US" sz="1600" b="0" i="1" smtClean="0">
                              <a:latin typeface="Cambria Math" panose="02040503050406030204" pitchFamily="18" charset="0"/>
                            </a:rPr>
                          </m:ctrlPr>
                        </m:dPr>
                        <m:e>
                          <m:sSubSup>
                            <m:sSubSupPr>
                              <m:ctrlPr>
                                <a:rPr lang="en-US" sz="1600" i="1">
                                  <a:latin typeface="Cambria Math" panose="02040503050406030204" pitchFamily="18" charset="0"/>
                                </a:rPr>
                              </m:ctrlPr>
                            </m:sSubSupPr>
                            <m:e>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𝑚𝑎𝑥</m:t>
                                  </m:r>
                                </m:sub>
                                <m:sup>
                                  <m:r>
                                    <a:rPr lang="en-US" sz="1600" b="0" i="1" smtClean="0">
                                      <a:latin typeface="Cambria Math" panose="02040503050406030204" pitchFamily="18" charset="0"/>
                                    </a:rPr>
                                    <m:t>𝐸𝐹</m:t>
                                  </m:r>
                                </m:sup>
                              </m:sSubSup>
                              <m:r>
                                <a:rPr lang="en-US" sz="1600" b="0" i="1" smtClean="0">
                                  <a:latin typeface="Cambria Math" panose="02040503050406030204" pitchFamily="18" charset="0"/>
                                </a:rPr>
                                <m:t>+</m:t>
                              </m:r>
                              <m:r>
                                <a:rPr lang="en-US" sz="1600" i="1">
                                  <a:latin typeface="Cambria Math" panose="02040503050406030204" pitchFamily="18" charset="0"/>
                                </a:rPr>
                                <m:t>𝑁</m:t>
                              </m:r>
                            </m:e>
                            <m:sub>
                              <m:r>
                                <a:rPr lang="en-US" sz="1600" i="1">
                                  <a:latin typeface="Cambria Math" panose="02040503050406030204" pitchFamily="18" charset="0"/>
                                </a:rPr>
                                <m:t>𝑚𝑎𝑥</m:t>
                              </m:r>
                            </m:sub>
                            <m:sup>
                              <m:r>
                                <a:rPr lang="en-US" sz="1600" b="0" i="1" smtClean="0">
                                  <a:latin typeface="Cambria Math" panose="02040503050406030204" pitchFamily="18" charset="0"/>
                                </a:rPr>
                                <m:t>𝐿𝐺𝑆</m:t>
                              </m:r>
                            </m:sup>
                          </m:sSubSup>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𝑚𝑎𝑥</m:t>
                          </m:r>
                        </m:sub>
                      </m:sSub>
                      <m:r>
                        <a:rPr lang="en-US" sz="1600" i="1">
                          <a:latin typeface="Cambria Math" panose="02040503050406030204" pitchFamily="18" charset="0"/>
                        </a:rPr>
                        <m:t>∗8/</m:t>
                      </m:r>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𝑜𝑢𝑡</m:t>
                          </m:r>
                        </m:sub>
                      </m:sSub>
                    </m:oMath>
                  </m:oMathPara>
                </a14:m>
                <a:endParaRPr lang="en-US" sz="1600" dirty="0"/>
              </a:p>
            </p:txBody>
          </p:sp>
        </mc:Choice>
        <mc:Fallback>
          <p:sp>
            <p:nvSpPr>
              <p:cNvPr id="77" name="Rectangle 76">
                <a:extLst>
                  <a:ext uri="{FF2B5EF4-FFF2-40B4-BE49-F238E27FC236}">
                    <a16:creationId xmlns:a16="http://schemas.microsoft.com/office/drawing/2014/main" id="{D61D1AC0-6A77-4F9A-A1B0-2D4608B291FB}"/>
                  </a:ext>
                </a:extLst>
              </p:cNvPr>
              <p:cNvSpPr>
                <a:spLocks noRot="1" noChangeAspect="1" noMove="1" noResize="1" noEditPoints="1" noAdjustHandles="1" noChangeArrowheads="1" noChangeShapeType="1" noTextEdit="1"/>
              </p:cNvSpPr>
              <p:nvPr/>
            </p:nvSpPr>
            <p:spPr>
              <a:xfrm>
                <a:off x="1229598" y="3248821"/>
                <a:ext cx="3998787" cy="339388"/>
              </a:xfrm>
              <a:prstGeom prst="rect">
                <a:avLst/>
              </a:prstGeom>
              <a:blipFill>
                <a:blip r:embed="rId6"/>
                <a:stretch>
                  <a:fillRect b="-3571"/>
                </a:stretch>
              </a:blipFill>
            </p:spPr>
            <p:txBody>
              <a:bodyPr/>
              <a:lstStyle/>
              <a:p>
                <a:r>
                  <a:rPr lang="en-US">
                    <a:noFill/>
                  </a:rPr>
                  <a:t> </a:t>
                </a:r>
              </a:p>
            </p:txBody>
          </p:sp>
        </mc:Fallback>
      </mc:AlternateContent>
      <p:pic>
        <p:nvPicPr>
          <p:cNvPr id="109" name="Picture 108">
            <a:extLst>
              <a:ext uri="{FF2B5EF4-FFF2-40B4-BE49-F238E27FC236}">
                <a16:creationId xmlns:a16="http://schemas.microsoft.com/office/drawing/2014/main" id="{F8064801-C638-4AB9-A29C-76FDF3CFA975}"/>
              </a:ext>
            </a:extLst>
          </p:cNvPr>
          <p:cNvPicPr>
            <a:picLocks noChangeAspect="1"/>
          </p:cNvPicPr>
          <p:nvPr/>
        </p:nvPicPr>
        <p:blipFill>
          <a:blip r:embed="rId7"/>
          <a:stretch>
            <a:fillRect/>
          </a:stretch>
        </p:blipFill>
        <p:spPr>
          <a:xfrm>
            <a:off x="7432260" y="3401251"/>
            <a:ext cx="4334779" cy="1630303"/>
          </a:xfrm>
          <a:prstGeom prst="rect">
            <a:avLst/>
          </a:prstGeom>
        </p:spPr>
      </p:pic>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FDF41A1C-C433-4387-B052-E37C3044376A}"/>
                  </a:ext>
                </a:extLst>
              </p:cNvPr>
              <p:cNvSpPr/>
              <p:nvPr/>
            </p:nvSpPr>
            <p:spPr>
              <a:xfrm>
                <a:off x="1038106" y="4580274"/>
                <a:ext cx="5503110" cy="352019"/>
              </a:xfrm>
              <a:prstGeom prst="rect">
                <a:avLst/>
              </a:prstGeom>
            </p:spPr>
            <p:txBody>
              <a:bodyPr wrap="none">
                <a:spAutoFit/>
              </a:bodyPr>
              <a:lstStyle/>
              <a:p>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𝑅</m:t>
                        </m:r>
                      </m:e>
                      <m:sub>
                        <m:r>
                          <a:rPr lang="en-US" sz="1600" i="1">
                            <a:latin typeface="Cambria Math" panose="02040503050406030204" pitchFamily="18" charset="0"/>
                          </a:rPr>
                          <m:t>𝑖𝑛</m:t>
                        </m:r>
                      </m:sub>
                      <m:sup>
                        <m:r>
                          <a:rPr lang="en-US" sz="1600" i="1">
                            <a:latin typeface="Cambria Math" panose="02040503050406030204" pitchFamily="18" charset="0"/>
                          </a:rPr>
                          <m:t>𝐸𝐹</m:t>
                        </m:r>
                      </m:sup>
                    </m:sSubSup>
                    <m:r>
                      <a:rPr lang="en-US" sz="1600" i="1">
                        <a:latin typeface="Cambria Math" panose="02040503050406030204" pitchFamily="18" charset="0"/>
                      </a:rPr>
                      <m:t> </m:t>
                    </m:r>
                  </m:oMath>
                </a14:m>
                <a:r>
                  <a:rPr lang="en-US" sz="1600" dirty="0"/>
                  <a:t>is the peak rate for EF flows from management knowledges</a:t>
                </a:r>
              </a:p>
            </p:txBody>
          </p:sp>
        </mc:Choice>
        <mc:Fallback>
          <p:sp>
            <p:nvSpPr>
              <p:cNvPr id="14" name="Rectangle 13">
                <a:extLst>
                  <a:ext uri="{FF2B5EF4-FFF2-40B4-BE49-F238E27FC236}">
                    <a16:creationId xmlns:a16="http://schemas.microsoft.com/office/drawing/2014/main" id="{FDF41A1C-C433-4387-B052-E37C3044376A}"/>
                  </a:ext>
                </a:extLst>
              </p:cNvPr>
              <p:cNvSpPr>
                <a:spLocks noRot="1" noChangeAspect="1" noMove="1" noResize="1" noEditPoints="1" noAdjustHandles="1" noChangeArrowheads="1" noChangeShapeType="1" noTextEdit="1"/>
              </p:cNvSpPr>
              <p:nvPr/>
            </p:nvSpPr>
            <p:spPr>
              <a:xfrm>
                <a:off x="1038106" y="4580274"/>
                <a:ext cx="5503110" cy="352019"/>
              </a:xfrm>
              <a:prstGeom prst="rect">
                <a:avLst/>
              </a:prstGeom>
              <a:blipFill>
                <a:blip r:embed="rId8"/>
                <a:stretch>
                  <a:fillRect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E1981C5-5A67-4C3F-8179-26B87743C10B}"/>
                  </a:ext>
                </a:extLst>
              </p:cNvPr>
              <p:cNvSpPr/>
              <p:nvPr/>
            </p:nvSpPr>
            <p:spPr>
              <a:xfrm>
                <a:off x="6119462" y="2353848"/>
                <a:ext cx="2769156" cy="370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𝑚𝑎𝑥</m:t>
                          </m:r>
                          <m:r>
                            <a:rPr lang="en-US" sz="1600" i="0">
                              <a:latin typeface="Cambria Math" panose="02040503050406030204" pitchFamily="18" charset="0"/>
                            </a:rPr>
                            <m:t>1</m:t>
                          </m:r>
                        </m:sub>
                        <m:sup>
                          <m:r>
                            <a:rPr lang="en-US" sz="1600" i="1">
                              <a:latin typeface="Cambria Math" panose="02040503050406030204" pitchFamily="18" charset="0"/>
                            </a:rPr>
                            <m:t>𝐿𝐺𝑆</m:t>
                          </m:r>
                        </m:sup>
                      </m:sSubSup>
                      <m:r>
                        <a:rPr lang="en-US" sz="1600" i="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0">
                              <a:latin typeface="Cambria Math" panose="02040503050406030204" pitchFamily="18" charset="0"/>
                            </a:rPr>
                            <m:t>2</m:t>
                          </m:r>
                          <m:d>
                            <m:dPr>
                              <m:ctrlPr>
                                <a:rPr lang="en-US" sz="1600" i="1">
                                  <a:latin typeface="Cambria Math" panose="02040503050406030204" pitchFamily="18" charset="0"/>
                                </a:rPr>
                              </m:ctrlPr>
                            </m:dPr>
                            <m:e>
                              <m:f>
                                <m:fPr>
                                  <m:type m:val="lin"/>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𝑅</m:t>
                                      </m:r>
                                    </m:e>
                                    <m:sub>
                                      <m:r>
                                        <a:rPr lang="en-US" sz="1600" i="1">
                                          <a:latin typeface="Cambria Math" panose="02040503050406030204" pitchFamily="18" charset="0"/>
                                        </a:rPr>
                                        <m:t>𝑖𝑛</m:t>
                                      </m:r>
                                    </m:sub>
                                    <m:sup>
                                      <m:r>
                                        <a:rPr lang="en-US" sz="1600" i="1">
                                          <a:latin typeface="Cambria Math" panose="02040503050406030204" pitchFamily="18" charset="0"/>
                                        </a:rPr>
                                        <m:t>𝐿𝐺𝑆</m:t>
                                      </m:r>
                                    </m:sup>
                                  </m:sSubSup>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𝑜𝑢𝑡</m:t>
                                      </m:r>
                                    </m:sub>
                                  </m:sSub>
                                </m:den>
                              </m:f>
                            </m:e>
                          </m:d>
                          <m:r>
                            <a:rPr lang="en-US" sz="1600" i="0">
                              <a:latin typeface="Cambria Math" panose="02040503050406030204" pitchFamily="18" charset="0"/>
                            </a:rPr>
                            <m:t>+1</m:t>
                          </m:r>
                        </m:e>
                      </m:d>
                    </m:oMath>
                  </m:oMathPara>
                </a14:m>
                <a:endParaRPr lang="en-US" sz="1600" dirty="0"/>
              </a:p>
            </p:txBody>
          </p:sp>
        </mc:Choice>
        <mc:Fallback xmlns="">
          <p:sp>
            <p:nvSpPr>
              <p:cNvPr id="4" name="Rectangle 3">
                <a:extLst>
                  <a:ext uri="{FF2B5EF4-FFF2-40B4-BE49-F238E27FC236}">
                    <a16:creationId xmlns:a16="http://schemas.microsoft.com/office/drawing/2014/main" id="{3E1981C5-5A67-4C3F-8179-26B87743C10B}"/>
                  </a:ext>
                </a:extLst>
              </p:cNvPr>
              <p:cNvSpPr>
                <a:spLocks noRot="1" noChangeAspect="1" noMove="1" noResize="1" noEditPoints="1" noAdjustHandles="1" noChangeArrowheads="1" noChangeShapeType="1" noTextEdit="1"/>
              </p:cNvSpPr>
              <p:nvPr/>
            </p:nvSpPr>
            <p:spPr>
              <a:xfrm>
                <a:off x="6119462" y="2353848"/>
                <a:ext cx="2769156" cy="370294"/>
              </a:xfrm>
              <a:prstGeom prst="rect">
                <a:avLst/>
              </a:prstGeom>
              <a:blipFill>
                <a:blip r:embed="rId9"/>
                <a:stretch>
                  <a:fillRect t="-86885" b="-147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2D86C64-75EA-471C-A1B5-E9EE5600A2CD}"/>
                  </a:ext>
                </a:extLst>
              </p:cNvPr>
              <p:cNvSpPr/>
              <p:nvPr/>
            </p:nvSpPr>
            <p:spPr>
              <a:xfrm>
                <a:off x="8990551" y="2353848"/>
                <a:ext cx="2615075" cy="370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ea typeface="SimSun" panose="02010600030101010101" pitchFamily="2" charset="-122"/>
                              <a:cs typeface="TimesNewRomanPSMT"/>
                            </a:rPr>
                          </m:ctrlPr>
                        </m:sSubSupPr>
                        <m:e>
                          <m:r>
                            <a:rPr lang="en-US" sz="1600" i="1">
                              <a:latin typeface="Cambria Math" panose="02040503050406030204" pitchFamily="18" charset="0"/>
                              <a:ea typeface="SimSun" panose="02010600030101010101" pitchFamily="2" charset="-122"/>
                              <a:cs typeface="TimesNewRomanPSMT"/>
                            </a:rPr>
                            <m:t>𝑁</m:t>
                          </m:r>
                        </m:e>
                        <m:sub>
                          <m:r>
                            <a:rPr lang="en-US" sz="1600" i="1">
                              <a:latin typeface="Cambria Math" panose="02040503050406030204" pitchFamily="18" charset="0"/>
                              <a:ea typeface="SimSun" panose="02010600030101010101" pitchFamily="2" charset="-122"/>
                              <a:cs typeface="TimesNewRomanPSMT"/>
                            </a:rPr>
                            <m:t>𝑚𝑎𝑥</m:t>
                          </m:r>
                        </m:sub>
                        <m:sup>
                          <m:r>
                            <a:rPr lang="en-US" sz="1600" i="1">
                              <a:latin typeface="Cambria Math" panose="02040503050406030204" pitchFamily="18" charset="0"/>
                              <a:ea typeface="SimSun" panose="02010600030101010101" pitchFamily="2" charset="-122"/>
                              <a:cs typeface="TimesNewRomanPSMT"/>
                            </a:rPr>
                            <m:t>𝐸𝐹</m:t>
                          </m:r>
                        </m:sup>
                      </m:sSubSup>
                      <m:r>
                        <a:rPr lang="en-US" sz="1600" i="1">
                          <a:latin typeface="Cambria Math" panose="02040503050406030204" pitchFamily="18" charset="0"/>
                          <a:ea typeface="SimSun" panose="02010600030101010101" pitchFamily="2" charset="-122"/>
                          <a:cs typeface="TimesNewRomanPSMT"/>
                        </a:rPr>
                        <m:t>=</m:t>
                      </m:r>
                      <m:d>
                        <m:dPr>
                          <m:begChr m:val="⌈"/>
                          <m:endChr m:val="⌉"/>
                          <m:ctrlPr>
                            <a:rPr lang="en-US" sz="1600" i="1">
                              <a:latin typeface="Cambria Math" panose="02040503050406030204" pitchFamily="18" charset="0"/>
                              <a:ea typeface="SimSun" panose="02010600030101010101" pitchFamily="2" charset="-122"/>
                              <a:cs typeface="TimesNewRomanPSMT"/>
                            </a:rPr>
                          </m:ctrlPr>
                        </m:dPr>
                        <m:e>
                          <m:r>
                            <a:rPr lang="en-US" sz="1600" i="1">
                              <a:latin typeface="Cambria Math" panose="02040503050406030204" pitchFamily="18" charset="0"/>
                              <a:ea typeface="SimSun" panose="02010600030101010101" pitchFamily="2" charset="-122"/>
                              <a:cs typeface="TimesNewRomanPSMT"/>
                            </a:rPr>
                            <m:t>2</m:t>
                          </m:r>
                          <m:d>
                            <m:dPr>
                              <m:ctrlPr>
                                <a:rPr lang="en-US" sz="1600" i="1">
                                  <a:latin typeface="Cambria Math" panose="02040503050406030204" pitchFamily="18" charset="0"/>
                                  <a:ea typeface="SimSun" panose="02010600030101010101" pitchFamily="2" charset="-122"/>
                                  <a:cs typeface="TimesNewRomanPSMT"/>
                                </a:rPr>
                              </m:ctrlPr>
                            </m:dPr>
                            <m:e>
                              <m:f>
                                <m:fPr>
                                  <m:type m:val="lin"/>
                                  <m:ctrlPr>
                                    <a:rPr lang="en-US" sz="1600" i="1">
                                      <a:latin typeface="Cambria Math" panose="02040503050406030204" pitchFamily="18" charset="0"/>
                                      <a:ea typeface="SimSun" panose="02010600030101010101" pitchFamily="2" charset="-122"/>
                                      <a:cs typeface="TimesNewRomanPSMT"/>
                                    </a:rPr>
                                  </m:ctrlPr>
                                </m:fPr>
                                <m:num>
                                  <m:sSubSup>
                                    <m:sSubSupPr>
                                      <m:ctrlPr>
                                        <a:rPr lang="en-US" sz="1600" i="1">
                                          <a:latin typeface="Cambria Math" panose="02040503050406030204" pitchFamily="18" charset="0"/>
                                          <a:ea typeface="SimSun" panose="02010600030101010101" pitchFamily="2" charset="-122"/>
                                          <a:cs typeface="TimesNewRomanPSMT"/>
                                        </a:rPr>
                                      </m:ctrlPr>
                                    </m:sSubSupPr>
                                    <m:e>
                                      <m:r>
                                        <a:rPr lang="en-US" sz="1600" i="1">
                                          <a:latin typeface="Cambria Math" panose="02040503050406030204" pitchFamily="18" charset="0"/>
                                          <a:ea typeface="SimSun" panose="02010600030101010101" pitchFamily="2" charset="-122"/>
                                          <a:cs typeface="TimesNewRomanPSMT"/>
                                        </a:rPr>
                                        <m:t>𝑅</m:t>
                                      </m:r>
                                    </m:e>
                                    <m:sub>
                                      <m:r>
                                        <a:rPr lang="en-US" sz="1600" i="1">
                                          <a:latin typeface="Cambria Math" panose="02040503050406030204" pitchFamily="18" charset="0"/>
                                          <a:ea typeface="SimSun" panose="02010600030101010101" pitchFamily="2" charset="-122"/>
                                          <a:cs typeface="TimesNewRomanPSMT"/>
                                        </a:rPr>
                                        <m:t>𝑖𝑛</m:t>
                                      </m:r>
                                    </m:sub>
                                    <m:sup>
                                      <m:r>
                                        <a:rPr lang="en-US" sz="1600" i="1">
                                          <a:latin typeface="Cambria Math" panose="02040503050406030204" pitchFamily="18" charset="0"/>
                                          <a:ea typeface="SimSun" panose="02010600030101010101" pitchFamily="2" charset="-122"/>
                                          <a:cs typeface="TimesNewRomanPSMT"/>
                                        </a:rPr>
                                        <m:t>𝐸𝐹</m:t>
                                      </m:r>
                                    </m:sup>
                                  </m:sSubSup>
                                </m:num>
                                <m:den>
                                  <m:sSub>
                                    <m:sSubPr>
                                      <m:ctrlPr>
                                        <a:rPr lang="en-US" sz="1600" i="1">
                                          <a:latin typeface="Cambria Math" panose="02040503050406030204" pitchFamily="18" charset="0"/>
                                          <a:ea typeface="SimSun" panose="02010600030101010101" pitchFamily="2" charset="-122"/>
                                          <a:cs typeface="TimesNewRomanPSMT"/>
                                        </a:rPr>
                                      </m:ctrlPr>
                                    </m:sSubPr>
                                    <m:e>
                                      <m:r>
                                        <a:rPr lang="en-US" sz="1600" i="1">
                                          <a:latin typeface="Cambria Math" panose="02040503050406030204" pitchFamily="18" charset="0"/>
                                          <a:ea typeface="SimSun" panose="02010600030101010101" pitchFamily="2" charset="-122"/>
                                          <a:cs typeface="TimesNewRomanPSMT"/>
                                        </a:rPr>
                                        <m:t>𝑅</m:t>
                                      </m:r>
                                    </m:e>
                                    <m:sub>
                                      <m:r>
                                        <a:rPr lang="en-US" sz="1600" i="1">
                                          <a:latin typeface="Cambria Math" panose="02040503050406030204" pitchFamily="18" charset="0"/>
                                          <a:ea typeface="SimSun" panose="02010600030101010101" pitchFamily="2" charset="-122"/>
                                          <a:cs typeface="TimesNewRomanPSMT"/>
                                        </a:rPr>
                                        <m:t>𝑜𝑢𝑡</m:t>
                                      </m:r>
                                    </m:sub>
                                  </m:sSub>
                                </m:den>
                              </m:f>
                            </m:e>
                          </m:d>
                          <m:r>
                            <a:rPr lang="en-US" sz="1600" i="1">
                              <a:latin typeface="Cambria Math" panose="02040503050406030204" pitchFamily="18" charset="0"/>
                              <a:ea typeface="SimSun" panose="02010600030101010101" pitchFamily="2" charset="-122"/>
                              <a:cs typeface="TimesNewRomanPSMT"/>
                            </a:rPr>
                            <m:t>+1</m:t>
                          </m:r>
                        </m:e>
                      </m:d>
                    </m:oMath>
                  </m:oMathPara>
                </a14:m>
                <a:endParaRPr lang="en-US" sz="1600" dirty="0"/>
              </a:p>
            </p:txBody>
          </p:sp>
        </mc:Choice>
        <mc:Fallback xmlns="">
          <p:sp>
            <p:nvSpPr>
              <p:cNvPr id="6" name="Rectangle 5">
                <a:extLst>
                  <a:ext uri="{FF2B5EF4-FFF2-40B4-BE49-F238E27FC236}">
                    <a16:creationId xmlns:a16="http://schemas.microsoft.com/office/drawing/2014/main" id="{52D86C64-75EA-471C-A1B5-E9EE5600A2CD}"/>
                  </a:ext>
                </a:extLst>
              </p:cNvPr>
              <p:cNvSpPr>
                <a:spLocks noRot="1" noChangeAspect="1" noMove="1" noResize="1" noEditPoints="1" noAdjustHandles="1" noChangeArrowheads="1" noChangeShapeType="1" noTextEdit="1"/>
              </p:cNvSpPr>
              <p:nvPr/>
            </p:nvSpPr>
            <p:spPr>
              <a:xfrm>
                <a:off x="8990551" y="2353848"/>
                <a:ext cx="2615075" cy="370294"/>
              </a:xfrm>
              <a:prstGeom prst="rect">
                <a:avLst/>
              </a:prstGeom>
              <a:blipFill>
                <a:blip r:embed="rId10"/>
                <a:stretch>
                  <a:fillRect t="-86885" b="-147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603BFA4-9815-4407-B865-CF77FEB8A251}"/>
                  </a:ext>
                </a:extLst>
              </p:cNvPr>
              <p:cNvSpPr/>
              <p:nvPr/>
            </p:nvSpPr>
            <p:spPr>
              <a:xfrm>
                <a:off x="1229598" y="2370400"/>
                <a:ext cx="3755452" cy="370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𝑚𝑎𝑥</m:t>
                          </m:r>
                        </m:sub>
                        <m:sup>
                          <m:r>
                            <a:rPr lang="en-US" sz="1600" i="1">
                              <a:latin typeface="Cambria Math" panose="02040503050406030204" pitchFamily="18" charset="0"/>
                            </a:rPr>
                            <m:t>𝐿𝐺𝑆</m:t>
                          </m:r>
                        </m:sup>
                      </m:sSubSup>
                      <m:r>
                        <a:rPr lang="en-US" sz="1600" i="0">
                          <a:latin typeface="Cambria Math" panose="02040503050406030204" pitchFamily="18" charset="0"/>
                        </a:rPr>
                        <m:t>= </m:t>
                      </m:r>
                      <m:d>
                        <m:dPr>
                          <m:begChr m:val="⌈"/>
                          <m:endChr m:val="⌉"/>
                          <m:ctrlPr>
                            <a:rPr lang="en-US" sz="1600" i="1">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𝑚𝑎𝑥</m:t>
                              </m:r>
                            </m:sub>
                            <m:sup>
                              <m:r>
                                <a:rPr lang="en-US" sz="1600" i="1">
                                  <a:latin typeface="Cambria Math" panose="02040503050406030204" pitchFamily="18" charset="0"/>
                                </a:rPr>
                                <m:t>𝐸𝐹</m:t>
                              </m:r>
                            </m:sup>
                          </m:sSubSup>
                          <m:r>
                            <a:rPr lang="en-US" sz="1600" i="0">
                              <a:latin typeface="Cambria Math" panose="02040503050406030204" pitchFamily="18" charset="0"/>
                            </a:rPr>
                            <m:t>∗</m:t>
                          </m:r>
                          <m:d>
                            <m:dPr>
                              <m:ctrlPr>
                                <a:rPr lang="en-US" sz="1600" i="1">
                                  <a:latin typeface="Cambria Math" panose="02040503050406030204" pitchFamily="18" charset="0"/>
                                </a:rPr>
                              </m:ctrlPr>
                            </m:dPr>
                            <m:e>
                              <m:f>
                                <m:fPr>
                                  <m:type m:val="lin"/>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𝑅</m:t>
                                      </m:r>
                                    </m:e>
                                    <m:sub>
                                      <m:r>
                                        <a:rPr lang="en-US" sz="1600" i="1">
                                          <a:latin typeface="Cambria Math" panose="02040503050406030204" pitchFamily="18" charset="0"/>
                                        </a:rPr>
                                        <m:t>𝑖𝑛</m:t>
                                      </m:r>
                                    </m:sub>
                                    <m:sup>
                                      <m:r>
                                        <a:rPr lang="en-US" sz="1600" i="1">
                                          <a:latin typeface="Cambria Math" panose="02040503050406030204" pitchFamily="18" charset="0"/>
                                        </a:rPr>
                                        <m:t>𝐿𝐺𝑆</m:t>
                                      </m:r>
                                    </m:sup>
                                  </m:sSubSup>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𝑜𝑢𝑡</m:t>
                                      </m:r>
                                    </m:sub>
                                  </m:sSub>
                                </m:den>
                              </m:f>
                            </m:e>
                          </m:d>
                        </m:e>
                      </m:d>
                      <m:r>
                        <a:rPr lang="en-US" sz="1600" i="0">
                          <a:latin typeface="Cambria Math" panose="02040503050406030204" pitchFamily="18" charset="0"/>
                        </a:rPr>
                        <m:t>+ </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𝑚𝑎𝑥</m:t>
                          </m:r>
                          <m:r>
                            <a:rPr lang="en-US" sz="1600" i="0">
                              <a:latin typeface="Cambria Math" panose="02040503050406030204" pitchFamily="18" charset="0"/>
                            </a:rPr>
                            <m:t>1</m:t>
                          </m:r>
                        </m:sub>
                        <m:sup>
                          <m:r>
                            <a:rPr lang="en-US" sz="1600" i="1">
                              <a:latin typeface="Cambria Math" panose="02040503050406030204" pitchFamily="18" charset="0"/>
                            </a:rPr>
                            <m:t>𝐿𝐺𝑆</m:t>
                          </m:r>
                        </m:sup>
                      </m:sSubSup>
                    </m:oMath>
                  </m:oMathPara>
                </a14:m>
                <a:endParaRPr lang="en-US" sz="1600" dirty="0"/>
              </a:p>
            </p:txBody>
          </p:sp>
        </mc:Choice>
        <mc:Fallback xmlns="">
          <p:sp>
            <p:nvSpPr>
              <p:cNvPr id="7" name="Rectangle 6">
                <a:extLst>
                  <a:ext uri="{FF2B5EF4-FFF2-40B4-BE49-F238E27FC236}">
                    <a16:creationId xmlns:a16="http://schemas.microsoft.com/office/drawing/2014/main" id="{0603BFA4-9815-4407-B865-CF77FEB8A251}"/>
                  </a:ext>
                </a:extLst>
              </p:cNvPr>
              <p:cNvSpPr>
                <a:spLocks noRot="1" noChangeAspect="1" noMove="1" noResize="1" noEditPoints="1" noAdjustHandles="1" noChangeArrowheads="1" noChangeShapeType="1" noTextEdit="1"/>
              </p:cNvSpPr>
              <p:nvPr/>
            </p:nvSpPr>
            <p:spPr>
              <a:xfrm>
                <a:off x="1229598" y="2370400"/>
                <a:ext cx="3755452" cy="370294"/>
              </a:xfrm>
              <a:prstGeom prst="rect">
                <a:avLst/>
              </a:prstGeom>
              <a:blipFill>
                <a:blip r:embed="rId11"/>
                <a:stretch>
                  <a:fillRect t="-86885" b="-147541"/>
                </a:stretch>
              </a:blipFill>
            </p:spPr>
            <p:txBody>
              <a:bodyPr/>
              <a:lstStyle/>
              <a:p>
                <a:r>
                  <a:rPr lang="en-US">
                    <a:noFill/>
                  </a:rPr>
                  <a:t> </a:t>
                </a:r>
              </a:p>
            </p:txBody>
          </p:sp>
        </mc:Fallback>
      </mc:AlternateContent>
    </p:spTree>
    <p:extLst>
      <p:ext uri="{BB962C8B-B14F-4D97-AF65-F5344CB8AC3E}">
        <p14:creationId xmlns:p14="http://schemas.microsoft.com/office/powerpoint/2010/main" val="60947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DA02-17B8-45E7-B2A4-BD61980E1A5C}"/>
              </a:ext>
            </a:extLst>
          </p:cNvPr>
          <p:cNvSpPr>
            <a:spLocks noGrp="1"/>
          </p:cNvSpPr>
          <p:nvPr>
            <p:ph type="title"/>
          </p:nvPr>
        </p:nvSpPr>
        <p:spPr/>
        <p:txBody>
          <a:bodyPr/>
          <a:lstStyle/>
          <a:p>
            <a:r>
              <a:rPr lang="en-US" dirty="0"/>
              <a:t>Experiment results and analysis</a:t>
            </a:r>
          </a:p>
        </p:txBody>
      </p:sp>
      <p:sp>
        <p:nvSpPr>
          <p:cNvPr id="3" name="Content Placeholder 2">
            <a:extLst>
              <a:ext uri="{FF2B5EF4-FFF2-40B4-BE49-F238E27FC236}">
                <a16:creationId xmlns:a16="http://schemas.microsoft.com/office/drawing/2014/main" id="{9CA01A84-0998-4F4E-8044-F46EF4D9CC93}"/>
              </a:ext>
            </a:extLst>
          </p:cNvPr>
          <p:cNvSpPr>
            <a:spLocks noGrp="1"/>
          </p:cNvSpPr>
          <p:nvPr>
            <p:ph idx="1"/>
          </p:nvPr>
        </p:nvSpPr>
        <p:spPr>
          <a:xfrm>
            <a:off x="838200" y="2141537"/>
            <a:ext cx="10515600" cy="4351338"/>
          </a:xfrm>
        </p:spPr>
        <p:txBody>
          <a:bodyPr>
            <a:normAutofit/>
          </a:bodyPr>
          <a:lstStyle/>
          <a:p>
            <a:endParaRPr lang="en-US" sz="2000" dirty="0"/>
          </a:p>
        </p:txBody>
      </p:sp>
      <p:pic>
        <p:nvPicPr>
          <p:cNvPr id="4" name="Picture 3">
            <a:extLst>
              <a:ext uri="{FF2B5EF4-FFF2-40B4-BE49-F238E27FC236}">
                <a16:creationId xmlns:a16="http://schemas.microsoft.com/office/drawing/2014/main" id="{8A390B8B-F907-415B-9833-C41B06D9D642}"/>
              </a:ext>
            </a:extLst>
          </p:cNvPr>
          <p:cNvPicPr>
            <a:picLocks noChangeAspect="1"/>
          </p:cNvPicPr>
          <p:nvPr/>
        </p:nvPicPr>
        <p:blipFill>
          <a:blip r:embed="rId2"/>
          <a:stretch>
            <a:fillRect/>
          </a:stretch>
        </p:blipFill>
        <p:spPr>
          <a:xfrm>
            <a:off x="894158" y="2129515"/>
            <a:ext cx="9536177" cy="4376376"/>
          </a:xfrm>
          <a:prstGeom prst="rect">
            <a:avLst/>
          </a:prstGeom>
        </p:spPr>
      </p:pic>
      <p:sp>
        <p:nvSpPr>
          <p:cNvPr id="5" name="TextBox 4">
            <a:extLst>
              <a:ext uri="{FF2B5EF4-FFF2-40B4-BE49-F238E27FC236}">
                <a16:creationId xmlns:a16="http://schemas.microsoft.com/office/drawing/2014/main" id="{F43A2A81-759A-4D3A-998B-EC74CC5F8B0D}"/>
              </a:ext>
            </a:extLst>
          </p:cNvPr>
          <p:cNvSpPr txBox="1"/>
          <p:nvPr/>
        </p:nvSpPr>
        <p:spPr>
          <a:xfrm>
            <a:off x="894158" y="1403134"/>
            <a:ext cx="6023572" cy="646331"/>
          </a:xfrm>
          <a:prstGeom prst="rect">
            <a:avLst/>
          </a:prstGeom>
          <a:noFill/>
        </p:spPr>
        <p:txBody>
          <a:bodyPr wrap="none" rtlCol="0">
            <a:spAutoFit/>
          </a:bodyPr>
          <a:lstStyle/>
          <a:p>
            <a:pPr marL="285750" indent="-285750">
              <a:buFont typeface="Arial" panose="020B0604020202020204" pitchFamily="34" charset="0"/>
              <a:buChar char="•"/>
            </a:pPr>
            <a:r>
              <a:rPr lang="en-US" dirty="0"/>
              <a:t>Severely congested at all routers by uncontrolled BE traffic</a:t>
            </a:r>
          </a:p>
          <a:p>
            <a:pPr marL="285750" indent="-285750">
              <a:buFont typeface="Arial" panose="020B0604020202020204" pitchFamily="34" charset="0"/>
              <a:buChar char="•"/>
            </a:pPr>
            <a:r>
              <a:rPr lang="en-US" dirty="0"/>
              <a:t>Continuous and </a:t>
            </a:r>
            <a:r>
              <a:rPr lang="en-US" dirty="0" err="1"/>
              <a:t>bursty</a:t>
            </a:r>
            <a:r>
              <a:rPr lang="en-US" dirty="0"/>
              <a:t> UDP traffic is used</a:t>
            </a:r>
          </a:p>
        </p:txBody>
      </p:sp>
      <p:sp>
        <p:nvSpPr>
          <p:cNvPr id="6" name="TextBox 5">
            <a:extLst>
              <a:ext uri="{FF2B5EF4-FFF2-40B4-BE49-F238E27FC236}">
                <a16:creationId xmlns:a16="http://schemas.microsoft.com/office/drawing/2014/main" id="{8A26CCB0-287F-42DD-B135-B32052CAAE12}"/>
              </a:ext>
            </a:extLst>
          </p:cNvPr>
          <p:cNvSpPr txBox="1"/>
          <p:nvPr/>
        </p:nvSpPr>
        <p:spPr>
          <a:xfrm>
            <a:off x="3191607" y="2689808"/>
            <a:ext cx="3159839" cy="369332"/>
          </a:xfrm>
          <a:prstGeom prst="rect">
            <a:avLst/>
          </a:prstGeom>
          <a:noFill/>
        </p:spPr>
        <p:txBody>
          <a:bodyPr wrap="none" rtlCol="0">
            <a:spAutoFit/>
          </a:bodyPr>
          <a:lstStyle/>
          <a:p>
            <a:r>
              <a:rPr lang="en-US" dirty="0"/>
              <a:t>Most severe bottle neck for LGS</a:t>
            </a:r>
          </a:p>
        </p:txBody>
      </p:sp>
      <p:cxnSp>
        <p:nvCxnSpPr>
          <p:cNvPr id="8" name="Connector: Curved 7">
            <a:extLst>
              <a:ext uri="{FF2B5EF4-FFF2-40B4-BE49-F238E27FC236}">
                <a16:creationId xmlns:a16="http://schemas.microsoft.com/office/drawing/2014/main" id="{CA368273-2797-4A5C-ACF1-EDE533884558}"/>
              </a:ext>
            </a:extLst>
          </p:cNvPr>
          <p:cNvCxnSpPr>
            <a:cxnSpLocks/>
          </p:cNvCxnSpPr>
          <p:nvPr/>
        </p:nvCxnSpPr>
        <p:spPr>
          <a:xfrm rot="5400000">
            <a:off x="4649180" y="3107471"/>
            <a:ext cx="1122969" cy="9031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EC83EC6E-5AEE-4ADC-8F70-04392EB776A3}"/>
              </a:ext>
            </a:extLst>
          </p:cNvPr>
          <p:cNvSpPr/>
          <p:nvPr/>
        </p:nvSpPr>
        <p:spPr>
          <a:xfrm>
            <a:off x="1538654" y="4348967"/>
            <a:ext cx="8176846" cy="1743491"/>
          </a:xfrm>
          <a:custGeom>
            <a:avLst/>
            <a:gdLst>
              <a:gd name="connsiteX0" fmla="*/ 0 w 8176846"/>
              <a:gd name="connsiteY0" fmla="*/ 1743491 h 1743491"/>
              <a:gd name="connsiteX1" fmla="*/ 1512277 w 8176846"/>
              <a:gd name="connsiteY1" fmla="*/ 1013730 h 1743491"/>
              <a:gd name="connsiteX2" fmla="*/ 3121269 w 8176846"/>
              <a:gd name="connsiteY2" fmla="*/ 143291 h 1743491"/>
              <a:gd name="connsiteX3" fmla="*/ 4932484 w 8176846"/>
              <a:gd name="connsiteY3" fmla="*/ 108122 h 1743491"/>
              <a:gd name="connsiteX4" fmla="*/ 6506308 w 8176846"/>
              <a:gd name="connsiteY4" fmla="*/ 1207160 h 1743491"/>
              <a:gd name="connsiteX5" fmla="*/ 8176846 w 8176846"/>
              <a:gd name="connsiteY5" fmla="*/ 1673153 h 174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6846" h="1743491">
                <a:moveTo>
                  <a:pt x="0" y="1743491"/>
                </a:moveTo>
                <a:cubicBezTo>
                  <a:pt x="496033" y="1511960"/>
                  <a:pt x="992066" y="1280430"/>
                  <a:pt x="1512277" y="1013730"/>
                </a:cubicBezTo>
                <a:cubicBezTo>
                  <a:pt x="2032489" y="747030"/>
                  <a:pt x="2551235" y="294226"/>
                  <a:pt x="3121269" y="143291"/>
                </a:cubicBezTo>
                <a:cubicBezTo>
                  <a:pt x="3691303" y="-7644"/>
                  <a:pt x="4368311" y="-69189"/>
                  <a:pt x="4932484" y="108122"/>
                </a:cubicBezTo>
                <a:cubicBezTo>
                  <a:pt x="5496657" y="285433"/>
                  <a:pt x="5965581" y="946322"/>
                  <a:pt x="6506308" y="1207160"/>
                </a:cubicBezTo>
                <a:cubicBezTo>
                  <a:pt x="7047035" y="1467998"/>
                  <a:pt x="7611940" y="1570575"/>
                  <a:pt x="8176846" y="1673153"/>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C75709C-CBFD-4DF2-9C24-AF986861DE6E}"/>
              </a:ext>
            </a:extLst>
          </p:cNvPr>
          <p:cNvSpPr/>
          <p:nvPr/>
        </p:nvSpPr>
        <p:spPr>
          <a:xfrm>
            <a:off x="1450731" y="2408481"/>
            <a:ext cx="8229600" cy="1783529"/>
          </a:xfrm>
          <a:custGeom>
            <a:avLst/>
            <a:gdLst>
              <a:gd name="connsiteX0" fmla="*/ 0 w 8229600"/>
              <a:gd name="connsiteY0" fmla="*/ 17585 h 1783529"/>
              <a:gd name="connsiteX1" fmla="*/ 1459523 w 8229600"/>
              <a:gd name="connsiteY1" fmla="*/ 448408 h 1783529"/>
              <a:gd name="connsiteX2" fmla="*/ 3156438 w 8229600"/>
              <a:gd name="connsiteY2" fmla="*/ 1582616 h 1783529"/>
              <a:gd name="connsiteX3" fmla="*/ 5029200 w 8229600"/>
              <a:gd name="connsiteY3" fmla="*/ 1679331 h 1783529"/>
              <a:gd name="connsiteX4" fmla="*/ 6585438 w 8229600"/>
              <a:gd name="connsiteY4" fmla="*/ 483577 h 1783529"/>
              <a:gd name="connsiteX5" fmla="*/ 8229600 w 8229600"/>
              <a:gd name="connsiteY5" fmla="*/ 0 h 17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1783529">
                <a:moveTo>
                  <a:pt x="0" y="17585"/>
                </a:moveTo>
                <a:cubicBezTo>
                  <a:pt x="466725" y="102577"/>
                  <a:pt x="933450" y="187570"/>
                  <a:pt x="1459523" y="448408"/>
                </a:cubicBezTo>
                <a:cubicBezTo>
                  <a:pt x="1985596" y="709246"/>
                  <a:pt x="2561492" y="1377462"/>
                  <a:pt x="3156438" y="1582616"/>
                </a:cubicBezTo>
                <a:cubicBezTo>
                  <a:pt x="3751384" y="1787770"/>
                  <a:pt x="4457700" y="1862504"/>
                  <a:pt x="5029200" y="1679331"/>
                </a:cubicBezTo>
                <a:cubicBezTo>
                  <a:pt x="5600700" y="1496158"/>
                  <a:pt x="6052038" y="763466"/>
                  <a:pt x="6585438" y="483577"/>
                </a:cubicBezTo>
                <a:cubicBezTo>
                  <a:pt x="7118838" y="203688"/>
                  <a:pt x="7674219" y="101844"/>
                  <a:pt x="8229600" y="0"/>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505F762-2211-41FD-A1A5-00807424F3BD}"/>
              </a:ext>
            </a:extLst>
          </p:cNvPr>
          <p:cNvSpPr/>
          <p:nvPr/>
        </p:nvSpPr>
        <p:spPr>
          <a:xfrm>
            <a:off x="1415562" y="3317143"/>
            <a:ext cx="8335107" cy="1037384"/>
          </a:xfrm>
          <a:custGeom>
            <a:avLst/>
            <a:gdLst>
              <a:gd name="connsiteX0" fmla="*/ 0 w 8335107"/>
              <a:gd name="connsiteY0" fmla="*/ 515692 h 1037384"/>
              <a:gd name="connsiteX1" fmla="*/ 1450730 w 8335107"/>
              <a:gd name="connsiteY1" fmla="*/ 23323 h 1037384"/>
              <a:gd name="connsiteX2" fmla="*/ 2945423 w 8335107"/>
              <a:gd name="connsiteY2" fmla="*/ 849800 h 1037384"/>
              <a:gd name="connsiteX3" fmla="*/ 5240215 w 8335107"/>
              <a:gd name="connsiteY3" fmla="*/ 972892 h 1037384"/>
              <a:gd name="connsiteX4" fmla="*/ 6901961 w 8335107"/>
              <a:gd name="connsiteY4" fmla="*/ 23323 h 1037384"/>
              <a:gd name="connsiteX5" fmla="*/ 8335107 w 8335107"/>
              <a:gd name="connsiteY5" fmla="*/ 383807 h 10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35107" h="1037384">
                <a:moveTo>
                  <a:pt x="0" y="515692"/>
                </a:moveTo>
                <a:cubicBezTo>
                  <a:pt x="479913" y="241665"/>
                  <a:pt x="959826" y="-32362"/>
                  <a:pt x="1450730" y="23323"/>
                </a:cubicBezTo>
                <a:cubicBezTo>
                  <a:pt x="1941634" y="79008"/>
                  <a:pt x="2313842" y="691539"/>
                  <a:pt x="2945423" y="849800"/>
                </a:cubicBezTo>
                <a:cubicBezTo>
                  <a:pt x="3577004" y="1008061"/>
                  <a:pt x="4580792" y="1110638"/>
                  <a:pt x="5240215" y="972892"/>
                </a:cubicBezTo>
                <a:cubicBezTo>
                  <a:pt x="5899638" y="835146"/>
                  <a:pt x="6386146" y="121504"/>
                  <a:pt x="6901961" y="23323"/>
                </a:cubicBezTo>
                <a:cubicBezTo>
                  <a:pt x="7417776" y="-74858"/>
                  <a:pt x="7876441" y="154474"/>
                  <a:pt x="8335107" y="383807"/>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165E909-A9C9-4AC8-B626-FEA98C431AFF}"/>
              </a:ext>
            </a:extLst>
          </p:cNvPr>
          <p:cNvSpPr/>
          <p:nvPr/>
        </p:nvSpPr>
        <p:spPr>
          <a:xfrm>
            <a:off x="1397977" y="4169832"/>
            <a:ext cx="8299938" cy="980747"/>
          </a:xfrm>
          <a:custGeom>
            <a:avLst/>
            <a:gdLst>
              <a:gd name="connsiteX0" fmla="*/ 0 w 8299938"/>
              <a:gd name="connsiteY0" fmla="*/ 454311 h 980747"/>
              <a:gd name="connsiteX1" fmla="*/ 1380392 w 8299938"/>
              <a:gd name="connsiteY1" fmla="*/ 797211 h 980747"/>
              <a:gd name="connsiteX2" fmla="*/ 3094892 w 8299938"/>
              <a:gd name="connsiteY2" fmla="*/ 128995 h 980747"/>
              <a:gd name="connsiteX3" fmla="*/ 5486400 w 8299938"/>
              <a:gd name="connsiteY3" fmla="*/ 76242 h 980747"/>
              <a:gd name="connsiteX4" fmla="*/ 6726115 w 8299938"/>
              <a:gd name="connsiteY4" fmla="*/ 964265 h 980747"/>
              <a:gd name="connsiteX5" fmla="*/ 8299938 w 8299938"/>
              <a:gd name="connsiteY5" fmla="*/ 568611 h 980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938" h="980747">
                <a:moveTo>
                  <a:pt x="0" y="454311"/>
                </a:moveTo>
                <a:cubicBezTo>
                  <a:pt x="432288" y="652870"/>
                  <a:pt x="864577" y="851430"/>
                  <a:pt x="1380392" y="797211"/>
                </a:cubicBezTo>
                <a:cubicBezTo>
                  <a:pt x="1896207" y="742992"/>
                  <a:pt x="2410557" y="249156"/>
                  <a:pt x="3094892" y="128995"/>
                </a:cubicBezTo>
                <a:cubicBezTo>
                  <a:pt x="3779227" y="8834"/>
                  <a:pt x="4881196" y="-62970"/>
                  <a:pt x="5486400" y="76242"/>
                </a:cubicBezTo>
                <a:cubicBezTo>
                  <a:pt x="6091604" y="215454"/>
                  <a:pt x="6257192" y="882204"/>
                  <a:pt x="6726115" y="964265"/>
                </a:cubicBezTo>
                <a:cubicBezTo>
                  <a:pt x="7195038" y="1046327"/>
                  <a:pt x="7747488" y="807469"/>
                  <a:pt x="8299938" y="568611"/>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CB8A688-8668-4A3C-964D-56D57A555FEF}"/>
              </a:ext>
            </a:extLst>
          </p:cNvPr>
          <p:cNvSpPr/>
          <p:nvPr/>
        </p:nvSpPr>
        <p:spPr>
          <a:xfrm>
            <a:off x="6460640" y="4469976"/>
            <a:ext cx="3175729" cy="1279582"/>
          </a:xfrm>
          <a:custGeom>
            <a:avLst/>
            <a:gdLst>
              <a:gd name="connsiteX0" fmla="*/ 142383 w 3175729"/>
              <a:gd name="connsiteY0" fmla="*/ 1279582 h 1279582"/>
              <a:gd name="connsiteX1" fmla="*/ 168760 w 3175729"/>
              <a:gd name="connsiteY1" fmla="*/ 13490 h 1279582"/>
              <a:gd name="connsiteX2" fmla="*/ 1830506 w 3175729"/>
              <a:gd name="connsiteY2" fmla="*/ 584990 h 1279582"/>
              <a:gd name="connsiteX3" fmla="*/ 3175729 w 3175729"/>
              <a:gd name="connsiteY3" fmla="*/ 136582 h 1279582"/>
            </a:gdLst>
            <a:ahLst/>
            <a:cxnLst>
              <a:cxn ang="0">
                <a:pos x="connsiteX0" y="connsiteY0"/>
              </a:cxn>
              <a:cxn ang="0">
                <a:pos x="connsiteX1" y="connsiteY1"/>
              </a:cxn>
              <a:cxn ang="0">
                <a:pos x="connsiteX2" y="connsiteY2"/>
              </a:cxn>
              <a:cxn ang="0">
                <a:pos x="connsiteX3" y="connsiteY3"/>
              </a:cxn>
            </a:cxnLst>
            <a:rect l="l" t="t" r="r" b="b"/>
            <a:pathLst>
              <a:path w="3175729" h="1279582">
                <a:moveTo>
                  <a:pt x="142383" y="1279582"/>
                </a:moveTo>
                <a:cubicBezTo>
                  <a:pt x="14894" y="704418"/>
                  <a:pt x="-112594" y="129255"/>
                  <a:pt x="168760" y="13490"/>
                </a:cubicBezTo>
                <a:cubicBezTo>
                  <a:pt x="450114" y="-102275"/>
                  <a:pt x="1329345" y="564475"/>
                  <a:pt x="1830506" y="584990"/>
                </a:cubicBezTo>
                <a:cubicBezTo>
                  <a:pt x="2331667" y="605505"/>
                  <a:pt x="2753698" y="371043"/>
                  <a:pt x="3175729" y="136582"/>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E480611-AB06-4098-A843-B27CA0183519}"/>
              </a:ext>
            </a:extLst>
          </p:cNvPr>
          <p:cNvSpPr/>
          <p:nvPr/>
        </p:nvSpPr>
        <p:spPr>
          <a:xfrm>
            <a:off x="6448198" y="2689835"/>
            <a:ext cx="3240925" cy="1264092"/>
          </a:xfrm>
          <a:custGeom>
            <a:avLst/>
            <a:gdLst>
              <a:gd name="connsiteX0" fmla="*/ 154825 w 3240925"/>
              <a:gd name="connsiteY0" fmla="*/ 0 h 1264092"/>
              <a:gd name="connsiteX1" fmla="*/ 154825 w 3240925"/>
              <a:gd name="connsiteY1" fmla="*/ 1257300 h 1264092"/>
              <a:gd name="connsiteX2" fmla="*/ 1763817 w 3240925"/>
              <a:gd name="connsiteY2" fmla="*/ 527539 h 1264092"/>
              <a:gd name="connsiteX3" fmla="*/ 3240925 w 3240925"/>
              <a:gd name="connsiteY3" fmla="*/ 1116623 h 1264092"/>
            </a:gdLst>
            <a:ahLst/>
            <a:cxnLst>
              <a:cxn ang="0">
                <a:pos x="connsiteX0" y="connsiteY0"/>
              </a:cxn>
              <a:cxn ang="0">
                <a:pos x="connsiteX1" y="connsiteY1"/>
              </a:cxn>
              <a:cxn ang="0">
                <a:pos x="connsiteX2" y="connsiteY2"/>
              </a:cxn>
              <a:cxn ang="0">
                <a:pos x="connsiteX3" y="connsiteY3"/>
              </a:cxn>
            </a:cxnLst>
            <a:rect l="l" t="t" r="r" b="b"/>
            <a:pathLst>
              <a:path w="3240925" h="1264092">
                <a:moveTo>
                  <a:pt x="154825" y="0"/>
                </a:moveTo>
                <a:cubicBezTo>
                  <a:pt x="20742" y="584688"/>
                  <a:pt x="-113340" y="1169377"/>
                  <a:pt x="154825" y="1257300"/>
                </a:cubicBezTo>
                <a:cubicBezTo>
                  <a:pt x="422990" y="1345223"/>
                  <a:pt x="1249467" y="550985"/>
                  <a:pt x="1763817" y="527539"/>
                </a:cubicBezTo>
                <a:cubicBezTo>
                  <a:pt x="2278167" y="504093"/>
                  <a:pt x="2759546" y="810358"/>
                  <a:pt x="3240925" y="1116623"/>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AFE4AD6-89E2-4610-8E73-C1712454B6F8}"/>
              </a:ext>
            </a:extLst>
          </p:cNvPr>
          <p:cNvCxnSpPr>
            <a:cxnSpLocks/>
          </p:cNvCxnSpPr>
          <p:nvPr/>
        </p:nvCxnSpPr>
        <p:spPr>
          <a:xfrm>
            <a:off x="2277207" y="5960546"/>
            <a:ext cx="1345224"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E786EC0-3E0E-48F2-8788-C6BBF8582012}"/>
              </a:ext>
            </a:extLst>
          </p:cNvPr>
          <p:cNvSpPr txBox="1"/>
          <p:nvPr/>
        </p:nvSpPr>
        <p:spPr>
          <a:xfrm>
            <a:off x="3733160" y="5775880"/>
            <a:ext cx="1025922" cy="369332"/>
          </a:xfrm>
          <a:prstGeom prst="rect">
            <a:avLst/>
          </a:prstGeom>
          <a:noFill/>
        </p:spPr>
        <p:txBody>
          <a:bodyPr wrap="none" rtlCol="0">
            <a:spAutoFit/>
          </a:bodyPr>
          <a:lstStyle/>
          <a:p>
            <a:r>
              <a:rPr lang="en-US" dirty="0"/>
              <a:t>BE traffic</a:t>
            </a:r>
          </a:p>
        </p:txBody>
      </p:sp>
      <p:cxnSp>
        <p:nvCxnSpPr>
          <p:cNvPr id="21" name="Straight Arrow Connector 20">
            <a:extLst>
              <a:ext uri="{FF2B5EF4-FFF2-40B4-BE49-F238E27FC236}">
                <a16:creationId xmlns:a16="http://schemas.microsoft.com/office/drawing/2014/main" id="{939BD685-3392-4C31-8D11-821E8F6470CD}"/>
              </a:ext>
            </a:extLst>
          </p:cNvPr>
          <p:cNvCxnSpPr>
            <a:cxnSpLocks/>
          </p:cNvCxnSpPr>
          <p:nvPr/>
        </p:nvCxnSpPr>
        <p:spPr>
          <a:xfrm>
            <a:off x="2277207" y="6315224"/>
            <a:ext cx="13452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5A48E27-A3A5-48EE-B7CB-3BEB31B97A70}"/>
              </a:ext>
            </a:extLst>
          </p:cNvPr>
          <p:cNvSpPr txBox="1"/>
          <p:nvPr/>
        </p:nvSpPr>
        <p:spPr>
          <a:xfrm>
            <a:off x="3733160" y="6148581"/>
            <a:ext cx="1810880" cy="369332"/>
          </a:xfrm>
          <a:prstGeom prst="rect">
            <a:avLst/>
          </a:prstGeom>
          <a:noFill/>
        </p:spPr>
        <p:txBody>
          <a:bodyPr wrap="none" rtlCol="0">
            <a:spAutoFit/>
          </a:bodyPr>
          <a:lstStyle/>
          <a:p>
            <a:r>
              <a:rPr lang="en-US" dirty="0"/>
              <a:t>EF and LGS traffic</a:t>
            </a:r>
          </a:p>
        </p:txBody>
      </p:sp>
    </p:spTree>
    <p:extLst>
      <p:ext uri="{BB962C8B-B14F-4D97-AF65-F5344CB8AC3E}">
        <p14:creationId xmlns:p14="http://schemas.microsoft.com/office/powerpoint/2010/main" val="3592620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3F0-B0F8-4C59-B3D2-D1234DCA0E68}"/>
              </a:ext>
            </a:extLst>
          </p:cNvPr>
          <p:cNvSpPr>
            <a:spLocks noGrp="1"/>
          </p:cNvSpPr>
          <p:nvPr>
            <p:ph type="title"/>
          </p:nvPr>
        </p:nvSpPr>
        <p:spPr/>
        <p:txBody>
          <a:bodyPr/>
          <a:lstStyle/>
          <a:p>
            <a:r>
              <a:rPr lang="en-US" dirty="0"/>
              <a:t>Case 1: EF+LGS &lt; 50% link rate</a:t>
            </a:r>
          </a:p>
        </p:txBody>
      </p:sp>
      <p:pic>
        <p:nvPicPr>
          <p:cNvPr id="4" name="Content Placeholder 5">
            <a:extLst>
              <a:ext uri="{FF2B5EF4-FFF2-40B4-BE49-F238E27FC236}">
                <a16:creationId xmlns:a16="http://schemas.microsoft.com/office/drawing/2014/main" id="{2961143E-CE65-4D11-9E29-019003D552B7}"/>
              </a:ext>
            </a:extLst>
          </p:cNvPr>
          <p:cNvPicPr>
            <a:picLocks noChangeAspect="1"/>
          </p:cNvPicPr>
          <p:nvPr/>
        </p:nvPicPr>
        <p:blipFill>
          <a:blip r:embed="rId2"/>
          <a:stretch>
            <a:fillRect/>
          </a:stretch>
        </p:blipFill>
        <p:spPr>
          <a:xfrm>
            <a:off x="6180992" y="3901352"/>
            <a:ext cx="6011007" cy="2058577"/>
          </a:xfrm>
          <a:prstGeom prst="rect">
            <a:avLst/>
          </a:prstGeom>
        </p:spPr>
      </p:pic>
      <p:pic>
        <p:nvPicPr>
          <p:cNvPr id="5" name="Picture 4">
            <a:extLst>
              <a:ext uri="{FF2B5EF4-FFF2-40B4-BE49-F238E27FC236}">
                <a16:creationId xmlns:a16="http://schemas.microsoft.com/office/drawing/2014/main" id="{B500F9D9-1378-44BF-AD27-B8015DF8C6B1}"/>
              </a:ext>
            </a:extLst>
          </p:cNvPr>
          <p:cNvPicPr>
            <a:picLocks noChangeAspect="1"/>
          </p:cNvPicPr>
          <p:nvPr/>
        </p:nvPicPr>
        <p:blipFill>
          <a:blip r:embed="rId3"/>
          <a:stretch>
            <a:fillRect/>
          </a:stretch>
        </p:blipFill>
        <p:spPr>
          <a:xfrm>
            <a:off x="0" y="1587561"/>
            <a:ext cx="6093068" cy="2052587"/>
          </a:xfrm>
          <a:prstGeom prst="rect">
            <a:avLst/>
          </a:prstGeom>
        </p:spPr>
      </p:pic>
      <p:pic>
        <p:nvPicPr>
          <p:cNvPr id="6" name="Picture 5">
            <a:extLst>
              <a:ext uri="{FF2B5EF4-FFF2-40B4-BE49-F238E27FC236}">
                <a16:creationId xmlns:a16="http://schemas.microsoft.com/office/drawing/2014/main" id="{F7244564-3A10-4BDE-99F8-54A5A9AA56DA}"/>
              </a:ext>
            </a:extLst>
          </p:cNvPr>
          <p:cNvPicPr>
            <a:picLocks noChangeAspect="1"/>
          </p:cNvPicPr>
          <p:nvPr/>
        </p:nvPicPr>
        <p:blipFill>
          <a:blip r:embed="rId4"/>
          <a:stretch>
            <a:fillRect/>
          </a:stretch>
        </p:blipFill>
        <p:spPr>
          <a:xfrm>
            <a:off x="6180992" y="1587561"/>
            <a:ext cx="6011007" cy="2024943"/>
          </a:xfrm>
          <a:prstGeom prst="rect">
            <a:avLst/>
          </a:prstGeom>
        </p:spPr>
      </p:pic>
      <p:pic>
        <p:nvPicPr>
          <p:cNvPr id="7" name="Picture 6">
            <a:extLst>
              <a:ext uri="{FF2B5EF4-FFF2-40B4-BE49-F238E27FC236}">
                <a16:creationId xmlns:a16="http://schemas.microsoft.com/office/drawing/2014/main" id="{EDB74BD4-0B2F-4601-BE11-5BC086E4640C}"/>
              </a:ext>
            </a:extLst>
          </p:cNvPr>
          <p:cNvPicPr>
            <a:picLocks noChangeAspect="1"/>
          </p:cNvPicPr>
          <p:nvPr/>
        </p:nvPicPr>
        <p:blipFill>
          <a:blip r:embed="rId5"/>
          <a:stretch>
            <a:fillRect/>
          </a:stretch>
        </p:blipFill>
        <p:spPr>
          <a:xfrm>
            <a:off x="-1" y="3907343"/>
            <a:ext cx="6093069" cy="2052588"/>
          </a:xfrm>
          <a:prstGeom prst="rect">
            <a:avLst/>
          </a:prstGeom>
        </p:spPr>
      </p:pic>
      <p:cxnSp>
        <p:nvCxnSpPr>
          <p:cNvPr id="8" name="Straight Connector 7">
            <a:extLst>
              <a:ext uri="{FF2B5EF4-FFF2-40B4-BE49-F238E27FC236}">
                <a16:creationId xmlns:a16="http://schemas.microsoft.com/office/drawing/2014/main" id="{5A5586BD-3E1E-4440-B8E8-4050B75339C8}"/>
              </a:ext>
            </a:extLst>
          </p:cNvPr>
          <p:cNvCxnSpPr>
            <a:cxnSpLocks/>
          </p:cNvCxnSpPr>
          <p:nvPr/>
        </p:nvCxnSpPr>
        <p:spPr>
          <a:xfrm>
            <a:off x="243164" y="2609559"/>
            <a:ext cx="569164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B8B920-B02A-4A63-A763-973A94EC89CD}"/>
              </a:ext>
            </a:extLst>
          </p:cNvPr>
          <p:cNvSpPr txBox="1"/>
          <p:nvPr/>
        </p:nvSpPr>
        <p:spPr>
          <a:xfrm>
            <a:off x="2638219" y="2501837"/>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12" name="TextBox 11">
            <a:extLst>
              <a:ext uri="{FF2B5EF4-FFF2-40B4-BE49-F238E27FC236}">
                <a16:creationId xmlns:a16="http://schemas.microsoft.com/office/drawing/2014/main" id="{A269F114-D1FC-417A-B89D-524BF5E55C3B}"/>
              </a:ext>
            </a:extLst>
          </p:cNvPr>
          <p:cNvSpPr txBox="1"/>
          <p:nvPr/>
        </p:nvSpPr>
        <p:spPr>
          <a:xfrm>
            <a:off x="2461668" y="3038744"/>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sp>
        <p:nvSpPr>
          <p:cNvPr id="14" name="TextBox 13">
            <a:extLst>
              <a:ext uri="{FF2B5EF4-FFF2-40B4-BE49-F238E27FC236}">
                <a16:creationId xmlns:a16="http://schemas.microsoft.com/office/drawing/2014/main" id="{8B19CF83-4BBF-4FDB-AF16-64EF0DF8B548}"/>
              </a:ext>
            </a:extLst>
          </p:cNvPr>
          <p:cNvSpPr txBox="1"/>
          <p:nvPr/>
        </p:nvSpPr>
        <p:spPr>
          <a:xfrm>
            <a:off x="9094000" y="3051974"/>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17" name="Straight Connector 16">
            <a:extLst>
              <a:ext uri="{FF2B5EF4-FFF2-40B4-BE49-F238E27FC236}">
                <a16:creationId xmlns:a16="http://schemas.microsoft.com/office/drawing/2014/main" id="{869BE1EE-8DDD-4FF7-891E-C4BFD00E3D62}"/>
              </a:ext>
            </a:extLst>
          </p:cNvPr>
          <p:cNvCxnSpPr>
            <a:cxnSpLocks/>
          </p:cNvCxnSpPr>
          <p:nvPr/>
        </p:nvCxnSpPr>
        <p:spPr>
          <a:xfrm>
            <a:off x="6617208" y="2324424"/>
            <a:ext cx="526016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B5EBE6-A6B3-4DDF-900F-C9A2C87062D5}"/>
              </a:ext>
            </a:extLst>
          </p:cNvPr>
          <p:cNvSpPr txBox="1"/>
          <p:nvPr/>
        </p:nvSpPr>
        <p:spPr>
          <a:xfrm>
            <a:off x="8699806" y="2216702"/>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20" name="TextBox 19">
            <a:extLst>
              <a:ext uri="{FF2B5EF4-FFF2-40B4-BE49-F238E27FC236}">
                <a16:creationId xmlns:a16="http://schemas.microsoft.com/office/drawing/2014/main" id="{3ED82FCC-5BBE-4333-AD05-4D57DC2B55EB}"/>
              </a:ext>
            </a:extLst>
          </p:cNvPr>
          <p:cNvSpPr txBox="1"/>
          <p:nvPr/>
        </p:nvSpPr>
        <p:spPr>
          <a:xfrm>
            <a:off x="2677432" y="5411830"/>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21" name="Straight Connector 20">
            <a:extLst>
              <a:ext uri="{FF2B5EF4-FFF2-40B4-BE49-F238E27FC236}">
                <a16:creationId xmlns:a16="http://schemas.microsoft.com/office/drawing/2014/main" id="{82735B8D-DAF5-4CEC-A29B-51E5E4360640}"/>
              </a:ext>
            </a:extLst>
          </p:cNvPr>
          <p:cNvCxnSpPr>
            <a:cxnSpLocks/>
          </p:cNvCxnSpPr>
          <p:nvPr/>
        </p:nvCxnSpPr>
        <p:spPr>
          <a:xfrm>
            <a:off x="282377" y="5015302"/>
            <a:ext cx="565243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B8EC6F-27D8-4D75-BAEF-2D731C673644}"/>
              </a:ext>
            </a:extLst>
          </p:cNvPr>
          <p:cNvSpPr txBox="1"/>
          <p:nvPr/>
        </p:nvSpPr>
        <p:spPr>
          <a:xfrm>
            <a:off x="2677432" y="4907580"/>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24" name="TextBox 23">
            <a:extLst>
              <a:ext uri="{FF2B5EF4-FFF2-40B4-BE49-F238E27FC236}">
                <a16:creationId xmlns:a16="http://schemas.microsoft.com/office/drawing/2014/main" id="{066A167C-C60B-42BF-AB01-7F2F966FFFFE}"/>
              </a:ext>
            </a:extLst>
          </p:cNvPr>
          <p:cNvSpPr txBox="1"/>
          <p:nvPr/>
        </p:nvSpPr>
        <p:spPr>
          <a:xfrm>
            <a:off x="9304139" y="5456508"/>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25" name="Straight Connector 24">
            <a:extLst>
              <a:ext uri="{FF2B5EF4-FFF2-40B4-BE49-F238E27FC236}">
                <a16:creationId xmlns:a16="http://schemas.microsoft.com/office/drawing/2014/main" id="{3E4803A4-1B39-4E7A-8BDE-9DE55821AF49}"/>
              </a:ext>
            </a:extLst>
          </p:cNvPr>
          <p:cNvCxnSpPr>
            <a:cxnSpLocks/>
          </p:cNvCxnSpPr>
          <p:nvPr/>
        </p:nvCxnSpPr>
        <p:spPr>
          <a:xfrm>
            <a:off x="6609044" y="4759492"/>
            <a:ext cx="526016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9DD9520-4361-4670-B694-15166BAD02F7}"/>
              </a:ext>
            </a:extLst>
          </p:cNvPr>
          <p:cNvSpPr txBox="1"/>
          <p:nvPr/>
        </p:nvSpPr>
        <p:spPr>
          <a:xfrm>
            <a:off x="9157153" y="4672405"/>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28" name="TextBox 27">
            <a:extLst>
              <a:ext uri="{FF2B5EF4-FFF2-40B4-BE49-F238E27FC236}">
                <a16:creationId xmlns:a16="http://schemas.microsoft.com/office/drawing/2014/main" id="{1F1AE62F-FB04-448F-9255-AF650D0FEA8B}"/>
              </a:ext>
            </a:extLst>
          </p:cNvPr>
          <p:cNvSpPr txBox="1"/>
          <p:nvPr/>
        </p:nvSpPr>
        <p:spPr>
          <a:xfrm>
            <a:off x="21636" y="6102873"/>
            <a:ext cx="11529246" cy="646331"/>
          </a:xfrm>
          <a:prstGeom prst="rect">
            <a:avLst/>
          </a:prstGeom>
          <a:noFill/>
        </p:spPr>
        <p:txBody>
          <a:bodyPr wrap="none" rtlCol="0">
            <a:spAutoFit/>
          </a:bodyPr>
          <a:lstStyle/>
          <a:p>
            <a:r>
              <a:rPr lang="en-US" dirty="0"/>
              <a:t>EF flows =4, LGS flows = 16; R</a:t>
            </a:r>
            <a:r>
              <a:rPr lang="en-US" baseline="-25000" dirty="0"/>
              <a:t>EF</a:t>
            </a:r>
            <a:r>
              <a:rPr lang="en-US" dirty="0"/>
              <a:t>=8.14M, R</a:t>
            </a:r>
            <a:r>
              <a:rPr lang="en-US" baseline="-25000" dirty="0"/>
              <a:t>LGS</a:t>
            </a:r>
            <a:r>
              <a:rPr lang="en-US" dirty="0"/>
              <a:t>=26.67M; Burst traffic, Burst duration = Exp(0.02s), Burst sleep = Exp(0.001s). </a:t>
            </a:r>
          </a:p>
          <a:p>
            <a:r>
              <a:rPr lang="en-US" dirty="0"/>
              <a:t>Fully congested at all routers by BE, All Link </a:t>
            </a:r>
            <a:r>
              <a:rPr lang="en-US" dirty="0" err="1"/>
              <a:t>Util</a:t>
            </a:r>
            <a:r>
              <a:rPr lang="en-US" dirty="0"/>
              <a:t> =~100</a:t>
            </a:r>
          </a:p>
        </p:txBody>
      </p:sp>
    </p:spTree>
    <p:extLst>
      <p:ext uri="{BB962C8B-B14F-4D97-AF65-F5344CB8AC3E}">
        <p14:creationId xmlns:p14="http://schemas.microsoft.com/office/powerpoint/2010/main" val="153196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5444BA-478A-4180-837E-9BA1496119F3}"/>
                  </a:ext>
                </a:extLst>
              </p:cNvPr>
              <p:cNvSpPr>
                <a:spLocks noGrp="1"/>
              </p:cNvSpPr>
              <p:nvPr>
                <p:ph type="title"/>
              </p:nvPr>
            </p:nvSpPr>
            <p:spPr/>
            <p:txBody>
              <a:bodyPr/>
              <a:lstStyle/>
              <a:p>
                <a:r>
                  <a:rPr lang="en-US" dirty="0"/>
                  <a:t>Case 2: EF+LGS </a:t>
                </a:r>
                <a14:m>
                  <m:oMath xmlns:m="http://schemas.openxmlformats.org/officeDocument/2006/math">
                    <m:r>
                      <a:rPr lang="en-US" i="1">
                        <a:latin typeface="Cambria Math" panose="02040503050406030204" pitchFamily="18" charset="0"/>
                      </a:rPr>
                      <m:t>≅ </m:t>
                    </m:r>
                  </m:oMath>
                </a14:m>
                <a:r>
                  <a:rPr lang="en-US" dirty="0"/>
                  <a:t>65% link rate</a:t>
                </a:r>
              </a:p>
            </p:txBody>
          </p:sp>
        </mc:Choice>
        <mc:Fallback xmlns="">
          <p:sp>
            <p:nvSpPr>
              <p:cNvPr id="2" name="Title 1">
                <a:extLst>
                  <a:ext uri="{FF2B5EF4-FFF2-40B4-BE49-F238E27FC236}">
                    <a16:creationId xmlns:a16="http://schemas.microsoft.com/office/drawing/2014/main" id="{B65444BA-478A-4180-837E-9BA1496119F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E91ED1FA-39BF-4733-BD7E-CC8D4711AFBB}"/>
              </a:ext>
            </a:extLst>
          </p:cNvPr>
          <p:cNvPicPr>
            <a:picLocks noGrp="1" noChangeAspect="1"/>
          </p:cNvPicPr>
          <p:nvPr>
            <p:ph idx="1"/>
          </p:nvPr>
        </p:nvPicPr>
        <p:blipFill>
          <a:blip r:embed="rId3"/>
          <a:stretch>
            <a:fillRect/>
          </a:stretch>
        </p:blipFill>
        <p:spPr>
          <a:xfrm>
            <a:off x="6132786" y="3815970"/>
            <a:ext cx="6059214" cy="2291867"/>
          </a:xfrm>
          <a:prstGeom prst="rect">
            <a:avLst/>
          </a:prstGeom>
        </p:spPr>
      </p:pic>
      <p:pic>
        <p:nvPicPr>
          <p:cNvPr id="4" name="Picture 3">
            <a:extLst>
              <a:ext uri="{FF2B5EF4-FFF2-40B4-BE49-F238E27FC236}">
                <a16:creationId xmlns:a16="http://schemas.microsoft.com/office/drawing/2014/main" id="{3BE2ADA7-92F6-4598-8117-F565487CD798}"/>
              </a:ext>
            </a:extLst>
          </p:cNvPr>
          <p:cNvPicPr>
            <a:picLocks noChangeAspect="1"/>
          </p:cNvPicPr>
          <p:nvPr/>
        </p:nvPicPr>
        <p:blipFill>
          <a:blip r:embed="rId4"/>
          <a:stretch>
            <a:fillRect/>
          </a:stretch>
        </p:blipFill>
        <p:spPr>
          <a:xfrm>
            <a:off x="-1" y="1580224"/>
            <a:ext cx="6098722" cy="2151919"/>
          </a:xfrm>
          <a:prstGeom prst="rect">
            <a:avLst/>
          </a:prstGeom>
        </p:spPr>
      </p:pic>
      <p:pic>
        <p:nvPicPr>
          <p:cNvPr id="5" name="Picture 4">
            <a:extLst>
              <a:ext uri="{FF2B5EF4-FFF2-40B4-BE49-F238E27FC236}">
                <a16:creationId xmlns:a16="http://schemas.microsoft.com/office/drawing/2014/main" id="{6C54AEFF-8288-4F2C-9380-87800C12DCD3}"/>
              </a:ext>
            </a:extLst>
          </p:cNvPr>
          <p:cNvPicPr>
            <a:picLocks noChangeAspect="1"/>
          </p:cNvPicPr>
          <p:nvPr/>
        </p:nvPicPr>
        <p:blipFill>
          <a:blip r:embed="rId5"/>
          <a:stretch>
            <a:fillRect/>
          </a:stretch>
        </p:blipFill>
        <p:spPr>
          <a:xfrm>
            <a:off x="6132786" y="1580224"/>
            <a:ext cx="6059214" cy="2151919"/>
          </a:xfrm>
          <a:prstGeom prst="rect">
            <a:avLst/>
          </a:prstGeom>
        </p:spPr>
      </p:pic>
      <p:pic>
        <p:nvPicPr>
          <p:cNvPr id="7" name="Picture 6">
            <a:extLst>
              <a:ext uri="{FF2B5EF4-FFF2-40B4-BE49-F238E27FC236}">
                <a16:creationId xmlns:a16="http://schemas.microsoft.com/office/drawing/2014/main" id="{6156FCB7-44BA-4B3E-BE12-753E3193187B}"/>
              </a:ext>
            </a:extLst>
          </p:cNvPr>
          <p:cNvPicPr>
            <a:picLocks noChangeAspect="1"/>
          </p:cNvPicPr>
          <p:nvPr/>
        </p:nvPicPr>
        <p:blipFill>
          <a:blip r:embed="rId6"/>
          <a:stretch>
            <a:fillRect/>
          </a:stretch>
        </p:blipFill>
        <p:spPr>
          <a:xfrm>
            <a:off x="-1" y="3823534"/>
            <a:ext cx="6098722" cy="2284303"/>
          </a:xfrm>
          <a:prstGeom prst="rect">
            <a:avLst/>
          </a:prstGeom>
        </p:spPr>
      </p:pic>
      <p:sp>
        <p:nvSpPr>
          <p:cNvPr id="8" name="TextBox 7">
            <a:extLst>
              <a:ext uri="{FF2B5EF4-FFF2-40B4-BE49-F238E27FC236}">
                <a16:creationId xmlns:a16="http://schemas.microsoft.com/office/drawing/2014/main" id="{C56B6958-7559-40BB-BB87-95E82CC2735E}"/>
              </a:ext>
            </a:extLst>
          </p:cNvPr>
          <p:cNvSpPr txBox="1"/>
          <p:nvPr/>
        </p:nvSpPr>
        <p:spPr>
          <a:xfrm>
            <a:off x="2677432" y="5516502"/>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9" name="Straight Connector 8">
            <a:extLst>
              <a:ext uri="{FF2B5EF4-FFF2-40B4-BE49-F238E27FC236}">
                <a16:creationId xmlns:a16="http://schemas.microsoft.com/office/drawing/2014/main" id="{81CA275C-714D-495B-B124-C17063CAF1F6}"/>
              </a:ext>
            </a:extLst>
          </p:cNvPr>
          <p:cNvCxnSpPr>
            <a:cxnSpLocks/>
          </p:cNvCxnSpPr>
          <p:nvPr/>
        </p:nvCxnSpPr>
        <p:spPr>
          <a:xfrm>
            <a:off x="282377" y="4761502"/>
            <a:ext cx="565243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806EB36-08EF-4A59-9757-8303EDDC2A6F}"/>
              </a:ext>
            </a:extLst>
          </p:cNvPr>
          <p:cNvSpPr txBox="1"/>
          <p:nvPr/>
        </p:nvSpPr>
        <p:spPr>
          <a:xfrm>
            <a:off x="2677432" y="4670540"/>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11" name="TextBox 10">
            <a:extLst>
              <a:ext uri="{FF2B5EF4-FFF2-40B4-BE49-F238E27FC236}">
                <a16:creationId xmlns:a16="http://schemas.microsoft.com/office/drawing/2014/main" id="{7BFD3B42-3907-4A2E-AF07-7D7759F78BDD}"/>
              </a:ext>
            </a:extLst>
          </p:cNvPr>
          <p:cNvSpPr txBox="1"/>
          <p:nvPr/>
        </p:nvSpPr>
        <p:spPr>
          <a:xfrm>
            <a:off x="9038912" y="5596404"/>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12" name="Straight Connector 11">
            <a:extLst>
              <a:ext uri="{FF2B5EF4-FFF2-40B4-BE49-F238E27FC236}">
                <a16:creationId xmlns:a16="http://schemas.microsoft.com/office/drawing/2014/main" id="{590EF29D-AADF-464C-882A-D6CE9347D1BE}"/>
              </a:ext>
            </a:extLst>
          </p:cNvPr>
          <p:cNvCxnSpPr>
            <a:cxnSpLocks/>
          </p:cNvCxnSpPr>
          <p:nvPr/>
        </p:nvCxnSpPr>
        <p:spPr>
          <a:xfrm>
            <a:off x="6609044" y="4724036"/>
            <a:ext cx="526016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C217E04-1D27-47A7-B0EC-03C2C9147575}"/>
              </a:ext>
            </a:extLst>
          </p:cNvPr>
          <p:cNvSpPr txBox="1"/>
          <p:nvPr/>
        </p:nvSpPr>
        <p:spPr>
          <a:xfrm>
            <a:off x="9038912" y="4616314"/>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cxnSp>
        <p:nvCxnSpPr>
          <p:cNvPr id="15" name="Straight Connector 14">
            <a:extLst>
              <a:ext uri="{FF2B5EF4-FFF2-40B4-BE49-F238E27FC236}">
                <a16:creationId xmlns:a16="http://schemas.microsoft.com/office/drawing/2014/main" id="{9C5B3FB2-9C0C-45BE-81E8-879F640781D3}"/>
              </a:ext>
            </a:extLst>
          </p:cNvPr>
          <p:cNvCxnSpPr>
            <a:cxnSpLocks/>
          </p:cNvCxnSpPr>
          <p:nvPr/>
        </p:nvCxnSpPr>
        <p:spPr>
          <a:xfrm>
            <a:off x="282377" y="2657816"/>
            <a:ext cx="565243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6BA86B3-F776-4E60-980B-19488A7C5626}"/>
              </a:ext>
            </a:extLst>
          </p:cNvPr>
          <p:cNvSpPr txBox="1"/>
          <p:nvPr/>
        </p:nvSpPr>
        <p:spPr>
          <a:xfrm>
            <a:off x="2638219" y="2557915"/>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17" name="TextBox 16">
            <a:extLst>
              <a:ext uri="{FF2B5EF4-FFF2-40B4-BE49-F238E27FC236}">
                <a16:creationId xmlns:a16="http://schemas.microsoft.com/office/drawing/2014/main" id="{2E76492D-338A-4E1A-AF12-53D40834A387}"/>
              </a:ext>
            </a:extLst>
          </p:cNvPr>
          <p:cNvSpPr txBox="1"/>
          <p:nvPr/>
        </p:nvSpPr>
        <p:spPr>
          <a:xfrm>
            <a:off x="2677432" y="3121828"/>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sp>
        <p:nvSpPr>
          <p:cNvPr id="18" name="TextBox 17">
            <a:extLst>
              <a:ext uri="{FF2B5EF4-FFF2-40B4-BE49-F238E27FC236}">
                <a16:creationId xmlns:a16="http://schemas.microsoft.com/office/drawing/2014/main" id="{348952C8-7808-4907-9FBF-02117E7AFCD9}"/>
              </a:ext>
            </a:extLst>
          </p:cNvPr>
          <p:cNvSpPr txBox="1"/>
          <p:nvPr/>
        </p:nvSpPr>
        <p:spPr>
          <a:xfrm>
            <a:off x="9094000" y="3075419"/>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19" name="Straight Connector 18">
            <a:extLst>
              <a:ext uri="{FF2B5EF4-FFF2-40B4-BE49-F238E27FC236}">
                <a16:creationId xmlns:a16="http://schemas.microsoft.com/office/drawing/2014/main" id="{49C62323-F6E8-4C12-B1B1-8FC7215E6755}"/>
              </a:ext>
            </a:extLst>
          </p:cNvPr>
          <p:cNvCxnSpPr>
            <a:cxnSpLocks/>
          </p:cNvCxnSpPr>
          <p:nvPr/>
        </p:nvCxnSpPr>
        <p:spPr>
          <a:xfrm>
            <a:off x="6617208" y="2323674"/>
            <a:ext cx="518402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843695F-A4D0-4B3E-B9CF-F87D67166618}"/>
              </a:ext>
            </a:extLst>
          </p:cNvPr>
          <p:cNvSpPr txBox="1"/>
          <p:nvPr/>
        </p:nvSpPr>
        <p:spPr>
          <a:xfrm>
            <a:off x="8699806" y="2173681"/>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23" name="TextBox 22">
            <a:extLst>
              <a:ext uri="{FF2B5EF4-FFF2-40B4-BE49-F238E27FC236}">
                <a16:creationId xmlns:a16="http://schemas.microsoft.com/office/drawing/2014/main" id="{04990A7E-578C-4DA8-A458-2C32F327E818}"/>
              </a:ext>
            </a:extLst>
          </p:cNvPr>
          <p:cNvSpPr txBox="1"/>
          <p:nvPr/>
        </p:nvSpPr>
        <p:spPr>
          <a:xfrm>
            <a:off x="21636" y="6209326"/>
            <a:ext cx="11763285" cy="646331"/>
          </a:xfrm>
          <a:prstGeom prst="rect">
            <a:avLst/>
          </a:prstGeom>
          <a:noFill/>
        </p:spPr>
        <p:txBody>
          <a:bodyPr wrap="none" rtlCol="0">
            <a:spAutoFit/>
          </a:bodyPr>
          <a:lstStyle/>
          <a:p>
            <a:r>
              <a:rPr lang="en-US" dirty="0"/>
              <a:t>EF flows =4, LGS flows = 16; R</a:t>
            </a:r>
            <a:r>
              <a:rPr lang="en-US" baseline="-25000" dirty="0"/>
              <a:t>EF</a:t>
            </a:r>
            <a:r>
              <a:rPr lang="en-US" dirty="0"/>
              <a:t>=14.385M, R</a:t>
            </a:r>
            <a:r>
              <a:rPr lang="en-US" baseline="-25000" dirty="0"/>
              <a:t>LGS</a:t>
            </a:r>
            <a:r>
              <a:rPr lang="en-US" dirty="0"/>
              <a:t>=50.11M; Burst traffic, Burst duration = Exp(0.02s), Burst sleep = Exp(0.001s). </a:t>
            </a:r>
          </a:p>
          <a:p>
            <a:r>
              <a:rPr lang="en-US" dirty="0"/>
              <a:t>Fully congested at all routers by BE, All Link </a:t>
            </a:r>
            <a:r>
              <a:rPr lang="en-US" dirty="0" err="1"/>
              <a:t>Util</a:t>
            </a:r>
            <a:r>
              <a:rPr lang="en-US" dirty="0"/>
              <a:t> =~100</a:t>
            </a:r>
          </a:p>
        </p:txBody>
      </p:sp>
    </p:spTree>
    <p:extLst>
      <p:ext uri="{BB962C8B-B14F-4D97-AF65-F5344CB8AC3E}">
        <p14:creationId xmlns:p14="http://schemas.microsoft.com/office/powerpoint/2010/main" val="429474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C985ED-244F-4241-9F52-F364825112A1}"/>
                  </a:ext>
                </a:extLst>
              </p:cNvPr>
              <p:cNvSpPr>
                <a:spLocks noGrp="1"/>
              </p:cNvSpPr>
              <p:nvPr>
                <p:ph type="title"/>
              </p:nvPr>
            </p:nvSpPr>
            <p:spPr/>
            <p:txBody>
              <a:bodyPr/>
              <a:lstStyle/>
              <a:p>
                <a:r>
                  <a:rPr lang="en-US"/>
                  <a:t>Case 3: </a:t>
                </a:r>
                <a:r>
                  <a:rPr lang="en-US" dirty="0"/>
                  <a:t>EF+LGS </a:t>
                </a:r>
                <a14:m>
                  <m:oMath xmlns:m="http://schemas.openxmlformats.org/officeDocument/2006/math">
                    <m:r>
                      <a:rPr lang="en-US" i="1">
                        <a:latin typeface="Cambria Math" panose="02040503050406030204" pitchFamily="18" charset="0"/>
                      </a:rPr>
                      <m:t>≅</m:t>
                    </m:r>
                  </m:oMath>
                </a14:m>
                <a:r>
                  <a:rPr lang="en-US" dirty="0"/>
                  <a:t> link rate</a:t>
                </a:r>
              </a:p>
            </p:txBody>
          </p:sp>
        </mc:Choice>
        <mc:Fallback xmlns="">
          <p:sp>
            <p:nvSpPr>
              <p:cNvPr id="2" name="Title 1">
                <a:extLst>
                  <a:ext uri="{FF2B5EF4-FFF2-40B4-BE49-F238E27FC236}">
                    <a16:creationId xmlns:a16="http://schemas.microsoft.com/office/drawing/2014/main" id="{D9C985ED-244F-4241-9F52-F364825112A1}"/>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pic>
        <p:nvPicPr>
          <p:cNvPr id="4" name="Content Placeholder 6">
            <a:extLst>
              <a:ext uri="{FF2B5EF4-FFF2-40B4-BE49-F238E27FC236}">
                <a16:creationId xmlns:a16="http://schemas.microsoft.com/office/drawing/2014/main" id="{BC3A8262-35BE-4C86-A196-9DD2F71ADC14}"/>
              </a:ext>
            </a:extLst>
          </p:cNvPr>
          <p:cNvPicPr>
            <a:picLocks noChangeAspect="1"/>
          </p:cNvPicPr>
          <p:nvPr/>
        </p:nvPicPr>
        <p:blipFill>
          <a:blip r:embed="rId3"/>
          <a:stretch>
            <a:fillRect/>
          </a:stretch>
        </p:blipFill>
        <p:spPr>
          <a:xfrm>
            <a:off x="0" y="1601138"/>
            <a:ext cx="6010411" cy="2024743"/>
          </a:xfrm>
          <a:prstGeom prst="rect">
            <a:avLst/>
          </a:prstGeom>
        </p:spPr>
      </p:pic>
      <p:pic>
        <p:nvPicPr>
          <p:cNvPr id="5" name="Picture 4">
            <a:extLst>
              <a:ext uri="{FF2B5EF4-FFF2-40B4-BE49-F238E27FC236}">
                <a16:creationId xmlns:a16="http://schemas.microsoft.com/office/drawing/2014/main" id="{DA7716EC-59FD-4148-9B66-CEDD967C76D6}"/>
              </a:ext>
            </a:extLst>
          </p:cNvPr>
          <p:cNvPicPr>
            <a:picLocks noChangeAspect="1"/>
          </p:cNvPicPr>
          <p:nvPr/>
        </p:nvPicPr>
        <p:blipFill>
          <a:blip r:embed="rId4"/>
          <a:stretch>
            <a:fillRect/>
          </a:stretch>
        </p:blipFill>
        <p:spPr>
          <a:xfrm>
            <a:off x="6122760" y="1594677"/>
            <a:ext cx="6068785" cy="2031204"/>
          </a:xfrm>
          <a:prstGeom prst="rect">
            <a:avLst/>
          </a:prstGeom>
        </p:spPr>
      </p:pic>
      <p:pic>
        <p:nvPicPr>
          <p:cNvPr id="6" name="Picture 5">
            <a:extLst>
              <a:ext uri="{FF2B5EF4-FFF2-40B4-BE49-F238E27FC236}">
                <a16:creationId xmlns:a16="http://schemas.microsoft.com/office/drawing/2014/main" id="{758FEFD0-61FE-49E5-8392-D06C090E0A07}"/>
              </a:ext>
            </a:extLst>
          </p:cNvPr>
          <p:cNvPicPr>
            <a:picLocks noChangeAspect="1"/>
          </p:cNvPicPr>
          <p:nvPr/>
        </p:nvPicPr>
        <p:blipFill>
          <a:blip r:embed="rId5"/>
          <a:stretch>
            <a:fillRect/>
          </a:stretch>
        </p:blipFill>
        <p:spPr>
          <a:xfrm>
            <a:off x="0" y="3959679"/>
            <a:ext cx="6010411" cy="2024743"/>
          </a:xfrm>
          <a:prstGeom prst="rect">
            <a:avLst/>
          </a:prstGeom>
        </p:spPr>
      </p:pic>
      <p:pic>
        <p:nvPicPr>
          <p:cNvPr id="7" name="Picture 6">
            <a:extLst>
              <a:ext uri="{FF2B5EF4-FFF2-40B4-BE49-F238E27FC236}">
                <a16:creationId xmlns:a16="http://schemas.microsoft.com/office/drawing/2014/main" id="{A5FD9472-8BA7-4EA3-943C-8AB7CAE310E7}"/>
              </a:ext>
            </a:extLst>
          </p:cNvPr>
          <p:cNvPicPr>
            <a:picLocks noChangeAspect="1"/>
          </p:cNvPicPr>
          <p:nvPr/>
        </p:nvPicPr>
        <p:blipFill>
          <a:blip r:embed="rId6"/>
          <a:stretch>
            <a:fillRect/>
          </a:stretch>
        </p:blipFill>
        <p:spPr>
          <a:xfrm>
            <a:off x="6123215" y="3940014"/>
            <a:ext cx="6068786" cy="2044408"/>
          </a:xfrm>
          <a:prstGeom prst="rect">
            <a:avLst/>
          </a:prstGeom>
        </p:spPr>
      </p:pic>
      <p:cxnSp>
        <p:nvCxnSpPr>
          <p:cNvPr id="10" name="Straight Connector 9">
            <a:extLst>
              <a:ext uri="{FF2B5EF4-FFF2-40B4-BE49-F238E27FC236}">
                <a16:creationId xmlns:a16="http://schemas.microsoft.com/office/drawing/2014/main" id="{03BD57DC-068F-4B2F-92D8-432AC2C029CE}"/>
              </a:ext>
            </a:extLst>
          </p:cNvPr>
          <p:cNvCxnSpPr>
            <a:cxnSpLocks/>
          </p:cNvCxnSpPr>
          <p:nvPr/>
        </p:nvCxnSpPr>
        <p:spPr>
          <a:xfrm>
            <a:off x="243164" y="2609559"/>
            <a:ext cx="569164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D52F0B3-680D-4DBE-B4F2-AD3BF58CCA31}"/>
              </a:ext>
            </a:extLst>
          </p:cNvPr>
          <p:cNvSpPr txBox="1"/>
          <p:nvPr/>
        </p:nvSpPr>
        <p:spPr>
          <a:xfrm>
            <a:off x="2638219" y="2501837"/>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12" name="TextBox 11">
            <a:extLst>
              <a:ext uri="{FF2B5EF4-FFF2-40B4-BE49-F238E27FC236}">
                <a16:creationId xmlns:a16="http://schemas.microsoft.com/office/drawing/2014/main" id="{0D749C2F-64DC-45CF-AD88-E510C70BD4D9}"/>
              </a:ext>
            </a:extLst>
          </p:cNvPr>
          <p:cNvSpPr txBox="1"/>
          <p:nvPr/>
        </p:nvSpPr>
        <p:spPr>
          <a:xfrm>
            <a:off x="2461668" y="3038744"/>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sp>
        <p:nvSpPr>
          <p:cNvPr id="13" name="TextBox 12">
            <a:extLst>
              <a:ext uri="{FF2B5EF4-FFF2-40B4-BE49-F238E27FC236}">
                <a16:creationId xmlns:a16="http://schemas.microsoft.com/office/drawing/2014/main" id="{D295762F-2736-4BD2-99D7-A78AB403DB04}"/>
              </a:ext>
            </a:extLst>
          </p:cNvPr>
          <p:cNvSpPr txBox="1"/>
          <p:nvPr/>
        </p:nvSpPr>
        <p:spPr>
          <a:xfrm>
            <a:off x="9094000" y="3051974"/>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14" name="Straight Connector 13">
            <a:extLst>
              <a:ext uri="{FF2B5EF4-FFF2-40B4-BE49-F238E27FC236}">
                <a16:creationId xmlns:a16="http://schemas.microsoft.com/office/drawing/2014/main" id="{7FA18097-34FE-4B32-9A25-4E8C05F004C3}"/>
              </a:ext>
            </a:extLst>
          </p:cNvPr>
          <p:cNvCxnSpPr>
            <a:cxnSpLocks/>
          </p:cNvCxnSpPr>
          <p:nvPr/>
        </p:nvCxnSpPr>
        <p:spPr>
          <a:xfrm>
            <a:off x="6527073" y="2330191"/>
            <a:ext cx="534213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B92FFC-C525-4E7B-8BB3-95B6A0F6058E}"/>
              </a:ext>
            </a:extLst>
          </p:cNvPr>
          <p:cNvSpPr txBox="1"/>
          <p:nvPr/>
        </p:nvSpPr>
        <p:spPr>
          <a:xfrm>
            <a:off x="8699806" y="2216702"/>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16" name="TextBox 15">
            <a:extLst>
              <a:ext uri="{FF2B5EF4-FFF2-40B4-BE49-F238E27FC236}">
                <a16:creationId xmlns:a16="http://schemas.microsoft.com/office/drawing/2014/main" id="{040AE097-5E91-4357-878A-80740F50D536}"/>
              </a:ext>
            </a:extLst>
          </p:cNvPr>
          <p:cNvSpPr txBox="1"/>
          <p:nvPr/>
        </p:nvSpPr>
        <p:spPr>
          <a:xfrm>
            <a:off x="2677432" y="5411830"/>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17" name="Straight Connector 16">
            <a:extLst>
              <a:ext uri="{FF2B5EF4-FFF2-40B4-BE49-F238E27FC236}">
                <a16:creationId xmlns:a16="http://schemas.microsoft.com/office/drawing/2014/main" id="{3BEE2CD3-331D-4B58-A5A6-C66679058146}"/>
              </a:ext>
            </a:extLst>
          </p:cNvPr>
          <p:cNvCxnSpPr>
            <a:cxnSpLocks/>
          </p:cNvCxnSpPr>
          <p:nvPr/>
        </p:nvCxnSpPr>
        <p:spPr>
          <a:xfrm>
            <a:off x="274213" y="5147516"/>
            <a:ext cx="565243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0E35D4-0D95-4A4D-94EF-1997B2F2961F}"/>
              </a:ext>
            </a:extLst>
          </p:cNvPr>
          <p:cNvSpPr txBox="1"/>
          <p:nvPr/>
        </p:nvSpPr>
        <p:spPr>
          <a:xfrm>
            <a:off x="2677432" y="5039794"/>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19" name="TextBox 18">
            <a:extLst>
              <a:ext uri="{FF2B5EF4-FFF2-40B4-BE49-F238E27FC236}">
                <a16:creationId xmlns:a16="http://schemas.microsoft.com/office/drawing/2014/main" id="{9A7A9711-B03F-42CD-B431-CA9C4E12989A}"/>
              </a:ext>
            </a:extLst>
          </p:cNvPr>
          <p:cNvSpPr txBox="1"/>
          <p:nvPr/>
        </p:nvSpPr>
        <p:spPr>
          <a:xfrm>
            <a:off x="9304139" y="5456508"/>
            <a:ext cx="431528" cy="215444"/>
          </a:xfrm>
          <a:prstGeom prst="rect">
            <a:avLst/>
          </a:prstGeom>
          <a:solidFill>
            <a:schemeClr val="bg2"/>
          </a:solidFill>
        </p:spPr>
        <p:txBody>
          <a:bodyPr wrap="none" rtlCol="0">
            <a:spAutoFit/>
          </a:bodyPr>
          <a:lstStyle/>
          <a:p>
            <a:r>
              <a:rPr lang="en-US" sz="800" b="1" dirty="0">
                <a:solidFill>
                  <a:srgbClr val="FF0000"/>
                </a:solidFill>
              </a:rPr>
              <a:t>Mean</a:t>
            </a:r>
          </a:p>
        </p:txBody>
      </p:sp>
      <p:cxnSp>
        <p:nvCxnSpPr>
          <p:cNvPr id="20" name="Straight Connector 19">
            <a:extLst>
              <a:ext uri="{FF2B5EF4-FFF2-40B4-BE49-F238E27FC236}">
                <a16:creationId xmlns:a16="http://schemas.microsoft.com/office/drawing/2014/main" id="{A25E7AD6-2862-46F9-A598-698091E08D9C}"/>
              </a:ext>
            </a:extLst>
          </p:cNvPr>
          <p:cNvCxnSpPr>
            <a:cxnSpLocks/>
          </p:cNvCxnSpPr>
          <p:nvPr/>
        </p:nvCxnSpPr>
        <p:spPr>
          <a:xfrm>
            <a:off x="6527073" y="4887849"/>
            <a:ext cx="526016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F2E72B5-3A15-4CB2-A25E-C78DBBD4D2F8}"/>
              </a:ext>
            </a:extLst>
          </p:cNvPr>
          <p:cNvSpPr txBox="1"/>
          <p:nvPr/>
        </p:nvSpPr>
        <p:spPr>
          <a:xfrm>
            <a:off x="9094000" y="4780127"/>
            <a:ext cx="1035861" cy="215444"/>
          </a:xfrm>
          <a:prstGeom prst="rect">
            <a:avLst/>
          </a:prstGeom>
          <a:solidFill>
            <a:schemeClr val="bg2"/>
          </a:solidFill>
        </p:spPr>
        <p:txBody>
          <a:bodyPr wrap="none" rtlCol="0">
            <a:spAutoFit/>
          </a:bodyPr>
          <a:lstStyle/>
          <a:p>
            <a:r>
              <a:rPr lang="en-US" sz="800" b="1" dirty="0">
                <a:solidFill>
                  <a:schemeClr val="accent6"/>
                </a:solidFill>
              </a:rPr>
              <a:t>Theorical value(r=1)</a:t>
            </a:r>
          </a:p>
        </p:txBody>
      </p:sp>
      <p:sp>
        <p:nvSpPr>
          <p:cNvPr id="22" name="Rectangle 21">
            <a:extLst>
              <a:ext uri="{FF2B5EF4-FFF2-40B4-BE49-F238E27FC236}">
                <a16:creationId xmlns:a16="http://schemas.microsoft.com/office/drawing/2014/main" id="{C38BF657-4B7C-4F79-BDB1-47F9D570448F}"/>
              </a:ext>
            </a:extLst>
          </p:cNvPr>
          <p:cNvSpPr/>
          <p:nvPr/>
        </p:nvSpPr>
        <p:spPr>
          <a:xfrm>
            <a:off x="-85589" y="6045565"/>
            <a:ext cx="12277590" cy="646331"/>
          </a:xfrm>
          <a:prstGeom prst="rect">
            <a:avLst/>
          </a:prstGeom>
        </p:spPr>
        <p:txBody>
          <a:bodyPr wrap="square">
            <a:spAutoFit/>
          </a:bodyPr>
          <a:lstStyle/>
          <a:p>
            <a:r>
              <a:rPr lang="en-US" dirty="0">
                <a:latin typeface="TimesNewRomanPSMT"/>
                <a:ea typeface="SimSun" panose="02010600030101010101" pitchFamily="2" charset="-122"/>
                <a:cs typeface="TimesNewRomanPSMT"/>
              </a:rPr>
              <a:t>EF flows =4, LGS flows = 16; R</a:t>
            </a:r>
            <a:r>
              <a:rPr lang="en-US" baseline="-25000" dirty="0">
                <a:latin typeface="TimesNewRomanPSMT"/>
                <a:ea typeface="SimSun" panose="02010600030101010101" pitchFamily="2" charset="-122"/>
                <a:cs typeface="TimesNewRomanPSMT"/>
              </a:rPr>
              <a:t>EF</a:t>
            </a:r>
            <a:r>
              <a:rPr lang="en-US" dirty="0">
                <a:latin typeface="TimesNewRomanPSMT"/>
                <a:ea typeface="SimSun" panose="02010600030101010101" pitchFamily="2" charset="-122"/>
                <a:cs typeface="TimesNewRomanPSMT"/>
              </a:rPr>
              <a:t>=21.84M, R</a:t>
            </a:r>
            <a:r>
              <a:rPr lang="en-US" baseline="-25000" dirty="0">
                <a:latin typeface="TimesNewRomanPSMT"/>
                <a:ea typeface="SimSun" panose="02010600030101010101" pitchFamily="2" charset="-122"/>
                <a:cs typeface="TimesNewRomanPSMT"/>
              </a:rPr>
              <a:t>LGS</a:t>
            </a:r>
            <a:r>
              <a:rPr lang="en-US" dirty="0">
                <a:latin typeface="TimesNewRomanPSMT"/>
                <a:ea typeface="SimSun" panose="02010600030101010101" pitchFamily="2" charset="-122"/>
                <a:cs typeface="TimesNewRomanPSMT"/>
              </a:rPr>
              <a:t>=69.66M; Burst traffic, Burst duration = Exp(0.02s), Burst sleep = Exp(0.001s). Fully congested at all routers by BE, All Link </a:t>
            </a:r>
            <a:r>
              <a:rPr lang="en-US" dirty="0" err="1">
                <a:latin typeface="TimesNewRomanPSMT"/>
                <a:ea typeface="SimSun" panose="02010600030101010101" pitchFamily="2" charset="-122"/>
                <a:cs typeface="TimesNewRomanPSMT"/>
              </a:rPr>
              <a:t>Util</a:t>
            </a:r>
            <a:r>
              <a:rPr lang="en-US" dirty="0">
                <a:latin typeface="TimesNewRomanPSMT"/>
                <a:ea typeface="SimSun" panose="02010600030101010101" pitchFamily="2" charset="-122"/>
                <a:cs typeface="TimesNewRomanPSMT"/>
              </a:rPr>
              <a:t> =~100</a:t>
            </a:r>
            <a:endParaRPr lang="en-US" dirty="0"/>
          </a:p>
        </p:txBody>
      </p:sp>
    </p:spTree>
    <p:extLst>
      <p:ext uri="{BB962C8B-B14F-4D97-AF65-F5344CB8AC3E}">
        <p14:creationId xmlns:p14="http://schemas.microsoft.com/office/powerpoint/2010/main" val="327094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0E2F-D922-4CE8-853E-28B9DBC3B655}"/>
              </a:ext>
            </a:extLst>
          </p:cNvPr>
          <p:cNvSpPr>
            <a:spLocks noGrp="1"/>
          </p:cNvSpPr>
          <p:nvPr>
            <p:ph type="title"/>
          </p:nvPr>
        </p:nvSpPr>
        <p:spPr/>
        <p:txBody>
          <a:bodyPr/>
          <a:lstStyle/>
          <a:p>
            <a:r>
              <a:rPr lang="en-US" dirty="0"/>
              <a:t>Experiment results analysis</a:t>
            </a:r>
          </a:p>
        </p:txBody>
      </p:sp>
      <p:sp>
        <p:nvSpPr>
          <p:cNvPr id="3" name="Content Placeholder 2">
            <a:extLst>
              <a:ext uri="{FF2B5EF4-FFF2-40B4-BE49-F238E27FC236}">
                <a16:creationId xmlns:a16="http://schemas.microsoft.com/office/drawing/2014/main" id="{1D52EE00-ED3B-48E0-922B-4496DD869094}"/>
              </a:ext>
            </a:extLst>
          </p:cNvPr>
          <p:cNvSpPr>
            <a:spLocks noGrp="1"/>
          </p:cNvSpPr>
          <p:nvPr>
            <p:ph idx="1"/>
          </p:nvPr>
        </p:nvSpPr>
        <p:spPr/>
        <p:txBody>
          <a:bodyPr>
            <a:normAutofit/>
          </a:bodyPr>
          <a:lstStyle/>
          <a:p>
            <a:r>
              <a:rPr lang="en-US" sz="2000" dirty="0"/>
              <a:t>Design targets can be satisfied by the Class Based Queuing + In-band Signaling</a:t>
            </a:r>
          </a:p>
          <a:p>
            <a:r>
              <a:rPr lang="en-US" sz="2000" dirty="0"/>
              <a:t>The queuing latency of PQ is very short, it is not impacted by the congestion of WRR queues. The latency is related to link rate: 100M ~hundreds us; 100G~ hundreds ns.</a:t>
            </a:r>
          </a:p>
          <a:p>
            <a:r>
              <a:rPr lang="en-US" sz="2000" dirty="0"/>
              <a:t>The queuing latency can be estimated with acceptable accuracy when EF+LGS flow rate is not close to the egress link rate. </a:t>
            </a:r>
          </a:p>
          <a:p>
            <a:r>
              <a:rPr lang="en-US" sz="2000" dirty="0"/>
              <a:t>The </a:t>
            </a:r>
            <a:r>
              <a:rPr lang="en-US" sz="2000" dirty="0">
                <a:highlight>
                  <a:srgbClr val="FFFF00"/>
                </a:highlight>
              </a:rPr>
              <a:t>estimation accuracy </a:t>
            </a:r>
            <a:r>
              <a:rPr lang="en-US" sz="2000" dirty="0"/>
              <a:t>may decrease when the EF+LGS flow rate is close to the egress link rate. This can be explained by the impact of the jitter of the ingress traffic rate deviated from the average rate. When the jitter of ingress rate cause the rate exceeding the link rate, packet cannot be sent out in time and will build up.</a:t>
            </a:r>
          </a:p>
        </p:txBody>
      </p:sp>
    </p:spTree>
    <p:extLst>
      <p:ext uri="{BB962C8B-B14F-4D97-AF65-F5344CB8AC3E}">
        <p14:creationId xmlns:p14="http://schemas.microsoft.com/office/powerpoint/2010/main" val="114526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0EB5-7393-42FC-81DD-E9E2F8EC03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BC737C-4FFD-481D-9802-A2DB9069BBBB}"/>
              </a:ext>
            </a:extLst>
          </p:cNvPr>
          <p:cNvSpPr>
            <a:spLocks noGrp="1"/>
          </p:cNvSpPr>
          <p:nvPr>
            <p:ph idx="1"/>
          </p:nvPr>
        </p:nvSpPr>
        <p:spPr/>
        <p:txBody>
          <a:bodyPr>
            <a:normAutofit lnSpcReduction="10000"/>
          </a:bodyPr>
          <a:lstStyle/>
          <a:p>
            <a:r>
              <a:rPr lang="en-US" sz="2000" dirty="0"/>
              <a:t>In-band signaling</a:t>
            </a:r>
          </a:p>
          <a:p>
            <a:pPr lvl="1"/>
            <a:r>
              <a:rPr lang="en-US" sz="1600" dirty="0"/>
              <a:t>Configuration automation for DiffServ</a:t>
            </a:r>
          </a:p>
          <a:p>
            <a:pPr lvl="1"/>
            <a:r>
              <a:rPr lang="en-US" sz="1600" dirty="0"/>
              <a:t>Support the guaranteed service for E2E flows in a managed domain</a:t>
            </a:r>
          </a:p>
          <a:p>
            <a:pPr lvl="1"/>
            <a:r>
              <a:rPr lang="en-US" sz="1600" dirty="0"/>
              <a:t>New service can coexist with the current DiffServ</a:t>
            </a:r>
          </a:p>
          <a:p>
            <a:pPr lvl="1"/>
            <a:r>
              <a:rPr lang="en-US" sz="1600" dirty="0"/>
              <a:t>The current DiffServ capable hardware can be reused with minimum changes</a:t>
            </a:r>
          </a:p>
          <a:p>
            <a:r>
              <a:rPr lang="en-US" sz="2000" dirty="0"/>
              <a:t>Design targets can be satisfied</a:t>
            </a:r>
          </a:p>
          <a:p>
            <a:r>
              <a:rPr lang="en-US" sz="2000" dirty="0"/>
              <a:t>Only flow state is kept, No per flow scheduling. It is not heavy considering the new service is only a small portion of the whole network. </a:t>
            </a:r>
          </a:p>
          <a:p>
            <a:r>
              <a:rPr lang="en-US" sz="2000" dirty="0"/>
              <a:t>Further research</a:t>
            </a:r>
          </a:p>
          <a:p>
            <a:pPr lvl="1"/>
            <a:r>
              <a:rPr lang="en-US" sz="1600" dirty="0"/>
              <a:t>To make better use of the new services, TCP CC should be improved so the BGS and LGS could have different CC. </a:t>
            </a:r>
            <a:endParaRPr lang="en-US" sz="1600" dirty="0">
              <a:highlight>
                <a:srgbClr val="FFFF00"/>
              </a:highlight>
            </a:endParaRPr>
          </a:p>
          <a:p>
            <a:pPr lvl="1"/>
            <a:r>
              <a:rPr lang="en-US" sz="1600" dirty="0"/>
              <a:t>New meter to smooth the burst of traffic to achieve better latency and jitter</a:t>
            </a:r>
          </a:p>
          <a:p>
            <a:pPr lvl="1"/>
            <a:r>
              <a:rPr lang="en-US" sz="1600" dirty="0"/>
              <a:t>Other technologies such as </a:t>
            </a:r>
            <a:r>
              <a:rPr lang="en-US" sz="1600" dirty="0" err="1"/>
              <a:t>DeltaQ</a:t>
            </a:r>
            <a:r>
              <a:rPr lang="en-US" sz="1600" dirty="0"/>
              <a:t> to smooth the bursts in network</a:t>
            </a:r>
          </a:p>
          <a:p>
            <a:pPr lvl="1"/>
            <a:r>
              <a:rPr lang="en-US" sz="1600" dirty="0"/>
              <a:t>In-band signaling work with other queuing algorithms to achieve the LGS</a:t>
            </a:r>
          </a:p>
          <a:p>
            <a:pPr lvl="1"/>
            <a:r>
              <a:rPr lang="en-US" sz="1600" dirty="0"/>
              <a:t>Interworking with other protocols such as TSN and </a:t>
            </a:r>
            <a:r>
              <a:rPr lang="en-US" sz="1600" dirty="0" err="1"/>
              <a:t>Detnet</a:t>
            </a:r>
            <a:endParaRPr lang="en-US" sz="1600" dirty="0"/>
          </a:p>
          <a:p>
            <a:pPr marL="0" indent="0">
              <a:buNone/>
            </a:pPr>
            <a:endParaRPr lang="en-US" dirty="0"/>
          </a:p>
        </p:txBody>
      </p:sp>
    </p:spTree>
    <p:extLst>
      <p:ext uri="{BB962C8B-B14F-4D97-AF65-F5344CB8AC3E}">
        <p14:creationId xmlns:p14="http://schemas.microsoft.com/office/powerpoint/2010/main" val="2890653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C0F3C6-07F5-4477-AFB3-8C9C56140955}"/>
              </a:ext>
            </a:extLst>
          </p:cNvPr>
          <p:cNvSpPr txBox="1"/>
          <p:nvPr/>
        </p:nvSpPr>
        <p:spPr>
          <a:xfrm>
            <a:off x="4906737" y="3094264"/>
            <a:ext cx="2021707" cy="1015663"/>
          </a:xfrm>
          <a:prstGeom prst="rect">
            <a:avLst/>
          </a:prstGeom>
          <a:noFill/>
        </p:spPr>
        <p:txBody>
          <a:bodyPr wrap="none" rtlCol="0">
            <a:spAutoFit/>
          </a:bodyPr>
          <a:lstStyle/>
          <a:p>
            <a:r>
              <a:rPr lang="en-US" sz="6000" dirty="0"/>
              <a:t>Q &amp; A</a:t>
            </a:r>
          </a:p>
        </p:txBody>
      </p:sp>
    </p:spTree>
    <p:extLst>
      <p:ext uri="{BB962C8B-B14F-4D97-AF65-F5344CB8AC3E}">
        <p14:creationId xmlns:p14="http://schemas.microsoft.com/office/powerpoint/2010/main" val="78521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4" y="192597"/>
            <a:ext cx="10515600" cy="1128204"/>
          </a:xfrm>
        </p:spPr>
        <p:txBody>
          <a:bodyPr/>
          <a:lstStyle/>
          <a:p>
            <a:r>
              <a:rPr lang="en-US" sz="4000" dirty="0"/>
              <a:t>Introduction</a:t>
            </a:r>
            <a:r>
              <a:rPr lang="en-US" dirty="0"/>
              <a:t> </a:t>
            </a:r>
          </a:p>
        </p:txBody>
      </p:sp>
      <p:sp>
        <p:nvSpPr>
          <p:cNvPr id="7" name="Content Placeholder 6"/>
          <p:cNvSpPr>
            <a:spLocks noGrp="1"/>
          </p:cNvSpPr>
          <p:nvPr>
            <p:ph idx="1"/>
          </p:nvPr>
        </p:nvSpPr>
        <p:spPr>
          <a:xfrm>
            <a:off x="405442" y="1320801"/>
            <a:ext cx="11222966" cy="5241363"/>
          </a:xfrm>
        </p:spPr>
        <p:txBody>
          <a:bodyPr>
            <a:normAutofit/>
          </a:bodyPr>
          <a:lstStyle/>
          <a:p>
            <a:pPr lvl="0" rtl="0"/>
            <a:r>
              <a:rPr lang="en-US" sz="2000" dirty="0"/>
              <a:t>In-band signaling was introduced in TSVWG</a:t>
            </a:r>
          </a:p>
          <a:p>
            <a:pPr lvl="0" rtl="0"/>
            <a:r>
              <a:rPr lang="en-US" sz="2000" dirty="0"/>
              <a:t>The presentation will use it to work with DSCP idea to achieve the bounded latency service</a:t>
            </a:r>
          </a:p>
          <a:p>
            <a:pPr lvl="1"/>
            <a:r>
              <a:rPr lang="en-US" sz="1600" dirty="0"/>
              <a:t>Focus on</a:t>
            </a:r>
          </a:p>
          <a:p>
            <a:pPr lvl="2"/>
            <a:r>
              <a:rPr lang="en-US" sz="1600" dirty="0"/>
              <a:t>the architecture, math and experiments on bounded latency service</a:t>
            </a:r>
          </a:p>
          <a:p>
            <a:pPr lvl="1"/>
            <a:r>
              <a:rPr lang="en-US" sz="1600" dirty="0"/>
              <a:t>Not about</a:t>
            </a:r>
          </a:p>
          <a:p>
            <a:pPr lvl="2"/>
            <a:r>
              <a:rPr lang="en-US" sz="1600" dirty="0"/>
              <a:t>In-band signaling details, TCP/UDP changes, congestion control etc.</a:t>
            </a:r>
          </a:p>
          <a:p>
            <a:pPr lvl="0" rtl="0"/>
            <a:r>
              <a:rPr lang="en-US" sz="2000" dirty="0"/>
              <a:t>Objective</a:t>
            </a:r>
          </a:p>
          <a:p>
            <a:pPr lvl="1"/>
            <a:r>
              <a:rPr lang="en-US" sz="1600" dirty="0"/>
              <a:t>Provide more scalable control and data plane solution for guaranteed service, latency and bandwidth</a:t>
            </a:r>
          </a:p>
          <a:p>
            <a:pPr lvl="1"/>
            <a:r>
              <a:rPr lang="en-US" sz="1600" dirty="0"/>
              <a:t>Provide E2E Bandwidth Guaranteed Service (BGS) and Latency Guaranteed Service (LGS)</a:t>
            </a:r>
            <a:endParaRPr lang="en-US" sz="1800" dirty="0"/>
          </a:p>
          <a:p>
            <a:pPr lvl="0" rtl="0"/>
            <a:r>
              <a:rPr lang="en-US" sz="2000" dirty="0"/>
              <a:t>Solution</a:t>
            </a:r>
          </a:p>
          <a:p>
            <a:pPr lvl="1"/>
            <a:r>
              <a:rPr lang="en-US" sz="1600" dirty="0"/>
              <a:t>In-band signaling carries the user’s service expectation (Bandwidth and/or Latency)</a:t>
            </a:r>
          </a:p>
          <a:p>
            <a:pPr lvl="1"/>
            <a:r>
              <a:rPr lang="en-US" sz="1600" dirty="0"/>
              <a:t>Network device on the path check if the resource is enough and update signaling accordingly.</a:t>
            </a:r>
          </a:p>
          <a:p>
            <a:pPr lvl="1"/>
            <a:r>
              <a:rPr lang="en-US" sz="1600" dirty="0"/>
              <a:t>Flows will be classified according to application expectations and network resource reservation status.</a:t>
            </a:r>
          </a:p>
          <a:p>
            <a:pPr lvl="2"/>
            <a:r>
              <a:rPr lang="en-US" sz="1400" dirty="0"/>
              <a:t>New DSCP values are needed to represent new classes, the number is TBD</a:t>
            </a:r>
          </a:p>
          <a:p>
            <a:pPr lvl="1"/>
            <a:r>
              <a:rPr lang="en-US" sz="1600" dirty="0"/>
              <a:t>Class Based queuing and scheduling applied to the class of traffic</a:t>
            </a:r>
          </a:p>
          <a:p>
            <a:pPr lvl="2"/>
            <a:r>
              <a:rPr lang="en-US" sz="1400" dirty="0"/>
              <a:t>For LGS flow, either the 1</a:t>
            </a:r>
            <a:r>
              <a:rPr lang="en-US" sz="1400" baseline="30000" dirty="0"/>
              <a:t>st</a:t>
            </a:r>
            <a:r>
              <a:rPr lang="en-US" sz="1400" dirty="0"/>
              <a:t> or 2</a:t>
            </a:r>
            <a:r>
              <a:rPr lang="en-US" sz="1400" baseline="30000" dirty="0"/>
              <a:t>nd</a:t>
            </a:r>
            <a:r>
              <a:rPr lang="en-US" sz="1400" dirty="0"/>
              <a:t> PQ are mapped.</a:t>
            </a:r>
          </a:p>
          <a:p>
            <a:pPr lvl="2"/>
            <a:r>
              <a:rPr lang="en-US" sz="1400" dirty="0"/>
              <a:t>For BGS flow, the WRR shared Q are mapped.</a:t>
            </a:r>
          </a:p>
        </p:txBody>
      </p:sp>
    </p:spTree>
    <p:extLst>
      <p:ext uri="{BB962C8B-B14F-4D97-AF65-F5344CB8AC3E}">
        <p14:creationId xmlns:p14="http://schemas.microsoft.com/office/powerpoint/2010/main" val="210930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4144-C711-4E20-AE02-C874CA0E8D53}"/>
              </a:ext>
            </a:extLst>
          </p:cNvPr>
          <p:cNvSpPr>
            <a:spLocks noGrp="1"/>
          </p:cNvSpPr>
          <p:nvPr>
            <p:ph type="title"/>
          </p:nvPr>
        </p:nvSpPr>
        <p:spPr/>
        <p:txBody>
          <a:bodyPr/>
          <a:lstStyle/>
          <a:p>
            <a:r>
              <a:rPr lang="en-US" dirty="0"/>
              <a:t>Design targets</a:t>
            </a:r>
          </a:p>
        </p:txBody>
      </p:sp>
      <p:sp>
        <p:nvSpPr>
          <p:cNvPr id="3" name="Content Placeholder 2">
            <a:extLst>
              <a:ext uri="{FF2B5EF4-FFF2-40B4-BE49-F238E27FC236}">
                <a16:creationId xmlns:a16="http://schemas.microsoft.com/office/drawing/2014/main" id="{B7DF1120-CFBC-4FC5-A338-2807CACC0DC7}"/>
              </a:ext>
            </a:extLst>
          </p:cNvPr>
          <p:cNvSpPr>
            <a:spLocks noGrp="1"/>
          </p:cNvSpPr>
          <p:nvPr>
            <p:ph idx="1"/>
          </p:nvPr>
        </p:nvSpPr>
        <p:spPr>
          <a:xfrm>
            <a:off x="838200" y="1604864"/>
            <a:ext cx="10515600" cy="5147628"/>
          </a:xfrm>
        </p:spPr>
        <p:txBody>
          <a:bodyPr>
            <a:normAutofit lnSpcReduction="10000"/>
          </a:bodyPr>
          <a:lstStyle/>
          <a:p>
            <a:r>
              <a:rPr lang="en-US" sz="1800" dirty="0"/>
              <a:t>Service Guarantee</a:t>
            </a:r>
          </a:p>
          <a:p>
            <a:pPr lvl="1"/>
            <a:r>
              <a:rPr lang="en-US" sz="1400" dirty="0"/>
              <a:t>Provide guaranteed and minimized (queuing) latency for LGS (Latency Guaranteed Service) flows </a:t>
            </a:r>
          </a:p>
          <a:p>
            <a:pPr lvl="2"/>
            <a:r>
              <a:rPr lang="en-US" sz="1200" dirty="0"/>
              <a:t>The maximum latency is guaranteed, minimized and predictable at each hop, if LGS flow rate is confirmed with their pre-claimed parameters (CIR,PIR,CBS,EBS)</a:t>
            </a:r>
          </a:p>
          <a:p>
            <a:pPr lvl="1"/>
            <a:r>
              <a:rPr lang="en-US" sz="1400" dirty="0"/>
              <a:t>Provide guaranteed bandwidth for BGS (Bandwidth Guaranteed Service) flows</a:t>
            </a:r>
          </a:p>
          <a:p>
            <a:pPr lvl="2"/>
            <a:r>
              <a:rPr lang="en-US" sz="1200" dirty="0"/>
              <a:t>The bandwidth of CIR is guaranteed at each hop, if BGS flow rate is confirmed with their pre-claimed parameters (CIR,PIR,CBS,EBS)</a:t>
            </a:r>
          </a:p>
          <a:p>
            <a:r>
              <a:rPr lang="en-US" sz="1800" dirty="0"/>
              <a:t>No starvation</a:t>
            </a:r>
          </a:p>
          <a:p>
            <a:pPr lvl="1"/>
            <a:r>
              <a:rPr lang="en-US" sz="1400" dirty="0"/>
              <a:t>LGS flows will never starve other types of lower priority flows (BGS and BES)</a:t>
            </a:r>
          </a:p>
          <a:p>
            <a:pPr lvl="1"/>
            <a:r>
              <a:rPr lang="en-US" sz="1400" dirty="0"/>
              <a:t>BGS flows will never starve BE flows</a:t>
            </a:r>
          </a:p>
          <a:p>
            <a:r>
              <a:rPr lang="en-US" sz="1800" dirty="0"/>
              <a:t>No sacrifice of link utilization</a:t>
            </a:r>
          </a:p>
          <a:p>
            <a:pPr lvl="1"/>
            <a:r>
              <a:rPr lang="en-US" sz="1400" dirty="0"/>
              <a:t>When the total rate of LGS flow is less than the committed rate (sum of CIR of all LGS flows), other class flows (BGS and BES) can use the remained bandwidth</a:t>
            </a:r>
          </a:p>
          <a:p>
            <a:pPr lvl="1"/>
            <a:r>
              <a:rPr lang="en-US" sz="1400" dirty="0"/>
              <a:t>When the total rate of LGS flow is less than the committed rate (sum of CIR of all LGS flows), and, the total rate of BGS flow is less than the committed rate (sum of CIR of all BGS flows), other class flows (BES) can use the remained bandwidth</a:t>
            </a:r>
          </a:p>
          <a:p>
            <a:r>
              <a:rPr lang="en-US" sz="1800" dirty="0"/>
              <a:t>Fairness within the same class</a:t>
            </a:r>
          </a:p>
          <a:p>
            <a:pPr lvl="1"/>
            <a:r>
              <a:rPr lang="en-US" sz="1400" dirty="0"/>
              <a:t>All LGS flows will share the bandwidth within its class </a:t>
            </a:r>
          </a:p>
          <a:p>
            <a:pPr lvl="1"/>
            <a:r>
              <a:rPr lang="en-US" sz="1400" dirty="0"/>
              <a:t>All BGS flows will share the bandwidth within its class </a:t>
            </a:r>
          </a:p>
          <a:p>
            <a:pPr lvl="1"/>
            <a:r>
              <a:rPr lang="en-US" sz="1400" dirty="0"/>
              <a:t>All BE flows will share the bandwidth within BE class</a:t>
            </a:r>
          </a:p>
          <a:p>
            <a:r>
              <a:rPr lang="en-US" sz="2000" dirty="0"/>
              <a:t>Backward compatible with current DiffServ, and can coexist and can be deployed incrementally.</a:t>
            </a:r>
          </a:p>
          <a:p>
            <a:pPr lvl="1"/>
            <a:endParaRPr lang="en-US" sz="1600" dirty="0"/>
          </a:p>
        </p:txBody>
      </p:sp>
    </p:spTree>
    <p:extLst>
      <p:ext uri="{BB962C8B-B14F-4D97-AF65-F5344CB8AC3E}">
        <p14:creationId xmlns:p14="http://schemas.microsoft.com/office/powerpoint/2010/main" val="27424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427" y="190257"/>
            <a:ext cx="10515600" cy="1325563"/>
          </a:xfrm>
        </p:spPr>
        <p:txBody>
          <a:bodyPr>
            <a:normAutofit/>
          </a:bodyPr>
          <a:lstStyle/>
          <a:p>
            <a:r>
              <a:rPr lang="en-US" sz="4000" dirty="0"/>
              <a:t>Review of in-band signaling</a:t>
            </a:r>
          </a:p>
        </p:txBody>
      </p:sp>
      <p:pic>
        <p:nvPicPr>
          <p:cNvPr id="4" name="图片 38"/>
          <p:cNvPicPr>
            <a:picLocks noChangeAspect="1"/>
          </p:cNvPicPr>
          <p:nvPr/>
        </p:nvPicPr>
        <p:blipFill>
          <a:blip r:embed="rId2"/>
          <a:stretch>
            <a:fillRect/>
          </a:stretch>
        </p:blipFill>
        <p:spPr>
          <a:xfrm>
            <a:off x="2172177" y="2269313"/>
            <a:ext cx="532035" cy="359906"/>
          </a:xfrm>
          <a:prstGeom prst="rect">
            <a:avLst/>
          </a:prstGeom>
        </p:spPr>
      </p:pic>
      <p:pic>
        <p:nvPicPr>
          <p:cNvPr id="5" name="图片 105"/>
          <p:cNvPicPr>
            <a:picLocks noChangeAspect="1"/>
          </p:cNvPicPr>
          <p:nvPr/>
        </p:nvPicPr>
        <p:blipFill>
          <a:blip r:embed="rId3"/>
          <a:stretch>
            <a:fillRect/>
          </a:stretch>
        </p:blipFill>
        <p:spPr>
          <a:xfrm>
            <a:off x="2588583" y="2037943"/>
            <a:ext cx="2408892" cy="868943"/>
          </a:xfrm>
          <a:prstGeom prst="rect">
            <a:avLst/>
          </a:prstGeom>
        </p:spPr>
      </p:pic>
      <p:pic>
        <p:nvPicPr>
          <p:cNvPr id="6" name="图片 38"/>
          <p:cNvPicPr>
            <a:picLocks noChangeAspect="1"/>
          </p:cNvPicPr>
          <p:nvPr/>
        </p:nvPicPr>
        <p:blipFill>
          <a:blip r:embed="rId2"/>
          <a:stretch>
            <a:fillRect/>
          </a:stretch>
        </p:blipFill>
        <p:spPr>
          <a:xfrm>
            <a:off x="4881844" y="2269313"/>
            <a:ext cx="532035" cy="359906"/>
          </a:xfrm>
          <a:prstGeom prst="rect">
            <a:avLst/>
          </a:prstGeom>
        </p:spPr>
      </p:pic>
      <p:pic>
        <p:nvPicPr>
          <p:cNvPr id="8" name="图片 38"/>
          <p:cNvPicPr>
            <a:picLocks noChangeAspect="1"/>
          </p:cNvPicPr>
          <p:nvPr/>
        </p:nvPicPr>
        <p:blipFill>
          <a:blip r:embed="rId2"/>
          <a:stretch>
            <a:fillRect/>
          </a:stretch>
        </p:blipFill>
        <p:spPr>
          <a:xfrm>
            <a:off x="7556353" y="2292459"/>
            <a:ext cx="532035" cy="359906"/>
          </a:xfrm>
          <a:prstGeom prst="rect">
            <a:avLst/>
          </a:prstGeom>
        </p:spPr>
      </p:pic>
      <p:pic>
        <p:nvPicPr>
          <p:cNvPr id="9" name="图片 105"/>
          <p:cNvPicPr>
            <a:picLocks noChangeAspect="1"/>
          </p:cNvPicPr>
          <p:nvPr/>
        </p:nvPicPr>
        <p:blipFill>
          <a:blip r:embed="rId3"/>
          <a:stretch>
            <a:fillRect/>
          </a:stretch>
        </p:blipFill>
        <p:spPr>
          <a:xfrm>
            <a:off x="5254888" y="2037942"/>
            <a:ext cx="2408892" cy="868943"/>
          </a:xfrm>
          <a:prstGeom prst="rect">
            <a:avLst/>
          </a:prstGeom>
        </p:spPr>
      </p:pic>
      <p:pic>
        <p:nvPicPr>
          <p:cNvPr id="10" name="图片 31"/>
          <p:cNvPicPr>
            <a:picLocks noChangeAspect="1"/>
          </p:cNvPicPr>
          <p:nvPr/>
        </p:nvPicPr>
        <p:blipFill>
          <a:blip r:embed="rId4"/>
          <a:stretch>
            <a:fillRect/>
          </a:stretch>
        </p:blipFill>
        <p:spPr>
          <a:xfrm>
            <a:off x="1201531" y="2232266"/>
            <a:ext cx="576089" cy="446469"/>
          </a:xfrm>
          <a:prstGeom prst="rect">
            <a:avLst/>
          </a:prstGeom>
        </p:spPr>
      </p:pic>
      <p:pic>
        <p:nvPicPr>
          <p:cNvPr id="117" name="图片 47"/>
          <p:cNvPicPr>
            <a:picLocks noChangeAspect="1"/>
          </p:cNvPicPr>
          <p:nvPr/>
        </p:nvPicPr>
        <p:blipFill>
          <a:blip r:embed="rId5"/>
          <a:stretch>
            <a:fillRect/>
          </a:stretch>
        </p:blipFill>
        <p:spPr>
          <a:xfrm>
            <a:off x="8725029" y="2208100"/>
            <a:ext cx="324210" cy="529957"/>
          </a:xfrm>
          <a:prstGeom prst="rect">
            <a:avLst/>
          </a:prstGeom>
        </p:spPr>
      </p:pic>
      <p:cxnSp>
        <p:nvCxnSpPr>
          <p:cNvPr id="119" name="Straight Connector 118"/>
          <p:cNvCxnSpPr>
            <a:stCxn id="10" idx="3"/>
            <a:endCxn id="4" idx="1"/>
          </p:cNvCxnSpPr>
          <p:nvPr/>
        </p:nvCxnSpPr>
        <p:spPr bwMode="auto">
          <a:xfrm flipV="1">
            <a:off x="1777620" y="2449266"/>
            <a:ext cx="394557" cy="6234"/>
          </a:xfrm>
          <a:prstGeom prst="line">
            <a:avLst/>
          </a:prstGeom>
          <a:noFill/>
          <a:ln w="38100" cap="flat" cmpd="sng" algn="ctr">
            <a:solidFill>
              <a:srgbClr val="00B0F0"/>
            </a:solidFill>
            <a:prstDash val="solid"/>
            <a:round/>
            <a:headEnd type="none" w="med" len="med"/>
            <a:tailEnd type="none" w="med" len="med"/>
          </a:ln>
          <a:effectLst/>
        </p:spPr>
      </p:cxnSp>
      <p:cxnSp>
        <p:nvCxnSpPr>
          <p:cNvPr id="122" name="Straight Connector 121"/>
          <p:cNvCxnSpPr>
            <a:stCxn id="8" idx="3"/>
            <a:endCxn id="117" idx="1"/>
          </p:cNvCxnSpPr>
          <p:nvPr/>
        </p:nvCxnSpPr>
        <p:spPr bwMode="auto">
          <a:xfrm>
            <a:off x="8088389" y="2472413"/>
            <a:ext cx="636641" cy="667"/>
          </a:xfrm>
          <a:prstGeom prst="line">
            <a:avLst/>
          </a:prstGeom>
          <a:noFill/>
          <a:ln w="38100" cap="flat" cmpd="sng" algn="ctr">
            <a:solidFill>
              <a:srgbClr val="00B0F0"/>
            </a:solidFill>
            <a:prstDash val="solid"/>
            <a:round/>
            <a:headEnd type="none" w="med" len="med"/>
            <a:tailEnd type="none" w="med" len="med"/>
          </a:ln>
          <a:effectLst/>
        </p:spPr>
      </p:cxnSp>
      <p:cxnSp>
        <p:nvCxnSpPr>
          <p:cNvPr id="157" name="Elbow Connector 156"/>
          <p:cNvCxnSpPr>
            <a:stCxn id="10" idx="0"/>
            <a:endCxn id="117" idx="0"/>
          </p:cNvCxnSpPr>
          <p:nvPr/>
        </p:nvCxnSpPr>
        <p:spPr bwMode="auto">
          <a:xfrm rot="5400000" flipH="1" flipV="1">
            <a:off x="5176271" y="-1478596"/>
            <a:ext cx="24166" cy="7397559"/>
          </a:xfrm>
          <a:prstGeom prst="bentConnector3">
            <a:avLst>
              <a:gd name="adj1" fmla="val 2027813"/>
            </a:avLst>
          </a:prstGeom>
          <a:noFill/>
          <a:ln w="19050" cap="flat" cmpd="sng" algn="ctr">
            <a:solidFill>
              <a:srgbClr val="00B050"/>
            </a:solidFill>
            <a:prstDash val="solid"/>
            <a:round/>
            <a:headEnd type="none" w="med" len="med"/>
            <a:tailEnd type="arrow" w="med" len="med"/>
          </a:ln>
          <a:effectLst/>
        </p:spPr>
      </p:cxnSp>
      <p:cxnSp>
        <p:nvCxnSpPr>
          <p:cNvPr id="175" name="Straight Arrow Connector 174"/>
          <p:cNvCxnSpPr>
            <a:endCxn id="4" idx="0"/>
          </p:cNvCxnSpPr>
          <p:nvPr/>
        </p:nvCxnSpPr>
        <p:spPr bwMode="auto">
          <a:xfrm flipH="1">
            <a:off x="2438194" y="1741324"/>
            <a:ext cx="1178" cy="527990"/>
          </a:xfrm>
          <a:prstGeom prst="straightConnector1">
            <a:avLst/>
          </a:prstGeom>
          <a:noFill/>
          <a:ln w="19050" cap="flat" cmpd="sng" algn="ctr">
            <a:solidFill>
              <a:srgbClr val="00B050"/>
            </a:solidFill>
            <a:prstDash val="solid"/>
            <a:round/>
            <a:headEnd type="arrow" w="med" len="med"/>
            <a:tailEnd type="arrow" w="med" len="med"/>
          </a:ln>
          <a:effectLst/>
        </p:spPr>
      </p:cxnSp>
      <p:cxnSp>
        <p:nvCxnSpPr>
          <p:cNvPr id="177" name="Straight Arrow Connector 176"/>
          <p:cNvCxnSpPr/>
          <p:nvPr/>
        </p:nvCxnSpPr>
        <p:spPr bwMode="auto">
          <a:xfrm flipH="1">
            <a:off x="5130872" y="1741323"/>
            <a:ext cx="7537" cy="531710"/>
          </a:xfrm>
          <a:prstGeom prst="straightConnector1">
            <a:avLst/>
          </a:prstGeom>
          <a:noFill/>
          <a:ln w="19050" cap="flat" cmpd="sng" algn="ctr">
            <a:solidFill>
              <a:srgbClr val="00B050"/>
            </a:solidFill>
            <a:prstDash val="solid"/>
            <a:round/>
            <a:headEnd type="arrow" w="med" len="med"/>
            <a:tailEnd type="arrow" w="med" len="med"/>
          </a:ln>
          <a:effectLst/>
        </p:spPr>
      </p:cxnSp>
      <p:cxnSp>
        <p:nvCxnSpPr>
          <p:cNvPr id="178" name="Straight Arrow Connector 177"/>
          <p:cNvCxnSpPr/>
          <p:nvPr/>
        </p:nvCxnSpPr>
        <p:spPr bwMode="auto">
          <a:xfrm flipH="1">
            <a:off x="7822371" y="1741324"/>
            <a:ext cx="7199" cy="549600"/>
          </a:xfrm>
          <a:prstGeom prst="straightConnector1">
            <a:avLst/>
          </a:prstGeom>
          <a:noFill/>
          <a:ln w="19050" cap="flat" cmpd="sng" algn="ctr">
            <a:solidFill>
              <a:srgbClr val="00B050"/>
            </a:solidFill>
            <a:prstDash val="solid"/>
            <a:round/>
            <a:headEnd type="arrow" w="med" len="med"/>
            <a:tailEnd type="arrow" w="med" len="med"/>
          </a:ln>
          <a:effectLst/>
        </p:spPr>
      </p:cxnSp>
      <p:cxnSp>
        <p:nvCxnSpPr>
          <p:cNvPr id="179" name="Elbow Connector 178"/>
          <p:cNvCxnSpPr>
            <a:stCxn id="10" idx="2"/>
            <a:endCxn id="117" idx="2"/>
          </p:cNvCxnSpPr>
          <p:nvPr/>
        </p:nvCxnSpPr>
        <p:spPr bwMode="auto">
          <a:xfrm rot="16200000" flipH="1">
            <a:off x="5158693" y="-990384"/>
            <a:ext cx="59323" cy="7397559"/>
          </a:xfrm>
          <a:prstGeom prst="bentConnector3">
            <a:avLst>
              <a:gd name="adj1" fmla="val 826052"/>
            </a:avLst>
          </a:prstGeom>
          <a:noFill/>
          <a:ln w="19050" cap="flat" cmpd="sng" algn="ctr">
            <a:solidFill>
              <a:srgbClr val="00B050"/>
            </a:solidFill>
            <a:prstDash val="solid"/>
            <a:round/>
            <a:headEnd type="arrow" w="med" len="med"/>
            <a:tailEnd type="none" w="med" len="med"/>
          </a:ln>
          <a:effectLst/>
        </p:spPr>
      </p:cxnSp>
      <p:grpSp>
        <p:nvGrpSpPr>
          <p:cNvPr id="207" name="Group 206"/>
          <p:cNvGrpSpPr/>
          <p:nvPr/>
        </p:nvGrpSpPr>
        <p:grpSpPr>
          <a:xfrm>
            <a:off x="3489730" y="1319535"/>
            <a:ext cx="2846578" cy="311624"/>
            <a:chOff x="3490638" y="1318985"/>
            <a:chExt cx="2847319" cy="311705"/>
          </a:xfrm>
        </p:grpSpPr>
        <p:sp>
          <p:nvSpPr>
            <p:cNvPr id="183" name="TextBox 182"/>
            <p:cNvSpPr txBox="1"/>
            <p:nvPr/>
          </p:nvSpPr>
          <p:spPr>
            <a:xfrm>
              <a:off x="3490638" y="1322913"/>
              <a:ext cx="787395" cy="307777"/>
            </a:xfrm>
            <a:prstGeom prst="rect">
              <a:avLst/>
            </a:prstGeom>
            <a:noFill/>
            <a:ln>
              <a:solidFill>
                <a:srgbClr val="C00000"/>
              </a:solidFill>
            </a:ln>
          </p:spPr>
          <p:txBody>
            <a:bodyPr wrap="none" rtlCol="0">
              <a:spAutoFit/>
            </a:bodyPr>
            <a:lstStyle/>
            <a:p>
              <a:r>
                <a:rPr lang="en-US" sz="1400" dirty="0"/>
                <a:t>IPv6 </a:t>
              </a:r>
              <a:r>
                <a:rPr lang="en-US" sz="1400" dirty="0" err="1"/>
                <a:t>hdr</a:t>
              </a:r>
              <a:endParaRPr lang="en-US" sz="1400" dirty="0"/>
            </a:p>
          </p:txBody>
        </p:sp>
        <p:sp>
          <p:nvSpPr>
            <p:cNvPr id="184" name="TextBox 183"/>
            <p:cNvSpPr txBox="1"/>
            <p:nvPr/>
          </p:nvSpPr>
          <p:spPr>
            <a:xfrm>
              <a:off x="5581596" y="1318985"/>
              <a:ext cx="756361" cy="307777"/>
            </a:xfrm>
            <a:prstGeom prst="rect">
              <a:avLst/>
            </a:prstGeom>
            <a:noFill/>
            <a:ln>
              <a:solidFill>
                <a:srgbClr val="C00000"/>
              </a:solidFill>
            </a:ln>
          </p:spPr>
          <p:txBody>
            <a:bodyPr wrap="none" rtlCol="0">
              <a:spAutoFit/>
            </a:bodyPr>
            <a:lstStyle/>
            <a:p>
              <a:r>
                <a:rPr lang="en-US" sz="1400" dirty="0"/>
                <a:t>Payload</a:t>
              </a:r>
            </a:p>
          </p:txBody>
        </p:sp>
        <p:sp>
          <p:nvSpPr>
            <p:cNvPr id="187" name="TextBox 186"/>
            <p:cNvSpPr txBox="1"/>
            <p:nvPr/>
          </p:nvSpPr>
          <p:spPr>
            <a:xfrm>
              <a:off x="4382229" y="1322913"/>
              <a:ext cx="1062407" cy="307777"/>
            </a:xfrm>
            <a:prstGeom prst="rect">
              <a:avLst/>
            </a:prstGeom>
            <a:noFill/>
            <a:ln>
              <a:solidFill>
                <a:srgbClr val="C00000"/>
              </a:solidFill>
            </a:ln>
          </p:spPr>
          <p:txBody>
            <a:bodyPr wrap="none" rtlCol="0">
              <a:spAutoFit/>
            </a:bodyPr>
            <a:lstStyle/>
            <a:p>
              <a:r>
                <a:rPr lang="en-US" sz="1400" dirty="0" err="1"/>
                <a:t>HbH</a:t>
              </a:r>
              <a:r>
                <a:rPr lang="en-US" sz="1400" dirty="0"/>
                <a:t> </a:t>
              </a:r>
              <a:r>
                <a:rPr lang="en-US" sz="1400" dirty="0" err="1"/>
                <a:t>ext</a:t>
              </a:r>
              <a:r>
                <a:rPr lang="en-US" sz="1400" dirty="0"/>
                <a:t> </a:t>
              </a:r>
              <a:r>
                <a:rPr lang="en-US" sz="1400" dirty="0" err="1"/>
                <a:t>hdr</a:t>
              </a:r>
              <a:endParaRPr lang="en-US" sz="1400" dirty="0"/>
            </a:p>
          </p:txBody>
        </p:sp>
      </p:grpSp>
      <p:pic>
        <p:nvPicPr>
          <p:cNvPr id="191" name="图片 150"/>
          <p:cNvPicPr>
            <a:picLocks noChangeAspect="1"/>
          </p:cNvPicPr>
          <p:nvPr/>
        </p:nvPicPr>
        <p:blipFill>
          <a:blip r:embed="rId6"/>
          <a:stretch>
            <a:fillRect/>
          </a:stretch>
        </p:blipFill>
        <p:spPr>
          <a:xfrm>
            <a:off x="3617895" y="2250939"/>
            <a:ext cx="532035" cy="359906"/>
          </a:xfrm>
          <a:prstGeom prst="rect">
            <a:avLst/>
          </a:prstGeom>
        </p:spPr>
      </p:pic>
      <p:pic>
        <p:nvPicPr>
          <p:cNvPr id="192" name="图片 150"/>
          <p:cNvPicPr>
            <a:picLocks noChangeAspect="1"/>
          </p:cNvPicPr>
          <p:nvPr/>
        </p:nvPicPr>
        <p:blipFill>
          <a:blip r:embed="rId6"/>
          <a:stretch>
            <a:fillRect/>
          </a:stretch>
        </p:blipFill>
        <p:spPr>
          <a:xfrm>
            <a:off x="6276211" y="2281781"/>
            <a:ext cx="532035" cy="359906"/>
          </a:xfrm>
          <a:prstGeom prst="rect">
            <a:avLst/>
          </a:prstGeom>
        </p:spPr>
      </p:pic>
      <p:pic>
        <p:nvPicPr>
          <p:cNvPr id="193" name="图片 38"/>
          <p:cNvPicPr>
            <a:picLocks noChangeAspect="1"/>
          </p:cNvPicPr>
          <p:nvPr/>
        </p:nvPicPr>
        <p:blipFill>
          <a:blip r:embed="rId2"/>
          <a:stretch>
            <a:fillRect/>
          </a:stretch>
        </p:blipFill>
        <p:spPr>
          <a:xfrm>
            <a:off x="9342547" y="2201454"/>
            <a:ext cx="532035" cy="359906"/>
          </a:xfrm>
          <a:prstGeom prst="rect">
            <a:avLst/>
          </a:prstGeom>
        </p:spPr>
      </p:pic>
      <p:sp>
        <p:nvSpPr>
          <p:cNvPr id="194" name="TextBox 193"/>
          <p:cNvSpPr txBox="1"/>
          <p:nvPr/>
        </p:nvSpPr>
        <p:spPr>
          <a:xfrm>
            <a:off x="9826301" y="2208100"/>
            <a:ext cx="1520726" cy="307697"/>
          </a:xfrm>
          <a:prstGeom prst="rect">
            <a:avLst/>
          </a:prstGeom>
          <a:noFill/>
        </p:spPr>
        <p:txBody>
          <a:bodyPr wrap="none" rtlCol="0">
            <a:spAutoFit/>
          </a:bodyPr>
          <a:lstStyle/>
          <a:p>
            <a:r>
              <a:rPr lang="en-US" sz="1400" dirty="0" err="1"/>
              <a:t>HbH</a:t>
            </a:r>
            <a:r>
              <a:rPr lang="en-US" sz="1400" dirty="0"/>
              <a:t>-aware-router</a:t>
            </a:r>
          </a:p>
        </p:txBody>
      </p:sp>
      <p:cxnSp>
        <p:nvCxnSpPr>
          <p:cNvPr id="196" name="Straight Arrow Connector 195"/>
          <p:cNvCxnSpPr/>
          <p:nvPr/>
        </p:nvCxnSpPr>
        <p:spPr bwMode="auto">
          <a:xfrm flipV="1">
            <a:off x="6645818" y="1515820"/>
            <a:ext cx="1017962" cy="2018"/>
          </a:xfrm>
          <a:prstGeom prst="straightConnector1">
            <a:avLst/>
          </a:prstGeom>
          <a:noFill/>
          <a:ln w="38100" cap="flat" cmpd="sng" algn="ctr">
            <a:solidFill>
              <a:schemeClr val="tx1"/>
            </a:solidFill>
            <a:prstDash val="solid"/>
            <a:round/>
            <a:headEnd type="none" w="med" len="med"/>
            <a:tailEnd type="triangle"/>
          </a:ln>
          <a:effectLst/>
        </p:spPr>
      </p:cxnSp>
      <p:sp>
        <p:nvSpPr>
          <p:cNvPr id="200" name="TextBox 199"/>
          <p:cNvSpPr txBox="1"/>
          <p:nvPr/>
        </p:nvSpPr>
        <p:spPr>
          <a:xfrm>
            <a:off x="6673940" y="1231266"/>
            <a:ext cx="719882" cy="307697"/>
          </a:xfrm>
          <a:prstGeom prst="rect">
            <a:avLst/>
          </a:prstGeom>
          <a:noFill/>
        </p:spPr>
        <p:txBody>
          <a:bodyPr wrap="none" rtlCol="0">
            <a:spAutoFit/>
          </a:bodyPr>
          <a:lstStyle/>
          <a:p>
            <a:r>
              <a:rPr lang="en-US" sz="1400" dirty="0" err="1"/>
              <a:t>QoS</a:t>
            </a:r>
            <a:r>
              <a:rPr lang="en-US" sz="1400" dirty="0"/>
              <a:t> </a:t>
            </a:r>
            <a:r>
              <a:rPr lang="en-US" sz="1400" dirty="0" err="1"/>
              <a:t>dir</a:t>
            </a:r>
            <a:endParaRPr lang="en-US" sz="1400" dirty="0"/>
          </a:p>
        </p:txBody>
      </p:sp>
      <p:grpSp>
        <p:nvGrpSpPr>
          <p:cNvPr id="208" name="Group 207"/>
          <p:cNvGrpSpPr/>
          <p:nvPr/>
        </p:nvGrpSpPr>
        <p:grpSpPr>
          <a:xfrm>
            <a:off x="3643978" y="3262195"/>
            <a:ext cx="2766449" cy="310505"/>
            <a:chOff x="3490638" y="1320104"/>
            <a:chExt cx="2767169" cy="310586"/>
          </a:xfrm>
        </p:grpSpPr>
        <p:sp>
          <p:nvSpPr>
            <p:cNvPr id="209" name="TextBox 208"/>
            <p:cNvSpPr txBox="1"/>
            <p:nvPr/>
          </p:nvSpPr>
          <p:spPr>
            <a:xfrm>
              <a:off x="3490638" y="1322913"/>
              <a:ext cx="787395" cy="307777"/>
            </a:xfrm>
            <a:prstGeom prst="rect">
              <a:avLst/>
            </a:prstGeom>
            <a:noFill/>
            <a:ln>
              <a:solidFill>
                <a:srgbClr val="C00000"/>
              </a:solidFill>
            </a:ln>
          </p:spPr>
          <p:txBody>
            <a:bodyPr wrap="none" rtlCol="0">
              <a:spAutoFit/>
            </a:bodyPr>
            <a:lstStyle/>
            <a:p>
              <a:r>
                <a:rPr lang="en-US" sz="1400" dirty="0"/>
                <a:t>IPv6 </a:t>
              </a:r>
              <a:r>
                <a:rPr lang="en-US" sz="1400" dirty="0" err="1"/>
                <a:t>hdr</a:t>
              </a:r>
              <a:endParaRPr lang="en-US" sz="1400" dirty="0"/>
            </a:p>
          </p:txBody>
        </p:sp>
        <p:sp>
          <p:nvSpPr>
            <p:cNvPr id="210" name="TextBox 209"/>
            <p:cNvSpPr txBox="1"/>
            <p:nvPr/>
          </p:nvSpPr>
          <p:spPr>
            <a:xfrm>
              <a:off x="5501446" y="1320104"/>
              <a:ext cx="756361" cy="307777"/>
            </a:xfrm>
            <a:prstGeom prst="rect">
              <a:avLst/>
            </a:prstGeom>
            <a:noFill/>
            <a:ln>
              <a:solidFill>
                <a:srgbClr val="C00000"/>
              </a:solidFill>
            </a:ln>
          </p:spPr>
          <p:txBody>
            <a:bodyPr wrap="none" rtlCol="0">
              <a:spAutoFit/>
            </a:bodyPr>
            <a:lstStyle/>
            <a:p>
              <a:r>
                <a:rPr lang="en-US" sz="1400" dirty="0"/>
                <a:t>Payload</a:t>
              </a:r>
            </a:p>
          </p:txBody>
        </p:sp>
        <p:sp>
          <p:nvSpPr>
            <p:cNvPr id="211" name="TextBox 210"/>
            <p:cNvSpPr txBox="1"/>
            <p:nvPr/>
          </p:nvSpPr>
          <p:spPr>
            <a:xfrm>
              <a:off x="4382229" y="1322913"/>
              <a:ext cx="983474" cy="307777"/>
            </a:xfrm>
            <a:prstGeom prst="rect">
              <a:avLst/>
            </a:prstGeom>
            <a:noFill/>
            <a:ln>
              <a:solidFill>
                <a:srgbClr val="C00000"/>
              </a:solidFill>
            </a:ln>
          </p:spPr>
          <p:txBody>
            <a:bodyPr wrap="none" rtlCol="0">
              <a:spAutoFit/>
            </a:bodyPr>
            <a:lstStyle/>
            <a:p>
              <a:r>
                <a:rPr lang="en-US" sz="1400" dirty="0" err="1"/>
                <a:t>Dst</a:t>
              </a:r>
              <a:r>
                <a:rPr lang="en-US" sz="1400" dirty="0"/>
                <a:t> </a:t>
              </a:r>
              <a:r>
                <a:rPr lang="en-US" sz="1400" dirty="0" err="1"/>
                <a:t>ext</a:t>
              </a:r>
              <a:r>
                <a:rPr lang="en-US" sz="1400" dirty="0"/>
                <a:t> </a:t>
              </a:r>
              <a:r>
                <a:rPr lang="en-US" sz="1400" dirty="0" err="1"/>
                <a:t>hdr</a:t>
              </a:r>
              <a:endParaRPr lang="en-US" sz="1400" dirty="0"/>
            </a:p>
          </p:txBody>
        </p:sp>
      </p:grpSp>
      <p:grpSp>
        <p:nvGrpSpPr>
          <p:cNvPr id="213" name="Group 212"/>
          <p:cNvGrpSpPr/>
          <p:nvPr/>
        </p:nvGrpSpPr>
        <p:grpSpPr>
          <a:xfrm>
            <a:off x="1107386" y="3982354"/>
            <a:ext cx="7257378" cy="1895171"/>
            <a:chOff x="1666865" y="3441039"/>
            <a:chExt cx="8445504" cy="1493392"/>
          </a:xfrm>
        </p:grpSpPr>
        <p:sp>
          <p:nvSpPr>
            <p:cNvPr id="215" name="平行四边形 278"/>
            <p:cNvSpPr>
              <a:spLocks/>
            </p:cNvSpPr>
            <p:nvPr/>
          </p:nvSpPr>
          <p:spPr bwMode="auto">
            <a:xfrm>
              <a:off x="4179301" y="3684874"/>
              <a:ext cx="4392608" cy="630987"/>
            </a:xfrm>
            <a:prstGeom prst="parallelogram">
              <a:avLst>
                <a:gd name="adj" fmla="val 24928"/>
              </a:avLst>
            </a:prstGeom>
            <a:solidFill>
              <a:schemeClr val="bg2">
                <a:lumMod val="40000"/>
                <a:lumOff val="60000"/>
              </a:schemeClr>
            </a:solidFill>
            <a:ln w="9525" cap="flat" cmpd="sng">
              <a:noFill/>
              <a:miter lim="800000"/>
              <a:headEnd/>
              <a:tailEnd/>
            </a:ln>
            <a:effectLst>
              <a:outerShdw blurRad="50800" dist="38100" algn="l" rotWithShape="0">
                <a:prstClr val="black">
                  <a:alpha val="40000"/>
                </a:prstClr>
              </a:outerShdw>
            </a:effectLst>
          </p:spPr>
          <p:txBody>
            <a:bodyPr lIns="68515" tIns="34257" rIns="68515" bIns="34257"/>
            <a:lstStyle/>
            <a:p>
              <a:pPr eaLnBrk="0" hangingPunct="0">
                <a:buClr>
                  <a:srgbClr val="CC9900"/>
                </a:buClr>
                <a:buFont typeface="Wingdings" pitchFamily="2" charset="2"/>
                <a:buChar char="n"/>
              </a:pPr>
              <a:endParaRPr lang="zh-CN" altLang="zh-CN" sz="975" dirty="0">
                <a:solidFill>
                  <a:srgbClr val="000000"/>
                </a:solidFill>
                <a:cs typeface="Arial" pitchFamily="34" charset="0"/>
                <a:sym typeface="FrutigerNext LT Regular" pitchFamily="2" charset="0"/>
              </a:endParaRPr>
            </a:p>
          </p:txBody>
        </p:sp>
        <p:sp>
          <p:nvSpPr>
            <p:cNvPr id="216" name="平行四边形 277"/>
            <p:cNvSpPr>
              <a:spLocks/>
            </p:cNvSpPr>
            <p:nvPr/>
          </p:nvSpPr>
          <p:spPr bwMode="auto">
            <a:xfrm>
              <a:off x="1957380" y="4269268"/>
              <a:ext cx="2119313" cy="665163"/>
            </a:xfrm>
            <a:prstGeom prst="parallelogram">
              <a:avLst>
                <a:gd name="adj" fmla="val 24988"/>
              </a:avLst>
            </a:prstGeom>
            <a:solidFill>
              <a:schemeClr val="bg2">
                <a:lumMod val="40000"/>
                <a:lumOff val="60000"/>
              </a:schemeClr>
            </a:solidFill>
            <a:ln w="9525" cap="flat" cmpd="sng">
              <a:noFill/>
              <a:miter lim="800000"/>
              <a:headEnd/>
              <a:tailEnd/>
            </a:ln>
            <a:effectLst>
              <a:outerShdw blurRad="50800" dist="38100" algn="l" rotWithShape="0">
                <a:prstClr val="black">
                  <a:alpha val="40000"/>
                </a:prstClr>
              </a:outerShdw>
            </a:effectLst>
          </p:spPr>
          <p:txBody>
            <a:bodyPr lIns="68515" tIns="34257" rIns="68515" bIns="34257"/>
            <a:lstStyle/>
            <a:p>
              <a:pPr>
                <a:buClr>
                  <a:srgbClr val="CC9900"/>
                </a:buClr>
                <a:buFont typeface="Wingdings" pitchFamily="2" charset="2"/>
                <a:buChar char="n"/>
              </a:pPr>
              <a:endParaRPr lang="zh-CN" altLang="zh-CN" sz="975" i="1" dirty="0">
                <a:solidFill>
                  <a:srgbClr val="000000"/>
                </a:solidFill>
                <a:cs typeface="Arial" pitchFamily="34" charset="0"/>
                <a:sym typeface="FrutigerNext LT Regular" pitchFamily="2" charset="0"/>
              </a:endParaRPr>
            </a:p>
          </p:txBody>
        </p:sp>
        <p:sp>
          <p:nvSpPr>
            <p:cNvPr id="217" name="Text Box 66"/>
            <p:cNvSpPr>
              <a:spLocks noChangeArrowheads="1"/>
            </p:cNvSpPr>
            <p:nvPr/>
          </p:nvSpPr>
          <p:spPr bwMode="auto">
            <a:xfrm>
              <a:off x="6198853" y="3574688"/>
              <a:ext cx="343547" cy="136262"/>
            </a:xfrm>
            <a:prstGeom prst="rect">
              <a:avLst/>
            </a:prstGeom>
            <a:noFill/>
            <a:ln w="19050" cmpd="sng">
              <a:noFill/>
              <a:miter lim="800000"/>
              <a:headEnd/>
              <a:tailEnd/>
            </a:ln>
          </p:spPr>
          <p:txBody>
            <a:bodyPr wrap="none" lIns="68413" tIns="34203" rIns="68413" bIns="34203">
              <a:spAutoFit/>
            </a:bodyPr>
            <a:lstStyle/>
            <a:p>
              <a:pPr algn="ctr" eaLnBrk="0" hangingPunct="0">
                <a:spcBef>
                  <a:spcPct val="50000"/>
                </a:spcBef>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BNG</a:t>
              </a:r>
              <a:endParaRPr lang="en-US" sz="2398" dirty="0">
                <a:solidFill>
                  <a:srgbClr val="000000"/>
                </a:solidFill>
                <a:cs typeface="Arial" pitchFamily="34" charset="0"/>
              </a:endParaRPr>
            </a:p>
          </p:txBody>
        </p:sp>
        <p:pic>
          <p:nvPicPr>
            <p:cNvPr id="219" name="Picture 510" descr="图片721"/>
            <p:cNvPicPr>
              <a:picLocks noChangeAspect="1" noChangeArrowheads="1"/>
            </p:cNvPicPr>
            <p:nvPr/>
          </p:nvPicPr>
          <p:blipFill>
            <a:blip r:embed="rId7" cstate="email"/>
            <a:srcRect/>
            <a:stretch>
              <a:fillRect/>
            </a:stretch>
          </p:blipFill>
          <p:spPr bwMode="auto">
            <a:xfrm>
              <a:off x="1754177" y="3997804"/>
              <a:ext cx="249238" cy="171451"/>
            </a:xfrm>
            <a:prstGeom prst="rect">
              <a:avLst/>
            </a:prstGeom>
            <a:noFill/>
            <a:ln w="9525">
              <a:noFill/>
              <a:miter lim="800000"/>
              <a:headEnd/>
              <a:tailEnd/>
            </a:ln>
          </p:spPr>
        </p:pic>
        <p:pic>
          <p:nvPicPr>
            <p:cNvPr id="220" name="Picture 127" descr="图片718"/>
            <p:cNvPicPr>
              <a:picLocks noChangeAspect="1" noChangeArrowheads="1"/>
            </p:cNvPicPr>
            <p:nvPr/>
          </p:nvPicPr>
          <p:blipFill>
            <a:blip r:embed="rId8" cstate="email"/>
            <a:srcRect/>
            <a:stretch>
              <a:fillRect/>
            </a:stretch>
          </p:blipFill>
          <p:spPr bwMode="auto">
            <a:xfrm>
              <a:off x="1781169" y="3786668"/>
              <a:ext cx="268287" cy="173037"/>
            </a:xfrm>
            <a:prstGeom prst="rect">
              <a:avLst/>
            </a:prstGeom>
            <a:noFill/>
            <a:ln w="9525" cmpd="sng">
              <a:noFill/>
              <a:miter lim="800000"/>
              <a:headEnd/>
              <a:tailEnd/>
            </a:ln>
          </p:spPr>
        </p:pic>
        <p:pic>
          <p:nvPicPr>
            <p:cNvPr id="221" name="Picture 132" descr="图片718"/>
            <p:cNvPicPr>
              <a:picLocks noChangeAspect="1" noChangeArrowheads="1"/>
            </p:cNvPicPr>
            <p:nvPr/>
          </p:nvPicPr>
          <p:blipFill>
            <a:blip r:embed="rId9" cstate="email"/>
            <a:srcRect/>
            <a:stretch>
              <a:fillRect/>
            </a:stretch>
          </p:blipFill>
          <p:spPr bwMode="auto">
            <a:xfrm>
              <a:off x="1849426" y="3556484"/>
              <a:ext cx="268289" cy="174625"/>
            </a:xfrm>
            <a:prstGeom prst="rect">
              <a:avLst/>
            </a:prstGeom>
            <a:noFill/>
            <a:ln w="9525" cmpd="sng">
              <a:noFill/>
              <a:miter lim="800000"/>
              <a:headEnd/>
              <a:tailEnd/>
            </a:ln>
          </p:spPr>
        </p:pic>
        <p:pic>
          <p:nvPicPr>
            <p:cNvPr id="222" name="Picture 873" descr="图片279"/>
            <p:cNvPicPr>
              <a:picLocks noChangeAspect="1" noChangeArrowheads="1"/>
            </p:cNvPicPr>
            <p:nvPr/>
          </p:nvPicPr>
          <p:blipFill>
            <a:blip r:embed="rId10" cstate="email"/>
            <a:srcRect/>
            <a:stretch>
              <a:fillRect/>
            </a:stretch>
          </p:blipFill>
          <p:spPr bwMode="auto">
            <a:xfrm>
              <a:off x="1666865" y="4570896"/>
              <a:ext cx="122237" cy="179387"/>
            </a:xfrm>
            <a:prstGeom prst="rect">
              <a:avLst/>
            </a:prstGeom>
            <a:noFill/>
            <a:ln w="9525">
              <a:noFill/>
              <a:miter lim="800000"/>
              <a:headEnd/>
              <a:tailEnd/>
            </a:ln>
          </p:spPr>
        </p:pic>
        <p:sp>
          <p:nvSpPr>
            <p:cNvPr id="223" name="直接连接符 714"/>
            <p:cNvSpPr>
              <a:spLocks noChangeShapeType="1"/>
            </p:cNvSpPr>
            <p:nvPr/>
          </p:nvSpPr>
          <p:spPr bwMode="auto">
            <a:xfrm flipH="1">
              <a:off x="2338381" y="4508980"/>
              <a:ext cx="1235075" cy="268288"/>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24" name="直接连接符 613"/>
            <p:cNvSpPr>
              <a:spLocks noChangeShapeType="1"/>
            </p:cNvSpPr>
            <p:nvPr/>
          </p:nvSpPr>
          <p:spPr bwMode="auto">
            <a:xfrm flipV="1">
              <a:off x="6326177" y="3912083"/>
              <a:ext cx="412750" cy="169863"/>
            </a:xfrm>
            <a:prstGeom prst="line">
              <a:avLst/>
            </a:prstGeom>
            <a:noFill/>
            <a:ln w="9525" cap="flat" cmpd="sng">
              <a:solidFill>
                <a:srgbClr val="7F7F7F"/>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25" name="平行四边形 680"/>
            <p:cNvSpPr>
              <a:spLocks/>
            </p:cNvSpPr>
            <p:nvPr/>
          </p:nvSpPr>
          <p:spPr bwMode="auto">
            <a:xfrm>
              <a:off x="2135181" y="3466055"/>
              <a:ext cx="2119313" cy="749239"/>
            </a:xfrm>
            <a:prstGeom prst="parallelogram">
              <a:avLst>
                <a:gd name="adj" fmla="val 24988"/>
              </a:avLst>
            </a:prstGeom>
            <a:solidFill>
              <a:schemeClr val="bg2">
                <a:lumMod val="40000"/>
                <a:lumOff val="60000"/>
              </a:schemeClr>
            </a:solidFill>
            <a:ln w="9525" cap="flat" cmpd="sng">
              <a:noFill/>
              <a:miter lim="800000"/>
              <a:headEnd/>
              <a:tailEnd/>
            </a:ln>
            <a:effectLst>
              <a:outerShdw blurRad="50800" dist="38100" algn="l" rotWithShape="0">
                <a:prstClr val="black">
                  <a:alpha val="40000"/>
                </a:prstClr>
              </a:outerShdw>
            </a:effectLst>
          </p:spPr>
          <p:txBody>
            <a:bodyPr lIns="68515" tIns="34257" rIns="68515" bIns="34257"/>
            <a:lstStyle/>
            <a:p>
              <a:pPr>
                <a:buClr>
                  <a:srgbClr val="CC9900"/>
                </a:buClr>
                <a:buFont typeface="Wingdings" pitchFamily="2" charset="2"/>
                <a:buChar char="n"/>
              </a:pPr>
              <a:endParaRPr lang="zh-CN" altLang="zh-CN" sz="975" i="1" dirty="0">
                <a:solidFill>
                  <a:srgbClr val="000000"/>
                </a:solidFill>
                <a:cs typeface="Arial" pitchFamily="34" charset="0"/>
                <a:sym typeface="FrutigerNext LT Regular" pitchFamily="2" charset="0"/>
              </a:endParaRPr>
            </a:p>
          </p:txBody>
        </p:sp>
        <p:sp>
          <p:nvSpPr>
            <p:cNvPr id="226" name="Text Box 41"/>
            <p:cNvSpPr>
              <a:spLocks noChangeArrowheads="1"/>
            </p:cNvSpPr>
            <p:nvPr/>
          </p:nvSpPr>
          <p:spPr bwMode="auto">
            <a:xfrm>
              <a:off x="2580073" y="3441039"/>
              <a:ext cx="661426" cy="163480"/>
            </a:xfrm>
            <a:prstGeom prst="rect">
              <a:avLst/>
            </a:prstGeom>
            <a:noFill/>
            <a:ln w="12700" cmpd="sng">
              <a:noFill/>
              <a:miter lim="800000"/>
              <a:headEnd/>
              <a:tailEnd/>
            </a:ln>
          </p:spPr>
          <p:txBody>
            <a:bodyPr wrap="square" lIns="79759" tIns="39880" rIns="79759" bIns="39880">
              <a:spAutoFit/>
            </a:bodyPr>
            <a:lstStyle/>
            <a:p>
              <a:pPr>
                <a:buClr>
                  <a:srgbClr val="CC9900"/>
                </a:buClr>
                <a:buFont typeface="Wingdings" pitchFamily="2" charset="2"/>
                <a:buNone/>
              </a:pPr>
              <a:r>
                <a:rPr lang="en-US" sz="825" dirty="0">
                  <a:solidFill>
                    <a:srgbClr val="000000"/>
                  </a:solidFill>
                  <a:ea typeface="华文细黑" pitchFamily="2" charset="-122"/>
                  <a:cs typeface="Arial" pitchFamily="34" charset="0"/>
                  <a:sym typeface="Arial" pitchFamily="34" charset="0"/>
                </a:rPr>
                <a:t>DSL </a:t>
              </a:r>
              <a:endParaRPr lang="en-US" sz="3223" dirty="0">
                <a:solidFill>
                  <a:srgbClr val="000000"/>
                </a:solidFill>
                <a:cs typeface="Arial" pitchFamily="34" charset="0"/>
              </a:endParaRPr>
            </a:p>
          </p:txBody>
        </p:sp>
        <p:grpSp>
          <p:nvGrpSpPr>
            <p:cNvPr id="227" name="Group 25"/>
            <p:cNvGrpSpPr>
              <a:grpSpLocks/>
            </p:cNvGrpSpPr>
            <p:nvPr/>
          </p:nvGrpSpPr>
          <p:grpSpPr bwMode="auto">
            <a:xfrm>
              <a:off x="2455856" y="3662846"/>
              <a:ext cx="747713" cy="23812"/>
              <a:chOff x="0" y="0"/>
              <a:chExt cx="1946" cy="48"/>
            </a:xfrm>
          </p:grpSpPr>
          <p:sp>
            <p:nvSpPr>
              <p:cNvPr id="296" name="Oval 32"/>
              <p:cNvSpPr>
                <a:spLocks noChangeArrowheads="1"/>
              </p:cNvSpPr>
              <p:nvPr/>
            </p:nvSpPr>
            <p:spPr bwMode="auto">
              <a:xfrm>
                <a:off x="199"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297" name="Oval 33"/>
              <p:cNvSpPr>
                <a:spLocks noChangeArrowheads="1"/>
              </p:cNvSpPr>
              <p:nvPr/>
            </p:nvSpPr>
            <p:spPr bwMode="auto">
              <a:xfrm>
                <a:off x="390"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298" name="Oval 34"/>
              <p:cNvSpPr>
                <a:spLocks noChangeArrowheads="1"/>
              </p:cNvSpPr>
              <p:nvPr/>
            </p:nvSpPr>
            <p:spPr bwMode="auto">
              <a:xfrm>
                <a:off x="585"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299" name="Oval 35"/>
              <p:cNvSpPr>
                <a:spLocks noChangeArrowheads="1"/>
              </p:cNvSpPr>
              <p:nvPr/>
            </p:nvSpPr>
            <p:spPr bwMode="auto">
              <a:xfrm>
                <a:off x="0"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300" name="Oval 36"/>
              <p:cNvSpPr>
                <a:spLocks noChangeArrowheads="1"/>
              </p:cNvSpPr>
              <p:nvPr/>
            </p:nvSpPr>
            <p:spPr bwMode="auto">
              <a:xfrm>
                <a:off x="780"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301" name="Oval 37"/>
              <p:cNvSpPr>
                <a:spLocks noChangeArrowheads="1"/>
              </p:cNvSpPr>
              <p:nvPr/>
            </p:nvSpPr>
            <p:spPr bwMode="auto">
              <a:xfrm>
                <a:off x="970"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302" name="Oval 38"/>
              <p:cNvSpPr>
                <a:spLocks noChangeArrowheads="1"/>
              </p:cNvSpPr>
              <p:nvPr/>
            </p:nvSpPr>
            <p:spPr bwMode="auto">
              <a:xfrm>
                <a:off x="1170"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303" name="Oval 39"/>
              <p:cNvSpPr>
                <a:spLocks noChangeArrowheads="1"/>
              </p:cNvSpPr>
              <p:nvPr/>
            </p:nvSpPr>
            <p:spPr bwMode="auto">
              <a:xfrm>
                <a:off x="1370"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304" name="Oval 39"/>
              <p:cNvSpPr>
                <a:spLocks noChangeArrowheads="1"/>
              </p:cNvSpPr>
              <p:nvPr/>
            </p:nvSpPr>
            <p:spPr bwMode="auto">
              <a:xfrm>
                <a:off x="1562"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sp>
            <p:nvSpPr>
              <p:cNvPr id="305" name="Oval 39"/>
              <p:cNvSpPr>
                <a:spLocks noChangeArrowheads="1"/>
              </p:cNvSpPr>
              <p:nvPr/>
            </p:nvSpPr>
            <p:spPr bwMode="auto">
              <a:xfrm>
                <a:off x="1754" y="0"/>
                <a:ext cx="192" cy="48"/>
              </a:xfrm>
              <a:prstGeom prst="ellipse">
                <a:avLst/>
              </a:prstGeom>
              <a:noFill/>
              <a:ln w="9525" cmpd="sng">
                <a:solidFill>
                  <a:schemeClr val="tx1">
                    <a:lumMod val="75000"/>
                    <a:lumOff val="25000"/>
                  </a:schemeClr>
                </a:solidFill>
                <a:round/>
                <a:headEnd/>
                <a:tailEnd/>
              </a:ln>
            </p:spPr>
            <p:txBody>
              <a:bodyPr wrap="none" anchor="ctr"/>
              <a:lstStyle/>
              <a:p>
                <a:pPr>
                  <a:buClr>
                    <a:srgbClr val="CC9900"/>
                  </a:buClr>
                  <a:buFont typeface="Wingdings" pitchFamily="2" charset="2"/>
                  <a:buNone/>
                </a:pPr>
                <a:endParaRPr lang="zh-CN" altLang="zh-CN" sz="975" i="1" dirty="0">
                  <a:solidFill>
                    <a:srgbClr val="FFFFFF"/>
                  </a:solidFill>
                  <a:cs typeface="Arial" pitchFamily="34" charset="0"/>
                  <a:sym typeface="Arial" pitchFamily="34" charset="0"/>
                </a:endParaRPr>
              </a:p>
            </p:txBody>
          </p:sp>
        </p:grpSp>
        <p:sp>
          <p:nvSpPr>
            <p:cNvPr id="228" name="Text Box 42"/>
            <p:cNvSpPr>
              <a:spLocks noChangeArrowheads="1"/>
            </p:cNvSpPr>
            <p:nvPr/>
          </p:nvSpPr>
          <p:spPr bwMode="auto">
            <a:xfrm>
              <a:off x="2487058" y="3873089"/>
              <a:ext cx="514350" cy="145296"/>
            </a:xfrm>
            <a:prstGeom prst="rect">
              <a:avLst/>
            </a:prstGeom>
            <a:noFill/>
            <a:ln w="12700" cmpd="sng">
              <a:noFill/>
              <a:miter lim="800000"/>
              <a:headEnd/>
              <a:tailEnd/>
            </a:ln>
          </p:spPr>
          <p:txBody>
            <a:bodyPr lIns="79759" tIns="39880" rIns="79759" bIns="39880">
              <a:spAutoFit/>
            </a:bodyPr>
            <a:lstStyle/>
            <a:p>
              <a:pPr>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FTTH</a:t>
              </a:r>
              <a:endParaRPr lang="en-US" sz="2773" dirty="0">
                <a:solidFill>
                  <a:srgbClr val="000000"/>
                </a:solidFill>
                <a:cs typeface="Arial" pitchFamily="34" charset="0"/>
              </a:endParaRPr>
            </a:p>
          </p:txBody>
        </p:sp>
        <p:sp>
          <p:nvSpPr>
            <p:cNvPr id="229" name="Text Box 84"/>
            <p:cNvSpPr>
              <a:spLocks noChangeArrowheads="1"/>
            </p:cNvSpPr>
            <p:nvPr/>
          </p:nvSpPr>
          <p:spPr bwMode="auto">
            <a:xfrm>
              <a:off x="3193482" y="3594529"/>
              <a:ext cx="372077" cy="145296"/>
            </a:xfrm>
            <a:prstGeom prst="rect">
              <a:avLst/>
            </a:prstGeom>
            <a:noFill/>
            <a:ln w="12700" cmpd="sng">
              <a:noFill/>
              <a:miter lim="800000"/>
              <a:headEnd/>
              <a:tailEnd/>
            </a:ln>
          </p:spPr>
          <p:txBody>
            <a:bodyPr wrap="none" lIns="79759" tIns="39880" rIns="79759" bIns="39880">
              <a:spAutoFit/>
            </a:bodyPr>
            <a:lstStyle/>
            <a:p>
              <a:pPr>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PON</a:t>
              </a:r>
              <a:endParaRPr lang="zh-CN" altLang="en-US" sz="675" dirty="0">
                <a:solidFill>
                  <a:srgbClr val="000000"/>
                </a:solidFill>
                <a:cs typeface="Arial" pitchFamily="34" charset="0"/>
              </a:endParaRPr>
            </a:p>
          </p:txBody>
        </p:sp>
        <p:sp>
          <p:nvSpPr>
            <p:cNvPr id="230" name="Text Box 30"/>
            <p:cNvSpPr>
              <a:spLocks noChangeArrowheads="1"/>
            </p:cNvSpPr>
            <p:nvPr/>
          </p:nvSpPr>
          <p:spPr bwMode="auto">
            <a:xfrm>
              <a:off x="3462039" y="3728322"/>
              <a:ext cx="462141" cy="145296"/>
            </a:xfrm>
            <a:prstGeom prst="rect">
              <a:avLst/>
            </a:prstGeom>
            <a:noFill/>
            <a:ln w="12700" cmpd="sng">
              <a:noFill/>
              <a:miter lim="800000"/>
              <a:headEnd/>
              <a:tailEnd/>
            </a:ln>
          </p:spPr>
          <p:txBody>
            <a:bodyPr wrap="square" lIns="79759" tIns="39880" rIns="79759" bIns="39880">
              <a:spAutoFit/>
            </a:bodyPr>
            <a:lstStyle/>
            <a:p>
              <a:pPr>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OLT</a:t>
              </a:r>
              <a:endParaRPr lang="en-US" sz="2773" dirty="0">
                <a:solidFill>
                  <a:srgbClr val="000000"/>
                </a:solidFill>
                <a:cs typeface="Arial" pitchFamily="34" charset="0"/>
              </a:endParaRPr>
            </a:p>
          </p:txBody>
        </p:sp>
        <p:sp>
          <p:nvSpPr>
            <p:cNvPr id="231" name="直接连接符 690"/>
            <p:cNvSpPr>
              <a:spLocks noChangeShapeType="1"/>
            </p:cNvSpPr>
            <p:nvPr/>
          </p:nvSpPr>
          <p:spPr bwMode="auto">
            <a:xfrm flipH="1" flipV="1">
              <a:off x="3233731" y="3753332"/>
              <a:ext cx="347663" cy="320675"/>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32" name="直接连接符 691"/>
            <p:cNvSpPr>
              <a:spLocks noChangeShapeType="1"/>
            </p:cNvSpPr>
            <p:nvPr/>
          </p:nvSpPr>
          <p:spPr bwMode="auto">
            <a:xfrm flipH="1" flipV="1">
              <a:off x="2908290" y="3870805"/>
              <a:ext cx="700088" cy="203200"/>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33" name="直接连接符 692"/>
            <p:cNvSpPr>
              <a:spLocks noChangeShapeType="1"/>
            </p:cNvSpPr>
            <p:nvPr/>
          </p:nvSpPr>
          <p:spPr bwMode="auto">
            <a:xfrm flipH="1">
              <a:off x="2452677" y="3877155"/>
              <a:ext cx="488950" cy="0"/>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pic>
          <p:nvPicPr>
            <p:cNvPr id="234" name="Picture 126" descr="图片205"/>
            <p:cNvPicPr>
              <a:picLocks noChangeAspect="1" noChangeArrowheads="1"/>
            </p:cNvPicPr>
            <p:nvPr/>
          </p:nvPicPr>
          <p:blipFill>
            <a:blip r:embed="rId11" cstate="email"/>
            <a:srcRect/>
            <a:stretch>
              <a:fillRect/>
            </a:stretch>
          </p:blipFill>
          <p:spPr bwMode="auto">
            <a:xfrm>
              <a:off x="2317740" y="3618393"/>
              <a:ext cx="241300" cy="100012"/>
            </a:xfrm>
            <a:prstGeom prst="rect">
              <a:avLst/>
            </a:prstGeom>
            <a:noFill/>
            <a:ln w="9525" cmpd="sng">
              <a:noFill/>
              <a:miter lim="800000"/>
              <a:headEnd/>
              <a:tailEnd/>
            </a:ln>
          </p:spPr>
        </p:pic>
        <p:sp>
          <p:nvSpPr>
            <p:cNvPr id="235" name="Rectangle 78"/>
            <p:cNvSpPr>
              <a:spLocks noChangeArrowheads="1"/>
            </p:cNvSpPr>
            <p:nvPr/>
          </p:nvSpPr>
          <p:spPr bwMode="auto">
            <a:xfrm>
              <a:off x="6270944" y="4032732"/>
              <a:ext cx="523875" cy="136272"/>
            </a:xfrm>
            <a:prstGeom prst="rect">
              <a:avLst/>
            </a:prstGeom>
            <a:noFill/>
            <a:ln w="6350" cmpd="sng">
              <a:noFill/>
              <a:miter lim="800000"/>
              <a:headEnd/>
              <a:tailEnd/>
            </a:ln>
          </p:spPr>
          <p:txBody>
            <a:bodyPr lIns="68423" tIns="34209" rIns="68423" bIns="34209">
              <a:spAutoFit/>
            </a:bodyPr>
            <a:lstStyle/>
            <a:p>
              <a:pPr algn="ctr" eaLnBrk="0" hangingPunct="0">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RSG</a:t>
              </a:r>
              <a:endParaRPr lang="en-US" sz="2398" dirty="0">
                <a:solidFill>
                  <a:srgbClr val="000000"/>
                </a:solidFill>
                <a:cs typeface="Arial" pitchFamily="34" charset="0"/>
              </a:endParaRPr>
            </a:p>
          </p:txBody>
        </p:sp>
        <p:sp>
          <p:nvSpPr>
            <p:cNvPr id="236" name="Freeform 44"/>
            <p:cNvSpPr>
              <a:spLocks noChangeArrowheads="1"/>
            </p:cNvSpPr>
            <p:nvPr/>
          </p:nvSpPr>
          <p:spPr bwMode="auto">
            <a:xfrm rot="5400000">
              <a:off x="1882767" y="4505805"/>
              <a:ext cx="82551" cy="301625"/>
            </a:xfrm>
            <a:custGeom>
              <a:avLst/>
              <a:gdLst>
                <a:gd name="T0" fmla="*/ 2147483647 w 404"/>
                <a:gd name="T1" fmla="*/ 2147483647 h 1294"/>
                <a:gd name="T2" fmla="*/ 2147483647 w 404"/>
                <a:gd name="T3" fmla="*/ 0 h 1294"/>
                <a:gd name="T4" fmla="*/ 2147483647 w 404"/>
                <a:gd name="T5" fmla="*/ 2147483647 h 1294"/>
                <a:gd name="T6" fmla="*/ 0 w 404"/>
                <a:gd name="T7" fmla="*/ 2147483647 h 1294"/>
                <a:gd name="T8" fmla="*/ 2147483647 w 404"/>
                <a:gd name="T9" fmla="*/ 2147483647 h 1294"/>
                <a:gd name="T10" fmla="*/ 2147483647 w 404"/>
                <a:gd name="T11" fmla="*/ 2147483647 h 1294"/>
                <a:gd name="T12" fmla="*/ 2147483647 w 404"/>
                <a:gd name="T13" fmla="*/ 2147483647 h 1294"/>
                <a:gd name="T14" fmla="*/ 0 60000 65536"/>
                <a:gd name="T15" fmla="*/ 0 60000 65536"/>
                <a:gd name="T16" fmla="*/ 0 60000 65536"/>
                <a:gd name="T17" fmla="*/ 0 60000 65536"/>
                <a:gd name="T18" fmla="*/ 0 60000 65536"/>
                <a:gd name="T19" fmla="*/ 0 60000 65536"/>
                <a:gd name="T20" fmla="*/ 0 60000 65536"/>
                <a:gd name="T21" fmla="*/ 0 w 404"/>
                <a:gd name="T22" fmla="*/ 0 h 1294"/>
                <a:gd name="T23" fmla="*/ 404 w 404"/>
                <a:gd name="T24" fmla="*/ 1294 h 1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custGeom>
            <a:solidFill>
              <a:srgbClr val="7F7F7F"/>
            </a:solidFill>
            <a:ln w="9525" cmpd="sng">
              <a:noFill/>
              <a:miter lim="800000"/>
              <a:headEnd/>
              <a:tailEnd/>
            </a:ln>
          </p:spPr>
          <p:txBody>
            <a:bodyPr wrap="none" lIns="68515" tIns="34257" rIns="68515" bIns="34257" anchor="ctr"/>
            <a:lstStyle/>
            <a:p>
              <a:pPr>
                <a:buClr>
                  <a:srgbClr val="CC9900"/>
                </a:buClr>
                <a:buFont typeface="Wingdings" pitchFamily="2" charset="2"/>
                <a:buNone/>
              </a:pPr>
              <a:endParaRPr lang="zh-CN" altLang="zh-CN" sz="975" i="1" dirty="0">
                <a:solidFill>
                  <a:srgbClr val="000000"/>
                </a:solidFill>
                <a:ea typeface="华文细黑" pitchFamily="2" charset="-122"/>
                <a:cs typeface="Arial" pitchFamily="34" charset="0"/>
                <a:sym typeface="Arial" pitchFamily="34" charset="0"/>
              </a:endParaRPr>
            </a:p>
          </p:txBody>
        </p:sp>
        <p:sp>
          <p:nvSpPr>
            <p:cNvPr id="237" name="Text Box 66"/>
            <p:cNvSpPr>
              <a:spLocks noChangeArrowheads="1"/>
            </p:cNvSpPr>
            <p:nvPr/>
          </p:nvSpPr>
          <p:spPr bwMode="auto">
            <a:xfrm>
              <a:off x="7849381" y="3647057"/>
              <a:ext cx="841375" cy="154447"/>
            </a:xfrm>
            <a:prstGeom prst="rect">
              <a:avLst/>
            </a:prstGeom>
            <a:noFill/>
            <a:ln w="19050" cmpd="sng">
              <a:noFill/>
              <a:miter lim="800000"/>
              <a:headEnd/>
              <a:tailEnd/>
            </a:ln>
          </p:spPr>
          <p:txBody>
            <a:bodyPr lIns="68413" tIns="34203" rIns="68413" bIns="34203">
              <a:spAutoFit/>
            </a:bodyPr>
            <a:lstStyle/>
            <a:p>
              <a:pPr algn="ctr" eaLnBrk="0" hangingPunct="0">
                <a:spcBef>
                  <a:spcPct val="50000"/>
                </a:spcBef>
                <a:buClr>
                  <a:srgbClr val="CC9900"/>
                </a:buClr>
                <a:buFont typeface="Wingdings" pitchFamily="2" charset="2"/>
                <a:buNone/>
              </a:pPr>
              <a:r>
                <a:rPr lang="en-US" sz="825" dirty="0">
                  <a:solidFill>
                    <a:srgbClr val="000000"/>
                  </a:solidFill>
                  <a:ea typeface="华文细黑" pitchFamily="2" charset="-122"/>
                  <a:cs typeface="Arial" pitchFamily="34" charset="0"/>
                  <a:sym typeface="Arial" pitchFamily="34" charset="0"/>
                </a:rPr>
                <a:t>P Router</a:t>
              </a:r>
              <a:endParaRPr lang="en-US" sz="2773" dirty="0">
                <a:solidFill>
                  <a:srgbClr val="000000"/>
                </a:solidFill>
                <a:cs typeface="Arial" pitchFamily="34" charset="0"/>
              </a:endParaRPr>
            </a:p>
          </p:txBody>
        </p:sp>
        <p:sp>
          <p:nvSpPr>
            <p:cNvPr id="238" name="平行四边形 620"/>
            <p:cNvSpPr>
              <a:spLocks/>
            </p:cNvSpPr>
            <p:nvPr/>
          </p:nvSpPr>
          <p:spPr bwMode="auto">
            <a:xfrm>
              <a:off x="8374056" y="3940659"/>
              <a:ext cx="1738313" cy="663575"/>
            </a:xfrm>
            <a:prstGeom prst="parallelogram">
              <a:avLst>
                <a:gd name="adj" fmla="val 25020"/>
              </a:avLst>
            </a:prstGeom>
            <a:solidFill>
              <a:schemeClr val="bg2">
                <a:lumMod val="40000"/>
                <a:lumOff val="60000"/>
              </a:schemeClr>
            </a:solidFill>
            <a:ln w="9525" cap="flat" cmpd="sng">
              <a:noFill/>
              <a:miter lim="800000"/>
              <a:headEnd/>
              <a:tailEnd/>
            </a:ln>
            <a:effectLst>
              <a:outerShdw blurRad="50800" dist="38100" algn="l" rotWithShape="0">
                <a:prstClr val="black">
                  <a:alpha val="40000"/>
                </a:prstClr>
              </a:outerShdw>
            </a:effectLst>
          </p:spPr>
          <p:txBody>
            <a:bodyPr lIns="68515" tIns="34257" rIns="68515" bIns="34257"/>
            <a:lstStyle/>
            <a:p>
              <a:pPr eaLnBrk="0" hangingPunct="0">
                <a:buClr>
                  <a:srgbClr val="CC9900"/>
                </a:buClr>
                <a:buFont typeface="Wingdings" pitchFamily="2" charset="2"/>
                <a:buChar char="n"/>
              </a:pPr>
              <a:endParaRPr lang="zh-CN" altLang="zh-CN" sz="975" dirty="0">
                <a:solidFill>
                  <a:srgbClr val="000000"/>
                </a:solidFill>
                <a:cs typeface="Arial" pitchFamily="34" charset="0"/>
                <a:sym typeface="FrutigerNext LT Regular" pitchFamily="2" charset="0"/>
              </a:endParaRPr>
            </a:p>
          </p:txBody>
        </p:sp>
        <p:sp>
          <p:nvSpPr>
            <p:cNvPr id="239" name="直接连接符 622"/>
            <p:cNvSpPr>
              <a:spLocks noChangeShapeType="1"/>
            </p:cNvSpPr>
            <p:nvPr/>
          </p:nvSpPr>
          <p:spPr bwMode="auto">
            <a:xfrm flipH="1">
              <a:off x="3616319" y="3972408"/>
              <a:ext cx="744537" cy="563563"/>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40" name="直接连接符 623"/>
            <p:cNvSpPr>
              <a:spLocks noChangeShapeType="1"/>
            </p:cNvSpPr>
            <p:nvPr/>
          </p:nvSpPr>
          <p:spPr bwMode="auto">
            <a:xfrm flipH="1" flipV="1">
              <a:off x="8320072" y="3970822"/>
              <a:ext cx="320678" cy="306387"/>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41" name="直接连接符 625"/>
            <p:cNvSpPr>
              <a:spLocks noChangeShapeType="1"/>
            </p:cNvSpPr>
            <p:nvPr/>
          </p:nvSpPr>
          <p:spPr bwMode="auto">
            <a:xfrm flipH="1">
              <a:off x="8736006" y="4251805"/>
              <a:ext cx="296863" cy="0"/>
            </a:xfrm>
            <a:prstGeom prst="line">
              <a:avLst/>
            </a:prstGeom>
            <a:noFill/>
            <a:ln w="9525" cap="flat" cmpd="sng">
              <a:solidFill>
                <a:srgbClr val="7F7F7F"/>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grpSp>
          <p:nvGrpSpPr>
            <p:cNvPr id="242" name="Group 50"/>
            <p:cNvGrpSpPr>
              <a:grpSpLocks noChangeAspect="1"/>
            </p:cNvGrpSpPr>
            <p:nvPr/>
          </p:nvGrpSpPr>
          <p:grpSpPr bwMode="auto">
            <a:xfrm>
              <a:off x="9756768" y="3997809"/>
              <a:ext cx="217487" cy="239713"/>
              <a:chOff x="0" y="0"/>
              <a:chExt cx="306346" cy="240611"/>
            </a:xfrm>
          </p:grpSpPr>
          <p:pic>
            <p:nvPicPr>
              <p:cNvPr id="294" name="Picture 455" descr="图片146"/>
              <p:cNvPicPr>
                <a:picLocks noChangeAspect="1" noChangeArrowheads="1"/>
              </p:cNvPicPr>
              <p:nvPr/>
            </p:nvPicPr>
            <p:blipFill>
              <a:blip r:embed="rId12" cstate="email"/>
              <a:srcRect/>
              <a:stretch>
                <a:fillRect/>
              </a:stretch>
            </p:blipFill>
            <p:spPr bwMode="auto">
              <a:xfrm>
                <a:off x="0" y="0"/>
                <a:ext cx="179731" cy="218456"/>
              </a:xfrm>
              <a:prstGeom prst="rect">
                <a:avLst/>
              </a:prstGeom>
              <a:noFill/>
              <a:ln w="9525">
                <a:noFill/>
                <a:miter lim="800000"/>
                <a:headEnd/>
                <a:tailEnd/>
              </a:ln>
            </p:spPr>
          </p:pic>
          <p:pic>
            <p:nvPicPr>
              <p:cNvPr id="295" name="Picture 455" descr="图片146"/>
              <p:cNvPicPr>
                <a:picLocks noChangeAspect="1" noChangeArrowheads="1"/>
              </p:cNvPicPr>
              <p:nvPr/>
            </p:nvPicPr>
            <p:blipFill>
              <a:blip r:embed="rId12" cstate="email"/>
              <a:srcRect/>
              <a:stretch>
                <a:fillRect/>
              </a:stretch>
            </p:blipFill>
            <p:spPr bwMode="auto">
              <a:xfrm>
                <a:off x="126615" y="22155"/>
                <a:ext cx="179731" cy="218456"/>
              </a:xfrm>
              <a:prstGeom prst="rect">
                <a:avLst/>
              </a:prstGeom>
              <a:noFill/>
              <a:ln w="9525">
                <a:noFill/>
                <a:miter lim="800000"/>
                <a:headEnd/>
                <a:tailEnd/>
              </a:ln>
            </p:spPr>
          </p:pic>
        </p:grpSp>
        <p:cxnSp>
          <p:nvCxnSpPr>
            <p:cNvPr id="243" name="直接连接符 629"/>
            <p:cNvCxnSpPr>
              <a:cxnSpLocks noChangeShapeType="1"/>
            </p:cNvCxnSpPr>
            <p:nvPr/>
          </p:nvCxnSpPr>
          <p:spPr bwMode="auto">
            <a:xfrm flipH="1">
              <a:off x="9248765" y="4105758"/>
              <a:ext cx="508000" cy="158751"/>
            </a:xfrm>
            <a:prstGeom prst="line">
              <a:avLst/>
            </a:prstGeom>
            <a:noFill/>
            <a:ln w="9525" cap="flat" cmpd="sng">
              <a:solidFill>
                <a:srgbClr val="7F7F7F"/>
              </a:solidFill>
              <a:round/>
              <a:headEnd/>
              <a:tailEnd/>
            </a:ln>
          </p:spPr>
        </p:cxnSp>
        <p:sp>
          <p:nvSpPr>
            <p:cNvPr id="244" name="直接连接符 630"/>
            <p:cNvSpPr>
              <a:spLocks noChangeShapeType="1"/>
            </p:cNvSpPr>
            <p:nvPr/>
          </p:nvSpPr>
          <p:spPr bwMode="auto">
            <a:xfrm>
              <a:off x="9231303" y="4264508"/>
              <a:ext cx="419100" cy="168275"/>
            </a:xfrm>
            <a:prstGeom prst="line">
              <a:avLst/>
            </a:prstGeom>
            <a:noFill/>
            <a:ln w="9525" cap="flat" cmpd="sng">
              <a:solidFill>
                <a:srgbClr val="7F7F7F"/>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45" name="Text Box 66"/>
            <p:cNvSpPr>
              <a:spLocks noChangeArrowheads="1"/>
            </p:cNvSpPr>
            <p:nvPr/>
          </p:nvSpPr>
          <p:spPr bwMode="auto">
            <a:xfrm>
              <a:off x="4632604" y="3925340"/>
              <a:ext cx="932871" cy="136262"/>
            </a:xfrm>
            <a:prstGeom prst="rect">
              <a:avLst/>
            </a:prstGeom>
            <a:noFill/>
            <a:ln w="19050" cmpd="sng">
              <a:noFill/>
              <a:miter lim="800000"/>
              <a:headEnd/>
              <a:tailEnd/>
            </a:ln>
          </p:spPr>
          <p:txBody>
            <a:bodyPr wrap="none" lIns="68413" tIns="34203" rIns="68413" bIns="34203">
              <a:spAutoFit/>
            </a:bodyPr>
            <a:lstStyle/>
            <a:p>
              <a:pPr algn="ctr" eaLnBrk="0" hangingPunct="0">
                <a:spcBef>
                  <a:spcPct val="50000"/>
                </a:spcBef>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Metro Aggregation</a:t>
              </a:r>
              <a:endParaRPr lang="en-US" sz="2398" dirty="0">
                <a:solidFill>
                  <a:srgbClr val="000000"/>
                </a:solidFill>
                <a:cs typeface="Arial" pitchFamily="34" charset="0"/>
              </a:endParaRPr>
            </a:p>
          </p:txBody>
        </p:sp>
        <p:sp>
          <p:nvSpPr>
            <p:cNvPr id="246" name="Text Box 66"/>
            <p:cNvSpPr>
              <a:spLocks noChangeArrowheads="1"/>
            </p:cNvSpPr>
            <p:nvPr/>
          </p:nvSpPr>
          <p:spPr bwMode="auto">
            <a:xfrm>
              <a:off x="7317220" y="3854211"/>
              <a:ext cx="453580" cy="136262"/>
            </a:xfrm>
            <a:prstGeom prst="rect">
              <a:avLst/>
            </a:prstGeom>
            <a:noFill/>
            <a:ln w="19050" cmpd="sng">
              <a:noFill/>
              <a:miter lim="800000"/>
              <a:headEnd/>
              <a:tailEnd/>
            </a:ln>
          </p:spPr>
          <p:txBody>
            <a:bodyPr wrap="none" lIns="68413" tIns="34203" rIns="68413" bIns="34203">
              <a:spAutoFit/>
            </a:bodyPr>
            <a:lstStyle/>
            <a:p>
              <a:pPr algn="ctr" eaLnBrk="0" hangingPunct="0">
                <a:spcBef>
                  <a:spcPct val="50000"/>
                </a:spcBef>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IP Core</a:t>
              </a:r>
              <a:endParaRPr lang="en-US" sz="2398" dirty="0">
                <a:solidFill>
                  <a:srgbClr val="000000"/>
                </a:solidFill>
                <a:cs typeface="Arial" pitchFamily="34" charset="0"/>
              </a:endParaRPr>
            </a:p>
          </p:txBody>
        </p:sp>
        <p:sp>
          <p:nvSpPr>
            <p:cNvPr id="248" name="TextBox 636"/>
            <p:cNvSpPr>
              <a:spLocks noChangeArrowheads="1"/>
            </p:cNvSpPr>
            <p:nvPr/>
          </p:nvSpPr>
          <p:spPr bwMode="auto">
            <a:xfrm>
              <a:off x="3152767" y="4710595"/>
              <a:ext cx="651504" cy="163625"/>
            </a:xfrm>
            <a:prstGeom prst="rect">
              <a:avLst/>
            </a:prstGeom>
            <a:noFill/>
            <a:ln w="9525">
              <a:noFill/>
              <a:miter lim="800000"/>
              <a:headEnd/>
              <a:tailEnd/>
            </a:ln>
          </p:spPr>
          <p:txBody>
            <a:bodyPr wrap="none" lIns="68515" tIns="34257" rIns="68515" bIns="34257">
              <a:spAutoFit/>
            </a:bodyPr>
            <a:lstStyle/>
            <a:p>
              <a:pPr>
                <a:buClr>
                  <a:srgbClr val="CC9900"/>
                </a:buClr>
                <a:buFont typeface="Wingdings" pitchFamily="2" charset="2"/>
                <a:buNone/>
              </a:pPr>
              <a:r>
                <a:rPr lang="en-US" sz="900" dirty="0">
                  <a:solidFill>
                    <a:srgbClr val="000000"/>
                  </a:solidFill>
                  <a:cs typeface="Arial" pitchFamily="34" charset="0"/>
                  <a:sym typeface="FrutigerNext LT Regular" pitchFamily="2" charset="0"/>
                </a:rPr>
                <a:t>Backhaul</a:t>
              </a:r>
              <a:endParaRPr lang="zh-CN" altLang="en-US" sz="2023" dirty="0">
                <a:solidFill>
                  <a:srgbClr val="000000"/>
                </a:solidFill>
                <a:cs typeface="Arial" pitchFamily="34" charset="0"/>
              </a:endParaRPr>
            </a:p>
          </p:txBody>
        </p:sp>
        <p:sp>
          <p:nvSpPr>
            <p:cNvPr id="249" name="TextBox 637"/>
            <p:cNvSpPr>
              <a:spLocks noChangeArrowheads="1"/>
            </p:cNvSpPr>
            <p:nvPr/>
          </p:nvSpPr>
          <p:spPr bwMode="auto">
            <a:xfrm>
              <a:off x="4265605" y="3642206"/>
              <a:ext cx="534011" cy="163625"/>
            </a:xfrm>
            <a:prstGeom prst="rect">
              <a:avLst/>
            </a:prstGeom>
            <a:noFill/>
            <a:ln w="9525">
              <a:noFill/>
              <a:miter lim="800000"/>
              <a:headEnd/>
              <a:tailEnd/>
            </a:ln>
          </p:spPr>
          <p:txBody>
            <a:bodyPr wrap="none" lIns="68515" tIns="34257" rIns="68515" bIns="34257">
              <a:spAutoFit/>
            </a:bodyPr>
            <a:lstStyle/>
            <a:p>
              <a:pPr eaLnBrk="0" hangingPunct="0">
                <a:buClr>
                  <a:srgbClr val="CC9900"/>
                </a:buClr>
                <a:buFont typeface="Wingdings" pitchFamily="2" charset="2"/>
                <a:buNone/>
              </a:pPr>
              <a:r>
                <a:rPr lang="en-US" sz="900" dirty="0">
                  <a:solidFill>
                    <a:srgbClr val="000000"/>
                  </a:solidFill>
                  <a:cs typeface="Arial" pitchFamily="34" charset="0"/>
                  <a:sym typeface="FrutigerNext LT Regular" pitchFamily="2" charset="0"/>
                </a:rPr>
                <a:t>Router</a:t>
              </a:r>
              <a:endParaRPr lang="zh-CN" altLang="en-US" sz="2023" dirty="0">
                <a:solidFill>
                  <a:srgbClr val="000000"/>
                </a:solidFill>
                <a:cs typeface="Arial" pitchFamily="34" charset="0"/>
              </a:endParaRPr>
            </a:p>
          </p:txBody>
        </p:sp>
        <p:sp>
          <p:nvSpPr>
            <p:cNvPr id="251" name="TextBox 639"/>
            <p:cNvSpPr>
              <a:spLocks noChangeArrowheads="1"/>
            </p:cNvSpPr>
            <p:nvPr/>
          </p:nvSpPr>
          <p:spPr bwMode="auto">
            <a:xfrm>
              <a:off x="8974123" y="3944998"/>
              <a:ext cx="161096" cy="272734"/>
            </a:xfrm>
            <a:prstGeom prst="rect">
              <a:avLst/>
            </a:prstGeom>
            <a:noFill/>
            <a:ln w="9525">
              <a:noFill/>
              <a:miter lim="800000"/>
              <a:headEnd/>
              <a:tailEnd/>
            </a:ln>
          </p:spPr>
          <p:txBody>
            <a:bodyPr wrap="none" lIns="68515" tIns="34257" rIns="68515" bIns="34257">
              <a:spAutoFit/>
            </a:bodyPr>
            <a:lstStyle/>
            <a:p>
              <a:pPr eaLnBrk="0" hangingPunct="0">
                <a:buClr>
                  <a:srgbClr val="CC9900"/>
                </a:buClr>
                <a:buFont typeface="Wingdings" pitchFamily="2" charset="2"/>
                <a:buNone/>
              </a:pPr>
              <a:endParaRPr lang="zh-CN" altLang="en-US" sz="1799" dirty="0">
                <a:solidFill>
                  <a:srgbClr val="000000"/>
                </a:solidFill>
                <a:cs typeface="Arial" pitchFamily="34" charset="0"/>
              </a:endParaRPr>
            </a:p>
          </p:txBody>
        </p:sp>
        <p:pic>
          <p:nvPicPr>
            <p:cNvPr id="252" name="Picture 461" descr="图片151"/>
            <p:cNvPicPr>
              <a:picLocks noChangeAspect="1" noChangeArrowheads="1"/>
            </p:cNvPicPr>
            <p:nvPr/>
          </p:nvPicPr>
          <p:blipFill>
            <a:blip r:embed="rId13" cstate="email"/>
            <a:srcRect/>
            <a:stretch>
              <a:fillRect/>
            </a:stretch>
          </p:blipFill>
          <p:spPr bwMode="auto">
            <a:xfrm>
              <a:off x="3082915" y="3588232"/>
              <a:ext cx="182562" cy="173039"/>
            </a:xfrm>
            <a:prstGeom prst="rect">
              <a:avLst/>
            </a:prstGeom>
            <a:noFill/>
            <a:ln w="9525">
              <a:noFill/>
              <a:miter lim="800000"/>
              <a:headEnd/>
              <a:tailEnd/>
            </a:ln>
          </p:spPr>
        </p:pic>
        <p:pic>
          <p:nvPicPr>
            <p:cNvPr id="253" name="Picture 126" descr="图片205"/>
            <p:cNvPicPr>
              <a:picLocks noChangeAspect="1" noChangeArrowheads="1"/>
            </p:cNvPicPr>
            <p:nvPr/>
          </p:nvPicPr>
          <p:blipFill>
            <a:blip r:embed="rId14" cstate="email"/>
            <a:srcRect/>
            <a:stretch>
              <a:fillRect/>
            </a:stretch>
          </p:blipFill>
          <p:spPr bwMode="auto">
            <a:xfrm>
              <a:off x="2265352" y="3835883"/>
              <a:ext cx="241300" cy="100013"/>
            </a:xfrm>
            <a:prstGeom prst="rect">
              <a:avLst/>
            </a:prstGeom>
            <a:noFill/>
            <a:ln w="9525" cmpd="sng">
              <a:noFill/>
              <a:miter lim="800000"/>
              <a:headEnd/>
              <a:tailEnd/>
            </a:ln>
          </p:spPr>
        </p:pic>
        <p:pic>
          <p:nvPicPr>
            <p:cNvPr id="254" name="Picture 465" descr="图片155"/>
            <p:cNvPicPr>
              <a:picLocks noChangeAspect="1" noChangeArrowheads="1"/>
            </p:cNvPicPr>
            <p:nvPr/>
          </p:nvPicPr>
          <p:blipFill>
            <a:blip r:embed="rId15" cstate="email"/>
            <a:srcRect/>
            <a:stretch>
              <a:fillRect/>
            </a:stretch>
          </p:blipFill>
          <p:spPr bwMode="auto">
            <a:xfrm>
              <a:off x="2882890" y="3781906"/>
              <a:ext cx="163512" cy="179388"/>
            </a:xfrm>
            <a:prstGeom prst="rect">
              <a:avLst/>
            </a:prstGeom>
            <a:noFill/>
            <a:ln w="9525">
              <a:noFill/>
              <a:miter lim="800000"/>
              <a:headEnd/>
              <a:tailEnd/>
            </a:ln>
          </p:spPr>
        </p:pic>
        <p:sp>
          <p:nvSpPr>
            <p:cNvPr id="255" name="直接连接符 308"/>
            <p:cNvSpPr>
              <a:spLocks noChangeShapeType="1"/>
            </p:cNvSpPr>
            <p:nvPr/>
          </p:nvSpPr>
          <p:spPr bwMode="auto">
            <a:xfrm flipH="1">
              <a:off x="2414581" y="4078768"/>
              <a:ext cx="1203325" cy="0"/>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pic>
          <p:nvPicPr>
            <p:cNvPr id="256" name="Picture 130" descr="图片205"/>
            <p:cNvPicPr>
              <a:picLocks noChangeAspect="1" noChangeArrowheads="1"/>
            </p:cNvPicPr>
            <p:nvPr/>
          </p:nvPicPr>
          <p:blipFill>
            <a:blip r:embed="rId14" cstate="email"/>
            <a:srcRect/>
            <a:stretch>
              <a:fillRect/>
            </a:stretch>
          </p:blipFill>
          <p:spPr bwMode="auto">
            <a:xfrm>
              <a:off x="2214552" y="4051780"/>
              <a:ext cx="241300" cy="101600"/>
            </a:xfrm>
            <a:prstGeom prst="rect">
              <a:avLst/>
            </a:prstGeom>
            <a:noFill/>
            <a:ln w="9525" cmpd="sng">
              <a:noFill/>
              <a:miter lim="800000"/>
              <a:headEnd/>
              <a:tailEnd/>
            </a:ln>
          </p:spPr>
        </p:pic>
        <p:grpSp>
          <p:nvGrpSpPr>
            <p:cNvPr id="257" name="Group 100"/>
            <p:cNvGrpSpPr>
              <a:grpSpLocks noChangeAspect="1"/>
            </p:cNvGrpSpPr>
            <p:nvPr/>
          </p:nvGrpSpPr>
          <p:grpSpPr bwMode="auto">
            <a:xfrm>
              <a:off x="2066915" y="4628043"/>
              <a:ext cx="312737" cy="204787"/>
              <a:chOff x="0" y="0"/>
              <a:chExt cx="313051" cy="203879"/>
            </a:xfrm>
          </p:grpSpPr>
          <p:pic>
            <p:nvPicPr>
              <p:cNvPr id="292" name="Picture 121" descr="图片131"/>
              <p:cNvPicPr>
                <a:picLocks noChangeAspect="1" noChangeArrowheads="1"/>
              </p:cNvPicPr>
              <p:nvPr/>
            </p:nvPicPr>
            <p:blipFill>
              <a:blip r:embed="rId16" cstate="email"/>
              <a:srcRect/>
              <a:stretch>
                <a:fillRect/>
              </a:stretch>
            </p:blipFill>
            <p:spPr bwMode="auto">
              <a:xfrm>
                <a:off x="0" y="0"/>
                <a:ext cx="174136" cy="200606"/>
              </a:xfrm>
              <a:prstGeom prst="rect">
                <a:avLst/>
              </a:prstGeom>
              <a:noFill/>
              <a:ln w="9525" cmpd="sng">
                <a:noFill/>
                <a:miter lim="800000"/>
                <a:headEnd/>
                <a:tailEnd/>
              </a:ln>
            </p:spPr>
          </p:pic>
          <p:pic>
            <p:nvPicPr>
              <p:cNvPr id="293" name="Picture 455" descr="图片234"/>
              <p:cNvPicPr>
                <a:picLocks noChangeAspect="1" noChangeArrowheads="1"/>
              </p:cNvPicPr>
              <p:nvPr/>
            </p:nvPicPr>
            <p:blipFill>
              <a:blip r:embed="rId17" cstate="email"/>
              <a:srcRect/>
              <a:stretch>
                <a:fillRect/>
              </a:stretch>
            </p:blipFill>
            <p:spPr bwMode="auto">
              <a:xfrm>
                <a:off x="170314" y="93548"/>
                <a:ext cx="142737" cy="110331"/>
              </a:xfrm>
              <a:prstGeom prst="rect">
                <a:avLst/>
              </a:prstGeom>
              <a:noFill/>
              <a:ln w="9525">
                <a:noFill/>
                <a:miter lim="800000"/>
                <a:headEnd/>
                <a:tailEnd/>
              </a:ln>
            </p:spPr>
          </p:pic>
        </p:grpSp>
        <p:sp>
          <p:nvSpPr>
            <p:cNvPr id="258" name="直接连接符 319"/>
            <p:cNvSpPr>
              <a:spLocks noChangeShapeType="1"/>
            </p:cNvSpPr>
            <p:nvPr/>
          </p:nvSpPr>
          <p:spPr bwMode="auto">
            <a:xfrm flipH="1">
              <a:off x="2414577" y="4516917"/>
              <a:ext cx="1236663" cy="0"/>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pic>
          <p:nvPicPr>
            <p:cNvPr id="259" name="Picture 455" descr="图片234"/>
            <p:cNvPicPr>
              <a:picLocks noChangeAspect="1" noChangeArrowheads="1"/>
            </p:cNvPicPr>
            <p:nvPr/>
          </p:nvPicPr>
          <p:blipFill>
            <a:blip r:embed="rId18" cstate="email"/>
            <a:srcRect/>
            <a:stretch>
              <a:fillRect/>
            </a:stretch>
          </p:blipFill>
          <p:spPr bwMode="auto">
            <a:xfrm>
              <a:off x="3487727" y="4421671"/>
              <a:ext cx="222250" cy="173037"/>
            </a:xfrm>
            <a:prstGeom prst="rect">
              <a:avLst/>
            </a:prstGeom>
            <a:noFill/>
            <a:ln w="9525">
              <a:noFill/>
              <a:miter lim="800000"/>
              <a:headEnd/>
              <a:tailEnd/>
            </a:ln>
          </p:spPr>
        </p:pic>
        <p:grpSp>
          <p:nvGrpSpPr>
            <p:cNvPr id="260" name="Group 105"/>
            <p:cNvGrpSpPr>
              <a:grpSpLocks noChangeAspect="1"/>
            </p:cNvGrpSpPr>
            <p:nvPr/>
          </p:nvGrpSpPr>
          <p:grpSpPr bwMode="auto">
            <a:xfrm>
              <a:off x="2143115" y="4359755"/>
              <a:ext cx="312737" cy="203200"/>
              <a:chOff x="0" y="0"/>
              <a:chExt cx="313051" cy="203879"/>
            </a:xfrm>
          </p:grpSpPr>
          <p:pic>
            <p:nvPicPr>
              <p:cNvPr id="290" name="Picture 121" descr="图片131"/>
              <p:cNvPicPr>
                <a:picLocks noChangeAspect="1" noChangeArrowheads="1"/>
              </p:cNvPicPr>
              <p:nvPr/>
            </p:nvPicPr>
            <p:blipFill>
              <a:blip r:embed="rId16" cstate="email"/>
              <a:srcRect/>
              <a:stretch>
                <a:fillRect/>
              </a:stretch>
            </p:blipFill>
            <p:spPr bwMode="auto">
              <a:xfrm>
                <a:off x="0" y="0"/>
                <a:ext cx="174136" cy="200606"/>
              </a:xfrm>
              <a:prstGeom prst="rect">
                <a:avLst/>
              </a:prstGeom>
              <a:noFill/>
              <a:ln w="9525" cmpd="sng">
                <a:noFill/>
                <a:miter lim="800000"/>
                <a:headEnd/>
                <a:tailEnd/>
              </a:ln>
            </p:spPr>
          </p:pic>
          <p:pic>
            <p:nvPicPr>
              <p:cNvPr id="291" name="Picture 455" descr="图片234"/>
              <p:cNvPicPr>
                <a:picLocks noChangeAspect="1" noChangeArrowheads="1"/>
              </p:cNvPicPr>
              <p:nvPr/>
            </p:nvPicPr>
            <p:blipFill>
              <a:blip r:embed="rId17" cstate="email"/>
              <a:srcRect/>
              <a:stretch>
                <a:fillRect/>
              </a:stretch>
            </p:blipFill>
            <p:spPr bwMode="auto">
              <a:xfrm>
                <a:off x="170314" y="93548"/>
                <a:ext cx="142737" cy="110331"/>
              </a:xfrm>
              <a:prstGeom prst="rect">
                <a:avLst/>
              </a:prstGeom>
              <a:noFill/>
              <a:ln w="9525">
                <a:noFill/>
                <a:miter lim="800000"/>
                <a:headEnd/>
                <a:tailEnd/>
              </a:ln>
            </p:spPr>
          </p:pic>
        </p:grpSp>
        <p:pic>
          <p:nvPicPr>
            <p:cNvPr id="263" name="Picture 456" descr="图片235"/>
            <p:cNvPicPr>
              <a:picLocks noChangeAspect="1" noChangeArrowheads="1"/>
            </p:cNvPicPr>
            <p:nvPr/>
          </p:nvPicPr>
          <p:blipFill>
            <a:blip r:embed="rId19" cstate="email"/>
            <a:srcRect/>
            <a:stretch>
              <a:fillRect/>
            </a:stretch>
          </p:blipFill>
          <p:spPr bwMode="auto">
            <a:xfrm>
              <a:off x="8535978" y="4147032"/>
              <a:ext cx="222250" cy="219075"/>
            </a:xfrm>
            <a:prstGeom prst="rect">
              <a:avLst/>
            </a:prstGeom>
            <a:noFill/>
            <a:ln w="9525">
              <a:noFill/>
              <a:miter lim="800000"/>
              <a:headEnd/>
              <a:tailEnd/>
            </a:ln>
          </p:spPr>
        </p:pic>
        <p:pic>
          <p:nvPicPr>
            <p:cNvPr id="264" name="Picture 457" descr="图片236"/>
            <p:cNvPicPr>
              <a:picLocks noChangeAspect="1" noChangeArrowheads="1"/>
            </p:cNvPicPr>
            <p:nvPr/>
          </p:nvPicPr>
          <p:blipFill>
            <a:blip r:embed="rId20" cstate="email"/>
            <a:srcRect/>
            <a:stretch>
              <a:fillRect/>
            </a:stretch>
          </p:blipFill>
          <p:spPr bwMode="auto">
            <a:xfrm>
              <a:off x="8126402" y="3788258"/>
              <a:ext cx="222250" cy="249239"/>
            </a:xfrm>
            <a:prstGeom prst="rect">
              <a:avLst/>
            </a:prstGeom>
            <a:noFill/>
            <a:ln w="9525">
              <a:noFill/>
              <a:miter lim="800000"/>
              <a:headEnd/>
              <a:tailEnd/>
            </a:ln>
          </p:spPr>
        </p:pic>
        <p:sp>
          <p:nvSpPr>
            <p:cNvPr id="265" name="直接连接符 366"/>
            <p:cNvSpPr>
              <a:spLocks noChangeShapeType="1"/>
            </p:cNvSpPr>
            <p:nvPr/>
          </p:nvSpPr>
          <p:spPr bwMode="auto">
            <a:xfrm flipH="1">
              <a:off x="3602028" y="3940658"/>
              <a:ext cx="812800" cy="133351"/>
            </a:xfrm>
            <a:prstGeom prst="line">
              <a:avLst/>
            </a:prstGeom>
            <a:noFill/>
            <a:ln w="19050" cap="flat" cmpd="sng">
              <a:solidFill>
                <a:schemeClr val="tx1">
                  <a:lumMod val="75000"/>
                  <a:lumOff val="25000"/>
                </a:schemeClr>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pic>
          <p:nvPicPr>
            <p:cNvPr id="266" name="Picture 462" descr="图片152"/>
            <p:cNvPicPr>
              <a:picLocks noChangeAspect="1" noChangeArrowheads="1"/>
            </p:cNvPicPr>
            <p:nvPr/>
          </p:nvPicPr>
          <p:blipFill>
            <a:blip r:embed="rId21" cstate="email"/>
            <a:srcRect/>
            <a:stretch>
              <a:fillRect/>
            </a:stretch>
          </p:blipFill>
          <p:spPr bwMode="auto">
            <a:xfrm>
              <a:off x="3521069" y="3950183"/>
              <a:ext cx="155575" cy="231775"/>
            </a:xfrm>
            <a:prstGeom prst="rect">
              <a:avLst/>
            </a:prstGeom>
            <a:noFill/>
            <a:ln w="9525">
              <a:noFill/>
              <a:miter lim="800000"/>
              <a:headEnd/>
              <a:tailEnd/>
            </a:ln>
          </p:spPr>
        </p:pic>
        <p:pic>
          <p:nvPicPr>
            <p:cNvPr id="267" name="Picture 455" descr="图片234"/>
            <p:cNvPicPr>
              <a:picLocks noChangeAspect="1" noChangeArrowheads="1"/>
            </p:cNvPicPr>
            <p:nvPr/>
          </p:nvPicPr>
          <p:blipFill>
            <a:blip r:embed="rId22" cstate="email"/>
            <a:srcRect/>
            <a:stretch>
              <a:fillRect/>
            </a:stretch>
          </p:blipFill>
          <p:spPr bwMode="auto">
            <a:xfrm>
              <a:off x="4303703" y="3864458"/>
              <a:ext cx="223838" cy="173039"/>
            </a:xfrm>
            <a:prstGeom prst="rect">
              <a:avLst/>
            </a:prstGeom>
            <a:noFill/>
            <a:ln w="9525">
              <a:noFill/>
              <a:miter lim="800000"/>
              <a:headEnd/>
              <a:tailEnd/>
            </a:ln>
          </p:spPr>
        </p:pic>
        <p:sp>
          <p:nvSpPr>
            <p:cNvPr id="268" name="直接连接符 372"/>
            <p:cNvSpPr>
              <a:spLocks noChangeShapeType="1"/>
            </p:cNvSpPr>
            <p:nvPr/>
          </p:nvSpPr>
          <p:spPr bwMode="auto">
            <a:xfrm>
              <a:off x="6459531" y="3812071"/>
              <a:ext cx="279399" cy="93663"/>
            </a:xfrm>
            <a:prstGeom prst="line">
              <a:avLst/>
            </a:prstGeom>
            <a:noFill/>
            <a:ln w="9525" cap="flat" cmpd="sng">
              <a:solidFill>
                <a:srgbClr val="7F7F7F"/>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69" name="直接连接符 375"/>
            <p:cNvSpPr>
              <a:spLocks noChangeShapeType="1"/>
            </p:cNvSpPr>
            <p:nvPr/>
          </p:nvSpPr>
          <p:spPr bwMode="auto">
            <a:xfrm>
              <a:off x="5867394" y="3981929"/>
              <a:ext cx="279399" cy="95251"/>
            </a:xfrm>
            <a:prstGeom prst="line">
              <a:avLst/>
            </a:prstGeom>
            <a:noFill/>
            <a:ln w="9525" cap="flat" cmpd="sng">
              <a:solidFill>
                <a:srgbClr val="7F7F7F"/>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sp>
          <p:nvSpPr>
            <p:cNvPr id="270" name="直接连接符 376"/>
            <p:cNvSpPr>
              <a:spLocks noChangeShapeType="1"/>
            </p:cNvSpPr>
            <p:nvPr/>
          </p:nvSpPr>
          <p:spPr bwMode="auto">
            <a:xfrm flipV="1">
              <a:off x="5880092" y="3800959"/>
              <a:ext cx="411162" cy="169863"/>
            </a:xfrm>
            <a:prstGeom prst="line">
              <a:avLst/>
            </a:prstGeom>
            <a:noFill/>
            <a:ln w="9525" cap="flat" cmpd="sng">
              <a:solidFill>
                <a:srgbClr val="7F7F7F"/>
              </a:solidFill>
              <a:round/>
              <a:headEnd/>
              <a:tailEnd/>
            </a:ln>
          </p:spPr>
          <p:txBody>
            <a:bodyPr lIns="68515" tIns="34257" rIns="68515" bIns="34257"/>
            <a:lstStyle/>
            <a:p>
              <a:pPr eaLnBrk="0" hangingPunct="0">
                <a:buClr>
                  <a:srgbClr val="CC9900"/>
                </a:buClr>
                <a:buFont typeface="Wingdings" pitchFamily="2" charset="2"/>
                <a:buChar char="n"/>
              </a:pPr>
              <a:endParaRPr lang="zh-CN" altLang="en-US" sz="1799">
                <a:solidFill>
                  <a:srgbClr val="000000"/>
                </a:solidFill>
                <a:cs typeface="Arial" pitchFamily="34" charset="0"/>
              </a:endParaRPr>
            </a:p>
          </p:txBody>
        </p:sp>
        <p:pic>
          <p:nvPicPr>
            <p:cNvPr id="271" name="Picture 456" descr="图片235"/>
            <p:cNvPicPr>
              <a:picLocks noChangeAspect="1" noChangeArrowheads="1"/>
            </p:cNvPicPr>
            <p:nvPr/>
          </p:nvPicPr>
          <p:blipFill>
            <a:blip r:embed="rId19" cstate="email"/>
            <a:srcRect/>
            <a:stretch>
              <a:fillRect/>
            </a:stretch>
          </p:blipFill>
          <p:spPr bwMode="auto">
            <a:xfrm>
              <a:off x="6146790" y="3981934"/>
              <a:ext cx="223837" cy="220663"/>
            </a:xfrm>
            <a:prstGeom prst="rect">
              <a:avLst/>
            </a:prstGeom>
            <a:noFill/>
            <a:ln w="9525">
              <a:noFill/>
              <a:miter lim="800000"/>
              <a:headEnd/>
              <a:tailEnd/>
            </a:ln>
          </p:spPr>
        </p:pic>
        <p:pic>
          <p:nvPicPr>
            <p:cNvPr id="272" name="Picture 470" descr="图片249"/>
            <p:cNvPicPr>
              <a:picLocks noChangeAspect="1" noChangeArrowheads="1"/>
            </p:cNvPicPr>
            <p:nvPr/>
          </p:nvPicPr>
          <p:blipFill>
            <a:blip r:embed="rId23" cstate="email"/>
            <a:srcRect/>
            <a:stretch>
              <a:fillRect/>
            </a:stretch>
          </p:blipFill>
          <p:spPr bwMode="auto">
            <a:xfrm>
              <a:off x="6237276" y="3702529"/>
              <a:ext cx="222250" cy="217488"/>
            </a:xfrm>
            <a:prstGeom prst="rect">
              <a:avLst/>
            </a:prstGeom>
            <a:noFill/>
            <a:ln w="9525">
              <a:noFill/>
              <a:miter lim="800000"/>
              <a:headEnd/>
              <a:tailEnd/>
            </a:ln>
          </p:spPr>
        </p:pic>
        <p:pic>
          <p:nvPicPr>
            <p:cNvPr id="273" name="Picture 455" descr="图片234"/>
            <p:cNvPicPr>
              <a:picLocks noChangeAspect="1" noChangeArrowheads="1"/>
            </p:cNvPicPr>
            <p:nvPr/>
          </p:nvPicPr>
          <p:blipFill>
            <a:blip r:embed="rId18" cstate="email"/>
            <a:srcRect/>
            <a:stretch>
              <a:fillRect/>
            </a:stretch>
          </p:blipFill>
          <p:spPr bwMode="auto">
            <a:xfrm>
              <a:off x="5691177" y="3864458"/>
              <a:ext cx="222250" cy="173039"/>
            </a:xfrm>
            <a:prstGeom prst="rect">
              <a:avLst/>
            </a:prstGeom>
            <a:noFill/>
            <a:ln w="9525">
              <a:noFill/>
              <a:miter lim="800000"/>
              <a:headEnd/>
              <a:tailEnd/>
            </a:ln>
          </p:spPr>
        </p:pic>
        <p:pic>
          <p:nvPicPr>
            <p:cNvPr id="274" name="Picture 457" descr="图片236"/>
            <p:cNvPicPr>
              <a:picLocks noChangeAspect="1" noChangeArrowheads="1"/>
            </p:cNvPicPr>
            <p:nvPr/>
          </p:nvPicPr>
          <p:blipFill>
            <a:blip r:embed="rId24" cstate="email"/>
            <a:srcRect/>
            <a:stretch>
              <a:fillRect/>
            </a:stretch>
          </p:blipFill>
          <p:spPr bwMode="auto">
            <a:xfrm>
              <a:off x="6738929" y="3788258"/>
              <a:ext cx="223838" cy="249239"/>
            </a:xfrm>
            <a:prstGeom prst="rect">
              <a:avLst/>
            </a:prstGeom>
            <a:noFill/>
            <a:ln w="9525">
              <a:noFill/>
              <a:miter lim="800000"/>
              <a:headEnd/>
              <a:tailEnd/>
            </a:ln>
          </p:spPr>
        </p:pic>
        <p:pic>
          <p:nvPicPr>
            <p:cNvPr id="275" name="Picture 459" descr="图片238"/>
            <p:cNvPicPr>
              <a:picLocks noChangeAspect="1" noChangeArrowheads="1"/>
            </p:cNvPicPr>
            <p:nvPr/>
          </p:nvPicPr>
          <p:blipFill>
            <a:blip r:embed="rId25" cstate="email"/>
            <a:srcRect/>
            <a:stretch>
              <a:fillRect/>
            </a:stretch>
          </p:blipFill>
          <p:spPr bwMode="auto">
            <a:xfrm>
              <a:off x="9021753" y="4151794"/>
              <a:ext cx="227012" cy="227012"/>
            </a:xfrm>
            <a:prstGeom prst="rect">
              <a:avLst/>
            </a:prstGeom>
            <a:noFill/>
            <a:ln w="9525">
              <a:noFill/>
              <a:miter lim="800000"/>
              <a:headEnd/>
              <a:tailEnd/>
            </a:ln>
          </p:spPr>
        </p:pic>
        <p:pic>
          <p:nvPicPr>
            <p:cNvPr id="276" name="Picture 463" descr="图片154"/>
            <p:cNvPicPr>
              <a:picLocks noChangeAspect="1" noChangeArrowheads="1"/>
            </p:cNvPicPr>
            <p:nvPr/>
          </p:nvPicPr>
          <p:blipFill>
            <a:blip r:embed="rId26" cstate="email"/>
            <a:srcRect/>
            <a:stretch>
              <a:fillRect/>
            </a:stretch>
          </p:blipFill>
          <p:spPr bwMode="auto">
            <a:xfrm>
              <a:off x="9650402" y="4328005"/>
              <a:ext cx="222250" cy="207963"/>
            </a:xfrm>
            <a:prstGeom prst="rect">
              <a:avLst/>
            </a:prstGeom>
            <a:noFill/>
            <a:ln w="9525">
              <a:noFill/>
              <a:miter lim="800000"/>
              <a:headEnd/>
              <a:tailEnd/>
            </a:ln>
          </p:spPr>
        </p:pic>
        <p:sp>
          <p:nvSpPr>
            <p:cNvPr id="277" name="TextBox 635"/>
            <p:cNvSpPr>
              <a:spLocks noChangeArrowheads="1"/>
            </p:cNvSpPr>
            <p:nvPr/>
          </p:nvSpPr>
          <p:spPr bwMode="auto">
            <a:xfrm>
              <a:off x="3674010" y="3485435"/>
              <a:ext cx="494848" cy="154533"/>
            </a:xfrm>
            <a:prstGeom prst="rect">
              <a:avLst/>
            </a:prstGeom>
            <a:noFill/>
            <a:ln w="9525">
              <a:noFill/>
              <a:miter lim="800000"/>
              <a:headEnd/>
              <a:tailEnd/>
            </a:ln>
          </p:spPr>
          <p:txBody>
            <a:bodyPr wrap="none" lIns="68515" tIns="34257" rIns="68515" bIns="34257">
              <a:spAutoFit/>
            </a:bodyPr>
            <a:lstStyle/>
            <a:p>
              <a:pPr>
                <a:buClr>
                  <a:srgbClr val="CC9900"/>
                </a:buClr>
                <a:buFont typeface="Wingdings" pitchFamily="2" charset="2"/>
                <a:buNone/>
              </a:pPr>
              <a:r>
                <a:rPr lang="en-US" sz="825" dirty="0">
                  <a:solidFill>
                    <a:srgbClr val="000000"/>
                  </a:solidFill>
                  <a:cs typeface="Arial" pitchFamily="34" charset="0"/>
                  <a:sym typeface="FrutigerNext LT Regular" pitchFamily="2" charset="0"/>
                </a:rPr>
                <a:t>Access</a:t>
              </a:r>
              <a:endParaRPr lang="zh-CN" altLang="en-US" sz="1799" dirty="0">
                <a:solidFill>
                  <a:srgbClr val="000000"/>
                </a:solidFill>
                <a:cs typeface="Arial" pitchFamily="34" charset="0"/>
              </a:endParaRPr>
            </a:p>
          </p:txBody>
        </p:sp>
        <p:sp>
          <p:nvSpPr>
            <p:cNvPr id="284" name="TextBox 283"/>
            <p:cNvSpPr txBox="1"/>
            <p:nvPr/>
          </p:nvSpPr>
          <p:spPr>
            <a:xfrm rot="5400000">
              <a:off x="1979156" y="3694393"/>
              <a:ext cx="459925" cy="295408"/>
            </a:xfrm>
            <a:prstGeom prst="rect">
              <a:avLst/>
            </a:prstGeom>
            <a:noFill/>
          </p:spPr>
          <p:txBody>
            <a:bodyPr wrap="none" rtlCol="0">
              <a:spAutoFit/>
            </a:bodyPr>
            <a:lstStyle/>
            <a:p>
              <a:pPr>
                <a:buClr>
                  <a:srgbClr val="CC9900"/>
                </a:buClr>
                <a:buFont typeface="Wingdings" pitchFamily="2" charset="2"/>
                <a:buNone/>
              </a:pPr>
              <a:r>
                <a:rPr lang="de-DE" sz="1050">
                  <a:solidFill>
                    <a:srgbClr val="FFFFFF"/>
                  </a:solidFill>
                </a:rPr>
                <a:t>Mobile</a:t>
              </a:r>
              <a:endParaRPr lang="en-US" sz="1050">
                <a:solidFill>
                  <a:srgbClr val="FFFFFF"/>
                </a:solidFill>
              </a:endParaRPr>
            </a:p>
          </p:txBody>
        </p:sp>
      </p:grpSp>
      <p:sp>
        <p:nvSpPr>
          <p:cNvPr id="306" name="Text Box 30"/>
          <p:cNvSpPr>
            <a:spLocks noChangeArrowheads="1"/>
          </p:cNvSpPr>
          <p:nvPr/>
        </p:nvSpPr>
        <p:spPr bwMode="auto">
          <a:xfrm>
            <a:off x="2526111" y="5065621"/>
            <a:ext cx="397127" cy="184386"/>
          </a:xfrm>
          <a:prstGeom prst="rect">
            <a:avLst/>
          </a:prstGeom>
          <a:noFill/>
          <a:ln w="12700" cmpd="sng">
            <a:noFill/>
            <a:miter lim="800000"/>
            <a:headEnd/>
            <a:tailEnd/>
          </a:ln>
        </p:spPr>
        <p:txBody>
          <a:bodyPr wrap="square" lIns="79759" tIns="39880" rIns="79759" bIns="39880">
            <a:spAutoFit/>
          </a:bodyPr>
          <a:lstStyle/>
          <a:p>
            <a:pPr>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AGG</a:t>
            </a:r>
            <a:endParaRPr lang="en-US" sz="2773" dirty="0">
              <a:solidFill>
                <a:srgbClr val="000000"/>
              </a:solidFill>
              <a:cs typeface="Arial" pitchFamily="34" charset="0"/>
            </a:endParaRPr>
          </a:p>
        </p:txBody>
      </p:sp>
      <p:sp>
        <p:nvSpPr>
          <p:cNvPr id="307" name="Text Box 66"/>
          <p:cNvSpPr>
            <a:spLocks noChangeArrowheads="1"/>
          </p:cNvSpPr>
          <p:nvPr/>
        </p:nvSpPr>
        <p:spPr bwMode="auto">
          <a:xfrm>
            <a:off x="4740427" y="4929940"/>
            <a:ext cx="532398" cy="172922"/>
          </a:xfrm>
          <a:prstGeom prst="rect">
            <a:avLst/>
          </a:prstGeom>
          <a:noFill/>
          <a:ln w="19050" cmpd="sng">
            <a:noFill/>
            <a:miter lim="800000"/>
            <a:headEnd/>
            <a:tailEnd/>
          </a:ln>
        </p:spPr>
        <p:txBody>
          <a:bodyPr wrap="none" lIns="68413" tIns="34203" rIns="68413" bIns="34203">
            <a:spAutoFit/>
          </a:bodyPr>
          <a:lstStyle/>
          <a:p>
            <a:pPr algn="ctr" eaLnBrk="0" hangingPunct="0">
              <a:spcBef>
                <a:spcPct val="50000"/>
              </a:spcBef>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L3 network</a:t>
            </a:r>
            <a:endParaRPr lang="en-US" sz="2398" dirty="0">
              <a:solidFill>
                <a:srgbClr val="000000"/>
              </a:solidFill>
              <a:cs typeface="Arial" pitchFamily="34" charset="0"/>
            </a:endParaRPr>
          </a:p>
        </p:txBody>
      </p:sp>
      <p:sp>
        <p:nvSpPr>
          <p:cNvPr id="309" name="TextBox 635"/>
          <p:cNvSpPr>
            <a:spLocks noChangeArrowheads="1"/>
          </p:cNvSpPr>
          <p:nvPr/>
        </p:nvSpPr>
        <p:spPr bwMode="auto">
          <a:xfrm>
            <a:off x="2022853" y="5072341"/>
            <a:ext cx="300230" cy="196108"/>
          </a:xfrm>
          <a:prstGeom prst="rect">
            <a:avLst/>
          </a:prstGeom>
          <a:noFill/>
          <a:ln w="9525">
            <a:noFill/>
            <a:miter lim="800000"/>
            <a:headEnd/>
            <a:tailEnd/>
          </a:ln>
        </p:spPr>
        <p:txBody>
          <a:bodyPr wrap="none" lIns="68515" tIns="34257" rIns="68515" bIns="34257">
            <a:spAutoFit/>
          </a:bodyPr>
          <a:lstStyle/>
          <a:p>
            <a:pPr>
              <a:buClr>
                <a:srgbClr val="CC9900"/>
              </a:buClr>
              <a:buFont typeface="Wingdings" pitchFamily="2" charset="2"/>
              <a:buNone/>
            </a:pPr>
            <a:r>
              <a:rPr lang="en-US" sz="825" dirty="0">
                <a:solidFill>
                  <a:srgbClr val="000000"/>
                </a:solidFill>
                <a:cs typeface="Arial" pitchFamily="34" charset="0"/>
                <a:sym typeface="FrutigerNext LT Regular" pitchFamily="2" charset="0"/>
              </a:rPr>
              <a:t>EPC</a:t>
            </a:r>
            <a:endParaRPr lang="zh-CN" altLang="en-US" sz="1799" dirty="0">
              <a:solidFill>
                <a:srgbClr val="000000"/>
              </a:solidFill>
              <a:cs typeface="Arial" pitchFamily="34" charset="0"/>
            </a:endParaRPr>
          </a:p>
        </p:txBody>
      </p:sp>
      <p:sp>
        <p:nvSpPr>
          <p:cNvPr id="310" name="Text Box 66"/>
          <p:cNvSpPr>
            <a:spLocks noChangeArrowheads="1"/>
          </p:cNvSpPr>
          <p:nvPr/>
        </p:nvSpPr>
        <p:spPr bwMode="auto">
          <a:xfrm>
            <a:off x="7122585" y="4611814"/>
            <a:ext cx="1030551" cy="322924"/>
          </a:xfrm>
          <a:prstGeom prst="rect">
            <a:avLst/>
          </a:prstGeom>
          <a:noFill/>
          <a:ln w="19050" cmpd="sng">
            <a:noFill/>
            <a:miter lim="800000"/>
            <a:headEnd/>
            <a:tailEnd/>
          </a:ln>
        </p:spPr>
        <p:txBody>
          <a:bodyPr wrap="square" lIns="68413" tIns="34203" rIns="68413" bIns="34203">
            <a:spAutoFit/>
          </a:bodyPr>
          <a:lstStyle/>
          <a:p>
            <a:pPr algn="ctr" eaLnBrk="0" hangingPunct="0">
              <a:spcBef>
                <a:spcPct val="50000"/>
              </a:spcBef>
              <a:buClr>
                <a:srgbClr val="CC9900"/>
              </a:buClr>
              <a:buFont typeface="Wingdings" pitchFamily="2" charset="2"/>
              <a:buNone/>
            </a:pPr>
            <a:r>
              <a:rPr lang="en-US" sz="825" dirty="0">
                <a:solidFill>
                  <a:srgbClr val="000000"/>
                </a:solidFill>
                <a:ea typeface="华文细黑" pitchFamily="2" charset="-122"/>
                <a:cs typeface="Arial" pitchFamily="34" charset="0"/>
                <a:sym typeface="Arial" pitchFamily="34" charset="0"/>
              </a:rPr>
              <a:t>Content Provider network</a:t>
            </a:r>
            <a:endParaRPr lang="en-US" sz="2773" dirty="0">
              <a:solidFill>
                <a:srgbClr val="000000"/>
              </a:solidFill>
              <a:cs typeface="Arial" pitchFamily="34" charset="0"/>
            </a:endParaRPr>
          </a:p>
        </p:txBody>
      </p:sp>
      <p:sp>
        <p:nvSpPr>
          <p:cNvPr id="311" name="Text Box 30"/>
          <p:cNvSpPr>
            <a:spLocks noChangeArrowheads="1"/>
          </p:cNvSpPr>
          <p:nvPr/>
        </p:nvSpPr>
        <p:spPr bwMode="auto">
          <a:xfrm>
            <a:off x="1551178" y="5113947"/>
            <a:ext cx="397127" cy="184386"/>
          </a:xfrm>
          <a:prstGeom prst="rect">
            <a:avLst/>
          </a:prstGeom>
          <a:noFill/>
          <a:ln w="12700" cmpd="sng">
            <a:noFill/>
            <a:miter lim="800000"/>
            <a:headEnd/>
            <a:tailEnd/>
          </a:ln>
        </p:spPr>
        <p:txBody>
          <a:bodyPr wrap="square" lIns="79759" tIns="39880" rIns="79759" bIns="39880">
            <a:spAutoFit/>
          </a:bodyPr>
          <a:lstStyle/>
          <a:p>
            <a:pPr>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CSG</a:t>
            </a:r>
            <a:endParaRPr lang="en-US" sz="2773" dirty="0">
              <a:solidFill>
                <a:srgbClr val="000000"/>
              </a:solidFill>
              <a:cs typeface="Arial" pitchFamily="34" charset="0"/>
            </a:endParaRPr>
          </a:p>
        </p:txBody>
      </p:sp>
      <p:sp>
        <p:nvSpPr>
          <p:cNvPr id="312" name="Rectangle 78"/>
          <p:cNvSpPr>
            <a:spLocks noChangeArrowheads="1"/>
          </p:cNvSpPr>
          <p:nvPr/>
        </p:nvSpPr>
        <p:spPr bwMode="auto">
          <a:xfrm>
            <a:off x="5487184" y="4746167"/>
            <a:ext cx="450176" cy="172934"/>
          </a:xfrm>
          <a:prstGeom prst="rect">
            <a:avLst/>
          </a:prstGeom>
          <a:noFill/>
          <a:ln w="6350" cmpd="sng">
            <a:noFill/>
            <a:miter lim="800000"/>
            <a:headEnd/>
            <a:tailEnd/>
          </a:ln>
        </p:spPr>
        <p:txBody>
          <a:bodyPr lIns="68423" tIns="34209" rIns="68423" bIns="34209">
            <a:spAutoFit/>
          </a:bodyPr>
          <a:lstStyle/>
          <a:p>
            <a:pPr algn="ctr" eaLnBrk="0" hangingPunct="0">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PGW</a:t>
            </a:r>
            <a:endParaRPr lang="en-US" sz="2398" dirty="0">
              <a:solidFill>
                <a:srgbClr val="000000"/>
              </a:solidFill>
              <a:cs typeface="Arial" pitchFamily="34" charset="0"/>
            </a:endParaRPr>
          </a:p>
        </p:txBody>
      </p:sp>
      <p:sp>
        <p:nvSpPr>
          <p:cNvPr id="313" name="Rectangle 78"/>
          <p:cNvSpPr>
            <a:spLocks noChangeArrowheads="1"/>
          </p:cNvSpPr>
          <p:nvPr/>
        </p:nvSpPr>
        <p:spPr bwMode="auto">
          <a:xfrm>
            <a:off x="5482952" y="4300193"/>
            <a:ext cx="450176" cy="172934"/>
          </a:xfrm>
          <a:prstGeom prst="rect">
            <a:avLst/>
          </a:prstGeom>
          <a:noFill/>
          <a:ln w="6350" cmpd="sng">
            <a:noFill/>
            <a:miter lim="800000"/>
            <a:headEnd/>
            <a:tailEnd/>
          </a:ln>
        </p:spPr>
        <p:txBody>
          <a:bodyPr lIns="68423" tIns="34209" rIns="68423" bIns="34209">
            <a:spAutoFit/>
          </a:bodyPr>
          <a:lstStyle/>
          <a:p>
            <a:pPr algn="ctr" eaLnBrk="0" hangingPunct="0">
              <a:buClr>
                <a:srgbClr val="CC9900"/>
              </a:buClr>
              <a:buFont typeface="Wingdings" pitchFamily="2" charset="2"/>
              <a:buNone/>
            </a:pPr>
            <a:r>
              <a:rPr lang="en-US" sz="675" dirty="0">
                <a:solidFill>
                  <a:srgbClr val="000000"/>
                </a:solidFill>
                <a:ea typeface="华文细黑" pitchFamily="2" charset="-122"/>
                <a:cs typeface="Arial" pitchFamily="34" charset="0"/>
                <a:sym typeface="Arial" pitchFamily="34" charset="0"/>
              </a:rPr>
              <a:t>PE</a:t>
            </a:r>
            <a:endParaRPr lang="en-US" sz="2398" dirty="0">
              <a:solidFill>
                <a:srgbClr val="000000"/>
              </a:solidFill>
              <a:cs typeface="Arial" pitchFamily="34" charset="0"/>
            </a:endParaRPr>
          </a:p>
        </p:txBody>
      </p:sp>
      <p:sp>
        <p:nvSpPr>
          <p:cNvPr id="314" name="Freeform 313"/>
          <p:cNvSpPr/>
          <p:nvPr/>
        </p:nvSpPr>
        <p:spPr>
          <a:xfrm>
            <a:off x="1707528" y="4241638"/>
            <a:ext cx="6365689" cy="806648"/>
          </a:xfrm>
          <a:custGeom>
            <a:avLst/>
            <a:gdLst>
              <a:gd name="connsiteX0" fmla="*/ 0 w 6367347"/>
              <a:gd name="connsiteY0" fmla="*/ 18952 h 806858"/>
              <a:gd name="connsiteX1" fmla="*/ 646771 w 6367347"/>
              <a:gd name="connsiteY1" fmla="*/ 63557 h 806858"/>
              <a:gd name="connsiteX2" fmla="*/ 1037064 w 6367347"/>
              <a:gd name="connsiteY2" fmla="*/ 543060 h 806858"/>
              <a:gd name="connsiteX3" fmla="*/ 1728439 w 6367347"/>
              <a:gd name="connsiteY3" fmla="*/ 375791 h 806858"/>
              <a:gd name="connsiteX4" fmla="*/ 2955074 w 6367347"/>
              <a:gd name="connsiteY4" fmla="*/ 409245 h 806858"/>
              <a:gd name="connsiteX5" fmla="*/ 3423425 w 6367347"/>
              <a:gd name="connsiteY5" fmla="*/ 175069 h 806858"/>
              <a:gd name="connsiteX6" fmla="*/ 3847171 w 6367347"/>
              <a:gd name="connsiteY6" fmla="*/ 375791 h 806858"/>
              <a:gd name="connsiteX7" fmla="*/ 5040352 w 6367347"/>
              <a:gd name="connsiteY7" fmla="*/ 342338 h 806858"/>
              <a:gd name="connsiteX8" fmla="*/ 5386039 w 6367347"/>
              <a:gd name="connsiteY8" fmla="*/ 766084 h 806858"/>
              <a:gd name="connsiteX9" fmla="*/ 5809786 w 6367347"/>
              <a:gd name="connsiteY9" fmla="*/ 766084 h 806858"/>
              <a:gd name="connsiteX10" fmla="*/ 6367347 w 6367347"/>
              <a:gd name="connsiteY10" fmla="*/ 554211 h 806858"/>
              <a:gd name="connsiteX11" fmla="*/ 6367347 w 6367347"/>
              <a:gd name="connsiteY11" fmla="*/ 554211 h 80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67347" h="806858">
                <a:moveTo>
                  <a:pt x="0" y="18952"/>
                </a:moveTo>
                <a:cubicBezTo>
                  <a:pt x="236963" y="-2421"/>
                  <a:pt x="473927" y="-23794"/>
                  <a:pt x="646771" y="63557"/>
                </a:cubicBezTo>
                <a:cubicBezTo>
                  <a:pt x="819615" y="150908"/>
                  <a:pt x="856786" y="491021"/>
                  <a:pt x="1037064" y="543060"/>
                </a:cubicBezTo>
                <a:cubicBezTo>
                  <a:pt x="1217342" y="595099"/>
                  <a:pt x="1408771" y="398093"/>
                  <a:pt x="1728439" y="375791"/>
                </a:cubicBezTo>
                <a:cubicBezTo>
                  <a:pt x="2048107" y="353489"/>
                  <a:pt x="2672576" y="442699"/>
                  <a:pt x="2955074" y="409245"/>
                </a:cubicBezTo>
                <a:cubicBezTo>
                  <a:pt x="3237572" y="375791"/>
                  <a:pt x="3274742" y="180645"/>
                  <a:pt x="3423425" y="175069"/>
                </a:cubicBezTo>
                <a:cubicBezTo>
                  <a:pt x="3572108" y="169493"/>
                  <a:pt x="3577683" y="347913"/>
                  <a:pt x="3847171" y="375791"/>
                </a:cubicBezTo>
                <a:cubicBezTo>
                  <a:pt x="4116659" y="403669"/>
                  <a:pt x="4783874" y="277289"/>
                  <a:pt x="5040352" y="342338"/>
                </a:cubicBezTo>
                <a:cubicBezTo>
                  <a:pt x="5296830" y="407387"/>
                  <a:pt x="5257800" y="695460"/>
                  <a:pt x="5386039" y="766084"/>
                </a:cubicBezTo>
                <a:cubicBezTo>
                  <a:pt x="5514278" y="836708"/>
                  <a:pt x="5646235" y="801396"/>
                  <a:pt x="5809786" y="766084"/>
                </a:cubicBezTo>
                <a:cubicBezTo>
                  <a:pt x="5973337" y="730772"/>
                  <a:pt x="6367347" y="554211"/>
                  <a:pt x="6367347" y="554211"/>
                </a:cubicBezTo>
                <a:lnTo>
                  <a:pt x="6367347" y="554211"/>
                </a:lnTo>
              </a:path>
            </a:pathLst>
          </a:custGeom>
          <a:noFill/>
          <a:ln w="76200">
            <a:solidFill>
              <a:srgbClr val="C00000">
                <a:alpha val="34902"/>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15" name="Freeform 314"/>
          <p:cNvSpPr/>
          <p:nvPr/>
        </p:nvSpPr>
        <p:spPr>
          <a:xfrm>
            <a:off x="1618342" y="4583626"/>
            <a:ext cx="6432578" cy="1115093"/>
          </a:xfrm>
          <a:custGeom>
            <a:avLst/>
            <a:gdLst>
              <a:gd name="connsiteX0" fmla="*/ 0 w 6434253"/>
              <a:gd name="connsiteY0" fmla="*/ 1115383 h 1115383"/>
              <a:gd name="connsiteX1" fmla="*/ 1126273 w 6434253"/>
              <a:gd name="connsiteY1" fmla="*/ 780846 h 1115383"/>
              <a:gd name="connsiteX2" fmla="*/ 1806497 w 6434253"/>
              <a:gd name="connsiteY2" fmla="*/ 100622 h 1115383"/>
              <a:gd name="connsiteX3" fmla="*/ 3010829 w 6434253"/>
              <a:gd name="connsiteY3" fmla="*/ 89470 h 1115383"/>
              <a:gd name="connsiteX4" fmla="*/ 3389970 w 6434253"/>
              <a:gd name="connsiteY4" fmla="*/ 290192 h 1115383"/>
              <a:gd name="connsiteX5" fmla="*/ 3880624 w 6434253"/>
              <a:gd name="connsiteY5" fmla="*/ 44865 h 1115383"/>
              <a:gd name="connsiteX6" fmla="*/ 5084956 w 6434253"/>
              <a:gd name="connsiteY6" fmla="*/ 44865 h 1115383"/>
              <a:gd name="connsiteX7" fmla="*/ 5475248 w 6434253"/>
              <a:gd name="connsiteY7" fmla="*/ 502065 h 1115383"/>
              <a:gd name="connsiteX8" fmla="*/ 5898995 w 6434253"/>
              <a:gd name="connsiteY8" fmla="*/ 502065 h 1115383"/>
              <a:gd name="connsiteX9" fmla="*/ 6434253 w 6434253"/>
              <a:gd name="connsiteY9" fmla="*/ 725090 h 111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4253" h="1115383">
                <a:moveTo>
                  <a:pt x="0" y="1115383"/>
                </a:moveTo>
                <a:cubicBezTo>
                  <a:pt x="412595" y="1032678"/>
                  <a:pt x="825190" y="949973"/>
                  <a:pt x="1126273" y="780846"/>
                </a:cubicBezTo>
                <a:cubicBezTo>
                  <a:pt x="1427356" y="611719"/>
                  <a:pt x="1492404" y="215851"/>
                  <a:pt x="1806497" y="100622"/>
                </a:cubicBezTo>
                <a:cubicBezTo>
                  <a:pt x="2120590" y="-14607"/>
                  <a:pt x="2746917" y="57875"/>
                  <a:pt x="3010829" y="89470"/>
                </a:cubicBezTo>
                <a:cubicBezTo>
                  <a:pt x="3274741" y="121065"/>
                  <a:pt x="3245004" y="297626"/>
                  <a:pt x="3389970" y="290192"/>
                </a:cubicBezTo>
                <a:cubicBezTo>
                  <a:pt x="3534936" y="282758"/>
                  <a:pt x="3598126" y="85753"/>
                  <a:pt x="3880624" y="44865"/>
                </a:cubicBezTo>
                <a:cubicBezTo>
                  <a:pt x="4163122" y="3977"/>
                  <a:pt x="4819185" y="-31335"/>
                  <a:pt x="5084956" y="44865"/>
                </a:cubicBezTo>
                <a:cubicBezTo>
                  <a:pt x="5350727" y="121065"/>
                  <a:pt x="5339575" y="425865"/>
                  <a:pt x="5475248" y="502065"/>
                </a:cubicBezTo>
                <a:cubicBezTo>
                  <a:pt x="5610921" y="578265"/>
                  <a:pt x="5739161" y="464894"/>
                  <a:pt x="5898995" y="502065"/>
                </a:cubicBezTo>
                <a:cubicBezTo>
                  <a:pt x="6058829" y="539236"/>
                  <a:pt x="6246541" y="632163"/>
                  <a:pt x="6434253" y="725090"/>
                </a:cubicBezTo>
              </a:path>
            </a:pathLst>
          </a:custGeom>
          <a:noFill/>
          <a:ln w="76200">
            <a:solidFill>
              <a:srgbClr val="7030A0">
                <a:alpha val="3882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17" name="Explosion 1 316"/>
          <p:cNvSpPr/>
          <p:nvPr/>
        </p:nvSpPr>
        <p:spPr bwMode="auto">
          <a:xfrm>
            <a:off x="3291825" y="4446999"/>
            <a:ext cx="283126" cy="239737"/>
          </a:xfrm>
          <a:prstGeom prst="irregularSeal1">
            <a:avLst/>
          </a:prstGeom>
          <a:solidFill>
            <a:schemeClr val="tx2">
              <a:lumMod val="20000"/>
              <a:lumOff val="80000"/>
            </a:schemeClr>
          </a:solidFill>
          <a:ln w="9525" cap="flat" cmpd="sng" algn="ctr">
            <a:solidFill>
              <a:srgbClr val="FF0000"/>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fontAlgn="base">
              <a:spcBef>
                <a:spcPct val="0"/>
              </a:spcBef>
              <a:spcAft>
                <a:spcPct val="0"/>
              </a:spcAft>
              <a:buClr>
                <a:srgbClr val="CC9900"/>
              </a:buClr>
              <a:buFont typeface="Wingdings" pitchFamily="2" charset="2"/>
              <a:buChar char="n"/>
            </a:pPr>
            <a:endParaRPr lang="en-US" sz="1799" b="1">
              <a:latin typeface="Arial" charset="0"/>
              <a:ea typeface="SimSun" pitchFamily="2" charset="-122"/>
            </a:endParaRPr>
          </a:p>
        </p:txBody>
      </p:sp>
      <p:sp>
        <p:nvSpPr>
          <p:cNvPr id="318" name="Explosion 1 317"/>
          <p:cNvSpPr/>
          <p:nvPr/>
        </p:nvSpPr>
        <p:spPr bwMode="auto">
          <a:xfrm>
            <a:off x="2575730" y="5179950"/>
            <a:ext cx="283126" cy="239737"/>
          </a:xfrm>
          <a:prstGeom prst="irregularSeal1">
            <a:avLst/>
          </a:prstGeom>
          <a:solidFill>
            <a:schemeClr val="tx2">
              <a:lumMod val="20000"/>
              <a:lumOff val="80000"/>
            </a:schemeClr>
          </a:solidFill>
          <a:ln w="9525" cap="flat" cmpd="sng" algn="ctr">
            <a:solidFill>
              <a:srgbClr val="FF0000"/>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fontAlgn="base">
              <a:spcBef>
                <a:spcPct val="0"/>
              </a:spcBef>
              <a:spcAft>
                <a:spcPct val="0"/>
              </a:spcAft>
              <a:buClr>
                <a:srgbClr val="CC9900"/>
              </a:buClr>
              <a:buFont typeface="Wingdings" pitchFamily="2" charset="2"/>
              <a:buChar char="n"/>
            </a:pPr>
            <a:endParaRPr lang="en-US" sz="1799" b="1">
              <a:latin typeface="Arial" charset="0"/>
              <a:ea typeface="SimSun" pitchFamily="2" charset="-122"/>
            </a:endParaRPr>
          </a:p>
        </p:txBody>
      </p:sp>
      <p:sp>
        <p:nvSpPr>
          <p:cNvPr id="319" name="Explosion 1 318"/>
          <p:cNvSpPr/>
          <p:nvPr/>
        </p:nvSpPr>
        <p:spPr bwMode="auto">
          <a:xfrm>
            <a:off x="5368583" y="4414428"/>
            <a:ext cx="283126" cy="239737"/>
          </a:xfrm>
          <a:prstGeom prst="irregularSeal1">
            <a:avLst/>
          </a:prstGeom>
          <a:solidFill>
            <a:schemeClr val="tx2">
              <a:lumMod val="20000"/>
              <a:lumOff val="80000"/>
            </a:schemeClr>
          </a:solidFill>
          <a:ln w="9525" cap="flat" cmpd="sng" algn="ctr">
            <a:solidFill>
              <a:srgbClr val="FF0000"/>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fontAlgn="base">
              <a:spcBef>
                <a:spcPct val="0"/>
              </a:spcBef>
              <a:spcAft>
                <a:spcPct val="0"/>
              </a:spcAft>
              <a:buClr>
                <a:srgbClr val="CC9900"/>
              </a:buClr>
              <a:buFont typeface="Wingdings" pitchFamily="2" charset="2"/>
              <a:buChar char="n"/>
            </a:pPr>
            <a:endParaRPr lang="en-US" sz="1799" b="1">
              <a:latin typeface="Arial" charset="0"/>
              <a:ea typeface="SimSun" pitchFamily="2" charset="-122"/>
            </a:endParaRPr>
          </a:p>
        </p:txBody>
      </p:sp>
      <p:sp>
        <p:nvSpPr>
          <p:cNvPr id="320" name="Explosion 1 319"/>
          <p:cNvSpPr/>
          <p:nvPr/>
        </p:nvSpPr>
        <p:spPr bwMode="auto">
          <a:xfrm>
            <a:off x="6908211" y="4853508"/>
            <a:ext cx="283126" cy="239737"/>
          </a:xfrm>
          <a:prstGeom prst="irregularSeal1">
            <a:avLst/>
          </a:prstGeom>
          <a:solidFill>
            <a:schemeClr val="tx2">
              <a:lumMod val="20000"/>
              <a:lumOff val="80000"/>
            </a:schemeClr>
          </a:solidFill>
          <a:ln w="9525" cap="flat" cmpd="sng" algn="ctr">
            <a:solidFill>
              <a:srgbClr val="FF0000"/>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defTabSz="914126" fontAlgn="base">
              <a:spcBef>
                <a:spcPct val="0"/>
              </a:spcBef>
              <a:spcAft>
                <a:spcPct val="0"/>
              </a:spcAft>
              <a:buClr>
                <a:srgbClr val="CC9900"/>
              </a:buClr>
              <a:buFont typeface="Wingdings" pitchFamily="2" charset="2"/>
              <a:buChar char="n"/>
            </a:pPr>
            <a:endParaRPr lang="en-US" sz="1799" b="1">
              <a:latin typeface="Arial" charset="0"/>
              <a:ea typeface="SimSun" pitchFamily="2" charset="-122"/>
            </a:endParaRPr>
          </a:p>
        </p:txBody>
      </p:sp>
      <p:sp>
        <p:nvSpPr>
          <p:cNvPr id="138" name="TextBox 137"/>
          <p:cNvSpPr txBox="1"/>
          <p:nvPr/>
        </p:nvSpPr>
        <p:spPr>
          <a:xfrm>
            <a:off x="6808247" y="3175579"/>
            <a:ext cx="647059" cy="307697"/>
          </a:xfrm>
          <a:prstGeom prst="rect">
            <a:avLst/>
          </a:prstGeom>
          <a:noFill/>
        </p:spPr>
        <p:txBody>
          <a:bodyPr wrap="none" rtlCol="0">
            <a:spAutoFit/>
          </a:bodyPr>
          <a:lstStyle/>
          <a:p>
            <a:r>
              <a:rPr lang="en-US" sz="1400" dirty="0"/>
              <a:t>report</a:t>
            </a:r>
          </a:p>
        </p:txBody>
      </p:sp>
      <p:cxnSp>
        <p:nvCxnSpPr>
          <p:cNvPr id="139" name="Straight Arrow Connector 138"/>
          <p:cNvCxnSpPr/>
          <p:nvPr/>
        </p:nvCxnSpPr>
        <p:spPr bwMode="auto">
          <a:xfrm flipV="1">
            <a:off x="6637532" y="3469943"/>
            <a:ext cx="1017962" cy="2018"/>
          </a:xfrm>
          <a:prstGeom prst="straightConnector1">
            <a:avLst/>
          </a:prstGeom>
          <a:noFill/>
          <a:ln w="38100" cap="flat" cmpd="sng" algn="ctr">
            <a:solidFill>
              <a:schemeClr val="tx1"/>
            </a:solidFill>
            <a:prstDash val="solid"/>
            <a:round/>
            <a:headEnd type="triangle" w="med" len="med"/>
            <a:tailEnd type="none" w="med" len="med"/>
          </a:ln>
          <a:effectLst/>
        </p:spPr>
      </p:cxnSp>
      <p:sp>
        <p:nvSpPr>
          <p:cNvPr id="7" name="Rectangular Callout 6"/>
          <p:cNvSpPr/>
          <p:nvPr/>
        </p:nvSpPr>
        <p:spPr>
          <a:xfrm>
            <a:off x="9001690" y="2976113"/>
            <a:ext cx="3092544" cy="3196087"/>
          </a:xfrm>
          <a:prstGeom prst="wedgeRectCallout">
            <a:avLst>
              <a:gd name="adj1" fmla="val -32288"/>
              <a:gd name="adj2" fmla="val -6399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Configure to process hop-by-hop IPv6 </a:t>
            </a:r>
            <a:r>
              <a:rPr lang="en-US" sz="1600" dirty="0" err="1">
                <a:solidFill>
                  <a:schemeClr val="tx1"/>
                </a:solidFill>
              </a:rPr>
              <a:t>ext</a:t>
            </a:r>
            <a:r>
              <a:rPr lang="en-US" sz="1600" dirty="0">
                <a:solidFill>
                  <a:schemeClr val="tx1"/>
                </a:solidFill>
              </a:rPr>
              <a:t> </a:t>
            </a:r>
            <a:r>
              <a:rPr lang="en-US" sz="1600" dirty="0" err="1">
                <a:solidFill>
                  <a:schemeClr val="tx1"/>
                </a:solidFill>
              </a:rPr>
              <a:t>hdr</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Only needed for throttle devices</a:t>
            </a:r>
          </a:p>
          <a:p>
            <a:pPr marL="285750" indent="-285750">
              <a:buFont typeface="Arial" panose="020B0604020202020204" pitchFamily="34" charset="0"/>
              <a:buChar char="•"/>
            </a:pPr>
            <a:r>
              <a:rPr lang="en-US" sz="1600" dirty="0">
                <a:solidFill>
                  <a:schemeClr val="tx1"/>
                </a:solidFill>
              </a:rPr>
              <a:t>Signal processing distributed to NPU on line card</a:t>
            </a:r>
          </a:p>
          <a:p>
            <a:pPr marL="285750" indent="-285750">
              <a:buFont typeface="Arial" panose="020B0604020202020204" pitchFamily="34" charset="0"/>
              <a:buChar char="•"/>
            </a:pPr>
            <a:r>
              <a:rPr lang="en-US" sz="1600" dirty="0">
                <a:solidFill>
                  <a:schemeClr val="tx1"/>
                </a:solidFill>
              </a:rPr>
              <a:t>Per flow state kept in line card</a:t>
            </a:r>
          </a:p>
          <a:p>
            <a:pPr marL="285750" indent="-285750">
              <a:buFont typeface="Arial" panose="020B0604020202020204" pitchFamily="34" charset="0"/>
              <a:buChar char="•"/>
            </a:pPr>
            <a:r>
              <a:rPr lang="en-US" sz="1600" dirty="0">
                <a:solidFill>
                  <a:schemeClr val="tx1"/>
                </a:solidFill>
              </a:rPr>
              <a:t>Per flow state self-maintained by data flow, deleted if aged</a:t>
            </a:r>
          </a:p>
          <a:p>
            <a:pPr marL="285750" indent="-285750">
              <a:buFont typeface="Arial" panose="020B0604020202020204" pitchFamily="34" charset="0"/>
              <a:buChar char="•"/>
            </a:pPr>
            <a:r>
              <a:rPr lang="en-US" sz="1600" dirty="0">
                <a:solidFill>
                  <a:schemeClr val="tx1"/>
                </a:solidFill>
              </a:rPr>
              <a:t>Basic security for signaling and data forwarding are provided</a:t>
            </a:r>
          </a:p>
        </p:txBody>
      </p:sp>
      <p:sp>
        <p:nvSpPr>
          <p:cNvPr id="3" name="Cloud 2"/>
          <p:cNvSpPr/>
          <p:nvPr/>
        </p:nvSpPr>
        <p:spPr>
          <a:xfrm>
            <a:off x="1717977" y="3715626"/>
            <a:ext cx="6061113" cy="2550703"/>
          </a:xfrm>
          <a:prstGeom prst="cloud">
            <a:avLst/>
          </a:prstGeom>
          <a:solidFill>
            <a:schemeClr val="accent5">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Cloud 141"/>
          <p:cNvSpPr/>
          <p:nvPr/>
        </p:nvSpPr>
        <p:spPr>
          <a:xfrm>
            <a:off x="2004268" y="1828289"/>
            <a:ext cx="6061113" cy="1412535"/>
          </a:xfrm>
          <a:prstGeom prst="cloud">
            <a:avLst/>
          </a:prstGeom>
          <a:solidFill>
            <a:schemeClr val="accent5">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621206" y="5418217"/>
            <a:ext cx="2715102" cy="369332"/>
          </a:xfrm>
          <a:prstGeom prst="rect">
            <a:avLst/>
          </a:prstGeom>
          <a:noFill/>
        </p:spPr>
        <p:txBody>
          <a:bodyPr wrap="none" rtlCol="0">
            <a:spAutoFit/>
          </a:bodyPr>
          <a:lstStyle/>
          <a:p>
            <a:r>
              <a:rPr lang="en-US" dirty="0"/>
              <a:t>Provider’s network, one AS</a:t>
            </a:r>
          </a:p>
        </p:txBody>
      </p:sp>
    </p:spTree>
    <p:extLst>
      <p:ext uri="{BB962C8B-B14F-4D97-AF65-F5344CB8AC3E}">
        <p14:creationId xmlns:p14="http://schemas.microsoft.com/office/powerpoint/2010/main" val="76457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B0DA41-D457-4223-9C56-D0D071A8AD52}"/>
              </a:ext>
            </a:extLst>
          </p:cNvPr>
          <p:cNvPicPr>
            <a:picLocks noChangeAspect="1"/>
          </p:cNvPicPr>
          <p:nvPr/>
        </p:nvPicPr>
        <p:blipFill>
          <a:blip r:embed="rId2"/>
          <a:stretch>
            <a:fillRect/>
          </a:stretch>
        </p:blipFill>
        <p:spPr>
          <a:xfrm>
            <a:off x="6579041" y="2751962"/>
            <a:ext cx="5272299" cy="3407057"/>
          </a:xfrm>
          <a:prstGeom prst="rect">
            <a:avLst/>
          </a:prstGeom>
        </p:spPr>
      </p:pic>
      <p:sp>
        <p:nvSpPr>
          <p:cNvPr id="25" name="Oval 24">
            <a:extLst>
              <a:ext uri="{FF2B5EF4-FFF2-40B4-BE49-F238E27FC236}">
                <a16:creationId xmlns:a16="http://schemas.microsoft.com/office/drawing/2014/main" id="{2A7EF905-34A3-4103-B56A-1D2D9DCB5159}"/>
              </a:ext>
            </a:extLst>
          </p:cNvPr>
          <p:cNvSpPr/>
          <p:nvPr/>
        </p:nvSpPr>
        <p:spPr>
          <a:xfrm>
            <a:off x="9708776" y="3980329"/>
            <a:ext cx="1999130" cy="10847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F4240-E050-4351-A909-A8403A67A23D}"/>
              </a:ext>
            </a:extLst>
          </p:cNvPr>
          <p:cNvSpPr>
            <a:spLocks noGrp="1"/>
          </p:cNvSpPr>
          <p:nvPr>
            <p:ph type="title"/>
          </p:nvPr>
        </p:nvSpPr>
        <p:spPr/>
        <p:txBody>
          <a:bodyPr/>
          <a:lstStyle/>
          <a:p>
            <a:r>
              <a:rPr lang="en-US" dirty="0"/>
              <a:t>Network modeling</a:t>
            </a:r>
          </a:p>
        </p:txBody>
      </p:sp>
      <p:pic>
        <p:nvPicPr>
          <p:cNvPr id="4" name="Picture 3">
            <a:extLst>
              <a:ext uri="{FF2B5EF4-FFF2-40B4-BE49-F238E27FC236}">
                <a16:creationId xmlns:a16="http://schemas.microsoft.com/office/drawing/2014/main" id="{E28057F4-6095-4EA6-86F6-C37D7FEFA6D4}"/>
              </a:ext>
            </a:extLst>
          </p:cNvPr>
          <p:cNvPicPr>
            <a:picLocks noChangeAspect="1"/>
          </p:cNvPicPr>
          <p:nvPr/>
        </p:nvPicPr>
        <p:blipFill>
          <a:blip r:embed="rId3"/>
          <a:stretch>
            <a:fillRect/>
          </a:stretch>
        </p:blipFill>
        <p:spPr>
          <a:xfrm>
            <a:off x="591667" y="2751963"/>
            <a:ext cx="4885768" cy="3407057"/>
          </a:xfrm>
          <a:prstGeom prst="rect">
            <a:avLst/>
          </a:prstGeom>
        </p:spPr>
      </p:pic>
      <p:sp>
        <p:nvSpPr>
          <p:cNvPr id="6" name="Rectangle 5">
            <a:extLst>
              <a:ext uri="{FF2B5EF4-FFF2-40B4-BE49-F238E27FC236}">
                <a16:creationId xmlns:a16="http://schemas.microsoft.com/office/drawing/2014/main" id="{54B93B84-F0F6-4446-8C5C-1A045D1AA42D}"/>
              </a:ext>
            </a:extLst>
          </p:cNvPr>
          <p:cNvSpPr/>
          <p:nvPr/>
        </p:nvSpPr>
        <p:spPr>
          <a:xfrm>
            <a:off x="5477435" y="3845860"/>
            <a:ext cx="1101606" cy="824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F3AEE8A-1EE1-4035-868B-1CF148D2F8F8}"/>
              </a:ext>
            </a:extLst>
          </p:cNvPr>
          <p:cNvCxnSpPr>
            <a:cxnSpLocks/>
          </p:cNvCxnSpPr>
          <p:nvPr/>
        </p:nvCxnSpPr>
        <p:spPr>
          <a:xfrm>
            <a:off x="5477435" y="3845860"/>
            <a:ext cx="1101606" cy="824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546EB5-705B-40D9-8E4B-1D932390D978}"/>
              </a:ext>
            </a:extLst>
          </p:cNvPr>
          <p:cNvCxnSpPr>
            <a:cxnSpLocks/>
          </p:cNvCxnSpPr>
          <p:nvPr/>
        </p:nvCxnSpPr>
        <p:spPr>
          <a:xfrm flipV="1">
            <a:off x="5477435" y="3845860"/>
            <a:ext cx="1101606" cy="8247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5FC49F1-1397-4545-8479-EF2E45C966EC}"/>
              </a:ext>
            </a:extLst>
          </p:cNvPr>
          <p:cNvSpPr txBox="1"/>
          <p:nvPr/>
        </p:nvSpPr>
        <p:spPr>
          <a:xfrm>
            <a:off x="5647765" y="4697507"/>
            <a:ext cx="853182" cy="646331"/>
          </a:xfrm>
          <a:prstGeom prst="rect">
            <a:avLst/>
          </a:prstGeom>
          <a:noFill/>
        </p:spPr>
        <p:txBody>
          <a:bodyPr wrap="none" rtlCol="0">
            <a:spAutoFit/>
          </a:bodyPr>
          <a:lstStyle/>
          <a:p>
            <a:r>
              <a:rPr lang="en-US" dirty="0"/>
              <a:t>Switch </a:t>
            </a:r>
          </a:p>
          <a:p>
            <a:r>
              <a:rPr lang="en-US" dirty="0"/>
              <a:t>Fabric</a:t>
            </a:r>
          </a:p>
        </p:txBody>
      </p:sp>
      <p:sp>
        <p:nvSpPr>
          <p:cNvPr id="15" name="TextBox 14">
            <a:extLst>
              <a:ext uri="{FF2B5EF4-FFF2-40B4-BE49-F238E27FC236}">
                <a16:creationId xmlns:a16="http://schemas.microsoft.com/office/drawing/2014/main" id="{66A3843E-2170-470F-955F-9C05D39720A4}"/>
              </a:ext>
            </a:extLst>
          </p:cNvPr>
          <p:cNvSpPr txBox="1"/>
          <p:nvPr/>
        </p:nvSpPr>
        <p:spPr>
          <a:xfrm>
            <a:off x="1363490" y="6242540"/>
            <a:ext cx="3843681" cy="646331"/>
          </a:xfrm>
          <a:prstGeom prst="rect">
            <a:avLst/>
          </a:prstGeom>
          <a:noFill/>
        </p:spPr>
        <p:txBody>
          <a:bodyPr wrap="none" rtlCol="0">
            <a:spAutoFit/>
          </a:bodyPr>
          <a:lstStyle/>
          <a:p>
            <a:r>
              <a:rPr lang="en-US" b="1" dirty="0"/>
              <a:t>Ingress Traffic Classification Module at</a:t>
            </a:r>
          </a:p>
          <a:p>
            <a:r>
              <a:rPr lang="en-US" b="1" dirty="0"/>
              <a:t>All Ingress Routers’ ingress interface</a:t>
            </a:r>
          </a:p>
        </p:txBody>
      </p:sp>
      <p:sp>
        <p:nvSpPr>
          <p:cNvPr id="16" name="TextBox 15">
            <a:extLst>
              <a:ext uri="{FF2B5EF4-FFF2-40B4-BE49-F238E27FC236}">
                <a16:creationId xmlns:a16="http://schemas.microsoft.com/office/drawing/2014/main" id="{E0519F60-84F7-4F90-9FD9-86CB0B81564C}"/>
              </a:ext>
            </a:extLst>
          </p:cNvPr>
          <p:cNvSpPr txBox="1"/>
          <p:nvPr/>
        </p:nvSpPr>
        <p:spPr>
          <a:xfrm>
            <a:off x="7428459" y="6242540"/>
            <a:ext cx="4189095" cy="646331"/>
          </a:xfrm>
          <a:prstGeom prst="rect">
            <a:avLst/>
          </a:prstGeom>
          <a:noFill/>
        </p:spPr>
        <p:txBody>
          <a:bodyPr wrap="none" rtlCol="0">
            <a:spAutoFit/>
          </a:bodyPr>
          <a:lstStyle/>
          <a:p>
            <a:r>
              <a:rPr lang="en-US" b="1" dirty="0"/>
              <a:t>Egress Queuing and Scheduling Module at</a:t>
            </a:r>
          </a:p>
          <a:p>
            <a:r>
              <a:rPr lang="en-US" b="1" dirty="0"/>
              <a:t>All Routers’ egress interface</a:t>
            </a:r>
          </a:p>
        </p:txBody>
      </p:sp>
      <p:sp>
        <p:nvSpPr>
          <p:cNvPr id="17" name="TextBox 16">
            <a:extLst>
              <a:ext uri="{FF2B5EF4-FFF2-40B4-BE49-F238E27FC236}">
                <a16:creationId xmlns:a16="http://schemas.microsoft.com/office/drawing/2014/main" id="{D8DE3B93-2B1A-4513-AEFD-EBABE6AB5DFB}"/>
              </a:ext>
            </a:extLst>
          </p:cNvPr>
          <p:cNvSpPr txBox="1"/>
          <p:nvPr/>
        </p:nvSpPr>
        <p:spPr>
          <a:xfrm>
            <a:off x="230194" y="1521411"/>
            <a:ext cx="5354030" cy="338554"/>
          </a:xfrm>
          <a:prstGeom prst="rect">
            <a:avLst/>
          </a:prstGeom>
          <a:noFill/>
          <a:ln>
            <a:solidFill>
              <a:srgbClr val="7030A0"/>
            </a:solidFill>
          </a:ln>
        </p:spPr>
        <p:txBody>
          <a:bodyPr wrap="none" rtlCol="0">
            <a:spAutoFit/>
          </a:bodyPr>
          <a:lstStyle/>
          <a:p>
            <a:r>
              <a:rPr lang="en-US" sz="1600" dirty="0"/>
              <a:t>New DSCP value is used to identify the new class for LGS flows</a:t>
            </a:r>
          </a:p>
        </p:txBody>
      </p:sp>
      <p:sp>
        <p:nvSpPr>
          <p:cNvPr id="18" name="TextBox 17">
            <a:extLst>
              <a:ext uri="{FF2B5EF4-FFF2-40B4-BE49-F238E27FC236}">
                <a16:creationId xmlns:a16="http://schemas.microsoft.com/office/drawing/2014/main" id="{8249F675-6E36-4393-B741-9CF86E7547A9}"/>
              </a:ext>
            </a:extLst>
          </p:cNvPr>
          <p:cNvSpPr txBox="1"/>
          <p:nvPr/>
        </p:nvSpPr>
        <p:spPr>
          <a:xfrm>
            <a:off x="230194" y="1955358"/>
            <a:ext cx="5354030" cy="584775"/>
          </a:xfrm>
          <a:prstGeom prst="rect">
            <a:avLst/>
          </a:prstGeom>
          <a:noFill/>
          <a:ln>
            <a:solidFill>
              <a:srgbClr val="7030A0"/>
            </a:solidFill>
          </a:ln>
        </p:spPr>
        <p:txBody>
          <a:bodyPr wrap="square" rtlCol="0">
            <a:spAutoFit/>
          </a:bodyPr>
          <a:lstStyle/>
          <a:p>
            <a:r>
              <a:rPr lang="en-US" sz="1600" dirty="0"/>
              <a:t>Rate is checked for LGS flows, colored packets are remarked to lower class or discarded</a:t>
            </a:r>
          </a:p>
        </p:txBody>
      </p:sp>
      <p:sp>
        <p:nvSpPr>
          <p:cNvPr id="19" name="TextBox 18">
            <a:extLst>
              <a:ext uri="{FF2B5EF4-FFF2-40B4-BE49-F238E27FC236}">
                <a16:creationId xmlns:a16="http://schemas.microsoft.com/office/drawing/2014/main" id="{B04C5E9A-A243-4467-811B-C88F569B927E}"/>
              </a:ext>
            </a:extLst>
          </p:cNvPr>
          <p:cNvSpPr txBox="1"/>
          <p:nvPr/>
        </p:nvSpPr>
        <p:spPr>
          <a:xfrm>
            <a:off x="6571389" y="1949614"/>
            <a:ext cx="5046870" cy="584775"/>
          </a:xfrm>
          <a:prstGeom prst="rect">
            <a:avLst/>
          </a:prstGeom>
          <a:noFill/>
          <a:ln>
            <a:solidFill>
              <a:srgbClr val="7030A0"/>
            </a:solidFill>
          </a:ln>
        </p:spPr>
        <p:txBody>
          <a:bodyPr wrap="square" rtlCol="0">
            <a:spAutoFit/>
          </a:bodyPr>
          <a:lstStyle/>
          <a:p>
            <a:r>
              <a:rPr lang="en-US" sz="1600" dirty="0"/>
              <a:t>Rate is checked for LGS flows, colored packets are remarked to lower class or discarded</a:t>
            </a:r>
          </a:p>
        </p:txBody>
      </p:sp>
      <p:sp>
        <p:nvSpPr>
          <p:cNvPr id="20" name="TextBox 19">
            <a:extLst>
              <a:ext uri="{FF2B5EF4-FFF2-40B4-BE49-F238E27FC236}">
                <a16:creationId xmlns:a16="http://schemas.microsoft.com/office/drawing/2014/main" id="{BE6DA983-33F7-46FD-9691-C9E6BD654E3B}"/>
              </a:ext>
            </a:extLst>
          </p:cNvPr>
          <p:cNvSpPr txBox="1"/>
          <p:nvPr/>
        </p:nvSpPr>
        <p:spPr>
          <a:xfrm>
            <a:off x="6571388" y="1521411"/>
            <a:ext cx="4208716" cy="338554"/>
          </a:xfrm>
          <a:prstGeom prst="rect">
            <a:avLst/>
          </a:prstGeom>
          <a:noFill/>
          <a:ln>
            <a:solidFill>
              <a:srgbClr val="7030A0"/>
            </a:solidFill>
          </a:ln>
        </p:spPr>
        <p:txBody>
          <a:bodyPr wrap="none" rtlCol="0">
            <a:spAutoFit/>
          </a:bodyPr>
          <a:lstStyle/>
          <a:p>
            <a:r>
              <a:rPr lang="en-US" sz="1600" dirty="0"/>
              <a:t>LGS flows are queued into the 2</a:t>
            </a:r>
            <a:r>
              <a:rPr lang="en-US" sz="1600" baseline="30000" dirty="0"/>
              <a:t>nd</a:t>
            </a:r>
            <a:r>
              <a:rPr lang="en-US" sz="1600" dirty="0"/>
              <a:t> priority queue</a:t>
            </a:r>
          </a:p>
        </p:txBody>
      </p:sp>
      <p:sp>
        <p:nvSpPr>
          <p:cNvPr id="21" name="Freeform: Shape 20">
            <a:extLst>
              <a:ext uri="{FF2B5EF4-FFF2-40B4-BE49-F238E27FC236}">
                <a16:creationId xmlns:a16="http://schemas.microsoft.com/office/drawing/2014/main" id="{14FF9E58-E6BA-47FE-886C-01534D648F7B}"/>
              </a:ext>
            </a:extLst>
          </p:cNvPr>
          <p:cNvSpPr/>
          <p:nvPr/>
        </p:nvSpPr>
        <p:spPr>
          <a:xfrm>
            <a:off x="-3299" y="1639361"/>
            <a:ext cx="2746499" cy="2045133"/>
          </a:xfrm>
          <a:custGeom>
            <a:avLst/>
            <a:gdLst>
              <a:gd name="connsiteX0" fmla="*/ 236381 w 2746499"/>
              <a:gd name="connsiteY0" fmla="*/ 81863 h 2045133"/>
              <a:gd name="connsiteX1" fmla="*/ 119840 w 2746499"/>
              <a:gd name="connsiteY1" fmla="*/ 180474 h 2045133"/>
              <a:gd name="connsiteX2" fmla="*/ 227417 w 2746499"/>
              <a:gd name="connsiteY2" fmla="*/ 1677580 h 2045133"/>
              <a:gd name="connsiteX3" fmla="*/ 2746499 w 2746499"/>
              <a:gd name="connsiteY3" fmla="*/ 2045133 h 2045133"/>
            </a:gdLst>
            <a:ahLst/>
            <a:cxnLst>
              <a:cxn ang="0">
                <a:pos x="connsiteX0" y="connsiteY0"/>
              </a:cxn>
              <a:cxn ang="0">
                <a:pos x="connsiteX1" y="connsiteY1"/>
              </a:cxn>
              <a:cxn ang="0">
                <a:pos x="connsiteX2" y="connsiteY2"/>
              </a:cxn>
              <a:cxn ang="0">
                <a:pos x="connsiteX3" y="connsiteY3"/>
              </a:cxn>
            </a:cxnLst>
            <a:rect l="l" t="t" r="r" b="b"/>
            <a:pathLst>
              <a:path w="2746499" h="2045133">
                <a:moveTo>
                  <a:pt x="236381" y="81863"/>
                </a:moveTo>
                <a:cubicBezTo>
                  <a:pt x="178857" y="-1808"/>
                  <a:pt x="121334" y="-85479"/>
                  <a:pt x="119840" y="180474"/>
                </a:cubicBezTo>
                <a:cubicBezTo>
                  <a:pt x="118346" y="446427"/>
                  <a:pt x="-210360" y="1366804"/>
                  <a:pt x="227417" y="1677580"/>
                </a:cubicBezTo>
                <a:cubicBezTo>
                  <a:pt x="665194" y="1988357"/>
                  <a:pt x="1705846" y="2016745"/>
                  <a:pt x="2746499" y="204513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C56C66E-8CCA-4B85-A83D-017735725ECC}"/>
              </a:ext>
            </a:extLst>
          </p:cNvPr>
          <p:cNvSpPr/>
          <p:nvPr/>
        </p:nvSpPr>
        <p:spPr>
          <a:xfrm>
            <a:off x="3567953" y="2528047"/>
            <a:ext cx="283686" cy="1057835"/>
          </a:xfrm>
          <a:custGeom>
            <a:avLst/>
            <a:gdLst>
              <a:gd name="connsiteX0" fmla="*/ 161365 w 283686"/>
              <a:gd name="connsiteY0" fmla="*/ 0 h 1057835"/>
              <a:gd name="connsiteX1" fmla="*/ 277906 w 283686"/>
              <a:gd name="connsiteY1" fmla="*/ 663388 h 1057835"/>
              <a:gd name="connsiteX2" fmla="*/ 0 w 283686"/>
              <a:gd name="connsiteY2" fmla="*/ 1057835 h 1057835"/>
            </a:gdLst>
            <a:ahLst/>
            <a:cxnLst>
              <a:cxn ang="0">
                <a:pos x="connsiteX0" y="connsiteY0"/>
              </a:cxn>
              <a:cxn ang="0">
                <a:pos x="connsiteX1" y="connsiteY1"/>
              </a:cxn>
              <a:cxn ang="0">
                <a:pos x="connsiteX2" y="connsiteY2"/>
              </a:cxn>
            </a:cxnLst>
            <a:rect l="l" t="t" r="r" b="b"/>
            <a:pathLst>
              <a:path w="283686" h="1057835">
                <a:moveTo>
                  <a:pt x="161365" y="0"/>
                </a:moveTo>
                <a:cubicBezTo>
                  <a:pt x="233082" y="243541"/>
                  <a:pt x="304800" y="487082"/>
                  <a:pt x="277906" y="663388"/>
                </a:cubicBezTo>
                <a:cubicBezTo>
                  <a:pt x="251012" y="839694"/>
                  <a:pt x="125506" y="948764"/>
                  <a:pt x="0" y="105783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95AEC64-0CF2-4771-94B1-D7C26AE05993}"/>
              </a:ext>
            </a:extLst>
          </p:cNvPr>
          <p:cNvSpPr/>
          <p:nvPr/>
        </p:nvSpPr>
        <p:spPr>
          <a:xfrm>
            <a:off x="6150114" y="1658471"/>
            <a:ext cx="2823557" cy="1981200"/>
          </a:xfrm>
          <a:custGeom>
            <a:avLst/>
            <a:gdLst>
              <a:gd name="connsiteX0" fmla="*/ 421015 w 2823557"/>
              <a:gd name="connsiteY0" fmla="*/ 0 h 1981200"/>
              <a:gd name="connsiteX1" fmla="*/ 187933 w 2823557"/>
              <a:gd name="connsiteY1" fmla="*/ 1084729 h 1981200"/>
              <a:gd name="connsiteX2" fmla="*/ 2823557 w 2823557"/>
              <a:gd name="connsiteY2" fmla="*/ 1981200 h 1981200"/>
            </a:gdLst>
            <a:ahLst/>
            <a:cxnLst>
              <a:cxn ang="0">
                <a:pos x="connsiteX0" y="connsiteY0"/>
              </a:cxn>
              <a:cxn ang="0">
                <a:pos x="connsiteX1" y="connsiteY1"/>
              </a:cxn>
              <a:cxn ang="0">
                <a:pos x="connsiteX2" y="connsiteY2"/>
              </a:cxn>
            </a:cxnLst>
            <a:rect l="l" t="t" r="r" b="b"/>
            <a:pathLst>
              <a:path w="2823557" h="1981200">
                <a:moveTo>
                  <a:pt x="421015" y="0"/>
                </a:moveTo>
                <a:cubicBezTo>
                  <a:pt x="104262" y="377264"/>
                  <a:pt x="-212491" y="754529"/>
                  <a:pt x="187933" y="1084729"/>
                </a:cubicBezTo>
                <a:cubicBezTo>
                  <a:pt x="588357" y="1414929"/>
                  <a:pt x="1705957" y="1698064"/>
                  <a:pt x="2823557" y="19812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58121B1-9CA5-4DC3-BB86-E3F48B63942E}"/>
              </a:ext>
            </a:extLst>
          </p:cNvPr>
          <p:cNvSpPr/>
          <p:nvPr/>
        </p:nvSpPr>
        <p:spPr>
          <a:xfrm flipH="1">
            <a:off x="8166845" y="2528048"/>
            <a:ext cx="519954" cy="1281952"/>
          </a:xfrm>
          <a:custGeom>
            <a:avLst/>
            <a:gdLst>
              <a:gd name="connsiteX0" fmla="*/ 0 w 26894"/>
              <a:gd name="connsiteY0" fmla="*/ 0 h 1272988"/>
              <a:gd name="connsiteX1" fmla="*/ 26894 w 26894"/>
              <a:gd name="connsiteY1" fmla="*/ 1272988 h 1272988"/>
            </a:gdLst>
            <a:ahLst/>
            <a:cxnLst>
              <a:cxn ang="0">
                <a:pos x="connsiteX0" y="connsiteY0"/>
              </a:cxn>
              <a:cxn ang="0">
                <a:pos x="connsiteX1" y="connsiteY1"/>
              </a:cxn>
            </a:cxnLst>
            <a:rect l="l" t="t" r="r" b="b"/>
            <a:pathLst>
              <a:path w="26894" h="1272988">
                <a:moveTo>
                  <a:pt x="0" y="0"/>
                </a:moveTo>
                <a:lnTo>
                  <a:pt x="26894" y="1272988"/>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CE5F74C-FBB3-4A7C-B371-11B329DFD635}"/>
              </a:ext>
            </a:extLst>
          </p:cNvPr>
          <p:cNvSpPr txBox="1"/>
          <p:nvPr/>
        </p:nvSpPr>
        <p:spPr>
          <a:xfrm>
            <a:off x="10171279" y="3008500"/>
            <a:ext cx="2204963" cy="338554"/>
          </a:xfrm>
          <a:prstGeom prst="rect">
            <a:avLst/>
          </a:prstGeom>
          <a:noFill/>
          <a:ln>
            <a:solidFill>
              <a:srgbClr val="7030A0"/>
            </a:solidFill>
          </a:ln>
        </p:spPr>
        <p:txBody>
          <a:bodyPr wrap="none" rtlCol="0">
            <a:spAutoFit/>
          </a:bodyPr>
          <a:lstStyle/>
          <a:p>
            <a:r>
              <a:rPr lang="en-US" sz="1600" dirty="0"/>
              <a:t>PQ+WRR for scheduling </a:t>
            </a:r>
          </a:p>
        </p:txBody>
      </p:sp>
      <p:sp>
        <p:nvSpPr>
          <p:cNvPr id="27" name="Freeform: Shape 26">
            <a:extLst>
              <a:ext uri="{FF2B5EF4-FFF2-40B4-BE49-F238E27FC236}">
                <a16:creationId xmlns:a16="http://schemas.microsoft.com/office/drawing/2014/main" id="{70B71596-2592-4C28-BB2C-9C4CE477834C}"/>
              </a:ext>
            </a:extLst>
          </p:cNvPr>
          <p:cNvSpPr/>
          <p:nvPr/>
        </p:nvSpPr>
        <p:spPr>
          <a:xfrm>
            <a:off x="11098306" y="3352800"/>
            <a:ext cx="779400" cy="663388"/>
          </a:xfrm>
          <a:custGeom>
            <a:avLst/>
            <a:gdLst>
              <a:gd name="connsiteX0" fmla="*/ 735106 w 779400"/>
              <a:gd name="connsiteY0" fmla="*/ 0 h 663388"/>
              <a:gd name="connsiteX1" fmla="*/ 699247 w 779400"/>
              <a:gd name="connsiteY1" fmla="*/ 457200 h 663388"/>
              <a:gd name="connsiteX2" fmla="*/ 0 w 779400"/>
              <a:gd name="connsiteY2" fmla="*/ 663388 h 663388"/>
            </a:gdLst>
            <a:ahLst/>
            <a:cxnLst>
              <a:cxn ang="0">
                <a:pos x="connsiteX0" y="connsiteY0"/>
              </a:cxn>
              <a:cxn ang="0">
                <a:pos x="connsiteX1" y="connsiteY1"/>
              </a:cxn>
              <a:cxn ang="0">
                <a:pos x="connsiteX2" y="connsiteY2"/>
              </a:cxn>
            </a:cxnLst>
            <a:rect l="l" t="t" r="r" b="b"/>
            <a:pathLst>
              <a:path w="779400" h="663388">
                <a:moveTo>
                  <a:pt x="735106" y="0"/>
                </a:moveTo>
                <a:cubicBezTo>
                  <a:pt x="778435" y="173317"/>
                  <a:pt x="821765" y="346635"/>
                  <a:pt x="699247" y="457200"/>
                </a:cubicBezTo>
                <a:cubicBezTo>
                  <a:pt x="576729" y="567765"/>
                  <a:pt x="288364" y="615576"/>
                  <a:pt x="0" y="663388"/>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88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4240-E050-4351-A909-A8403A67A23D}"/>
              </a:ext>
            </a:extLst>
          </p:cNvPr>
          <p:cNvSpPr>
            <a:spLocks noGrp="1"/>
          </p:cNvSpPr>
          <p:nvPr>
            <p:ph type="title"/>
          </p:nvPr>
        </p:nvSpPr>
        <p:spPr/>
        <p:txBody>
          <a:bodyPr/>
          <a:lstStyle/>
          <a:p>
            <a:r>
              <a:rPr lang="en-US" dirty="0"/>
              <a:t>Signaling and rules for a new connection</a:t>
            </a:r>
          </a:p>
        </p:txBody>
      </p:sp>
      <p:pic>
        <p:nvPicPr>
          <p:cNvPr id="4" name="Picture 3">
            <a:extLst>
              <a:ext uri="{FF2B5EF4-FFF2-40B4-BE49-F238E27FC236}">
                <a16:creationId xmlns:a16="http://schemas.microsoft.com/office/drawing/2014/main" id="{E28057F4-6095-4EA6-86F6-C37D7FEFA6D4}"/>
              </a:ext>
            </a:extLst>
          </p:cNvPr>
          <p:cNvPicPr>
            <a:picLocks noChangeAspect="1"/>
          </p:cNvPicPr>
          <p:nvPr/>
        </p:nvPicPr>
        <p:blipFill>
          <a:blip r:embed="rId2"/>
          <a:stretch>
            <a:fillRect/>
          </a:stretch>
        </p:blipFill>
        <p:spPr>
          <a:xfrm>
            <a:off x="591667" y="2751963"/>
            <a:ext cx="4885768" cy="3407057"/>
          </a:xfrm>
          <a:prstGeom prst="rect">
            <a:avLst/>
          </a:prstGeom>
        </p:spPr>
      </p:pic>
      <p:pic>
        <p:nvPicPr>
          <p:cNvPr id="5" name="Picture 4">
            <a:extLst>
              <a:ext uri="{FF2B5EF4-FFF2-40B4-BE49-F238E27FC236}">
                <a16:creationId xmlns:a16="http://schemas.microsoft.com/office/drawing/2014/main" id="{17B0DA41-D457-4223-9C56-D0D071A8AD52}"/>
              </a:ext>
            </a:extLst>
          </p:cNvPr>
          <p:cNvPicPr>
            <a:picLocks noChangeAspect="1"/>
          </p:cNvPicPr>
          <p:nvPr/>
        </p:nvPicPr>
        <p:blipFill>
          <a:blip r:embed="rId3"/>
          <a:stretch>
            <a:fillRect/>
          </a:stretch>
        </p:blipFill>
        <p:spPr>
          <a:xfrm>
            <a:off x="6579041" y="2751962"/>
            <a:ext cx="5272299" cy="3407057"/>
          </a:xfrm>
          <a:prstGeom prst="rect">
            <a:avLst/>
          </a:prstGeom>
        </p:spPr>
      </p:pic>
      <p:sp>
        <p:nvSpPr>
          <p:cNvPr id="6" name="Rectangle 5">
            <a:extLst>
              <a:ext uri="{FF2B5EF4-FFF2-40B4-BE49-F238E27FC236}">
                <a16:creationId xmlns:a16="http://schemas.microsoft.com/office/drawing/2014/main" id="{54B93B84-F0F6-4446-8C5C-1A045D1AA42D}"/>
              </a:ext>
            </a:extLst>
          </p:cNvPr>
          <p:cNvSpPr/>
          <p:nvPr/>
        </p:nvSpPr>
        <p:spPr>
          <a:xfrm>
            <a:off x="5477435" y="3845860"/>
            <a:ext cx="1101606" cy="824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F3AEE8A-1EE1-4035-868B-1CF148D2F8F8}"/>
              </a:ext>
            </a:extLst>
          </p:cNvPr>
          <p:cNvCxnSpPr>
            <a:cxnSpLocks/>
          </p:cNvCxnSpPr>
          <p:nvPr/>
        </p:nvCxnSpPr>
        <p:spPr>
          <a:xfrm>
            <a:off x="5477435" y="3845860"/>
            <a:ext cx="1101606" cy="824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546EB5-705B-40D9-8E4B-1D932390D978}"/>
              </a:ext>
            </a:extLst>
          </p:cNvPr>
          <p:cNvCxnSpPr>
            <a:cxnSpLocks/>
          </p:cNvCxnSpPr>
          <p:nvPr/>
        </p:nvCxnSpPr>
        <p:spPr>
          <a:xfrm flipV="1">
            <a:off x="5477435" y="3845860"/>
            <a:ext cx="1101606" cy="8247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5FC49F1-1397-4545-8479-EF2E45C966EC}"/>
              </a:ext>
            </a:extLst>
          </p:cNvPr>
          <p:cNvSpPr txBox="1"/>
          <p:nvPr/>
        </p:nvSpPr>
        <p:spPr>
          <a:xfrm>
            <a:off x="5647765" y="4697507"/>
            <a:ext cx="853182" cy="646331"/>
          </a:xfrm>
          <a:prstGeom prst="rect">
            <a:avLst/>
          </a:prstGeom>
          <a:noFill/>
        </p:spPr>
        <p:txBody>
          <a:bodyPr wrap="none" rtlCol="0">
            <a:spAutoFit/>
          </a:bodyPr>
          <a:lstStyle/>
          <a:p>
            <a:r>
              <a:rPr lang="en-US" dirty="0"/>
              <a:t>Switch </a:t>
            </a:r>
          </a:p>
          <a:p>
            <a:r>
              <a:rPr lang="en-US" dirty="0"/>
              <a:t>Fabric</a:t>
            </a:r>
          </a:p>
        </p:txBody>
      </p:sp>
      <p:sp>
        <p:nvSpPr>
          <p:cNvPr id="15" name="TextBox 14">
            <a:extLst>
              <a:ext uri="{FF2B5EF4-FFF2-40B4-BE49-F238E27FC236}">
                <a16:creationId xmlns:a16="http://schemas.microsoft.com/office/drawing/2014/main" id="{66A3843E-2170-470F-955F-9C05D39720A4}"/>
              </a:ext>
            </a:extLst>
          </p:cNvPr>
          <p:cNvSpPr txBox="1"/>
          <p:nvPr/>
        </p:nvSpPr>
        <p:spPr>
          <a:xfrm>
            <a:off x="1363490" y="6242540"/>
            <a:ext cx="3843681" cy="646331"/>
          </a:xfrm>
          <a:prstGeom prst="rect">
            <a:avLst/>
          </a:prstGeom>
          <a:noFill/>
        </p:spPr>
        <p:txBody>
          <a:bodyPr wrap="none" rtlCol="0">
            <a:spAutoFit/>
          </a:bodyPr>
          <a:lstStyle/>
          <a:p>
            <a:r>
              <a:rPr lang="en-US" b="1" dirty="0"/>
              <a:t>Ingress Traffic Classification Module at</a:t>
            </a:r>
          </a:p>
          <a:p>
            <a:r>
              <a:rPr lang="en-US" b="1" dirty="0"/>
              <a:t>All Ingress Routers’ ingress interface</a:t>
            </a:r>
          </a:p>
        </p:txBody>
      </p:sp>
      <p:sp>
        <p:nvSpPr>
          <p:cNvPr id="16" name="TextBox 15">
            <a:extLst>
              <a:ext uri="{FF2B5EF4-FFF2-40B4-BE49-F238E27FC236}">
                <a16:creationId xmlns:a16="http://schemas.microsoft.com/office/drawing/2014/main" id="{E0519F60-84F7-4F90-9FD9-86CB0B81564C}"/>
              </a:ext>
            </a:extLst>
          </p:cNvPr>
          <p:cNvSpPr txBox="1"/>
          <p:nvPr/>
        </p:nvSpPr>
        <p:spPr>
          <a:xfrm>
            <a:off x="7428459" y="6242540"/>
            <a:ext cx="4189095" cy="646331"/>
          </a:xfrm>
          <a:prstGeom prst="rect">
            <a:avLst/>
          </a:prstGeom>
          <a:noFill/>
        </p:spPr>
        <p:txBody>
          <a:bodyPr wrap="none" rtlCol="0">
            <a:spAutoFit/>
          </a:bodyPr>
          <a:lstStyle/>
          <a:p>
            <a:r>
              <a:rPr lang="en-US" b="1" dirty="0"/>
              <a:t>Egress Queuing and Scheduling Module at</a:t>
            </a:r>
          </a:p>
          <a:p>
            <a:r>
              <a:rPr lang="en-US" b="1" dirty="0"/>
              <a:t>All Routers’ egress interface</a:t>
            </a:r>
          </a:p>
        </p:txBody>
      </p:sp>
      <p:sp>
        <p:nvSpPr>
          <p:cNvPr id="18" name="TextBox 17">
            <a:extLst>
              <a:ext uri="{FF2B5EF4-FFF2-40B4-BE49-F238E27FC236}">
                <a16:creationId xmlns:a16="http://schemas.microsoft.com/office/drawing/2014/main" id="{8249F675-6E36-4393-B741-9CF86E7547A9}"/>
              </a:ext>
            </a:extLst>
          </p:cNvPr>
          <p:cNvSpPr txBox="1"/>
          <p:nvPr/>
        </p:nvSpPr>
        <p:spPr>
          <a:xfrm>
            <a:off x="8670" y="1690688"/>
            <a:ext cx="6362348" cy="954107"/>
          </a:xfrm>
          <a:prstGeom prst="rect">
            <a:avLst/>
          </a:prstGeom>
          <a:noFill/>
          <a:ln>
            <a:solidFill>
              <a:srgbClr val="7030A0"/>
            </a:solidFill>
          </a:ln>
        </p:spPr>
        <p:txBody>
          <a:bodyPr wrap="square" rtlCol="0">
            <a:spAutoFit/>
          </a:bodyPr>
          <a:lstStyle/>
          <a:p>
            <a:r>
              <a:rPr lang="en-US" sz="1400" b="1" dirty="0"/>
              <a:t>If (total ingress flow’s CIR &lt; ingress interface rate)</a:t>
            </a:r>
          </a:p>
          <a:p>
            <a:pPr lvl="1"/>
            <a:r>
              <a:rPr lang="en-US" sz="1400" b="1" dirty="0"/>
              <a:t>Allowed, classify as LGS flow, update meter DB, flow DB and in-band signaling</a:t>
            </a:r>
          </a:p>
          <a:p>
            <a:r>
              <a:rPr lang="en-US" sz="1400" b="1" dirty="0"/>
              <a:t>else</a:t>
            </a:r>
          </a:p>
          <a:p>
            <a:pPr lvl="1"/>
            <a:r>
              <a:rPr lang="en-US" sz="1400" b="1" dirty="0"/>
              <a:t>not allowed, classified as BE, </a:t>
            </a:r>
            <a:r>
              <a:rPr lang="en-US" sz="1400" b="1"/>
              <a:t>update in-band </a:t>
            </a:r>
            <a:r>
              <a:rPr lang="en-US" sz="1400" b="1" dirty="0"/>
              <a:t>signaling</a:t>
            </a:r>
          </a:p>
        </p:txBody>
      </p:sp>
      <p:sp>
        <p:nvSpPr>
          <p:cNvPr id="26" name="TextBox 25">
            <a:extLst>
              <a:ext uri="{FF2B5EF4-FFF2-40B4-BE49-F238E27FC236}">
                <a16:creationId xmlns:a16="http://schemas.microsoft.com/office/drawing/2014/main" id="{56A81E5E-6FFF-45B1-AFB9-2F6CD3F31930}"/>
              </a:ext>
            </a:extLst>
          </p:cNvPr>
          <p:cNvSpPr txBox="1"/>
          <p:nvPr/>
        </p:nvSpPr>
        <p:spPr>
          <a:xfrm>
            <a:off x="6371018" y="1687240"/>
            <a:ext cx="5668582" cy="954107"/>
          </a:xfrm>
          <a:prstGeom prst="rect">
            <a:avLst/>
          </a:prstGeom>
          <a:noFill/>
          <a:ln>
            <a:solidFill>
              <a:srgbClr val="7030A0"/>
            </a:solidFill>
          </a:ln>
        </p:spPr>
        <p:txBody>
          <a:bodyPr wrap="square" rtlCol="0">
            <a:spAutoFit/>
          </a:bodyPr>
          <a:lstStyle/>
          <a:p>
            <a:r>
              <a:rPr lang="en-US" sz="1400" b="1" dirty="0"/>
              <a:t>If (total egress flow’s CIR &lt; egress interface rate)</a:t>
            </a:r>
          </a:p>
          <a:p>
            <a:pPr lvl="1"/>
            <a:r>
              <a:rPr lang="en-US" sz="1400" b="1" dirty="0"/>
              <a:t>allowed, update meter DB, flow DB and in-band signaling</a:t>
            </a:r>
          </a:p>
          <a:p>
            <a:r>
              <a:rPr lang="en-US" sz="1400" b="1" dirty="0"/>
              <a:t>else</a:t>
            </a:r>
          </a:p>
          <a:p>
            <a:pPr lvl="1"/>
            <a:r>
              <a:rPr lang="en-US" sz="1400" b="1" dirty="0"/>
              <a:t>not allowed, update in-band signaling</a:t>
            </a:r>
          </a:p>
        </p:txBody>
      </p:sp>
      <p:sp>
        <p:nvSpPr>
          <p:cNvPr id="27" name="TextBox 26">
            <a:extLst>
              <a:ext uri="{FF2B5EF4-FFF2-40B4-BE49-F238E27FC236}">
                <a16:creationId xmlns:a16="http://schemas.microsoft.com/office/drawing/2014/main" id="{4C8219BD-D7BB-466A-BCCC-BA0CDD76F478}"/>
              </a:ext>
            </a:extLst>
          </p:cNvPr>
          <p:cNvSpPr txBox="1"/>
          <p:nvPr/>
        </p:nvSpPr>
        <p:spPr>
          <a:xfrm>
            <a:off x="1039906" y="1379463"/>
            <a:ext cx="9556376" cy="307777"/>
          </a:xfrm>
          <a:prstGeom prst="rect">
            <a:avLst/>
          </a:prstGeom>
          <a:noFill/>
          <a:ln>
            <a:solidFill>
              <a:srgbClr val="7030A0"/>
            </a:solidFill>
          </a:ln>
        </p:spPr>
        <p:txBody>
          <a:bodyPr wrap="square" rtlCol="0">
            <a:spAutoFit/>
          </a:bodyPr>
          <a:lstStyle/>
          <a:p>
            <a:r>
              <a:rPr lang="en-US" sz="1400" b="1" dirty="0"/>
              <a:t>In-band signaling will notify the host about the resource reservation status on path, host then knows the status of connection</a:t>
            </a:r>
          </a:p>
        </p:txBody>
      </p:sp>
    </p:spTree>
    <p:extLst>
      <p:ext uri="{BB962C8B-B14F-4D97-AF65-F5344CB8AC3E}">
        <p14:creationId xmlns:p14="http://schemas.microsoft.com/office/powerpoint/2010/main" val="120116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427" y="190257"/>
            <a:ext cx="10515600" cy="1325563"/>
          </a:xfrm>
        </p:spPr>
        <p:txBody>
          <a:bodyPr>
            <a:normAutofit/>
          </a:bodyPr>
          <a:lstStyle/>
          <a:p>
            <a:r>
              <a:rPr lang="en-US" sz="3600" dirty="0"/>
              <a:t>Configuration: Ingress shaper at PE ingress interface</a:t>
            </a:r>
          </a:p>
        </p:txBody>
      </p:sp>
      <p:grpSp>
        <p:nvGrpSpPr>
          <p:cNvPr id="17" name="Group 16">
            <a:extLst>
              <a:ext uri="{FF2B5EF4-FFF2-40B4-BE49-F238E27FC236}">
                <a16:creationId xmlns:a16="http://schemas.microsoft.com/office/drawing/2014/main" id="{E8BD640B-C19C-4830-BDCA-F8EEE09FA247}"/>
              </a:ext>
            </a:extLst>
          </p:cNvPr>
          <p:cNvGrpSpPr/>
          <p:nvPr/>
        </p:nvGrpSpPr>
        <p:grpSpPr>
          <a:xfrm>
            <a:off x="1560118" y="1266549"/>
            <a:ext cx="8498152" cy="2794017"/>
            <a:chOff x="1560118" y="1967713"/>
            <a:chExt cx="8498152" cy="2794017"/>
          </a:xfrm>
        </p:grpSpPr>
        <p:sp>
          <p:nvSpPr>
            <p:cNvPr id="3" name="Cloud 2"/>
            <p:cNvSpPr/>
            <p:nvPr/>
          </p:nvSpPr>
          <p:spPr>
            <a:xfrm>
              <a:off x="2770000" y="2211027"/>
              <a:ext cx="6061113" cy="2550703"/>
            </a:xfrm>
            <a:prstGeom prst="cloud">
              <a:avLst/>
            </a:prstGeom>
            <a:solidFill>
              <a:schemeClr val="accent5">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4" name="Picture 457" descr="图片236"/>
            <p:cNvPicPr>
              <a:picLocks noChangeAspect="1" noChangeArrowheads="1"/>
            </p:cNvPicPr>
            <p:nvPr/>
          </p:nvPicPr>
          <p:blipFill>
            <a:blip r:embed="rId2" cstate="email"/>
            <a:srcRect/>
            <a:stretch>
              <a:fillRect/>
            </a:stretch>
          </p:blipFill>
          <p:spPr bwMode="auto">
            <a:xfrm>
              <a:off x="3641660" y="2445877"/>
              <a:ext cx="192348" cy="316294"/>
            </a:xfrm>
            <a:prstGeom prst="rect">
              <a:avLst/>
            </a:prstGeom>
            <a:noFill/>
            <a:ln w="9525">
              <a:noFill/>
              <a:miter lim="800000"/>
              <a:headEnd/>
              <a:tailEnd/>
            </a:ln>
          </p:spPr>
        </p:pic>
        <p:pic>
          <p:nvPicPr>
            <p:cNvPr id="126" name="Picture 457" descr="图片236">
              <a:extLst>
                <a:ext uri="{FF2B5EF4-FFF2-40B4-BE49-F238E27FC236}">
                  <a16:creationId xmlns:a16="http://schemas.microsoft.com/office/drawing/2014/main" id="{39EA3CA3-730B-4725-8084-581D3B74D74E}"/>
                </a:ext>
              </a:extLst>
            </p:cNvPr>
            <p:cNvPicPr>
              <a:picLocks noChangeAspect="1" noChangeArrowheads="1"/>
            </p:cNvPicPr>
            <p:nvPr/>
          </p:nvPicPr>
          <p:blipFill>
            <a:blip r:embed="rId2" cstate="email"/>
            <a:srcRect/>
            <a:stretch>
              <a:fillRect/>
            </a:stretch>
          </p:blipFill>
          <p:spPr bwMode="auto">
            <a:xfrm>
              <a:off x="3041024" y="4068489"/>
              <a:ext cx="192348" cy="316294"/>
            </a:xfrm>
            <a:prstGeom prst="rect">
              <a:avLst/>
            </a:prstGeom>
            <a:noFill/>
            <a:ln w="9525">
              <a:noFill/>
              <a:miter lim="800000"/>
              <a:headEnd/>
              <a:tailEnd/>
            </a:ln>
          </p:spPr>
        </p:pic>
        <p:pic>
          <p:nvPicPr>
            <p:cNvPr id="127" name="Picture 457" descr="图片236">
              <a:extLst>
                <a:ext uri="{FF2B5EF4-FFF2-40B4-BE49-F238E27FC236}">
                  <a16:creationId xmlns:a16="http://schemas.microsoft.com/office/drawing/2014/main" id="{4AC56D57-5A40-4853-BEAA-7196BA38D798}"/>
                </a:ext>
              </a:extLst>
            </p:cNvPr>
            <p:cNvPicPr>
              <a:picLocks noChangeAspect="1" noChangeArrowheads="1"/>
            </p:cNvPicPr>
            <p:nvPr/>
          </p:nvPicPr>
          <p:blipFill>
            <a:blip r:embed="rId2" cstate="email"/>
            <a:srcRect/>
            <a:stretch>
              <a:fillRect/>
            </a:stretch>
          </p:blipFill>
          <p:spPr bwMode="auto">
            <a:xfrm>
              <a:off x="4995330" y="3189948"/>
              <a:ext cx="192348" cy="316294"/>
            </a:xfrm>
            <a:prstGeom prst="rect">
              <a:avLst/>
            </a:prstGeom>
            <a:noFill/>
            <a:ln w="9525">
              <a:noFill/>
              <a:miter lim="800000"/>
              <a:headEnd/>
              <a:tailEnd/>
            </a:ln>
          </p:spPr>
        </p:pic>
        <p:pic>
          <p:nvPicPr>
            <p:cNvPr id="128" name="Picture 457" descr="图片236">
              <a:extLst>
                <a:ext uri="{FF2B5EF4-FFF2-40B4-BE49-F238E27FC236}">
                  <a16:creationId xmlns:a16="http://schemas.microsoft.com/office/drawing/2014/main" id="{53855E8B-F7D3-464D-B182-F625DA0A66BC}"/>
                </a:ext>
              </a:extLst>
            </p:cNvPr>
            <p:cNvPicPr>
              <a:picLocks noChangeAspect="1" noChangeArrowheads="1"/>
            </p:cNvPicPr>
            <p:nvPr/>
          </p:nvPicPr>
          <p:blipFill>
            <a:blip r:embed="rId2" cstate="email"/>
            <a:srcRect/>
            <a:stretch>
              <a:fillRect/>
            </a:stretch>
          </p:blipFill>
          <p:spPr bwMode="auto">
            <a:xfrm>
              <a:off x="6429683" y="3189948"/>
              <a:ext cx="192348" cy="316294"/>
            </a:xfrm>
            <a:prstGeom prst="rect">
              <a:avLst/>
            </a:prstGeom>
            <a:noFill/>
            <a:ln w="9525">
              <a:noFill/>
              <a:miter lim="800000"/>
              <a:headEnd/>
              <a:tailEnd/>
            </a:ln>
          </p:spPr>
        </p:pic>
        <p:pic>
          <p:nvPicPr>
            <p:cNvPr id="129" name="Picture 457" descr="图片236">
              <a:extLst>
                <a:ext uri="{FF2B5EF4-FFF2-40B4-BE49-F238E27FC236}">
                  <a16:creationId xmlns:a16="http://schemas.microsoft.com/office/drawing/2014/main" id="{C208D342-DF79-4417-A7F9-8E38CF9FB43B}"/>
                </a:ext>
              </a:extLst>
            </p:cNvPr>
            <p:cNvPicPr>
              <a:picLocks noChangeAspect="1" noChangeArrowheads="1"/>
            </p:cNvPicPr>
            <p:nvPr/>
          </p:nvPicPr>
          <p:blipFill>
            <a:blip r:embed="rId2" cstate="email"/>
            <a:srcRect/>
            <a:stretch>
              <a:fillRect/>
            </a:stretch>
          </p:blipFill>
          <p:spPr bwMode="auto">
            <a:xfrm>
              <a:off x="8285378" y="2445877"/>
              <a:ext cx="192348" cy="316294"/>
            </a:xfrm>
            <a:prstGeom prst="rect">
              <a:avLst/>
            </a:prstGeom>
            <a:noFill/>
            <a:ln w="9525">
              <a:noFill/>
              <a:miter lim="800000"/>
              <a:headEnd/>
              <a:tailEnd/>
            </a:ln>
          </p:spPr>
        </p:pic>
        <p:pic>
          <p:nvPicPr>
            <p:cNvPr id="130" name="Picture 457" descr="图片236">
              <a:extLst>
                <a:ext uri="{FF2B5EF4-FFF2-40B4-BE49-F238E27FC236}">
                  <a16:creationId xmlns:a16="http://schemas.microsoft.com/office/drawing/2014/main" id="{B13172DA-CB5C-4029-98CF-C162C7E364AB}"/>
                </a:ext>
              </a:extLst>
            </p:cNvPr>
            <p:cNvPicPr>
              <a:picLocks noChangeAspect="1" noChangeArrowheads="1"/>
            </p:cNvPicPr>
            <p:nvPr/>
          </p:nvPicPr>
          <p:blipFill>
            <a:blip r:embed="rId2" cstate="email"/>
            <a:srcRect/>
            <a:stretch>
              <a:fillRect/>
            </a:stretch>
          </p:blipFill>
          <p:spPr bwMode="auto">
            <a:xfrm>
              <a:off x="7989542" y="3778442"/>
              <a:ext cx="192348" cy="316294"/>
            </a:xfrm>
            <a:prstGeom prst="rect">
              <a:avLst/>
            </a:prstGeom>
            <a:noFill/>
            <a:ln w="9525">
              <a:noFill/>
              <a:miter lim="800000"/>
              <a:headEnd/>
              <a:tailEnd/>
            </a:ln>
          </p:spPr>
        </p:pic>
        <p:pic>
          <p:nvPicPr>
            <p:cNvPr id="131" name="图片 31">
              <a:extLst>
                <a:ext uri="{FF2B5EF4-FFF2-40B4-BE49-F238E27FC236}">
                  <a16:creationId xmlns:a16="http://schemas.microsoft.com/office/drawing/2014/main" id="{65DDF9DE-0BB2-49D5-9EE8-252A1C0882D3}"/>
                </a:ext>
              </a:extLst>
            </p:cNvPr>
            <p:cNvPicPr>
              <a:picLocks noChangeAspect="1"/>
            </p:cNvPicPr>
            <p:nvPr/>
          </p:nvPicPr>
          <p:blipFill>
            <a:blip r:embed="rId3"/>
            <a:stretch>
              <a:fillRect/>
            </a:stretch>
          </p:blipFill>
          <p:spPr>
            <a:xfrm>
              <a:off x="2151789" y="2079122"/>
              <a:ext cx="340399" cy="263809"/>
            </a:xfrm>
            <a:prstGeom prst="rect">
              <a:avLst/>
            </a:prstGeom>
          </p:spPr>
        </p:pic>
        <p:pic>
          <p:nvPicPr>
            <p:cNvPr id="133" name="图片 31">
              <a:extLst>
                <a:ext uri="{FF2B5EF4-FFF2-40B4-BE49-F238E27FC236}">
                  <a16:creationId xmlns:a16="http://schemas.microsoft.com/office/drawing/2014/main" id="{0AC0916B-130B-4C56-B097-3526F0F7EDC6}"/>
                </a:ext>
              </a:extLst>
            </p:cNvPr>
            <p:cNvPicPr>
              <a:picLocks noChangeAspect="1"/>
            </p:cNvPicPr>
            <p:nvPr/>
          </p:nvPicPr>
          <p:blipFill>
            <a:blip r:embed="rId3"/>
            <a:stretch>
              <a:fillRect/>
            </a:stretch>
          </p:blipFill>
          <p:spPr>
            <a:xfrm>
              <a:off x="1560118" y="4384783"/>
              <a:ext cx="340399" cy="263809"/>
            </a:xfrm>
            <a:prstGeom prst="rect">
              <a:avLst/>
            </a:prstGeom>
          </p:spPr>
        </p:pic>
        <p:pic>
          <p:nvPicPr>
            <p:cNvPr id="134" name="图片 31">
              <a:extLst>
                <a:ext uri="{FF2B5EF4-FFF2-40B4-BE49-F238E27FC236}">
                  <a16:creationId xmlns:a16="http://schemas.microsoft.com/office/drawing/2014/main" id="{05F3C366-84A6-44DC-9C53-F11A3744331E}"/>
                </a:ext>
              </a:extLst>
            </p:cNvPr>
            <p:cNvPicPr>
              <a:picLocks noChangeAspect="1"/>
            </p:cNvPicPr>
            <p:nvPr/>
          </p:nvPicPr>
          <p:blipFill>
            <a:blip r:embed="rId3"/>
            <a:stretch>
              <a:fillRect/>
            </a:stretch>
          </p:blipFill>
          <p:spPr>
            <a:xfrm>
              <a:off x="9547672" y="1967713"/>
              <a:ext cx="340399" cy="263809"/>
            </a:xfrm>
            <a:prstGeom prst="rect">
              <a:avLst/>
            </a:prstGeom>
          </p:spPr>
        </p:pic>
        <p:pic>
          <p:nvPicPr>
            <p:cNvPr id="135" name="图片 31">
              <a:extLst>
                <a:ext uri="{FF2B5EF4-FFF2-40B4-BE49-F238E27FC236}">
                  <a16:creationId xmlns:a16="http://schemas.microsoft.com/office/drawing/2014/main" id="{FA181652-4553-4AFC-BF83-0077CB78CB87}"/>
                </a:ext>
              </a:extLst>
            </p:cNvPr>
            <p:cNvPicPr>
              <a:picLocks noChangeAspect="1"/>
            </p:cNvPicPr>
            <p:nvPr/>
          </p:nvPicPr>
          <p:blipFill>
            <a:blip r:embed="rId3"/>
            <a:stretch>
              <a:fillRect/>
            </a:stretch>
          </p:blipFill>
          <p:spPr>
            <a:xfrm>
              <a:off x="9717871" y="4120974"/>
              <a:ext cx="340399" cy="263809"/>
            </a:xfrm>
            <a:prstGeom prst="rect">
              <a:avLst/>
            </a:prstGeom>
          </p:spPr>
        </p:pic>
        <p:sp>
          <p:nvSpPr>
            <p:cNvPr id="12" name="Freeform: Shape 11">
              <a:extLst>
                <a:ext uri="{FF2B5EF4-FFF2-40B4-BE49-F238E27FC236}">
                  <a16:creationId xmlns:a16="http://schemas.microsoft.com/office/drawing/2014/main" id="{F9D21F85-0509-4840-A168-161C3F29E7F7}"/>
                </a:ext>
              </a:extLst>
            </p:cNvPr>
            <p:cNvSpPr/>
            <p:nvPr/>
          </p:nvSpPr>
          <p:spPr>
            <a:xfrm>
              <a:off x="2483224" y="2169459"/>
              <a:ext cx="7100047" cy="1296397"/>
            </a:xfrm>
            <a:custGeom>
              <a:avLst/>
              <a:gdLst>
                <a:gd name="connsiteX0" fmla="*/ 0 w 7100047"/>
                <a:gd name="connsiteY0" fmla="*/ 134470 h 1296397"/>
                <a:gd name="connsiteX1" fmla="*/ 1210235 w 7100047"/>
                <a:gd name="connsiteY1" fmla="*/ 439270 h 1296397"/>
                <a:gd name="connsiteX2" fmla="*/ 2635623 w 7100047"/>
                <a:gd name="connsiteY2" fmla="*/ 1210235 h 1296397"/>
                <a:gd name="connsiteX3" fmla="*/ 4096870 w 7100047"/>
                <a:gd name="connsiteY3" fmla="*/ 1192306 h 1296397"/>
                <a:gd name="connsiteX4" fmla="*/ 5934635 w 7100047"/>
                <a:gd name="connsiteY4" fmla="*/ 448235 h 1296397"/>
                <a:gd name="connsiteX5" fmla="*/ 7100047 w 7100047"/>
                <a:gd name="connsiteY5" fmla="*/ 0 h 129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00047" h="1296397">
                  <a:moveTo>
                    <a:pt x="0" y="134470"/>
                  </a:moveTo>
                  <a:cubicBezTo>
                    <a:pt x="385482" y="197223"/>
                    <a:pt x="770965" y="259976"/>
                    <a:pt x="1210235" y="439270"/>
                  </a:cubicBezTo>
                  <a:cubicBezTo>
                    <a:pt x="1649505" y="618564"/>
                    <a:pt x="2154517" y="1084729"/>
                    <a:pt x="2635623" y="1210235"/>
                  </a:cubicBezTo>
                  <a:cubicBezTo>
                    <a:pt x="3116729" y="1335741"/>
                    <a:pt x="3547035" y="1319306"/>
                    <a:pt x="4096870" y="1192306"/>
                  </a:cubicBezTo>
                  <a:cubicBezTo>
                    <a:pt x="4646705" y="1065306"/>
                    <a:pt x="5434106" y="646953"/>
                    <a:pt x="5934635" y="448235"/>
                  </a:cubicBezTo>
                  <a:cubicBezTo>
                    <a:pt x="6435164" y="249517"/>
                    <a:pt x="6767605" y="124758"/>
                    <a:pt x="7100047" y="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59638578-B930-4D84-BC12-8D32F023E445}"/>
                </a:ext>
              </a:extLst>
            </p:cNvPr>
            <p:cNvSpPr/>
            <p:nvPr/>
          </p:nvSpPr>
          <p:spPr>
            <a:xfrm>
              <a:off x="2483224" y="2079122"/>
              <a:ext cx="7100047" cy="1296397"/>
            </a:xfrm>
            <a:custGeom>
              <a:avLst/>
              <a:gdLst>
                <a:gd name="connsiteX0" fmla="*/ 0 w 7100047"/>
                <a:gd name="connsiteY0" fmla="*/ 134470 h 1296397"/>
                <a:gd name="connsiteX1" fmla="*/ 1210235 w 7100047"/>
                <a:gd name="connsiteY1" fmla="*/ 439270 h 1296397"/>
                <a:gd name="connsiteX2" fmla="*/ 2635623 w 7100047"/>
                <a:gd name="connsiteY2" fmla="*/ 1210235 h 1296397"/>
                <a:gd name="connsiteX3" fmla="*/ 4096870 w 7100047"/>
                <a:gd name="connsiteY3" fmla="*/ 1192306 h 1296397"/>
                <a:gd name="connsiteX4" fmla="*/ 5934635 w 7100047"/>
                <a:gd name="connsiteY4" fmla="*/ 448235 h 1296397"/>
                <a:gd name="connsiteX5" fmla="*/ 7100047 w 7100047"/>
                <a:gd name="connsiteY5" fmla="*/ 0 h 129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00047" h="1296397">
                  <a:moveTo>
                    <a:pt x="0" y="134470"/>
                  </a:moveTo>
                  <a:cubicBezTo>
                    <a:pt x="385482" y="197223"/>
                    <a:pt x="770965" y="259976"/>
                    <a:pt x="1210235" y="439270"/>
                  </a:cubicBezTo>
                  <a:cubicBezTo>
                    <a:pt x="1649505" y="618564"/>
                    <a:pt x="2154517" y="1084729"/>
                    <a:pt x="2635623" y="1210235"/>
                  </a:cubicBezTo>
                  <a:cubicBezTo>
                    <a:pt x="3116729" y="1335741"/>
                    <a:pt x="3547035" y="1319306"/>
                    <a:pt x="4096870" y="1192306"/>
                  </a:cubicBezTo>
                  <a:cubicBezTo>
                    <a:pt x="4646705" y="1065306"/>
                    <a:pt x="5434106" y="646953"/>
                    <a:pt x="5934635" y="448235"/>
                  </a:cubicBezTo>
                  <a:cubicBezTo>
                    <a:pt x="6435164" y="249517"/>
                    <a:pt x="6767605" y="124758"/>
                    <a:pt x="7100047" y="0"/>
                  </a:cubicBezTo>
                </a:path>
              </a:pathLst>
            </a:cu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34FFF16-DFA8-4249-B464-2F90F49D147B}"/>
                </a:ext>
              </a:extLst>
            </p:cNvPr>
            <p:cNvSpPr/>
            <p:nvPr/>
          </p:nvSpPr>
          <p:spPr>
            <a:xfrm>
              <a:off x="1900518" y="3333823"/>
              <a:ext cx="7835153" cy="1220248"/>
            </a:xfrm>
            <a:custGeom>
              <a:avLst/>
              <a:gdLst>
                <a:gd name="connsiteX0" fmla="*/ 0 w 7835153"/>
                <a:gd name="connsiteY0" fmla="*/ 1220248 h 1220248"/>
                <a:gd name="connsiteX1" fmla="*/ 1183341 w 7835153"/>
                <a:gd name="connsiteY1" fmla="*/ 915448 h 1220248"/>
                <a:gd name="connsiteX2" fmla="*/ 3164541 w 7835153"/>
                <a:gd name="connsiteY2" fmla="*/ 108624 h 1220248"/>
                <a:gd name="connsiteX3" fmla="*/ 4652682 w 7835153"/>
                <a:gd name="connsiteY3" fmla="*/ 63801 h 1220248"/>
                <a:gd name="connsiteX4" fmla="*/ 6239435 w 7835153"/>
                <a:gd name="connsiteY4" fmla="*/ 628577 h 1220248"/>
                <a:gd name="connsiteX5" fmla="*/ 7835153 w 7835153"/>
                <a:gd name="connsiteY5" fmla="*/ 942342 h 122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5153" h="1220248">
                  <a:moveTo>
                    <a:pt x="0" y="1220248"/>
                  </a:moveTo>
                  <a:cubicBezTo>
                    <a:pt x="327959" y="1160483"/>
                    <a:pt x="655918" y="1100719"/>
                    <a:pt x="1183341" y="915448"/>
                  </a:cubicBezTo>
                  <a:cubicBezTo>
                    <a:pt x="1710764" y="730177"/>
                    <a:pt x="2586318" y="250565"/>
                    <a:pt x="3164541" y="108624"/>
                  </a:cubicBezTo>
                  <a:cubicBezTo>
                    <a:pt x="3742764" y="-33317"/>
                    <a:pt x="4140200" y="-22858"/>
                    <a:pt x="4652682" y="63801"/>
                  </a:cubicBezTo>
                  <a:cubicBezTo>
                    <a:pt x="5165164" y="150460"/>
                    <a:pt x="5709023" y="482154"/>
                    <a:pt x="6239435" y="628577"/>
                  </a:cubicBezTo>
                  <a:cubicBezTo>
                    <a:pt x="6769847" y="775000"/>
                    <a:pt x="7302500" y="858671"/>
                    <a:pt x="7835153" y="942342"/>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AE3863A1-58E3-4940-9BF0-04779CB12CF9}"/>
                </a:ext>
              </a:extLst>
            </p:cNvPr>
            <p:cNvSpPr/>
            <p:nvPr/>
          </p:nvSpPr>
          <p:spPr>
            <a:xfrm>
              <a:off x="1875742" y="3189948"/>
              <a:ext cx="7835153" cy="1220248"/>
            </a:xfrm>
            <a:custGeom>
              <a:avLst/>
              <a:gdLst>
                <a:gd name="connsiteX0" fmla="*/ 0 w 7835153"/>
                <a:gd name="connsiteY0" fmla="*/ 1220248 h 1220248"/>
                <a:gd name="connsiteX1" fmla="*/ 1183341 w 7835153"/>
                <a:gd name="connsiteY1" fmla="*/ 915448 h 1220248"/>
                <a:gd name="connsiteX2" fmla="*/ 3164541 w 7835153"/>
                <a:gd name="connsiteY2" fmla="*/ 108624 h 1220248"/>
                <a:gd name="connsiteX3" fmla="*/ 4652682 w 7835153"/>
                <a:gd name="connsiteY3" fmla="*/ 63801 h 1220248"/>
                <a:gd name="connsiteX4" fmla="*/ 6239435 w 7835153"/>
                <a:gd name="connsiteY4" fmla="*/ 628577 h 1220248"/>
                <a:gd name="connsiteX5" fmla="*/ 7835153 w 7835153"/>
                <a:gd name="connsiteY5" fmla="*/ 942342 h 122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5153" h="1220248">
                  <a:moveTo>
                    <a:pt x="0" y="1220248"/>
                  </a:moveTo>
                  <a:cubicBezTo>
                    <a:pt x="327959" y="1160483"/>
                    <a:pt x="655918" y="1100719"/>
                    <a:pt x="1183341" y="915448"/>
                  </a:cubicBezTo>
                  <a:cubicBezTo>
                    <a:pt x="1710764" y="730177"/>
                    <a:pt x="2586318" y="250565"/>
                    <a:pt x="3164541" y="108624"/>
                  </a:cubicBezTo>
                  <a:cubicBezTo>
                    <a:pt x="3742764" y="-33317"/>
                    <a:pt x="4140200" y="-22858"/>
                    <a:pt x="4652682" y="63801"/>
                  </a:cubicBezTo>
                  <a:cubicBezTo>
                    <a:pt x="5165164" y="150460"/>
                    <a:pt x="5709023" y="482154"/>
                    <a:pt x="6239435" y="628577"/>
                  </a:cubicBezTo>
                  <a:cubicBezTo>
                    <a:pt x="6769847" y="775000"/>
                    <a:pt x="7302500" y="858671"/>
                    <a:pt x="7835153" y="942342"/>
                  </a:cubicBezTo>
                </a:path>
              </a:pathLst>
            </a:cu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B7AD1AA4-B3D6-458E-B307-EDBD268A2E90}"/>
              </a:ext>
            </a:extLst>
          </p:cNvPr>
          <p:cNvPicPr>
            <a:picLocks noChangeAspect="1"/>
          </p:cNvPicPr>
          <p:nvPr/>
        </p:nvPicPr>
        <p:blipFill>
          <a:blip r:embed="rId4"/>
          <a:stretch>
            <a:fillRect/>
          </a:stretch>
        </p:blipFill>
        <p:spPr>
          <a:xfrm>
            <a:off x="-4" y="3980127"/>
            <a:ext cx="4105839" cy="2863179"/>
          </a:xfrm>
          <a:prstGeom prst="rect">
            <a:avLst/>
          </a:prstGeom>
        </p:spPr>
      </p:pic>
      <p:sp>
        <p:nvSpPr>
          <p:cNvPr id="4" name="Freeform: Shape 3">
            <a:extLst>
              <a:ext uri="{FF2B5EF4-FFF2-40B4-BE49-F238E27FC236}">
                <a16:creationId xmlns:a16="http://schemas.microsoft.com/office/drawing/2014/main" id="{2D86E7F3-14FF-485F-AC84-F2E955FB1F16}"/>
              </a:ext>
            </a:extLst>
          </p:cNvPr>
          <p:cNvSpPr/>
          <p:nvPr/>
        </p:nvSpPr>
        <p:spPr>
          <a:xfrm>
            <a:off x="2770000" y="3541059"/>
            <a:ext cx="286965" cy="439270"/>
          </a:xfrm>
          <a:custGeom>
            <a:avLst/>
            <a:gdLst>
              <a:gd name="connsiteX0" fmla="*/ 14896 w 239014"/>
              <a:gd name="connsiteY0" fmla="*/ 439270 h 439270"/>
              <a:gd name="connsiteX1" fmla="*/ 23861 w 239014"/>
              <a:gd name="connsiteY1" fmla="*/ 188259 h 439270"/>
              <a:gd name="connsiteX2" fmla="*/ 239014 w 239014"/>
              <a:gd name="connsiteY2" fmla="*/ 0 h 439270"/>
            </a:gdLst>
            <a:ahLst/>
            <a:cxnLst>
              <a:cxn ang="0">
                <a:pos x="connsiteX0" y="connsiteY0"/>
              </a:cxn>
              <a:cxn ang="0">
                <a:pos x="connsiteX1" y="connsiteY1"/>
              </a:cxn>
              <a:cxn ang="0">
                <a:pos x="connsiteX2" y="connsiteY2"/>
              </a:cxn>
            </a:cxnLst>
            <a:rect l="l" t="t" r="r" b="b"/>
            <a:pathLst>
              <a:path w="239014" h="439270">
                <a:moveTo>
                  <a:pt x="14896" y="439270"/>
                </a:moveTo>
                <a:cubicBezTo>
                  <a:pt x="702" y="350370"/>
                  <a:pt x="-13492" y="261471"/>
                  <a:pt x="23861" y="188259"/>
                </a:cubicBezTo>
                <a:cubicBezTo>
                  <a:pt x="61214" y="115047"/>
                  <a:pt x="150114" y="57523"/>
                  <a:pt x="239014" y="0"/>
                </a:cubicBezTo>
              </a:path>
            </a:pathLst>
          </a:custGeom>
          <a:noFill/>
          <a:ln w="952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B7DDB88-07AF-4FFC-BFB4-F1D205608066}"/>
              </a:ext>
            </a:extLst>
          </p:cNvPr>
          <p:cNvSpPr/>
          <p:nvPr/>
        </p:nvSpPr>
        <p:spPr>
          <a:xfrm>
            <a:off x="2205223" y="1837765"/>
            <a:ext cx="1436437" cy="2152570"/>
          </a:xfrm>
          <a:custGeom>
            <a:avLst/>
            <a:gdLst>
              <a:gd name="connsiteX0" fmla="*/ 14896 w 239014"/>
              <a:gd name="connsiteY0" fmla="*/ 439270 h 439270"/>
              <a:gd name="connsiteX1" fmla="*/ 23861 w 239014"/>
              <a:gd name="connsiteY1" fmla="*/ 188259 h 439270"/>
              <a:gd name="connsiteX2" fmla="*/ 239014 w 239014"/>
              <a:gd name="connsiteY2" fmla="*/ 0 h 439270"/>
            </a:gdLst>
            <a:ahLst/>
            <a:cxnLst>
              <a:cxn ang="0">
                <a:pos x="connsiteX0" y="connsiteY0"/>
              </a:cxn>
              <a:cxn ang="0">
                <a:pos x="connsiteX1" y="connsiteY1"/>
              </a:cxn>
              <a:cxn ang="0">
                <a:pos x="connsiteX2" y="connsiteY2"/>
              </a:cxn>
            </a:cxnLst>
            <a:rect l="l" t="t" r="r" b="b"/>
            <a:pathLst>
              <a:path w="239014" h="439270">
                <a:moveTo>
                  <a:pt x="14896" y="439270"/>
                </a:moveTo>
                <a:cubicBezTo>
                  <a:pt x="702" y="350370"/>
                  <a:pt x="-13492" y="261471"/>
                  <a:pt x="23861" y="188259"/>
                </a:cubicBezTo>
                <a:cubicBezTo>
                  <a:pt x="61214" y="115047"/>
                  <a:pt x="150114" y="57523"/>
                  <a:pt x="239014" y="0"/>
                </a:cubicBezTo>
              </a:path>
            </a:pathLst>
          </a:custGeom>
          <a:noFill/>
          <a:ln w="952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A1A6D316-B9E3-45A7-8F2D-05DD8A7000B4}"/>
              </a:ext>
            </a:extLst>
          </p:cNvPr>
          <p:cNvSpPr/>
          <p:nvPr/>
        </p:nvSpPr>
        <p:spPr>
          <a:xfrm>
            <a:off x="4114800" y="3263153"/>
            <a:ext cx="4906478" cy="2268071"/>
          </a:xfrm>
          <a:custGeom>
            <a:avLst/>
            <a:gdLst>
              <a:gd name="connsiteX0" fmla="*/ 0 w 4906478"/>
              <a:gd name="connsiteY0" fmla="*/ 2268071 h 2268071"/>
              <a:gd name="connsiteX1" fmla="*/ 4598894 w 4906478"/>
              <a:gd name="connsiteY1" fmla="*/ 1201271 h 2268071"/>
              <a:gd name="connsiteX2" fmla="*/ 4105835 w 4906478"/>
              <a:gd name="connsiteY2" fmla="*/ 0 h 2268071"/>
            </a:gdLst>
            <a:ahLst/>
            <a:cxnLst>
              <a:cxn ang="0">
                <a:pos x="connsiteX0" y="connsiteY0"/>
              </a:cxn>
              <a:cxn ang="0">
                <a:pos x="connsiteX1" y="connsiteY1"/>
              </a:cxn>
              <a:cxn ang="0">
                <a:pos x="connsiteX2" y="connsiteY2"/>
              </a:cxn>
            </a:cxnLst>
            <a:rect l="l" t="t" r="r" b="b"/>
            <a:pathLst>
              <a:path w="4906478" h="2268071">
                <a:moveTo>
                  <a:pt x="0" y="2268071"/>
                </a:moveTo>
                <a:cubicBezTo>
                  <a:pt x="1957294" y="1923677"/>
                  <a:pt x="3914588" y="1579283"/>
                  <a:pt x="4598894" y="1201271"/>
                </a:cubicBezTo>
                <a:cubicBezTo>
                  <a:pt x="5283200" y="823259"/>
                  <a:pt x="4694517" y="411629"/>
                  <a:pt x="4105835" y="0"/>
                </a:cubicBezTo>
              </a:path>
            </a:pathLst>
          </a:custGeom>
          <a:noFill/>
          <a:ln w="952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78EC5154-FC20-4480-94B8-D9E2CD6716F1}"/>
              </a:ext>
            </a:extLst>
          </p:cNvPr>
          <p:cNvSpPr/>
          <p:nvPr/>
        </p:nvSpPr>
        <p:spPr>
          <a:xfrm>
            <a:off x="4114800" y="1837765"/>
            <a:ext cx="7718261" cy="3944470"/>
          </a:xfrm>
          <a:custGeom>
            <a:avLst/>
            <a:gdLst>
              <a:gd name="connsiteX0" fmla="*/ 0 w 7718261"/>
              <a:gd name="connsiteY0" fmla="*/ 3944470 h 3944470"/>
              <a:gd name="connsiteX1" fmla="*/ 6714565 w 7718261"/>
              <a:gd name="connsiteY1" fmla="*/ 3245223 h 3944470"/>
              <a:gd name="connsiteX2" fmla="*/ 7449671 w 7718261"/>
              <a:gd name="connsiteY2" fmla="*/ 977153 h 3944470"/>
              <a:gd name="connsiteX3" fmla="*/ 4356847 w 7718261"/>
              <a:gd name="connsiteY3" fmla="*/ 0 h 3944470"/>
            </a:gdLst>
            <a:ahLst/>
            <a:cxnLst>
              <a:cxn ang="0">
                <a:pos x="connsiteX0" y="connsiteY0"/>
              </a:cxn>
              <a:cxn ang="0">
                <a:pos x="connsiteX1" y="connsiteY1"/>
              </a:cxn>
              <a:cxn ang="0">
                <a:pos x="connsiteX2" y="connsiteY2"/>
              </a:cxn>
              <a:cxn ang="0">
                <a:pos x="connsiteX3" y="connsiteY3"/>
              </a:cxn>
            </a:cxnLst>
            <a:rect l="l" t="t" r="r" b="b"/>
            <a:pathLst>
              <a:path w="7718261" h="3944470">
                <a:moveTo>
                  <a:pt x="0" y="3944470"/>
                </a:moveTo>
                <a:cubicBezTo>
                  <a:pt x="2736476" y="3842123"/>
                  <a:pt x="5472953" y="3739776"/>
                  <a:pt x="6714565" y="3245223"/>
                </a:cubicBezTo>
                <a:cubicBezTo>
                  <a:pt x="7956177" y="2750670"/>
                  <a:pt x="7842624" y="1518024"/>
                  <a:pt x="7449671" y="977153"/>
                </a:cubicBezTo>
                <a:cubicBezTo>
                  <a:pt x="7056718" y="436282"/>
                  <a:pt x="5706782" y="218141"/>
                  <a:pt x="4356847" y="0"/>
                </a:cubicBezTo>
              </a:path>
            </a:pathLst>
          </a:custGeom>
          <a:noFill/>
          <a:ln w="952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77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716"/>
            <a:ext cx="12006469" cy="1325563"/>
          </a:xfrm>
        </p:spPr>
        <p:txBody>
          <a:bodyPr>
            <a:noAutofit/>
          </a:bodyPr>
          <a:lstStyle/>
          <a:p>
            <a:r>
              <a:rPr lang="en-US" sz="2800" dirty="0"/>
              <a:t>Configuration: Egress shaper, queuing and scheduler at all routers egress interfaces</a:t>
            </a:r>
          </a:p>
        </p:txBody>
      </p:sp>
      <p:grpSp>
        <p:nvGrpSpPr>
          <p:cNvPr id="17" name="Group 16">
            <a:extLst>
              <a:ext uri="{FF2B5EF4-FFF2-40B4-BE49-F238E27FC236}">
                <a16:creationId xmlns:a16="http://schemas.microsoft.com/office/drawing/2014/main" id="{E8BD640B-C19C-4830-BDCA-F8EEE09FA247}"/>
              </a:ext>
            </a:extLst>
          </p:cNvPr>
          <p:cNvGrpSpPr/>
          <p:nvPr/>
        </p:nvGrpSpPr>
        <p:grpSpPr>
          <a:xfrm>
            <a:off x="1560118" y="1266549"/>
            <a:ext cx="8498152" cy="2794017"/>
            <a:chOff x="1560118" y="1967713"/>
            <a:chExt cx="8498152" cy="2794017"/>
          </a:xfrm>
        </p:grpSpPr>
        <p:sp>
          <p:nvSpPr>
            <p:cNvPr id="3" name="Cloud 2"/>
            <p:cNvSpPr/>
            <p:nvPr/>
          </p:nvSpPr>
          <p:spPr>
            <a:xfrm>
              <a:off x="2770000" y="2211027"/>
              <a:ext cx="6061113" cy="2550703"/>
            </a:xfrm>
            <a:prstGeom prst="cloud">
              <a:avLst/>
            </a:prstGeom>
            <a:solidFill>
              <a:schemeClr val="accent5">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4" name="Picture 457" descr="图片236"/>
            <p:cNvPicPr>
              <a:picLocks noChangeAspect="1" noChangeArrowheads="1"/>
            </p:cNvPicPr>
            <p:nvPr/>
          </p:nvPicPr>
          <p:blipFill>
            <a:blip r:embed="rId2" cstate="email"/>
            <a:srcRect/>
            <a:stretch>
              <a:fillRect/>
            </a:stretch>
          </p:blipFill>
          <p:spPr bwMode="auto">
            <a:xfrm>
              <a:off x="3641660" y="2445877"/>
              <a:ext cx="192348" cy="316294"/>
            </a:xfrm>
            <a:prstGeom prst="rect">
              <a:avLst/>
            </a:prstGeom>
            <a:noFill/>
            <a:ln w="9525">
              <a:noFill/>
              <a:miter lim="800000"/>
              <a:headEnd/>
              <a:tailEnd/>
            </a:ln>
          </p:spPr>
        </p:pic>
        <p:pic>
          <p:nvPicPr>
            <p:cNvPr id="126" name="Picture 457" descr="图片236">
              <a:extLst>
                <a:ext uri="{FF2B5EF4-FFF2-40B4-BE49-F238E27FC236}">
                  <a16:creationId xmlns:a16="http://schemas.microsoft.com/office/drawing/2014/main" id="{39EA3CA3-730B-4725-8084-581D3B74D74E}"/>
                </a:ext>
              </a:extLst>
            </p:cNvPr>
            <p:cNvPicPr>
              <a:picLocks noChangeAspect="1" noChangeArrowheads="1"/>
            </p:cNvPicPr>
            <p:nvPr/>
          </p:nvPicPr>
          <p:blipFill>
            <a:blip r:embed="rId2" cstate="email"/>
            <a:srcRect/>
            <a:stretch>
              <a:fillRect/>
            </a:stretch>
          </p:blipFill>
          <p:spPr bwMode="auto">
            <a:xfrm>
              <a:off x="3041024" y="4068489"/>
              <a:ext cx="192348" cy="316294"/>
            </a:xfrm>
            <a:prstGeom prst="rect">
              <a:avLst/>
            </a:prstGeom>
            <a:noFill/>
            <a:ln w="9525">
              <a:noFill/>
              <a:miter lim="800000"/>
              <a:headEnd/>
              <a:tailEnd/>
            </a:ln>
          </p:spPr>
        </p:pic>
        <p:pic>
          <p:nvPicPr>
            <p:cNvPr id="127" name="Picture 457" descr="图片236">
              <a:extLst>
                <a:ext uri="{FF2B5EF4-FFF2-40B4-BE49-F238E27FC236}">
                  <a16:creationId xmlns:a16="http://schemas.microsoft.com/office/drawing/2014/main" id="{4AC56D57-5A40-4853-BEAA-7196BA38D798}"/>
                </a:ext>
              </a:extLst>
            </p:cNvPr>
            <p:cNvPicPr>
              <a:picLocks noChangeAspect="1" noChangeArrowheads="1"/>
            </p:cNvPicPr>
            <p:nvPr/>
          </p:nvPicPr>
          <p:blipFill>
            <a:blip r:embed="rId2" cstate="email"/>
            <a:srcRect/>
            <a:stretch>
              <a:fillRect/>
            </a:stretch>
          </p:blipFill>
          <p:spPr bwMode="auto">
            <a:xfrm>
              <a:off x="4995330" y="3189948"/>
              <a:ext cx="192348" cy="316294"/>
            </a:xfrm>
            <a:prstGeom prst="rect">
              <a:avLst/>
            </a:prstGeom>
            <a:noFill/>
            <a:ln w="9525">
              <a:noFill/>
              <a:miter lim="800000"/>
              <a:headEnd/>
              <a:tailEnd/>
            </a:ln>
          </p:spPr>
        </p:pic>
        <p:pic>
          <p:nvPicPr>
            <p:cNvPr id="128" name="Picture 457" descr="图片236">
              <a:extLst>
                <a:ext uri="{FF2B5EF4-FFF2-40B4-BE49-F238E27FC236}">
                  <a16:creationId xmlns:a16="http://schemas.microsoft.com/office/drawing/2014/main" id="{53855E8B-F7D3-464D-B182-F625DA0A66BC}"/>
                </a:ext>
              </a:extLst>
            </p:cNvPr>
            <p:cNvPicPr>
              <a:picLocks noChangeAspect="1" noChangeArrowheads="1"/>
            </p:cNvPicPr>
            <p:nvPr/>
          </p:nvPicPr>
          <p:blipFill>
            <a:blip r:embed="rId2" cstate="email"/>
            <a:srcRect/>
            <a:stretch>
              <a:fillRect/>
            </a:stretch>
          </p:blipFill>
          <p:spPr bwMode="auto">
            <a:xfrm>
              <a:off x="6429683" y="3189948"/>
              <a:ext cx="192348" cy="316294"/>
            </a:xfrm>
            <a:prstGeom prst="rect">
              <a:avLst/>
            </a:prstGeom>
            <a:noFill/>
            <a:ln w="9525">
              <a:noFill/>
              <a:miter lim="800000"/>
              <a:headEnd/>
              <a:tailEnd/>
            </a:ln>
          </p:spPr>
        </p:pic>
        <p:pic>
          <p:nvPicPr>
            <p:cNvPr id="129" name="Picture 457" descr="图片236">
              <a:extLst>
                <a:ext uri="{FF2B5EF4-FFF2-40B4-BE49-F238E27FC236}">
                  <a16:creationId xmlns:a16="http://schemas.microsoft.com/office/drawing/2014/main" id="{C208D342-DF79-4417-A7F9-8E38CF9FB43B}"/>
                </a:ext>
              </a:extLst>
            </p:cNvPr>
            <p:cNvPicPr>
              <a:picLocks noChangeAspect="1" noChangeArrowheads="1"/>
            </p:cNvPicPr>
            <p:nvPr/>
          </p:nvPicPr>
          <p:blipFill>
            <a:blip r:embed="rId2" cstate="email"/>
            <a:srcRect/>
            <a:stretch>
              <a:fillRect/>
            </a:stretch>
          </p:blipFill>
          <p:spPr bwMode="auto">
            <a:xfrm>
              <a:off x="8285378" y="2445877"/>
              <a:ext cx="192348" cy="316294"/>
            </a:xfrm>
            <a:prstGeom prst="rect">
              <a:avLst/>
            </a:prstGeom>
            <a:noFill/>
            <a:ln w="9525">
              <a:noFill/>
              <a:miter lim="800000"/>
              <a:headEnd/>
              <a:tailEnd/>
            </a:ln>
          </p:spPr>
        </p:pic>
        <p:pic>
          <p:nvPicPr>
            <p:cNvPr id="130" name="Picture 457" descr="图片236">
              <a:extLst>
                <a:ext uri="{FF2B5EF4-FFF2-40B4-BE49-F238E27FC236}">
                  <a16:creationId xmlns:a16="http://schemas.microsoft.com/office/drawing/2014/main" id="{B13172DA-CB5C-4029-98CF-C162C7E364AB}"/>
                </a:ext>
              </a:extLst>
            </p:cNvPr>
            <p:cNvPicPr>
              <a:picLocks noChangeAspect="1" noChangeArrowheads="1"/>
            </p:cNvPicPr>
            <p:nvPr/>
          </p:nvPicPr>
          <p:blipFill>
            <a:blip r:embed="rId2" cstate="email"/>
            <a:srcRect/>
            <a:stretch>
              <a:fillRect/>
            </a:stretch>
          </p:blipFill>
          <p:spPr bwMode="auto">
            <a:xfrm>
              <a:off x="7989542" y="3778442"/>
              <a:ext cx="192348" cy="316294"/>
            </a:xfrm>
            <a:prstGeom prst="rect">
              <a:avLst/>
            </a:prstGeom>
            <a:noFill/>
            <a:ln w="9525">
              <a:noFill/>
              <a:miter lim="800000"/>
              <a:headEnd/>
              <a:tailEnd/>
            </a:ln>
          </p:spPr>
        </p:pic>
        <p:pic>
          <p:nvPicPr>
            <p:cNvPr id="131" name="图片 31">
              <a:extLst>
                <a:ext uri="{FF2B5EF4-FFF2-40B4-BE49-F238E27FC236}">
                  <a16:creationId xmlns:a16="http://schemas.microsoft.com/office/drawing/2014/main" id="{65DDF9DE-0BB2-49D5-9EE8-252A1C0882D3}"/>
                </a:ext>
              </a:extLst>
            </p:cNvPr>
            <p:cNvPicPr>
              <a:picLocks noChangeAspect="1"/>
            </p:cNvPicPr>
            <p:nvPr/>
          </p:nvPicPr>
          <p:blipFill>
            <a:blip r:embed="rId3"/>
            <a:stretch>
              <a:fillRect/>
            </a:stretch>
          </p:blipFill>
          <p:spPr>
            <a:xfrm>
              <a:off x="2151789" y="2079122"/>
              <a:ext cx="340399" cy="263809"/>
            </a:xfrm>
            <a:prstGeom prst="rect">
              <a:avLst/>
            </a:prstGeom>
          </p:spPr>
        </p:pic>
        <p:pic>
          <p:nvPicPr>
            <p:cNvPr id="133" name="图片 31">
              <a:extLst>
                <a:ext uri="{FF2B5EF4-FFF2-40B4-BE49-F238E27FC236}">
                  <a16:creationId xmlns:a16="http://schemas.microsoft.com/office/drawing/2014/main" id="{0AC0916B-130B-4C56-B097-3526F0F7EDC6}"/>
                </a:ext>
              </a:extLst>
            </p:cNvPr>
            <p:cNvPicPr>
              <a:picLocks noChangeAspect="1"/>
            </p:cNvPicPr>
            <p:nvPr/>
          </p:nvPicPr>
          <p:blipFill>
            <a:blip r:embed="rId3"/>
            <a:stretch>
              <a:fillRect/>
            </a:stretch>
          </p:blipFill>
          <p:spPr>
            <a:xfrm>
              <a:off x="1560118" y="4384783"/>
              <a:ext cx="340399" cy="263809"/>
            </a:xfrm>
            <a:prstGeom prst="rect">
              <a:avLst/>
            </a:prstGeom>
          </p:spPr>
        </p:pic>
        <p:pic>
          <p:nvPicPr>
            <p:cNvPr id="134" name="图片 31">
              <a:extLst>
                <a:ext uri="{FF2B5EF4-FFF2-40B4-BE49-F238E27FC236}">
                  <a16:creationId xmlns:a16="http://schemas.microsoft.com/office/drawing/2014/main" id="{05F3C366-84A6-44DC-9C53-F11A3744331E}"/>
                </a:ext>
              </a:extLst>
            </p:cNvPr>
            <p:cNvPicPr>
              <a:picLocks noChangeAspect="1"/>
            </p:cNvPicPr>
            <p:nvPr/>
          </p:nvPicPr>
          <p:blipFill>
            <a:blip r:embed="rId3"/>
            <a:stretch>
              <a:fillRect/>
            </a:stretch>
          </p:blipFill>
          <p:spPr>
            <a:xfrm>
              <a:off x="9547672" y="1967713"/>
              <a:ext cx="340399" cy="263809"/>
            </a:xfrm>
            <a:prstGeom prst="rect">
              <a:avLst/>
            </a:prstGeom>
          </p:spPr>
        </p:pic>
        <p:pic>
          <p:nvPicPr>
            <p:cNvPr id="135" name="图片 31">
              <a:extLst>
                <a:ext uri="{FF2B5EF4-FFF2-40B4-BE49-F238E27FC236}">
                  <a16:creationId xmlns:a16="http://schemas.microsoft.com/office/drawing/2014/main" id="{FA181652-4553-4AFC-BF83-0077CB78CB87}"/>
                </a:ext>
              </a:extLst>
            </p:cNvPr>
            <p:cNvPicPr>
              <a:picLocks noChangeAspect="1"/>
            </p:cNvPicPr>
            <p:nvPr/>
          </p:nvPicPr>
          <p:blipFill>
            <a:blip r:embed="rId3"/>
            <a:stretch>
              <a:fillRect/>
            </a:stretch>
          </p:blipFill>
          <p:spPr>
            <a:xfrm>
              <a:off x="9717871" y="4120974"/>
              <a:ext cx="340399" cy="263809"/>
            </a:xfrm>
            <a:prstGeom prst="rect">
              <a:avLst/>
            </a:prstGeom>
          </p:spPr>
        </p:pic>
        <p:sp>
          <p:nvSpPr>
            <p:cNvPr id="12" name="Freeform: Shape 11">
              <a:extLst>
                <a:ext uri="{FF2B5EF4-FFF2-40B4-BE49-F238E27FC236}">
                  <a16:creationId xmlns:a16="http://schemas.microsoft.com/office/drawing/2014/main" id="{F9D21F85-0509-4840-A168-161C3F29E7F7}"/>
                </a:ext>
              </a:extLst>
            </p:cNvPr>
            <p:cNvSpPr/>
            <p:nvPr/>
          </p:nvSpPr>
          <p:spPr>
            <a:xfrm>
              <a:off x="2483224" y="2169459"/>
              <a:ext cx="7100047" cy="1296397"/>
            </a:xfrm>
            <a:custGeom>
              <a:avLst/>
              <a:gdLst>
                <a:gd name="connsiteX0" fmla="*/ 0 w 7100047"/>
                <a:gd name="connsiteY0" fmla="*/ 134470 h 1296397"/>
                <a:gd name="connsiteX1" fmla="*/ 1210235 w 7100047"/>
                <a:gd name="connsiteY1" fmla="*/ 439270 h 1296397"/>
                <a:gd name="connsiteX2" fmla="*/ 2635623 w 7100047"/>
                <a:gd name="connsiteY2" fmla="*/ 1210235 h 1296397"/>
                <a:gd name="connsiteX3" fmla="*/ 4096870 w 7100047"/>
                <a:gd name="connsiteY3" fmla="*/ 1192306 h 1296397"/>
                <a:gd name="connsiteX4" fmla="*/ 5934635 w 7100047"/>
                <a:gd name="connsiteY4" fmla="*/ 448235 h 1296397"/>
                <a:gd name="connsiteX5" fmla="*/ 7100047 w 7100047"/>
                <a:gd name="connsiteY5" fmla="*/ 0 h 129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00047" h="1296397">
                  <a:moveTo>
                    <a:pt x="0" y="134470"/>
                  </a:moveTo>
                  <a:cubicBezTo>
                    <a:pt x="385482" y="197223"/>
                    <a:pt x="770965" y="259976"/>
                    <a:pt x="1210235" y="439270"/>
                  </a:cubicBezTo>
                  <a:cubicBezTo>
                    <a:pt x="1649505" y="618564"/>
                    <a:pt x="2154517" y="1084729"/>
                    <a:pt x="2635623" y="1210235"/>
                  </a:cubicBezTo>
                  <a:cubicBezTo>
                    <a:pt x="3116729" y="1335741"/>
                    <a:pt x="3547035" y="1319306"/>
                    <a:pt x="4096870" y="1192306"/>
                  </a:cubicBezTo>
                  <a:cubicBezTo>
                    <a:pt x="4646705" y="1065306"/>
                    <a:pt x="5434106" y="646953"/>
                    <a:pt x="5934635" y="448235"/>
                  </a:cubicBezTo>
                  <a:cubicBezTo>
                    <a:pt x="6435164" y="249517"/>
                    <a:pt x="6767605" y="124758"/>
                    <a:pt x="7100047" y="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59638578-B930-4D84-BC12-8D32F023E445}"/>
                </a:ext>
              </a:extLst>
            </p:cNvPr>
            <p:cNvSpPr/>
            <p:nvPr/>
          </p:nvSpPr>
          <p:spPr>
            <a:xfrm>
              <a:off x="2483224" y="2079122"/>
              <a:ext cx="7100047" cy="1296397"/>
            </a:xfrm>
            <a:custGeom>
              <a:avLst/>
              <a:gdLst>
                <a:gd name="connsiteX0" fmla="*/ 0 w 7100047"/>
                <a:gd name="connsiteY0" fmla="*/ 134470 h 1296397"/>
                <a:gd name="connsiteX1" fmla="*/ 1210235 w 7100047"/>
                <a:gd name="connsiteY1" fmla="*/ 439270 h 1296397"/>
                <a:gd name="connsiteX2" fmla="*/ 2635623 w 7100047"/>
                <a:gd name="connsiteY2" fmla="*/ 1210235 h 1296397"/>
                <a:gd name="connsiteX3" fmla="*/ 4096870 w 7100047"/>
                <a:gd name="connsiteY3" fmla="*/ 1192306 h 1296397"/>
                <a:gd name="connsiteX4" fmla="*/ 5934635 w 7100047"/>
                <a:gd name="connsiteY4" fmla="*/ 448235 h 1296397"/>
                <a:gd name="connsiteX5" fmla="*/ 7100047 w 7100047"/>
                <a:gd name="connsiteY5" fmla="*/ 0 h 129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00047" h="1296397">
                  <a:moveTo>
                    <a:pt x="0" y="134470"/>
                  </a:moveTo>
                  <a:cubicBezTo>
                    <a:pt x="385482" y="197223"/>
                    <a:pt x="770965" y="259976"/>
                    <a:pt x="1210235" y="439270"/>
                  </a:cubicBezTo>
                  <a:cubicBezTo>
                    <a:pt x="1649505" y="618564"/>
                    <a:pt x="2154517" y="1084729"/>
                    <a:pt x="2635623" y="1210235"/>
                  </a:cubicBezTo>
                  <a:cubicBezTo>
                    <a:pt x="3116729" y="1335741"/>
                    <a:pt x="3547035" y="1319306"/>
                    <a:pt x="4096870" y="1192306"/>
                  </a:cubicBezTo>
                  <a:cubicBezTo>
                    <a:pt x="4646705" y="1065306"/>
                    <a:pt x="5434106" y="646953"/>
                    <a:pt x="5934635" y="448235"/>
                  </a:cubicBezTo>
                  <a:cubicBezTo>
                    <a:pt x="6435164" y="249517"/>
                    <a:pt x="6767605" y="124758"/>
                    <a:pt x="7100047" y="0"/>
                  </a:cubicBezTo>
                </a:path>
              </a:pathLst>
            </a:cu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34FFF16-DFA8-4249-B464-2F90F49D147B}"/>
                </a:ext>
              </a:extLst>
            </p:cNvPr>
            <p:cNvSpPr/>
            <p:nvPr/>
          </p:nvSpPr>
          <p:spPr>
            <a:xfrm>
              <a:off x="1900518" y="3333823"/>
              <a:ext cx="7835153" cy="1220248"/>
            </a:xfrm>
            <a:custGeom>
              <a:avLst/>
              <a:gdLst>
                <a:gd name="connsiteX0" fmla="*/ 0 w 7835153"/>
                <a:gd name="connsiteY0" fmla="*/ 1220248 h 1220248"/>
                <a:gd name="connsiteX1" fmla="*/ 1183341 w 7835153"/>
                <a:gd name="connsiteY1" fmla="*/ 915448 h 1220248"/>
                <a:gd name="connsiteX2" fmla="*/ 3164541 w 7835153"/>
                <a:gd name="connsiteY2" fmla="*/ 108624 h 1220248"/>
                <a:gd name="connsiteX3" fmla="*/ 4652682 w 7835153"/>
                <a:gd name="connsiteY3" fmla="*/ 63801 h 1220248"/>
                <a:gd name="connsiteX4" fmla="*/ 6239435 w 7835153"/>
                <a:gd name="connsiteY4" fmla="*/ 628577 h 1220248"/>
                <a:gd name="connsiteX5" fmla="*/ 7835153 w 7835153"/>
                <a:gd name="connsiteY5" fmla="*/ 942342 h 122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5153" h="1220248">
                  <a:moveTo>
                    <a:pt x="0" y="1220248"/>
                  </a:moveTo>
                  <a:cubicBezTo>
                    <a:pt x="327959" y="1160483"/>
                    <a:pt x="655918" y="1100719"/>
                    <a:pt x="1183341" y="915448"/>
                  </a:cubicBezTo>
                  <a:cubicBezTo>
                    <a:pt x="1710764" y="730177"/>
                    <a:pt x="2586318" y="250565"/>
                    <a:pt x="3164541" y="108624"/>
                  </a:cubicBezTo>
                  <a:cubicBezTo>
                    <a:pt x="3742764" y="-33317"/>
                    <a:pt x="4140200" y="-22858"/>
                    <a:pt x="4652682" y="63801"/>
                  </a:cubicBezTo>
                  <a:cubicBezTo>
                    <a:pt x="5165164" y="150460"/>
                    <a:pt x="5709023" y="482154"/>
                    <a:pt x="6239435" y="628577"/>
                  </a:cubicBezTo>
                  <a:cubicBezTo>
                    <a:pt x="6769847" y="775000"/>
                    <a:pt x="7302500" y="858671"/>
                    <a:pt x="7835153" y="942342"/>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AE3863A1-58E3-4940-9BF0-04779CB12CF9}"/>
                </a:ext>
              </a:extLst>
            </p:cNvPr>
            <p:cNvSpPr/>
            <p:nvPr/>
          </p:nvSpPr>
          <p:spPr>
            <a:xfrm>
              <a:off x="1875742" y="3189948"/>
              <a:ext cx="7835153" cy="1220248"/>
            </a:xfrm>
            <a:custGeom>
              <a:avLst/>
              <a:gdLst>
                <a:gd name="connsiteX0" fmla="*/ 0 w 7835153"/>
                <a:gd name="connsiteY0" fmla="*/ 1220248 h 1220248"/>
                <a:gd name="connsiteX1" fmla="*/ 1183341 w 7835153"/>
                <a:gd name="connsiteY1" fmla="*/ 915448 h 1220248"/>
                <a:gd name="connsiteX2" fmla="*/ 3164541 w 7835153"/>
                <a:gd name="connsiteY2" fmla="*/ 108624 h 1220248"/>
                <a:gd name="connsiteX3" fmla="*/ 4652682 w 7835153"/>
                <a:gd name="connsiteY3" fmla="*/ 63801 h 1220248"/>
                <a:gd name="connsiteX4" fmla="*/ 6239435 w 7835153"/>
                <a:gd name="connsiteY4" fmla="*/ 628577 h 1220248"/>
                <a:gd name="connsiteX5" fmla="*/ 7835153 w 7835153"/>
                <a:gd name="connsiteY5" fmla="*/ 942342 h 122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5153" h="1220248">
                  <a:moveTo>
                    <a:pt x="0" y="1220248"/>
                  </a:moveTo>
                  <a:cubicBezTo>
                    <a:pt x="327959" y="1160483"/>
                    <a:pt x="655918" y="1100719"/>
                    <a:pt x="1183341" y="915448"/>
                  </a:cubicBezTo>
                  <a:cubicBezTo>
                    <a:pt x="1710764" y="730177"/>
                    <a:pt x="2586318" y="250565"/>
                    <a:pt x="3164541" y="108624"/>
                  </a:cubicBezTo>
                  <a:cubicBezTo>
                    <a:pt x="3742764" y="-33317"/>
                    <a:pt x="4140200" y="-22858"/>
                    <a:pt x="4652682" y="63801"/>
                  </a:cubicBezTo>
                  <a:cubicBezTo>
                    <a:pt x="5165164" y="150460"/>
                    <a:pt x="5709023" y="482154"/>
                    <a:pt x="6239435" y="628577"/>
                  </a:cubicBezTo>
                  <a:cubicBezTo>
                    <a:pt x="6769847" y="775000"/>
                    <a:pt x="7302500" y="858671"/>
                    <a:pt x="7835153" y="942342"/>
                  </a:cubicBezTo>
                </a:path>
              </a:pathLst>
            </a:cu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E7670400-DD27-46EA-A65C-7608F5BBA904}"/>
              </a:ext>
            </a:extLst>
          </p:cNvPr>
          <p:cNvPicPr>
            <a:picLocks noChangeAspect="1"/>
          </p:cNvPicPr>
          <p:nvPr/>
        </p:nvPicPr>
        <p:blipFill>
          <a:blip r:embed="rId4"/>
          <a:stretch>
            <a:fillRect/>
          </a:stretch>
        </p:blipFill>
        <p:spPr>
          <a:xfrm>
            <a:off x="7546850" y="3856218"/>
            <a:ext cx="4645150" cy="3001782"/>
          </a:xfrm>
          <a:prstGeom prst="rect">
            <a:avLst/>
          </a:prstGeom>
        </p:spPr>
      </p:pic>
    </p:spTree>
    <p:extLst>
      <p:ext uri="{BB962C8B-B14F-4D97-AF65-F5344CB8AC3E}">
        <p14:creationId xmlns:p14="http://schemas.microsoft.com/office/powerpoint/2010/main" val="36484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3639-1454-4C9E-A3A9-656E64160839}"/>
              </a:ext>
            </a:extLst>
          </p:cNvPr>
          <p:cNvSpPr>
            <a:spLocks noGrp="1"/>
          </p:cNvSpPr>
          <p:nvPr>
            <p:ph type="title"/>
          </p:nvPr>
        </p:nvSpPr>
        <p:spPr/>
        <p:txBody>
          <a:bodyPr/>
          <a:lstStyle/>
          <a:p>
            <a:r>
              <a:rPr lang="en-US" dirty="0"/>
              <a:t>Queuing latency estimation per hop - 1</a:t>
            </a:r>
          </a:p>
        </p:txBody>
      </p:sp>
      <p:sp>
        <p:nvSpPr>
          <p:cNvPr id="3" name="Content Placeholder 2">
            <a:extLst>
              <a:ext uri="{FF2B5EF4-FFF2-40B4-BE49-F238E27FC236}">
                <a16:creationId xmlns:a16="http://schemas.microsoft.com/office/drawing/2014/main" id="{3F5B8AF6-0BB4-4BA7-8CA6-4557800B2776}"/>
              </a:ext>
            </a:extLst>
          </p:cNvPr>
          <p:cNvSpPr>
            <a:spLocks noGrp="1"/>
          </p:cNvSpPr>
          <p:nvPr>
            <p:ph idx="1"/>
          </p:nvPr>
        </p:nvSpPr>
        <p:spPr>
          <a:xfrm>
            <a:off x="838200" y="1446963"/>
            <a:ext cx="10515600" cy="4730000"/>
          </a:xfrm>
        </p:spPr>
        <p:txBody>
          <a:bodyPr>
            <a:normAutofit/>
          </a:bodyPr>
          <a:lstStyle/>
          <a:p>
            <a:r>
              <a:rPr lang="en-US" sz="1800" dirty="0"/>
              <a:t>Estimate the worst scenario conservatively per hop, thus the E2E latency can be guaranteed to be below the maximum value statistically</a:t>
            </a:r>
          </a:p>
          <a:p>
            <a:r>
              <a:rPr lang="en-US" sz="1800" dirty="0"/>
              <a:t>Only queuing delay is estimated, other delays (switching and propagation etc.) are relatively small and fixed.</a:t>
            </a:r>
          </a:p>
          <a:p>
            <a:r>
              <a:rPr lang="en-US" sz="1800" dirty="0"/>
              <a:t>Assume all packet sizes are the longest packet size</a:t>
            </a:r>
          </a:p>
          <a:p>
            <a:r>
              <a:rPr lang="en-US" sz="1800" dirty="0"/>
              <a:t>If LGS flows queued in the highest priority queue</a:t>
            </a:r>
          </a:p>
          <a:p>
            <a:pPr lvl="1">
              <a:spcBef>
                <a:spcPts val="1100"/>
              </a:spcBef>
            </a:pPr>
            <a:r>
              <a:rPr lang="en-US" sz="1600" dirty="0"/>
              <a:t>The maximum queue depth is </a:t>
            </a:r>
          </a:p>
          <a:p>
            <a:pPr lvl="1">
              <a:spcBef>
                <a:spcPts val="1100"/>
              </a:spcBef>
            </a:pPr>
            <a:r>
              <a:rPr lang="en-US" sz="1600" dirty="0"/>
              <a:t>The maximum delay of queuing at each hop is </a:t>
            </a:r>
          </a:p>
          <a:p>
            <a:pPr lvl="0"/>
            <a:endParaRPr lang="en-US" sz="1600" dirty="0"/>
          </a:p>
        </p:txBody>
      </p:sp>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BFC88D68-06C6-4CD6-87A3-1CA52C83F200}"/>
                  </a:ext>
                </a:extLst>
              </p:cNvPr>
              <p:cNvSpPr/>
              <p:nvPr/>
            </p:nvSpPr>
            <p:spPr>
              <a:xfrm>
                <a:off x="1198684" y="3943523"/>
                <a:ext cx="3237618" cy="355034"/>
              </a:xfrm>
              <a:prstGeom prst="rect">
                <a:avLst/>
              </a:prstGeom>
            </p:spPr>
            <p:txBody>
              <a:bodyPr wrap="none">
                <a:spAutoFit/>
              </a:bodyPr>
              <a:lstStyle/>
              <a:p>
                <a14:m>
                  <m:oMath xmlns:m="http://schemas.openxmlformats.org/officeDocument/2006/math">
                    <m:sSub>
                      <m:sSubPr>
                        <m:ctrlPr>
                          <a:rPr lang="en-US" sz="1600" i="1" smtClean="0">
                            <a:latin typeface="Cambria Math" panose="02040503050406030204" pitchFamily="18" charset="0"/>
                          </a:rPr>
                        </m:ctrlPr>
                      </m:sSubPr>
                      <m:e>
                        <m:sSubSup>
                          <m:sSubSupPr>
                            <m:ctrlPr>
                              <a:rPr lang="en-US" sz="1600" i="1">
                                <a:latin typeface="Cambria Math" panose="02040503050406030204" pitchFamily="18" charset="0"/>
                              </a:rPr>
                            </m:ctrlPr>
                          </m:sSubSupPr>
                          <m:e>
                            <m:r>
                              <a:rPr lang="en-US" sz="1600" i="1">
                                <a:latin typeface="Cambria Math" panose="02040503050406030204" pitchFamily="18" charset="0"/>
                              </a:rPr>
                              <m:t>𝑅</m:t>
                            </m:r>
                          </m:e>
                          <m:sub>
                            <m:r>
                              <a:rPr lang="en-US" sz="1600" i="1">
                                <a:latin typeface="Cambria Math" panose="02040503050406030204" pitchFamily="18" charset="0"/>
                              </a:rPr>
                              <m:t>𝑖𝑛</m:t>
                            </m:r>
                          </m:sub>
                          <m:sup>
                            <m:r>
                              <a:rPr lang="en-US" sz="1600" i="1">
                                <a:latin typeface="Cambria Math" panose="02040503050406030204" pitchFamily="18" charset="0"/>
                              </a:rPr>
                              <m:t>𝐿𝐺𝑆</m:t>
                            </m:r>
                          </m:sup>
                        </m:sSubSup>
                        <m:r>
                          <a:rPr lang="en-US" sz="1600" i="0">
                            <a:latin typeface="Cambria Math" panose="02040503050406030204" pitchFamily="18" charset="0"/>
                          </a:rPr>
                          <m:t>=</m:t>
                        </m:r>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i="1">
                            <a:latin typeface="Cambria Math" panose="02040503050406030204" pitchFamily="18" charset="0"/>
                          </a:rPr>
                          <m:t>𝐶𝐼𝑅</m:t>
                        </m:r>
                      </m:e>
                      <m:sub>
                        <m:r>
                          <a:rPr lang="en-US" sz="1600" i="1">
                            <a:latin typeface="Cambria Math" panose="02040503050406030204" pitchFamily="18" charset="0"/>
                          </a:rPr>
                          <m:t>𝐿𝐺𝑆</m:t>
                        </m:r>
                      </m:sub>
                    </m:sSub>
                    <m:r>
                      <a:rPr lang="en-US" sz="1600" i="0">
                        <a:latin typeface="Cambria Math" panose="02040503050406030204" pitchFamily="18" charset="0"/>
                      </a:rPr>
                      <m:t>=</m:t>
                    </m:r>
                    <m:r>
                      <a:rPr lang="en-US" sz="1600" b="0" i="1" smtClean="0">
                        <a:latin typeface="Cambria Math" panose="02040503050406030204" pitchFamily="18" charset="0"/>
                      </a:rPr>
                      <m:t>𝑟</m:t>
                    </m:r>
                    <m:nary>
                      <m:naryPr>
                        <m:chr m:val="∑"/>
                        <m:limLoc m:val="undOvr"/>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0">
                            <a:latin typeface="Cambria Math" panose="02040503050406030204" pitchFamily="18" charset="0"/>
                          </a:rPr>
                          <m:t>=1</m:t>
                        </m:r>
                      </m:sub>
                      <m:sup>
                        <m:r>
                          <a:rPr lang="en-US" sz="1600" i="1">
                            <a:latin typeface="Cambria Math" panose="02040503050406030204" pitchFamily="18" charset="0"/>
                          </a:rPr>
                          <m:t>𝑛</m:t>
                        </m:r>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𝑐𝑖𝑟</m:t>
                            </m:r>
                          </m:e>
                          <m:sub>
                            <m:r>
                              <a:rPr lang="en-US" sz="1600" i="1">
                                <a:latin typeface="Cambria Math" panose="02040503050406030204" pitchFamily="18" charset="0"/>
                              </a:rPr>
                              <m:t>𝑖</m:t>
                            </m:r>
                          </m:sub>
                          <m:sup>
                            <m:r>
                              <a:rPr lang="en-US" sz="1600" i="1">
                                <a:latin typeface="Cambria Math" panose="02040503050406030204" pitchFamily="18" charset="0"/>
                              </a:rPr>
                              <m:t>𝐿𝐺𝑆</m:t>
                            </m:r>
                          </m:sup>
                        </m:sSubSup>
                      </m:e>
                    </m:nary>
                  </m:oMath>
                </a14:m>
                <a:r>
                  <a:rPr lang="en-US" sz="1600" dirty="0"/>
                  <a:t>, </a:t>
                </a:r>
              </a:p>
            </p:txBody>
          </p:sp>
        </mc:Choice>
        <mc:Fallback xmlns="">
          <p:sp>
            <p:nvSpPr>
              <p:cNvPr id="70" name="Rectangle 69">
                <a:extLst>
                  <a:ext uri="{FF2B5EF4-FFF2-40B4-BE49-F238E27FC236}">
                    <a16:creationId xmlns:a16="http://schemas.microsoft.com/office/drawing/2014/main" id="{BFC88D68-06C6-4CD6-87A3-1CA52C83F200}"/>
                  </a:ext>
                </a:extLst>
              </p:cNvPr>
              <p:cNvSpPr>
                <a:spLocks noRot="1" noChangeAspect="1" noMove="1" noResize="1" noEditPoints="1" noAdjustHandles="1" noChangeArrowheads="1" noChangeShapeType="1" noTextEdit="1"/>
              </p:cNvSpPr>
              <p:nvPr/>
            </p:nvSpPr>
            <p:spPr>
              <a:xfrm>
                <a:off x="1198684" y="3943523"/>
                <a:ext cx="3237618" cy="355034"/>
              </a:xfrm>
              <a:prstGeom prst="rect">
                <a:avLst/>
              </a:prstGeom>
              <a:blipFill>
                <a:blip r:embed="rId2"/>
                <a:stretch>
                  <a:fillRect t="-100000" b="-16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8E44408-7BD9-499E-A824-283B1C9738BF}"/>
                  </a:ext>
                </a:extLst>
              </p:cNvPr>
              <p:cNvSpPr txBox="1"/>
              <p:nvPr/>
            </p:nvSpPr>
            <p:spPr>
              <a:xfrm>
                <a:off x="1128346" y="4832874"/>
                <a:ext cx="1940659" cy="338554"/>
              </a:xfrm>
              <a:prstGeom prst="rect">
                <a:avLst/>
              </a:prstGeom>
              <a:noFill/>
            </p:spPr>
            <p:txBody>
              <a:bodyPr wrap="none"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 </m:t>
                        </m:r>
                        <m:r>
                          <a:rPr lang="en-US" sz="1600" i="1">
                            <a:latin typeface="Cambria Math" panose="02040503050406030204" pitchFamily="18" charset="0"/>
                          </a:rPr>
                          <m:t>𝑅</m:t>
                        </m:r>
                      </m:e>
                      <m:sub>
                        <m:r>
                          <a:rPr lang="en-US" sz="1600" b="0" i="1" smtClean="0">
                            <a:latin typeface="Cambria Math" panose="02040503050406030204" pitchFamily="18" charset="0"/>
                          </a:rPr>
                          <m:t>𝑜𝑢𝑡</m:t>
                        </m:r>
                      </m:sub>
                    </m:sSub>
                  </m:oMath>
                </a14:m>
                <a:r>
                  <a:rPr lang="en-US" sz="1600" dirty="0"/>
                  <a:t> is the link rate; </a:t>
                </a:r>
              </a:p>
            </p:txBody>
          </p:sp>
        </mc:Choice>
        <mc:Fallback xmlns="">
          <p:sp>
            <p:nvSpPr>
              <p:cNvPr id="71" name="TextBox 70">
                <a:extLst>
                  <a:ext uri="{FF2B5EF4-FFF2-40B4-BE49-F238E27FC236}">
                    <a16:creationId xmlns:a16="http://schemas.microsoft.com/office/drawing/2014/main" id="{38E44408-7BD9-499E-A824-283B1C9738BF}"/>
                  </a:ext>
                </a:extLst>
              </p:cNvPr>
              <p:cNvSpPr txBox="1">
                <a:spLocks noRot="1" noChangeAspect="1" noMove="1" noResize="1" noEditPoints="1" noAdjustHandles="1" noChangeArrowheads="1" noChangeShapeType="1" noTextEdit="1"/>
              </p:cNvSpPr>
              <p:nvPr/>
            </p:nvSpPr>
            <p:spPr>
              <a:xfrm>
                <a:off x="1128346" y="4832874"/>
                <a:ext cx="1940659" cy="338554"/>
              </a:xfrm>
              <a:prstGeom prst="rect">
                <a:avLst/>
              </a:prstGeom>
              <a:blipFill>
                <a:blip r:embed="rId3"/>
                <a:stretch>
                  <a:fillRect t="-5455" r="-943"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A2A4F991-06DE-465D-8B2A-7C385DAE067D}"/>
                  </a:ext>
                </a:extLst>
              </p:cNvPr>
              <p:cNvSpPr txBox="1"/>
              <p:nvPr/>
            </p:nvSpPr>
            <p:spPr>
              <a:xfrm>
                <a:off x="1198684" y="5212450"/>
                <a:ext cx="2901692" cy="338554"/>
              </a:xfrm>
              <a:prstGeom prst="rect">
                <a:avLst/>
              </a:prstGeom>
              <a:noFill/>
            </p:spPr>
            <p:txBody>
              <a:bodyPr wrap="none"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𝑚𝑎𝑥</m:t>
                        </m:r>
                      </m:sub>
                    </m:sSub>
                  </m:oMath>
                </a14:m>
                <a:r>
                  <a:rPr lang="en-US" sz="1600" dirty="0"/>
                  <a:t>is the maximum packet size</a:t>
                </a:r>
              </a:p>
            </p:txBody>
          </p:sp>
        </mc:Choice>
        <mc:Fallback xmlns="">
          <p:sp>
            <p:nvSpPr>
              <p:cNvPr id="72" name="TextBox 71">
                <a:extLst>
                  <a:ext uri="{FF2B5EF4-FFF2-40B4-BE49-F238E27FC236}">
                    <a16:creationId xmlns:a16="http://schemas.microsoft.com/office/drawing/2014/main" id="{A2A4F991-06DE-465D-8B2A-7C385DAE067D}"/>
                  </a:ext>
                </a:extLst>
              </p:cNvPr>
              <p:cNvSpPr txBox="1">
                <a:spLocks noRot="1" noChangeAspect="1" noMove="1" noResize="1" noEditPoints="1" noAdjustHandles="1" noChangeArrowheads="1" noChangeShapeType="1" noTextEdit="1"/>
              </p:cNvSpPr>
              <p:nvPr/>
            </p:nvSpPr>
            <p:spPr>
              <a:xfrm>
                <a:off x="1198684" y="5212450"/>
                <a:ext cx="2901692" cy="338554"/>
              </a:xfrm>
              <a:prstGeom prst="rect">
                <a:avLst/>
              </a:prstGeom>
              <a:blipFill>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00B4EDE3-0642-41E6-BFED-24F60E36F090}"/>
                  </a:ext>
                </a:extLst>
              </p:cNvPr>
              <p:cNvSpPr/>
              <p:nvPr/>
            </p:nvSpPr>
            <p:spPr>
              <a:xfrm>
                <a:off x="1160051" y="4383877"/>
                <a:ext cx="5880649" cy="355034"/>
              </a:xfrm>
              <a:prstGeom prst="rect">
                <a:avLst/>
              </a:prstGeom>
            </p:spPr>
            <p:txBody>
              <a:bodyPr wrap="none">
                <a:spAutoFit/>
              </a:bodyPr>
              <a:lstStyle/>
              <a:p>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𝑐𝑖𝑟</m:t>
                        </m:r>
                      </m:e>
                      <m:sub>
                        <m:r>
                          <a:rPr lang="en-US" sz="1600" i="1">
                            <a:latin typeface="Cambria Math" panose="02040503050406030204" pitchFamily="18" charset="0"/>
                          </a:rPr>
                          <m:t>𝑖</m:t>
                        </m:r>
                      </m:sub>
                      <m:sup>
                        <m:r>
                          <a:rPr lang="en-US" sz="1600" i="1">
                            <a:latin typeface="Cambria Math" panose="02040503050406030204" pitchFamily="18" charset="0"/>
                          </a:rPr>
                          <m:t>𝐿𝐺𝑆</m:t>
                        </m:r>
                      </m:sup>
                    </m:sSubSup>
                  </m:oMath>
                </a14:m>
                <a:r>
                  <a:rPr lang="en-US" sz="1600" dirty="0"/>
                  <a:t> is the </a:t>
                </a:r>
                <a:r>
                  <a:rPr lang="en-US" sz="1600" dirty="0" err="1"/>
                  <a:t>cir</a:t>
                </a:r>
                <a:r>
                  <a:rPr lang="en-US" sz="1600" dirty="0"/>
                  <a:t> for the </a:t>
                </a:r>
                <a:r>
                  <a:rPr lang="en-US" sz="1600" dirty="0" err="1"/>
                  <a:t>i</a:t>
                </a:r>
                <a:r>
                  <a:rPr lang="en-US" sz="1200" dirty="0" err="1"/>
                  <a:t>th</a:t>
                </a:r>
                <a:r>
                  <a:rPr lang="en-US" sz="1600" dirty="0"/>
                  <a:t> LGS flow, r is the ratio of peak </a:t>
                </a:r>
                <a:r>
                  <a:rPr lang="en-US" sz="1600" dirty="0" err="1"/>
                  <a:t>cir</a:t>
                </a:r>
                <a:r>
                  <a:rPr lang="en-US" sz="1600" dirty="0"/>
                  <a:t> to avg </a:t>
                </a:r>
                <a:r>
                  <a:rPr lang="en-US" sz="1600" dirty="0" err="1"/>
                  <a:t>cir</a:t>
                </a:r>
                <a:endParaRPr lang="en-US" sz="1600" dirty="0"/>
              </a:p>
            </p:txBody>
          </p:sp>
        </mc:Choice>
        <mc:Fallback xmlns="">
          <p:sp>
            <p:nvSpPr>
              <p:cNvPr id="73" name="Rectangle 72">
                <a:extLst>
                  <a:ext uri="{FF2B5EF4-FFF2-40B4-BE49-F238E27FC236}">
                    <a16:creationId xmlns:a16="http://schemas.microsoft.com/office/drawing/2014/main" id="{00B4EDE3-0642-41E6-BFED-24F60E36F090}"/>
                  </a:ext>
                </a:extLst>
              </p:cNvPr>
              <p:cNvSpPr>
                <a:spLocks noRot="1" noChangeAspect="1" noMove="1" noResize="1" noEditPoints="1" noAdjustHandles="1" noChangeArrowheads="1" noChangeShapeType="1" noTextEdit="1"/>
              </p:cNvSpPr>
              <p:nvPr/>
            </p:nvSpPr>
            <p:spPr>
              <a:xfrm>
                <a:off x="1160051" y="4383877"/>
                <a:ext cx="5880649" cy="355034"/>
              </a:xfrm>
              <a:prstGeom prst="rect">
                <a:avLst/>
              </a:prstGeom>
              <a:blipFill>
                <a:blip r:embed="rId5"/>
                <a:stretch>
                  <a:fillRect b="-224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Rectangle 73">
                <a:extLst>
                  <a:ext uri="{FF2B5EF4-FFF2-40B4-BE49-F238E27FC236}">
                    <a16:creationId xmlns:a16="http://schemas.microsoft.com/office/drawing/2014/main" id="{D08C79B9-B227-4FBF-A3F1-BE9B1034816E}"/>
                  </a:ext>
                </a:extLst>
              </p:cNvPr>
              <p:cNvSpPr/>
              <p:nvPr/>
            </p:nvSpPr>
            <p:spPr>
              <a:xfrm>
                <a:off x="4254746" y="3140797"/>
                <a:ext cx="2785954" cy="3702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𝑚𝑎𝑥</m:t>
                          </m:r>
                        </m:sub>
                        <m:sup>
                          <m:r>
                            <a:rPr lang="en-US" sz="1600" i="1">
                              <a:latin typeface="Cambria Math" panose="02040503050406030204" pitchFamily="18" charset="0"/>
                            </a:rPr>
                            <m:t>𝐿𝐺𝑆</m:t>
                          </m:r>
                        </m:sup>
                      </m:sSubSup>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2</m:t>
                          </m:r>
                          <m:d>
                            <m:dPr>
                              <m:ctrlPr>
                                <a:rPr lang="en-US" sz="1600" i="1">
                                  <a:latin typeface="Cambria Math" panose="02040503050406030204" pitchFamily="18" charset="0"/>
                                </a:rPr>
                              </m:ctrlPr>
                            </m:dPr>
                            <m:e>
                              <m:f>
                                <m:fPr>
                                  <m:type m:val="lin"/>
                                  <m:ctrlPr>
                                    <a:rPr lang="en-US" sz="1600" i="1" smtClean="0">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panose="02040503050406030204" pitchFamily="18" charset="0"/>
                                        </a:rPr>
                                        <m:t>𝑅</m:t>
                                      </m:r>
                                    </m:e>
                                    <m:sub>
                                      <m:r>
                                        <a:rPr lang="en-US" sz="1600" i="1">
                                          <a:latin typeface="Cambria Math" panose="02040503050406030204" pitchFamily="18" charset="0"/>
                                        </a:rPr>
                                        <m:t>𝑖𝑛</m:t>
                                      </m:r>
                                    </m:sub>
                                    <m:sup>
                                      <m:r>
                                        <a:rPr lang="en-US" sz="1600" i="1">
                                          <a:latin typeface="Cambria Math" panose="02040503050406030204" pitchFamily="18" charset="0"/>
                                        </a:rPr>
                                        <m:t>𝐿𝐺𝑆</m:t>
                                      </m:r>
                                    </m:sup>
                                  </m:sSubSup>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𝑜𝑢𝑡</m:t>
                                      </m:r>
                                    </m:sub>
                                  </m:sSub>
                                </m:den>
                              </m:f>
                            </m:e>
                          </m:d>
                          <m:r>
                            <a:rPr lang="en-US" sz="1600" i="1">
                              <a:latin typeface="Cambria Math" panose="02040503050406030204" pitchFamily="18" charset="0"/>
                            </a:rPr>
                            <m:t>+1</m:t>
                          </m:r>
                        </m:e>
                      </m:d>
                    </m:oMath>
                  </m:oMathPara>
                </a14:m>
                <a:endParaRPr lang="en-US" sz="1600" dirty="0"/>
              </a:p>
            </p:txBody>
          </p:sp>
        </mc:Choice>
        <mc:Fallback>
          <p:sp>
            <p:nvSpPr>
              <p:cNvPr id="74" name="Rectangle 73">
                <a:extLst>
                  <a:ext uri="{FF2B5EF4-FFF2-40B4-BE49-F238E27FC236}">
                    <a16:creationId xmlns:a16="http://schemas.microsoft.com/office/drawing/2014/main" id="{D08C79B9-B227-4FBF-A3F1-BE9B1034816E}"/>
                  </a:ext>
                </a:extLst>
              </p:cNvPr>
              <p:cNvSpPr>
                <a:spLocks noRot="1" noChangeAspect="1" noMove="1" noResize="1" noEditPoints="1" noAdjustHandles="1" noChangeArrowheads="1" noChangeShapeType="1" noTextEdit="1"/>
              </p:cNvSpPr>
              <p:nvPr/>
            </p:nvSpPr>
            <p:spPr>
              <a:xfrm>
                <a:off x="4254746" y="3140797"/>
                <a:ext cx="2785954" cy="370294"/>
              </a:xfrm>
              <a:prstGeom prst="rect">
                <a:avLst/>
              </a:prstGeom>
              <a:blipFill>
                <a:blip r:embed="rId6"/>
                <a:stretch>
                  <a:fillRect t="-93333" b="-16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Rectangle 74">
                <a:extLst>
                  <a:ext uri="{FF2B5EF4-FFF2-40B4-BE49-F238E27FC236}">
                    <a16:creationId xmlns:a16="http://schemas.microsoft.com/office/drawing/2014/main" id="{305A7840-8987-401A-8110-91FD24B69C34}"/>
                  </a:ext>
                </a:extLst>
              </p:cNvPr>
              <p:cNvSpPr/>
              <p:nvPr/>
            </p:nvSpPr>
            <p:spPr>
              <a:xfrm>
                <a:off x="5466299" y="3553751"/>
                <a:ext cx="2859950" cy="339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𝐷</m:t>
                          </m:r>
                        </m:e>
                        <m:sub>
                          <m:r>
                            <a:rPr lang="en-US" sz="1600" i="1">
                              <a:latin typeface="Cambria Math" panose="02040503050406030204" pitchFamily="18" charset="0"/>
                            </a:rPr>
                            <m:t>𝑚𝑎𝑥</m:t>
                          </m:r>
                        </m:sub>
                        <m:sup>
                          <m:r>
                            <a:rPr lang="en-US" sz="1600" b="0" i="1" smtClean="0">
                              <a:latin typeface="Cambria Math" panose="02040503050406030204" pitchFamily="18" charset="0"/>
                            </a:rPr>
                            <m:t>𝐿𝐺𝑆</m:t>
                          </m:r>
                        </m:sup>
                      </m:sSubSup>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𝑁</m:t>
                          </m:r>
                        </m:e>
                        <m:sub>
                          <m:r>
                            <a:rPr lang="en-US" sz="1600" i="1">
                              <a:latin typeface="Cambria Math" panose="02040503050406030204" pitchFamily="18" charset="0"/>
                            </a:rPr>
                            <m:t>𝑚𝑎𝑥</m:t>
                          </m:r>
                        </m:sub>
                        <m:sup>
                          <m:r>
                            <a:rPr lang="en-US" sz="1600" b="0" i="1" smtClean="0">
                              <a:latin typeface="Cambria Math" panose="02040503050406030204" pitchFamily="18" charset="0"/>
                            </a:rPr>
                            <m:t>𝐿𝐺𝑆</m:t>
                          </m:r>
                        </m:sup>
                      </m:sSubSup>
                      <m:r>
                        <a:rPr lang="en-US" sz="1600" b="0"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i="1">
                              <a:latin typeface="Cambria Math" panose="02040503050406030204" pitchFamily="18" charset="0"/>
                            </a:rPr>
                            <m:t>𝑚𝑎𝑥</m:t>
                          </m:r>
                        </m:sub>
                      </m:sSub>
                      <m:r>
                        <a:rPr lang="en-US" sz="1600" b="0" i="1" smtClean="0">
                          <a:latin typeface="Cambria Math" panose="02040503050406030204" pitchFamily="18" charset="0"/>
                        </a:rPr>
                        <m:t>∗8/</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𝑜𝑢𝑡</m:t>
                          </m:r>
                        </m:sub>
                      </m:sSub>
                    </m:oMath>
                  </m:oMathPara>
                </a14:m>
                <a:endParaRPr lang="en-US" sz="1600" dirty="0"/>
              </a:p>
            </p:txBody>
          </p:sp>
        </mc:Choice>
        <mc:Fallback>
          <p:sp>
            <p:nvSpPr>
              <p:cNvPr id="75" name="Rectangle 74">
                <a:extLst>
                  <a:ext uri="{FF2B5EF4-FFF2-40B4-BE49-F238E27FC236}">
                    <a16:creationId xmlns:a16="http://schemas.microsoft.com/office/drawing/2014/main" id="{305A7840-8987-401A-8110-91FD24B69C34}"/>
                  </a:ext>
                </a:extLst>
              </p:cNvPr>
              <p:cNvSpPr>
                <a:spLocks noRot="1" noChangeAspect="1" noMove="1" noResize="1" noEditPoints="1" noAdjustHandles="1" noChangeArrowheads="1" noChangeShapeType="1" noTextEdit="1"/>
              </p:cNvSpPr>
              <p:nvPr/>
            </p:nvSpPr>
            <p:spPr>
              <a:xfrm>
                <a:off x="5466299" y="3553751"/>
                <a:ext cx="2859950" cy="339388"/>
              </a:xfrm>
              <a:prstGeom prst="rect">
                <a:avLst/>
              </a:prstGeom>
              <a:blipFill>
                <a:blip r:embed="rId7"/>
                <a:stretch>
                  <a:fillRect b="-357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BB6276E-830A-438C-A931-EC1D20C6208F}"/>
              </a:ext>
            </a:extLst>
          </p:cNvPr>
          <p:cNvPicPr>
            <a:picLocks noChangeAspect="1"/>
          </p:cNvPicPr>
          <p:nvPr/>
        </p:nvPicPr>
        <p:blipFill>
          <a:blip r:embed="rId8"/>
          <a:stretch>
            <a:fillRect/>
          </a:stretch>
        </p:blipFill>
        <p:spPr>
          <a:xfrm>
            <a:off x="7341023" y="4254425"/>
            <a:ext cx="4447801" cy="1672811"/>
          </a:xfrm>
          <a:prstGeom prst="rect">
            <a:avLst/>
          </a:prstGeom>
        </p:spPr>
      </p:pic>
    </p:spTree>
    <p:extLst>
      <p:ext uri="{BB962C8B-B14F-4D97-AF65-F5344CB8AC3E}">
        <p14:creationId xmlns:p14="http://schemas.microsoft.com/office/powerpoint/2010/main" val="52395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21857</TotalTime>
  <Words>1623</Words>
  <Application>Microsoft Macintosh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TimesNewRomanPSMT</vt:lpstr>
      <vt:lpstr>Arial</vt:lpstr>
      <vt:lpstr>Calibri</vt:lpstr>
      <vt:lpstr>Calibri Light</vt:lpstr>
      <vt:lpstr>Cambria Math</vt:lpstr>
      <vt:lpstr>Wingdings</vt:lpstr>
      <vt:lpstr>Office Theme</vt:lpstr>
      <vt:lpstr>Enhanced DSCP by in-band signaling for latency guaranteed service </vt:lpstr>
      <vt:lpstr>Introduction </vt:lpstr>
      <vt:lpstr>Design targets</vt:lpstr>
      <vt:lpstr>Review of in-band signaling</vt:lpstr>
      <vt:lpstr>Network modeling</vt:lpstr>
      <vt:lpstr>Signaling and rules for a new connection</vt:lpstr>
      <vt:lpstr>Configuration: Ingress shaper at PE ingress interface</vt:lpstr>
      <vt:lpstr>Configuration: Egress shaper, queuing and scheduler at all routers egress interfaces</vt:lpstr>
      <vt:lpstr>Queuing latency estimation per hop - 1</vt:lpstr>
      <vt:lpstr>Queuing latency estimation per hop - 2</vt:lpstr>
      <vt:lpstr>Experiment results and analysis</vt:lpstr>
      <vt:lpstr>Case 1: EF+LGS &lt; 50% link rate</vt:lpstr>
      <vt:lpstr>Case 2: EF+LGS ≅ 65% link rate</vt:lpstr>
      <vt:lpstr>Case 3: EF+LGS ≅ link rate</vt:lpstr>
      <vt:lpstr>Experiment results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Yingzhen Qu</cp:lastModifiedBy>
  <cp:revision>300</cp:revision>
  <cp:lastPrinted>2018-07-13T21:10:57Z</cp:lastPrinted>
  <dcterms:created xsi:type="dcterms:W3CDTF">2017-10-31T18:52:32Z</dcterms:created>
  <dcterms:modified xsi:type="dcterms:W3CDTF">2019-11-03T04:43:34Z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1572634880</vt:lpwstr>
  </property>
</Properties>
</file>