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5C63CBB-FDA8-4667-8D70-A1BBBB7A1B52}">
  <a:tblStyle styleId="{65C63CBB-FDA8-4667-8D70-A1BBBB7A1B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Torch &amp; TensorFlow on GPU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Chris Culver &amp; Jiafang Liu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 datasets are not an accurate representation of modern machine learning challenges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Most groups do machine learning on one language or the other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TensorFlow is much simpler to use for a wide variety of applications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TensorFlow is faster then Torch especially with CNN models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There are many excellent language modelling architectures already available in TF that you would probably have to make yourself in Torch.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591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Goal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Install Torch and TensorFlow on GPU machines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Implement basic machine learning program(MNIST)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Implement an </a:t>
            </a:r>
            <a:r>
              <a:rPr lang="en"/>
              <a:t>advanced</a:t>
            </a:r>
            <a:r>
              <a:rPr lang="en"/>
              <a:t> machine learning program(Age &amp; Gender Recognition)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Performance comparison between Torch and TensorFlow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Compare ease of use between Torch and TensorFlow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Installing Torch &amp; TensorFlow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Machine Learning Applications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Both straightforward to install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Both easily installed locally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Many similar applications to compare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Advanced Machine Learning Applications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Very rare to find similar applications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They often require many extra </a:t>
            </a:r>
            <a:r>
              <a:rPr lang="en"/>
              <a:t>dependencies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Need high performance GPU-based hardware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System - AWS p2.xlarge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CPU: 4 Virtual Cores on an Intel Xeon E5-2670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GPU: Nvidia Tesla K80 (1 whole card)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RAM:  61 GB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HDD: 30 GB (Maximum for free tier)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What happened to Colonial One?  Lack of root access .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MNIST - Comparing Models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Partial Data Set - 2000 Training Images - 1000 Test Images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Full Data Set - 60000 Training Images - 10000 Test Images</a:t>
            </a:r>
          </a:p>
        </p:txBody>
      </p:sp>
      <p:graphicFrame>
        <p:nvGraphicFramePr>
          <p:cNvPr id="85" name="Shape 85"/>
          <p:cNvGraphicFramePr/>
          <p:nvPr/>
        </p:nvGraphicFramePr>
        <p:xfrm>
          <a:off x="262200" y="234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{65C63CBB-FDA8-4667-8D70-A1BBBB7A1B52}</a:tableStyleId>
              </a:tblPr>
              <a:tblGrid>
                <a:gridCol w="1211175"/>
                <a:gridCol w="1211175"/>
                <a:gridCol w="1211175"/>
                <a:gridCol w="1211175"/>
                <a:gridCol w="1211175"/>
                <a:gridCol w="1211175"/>
                <a:gridCol w="1211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Model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Linear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(Partial)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Linear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(Full)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MLP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(Partial)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MLP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(Full)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CNN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(Partial)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CNN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(Full)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Time(s)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2.76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72.85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7.19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194.000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60.29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1524.4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Accuracy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(%)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82.78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87.18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85.85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98.24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94.30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99.45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MNIST - Torch vs TensorFlow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Full Data Set Used</a:t>
            </a:r>
          </a:p>
        </p:txBody>
      </p:sp>
      <p:graphicFrame>
        <p:nvGraphicFramePr>
          <p:cNvPr id="92" name="Shape 92"/>
          <p:cNvGraphicFramePr/>
          <p:nvPr/>
        </p:nvGraphicFramePr>
        <p:xfrm>
          <a:off x="347675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{65C63CBB-FDA8-4667-8D70-A1BBBB7A1B52}</a:tableStyleId>
              </a:tblPr>
              <a:tblGrid>
                <a:gridCol w="1194725"/>
                <a:gridCol w="1194725"/>
                <a:gridCol w="1194725"/>
                <a:gridCol w="1194725"/>
                <a:gridCol w="1194725"/>
                <a:gridCol w="1194725"/>
                <a:gridCol w="11947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Model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Linear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(Torch)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Linear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(TFlow)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MLP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(Torch)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MLP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(TFlow)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CNN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(Torch)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CNN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(TFlow)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Time(s)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72.85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80.00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194.000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125.74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1524.4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282.92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Accuracty(%)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87.18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91.32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98.24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96.43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99.45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99.05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CNN For Age &amp; Gender Recognition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 Crop Image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3 Convolutional Layers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96 Filters(3x7x7) w/ ReLU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256 Filters(96x5x5) w/ ReLU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384 Filters(256x3x3) w/ ReLU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3 Fully Connected Layers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512 Neurons and ReLU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Another 512 Neurons and ReLU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Map to classes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Gender Recognition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05" name="Shape 105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{65C63CBB-FDA8-4667-8D70-A1BBBB7A1B52}</a:tableStyleId>
              </a:tblPr>
              <a:tblGrid>
                <a:gridCol w="1608675"/>
                <a:gridCol w="1608675"/>
                <a:gridCol w="1608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Classification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Torch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TensorFlow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Samples Tested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3624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3102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Time(min)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2.7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% Correct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96.5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</a:t>
            </a:r>
            <a:r>
              <a:rPr lang="en"/>
              <a:t> Recognition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12" name="Shape 112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{65C63CBB-FDA8-4667-8D70-A1BBBB7A1B52}</a:tableStyleId>
              </a:tblPr>
              <a:tblGrid>
                <a:gridCol w="1608675"/>
                <a:gridCol w="1608675"/>
                <a:gridCol w="1608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Classification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Torch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TensorFlow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Samples Tested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3102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3102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Time(min)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2.7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% Correct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94.9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