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66" r:id="rId7"/>
    <p:sldId id="267" r:id="rId8"/>
    <p:sldId id="261" r:id="rId9"/>
    <p:sldId id="265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lots by Replicates" id="{E1D8C996-80E7-0645-802F-FD81DCCD4CA9}">
          <p14:sldIdLst>
            <p14:sldId id="256"/>
            <p14:sldId id="257"/>
            <p14:sldId id="258"/>
            <p14:sldId id="259"/>
          </p14:sldIdLst>
        </p14:section>
        <p14:section name="Preliminary Analysis" id="{0A533FB5-AC0F-A443-9F1E-E0E445EB78C8}">
          <p14:sldIdLst>
            <p14:sldId id="268"/>
            <p14:sldId id="266"/>
            <p14:sldId id="267"/>
          </p14:sldIdLst>
        </p14:section>
        <p14:section name="Modeling" id="{1C34A57D-5FEC-B547-8DC3-933257DA201D}">
          <p14:sldIdLst>
            <p14:sldId id="261"/>
            <p14:sldId id="265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7"/>
    <p:restoredTop sz="87755"/>
  </p:normalViewPr>
  <p:slideViewPr>
    <p:cSldViewPr snapToGrid="0" snapToObjects="1">
      <p:cViewPr varScale="1">
        <p:scale>
          <a:sx n="77" d="100"/>
          <a:sy n="77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4A6F3-4834-A14D-A16A-4E64CBB8D70B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8445-A055-884D-BCE1-7E26CF4F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7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48445-A055-884D-BCE1-7E26CF4F2D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0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48445-A055-884D-BCE1-7E26CF4F2D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18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48445-A055-884D-BCE1-7E26CF4F2D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9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6E37-C5B3-4A4D-A7BC-F767A8D6F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440CE-4789-784B-BEC3-C1709A3B2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402C4-BE06-6244-933A-17BF1A44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4A9A-4E19-5540-A500-A5637B7A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D069A-D857-B94B-8C82-C3711F0F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7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0493-59FA-0D42-B4FB-8D36B341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26957-5C01-1746-8355-73E58884E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DF920-D948-BC4F-9FAF-97035428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FE1D3-B464-3945-9A92-472243A2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1C5CF-4A9A-2C4A-B400-B52323F6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696DF-FB8A-694F-B79A-3769F8B70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D149A-7B94-F443-8B2E-FE26218A7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61D4-94D7-D040-A1A2-6FED6734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4887-F9C7-5B45-9EF0-7A77498A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2D18-1530-7246-A236-FF20CFB3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2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54BA-09B7-3444-8227-1ACF226C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7AC-9F8B-5F44-9412-3B68F526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A2FA8-2BF4-C745-A59B-C2707402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9F95-2F30-144F-A991-F65906E8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46D6-FA8D-B344-AE51-062E52B0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1673-E28B-0742-80ED-52303735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E8947-1C2F-224A-9FD7-8ED50454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26A2D-A662-8F47-9B1B-59AF169C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C579-6F8D-FD4D-B9CA-9A1CC3DE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32173-B665-334D-AD72-57035791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5195-B26A-A845-B178-91B3E5BC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3C7B-F059-2C42-8EF0-447B1EEC0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57339-AAC4-9148-AC3B-BD9E939B7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33981-0145-D94D-B7EB-0E225EA7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1CC21-BAB9-0640-90AA-53166D78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8B68-9A40-D340-A412-0AF8061E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862C-1612-3F43-90C0-F7F2DC6B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3F66C-A2B2-424A-9003-AABE72915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AA083-ABE2-8549-8D91-45CAC7911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225EF-334D-3945-A2DF-D2A369FAB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C46E1-7F3F-0E4E-A372-0EF283AA1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3ED26-4334-4247-8B1B-2FDEB37B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5BFBE-D1EE-A14A-90B0-29A674D2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BA0A8-9D9D-8B40-8580-0DC709A8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2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E81F-1E37-D845-9F42-4C2C6D8F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CE07F-4C87-F34F-9FEE-462750ED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A7E33-3F21-604E-A937-9F50638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5D446-A120-6A45-B539-C7555C7E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DF82B-6106-CA43-83B8-C60F4915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6C08E-CEB4-694F-B772-2E78903A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B069-27D6-FB47-98EB-C70FEE5D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0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E1FA-8F28-9B43-8E7E-8D8EBB18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BC33-1E9E-F849-995A-1E3AB1A5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8AF17-F85B-DE48-AE47-436C5EE11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7F66A-DCB6-8E4A-A8B4-E392139E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7917-771E-714B-953B-CAC5D0A3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BADA1-A3BA-3047-B4CE-9CCB2025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7ECF-B754-1841-B4AD-3DE64863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AA3A4-332D-FA43-BF89-9E10A716C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76051-E132-844B-A7F4-D5BD0BF7D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26397-5697-1149-806E-D9371806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06B5D-6380-A74D-B130-FCB686FB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9F40F-2AF7-BD4A-9D4E-4ABFB613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54C60-B6C4-6146-8195-7A681D4F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8615-8060-7647-ABF3-30405DA31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9674-6129-7242-AA6F-5B6F73FF6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8340-F1B5-BB48-8419-6D845B93F77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3F186-ADB3-F14E-945C-0D252A2F0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CD1C8-5B2F-FD4C-8DDC-CA6E00A61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8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2DE9DF-908B-7547-BB42-0FE6A0A39735}"/>
              </a:ext>
            </a:extLst>
          </p:cNvPr>
          <p:cNvSpPr txBox="1"/>
          <p:nvPr/>
        </p:nvSpPr>
        <p:spPr>
          <a:xfrm>
            <a:off x="3823890" y="2193597"/>
            <a:ext cx="4821321" cy="247080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/>
              <a:t>Part I</a:t>
            </a:r>
          </a:p>
          <a:p>
            <a:pPr algn="ctr">
              <a:lnSpc>
                <a:spcPct val="150000"/>
              </a:lnSpc>
            </a:pPr>
            <a:r>
              <a:rPr lang="en-US" sz="4800" dirty="0"/>
              <a:t>Plots by Replicates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420805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63060-4676-4D4D-BA67-119AAB63E729}"/>
              </a:ext>
            </a:extLst>
          </p:cNvPr>
          <p:cNvSpPr txBox="1"/>
          <p:nvPr/>
        </p:nvSpPr>
        <p:spPr>
          <a:xfrm>
            <a:off x="512618" y="609600"/>
            <a:ext cx="2978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NB Reg. – </a:t>
            </a:r>
            <a:r>
              <a:rPr lang="en-US" sz="2400" i="1" dirty="0"/>
              <a:t>Firmicutes</a:t>
            </a:r>
            <a:endParaRPr lang="en-US" sz="2800" i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BEE1C4-620D-084A-85EC-7E4688D1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91" y="1590020"/>
            <a:ext cx="5480164" cy="1274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889373-869D-AE47-A4F8-18AD3B193AF9}"/>
              </a:ext>
            </a:extLst>
          </p:cNvPr>
          <p:cNvSpPr txBox="1"/>
          <p:nvPr/>
        </p:nvSpPr>
        <p:spPr>
          <a:xfrm>
            <a:off x="7183989" y="1220688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Model Summary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6BA8D51-BFD5-A34A-A394-DEE768B8C3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"/>
          <a:stretch/>
        </p:blipFill>
        <p:spPr>
          <a:xfrm>
            <a:off x="666282" y="1132820"/>
            <a:ext cx="3367138" cy="55520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38C693B-C64A-814B-8A59-E7788911FDFB}"/>
              </a:ext>
            </a:extLst>
          </p:cNvPr>
          <p:cNvSpPr/>
          <p:nvPr/>
        </p:nvSpPr>
        <p:spPr>
          <a:xfrm>
            <a:off x="6545187" y="1830560"/>
            <a:ext cx="962128" cy="1034338"/>
          </a:xfrm>
          <a:prstGeom prst="rect">
            <a:avLst/>
          </a:prstGeom>
          <a:solidFill>
            <a:srgbClr val="76D6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D287C-68A5-F145-831E-6B31E0D375C9}"/>
              </a:ext>
            </a:extLst>
          </p:cNvPr>
          <p:cNvSpPr txBox="1"/>
          <p:nvPr/>
        </p:nvSpPr>
        <p:spPr>
          <a:xfrm>
            <a:off x="5237131" y="3429000"/>
            <a:ext cx="58326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 err="1"/>
              <a:t>Population_CO</a:t>
            </a:r>
            <a:r>
              <a:rPr lang="en-US" sz="1600" dirty="0"/>
              <a:t> = -0.8433 </a:t>
            </a:r>
            <a:r>
              <a:rPr lang="en-US" sz="1600" dirty="0">
                <a:sym typeface="Wingdings" pitchFamily="2" charset="2"/>
              </a:rPr>
              <a:t> Population CO is expected to have exp(-0.8433) = 43.03%  time as many Proteobacteria as Population ACO on average. (OR, ACO has more Proteobacteria then CO).</a:t>
            </a:r>
          </a:p>
          <a:p>
            <a:pPr marL="285750" indent="-285750" algn="just">
              <a:buFontTx/>
              <a:buChar char="-"/>
            </a:pPr>
            <a:endParaRPr lang="en-US" sz="2000" dirty="0"/>
          </a:p>
          <a:p>
            <a:pPr marL="285750" indent="-285750" algn="just">
              <a:buFontTx/>
              <a:buChar char="-"/>
            </a:pPr>
            <a:r>
              <a:rPr lang="en-US" sz="1600" dirty="0" err="1"/>
              <a:t>Sex_Male</a:t>
            </a:r>
            <a:r>
              <a:rPr lang="en-US" sz="1600" dirty="0"/>
              <a:t>: No significant difference between Male and Female.</a:t>
            </a:r>
          </a:p>
        </p:txBody>
      </p:sp>
    </p:spTree>
    <p:extLst>
      <p:ext uri="{BB962C8B-B14F-4D97-AF65-F5344CB8AC3E}">
        <p14:creationId xmlns:p14="http://schemas.microsoft.com/office/powerpoint/2010/main" val="355327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63060-4676-4D4D-BA67-119AAB63E729}"/>
              </a:ext>
            </a:extLst>
          </p:cNvPr>
          <p:cNvSpPr txBox="1"/>
          <p:nvPr/>
        </p:nvSpPr>
        <p:spPr>
          <a:xfrm>
            <a:off x="512618" y="609600"/>
            <a:ext cx="230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NB Reg. – </a:t>
            </a:r>
            <a:r>
              <a:rPr lang="en-US" sz="2400" i="1" dirty="0"/>
              <a:t>Total</a:t>
            </a:r>
            <a:endParaRPr lang="en-US" sz="2800" i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A7F203-908B-0948-8E1B-91B64DB2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846" y="1364296"/>
            <a:ext cx="4685536" cy="1152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00F4FB-4095-014A-AD13-23A4FE9D3EB7}"/>
              </a:ext>
            </a:extLst>
          </p:cNvPr>
          <p:cNvSpPr txBox="1"/>
          <p:nvPr/>
        </p:nvSpPr>
        <p:spPr>
          <a:xfrm>
            <a:off x="7335230" y="1179630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Model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79EC7E-5272-1445-A7CD-40768C637904}"/>
              </a:ext>
            </a:extLst>
          </p:cNvPr>
          <p:cNvSpPr/>
          <p:nvPr/>
        </p:nvSpPr>
        <p:spPr>
          <a:xfrm>
            <a:off x="6902196" y="1606077"/>
            <a:ext cx="821215" cy="871139"/>
          </a:xfrm>
          <a:prstGeom prst="rect">
            <a:avLst/>
          </a:prstGeom>
          <a:solidFill>
            <a:srgbClr val="76D6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B92EE0-F782-0F4E-9E74-C239846F0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0"/>
          <a:stretch/>
        </p:blipFill>
        <p:spPr>
          <a:xfrm>
            <a:off x="565779" y="1132820"/>
            <a:ext cx="3428609" cy="57068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D6D593-B479-6647-9F3C-CF240C568C1A}"/>
              </a:ext>
            </a:extLst>
          </p:cNvPr>
          <p:cNvSpPr txBox="1"/>
          <p:nvPr/>
        </p:nvSpPr>
        <p:spPr>
          <a:xfrm>
            <a:off x="5237131" y="3429000"/>
            <a:ext cx="58326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 err="1"/>
              <a:t>Population_CO</a:t>
            </a:r>
            <a:r>
              <a:rPr lang="en-US" sz="1600" dirty="0"/>
              <a:t> = -1.3315 </a:t>
            </a:r>
            <a:r>
              <a:rPr lang="en-US" sz="1600" dirty="0">
                <a:sym typeface="Wingdings" pitchFamily="2" charset="2"/>
              </a:rPr>
              <a:t> Population CO is expected to have exp(-1.3315) = 26.41%  time as many Proteobacteria as Population ACO on average. (OR, ACO has more Proteobacteria then CO).</a:t>
            </a:r>
          </a:p>
          <a:p>
            <a:pPr marL="285750" indent="-285750" algn="just">
              <a:buFontTx/>
              <a:buChar char="-"/>
            </a:pPr>
            <a:endParaRPr lang="en-US" sz="2000" dirty="0"/>
          </a:p>
          <a:p>
            <a:pPr marL="285750" indent="-285750" algn="just">
              <a:buFontTx/>
              <a:buChar char="-"/>
            </a:pPr>
            <a:r>
              <a:rPr lang="en-US" sz="1600" dirty="0" err="1"/>
              <a:t>Sex_Male</a:t>
            </a:r>
            <a:r>
              <a:rPr lang="en-US" sz="1600" dirty="0"/>
              <a:t>: No significant difference between Male and Female.</a:t>
            </a:r>
          </a:p>
        </p:txBody>
      </p:sp>
    </p:spTree>
    <p:extLst>
      <p:ext uri="{BB962C8B-B14F-4D97-AF65-F5344CB8AC3E}">
        <p14:creationId xmlns:p14="http://schemas.microsoft.com/office/powerpoint/2010/main" val="28134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1FFEA-4E9E-CE47-A99C-43C9FC79A2FE}"/>
              </a:ext>
            </a:extLst>
          </p:cNvPr>
          <p:cNvGrpSpPr/>
          <p:nvPr/>
        </p:nvGrpSpPr>
        <p:grpSpPr>
          <a:xfrm>
            <a:off x="825500" y="1397000"/>
            <a:ext cx="10541000" cy="5461000"/>
            <a:chOff x="739497" y="1397000"/>
            <a:chExt cx="10541000" cy="5461000"/>
          </a:xfrm>
        </p:grpSpPr>
        <p:pic>
          <p:nvPicPr>
            <p:cNvPr id="3" name="Picture 2" descr="A picture containing table, white&#10;&#10;Description automatically generated">
              <a:extLst>
                <a:ext uri="{FF2B5EF4-FFF2-40B4-BE49-F238E27FC236}">
                  <a16:creationId xmlns:a16="http://schemas.microsoft.com/office/drawing/2014/main" id="{C778CF7A-92BF-DE47-9095-67BDF946F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497" y="1397000"/>
              <a:ext cx="9385300" cy="5461000"/>
            </a:xfrm>
            <a:prstGeom prst="rect">
              <a:avLst/>
            </a:prstGeom>
          </p:spPr>
        </p:pic>
        <p:pic>
          <p:nvPicPr>
            <p:cNvPr id="11" name="Picture 10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F931F66-E2EE-5747-8E74-DED7F0445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4797" y="3644900"/>
              <a:ext cx="1155700" cy="9652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DC6C7E-5AB9-DB48-B596-D16E36DAD9F5}"/>
              </a:ext>
            </a:extLst>
          </p:cNvPr>
          <p:cNvSpPr txBox="1"/>
          <p:nvPr/>
        </p:nvSpPr>
        <p:spPr>
          <a:xfrm>
            <a:off x="512618" y="609600"/>
            <a:ext cx="455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Raw Data Plot – </a:t>
            </a:r>
            <a:r>
              <a:rPr lang="en-US" sz="2400" i="1" dirty="0"/>
              <a:t>Proteobacteria 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1365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4709E-CCE1-8840-B395-AFE701ED20CC}"/>
              </a:ext>
            </a:extLst>
          </p:cNvPr>
          <p:cNvSpPr txBox="1"/>
          <p:nvPr/>
        </p:nvSpPr>
        <p:spPr>
          <a:xfrm>
            <a:off x="512618" y="609600"/>
            <a:ext cx="398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Raw Data Plot – </a:t>
            </a:r>
            <a:r>
              <a:rPr lang="en-US" sz="2400" i="1" dirty="0"/>
              <a:t>Firmicutes </a:t>
            </a:r>
            <a:endParaRPr lang="en-US" sz="2800" i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FA4E28-ED9D-A542-85BF-DC1BA19859A8}"/>
              </a:ext>
            </a:extLst>
          </p:cNvPr>
          <p:cNvGrpSpPr/>
          <p:nvPr/>
        </p:nvGrpSpPr>
        <p:grpSpPr>
          <a:xfrm>
            <a:off x="825500" y="1397000"/>
            <a:ext cx="10541000" cy="5461000"/>
            <a:chOff x="1403350" y="1224593"/>
            <a:chExt cx="10541000" cy="5461000"/>
          </a:xfrm>
        </p:grpSpPr>
        <p:pic>
          <p:nvPicPr>
            <p:cNvPr id="3" name="Picture 2" descr="A screen shot of a person&#10;&#10;Description automatically generated">
              <a:extLst>
                <a:ext uri="{FF2B5EF4-FFF2-40B4-BE49-F238E27FC236}">
                  <a16:creationId xmlns:a16="http://schemas.microsoft.com/office/drawing/2014/main" id="{D9E3083E-5128-BC4A-9F3F-64E11751A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3350" y="1224593"/>
              <a:ext cx="9385300" cy="5461000"/>
            </a:xfrm>
            <a:prstGeom prst="rect">
              <a:avLst/>
            </a:prstGeom>
          </p:spPr>
        </p:pic>
        <p:pic>
          <p:nvPicPr>
            <p:cNvPr id="5" name="Picture 4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B264F8E0-3FDD-954B-991E-A607AA84B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8650" y="3472493"/>
              <a:ext cx="1155700" cy="96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63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C1D627-0895-3347-BFD1-1550E452E81D}"/>
              </a:ext>
            </a:extLst>
          </p:cNvPr>
          <p:cNvSpPr txBox="1"/>
          <p:nvPr/>
        </p:nvSpPr>
        <p:spPr>
          <a:xfrm>
            <a:off x="512618" y="609600"/>
            <a:ext cx="3243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Raw Data Plot – </a:t>
            </a:r>
            <a:r>
              <a:rPr lang="en-US" sz="2400" i="1" dirty="0"/>
              <a:t>Total</a:t>
            </a:r>
            <a:endParaRPr lang="en-US" sz="2800" i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921604-EDC1-494D-A746-DBBE9BDE39ED}"/>
              </a:ext>
            </a:extLst>
          </p:cNvPr>
          <p:cNvGrpSpPr/>
          <p:nvPr/>
        </p:nvGrpSpPr>
        <p:grpSpPr>
          <a:xfrm>
            <a:off x="827246" y="1399032"/>
            <a:ext cx="10537508" cy="5458968"/>
            <a:chOff x="1405096" y="1061755"/>
            <a:chExt cx="10537508" cy="5458968"/>
          </a:xfrm>
        </p:grpSpPr>
        <p:pic>
          <p:nvPicPr>
            <p:cNvPr id="3" name="Picture 2" descr="A picture containing indoor, table, white, light&#10;&#10;Description automatically generated">
              <a:extLst>
                <a:ext uri="{FF2B5EF4-FFF2-40B4-BE49-F238E27FC236}">
                  <a16:creationId xmlns:a16="http://schemas.microsoft.com/office/drawing/2014/main" id="{4E36340A-F628-174C-8A53-A85399A8D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5096" y="1061755"/>
              <a:ext cx="9381808" cy="5458968"/>
            </a:xfrm>
            <a:prstGeom prst="rect">
              <a:avLst/>
            </a:prstGeom>
          </p:spPr>
        </p:pic>
        <p:pic>
          <p:nvPicPr>
            <p:cNvPr id="6" name="Picture 5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0392470-2596-F840-854F-B5961A28E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6904" y="3308639"/>
              <a:ext cx="1155700" cy="96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52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2DE9DF-908B-7547-BB42-0FE6A0A39735}"/>
              </a:ext>
            </a:extLst>
          </p:cNvPr>
          <p:cNvSpPr txBox="1"/>
          <p:nvPr/>
        </p:nvSpPr>
        <p:spPr>
          <a:xfrm>
            <a:off x="3636531" y="2193597"/>
            <a:ext cx="5196039" cy="247080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/>
              <a:t>Part II</a:t>
            </a:r>
          </a:p>
          <a:p>
            <a:pPr algn="ctr">
              <a:lnSpc>
                <a:spcPct val="150000"/>
              </a:lnSpc>
            </a:pPr>
            <a:r>
              <a:rPr lang="en-US" sz="4800" dirty="0"/>
              <a:t>Preliminary Analysis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08524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63060-4676-4D4D-BA67-119AAB63E729}"/>
              </a:ext>
            </a:extLst>
          </p:cNvPr>
          <p:cNvSpPr txBox="1"/>
          <p:nvPr/>
        </p:nvSpPr>
        <p:spPr>
          <a:xfrm>
            <a:off x="512618" y="609600"/>
            <a:ext cx="2432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Raw Data Plots</a:t>
            </a:r>
            <a:endParaRPr lang="en-US" sz="2800" i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3AF4A7-00DD-2B47-83A2-927F8FC11967}"/>
              </a:ext>
            </a:extLst>
          </p:cNvPr>
          <p:cNvGrpSpPr/>
          <p:nvPr/>
        </p:nvGrpSpPr>
        <p:grpSpPr>
          <a:xfrm>
            <a:off x="1159550" y="1633475"/>
            <a:ext cx="2828037" cy="5001406"/>
            <a:chOff x="1159550" y="1633475"/>
            <a:chExt cx="2828037" cy="5001406"/>
          </a:xfrm>
        </p:grpSpPr>
        <p:pic>
          <p:nvPicPr>
            <p:cNvPr id="4" name="Picture 3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C3937F17-54BC-6B4F-8467-8D263FD04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9550" y="2001078"/>
              <a:ext cx="2828037" cy="46338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3512A4-3506-DF46-87C6-D833516E9784}"/>
                </a:ext>
              </a:extLst>
            </p:cNvPr>
            <p:cNvSpPr txBox="1"/>
            <p:nvPr/>
          </p:nvSpPr>
          <p:spPr>
            <a:xfrm>
              <a:off x="2077224" y="1633475"/>
              <a:ext cx="157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Proteobacteria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C2CE5D-1FDA-CC46-BFCF-F82F1D052264}"/>
              </a:ext>
            </a:extLst>
          </p:cNvPr>
          <p:cNvGrpSpPr/>
          <p:nvPr/>
        </p:nvGrpSpPr>
        <p:grpSpPr>
          <a:xfrm>
            <a:off x="4541754" y="1633475"/>
            <a:ext cx="2828037" cy="5001406"/>
            <a:chOff x="4541754" y="1633475"/>
            <a:chExt cx="2828037" cy="5001406"/>
          </a:xfrm>
        </p:grpSpPr>
        <p:pic>
          <p:nvPicPr>
            <p:cNvPr id="12" name="Picture 11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97459786-11EA-274D-9B5C-FEF145B5B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1754" y="2001078"/>
              <a:ext cx="2828037" cy="463380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52C352-7458-374C-BE2D-523822E9777C}"/>
                </a:ext>
              </a:extLst>
            </p:cNvPr>
            <p:cNvSpPr txBox="1"/>
            <p:nvPr/>
          </p:nvSpPr>
          <p:spPr>
            <a:xfrm>
              <a:off x="5585632" y="1633475"/>
              <a:ext cx="1147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Firmicutes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0B1109-31E8-7544-BE71-D1CD27DB505E}"/>
              </a:ext>
            </a:extLst>
          </p:cNvPr>
          <p:cNvGrpSpPr/>
          <p:nvPr/>
        </p:nvGrpSpPr>
        <p:grpSpPr>
          <a:xfrm>
            <a:off x="7923958" y="1624218"/>
            <a:ext cx="2849863" cy="5010663"/>
            <a:chOff x="7923958" y="1624218"/>
            <a:chExt cx="2849863" cy="5010663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E00F43C-53AC-5A43-98D4-D1480835C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3958" y="1965317"/>
              <a:ext cx="2849863" cy="466956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826DE3-241C-1246-AF41-4CED7B8EED1D}"/>
                </a:ext>
              </a:extLst>
            </p:cNvPr>
            <p:cNvSpPr txBox="1"/>
            <p:nvPr/>
          </p:nvSpPr>
          <p:spPr>
            <a:xfrm>
              <a:off x="9222308" y="1624218"/>
              <a:ext cx="641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Total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89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63060-4676-4D4D-BA67-119AAB63E729}"/>
              </a:ext>
            </a:extLst>
          </p:cNvPr>
          <p:cNvSpPr txBox="1"/>
          <p:nvPr/>
        </p:nvSpPr>
        <p:spPr>
          <a:xfrm>
            <a:off x="512618" y="609600"/>
            <a:ext cx="452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Raw Data Statistics Summary</a:t>
            </a:r>
            <a:endParaRPr lang="en-US" sz="2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512A4-3506-DF46-87C6-D833516E9784}"/>
              </a:ext>
            </a:extLst>
          </p:cNvPr>
          <p:cNvSpPr txBox="1"/>
          <p:nvPr/>
        </p:nvSpPr>
        <p:spPr>
          <a:xfrm>
            <a:off x="1516382" y="1960921"/>
            <a:ext cx="157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Proteobacteria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2C352-7458-374C-BE2D-523822E9777C}"/>
              </a:ext>
            </a:extLst>
          </p:cNvPr>
          <p:cNvSpPr txBox="1"/>
          <p:nvPr/>
        </p:nvSpPr>
        <p:spPr>
          <a:xfrm>
            <a:off x="1731280" y="3805926"/>
            <a:ext cx="114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Firmicutes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26DE3-241C-1246-AF41-4CED7B8EED1D}"/>
              </a:ext>
            </a:extLst>
          </p:cNvPr>
          <p:cNvSpPr txBox="1"/>
          <p:nvPr/>
        </p:nvSpPr>
        <p:spPr>
          <a:xfrm>
            <a:off x="1984202" y="5466265"/>
            <a:ext cx="6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Total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1DA5F9E-9252-8D42-9C11-4673B5890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67548"/>
              </p:ext>
            </p:extLst>
          </p:nvPr>
        </p:nvGraphicFramePr>
        <p:xfrm>
          <a:off x="3438960" y="1368347"/>
          <a:ext cx="589218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550">
                  <a:extLst>
                    <a:ext uri="{9D8B030D-6E8A-4147-A177-3AD203B41FA5}">
                      <a16:colId xmlns:a16="http://schemas.microsoft.com/office/drawing/2014/main" val="2953957119"/>
                    </a:ext>
                  </a:extLst>
                </a:gridCol>
                <a:gridCol w="690324">
                  <a:extLst>
                    <a:ext uri="{9D8B030D-6E8A-4147-A177-3AD203B41FA5}">
                      <a16:colId xmlns:a16="http://schemas.microsoft.com/office/drawing/2014/main" val="1508429631"/>
                    </a:ext>
                  </a:extLst>
                </a:gridCol>
                <a:gridCol w="1178437">
                  <a:extLst>
                    <a:ext uri="{9D8B030D-6E8A-4147-A177-3AD203B41FA5}">
                      <a16:colId xmlns:a16="http://schemas.microsoft.com/office/drawing/2014/main" val="923454641"/>
                    </a:ext>
                  </a:extLst>
                </a:gridCol>
                <a:gridCol w="1178437">
                  <a:extLst>
                    <a:ext uri="{9D8B030D-6E8A-4147-A177-3AD203B41FA5}">
                      <a16:colId xmlns:a16="http://schemas.microsoft.com/office/drawing/2014/main" val="237655389"/>
                    </a:ext>
                  </a:extLst>
                </a:gridCol>
                <a:gridCol w="1178437">
                  <a:extLst>
                    <a:ext uri="{9D8B030D-6E8A-4147-A177-3AD203B41FA5}">
                      <a16:colId xmlns:a16="http://schemas.microsoft.com/office/drawing/2014/main" val="3756181600"/>
                    </a:ext>
                  </a:extLst>
                </a:gridCol>
              </a:tblGrid>
              <a:tr h="3717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Standard Deviation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090415"/>
                  </a:ext>
                </a:extLst>
              </a:tr>
              <a:tr h="2230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ACO 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261,412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245,760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251,424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38638"/>
                  </a:ext>
                </a:extLst>
              </a:tr>
              <a:tr h="2230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 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41,262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22,400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46,669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766225"/>
                  </a:ext>
                </a:extLst>
              </a:tr>
              <a:tr h="2230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ACO 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170,658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163,840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134,429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332446"/>
                  </a:ext>
                </a:extLst>
              </a:tr>
              <a:tr h="2230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 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50,695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23,840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98,734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90950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BFFC430-86A2-7B43-9100-BC4EEAD3E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386"/>
              </p:ext>
            </p:extLst>
          </p:nvPr>
        </p:nvGraphicFramePr>
        <p:xfrm>
          <a:off x="3438959" y="3213352"/>
          <a:ext cx="589218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550">
                  <a:extLst>
                    <a:ext uri="{9D8B030D-6E8A-4147-A177-3AD203B41FA5}">
                      <a16:colId xmlns:a16="http://schemas.microsoft.com/office/drawing/2014/main" val="2953957119"/>
                    </a:ext>
                  </a:extLst>
                </a:gridCol>
                <a:gridCol w="690324">
                  <a:extLst>
                    <a:ext uri="{9D8B030D-6E8A-4147-A177-3AD203B41FA5}">
                      <a16:colId xmlns:a16="http://schemas.microsoft.com/office/drawing/2014/main" val="1508429631"/>
                    </a:ext>
                  </a:extLst>
                </a:gridCol>
                <a:gridCol w="1178437">
                  <a:extLst>
                    <a:ext uri="{9D8B030D-6E8A-4147-A177-3AD203B41FA5}">
                      <a16:colId xmlns:a16="http://schemas.microsoft.com/office/drawing/2014/main" val="923454641"/>
                    </a:ext>
                  </a:extLst>
                </a:gridCol>
                <a:gridCol w="1178437">
                  <a:extLst>
                    <a:ext uri="{9D8B030D-6E8A-4147-A177-3AD203B41FA5}">
                      <a16:colId xmlns:a16="http://schemas.microsoft.com/office/drawing/2014/main" val="237655389"/>
                    </a:ext>
                  </a:extLst>
                </a:gridCol>
                <a:gridCol w="1178437">
                  <a:extLst>
                    <a:ext uri="{9D8B030D-6E8A-4147-A177-3AD203B41FA5}">
                      <a16:colId xmlns:a16="http://schemas.microsoft.com/office/drawing/2014/main" val="3756181600"/>
                    </a:ext>
                  </a:extLst>
                </a:gridCol>
              </a:tblGrid>
              <a:tr h="2459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Standard Deviation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090415"/>
                  </a:ext>
                </a:extLst>
              </a:tr>
              <a:tr h="147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ACO 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62,750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40,960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76,217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38638"/>
                  </a:ext>
                </a:extLst>
              </a:tr>
              <a:tr h="147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 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23,723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13,520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22,912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766225"/>
                  </a:ext>
                </a:extLst>
              </a:tr>
              <a:tr h="147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ACO 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54,612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38,400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50,772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332446"/>
                  </a:ext>
                </a:extLst>
              </a:tr>
              <a:tr h="147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 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26,608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19,120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21,405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9095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DD828A1-FBCE-784B-BAEA-DA17DBD7E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88140"/>
              </p:ext>
            </p:extLst>
          </p:nvPr>
        </p:nvGraphicFramePr>
        <p:xfrm>
          <a:off x="3438959" y="5061490"/>
          <a:ext cx="591325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09">
                  <a:extLst>
                    <a:ext uri="{9D8B030D-6E8A-4147-A177-3AD203B41FA5}">
                      <a16:colId xmlns:a16="http://schemas.microsoft.com/office/drawing/2014/main" val="2953957119"/>
                    </a:ext>
                  </a:extLst>
                </a:gridCol>
                <a:gridCol w="692792">
                  <a:extLst>
                    <a:ext uri="{9D8B030D-6E8A-4147-A177-3AD203B41FA5}">
                      <a16:colId xmlns:a16="http://schemas.microsoft.com/office/drawing/2014/main" val="1508429631"/>
                    </a:ext>
                  </a:extLst>
                </a:gridCol>
                <a:gridCol w="1182650">
                  <a:extLst>
                    <a:ext uri="{9D8B030D-6E8A-4147-A177-3AD203B41FA5}">
                      <a16:colId xmlns:a16="http://schemas.microsoft.com/office/drawing/2014/main" val="923454641"/>
                    </a:ext>
                  </a:extLst>
                </a:gridCol>
                <a:gridCol w="1182650">
                  <a:extLst>
                    <a:ext uri="{9D8B030D-6E8A-4147-A177-3AD203B41FA5}">
                      <a16:colId xmlns:a16="http://schemas.microsoft.com/office/drawing/2014/main" val="237655389"/>
                    </a:ext>
                  </a:extLst>
                </a:gridCol>
                <a:gridCol w="1182650">
                  <a:extLst>
                    <a:ext uri="{9D8B030D-6E8A-4147-A177-3AD203B41FA5}">
                      <a16:colId xmlns:a16="http://schemas.microsoft.com/office/drawing/2014/main" val="3756181600"/>
                    </a:ext>
                  </a:extLst>
                </a:gridCol>
              </a:tblGrid>
              <a:tr h="40528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Standard Deviation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090415"/>
                  </a:ext>
                </a:extLst>
              </a:tr>
              <a:tr h="2384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ACO 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324,162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289,280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276,457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38638"/>
                  </a:ext>
                </a:extLst>
              </a:tr>
              <a:tr h="2384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 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64,985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39,680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59,837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766225"/>
                  </a:ext>
                </a:extLst>
              </a:tr>
              <a:tr h="2384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ACO 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225,270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203,520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151,405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332446"/>
                  </a:ext>
                </a:extLst>
              </a:tr>
              <a:tr h="2384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 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77,304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59,600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110,163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909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08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CB057-E4C3-FF40-8D77-2D11A193EE9A}"/>
              </a:ext>
            </a:extLst>
          </p:cNvPr>
          <p:cNvSpPr txBox="1"/>
          <p:nvPr/>
        </p:nvSpPr>
        <p:spPr>
          <a:xfrm>
            <a:off x="1903334" y="1639600"/>
            <a:ext cx="8662436" cy="35788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/>
              <a:t>Part II</a:t>
            </a:r>
          </a:p>
          <a:p>
            <a:pPr algn="ctr">
              <a:lnSpc>
                <a:spcPct val="150000"/>
              </a:lnSpc>
            </a:pPr>
            <a:r>
              <a:rPr lang="en-US" sz="4800" dirty="0"/>
              <a:t>Negative Binomial Regression </a:t>
            </a:r>
          </a:p>
          <a:p>
            <a:pPr algn="ctr">
              <a:lnSpc>
                <a:spcPct val="150000"/>
              </a:lnSpc>
            </a:pPr>
            <a:r>
              <a:rPr lang="en-US" sz="4800" dirty="0"/>
              <a:t>on Count Data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5844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63060-4676-4D4D-BA67-119AAB63E729}"/>
              </a:ext>
            </a:extLst>
          </p:cNvPr>
          <p:cNvSpPr txBox="1"/>
          <p:nvPr/>
        </p:nvSpPr>
        <p:spPr>
          <a:xfrm>
            <a:off x="512618" y="609600"/>
            <a:ext cx="3617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NB Reg. – </a:t>
            </a:r>
            <a:r>
              <a:rPr lang="en-US" sz="2400" i="1" dirty="0"/>
              <a:t>Proteobacteria </a:t>
            </a:r>
            <a:endParaRPr lang="en-US" sz="28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3F9924-D12B-2048-9A91-9DBA01D1B2C6}"/>
              </a:ext>
            </a:extLst>
          </p:cNvPr>
          <p:cNvGrpSpPr/>
          <p:nvPr/>
        </p:nvGrpSpPr>
        <p:grpSpPr>
          <a:xfrm>
            <a:off x="5237131" y="1634188"/>
            <a:ext cx="5651511" cy="1265509"/>
            <a:chOff x="5410199" y="4374569"/>
            <a:chExt cx="5526841" cy="1298448"/>
          </a:xfrm>
        </p:grpSpPr>
        <p:pic>
          <p:nvPicPr>
            <p:cNvPr id="7" name="Picture 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87246AB5-4CA7-C343-B7F6-043863464C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02"/>
            <a:stretch/>
          </p:blipFill>
          <p:spPr>
            <a:xfrm>
              <a:off x="5410199" y="4374569"/>
              <a:ext cx="5526841" cy="129844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1C1E1-10F9-ED4D-BDAA-ECC560FDFD7B}"/>
                </a:ext>
              </a:extLst>
            </p:cNvPr>
            <p:cNvSpPr/>
            <p:nvPr/>
          </p:nvSpPr>
          <p:spPr>
            <a:xfrm>
              <a:off x="6689400" y="4576052"/>
              <a:ext cx="940904" cy="1061260"/>
            </a:xfrm>
            <a:prstGeom prst="rect">
              <a:avLst/>
            </a:prstGeom>
            <a:solidFill>
              <a:srgbClr val="76D6FF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374D5B-16CA-DD44-A2F3-59FE8C1E1028}"/>
              </a:ext>
            </a:extLst>
          </p:cNvPr>
          <p:cNvSpPr txBox="1"/>
          <p:nvPr/>
        </p:nvSpPr>
        <p:spPr>
          <a:xfrm>
            <a:off x="7284616" y="1264856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Model Summary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8E6FC-378A-B047-A9A8-D3F67C216988}"/>
              </a:ext>
            </a:extLst>
          </p:cNvPr>
          <p:cNvSpPr txBox="1"/>
          <p:nvPr/>
        </p:nvSpPr>
        <p:spPr>
          <a:xfrm>
            <a:off x="5237131" y="3429000"/>
            <a:ext cx="58326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 err="1"/>
              <a:t>Population_CO</a:t>
            </a:r>
            <a:r>
              <a:rPr lang="en-US" sz="1600" dirty="0"/>
              <a:t> = -1.5214 </a:t>
            </a:r>
            <a:r>
              <a:rPr lang="en-US" sz="1600" dirty="0">
                <a:sym typeface="Wingdings" pitchFamily="2" charset="2"/>
              </a:rPr>
              <a:t> Population CO is expected to have exp(-1.5214) = 21.84%  time as many Proteobacteria as Population ACO on average. (OR, ACO has more Proteobacteria then CO).</a:t>
            </a:r>
          </a:p>
          <a:p>
            <a:pPr marL="285750" indent="-285750" algn="just">
              <a:buFontTx/>
              <a:buChar char="-"/>
            </a:pPr>
            <a:endParaRPr lang="en-US" sz="2000" dirty="0"/>
          </a:p>
          <a:p>
            <a:pPr marL="285750" indent="-285750" algn="just">
              <a:buFontTx/>
              <a:buChar char="-"/>
            </a:pPr>
            <a:r>
              <a:rPr lang="en-US" sz="1600" dirty="0" err="1"/>
              <a:t>Sex_Male</a:t>
            </a:r>
            <a:r>
              <a:rPr lang="en-US" sz="1600" dirty="0"/>
              <a:t>: No significant difference between Male and Female.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C43F343-4D8B-0842-9F4C-E8BB333EF6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36"/>
          <a:stretch/>
        </p:blipFill>
        <p:spPr>
          <a:xfrm>
            <a:off x="640604" y="1132820"/>
            <a:ext cx="3307139" cy="55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2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315</Words>
  <Application>Microsoft Macintosh PowerPoint</Application>
  <PresentationFormat>Widescreen</PresentationFormat>
  <Paragraphs>111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Yinhan</dc:creator>
  <cp:lastModifiedBy>Yinhan</cp:lastModifiedBy>
  <cp:revision>12</cp:revision>
  <dcterms:created xsi:type="dcterms:W3CDTF">2020-06-15T00:07:03Z</dcterms:created>
  <dcterms:modified xsi:type="dcterms:W3CDTF">2020-06-17T01:19:20Z</dcterms:modified>
</cp:coreProperties>
</file>