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iJCC7p65mfxAdj7zqpsPApm+q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793631" y="1113692"/>
            <a:ext cx="8417169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Summary!!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Cox Hazard model you did with “CSF Removed”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would like to do the exact same modeling but include CSF and instead remove any “PF” conditions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2 bacteria in this new model: A118, AB5075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3 treatments would be: PBS (baseline), LB, CSF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power analysis needed!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3188473" y="2659559"/>
            <a:ext cx="581505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II: CSF removed </a:t>
            </a:r>
            <a:endParaRPr/>
          </a:p>
        </p:txBody>
      </p:sp>
      <p:sp>
        <p:nvSpPr>
          <p:cNvPr id="90" name="Google Shape;90;p2"/>
          <p:cNvSpPr txBox="1"/>
          <p:nvPr/>
        </p:nvSpPr>
        <p:spPr>
          <a:xfrm>
            <a:off x="9977776" y="6330305"/>
            <a:ext cx="19472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Last update 05/13/2019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map &#10; &#10;Description automatically generated" id="95" name="Google Shape;9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4996" y="951470"/>
            <a:ext cx="5819580" cy="364822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/>
          <p:nvPr/>
        </p:nvSpPr>
        <p:spPr>
          <a:xfrm>
            <a:off x="498612" y="536096"/>
            <a:ext cx="4328814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Bacteria: A42, A118, AB5075 combined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Conditions: PBS (baseline), LB, PF  </a:t>
            </a:r>
            <a:endParaRPr/>
          </a:p>
        </p:txBody>
      </p:sp>
      <p:sp>
        <p:nvSpPr>
          <p:cNvPr id="97" name="Google Shape;97;p3"/>
          <p:cNvSpPr txBox="1"/>
          <p:nvPr/>
        </p:nvSpPr>
        <p:spPr>
          <a:xfrm>
            <a:off x="498611" y="1659285"/>
            <a:ext cx="5402317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Top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is a raw data plot, which illustrates the survival presents of different treatment from Day 0 to Day 10 in the study.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Bottom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is a summary table of Cox PH model, which includes hazard ratios for different treatment in highlighted column. Here treatment PBS is chosen as the reference (baseline). 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All the other treatments have a small p-values, except two LB’s from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urier New"/>
              <a:buChar char="o"/>
            </a:pPr>
            <a:r>
              <a:rPr b="1" i="0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Treatment A118 (LB)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urier New"/>
              <a:buChar char="o"/>
            </a:pPr>
            <a:r>
              <a:rPr b="1" i="0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Treatment AB5075 (LB)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     Both are sitting close to the reference curve in the graph.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" name="Google Shape;98;p3"/>
          <p:cNvGrpSpPr/>
          <p:nvPr/>
        </p:nvGrpSpPr>
        <p:grpSpPr>
          <a:xfrm>
            <a:off x="6194996" y="4599696"/>
            <a:ext cx="5402317" cy="1714603"/>
            <a:chOff x="6194996" y="4599696"/>
            <a:chExt cx="5402317" cy="1714603"/>
          </a:xfrm>
        </p:grpSpPr>
        <p:grpSp>
          <p:nvGrpSpPr>
            <p:cNvPr id="99" name="Google Shape;99;p3"/>
            <p:cNvGrpSpPr/>
            <p:nvPr/>
          </p:nvGrpSpPr>
          <p:grpSpPr>
            <a:xfrm>
              <a:off x="6194996" y="4599696"/>
              <a:ext cx="5402317" cy="1714603"/>
              <a:chOff x="6096000" y="4582576"/>
              <a:chExt cx="5402317" cy="1714603"/>
            </a:xfrm>
          </p:grpSpPr>
          <p:pic>
            <p:nvPicPr>
              <p:cNvPr descr="A screenshot of a cell phone &#10; &#10;Description automatically generated" id="100" name="Google Shape;100;p3"/>
              <p:cNvPicPr preferRelativeResize="0"/>
              <p:nvPr/>
            </p:nvPicPr>
            <p:blipFill rotWithShape="1">
              <a:blip r:embed="rId4">
                <a:alphaModFix/>
              </a:blip>
              <a:srcRect b="15927" l="0" r="5185" t="35748"/>
              <a:stretch/>
            </p:blipFill>
            <p:spPr>
              <a:xfrm>
                <a:off x="6096000" y="4934788"/>
                <a:ext cx="5402317" cy="136239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1" name="Google Shape;101;p3"/>
              <p:cNvSpPr/>
              <p:nvPr/>
            </p:nvSpPr>
            <p:spPr>
              <a:xfrm>
                <a:off x="8343900" y="4934787"/>
                <a:ext cx="836676" cy="1362391"/>
              </a:xfrm>
              <a:prstGeom prst="rect">
                <a:avLst/>
              </a:prstGeom>
              <a:solidFill>
                <a:srgbClr val="4472C4">
                  <a:alpha val="34117"/>
                </a:srgbClr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3"/>
              <p:cNvSpPr txBox="1"/>
              <p:nvPr/>
            </p:nvSpPr>
            <p:spPr>
              <a:xfrm>
                <a:off x="8045409" y="4582576"/>
                <a:ext cx="1503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US" sz="1800">
                    <a:solidFill>
                      <a:srgbClr val="8DA9DB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Hazard ratios</a:t>
                </a:r>
                <a:endParaRPr/>
              </a:p>
            </p:txBody>
          </p:sp>
        </p:grpSp>
        <p:sp>
          <p:nvSpPr>
            <p:cNvPr id="103" name="Google Shape;103;p3"/>
            <p:cNvSpPr/>
            <p:nvPr/>
          </p:nvSpPr>
          <p:spPr>
            <a:xfrm>
              <a:off x="10533045" y="5528069"/>
              <a:ext cx="674533" cy="160554"/>
            </a:xfrm>
            <a:prstGeom prst="rect">
              <a:avLst/>
            </a:prstGeom>
            <a:solidFill>
              <a:srgbClr val="FE3C00">
                <a:alpha val="34117"/>
              </a:srgbClr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533045" y="5906530"/>
              <a:ext cx="674533" cy="160554"/>
            </a:xfrm>
            <a:prstGeom prst="rect">
              <a:avLst/>
            </a:prstGeom>
            <a:solidFill>
              <a:srgbClr val="FE3C00">
                <a:alpha val="34117"/>
              </a:srgbClr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/>
        </p:nvSpPr>
        <p:spPr>
          <a:xfrm>
            <a:off x="353568" y="280416"/>
            <a:ext cx="3371372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Bacteria: A42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Conditions: PBS (baseline), LB, PF  </a:t>
            </a:r>
            <a:endParaRPr/>
          </a:p>
        </p:txBody>
      </p:sp>
      <p:pic>
        <p:nvPicPr>
          <p:cNvPr descr="A close up of a map &#10; &#10;Description automatically generated" id="110" name="Google Shape;1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568" y="1700296"/>
            <a:ext cx="4344559" cy="34574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4"/>
          <p:cNvGrpSpPr/>
          <p:nvPr/>
        </p:nvGrpSpPr>
        <p:grpSpPr>
          <a:xfrm>
            <a:off x="5243357" y="2575607"/>
            <a:ext cx="6731000" cy="1237227"/>
            <a:chOff x="5107432" y="2226565"/>
            <a:chExt cx="6731000" cy="1237227"/>
          </a:xfrm>
        </p:grpSpPr>
        <p:pic>
          <p:nvPicPr>
            <p:cNvPr descr="A screenshot of a cell phone &#10; &#10;Description automatically generated" id="112" name="Google Shape;112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07432" y="2536692"/>
              <a:ext cx="6731000" cy="92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4"/>
            <p:cNvSpPr/>
            <p:nvPr/>
          </p:nvSpPr>
          <p:spPr>
            <a:xfrm>
              <a:off x="7701540" y="2595897"/>
              <a:ext cx="1056290" cy="785409"/>
            </a:xfrm>
            <a:prstGeom prst="rect">
              <a:avLst/>
            </a:prstGeom>
            <a:solidFill>
              <a:srgbClr val="4472C4">
                <a:alpha val="34117"/>
              </a:srgbClr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4"/>
            <p:cNvSpPr txBox="1"/>
            <p:nvPr/>
          </p:nvSpPr>
          <p:spPr>
            <a:xfrm>
              <a:off x="7493874" y="2226565"/>
              <a:ext cx="14716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8DA9DB"/>
                  </a:solidFill>
                  <a:latin typeface="Calibri"/>
                  <a:ea typeface="Calibri"/>
                  <a:cs typeface="Calibri"/>
                  <a:sym typeface="Calibri"/>
                </a:rPr>
                <a:t>Hazard ratios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/>
        </p:nvSpPr>
        <p:spPr>
          <a:xfrm>
            <a:off x="353568" y="280416"/>
            <a:ext cx="3789884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Bacteria: A118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Conditions: PBS (baseline), LB, PF, CSF  </a:t>
            </a:r>
            <a:endParaRPr/>
          </a:p>
        </p:txBody>
      </p:sp>
      <p:pic>
        <p:nvPicPr>
          <p:cNvPr descr="A close up of a map &#10; &#10;Description automatically generated" id="120" name="Google Shape;1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568" y="1688186"/>
            <a:ext cx="4364525" cy="34816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5"/>
          <p:cNvGrpSpPr/>
          <p:nvPr/>
        </p:nvGrpSpPr>
        <p:grpSpPr>
          <a:xfrm>
            <a:off x="5068399" y="4298448"/>
            <a:ext cx="5150639" cy="1298370"/>
            <a:chOff x="4981902" y="4619384"/>
            <a:chExt cx="5150639" cy="1298370"/>
          </a:xfrm>
        </p:grpSpPr>
        <p:pic>
          <p:nvPicPr>
            <p:cNvPr id="122" name="Google Shape;122;p5"/>
            <p:cNvPicPr preferRelativeResize="0"/>
            <p:nvPr/>
          </p:nvPicPr>
          <p:blipFill rotWithShape="1">
            <a:blip r:embed="rId4">
              <a:alphaModFix/>
            </a:blip>
            <a:srcRect b="0" l="4414" r="0" t="0"/>
            <a:stretch/>
          </p:blipFill>
          <p:spPr>
            <a:xfrm>
              <a:off x="6430203" y="4619384"/>
              <a:ext cx="3702338" cy="12983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5"/>
            <p:cNvSpPr txBox="1"/>
            <p:nvPr/>
          </p:nvSpPr>
          <p:spPr>
            <a:xfrm>
              <a:off x="4981902" y="4945403"/>
              <a:ext cx="108313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Power analysis</a:t>
              </a:r>
              <a:endParaRPr/>
            </a:p>
          </p:txBody>
        </p:sp>
      </p:grpSp>
      <p:grpSp>
        <p:nvGrpSpPr>
          <p:cNvPr id="124" name="Google Shape;124;p5"/>
          <p:cNvGrpSpPr/>
          <p:nvPr/>
        </p:nvGrpSpPr>
        <p:grpSpPr>
          <a:xfrm>
            <a:off x="4994886" y="2947312"/>
            <a:ext cx="6424382" cy="923968"/>
            <a:chOff x="4994886" y="2947312"/>
            <a:chExt cx="6424382" cy="923968"/>
          </a:xfrm>
        </p:grpSpPr>
        <p:grpSp>
          <p:nvGrpSpPr>
            <p:cNvPr id="125" name="Google Shape;125;p5"/>
            <p:cNvGrpSpPr/>
            <p:nvPr/>
          </p:nvGrpSpPr>
          <p:grpSpPr>
            <a:xfrm>
              <a:off x="4994886" y="2947312"/>
              <a:ext cx="6424382" cy="923968"/>
              <a:chOff x="4908389" y="3268248"/>
              <a:chExt cx="6424382" cy="923968"/>
            </a:xfrm>
          </p:grpSpPr>
          <p:grpSp>
            <p:nvGrpSpPr>
              <p:cNvPr id="126" name="Google Shape;126;p5"/>
              <p:cNvGrpSpPr/>
              <p:nvPr/>
            </p:nvGrpSpPr>
            <p:grpSpPr>
              <a:xfrm>
                <a:off x="5523470" y="3268248"/>
                <a:ext cx="5809301" cy="923968"/>
                <a:chOff x="5213766" y="3033698"/>
                <a:chExt cx="6440281" cy="1041243"/>
              </a:xfrm>
            </p:grpSpPr>
            <p:pic>
              <p:nvPicPr>
                <p:cNvPr descr="A screenshot of a cell phone &#10; &#10;Description automatically generated" id="127" name="Google Shape;127;p5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5213766" y="3033698"/>
                  <a:ext cx="6440281" cy="104124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28" name="Google Shape;128;p5"/>
                <p:cNvSpPr/>
                <p:nvPr/>
              </p:nvSpPr>
              <p:spPr>
                <a:xfrm>
                  <a:off x="10520879" y="3178934"/>
                  <a:ext cx="1036049" cy="896007"/>
                </a:xfrm>
                <a:prstGeom prst="rect">
                  <a:avLst/>
                </a:prstGeom>
                <a:solidFill>
                  <a:srgbClr val="FE3C00">
                    <a:alpha val="34117"/>
                  </a:srgbClr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9" name="Google Shape;129;p5"/>
              <p:cNvSpPr txBox="1"/>
              <p:nvPr/>
            </p:nvSpPr>
            <p:spPr>
              <a:xfrm>
                <a:off x="4908389" y="3316945"/>
                <a:ext cx="133151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Remove CSF</a:t>
                </a:r>
                <a:endParaRPr/>
              </a:p>
            </p:txBody>
          </p:sp>
        </p:grpSp>
        <p:sp>
          <p:nvSpPr>
            <p:cNvPr id="130" name="Google Shape;130;p5"/>
            <p:cNvSpPr/>
            <p:nvPr/>
          </p:nvSpPr>
          <p:spPr>
            <a:xfrm>
              <a:off x="7969124" y="3156908"/>
              <a:ext cx="903712" cy="629902"/>
            </a:xfrm>
            <a:prstGeom prst="rect">
              <a:avLst/>
            </a:prstGeom>
            <a:solidFill>
              <a:srgbClr val="4472C4">
                <a:alpha val="34117"/>
              </a:srgbClr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" name="Google Shape;131;p5"/>
          <p:cNvGrpSpPr/>
          <p:nvPr/>
        </p:nvGrpSpPr>
        <p:grpSpPr>
          <a:xfrm>
            <a:off x="4979025" y="1390481"/>
            <a:ext cx="6440244" cy="1270371"/>
            <a:chOff x="4979025" y="1390481"/>
            <a:chExt cx="6440244" cy="1270371"/>
          </a:xfrm>
        </p:grpSpPr>
        <p:grpSp>
          <p:nvGrpSpPr>
            <p:cNvPr id="132" name="Google Shape;132;p5"/>
            <p:cNvGrpSpPr/>
            <p:nvPr/>
          </p:nvGrpSpPr>
          <p:grpSpPr>
            <a:xfrm>
              <a:off x="4979025" y="1688186"/>
              <a:ext cx="6440244" cy="972666"/>
              <a:chOff x="4979025" y="1688186"/>
              <a:chExt cx="6440244" cy="972666"/>
            </a:xfrm>
          </p:grpSpPr>
          <p:grpSp>
            <p:nvGrpSpPr>
              <p:cNvPr id="133" name="Google Shape;133;p5"/>
              <p:cNvGrpSpPr/>
              <p:nvPr/>
            </p:nvGrpSpPr>
            <p:grpSpPr>
              <a:xfrm>
                <a:off x="4979025" y="1688186"/>
                <a:ext cx="6440244" cy="972666"/>
                <a:chOff x="4892528" y="2009122"/>
                <a:chExt cx="6440244" cy="972666"/>
              </a:xfrm>
            </p:grpSpPr>
            <p:grpSp>
              <p:nvGrpSpPr>
                <p:cNvPr id="134" name="Google Shape;134;p5"/>
                <p:cNvGrpSpPr/>
                <p:nvPr/>
              </p:nvGrpSpPr>
              <p:grpSpPr>
                <a:xfrm>
                  <a:off x="5523470" y="2057820"/>
                  <a:ext cx="5809302" cy="923968"/>
                  <a:chOff x="4828150" y="2286000"/>
                  <a:chExt cx="6565900" cy="1143000"/>
                </a:xfrm>
              </p:grpSpPr>
              <p:pic>
                <p:nvPicPr>
                  <p:cNvPr descr="A screenshot of a cell phone &#10; &#10;Description automatically generated" id="135" name="Google Shape;135;p5"/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 b="0" l="0" r="0" t="0"/>
                  <a:stretch/>
                </p:blipFill>
                <p:spPr>
                  <a:xfrm>
                    <a:off x="4828150" y="2286000"/>
                    <a:ext cx="6565900" cy="1143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6" name="Google Shape;136;p5"/>
                  <p:cNvSpPr/>
                  <p:nvPr/>
                </p:nvSpPr>
                <p:spPr>
                  <a:xfrm>
                    <a:off x="10199294" y="2341605"/>
                    <a:ext cx="1056289" cy="1087395"/>
                  </a:xfrm>
                  <a:prstGeom prst="rect">
                    <a:avLst/>
                  </a:prstGeom>
                  <a:solidFill>
                    <a:srgbClr val="FE3C00">
                      <a:alpha val="34117"/>
                    </a:srgbClr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7" name="Google Shape;137;p5"/>
                <p:cNvSpPr txBox="1"/>
                <p:nvPr/>
              </p:nvSpPr>
              <p:spPr>
                <a:xfrm>
                  <a:off x="4892528" y="2009122"/>
                  <a:ext cx="126188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Include CSF</a:t>
                  </a:r>
                  <a:endParaRPr/>
                </a:p>
              </p:txBody>
            </p:sp>
          </p:grpSp>
          <p:sp>
            <p:nvSpPr>
              <p:cNvPr id="138" name="Google Shape;138;p5"/>
              <p:cNvSpPr/>
              <p:nvPr/>
            </p:nvSpPr>
            <p:spPr>
              <a:xfrm>
                <a:off x="7935658" y="1781833"/>
                <a:ext cx="903712" cy="834310"/>
              </a:xfrm>
              <a:prstGeom prst="rect">
                <a:avLst/>
              </a:prstGeom>
              <a:solidFill>
                <a:srgbClr val="4472C4">
                  <a:alpha val="34117"/>
                </a:srgbClr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9" name="Google Shape;139;p5"/>
            <p:cNvSpPr txBox="1"/>
            <p:nvPr/>
          </p:nvSpPr>
          <p:spPr>
            <a:xfrm>
              <a:off x="7651703" y="1390481"/>
              <a:ext cx="14716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8DA9DB"/>
                  </a:solidFill>
                  <a:latin typeface="Calibri"/>
                  <a:ea typeface="Calibri"/>
                  <a:cs typeface="Calibri"/>
                  <a:sym typeface="Calibri"/>
                </a:rPr>
                <a:t>Hazard ratios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/>
        </p:nvSpPr>
        <p:spPr>
          <a:xfrm>
            <a:off x="353568" y="280416"/>
            <a:ext cx="3789884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Bacteria: AB5075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Conditions: PBS (baseline), LB, PF, CSF  </a:t>
            </a:r>
            <a:endParaRPr/>
          </a:p>
        </p:txBody>
      </p:sp>
      <p:pic>
        <p:nvPicPr>
          <p:cNvPr descr="A close up of a map &#10; &#10;Description automatically generated" id="145" name="Google Shape;1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888" y="1708700"/>
            <a:ext cx="4384259" cy="34405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" name="Google Shape;146;p6"/>
          <p:cNvGrpSpPr/>
          <p:nvPr/>
        </p:nvGrpSpPr>
        <p:grpSpPr>
          <a:xfrm>
            <a:off x="5068895" y="1670468"/>
            <a:ext cx="6490533" cy="1112623"/>
            <a:chOff x="4834116" y="1392033"/>
            <a:chExt cx="6490533" cy="1112623"/>
          </a:xfrm>
        </p:grpSpPr>
        <p:grpSp>
          <p:nvGrpSpPr>
            <p:cNvPr id="147" name="Google Shape;147;p6"/>
            <p:cNvGrpSpPr/>
            <p:nvPr/>
          </p:nvGrpSpPr>
          <p:grpSpPr>
            <a:xfrm>
              <a:off x="5457266" y="1498004"/>
              <a:ext cx="5867383" cy="1006652"/>
              <a:chOff x="5197031" y="2583020"/>
              <a:chExt cx="6433055" cy="1093735"/>
            </a:xfrm>
          </p:grpSpPr>
          <p:grpSp>
            <p:nvGrpSpPr>
              <p:cNvPr id="148" name="Google Shape;148;p6"/>
              <p:cNvGrpSpPr/>
              <p:nvPr/>
            </p:nvGrpSpPr>
            <p:grpSpPr>
              <a:xfrm>
                <a:off x="5197031" y="2583020"/>
                <a:ext cx="6433055" cy="1093735"/>
                <a:chOff x="4980432" y="2287313"/>
                <a:chExt cx="6858000" cy="1181100"/>
              </a:xfrm>
            </p:grpSpPr>
            <p:pic>
              <p:nvPicPr>
                <p:cNvPr descr="A screenshot of a cell phone &#10; &#10;Description automatically generated" id="149" name="Google Shape;149;p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4980432" y="2287313"/>
                  <a:ext cx="6858000" cy="11811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0" name="Google Shape;150;p6"/>
                <p:cNvSpPr/>
                <p:nvPr/>
              </p:nvSpPr>
              <p:spPr>
                <a:xfrm>
                  <a:off x="7881285" y="2379645"/>
                  <a:ext cx="1056290" cy="1088767"/>
                </a:xfrm>
                <a:prstGeom prst="rect">
                  <a:avLst/>
                </a:prstGeom>
                <a:solidFill>
                  <a:srgbClr val="4472C4">
                    <a:alpha val="34117"/>
                  </a:srgbClr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" name="Google Shape;151;p6"/>
              <p:cNvSpPr/>
              <p:nvPr/>
            </p:nvSpPr>
            <p:spPr>
              <a:xfrm>
                <a:off x="10550247" y="3132438"/>
                <a:ext cx="784261" cy="296562"/>
              </a:xfrm>
              <a:prstGeom prst="rect">
                <a:avLst/>
              </a:prstGeom>
              <a:solidFill>
                <a:srgbClr val="FE3C00">
                  <a:alpha val="34117"/>
                </a:srgbClr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2" name="Google Shape;152;p6"/>
            <p:cNvSpPr txBox="1"/>
            <p:nvPr/>
          </p:nvSpPr>
          <p:spPr>
            <a:xfrm>
              <a:off x="4834116" y="1392033"/>
              <a:ext cx="12618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Include CSF</a:t>
              </a:r>
              <a:endParaRPr/>
            </a:p>
          </p:txBody>
        </p:sp>
      </p:grpSp>
      <p:grpSp>
        <p:nvGrpSpPr>
          <p:cNvPr id="153" name="Google Shape;153;p6"/>
          <p:cNvGrpSpPr/>
          <p:nvPr/>
        </p:nvGrpSpPr>
        <p:grpSpPr>
          <a:xfrm>
            <a:off x="5103293" y="3118945"/>
            <a:ext cx="6456135" cy="916533"/>
            <a:chOff x="4868514" y="2840510"/>
            <a:chExt cx="6456135" cy="916533"/>
          </a:xfrm>
        </p:grpSpPr>
        <p:grpSp>
          <p:nvGrpSpPr>
            <p:cNvPr id="154" name="Google Shape;154;p6"/>
            <p:cNvGrpSpPr/>
            <p:nvPr/>
          </p:nvGrpSpPr>
          <p:grpSpPr>
            <a:xfrm>
              <a:off x="4868514" y="2840510"/>
              <a:ext cx="6456135" cy="916533"/>
              <a:chOff x="4868514" y="2840510"/>
              <a:chExt cx="6456135" cy="916533"/>
            </a:xfrm>
          </p:grpSpPr>
          <p:grpSp>
            <p:nvGrpSpPr>
              <p:cNvPr id="155" name="Google Shape;155;p6"/>
              <p:cNvGrpSpPr/>
              <p:nvPr/>
            </p:nvGrpSpPr>
            <p:grpSpPr>
              <a:xfrm>
                <a:off x="4868514" y="2840510"/>
                <a:ext cx="6456135" cy="916533"/>
                <a:chOff x="4868514" y="2840510"/>
                <a:chExt cx="6456135" cy="916533"/>
              </a:xfrm>
            </p:grpSpPr>
            <p:pic>
              <p:nvPicPr>
                <p:cNvPr descr="A screenshot of a cell phone &#10; &#10;Description automatically generated" id="156" name="Google Shape;156;p6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5457266" y="2934720"/>
                  <a:ext cx="5867383" cy="8223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7" name="Google Shape;157;p6"/>
                <p:cNvSpPr txBox="1"/>
                <p:nvPr/>
              </p:nvSpPr>
              <p:spPr>
                <a:xfrm>
                  <a:off x="4868514" y="2840510"/>
                  <a:ext cx="133151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Remove CSF</a:t>
                  </a:r>
                  <a:endParaRPr/>
                </a:p>
              </p:txBody>
            </p:sp>
          </p:grpSp>
          <p:sp>
            <p:nvSpPr>
              <p:cNvPr id="158" name="Google Shape;158;p6"/>
              <p:cNvSpPr/>
              <p:nvPr/>
            </p:nvSpPr>
            <p:spPr>
              <a:xfrm>
                <a:off x="7915060" y="2982798"/>
                <a:ext cx="903712" cy="774245"/>
              </a:xfrm>
              <a:prstGeom prst="rect">
                <a:avLst/>
              </a:prstGeom>
              <a:solidFill>
                <a:srgbClr val="4472C4">
                  <a:alpha val="34117"/>
                </a:srgbClr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9" name="Google Shape;159;p6"/>
            <p:cNvSpPr/>
            <p:nvPr/>
          </p:nvSpPr>
          <p:spPr>
            <a:xfrm>
              <a:off x="10339763" y="3209842"/>
              <a:ext cx="715299" cy="272950"/>
            </a:xfrm>
            <a:prstGeom prst="rect">
              <a:avLst/>
            </a:prstGeom>
            <a:solidFill>
              <a:srgbClr val="FE3C00">
                <a:alpha val="34117"/>
              </a:srgbClr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" name="Google Shape;160;p6"/>
          <p:cNvGrpSpPr/>
          <p:nvPr/>
        </p:nvGrpSpPr>
        <p:grpSpPr>
          <a:xfrm>
            <a:off x="5158269" y="4660166"/>
            <a:ext cx="5599340" cy="978265"/>
            <a:chOff x="4923490" y="4381731"/>
            <a:chExt cx="5599340" cy="978265"/>
          </a:xfrm>
        </p:grpSpPr>
        <p:grpSp>
          <p:nvGrpSpPr>
            <p:cNvPr id="161" name="Google Shape;161;p6"/>
            <p:cNvGrpSpPr/>
            <p:nvPr/>
          </p:nvGrpSpPr>
          <p:grpSpPr>
            <a:xfrm>
              <a:off x="6259082" y="4381731"/>
              <a:ext cx="4263748" cy="978265"/>
              <a:chOff x="5390983" y="4477993"/>
              <a:chExt cx="4505048" cy="1026979"/>
            </a:xfrm>
          </p:grpSpPr>
          <p:pic>
            <p:nvPicPr>
              <p:cNvPr descr="A close up of a logo &#10; &#10;Description automatically generated" id="162" name="Google Shape;162;p6"/>
              <p:cNvPicPr preferRelativeResize="0"/>
              <p:nvPr/>
            </p:nvPicPr>
            <p:blipFill rotWithShape="1">
              <a:blip r:embed="rId6">
                <a:alphaModFix/>
              </a:blip>
              <a:srcRect b="0" l="4128" r="0" t="3009"/>
              <a:stretch/>
            </p:blipFill>
            <p:spPr>
              <a:xfrm>
                <a:off x="5390983" y="5197025"/>
                <a:ext cx="4505048" cy="30794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 screenshot of a cell phone &#10; &#10;Description automatically generated" id="163" name="Google Shape;163;p6"/>
              <p:cNvPicPr preferRelativeResize="0"/>
              <p:nvPr/>
            </p:nvPicPr>
            <p:blipFill rotWithShape="1">
              <a:blip r:embed="rId7">
                <a:alphaModFix/>
              </a:blip>
              <a:srcRect b="0" l="4172" r="0" t="0"/>
              <a:stretch/>
            </p:blipFill>
            <p:spPr>
              <a:xfrm>
                <a:off x="5390983" y="4477993"/>
                <a:ext cx="4454247" cy="812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4" name="Google Shape;164;p6"/>
            <p:cNvSpPr txBox="1"/>
            <p:nvPr/>
          </p:nvSpPr>
          <p:spPr>
            <a:xfrm>
              <a:off x="4923490" y="4509645"/>
              <a:ext cx="108313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Power analysis</a:t>
              </a:r>
              <a:endParaRPr/>
            </a:p>
          </p:txBody>
        </p:sp>
      </p:grpSp>
      <p:sp>
        <p:nvSpPr>
          <p:cNvPr id="165" name="Google Shape;165;p6"/>
          <p:cNvSpPr txBox="1"/>
          <p:nvPr/>
        </p:nvSpPr>
        <p:spPr>
          <a:xfrm>
            <a:off x="7889924" y="1485802"/>
            <a:ext cx="1471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8DA9DB"/>
                </a:solidFill>
                <a:latin typeface="Calibri"/>
                <a:ea typeface="Calibri"/>
                <a:cs typeface="Calibri"/>
                <a:sym typeface="Calibri"/>
              </a:rPr>
              <a:t>Hazard ratios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2019-04-23T01:36:29Z</dcterms:created>
  <dc:creator>Yinhan</dc:creator>
</cp:coreProperties>
</file>