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4"/>
    <p:restoredTop sz="85757"/>
  </p:normalViewPr>
  <p:slideViewPr>
    <p:cSldViewPr snapToGrid="0" snapToObjects="1">
      <p:cViewPr varScale="1">
        <p:scale>
          <a:sx n="98" d="100"/>
          <a:sy n="98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-3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54F20-C6F1-5E4B-9D1C-BF904FF573F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5DC08-7D40-2C48-BFF7-F813DD5A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1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same model, but remove A42 data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Then redo model and do pairwise comparisons for AB5075 and A118 with LB as the baseline, so comparing the PF mortality to LB within pathogen </a:t>
            </a:r>
          </a:p>
          <a:p>
            <a:endParaRPr lang="en-US" dirty="0"/>
          </a:p>
          <a:p>
            <a:r>
              <a:rPr lang="en-US" dirty="0"/>
              <a:t>Pairwise comparison for A118 between LB and PF </a:t>
            </a:r>
          </a:p>
          <a:p>
            <a:endParaRPr lang="en-US" dirty="0"/>
          </a:p>
          <a:p>
            <a:r>
              <a:rPr lang="en-US" dirty="0"/>
              <a:t>Then redo the CSF data to do pairwise comparisons with LB as baseline, comparing CSF mortality to LB </a:t>
            </a:r>
          </a:p>
          <a:p>
            <a:endParaRPr lang="en-US" dirty="0"/>
          </a:p>
          <a:p>
            <a:r>
              <a:rPr lang="en-US" dirty="0"/>
              <a:t>Then report these results on the “Cox Model Revisions – NEW” PPT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5DC08-7D40-2C48-BFF7-F813DD5A0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A4FD-4140-C944-9846-B876DAD0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72885-2821-AC44-8116-CFD0FA46D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0AC5-383F-114E-B1CD-F014289F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2E4C-B98F-AE4C-AEB1-12F4DA74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9680-FAAF-0348-AC63-42A7C5C0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BC39-6F9B-6F49-BFE8-764D1E62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1179-A998-8840-889D-D93CB8C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0368-A2D4-C540-A8D4-890F191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2325-7132-0B4E-9E41-175186D0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5E3B-9C80-5942-8A80-0809866F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46B30-1282-AF48-90F6-46749073E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EBE73-8A54-F648-87B2-EEC1B1FA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EAB3-BC4A-E047-AD90-4AFAE0EE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7088-3BCC-B448-ADB3-E8BE13ED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5921-4ED3-BB4A-9A22-DB9BE8B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F425-D7DD-734E-BA71-A5E289C1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D828-E851-A94A-AC1E-9512837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08D5-F6CF-DB4B-B245-1A8788B0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4A7E-4D1D-B245-833F-2D4FF27E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2115-32B5-2949-B57E-A6DA0278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155-4F94-B742-B352-C3AE39E4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549-55EA-674B-9FF4-AB7D9827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D5F5-27AA-7B4F-82E1-D28F99D3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AFCD-DA47-9E45-BCD4-061392EC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A2FD-9C09-5841-B17F-C9E090F7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60AF-E45F-A048-B1B1-A2D0A571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9407-7421-134C-A2EF-D72B67DF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EC3A-9E6A-A64B-9A8D-9BDDC2BA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6474-D3E5-F844-ADC3-AC68BF76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AD4E-6CC1-DC42-948D-A741511C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A795-1B6E-E644-A674-F45DFB5D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FA4-401E-FE4D-9F26-1CFCE762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7AA7-94B9-C84B-9D08-0E16179F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A7AC-2021-A044-988C-4B5C56B3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AE9C0-DD8B-A940-A4D1-2F93B9935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AD768-720A-DE49-A2A7-E190C45E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ACF4E-F8DF-0145-B046-5F184575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F9C4C-4B6D-1948-8FF9-62602B52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1FC2E-5D67-D948-99B7-DEC87A0C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DED7-B908-D140-8927-CA1A7BB3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5A6-397B-7B4B-83AF-526160F2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409FA-0972-5448-A2E9-D9DD0706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83473-4D7B-9A48-8384-07C46516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8A311-ED1E-1F40-A0C0-A44E93BB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680EE-0114-F544-89F8-5288DF49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BC1BA-40F1-D14D-8611-0133C572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4EB6-BB3E-6A4A-B7C5-16CBEEB9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ABCE-8198-D84A-8583-7DF43C33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C0D5C-3855-644C-9B95-FF22AB6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37EB-43EC-CA44-9DDC-4D1F3237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2173E-5E06-5143-9AA4-31E6CECE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31909-28AD-FE44-820C-80B3D4B5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422A-D0E8-134B-AACD-D14B7A2D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C34F2-7DE1-1D4B-AF8E-35E339AE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88B6-7CDC-D14F-88CF-6075DAC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D5A89-D5EF-4041-8091-288C085A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ACF7-05D8-B941-84C5-1D64157C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6771-70FF-8941-9EEA-BB1CE796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B7CCF-CF2A-8146-91EC-82B6A1A0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A7C4-296D-334B-8B19-71D4B4CC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2F59-A125-8F4B-91AD-B732B12F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DF23-9C76-3840-BE46-185CCDF5C471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661F-93C0-7E4C-87D2-F6DC1BA1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2B5F-45D4-7D45-999A-C8D74A06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9B90-3C1D-964F-BD08-69246459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66C5-602B-0847-9BD2-39EE795F6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Replicates of data for </a:t>
            </a:r>
            <a:r>
              <a:rPr lang="en-US" i="1" dirty="0"/>
              <a:t>A. </a:t>
            </a:r>
            <a:r>
              <a:rPr lang="en-US" i="1" dirty="0" err="1"/>
              <a:t>baumannii</a:t>
            </a:r>
            <a:r>
              <a:rPr lang="en-US" i="1" dirty="0"/>
              <a:t> </a:t>
            </a:r>
            <a:r>
              <a:rPr lang="en-US" dirty="0"/>
              <a:t>infection with CSF treatment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628A7-3F89-BD40-866B-379EC10B3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go in CSF paper</a:t>
            </a:r>
          </a:p>
          <a:p>
            <a:r>
              <a:rPr lang="en-US" dirty="0"/>
              <a:t>Graph and cox-hazard ratio included</a:t>
            </a:r>
          </a:p>
          <a:p>
            <a:endParaRPr lang="en-US" dirty="0"/>
          </a:p>
          <a:p>
            <a:r>
              <a:rPr lang="en-US" dirty="0"/>
              <a:t>4-22-2020  </a:t>
            </a:r>
          </a:p>
        </p:txBody>
      </p:sp>
    </p:spTree>
    <p:extLst>
      <p:ext uri="{BB962C8B-B14F-4D97-AF65-F5344CB8AC3E}">
        <p14:creationId xmlns:p14="http://schemas.microsoft.com/office/powerpoint/2010/main" val="28088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97231-0789-7C43-B6A9-77E3EFFE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58" y="536096"/>
            <a:ext cx="5206455" cy="1154373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6191746-300A-754C-8B04-3A345960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38" y="1313725"/>
            <a:ext cx="5388061" cy="423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D711E-5236-FD4B-80F5-D118F714EEAB}"/>
              </a:ext>
            </a:extLst>
          </p:cNvPr>
          <p:cNvSpPr txBox="1"/>
          <p:nvPr/>
        </p:nvSpPr>
        <p:spPr>
          <a:xfrm>
            <a:off x="498612" y="536096"/>
            <a:ext cx="37902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Bacteria: A118, AB5075 combined</a:t>
            </a:r>
          </a:p>
          <a:p>
            <a:r>
              <a:rPr lang="en-US" i="1" dirty="0"/>
              <a:t>Conditions: PBS (baseline), LB, CSF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2B831-433F-FB41-84EB-5C3414366A6E}"/>
              </a:ext>
            </a:extLst>
          </p:cNvPr>
          <p:cNvSpPr txBox="1"/>
          <p:nvPr/>
        </p:nvSpPr>
        <p:spPr>
          <a:xfrm>
            <a:off x="6505603" y="5410078"/>
            <a:ext cx="4271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</a:t>
            </a:r>
          </a:p>
          <a:p>
            <a:r>
              <a:rPr lang="en-US" dirty="0"/>
              <a:t>A118 CSF: 0.187 </a:t>
            </a:r>
            <a:r>
              <a:rPr lang="en-US" dirty="0">
                <a:sym typeface="Wingdings" pitchFamily="2" charset="2"/>
              </a:rPr>
              <a:t> 0.438</a:t>
            </a:r>
          </a:p>
          <a:p>
            <a:r>
              <a:rPr lang="en-US" dirty="0">
                <a:sym typeface="Wingdings" pitchFamily="2" charset="2"/>
              </a:rPr>
              <a:t>A118 LB: 0.439  0.442</a:t>
            </a:r>
          </a:p>
          <a:p>
            <a:r>
              <a:rPr lang="en-US" b="1" dirty="0">
                <a:highlight>
                  <a:srgbClr val="FFFF00"/>
                </a:highlight>
                <a:sym typeface="Wingdings" pitchFamily="2" charset="2"/>
              </a:rPr>
              <a:t>AB5075 CSF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: 0.0378  0.186</a:t>
            </a:r>
          </a:p>
          <a:p>
            <a:r>
              <a:rPr lang="en-US" dirty="0">
                <a:sym typeface="Wingdings" pitchFamily="2" charset="2"/>
              </a:rPr>
              <a:t>AB5075 LB: 0.178  0.417  </a:t>
            </a:r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C2B9-3A68-9049-B865-9369DF3F3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45773"/>
            <a:ext cx="5640734" cy="27635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37A84C-3A03-C740-A4C8-D21547229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013" y="3965466"/>
            <a:ext cx="5334000" cy="127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DF01C-2875-E040-A4FA-EECA8B952EBC}"/>
              </a:ext>
            </a:extLst>
          </p:cNvPr>
          <p:cNvSpPr txBox="1"/>
          <p:nvPr/>
        </p:nvSpPr>
        <p:spPr>
          <a:xfrm>
            <a:off x="6748491" y="166764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Cox Model Results 4-22-2020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7CEB0-C953-D04A-9A57-DA1EC9D11BB2}"/>
              </a:ext>
            </a:extLst>
          </p:cNvPr>
          <p:cNvSpPr txBox="1"/>
          <p:nvPr/>
        </p:nvSpPr>
        <p:spPr>
          <a:xfrm>
            <a:off x="6505603" y="2189498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Cox Model Results</a:t>
            </a:r>
          </a:p>
        </p:txBody>
      </p:sp>
    </p:spTree>
    <p:extLst>
      <p:ext uri="{BB962C8B-B14F-4D97-AF65-F5344CB8AC3E}">
        <p14:creationId xmlns:p14="http://schemas.microsoft.com/office/powerpoint/2010/main" val="20362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D998A-C1FB-6847-A45F-C623AC6EB4B1}"/>
              </a:ext>
            </a:extLst>
          </p:cNvPr>
          <p:cNvSpPr/>
          <p:nvPr/>
        </p:nvSpPr>
        <p:spPr>
          <a:xfrm>
            <a:off x="1137138" y="1000124"/>
            <a:ext cx="99177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test the influence of CSF in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baumanii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pathogenesis, a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Drosophila melanogaster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infection model was used. Inoculation with A118 or AB5075 grown in LB did not affect survival of flies relative to controls (p=0.442, p=0.417). A118 growth in CSF did not affect survival relative to controls (p=0.186). However, for Ab5075 when the bacterial cells were cultured in the presence of CSF, the survival was reduced to 94% of inoculated individuals for (Figure 2C, P-value=0.186). It is noteworthy that the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 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population used in this study is outbred and has been shown to be more robust than inbred fly lines used in many laboratories 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Reference 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). Thus, even in highly robust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populations, there is an observable increase in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when exposed to CSF. These results showed that the presence of CSF increases the virulence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Furthermore, this is, to our best knowledge, the first utilization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model of infection of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baumannii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We are presently performing comparative infection assays using other well-established models to further validate 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D. melanogaster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as a viable and convenient model.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377</Words>
  <Application>Microsoft Macintosh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 Replicates of data for A. baumannii infection with CSF treatment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Replicates of data for A. baumannii infection with CSF treatment </dc:title>
  <dc:creator>Rcourville0</dc:creator>
  <cp:lastModifiedBy>Rcourville0</cp:lastModifiedBy>
  <cp:revision>6</cp:revision>
  <dcterms:created xsi:type="dcterms:W3CDTF">2020-04-22T19:49:04Z</dcterms:created>
  <dcterms:modified xsi:type="dcterms:W3CDTF">2020-04-25T23:10:23Z</dcterms:modified>
</cp:coreProperties>
</file>