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61"/>
    <p:restoredTop sz="95970"/>
  </p:normalViewPr>
  <p:slideViewPr>
    <p:cSldViewPr snapToGrid="0" snapToObjects="1">
      <p:cViewPr>
        <p:scale>
          <a:sx n="90" d="100"/>
          <a:sy n="90" d="100"/>
        </p:scale>
        <p:origin x="14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7A4FD-4140-C944-9846-B876DAD0F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72885-2821-AC44-8116-CFD0FA46D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D0AC5-383F-114E-B1CD-F014289F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DF23-9C76-3840-BE46-185CCDF5C471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B2E4C-B98F-AE4C-AEB1-12F4DA74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29680-FAAF-0348-AC63-42A7C5C0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9B90-3C1D-964F-BD08-69246459F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9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BC39-6F9B-6F49-BFE8-764D1E62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71179-A998-8840-889D-D93CB8C36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A0368-A2D4-C540-A8D4-890F1917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DF23-9C76-3840-BE46-185CCDF5C471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D2325-7132-0B4E-9E41-175186D0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25E3B-9C80-5942-8A80-0809866F1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9B90-3C1D-964F-BD08-69246459F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3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846B30-1282-AF48-90F6-46749073E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EBE73-8A54-F648-87B2-EEC1B1FAC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EEAB3-BC4A-E047-AD90-4AFAE0EEA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DF23-9C76-3840-BE46-185CCDF5C471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37088-3BCC-B448-ADB3-E8BE13ED8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5921-4ED3-BB4A-9A22-DB9BE8B1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9B90-3C1D-964F-BD08-69246459F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1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F425-D7DD-734E-BA71-A5E289C1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ED828-E851-A94A-AC1E-9512837D4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508D5-F6CF-DB4B-B245-1A8788B0E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DF23-9C76-3840-BE46-185CCDF5C471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84A7E-4D1D-B245-833F-2D4FF27E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62115-32B5-2949-B57E-A6DA0278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9B90-3C1D-964F-BD08-69246459F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2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3155-4F94-B742-B352-C3AE39E43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1D549-55EA-674B-9FF4-AB7D98273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DD5F5-27AA-7B4F-82E1-D28F99D3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DF23-9C76-3840-BE46-185CCDF5C471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1AFCD-DA47-9E45-BCD4-061392EC8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5A2FD-9C09-5841-B17F-C9E090F7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9B90-3C1D-964F-BD08-69246459F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0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60AF-E45F-A048-B1B1-A2D0A571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C9407-7421-134C-A2EF-D72B67DF2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8EC3A-9E6A-A64B-9A8D-9BDDC2BA4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26474-D3E5-F844-ADC3-AC68BF76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DF23-9C76-3840-BE46-185CCDF5C471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1AD4E-6CC1-DC42-948D-A741511C9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2A795-1B6E-E644-A674-F45DFB5D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9B90-3C1D-964F-BD08-69246459F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9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DFA4-401E-FE4D-9F26-1CFCE762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A7AA7-94B9-C84B-9D08-0E16179FF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5A7AC-2021-A044-988C-4B5C56B32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3AE9C0-DD8B-A940-A4D1-2F93B9935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FAD768-720A-DE49-A2A7-E190C45EC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AACF4E-F8DF-0145-B046-5F184575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DF23-9C76-3840-BE46-185CCDF5C471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F9C4C-4B6D-1948-8FF9-62602B52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1FC2E-5D67-D948-99B7-DEC87A0C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9B90-3C1D-964F-BD08-69246459F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5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DED7-B908-D140-8927-CA1A7BB3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C55A6-397B-7B4B-83AF-526160F2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DF23-9C76-3840-BE46-185CCDF5C471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409FA-0972-5448-A2E9-D9DD0706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83473-4D7B-9A48-8384-07C46516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9B90-3C1D-964F-BD08-69246459F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5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8A311-ED1E-1F40-A0C0-A44E93BBA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DF23-9C76-3840-BE46-185CCDF5C471}" type="datetimeFigureOut">
              <a:rPr lang="en-US" smtClean="0"/>
              <a:t>4/22/20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680EE-0114-F544-89F8-5288DF49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BC1BA-40F1-D14D-8611-0133C572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9B90-3C1D-964F-BD08-69246459F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14EB6-BB3E-6A4A-B7C5-16CBEEB96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2ABCE-8198-D84A-8583-7DF43C337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C0D5C-3855-644C-9B95-FF22AB682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D37EB-43EC-CA44-9DDC-4D1F3237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DF23-9C76-3840-BE46-185CCDF5C471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2173E-5E06-5143-9AA4-31E6CECE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31909-28AD-FE44-820C-80B3D4B5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9B90-3C1D-964F-BD08-69246459F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2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422A-D0E8-134B-AACD-D14B7A2DA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BC34F2-7DE1-1D4B-AF8E-35E339AE0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88B6-7CDC-D14F-88CF-6075DAC33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D5A89-D5EF-4041-8091-288C085A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DF23-9C76-3840-BE46-185CCDF5C471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CACF7-05D8-B941-84C5-1D64157CD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96771-70FF-8941-9EEA-BB1CE796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9B90-3C1D-964F-BD08-69246459F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5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5B7CCF-CF2A-8146-91EC-82B6A1A09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2A7C4-296D-334B-8B19-71D4B4CCF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52F59-A125-8F4B-91AD-B732B12FF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FDF23-9C76-3840-BE46-185CCDF5C471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B661F-93C0-7E4C-87D2-F6DC1BA10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62B5F-45D4-7D45-999A-C8D74A063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19B90-3C1D-964F-BD08-69246459F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3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766C5-602B-0847-9BD2-39EE795F6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 Replicates of data for </a:t>
            </a:r>
            <a:r>
              <a:rPr lang="en-US" i="1" dirty="0"/>
              <a:t>A. </a:t>
            </a:r>
            <a:r>
              <a:rPr lang="en-US" i="1" dirty="0" err="1"/>
              <a:t>baumannii</a:t>
            </a:r>
            <a:r>
              <a:rPr lang="en-US" i="1" dirty="0"/>
              <a:t> </a:t>
            </a:r>
            <a:r>
              <a:rPr lang="en-US" dirty="0"/>
              <a:t>infection with CSF treatment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628A7-3F89-BD40-866B-379EC10B3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go in CSF paper</a:t>
            </a:r>
          </a:p>
          <a:p>
            <a:r>
              <a:rPr lang="en-US" dirty="0"/>
              <a:t>Graph and cox-hazard ratio included</a:t>
            </a:r>
          </a:p>
          <a:p>
            <a:endParaRPr lang="en-US" dirty="0"/>
          </a:p>
          <a:p>
            <a:r>
              <a:rPr lang="en-US" dirty="0"/>
              <a:t>4-22-2020  </a:t>
            </a:r>
          </a:p>
        </p:txBody>
      </p:sp>
    </p:spTree>
    <p:extLst>
      <p:ext uri="{BB962C8B-B14F-4D97-AF65-F5344CB8AC3E}">
        <p14:creationId xmlns:p14="http://schemas.microsoft.com/office/powerpoint/2010/main" val="280880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E97231-0789-7C43-B6A9-77E3EFFE5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758" y="2915260"/>
            <a:ext cx="5206455" cy="1154373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D6191746-300A-754C-8B04-3A345960D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51" y="1642217"/>
            <a:ext cx="5388061" cy="4230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DD711E-5236-FD4B-80F5-D118F714EEAB}"/>
              </a:ext>
            </a:extLst>
          </p:cNvPr>
          <p:cNvSpPr txBox="1"/>
          <p:nvPr/>
        </p:nvSpPr>
        <p:spPr>
          <a:xfrm>
            <a:off x="498612" y="536096"/>
            <a:ext cx="379020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Bacteria: A118, AB5075 combined</a:t>
            </a:r>
          </a:p>
          <a:p>
            <a:r>
              <a:rPr lang="en-US" i="1" dirty="0"/>
              <a:t>Conditions: PBS (baseline), LB, CSF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0542CB-1B97-6841-BDB1-5D149349F9C6}"/>
              </a:ext>
            </a:extLst>
          </p:cNvPr>
          <p:cNvSpPr/>
          <p:nvPr/>
        </p:nvSpPr>
        <p:spPr>
          <a:xfrm>
            <a:off x="8847786" y="2983424"/>
            <a:ext cx="872381" cy="1086208"/>
          </a:xfrm>
          <a:prstGeom prst="rect">
            <a:avLst/>
          </a:prstGeom>
          <a:solidFill>
            <a:srgbClr val="4472C4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637172-A5DB-5841-B553-33689637835E}"/>
              </a:ext>
            </a:extLst>
          </p:cNvPr>
          <p:cNvSpPr txBox="1"/>
          <p:nvPr/>
        </p:nvSpPr>
        <p:spPr>
          <a:xfrm>
            <a:off x="8648137" y="2576706"/>
            <a:ext cx="1503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Hazard ratios</a:t>
            </a:r>
          </a:p>
        </p:txBody>
      </p:sp>
    </p:spTree>
    <p:extLst>
      <p:ext uri="{BB962C8B-B14F-4D97-AF65-F5344CB8AC3E}">
        <p14:creationId xmlns:p14="http://schemas.microsoft.com/office/powerpoint/2010/main" val="203627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ED998A-C1FB-6847-A45F-C623AC6EB4B1}"/>
              </a:ext>
            </a:extLst>
          </p:cNvPr>
          <p:cNvSpPr/>
          <p:nvPr/>
        </p:nvSpPr>
        <p:spPr>
          <a:xfrm>
            <a:off x="1137138" y="1000124"/>
            <a:ext cx="99177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To test the influence of CSF in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A.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baumanii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pathogenesis, a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Drosophila melanogaster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infection model was used. Inoculation with A118 or AB5075 grown in LB did not affect survival of flies relative to controls (p=0.442, p=0.417). A118 growth in CSF did not affect survival relative to controls (p=0.186). However, for Ab5075 when the bacterial cells were cultured in the presence of CSF, the survival was reduced to 94% of inoculated individuals for (Figure 2C, P-value=0.186). It is noteworthy that the 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D. melanogaster 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population used in this study is outbred and has been shown to be more robust than inbred fly lines used in many laboratories (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Reference number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). Thus, even in highly robust 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D. melanogaster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populations, there is an observable increase in virulence of 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A.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baumannii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when exposed to CSF. These results showed that the presence of CSF increases the virulence of 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A.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baumannii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 Furthermore, this is, to our best knowledge, the first utilization of 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D. melanogaster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as model of infection of 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A.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baumannii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 We are presently performing comparative infection assays using other well-established models to further validate 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D. melanogaster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as a viable and convenient model.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8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267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3 Replicates of data for A. baumannii infection with CSF treatment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Replicates of data for A. baumannii infection with CSF treatment </dc:title>
  <dc:creator>Rcourville0</dc:creator>
  <cp:lastModifiedBy>Rcourville0</cp:lastModifiedBy>
  <cp:revision>3</cp:revision>
  <dcterms:created xsi:type="dcterms:W3CDTF">2020-04-22T19:49:04Z</dcterms:created>
  <dcterms:modified xsi:type="dcterms:W3CDTF">2020-04-23T19:53:55Z</dcterms:modified>
</cp:coreProperties>
</file>