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64" r:id="rId3"/>
    <p:sldId id="265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C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9"/>
    <p:restoredTop sz="88636"/>
  </p:normalViewPr>
  <p:slideViewPr>
    <p:cSldViewPr snapToGrid="0" snapToObjects="1">
      <p:cViewPr>
        <p:scale>
          <a:sx n="70" d="100"/>
          <a:sy n="70" d="100"/>
        </p:scale>
        <p:origin x="152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006BC-C0B2-9A47-863E-FDE2D959471F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9615-78C9-854B-9E02-9090AB35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DFB-FFDB-154F-B270-7D9D0F8F9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E136-28AB-9B41-8F98-B10B41AD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BF8A-8C33-E849-ADA4-2206894A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1D19-5AAB-E842-ACB0-1DB433E1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6D83-6119-A14A-8F40-72123A44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CFA1-881C-2D4E-9ED7-9AC06EA1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A1BE-3BC7-0A42-8312-16E95AA9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25D7-0A91-4345-851C-731B6FF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CB12-6864-3141-BEB1-D9D16C7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51CD-8660-DB4F-9A19-3CD2DD2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249CE-311B-3F4B-A0CC-2D41EBB7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3338-B6D5-1047-91F5-746C512F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FA0D-0E36-984C-960C-031E3A9D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55BC-BD83-1F43-9B05-8C6F45CF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CE37-6245-A746-8C50-96C46C2A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9294-CC4C-9D4E-B229-9FE9923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4E4-E837-6A4E-8682-25ACC1ED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1EDE-320B-6749-B98B-C8763AA5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3E5F-C9E2-E240-B964-FC7A88F0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FA18-C685-6B4C-8EDF-4FCDE253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569-BF35-F04E-BEB5-58A042B6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F64F-01F2-F845-887B-69BFCF23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BB55-661C-4A45-9699-3DFD829C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F230-11D0-434C-88CE-A8B671EA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1489-472E-5C4C-AD1F-A658ED3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F091-6880-D54A-8B79-C40A426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BAF6-AAF5-674D-AB29-F6112EB14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A8685-7F82-1244-A1A2-5761FADA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D488-8D93-8548-A46B-E6451DDF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5F65-D533-304F-BF73-1C68898A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3544-ECCD-1D42-89AC-F4EFE18A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42AB-C7B3-2E44-A229-52FE7E49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C321-A569-6941-BD80-C2F72ECC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FF5A-FAE6-FE4F-8365-88B5D690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A3F95-BAA4-8A49-BFE2-76A3F6A56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8EA81-BD6E-C445-9B8D-5B6DABE6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A6F4-5D65-3D4E-972A-428FF865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56E21-9377-7D45-9449-50E39910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84F36-ADF5-B34C-A4FF-FA60205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FA10-E138-1D4F-8E00-05E62EDB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C1AB2-C867-3947-9132-ACB768B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9AFF-1449-9E47-8E79-04D981B5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98D2-FC4E-0D4C-B7B9-711A677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F8C3B-2FFD-C74D-AC61-1315149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7498-EF2E-B64B-AC18-B2B984F2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C0A6-9527-CD41-8EFA-5713ADB6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740-07A3-8045-8390-C9858722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B8A-F0A6-DB4C-B15C-9CA59DFB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400F-B41E-7F42-94BB-7256275D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DE1F-3CAC-6245-A1B4-CD87D1B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ECDE8-B4A2-FF45-9B2F-63B2B5B2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EA75-E9AC-C94D-BA52-AD5519A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778-F8BE-BC40-9E30-F49DE8B6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F89B6-8280-EA4C-9ED4-7AA484E41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6E6F-0821-3146-91DD-6DBCBAF0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6AB5-4AC7-5041-8E82-2B302922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8E1E-2DCB-B249-A3BB-E137C6FA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87AA-3B1C-1241-A963-6CF19F56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1E8A5-1B16-4E46-83E2-49A9575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4B5A-878C-7C41-A9E2-3460EE21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741E-475D-BE40-A4AC-5457CBD8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BD66-331A-5541-B7A5-725845F3C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3AD4-63EF-864E-95A1-75CD8261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7D0F9-8F0F-E34D-AB7B-92A9EA4470E8}"/>
              </a:ext>
            </a:extLst>
          </p:cNvPr>
          <p:cNvSpPr txBox="1"/>
          <p:nvPr/>
        </p:nvSpPr>
        <p:spPr>
          <a:xfrm>
            <a:off x="603504" y="768096"/>
            <a:ext cx="10405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Remove the A42 related data on slide 2 and regenerate the graph and model </a:t>
            </a:r>
          </a:p>
          <a:p>
            <a:endParaRPr lang="en-US" dirty="0"/>
          </a:p>
          <a:p>
            <a:r>
              <a:rPr lang="en-US" dirty="0"/>
              <a:t>2) Pairwise comparison model 1 (data from slide 2): </a:t>
            </a:r>
          </a:p>
          <a:p>
            <a:r>
              <a:rPr lang="en-US" dirty="0"/>
              <a:t>	A118: Setting LB as baseline and comparing PF, ignore PBS altogether </a:t>
            </a:r>
          </a:p>
          <a:p>
            <a:r>
              <a:rPr lang="en-US" dirty="0"/>
              <a:t>	AB5075: Setting LB as baseline and comparing PF, ignore PBS altogether</a:t>
            </a:r>
          </a:p>
          <a:p>
            <a:endParaRPr lang="en-US" dirty="0"/>
          </a:p>
          <a:p>
            <a:r>
              <a:rPr lang="en-US" dirty="0"/>
              <a:t>3) Pairwise comparison model 2 (data </a:t>
            </a:r>
            <a:r>
              <a:rPr lang="en-US"/>
              <a:t>from slide 4): </a:t>
            </a:r>
            <a:endParaRPr lang="en-US" dirty="0"/>
          </a:p>
          <a:p>
            <a:r>
              <a:rPr lang="en-US" dirty="0"/>
              <a:t>	 A118: Setting LB as baseline and comparing CSF, ignore PBS altogether </a:t>
            </a:r>
          </a:p>
          <a:p>
            <a:r>
              <a:rPr lang="en-US" dirty="0"/>
              <a:t>	AB5075: Setting LB as baseline and comparing CSF, ignore PBS altogether</a:t>
            </a:r>
          </a:p>
          <a:p>
            <a:endParaRPr lang="en-US" dirty="0"/>
          </a:p>
          <a:p>
            <a:r>
              <a:rPr lang="en-US" dirty="0"/>
              <a:t>We want to see if mortality differences are significant when comparing PF and CSF to LB essentially </a:t>
            </a:r>
          </a:p>
        </p:txBody>
      </p:sp>
    </p:spTree>
    <p:extLst>
      <p:ext uri="{BB962C8B-B14F-4D97-AF65-F5344CB8AC3E}">
        <p14:creationId xmlns:p14="http://schemas.microsoft.com/office/powerpoint/2010/main" val="2804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E71A22E-4802-2341-8399-B1AEA6A418DD}"/>
              </a:ext>
            </a:extLst>
          </p:cNvPr>
          <p:cNvSpPr txBox="1"/>
          <p:nvPr/>
        </p:nvSpPr>
        <p:spPr>
          <a:xfrm>
            <a:off x="7337826" y="3117149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Cox Model Results 5-13-2019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2061D-21B8-2240-AB1C-344C465AC481}"/>
              </a:ext>
            </a:extLst>
          </p:cNvPr>
          <p:cNvSpPr txBox="1"/>
          <p:nvPr/>
        </p:nvSpPr>
        <p:spPr>
          <a:xfrm>
            <a:off x="6994926" y="68813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Cox Model Results 4-22-2020</a:t>
            </a:r>
          </a:p>
        </p:txBody>
      </p:sp>
      <p:pic>
        <p:nvPicPr>
          <p:cNvPr id="1026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CC7678-7106-3046-900A-CE6F9850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2" y="-5834"/>
            <a:ext cx="5271294" cy="35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22A1E-27D3-DC49-A311-69227522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88" y="993499"/>
            <a:ext cx="5271294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8AD8583-3C76-D246-AE86-9FD5084D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2" y="3556185"/>
            <a:ext cx="5271294" cy="330451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46BDF6-1F8F-B64E-A81B-CB261A15B970}"/>
              </a:ext>
            </a:extLst>
          </p:cNvPr>
          <p:cNvGrpSpPr/>
          <p:nvPr/>
        </p:nvGrpSpPr>
        <p:grpSpPr>
          <a:xfrm>
            <a:off x="6490867" y="3400330"/>
            <a:ext cx="4812133" cy="1473201"/>
            <a:chOff x="6194996" y="4599696"/>
            <a:chExt cx="5402317" cy="17146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D817CA-C8C8-9840-A850-D42F900C6EC4}"/>
                </a:ext>
              </a:extLst>
            </p:cNvPr>
            <p:cNvGrpSpPr/>
            <p:nvPr/>
          </p:nvGrpSpPr>
          <p:grpSpPr>
            <a:xfrm>
              <a:off x="6194996" y="4599696"/>
              <a:ext cx="5402317" cy="1714603"/>
              <a:chOff x="6096000" y="4582576"/>
              <a:chExt cx="5402317" cy="1714603"/>
            </a:xfrm>
          </p:grpSpPr>
          <p:pic>
            <p:nvPicPr>
              <p:cNvPr id="24" name="Picture 23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69AB7955-3D87-C348-8CE9-F793D973E0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5748" r="5185" b="15927"/>
              <a:stretch/>
            </p:blipFill>
            <p:spPr>
              <a:xfrm>
                <a:off x="6096000" y="4934788"/>
                <a:ext cx="5402317" cy="1362391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AAEBE8-3726-D84A-9A83-95F2716325D2}"/>
                  </a:ext>
                </a:extLst>
              </p:cNvPr>
              <p:cNvSpPr/>
              <p:nvPr/>
            </p:nvSpPr>
            <p:spPr>
              <a:xfrm>
                <a:off x="8343900" y="4934787"/>
                <a:ext cx="836676" cy="1362391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111E88-065E-6648-B659-03CE2A0D84E5}"/>
                  </a:ext>
                </a:extLst>
              </p:cNvPr>
              <p:cNvSpPr txBox="1"/>
              <p:nvPr/>
            </p:nvSpPr>
            <p:spPr>
              <a:xfrm>
                <a:off x="8045409" y="4582576"/>
                <a:ext cx="1841800" cy="4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Hazard ratios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6F657-205C-B946-86C4-EFE1D3F8DA6D}"/>
                </a:ext>
              </a:extLst>
            </p:cNvPr>
            <p:cNvSpPr/>
            <p:nvPr/>
          </p:nvSpPr>
          <p:spPr>
            <a:xfrm>
              <a:off x="10533045" y="5528069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B2BC7-7027-C945-B6A5-B07F5B140E8E}"/>
                </a:ext>
              </a:extLst>
            </p:cNvPr>
            <p:cNvSpPr/>
            <p:nvPr/>
          </p:nvSpPr>
          <p:spPr>
            <a:xfrm>
              <a:off x="10533045" y="5906530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AC33D2-9675-984B-9D49-37C1D7C6A227}"/>
              </a:ext>
            </a:extLst>
          </p:cNvPr>
          <p:cNvSpPr txBox="1"/>
          <p:nvPr/>
        </p:nvSpPr>
        <p:spPr>
          <a:xfrm>
            <a:off x="5636026" y="36202"/>
            <a:ext cx="271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PF Paper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26F65-1A24-0645-8F9B-40EEF73B8E99}"/>
              </a:ext>
            </a:extLst>
          </p:cNvPr>
          <p:cNvSpPr txBox="1"/>
          <p:nvPr/>
        </p:nvSpPr>
        <p:spPr>
          <a:xfrm>
            <a:off x="6310108" y="5005916"/>
            <a:ext cx="5856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Summary</a:t>
            </a:r>
            <a:r>
              <a:rPr lang="en-US" sz="1600" dirty="0"/>
              <a:t>: </a:t>
            </a:r>
          </a:p>
          <a:p>
            <a:r>
              <a:rPr lang="en-US" sz="1600" b="1" dirty="0"/>
              <a:t>A42 LB</a:t>
            </a:r>
            <a:r>
              <a:rPr lang="en-US" sz="1600" dirty="0"/>
              <a:t>: &lt;0.001 </a:t>
            </a:r>
            <a:r>
              <a:rPr lang="en-US" sz="1600" dirty="0">
                <a:sym typeface="Wingdings" pitchFamily="2" charset="2"/>
              </a:rPr>
              <a:t> 0.02</a:t>
            </a:r>
          </a:p>
          <a:p>
            <a:r>
              <a:rPr lang="en-US" sz="1600" b="1" dirty="0"/>
              <a:t>A42 PF</a:t>
            </a:r>
            <a:r>
              <a:rPr lang="en-US" sz="1600" dirty="0"/>
              <a:t>: &lt;0.001 </a:t>
            </a:r>
            <a:r>
              <a:rPr lang="en-US" sz="1600" dirty="0">
                <a:sym typeface="Wingdings" pitchFamily="2" charset="2"/>
              </a:rPr>
              <a:t> 0.008</a:t>
            </a:r>
          </a:p>
          <a:p>
            <a:r>
              <a:rPr lang="en-US" sz="1600" b="1" dirty="0">
                <a:sym typeface="Wingdings" pitchFamily="2" charset="2"/>
              </a:rPr>
              <a:t>A118 LB</a:t>
            </a:r>
            <a:r>
              <a:rPr lang="en-US" sz="1600" dirty="0">
                <a:sym typeface="Wingdings" pitchFamily="2" charset="2"/>
              </a:rPr>
              <a:t>: 0.29  0.36</a:t>
            </a:r>
          </a:p>
          <a:p>
            <a:r>
              <a:rPr lang="en-US" sz="1600" b="1" dirty="0">
                <a:highlight>
                  <a:srgbClr val="FFFF00"/>
                </a:highlight>
                <a:sym typeface="Wingdings" pitchFamily="2" charset="2"/>
              </a:rPr>
              <a:t>A118 PF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: 0.01  0.15*</a:t>
            </a:r>
          </a:p>
          <a:p>
            <a:r>
              <a:rPr lang="en-US" sz="1600" b="1" dirty="0">
                <a:sym typeface="Wingdings" pitchFamily="2" charset="2"/>
              </a:rPr>
              <a:t>AB5075 LB</a:t>
            </a:r>
            <a:r>
              <a:rPr lang="en-US" sz="1600" dirty="0">
                <a:sym typeface="Wingdings" pitchFamily="2" charset="2"/>
              </a:rPr>
              <a:t>: 0.055  0.219*</a:t>
            </a:r>
          </a:p>
          <a:p>
            <a:r>
              <a:rPr lang="en-US" sz="1600" b="1" dirty="0">
                <a:highlight>
                  <a:srgbClr val="FFFF00"/>
                </a:highlight>
                <a:sym typeface="Wingdings" pitchFamily="2" charset="2"/>
              </a:rPr>
              <a:t>AB5075 PF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: &lt;0.001  0.066*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63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17B85-F22F-2A43-AF66-F67B9B4CBAF8}"/>
              </a:ext>
            </a:extLst>
          </p:cNvPr>
          <p:cNvSpPr/>
          <p:nvPr/>
        </p:nvSpPr>
        <p:spPr>
          <a:xfrm>
            <a:off x="1137138" y="1000124"/>
            <a:ext cx="99177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test the influence of PF in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baumanii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pathogenesis, a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Drosophila melanogaster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infection model was used. Inoculation with A118 or AB5075 grown in LB did not affect survival of flies relative to controls (p=0.36, p=0.219).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A118 and AB5075 cultured in PF showed decreased survivorship relative to controls (p=0.155, p=0.06).  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is noteworthy that the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population used in this study is outbred and has been shown to be more robust than inbred fly lines used in many laboratories 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Reference 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). Thus, even in highly robust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populations, there is an observable increase in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when exposed to CSF. These results showed that the presence of CSF increases the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Furthermore, this is, to our best knowledge, the first utilization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model of infection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We are presently performing comparative infection assays using other well-established models to further validate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a viable and convenient model.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4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97231-0789-7C43-B6A9-77E3EFFE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58" y="536096"/>
            <a:ext cx="5206455" cy="115437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6191746-300A-754C-8B04-3A345960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8" y="1313725"/>
            <a:ext cx="5388061" cy="423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D711E-5236-FD4B-80F5-D118F714EEAB}"/>
              </a:ext>
            </a:extLst>
          </p:cNvPr>
          <p:cNvSpPr txBox="1"/>
          <p:nvPr/>
        </p:nvSpPr>
        <p:spPr>
          <a:xfrm>
            <a:off x="498612" y="536096"/>
            <a:ext cx="37902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A118, AB5075 combined</a:t>
            </a:r>
          </a:p>
          <a:p>
            <a:r>
              <a:rPr lang="en-US" i="1" dirty="0"/>
              <a:t>Conditions: PBS (baseline), LB, CSF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2B831-433F-FB41-84EB-5C3414366A6E}"/>
              </a:ext>
            </a:extLst>
          </p:cNvPr>
          <p:cNvSpPr txBox="1"/>
          <p:nvPr/>
        </p:nvSpPr>
        <p:spPr>
          <a:xfrm>
            <a:off x="6505603" y="5410078"/>
            <a:ext cx="4271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</a:t>
            </a:r>
          </a:p>
          <a:p>
            <a:r>
              <a:rPr lang="en-US" dirty="0"/>
              <a:t>A118 CSF: 0.187 </a:t>
            </a:r>
            <a:r>
              <a:rPr lang="en-US" dirty="0">
                <a:sym typeface="Wingdings" pitchFamily="2" charset="2"/>
              </a:rPr>
              <a:t> 0.438</a:t>
            </a:r>
          </a:p>
          <a:p>
            <a:r>
              <a:rPr lang="en-US" dirty="0">
                <a:sym typeface="Wingdings" pitchFamily="2" charset="2"/>
              </a:rPr>
              <a:t>A118 LB: 0.439  0.442</a:t>
            </a:r>
          </a:p>
          <a:p>
            <a:r>
              <a:rPr lang="en-US" b="1" dirty="0">
                <a:highlight>
                  <a:srgbClr val="FFFF00"/>
                </a:highlight>
                <a:sym typeface="Wingdings" pitchFamily="2" charset="2"/>
              </a:rPr>
              <a:t>AB5075 CSF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: 0.0378  0.186</a:t>
            </a:r>
          </a:p>
          <a:p>
            <a:r>
              <a:rPr lang="en-US" dirty="0">
                <a:sym typeface="Wingdings" pitchFamily="2" charset="2"/>
              </a:rPr>
              <a:t>AB5075 LB: 0.178  0.417  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C2B9-3A68-9049-B865-9369DF3F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5773"/>
            <a:ext cx="5640734" cy="27635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7A84C-3A03-C740-A4C8-D21547229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013" y="3965466"/>
            <a:ext cx="5334000" cy="127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F01C-2875-E040-A4FA-EECA8B952EBC}"/>
              </a:ext>
            </a:extLst>
          </p:cNvPr>
          <p:cNvSpPr txBox="1"/>
          <p:nvPr/>
        </p:nvSpPr>
        <p:spPr>
          <a:xfrm>
            <a:off x="6748491" y="166764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Cox Model Results 4-22-2020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7CEB0-C953-D04A-9A57-DA1EC9D11BB2}"/>
              </a:ext>
            </a:extLst>
          </p:cNvPr>
          <p:cNvSpPr txBox="1"/>
          <p:nvPr/>
        </p:nvSpPr>
        <p:spPr>
          <a:xfrm>
            <a:off x="6505603" y="2189498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Cox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31009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2A5348-137B-374C-99A9-B142DB4B6594}"/>
              </a:ext>
            </a:extLst>
          </p:cNvPr>
          <p:cNvSpPr/>
          <p:nvPr/>
        </p:nvSpPr>
        <p:spPr>
          <a:xfrm>
            <a:off x="1137138" y="1000124"/>
            <a:ext cx="9917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test the influence of CSF in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baumanii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pathogenesis, a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Drosophila melanogaster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infection model was used. Inoculation with A118 or AB5075 grown in LB did not affect survival of flies relative to controls (p=0.442, p=0.417).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A118 growth in CSF did not affect survival relative to controls (p=0.438). However, for Ab5075 when the bacterial cells were cultured in the presence of CSF, the survival was reduced to 94% of inoculated individuals for (Figure 2C, P-value=0.186).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is noteworthy that the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population used in this study is outbred and has been shown to be more robust than inbred fly lines used in many laboratories 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Reference 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). Thus, even in highly robust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populations, there is an observable increase in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when exposed to CSF. These results showed that the presence of CSF increases the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Furthermore, this is, to our best knowledge, the first utilization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model of infection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We are presently performing comparative infection assays using other well-established models to further validate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a viable and convenient model.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647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Rcourville0</cp:lastModifiedBy>
  <cp:revision>33</cp:revision>
  <dcterms:created xsi:type="dcterms:W3CDTF">2019-04-23T01:36:29Z</dcterms:created>
  <dcterms:modified xsi:type="dcterms:W3CDTF">2020-04-23T21:30:58Z</dcterms:modified>
</cp:coreProperties>
</file>