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59" r:id="rId7"/>
    <p:sldId id="261" r:id="rId8"/>
    <p:sldId id="258" r:id="rId9"/>
    <p:sldId id="256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3C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26"/>
  </p:normalViewPr>
  <p:slideViewPr>
    <p:cSldViewPr snapToGrid="0" snapToObjects="1">
      <p:cViewPr varScale="1">
        <p:scale>
          <a:sx n="80" d="100"/>
          <a:sy n="80" d="100"/>
        </p:scale>
        <p:origin x="208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1DFB-FFDB-154F-B270-7D9D0F8F9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4E136-28AB-9B41-8F98-B10B41AD6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FBF8A-8C33-E849-ADA4-2206894A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E1D19-5AAB-E842-ACB0-1DB433E1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76D83-6119-A14A-8F40-72123A44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CFA1-881C-2D4E-9ED7-9AC06EA1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FA1BE-3BC7-0A42-8312-16E95AA94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B25D7-0A91-4345-851C-731B6FF7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3CB12-6864-3141-BEB1-D9D16C70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251CD-8660-DB4F-9A19-3CD2DD2B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3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249CE-311B-3F4B-A0CC-2D41EBB75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33338-B6D5-1047-91F5-746C512FC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1FA0D-0E36-984C-960C-031E3A9D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255BC-BD83-1F43-9B05-8C6F45CF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DCE37-6245-A746-8C50-96C46C2A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4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9294-CC4C-9D4E-B229-9FE9923D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94E4-E837-6A4E-8682-25ACC1ED0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51EDE-320B-6749-B98B-C8763AA5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E3E5F-C9E2-E240-B964-FC7A88F0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EFA18-C685-6B4C-8EDF-4FCDE253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7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5569-BF35-F04E-BEB5-58A042B6E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6F64F-01F2-F845-887B-69BFCF231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8BB55-661C-4A45-9699-3DFD829C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4F230-11D0-434C-88CE-A8B671EA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1489-472E-5C4C-AD1F-A658ED39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F091-6880-D54A-8B79-C40A4267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BAF6-AAF5-674D-AB29-F6112EB14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A8685-7F82-1244-A1A2-5761FADAF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5D488-8D93-8548-A46B-E6451DDF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05F65-D533-304F-BF73-1C68898A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33544-ECCD-1D42-89AC-F4EFE18A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2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B42AB-C7B3-2E44-A229-52FE7E49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1C321-A569-6941-BD80-C2F72ECC9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BFF5A-FAE6-FE4F-8365-88B5D6908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A3F95-BAA4-8A49-BFE2-76A3F6A56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8EA81-BD6E-C445-9B8D-5B6DABE67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7A6F4-5D65-3D4E-972A-428FF865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56E21-9377-7D45-9449-50E39910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84F36-ADF5-B34C-A4FF-FA60205A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FA10-E138-1D4F-8E00-05E62EDB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C1AB2-C867-3947-9132-ACB768B3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F9AFF-1449-9E47-8E79-04D981B5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698D2-FC4E-0D4C-B7B9-711A6776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3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F8C3B-2FFD-C74D-AC61-13151497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97498-EF2E-B64B-AC18-B2B984F2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AC0A6-9527-CD41-8EFA-5713ADB6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F740-07A3-8045-8390-C9858722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0EB8A-F0A6-DB4C-B15C-9CA59DFBD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C400F-B41E-7F42-94BB-7256275DA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DE1F-3CAC-6245-A1B4-CD87D1BA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ECDE8-B4A2-FF45-9B2F-63B2B5B2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CEA75-E9AC-C94D-BA52-AD5519A1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8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D778-F8BE-BC40-9E30-F49DE8B6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F89B6-8280-EA4C-9ED4-7AA484E41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E6E6F-0821-3146-91DD-6DBCBAF01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36AB5-4AC7-5041-8E82-2B302922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B8E1E-2DCB-B249-A3BB-E137C6FA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587AA-3B1C-1241-A963-6CF19F56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9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1E8A5-1B16-4E46-83E2-49A9575B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E4B5A-878C-7C41-A9E2-3460EE214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6741E-475D-BE40-A4AC-5457CBD80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D75A6-099F-2647-B5E6-6C39BE8DD09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9BD66-331A-5541-B7A5-725845F3C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E3AD4-63EF-864E-95A1-75CD8261E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CB6C5-912E-2A47-AE68-1277E6BF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FBC518-ED3C-CE4E-8CBF-9314EA67D126}"/>
              </a:ext>
            </a:extLst>
          </p:cNvPr>
          <p:cNvSpPr txBox="1"/>
          <p:nvPr/>
        </p:nvSpPr>
        <p:spPr>
          <a:xfrm>
            <a:off x="1793631" y="1113692"/>
            <a:ext cx="84171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Summary!! </a:t>
            </a:r>
          </a:p>
          <a:p>
            <a:endParaRPr lang="en-US" dirty="0"/>
          </a:p>
          <a:p>
            <a:r>
              <a:rPr lang="en-US" dirty="0"/>
              <a:t>This Cox Hazard model you did with “CSF Removed” </a:t>
            </a:r>
          </a:p>
          <a:p>
            <a:endParaRPr lang="en-US" dirty="0"/>
          </a:p>
          <a:p>
            <a:r>
              <a:rPr lang="en-US" dirty="0"/>
              <a:t>We would like to do the exact same modeling but include CSF and instead remove any “PF” conditions </a:t>
            </a:r>
          </a:p>
          <a:p>
            <a:endParaRPr lang="en-US" dirty="0"/>
          </a:p>
          <a:p>
            <a:r>
              <a:rPr lang="en-US" dirty="0"/>
              <a:t>There are 2 bacteria in this new model: A118, AB5075 </a:t>
            </a:r>
          </a:p>
          <a:p>
            <a:endParaRPr lang="en-US" dirty="0"/>
          </a:p>
          <a:p>
            <a:r>
              <a:rPr lang="en-US" dirty="0"/>
              <a:t>The 3 treatments would be: PBS (baseline), LB, CSF </a:t>
            </a:r>
          </a:p>
          <a:p>
            <a:endParaRPr lang="en-US" dirty="0"/>
          </a:p>
          <a:p>
            <a:r>
              <a:rPr lang="en-US" dirty="0"/>
              <a:t>No power analysis needed!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1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BA5B78-2F27-8048-A4AE-8DBACFC42797}"/>
              </a:ext>
            </a:extLst>
          </p:cNvPr>
          <p:cNvSpPr txBox="1"/>
          <p:nvPr/>
        </p:nvSpPr>
        <p:spPr>
          <a:xfrm>
            <a:off x="353568" y="280416"/>
            <a:ext cx="378988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Bacteria: AB5075</a:t>
            </a:r>
          </a:p>
          <a:p>
            <a:r>
              <a:rPr lang="en-US" i="1" dirty="0"/>
              <a:t>Conditions: PBS (baseline), LB, PF, CSF  </a:t>
            </a:r>
          </a:p>
        </p:txBody>
      </p:sp>
      <p:pic>
        <p:nvPicPr>
          <p:cNvPr id="10" name="Picture 9" descr="A close up of a map&#13;&#10;&#13;&#10;Description automatically generated">
            <a:extLst>
              <a:ext uri="{FF2B5EF4-FFF2-40B4-BE49-F238E27FC236}">
                <a16:creationId xmlns:a16="http://schemas.microsoft.com/office/drawing/2014/main" id="{BC7FB149-F018-DE46-99AC-05DD2C6CF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88" y="1708700"/>
            <a:ext cx="4384259" cy="344059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74BC50C-1D8D-1D46-97FC-FCC522FEFC53}"/>
              </a:ext>
            </a:extLst>
          </p:cNvPr>
          <p:cNvGrpSpPr/>
          <p:nvPr/>
        </p:nvGrpSpPr>
        <p:grpSpPr>
          <a:xfrm>
            <a:off x="5068895" y="1670468"/>
            <a:ext cx="6490533" cy="1112623"/>
            <a:chOff x="4834116" y="1392033"/>
            <a:chExt cx="6490533" cy="111262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0E9D5F2-485B-E647-8707-8F484FC8B978}"/>
                </a:ext>
              </a:extLst>
            </p:cNvPr>
            <p:cNvGrpSpPr/>
            <p:nvPr/>
          </p:nvGrpSpPr>
          <p:grpSpPr>
            <a:xfrm>
              <a:off x="5457266" y="1498004"/>
              <a:ext cx="5867383" cy="1006652"/>
              <a:chOff x="5197031" y="2583020"/>
              <a:chExt cx="6433055" cy="109373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1F56EFC-3B20-1A49-83CB-CB394E334315}"/>
                  </a:ext>
                </a:extLst>
              </p:cNvPr>
              <p:cNvGrpSpPr/>
              <p:nvPr/>
            </p:nvGrpSpPr>
            <p:grpSpPr>
              <a:xfrm>
                <a:off x="5197031" y="2583020"/>
                <a:ext cx="6433055" cy="1093735"/>
                <a:chOff x="4980432" y="2287313"/>
                <a:chExt cx="6858000" cy="1181100"/>
              </a:xfrm>
            </p:grpSpPr>
            <p:pic>
              <p:nvPicPr>
                <p:cNvPr id="12" name="Picture 11" descr="A screenshot of a cell phone&#13;&#10;&#13;&#10;Description automatically generated">
                  <a:extLst>
                    <a:ext uri="{FF2B5EF4-FFF2-40B4-BE49-F238E27FC236}">
                      <a16:creationId xmlns:a16="http://schemas.microsoft.com/office/drawing/2014/main" id="{C1818188-5812-3E4F-9697-2B63114D78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80432" y="2287313"/>
                  <a:ext cx="6858000" cy="1181100"/>
                </a:xfrm>
                <a:prstGeom prst="rect">
                  <a:avLst/>
                </a:prstGeom>
              </p:spPr>
            </p:pic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DE7CB3E-E181-7B42-8FA9-A982095B8BF4}"/>
                    </a:ext>
                  </a:extLst>
                </p:cNvPr>
                <p:cNvSpPr/>
                <p:nvPr/>
              </p:nvSpPr>
              <p:spPr>
                <a:xfrm>
                  <a:off x="7881285" y="2379645"/>
                  <a:ext cx="1056290" cy="1088767"/>
                </a:xfrm>
                <a:prstGeom prst="rect">
                  <a:avLst/>
                </a:prstGeom>
                <a:solidFill>
                  <a:srgbClr val="4472C4">
                    <a:alpha val="34118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4612545-2A2C-6041-B23C-1D17BCC0642F}"/>
                  </a:ext>
                </a:extLst>
              </p:cNvPr>
              <p:cNvSpPr/>
              <p:nvPr/>
            </p:nvSpPr>
            <p:spPr>
              <a:xfrm>
                <a:off x="10550247" y="3132438"/>
                <a:ext cx="784261" cy="296562"/>
              </a:xfrm>
              <a:prstGeom prst="rect">
                <a:avLst/>
              </a:prstGeom>
              <a:solidFill>
                <a:srgbClr val="FE3C00">
                  <a:alpha val="3411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3529B4-91ED-1B4E-872C-1830CC510E1E}"/>
                </a:ext>
              </a:extLst>
            </p:cNvPr>
            <p:cNvSpPr txBox="1"/>
            <p:nvPr/>
          </p:nvSpPr>
          <p:spPr>
            <a:xfrm>
              <a:off x="4834116" y="1392033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Include CSF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1E6C39C-F3A6-FD49-BAA4-72E1E0D66627}"/>
              </a:ext>
            </a:extLst>
          </p:cNvPr>
          <p:cNvGrpSpPr/>
          <p:nvPr/>
        </p:nvGrpSpPr>
        <p:grpSpPr>
          <a:xfrm>
            <a:off x="5103293" y="3118945"/>
            <a:ext cx="6456135" cy="916533"/>
            <a:chOff x="4868514" y="2840510"/>
            <a:chExt cx="6456135" cy="9165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F24B90-A310-A84C-8754-0D595597DF56}"/>
                </a:ext>
              </a:extLst>
            </p:cNvPr>
            <p:cNvGrpSpPr/>
            <p:nvPr/>
          </p:nvGrpSpPr>
          <p:grpSpPr>
            <a:xfrm>
              <a:off x="4868514" y="2840510"/>
              <a:ext cx="6456135" cy="916533"/>
              <a:chOff x="4868514" y="2840510"/>
              <a:chExt cx="6456135" cy="91653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E5A8DDB-96CF-AD41-B166-FF5D8FC02BBD}"/>
                  </a:ext>
                </a:extLst>
              </p:cNvPr>
              <p:cNvGrpSpPr/>
              <p:nvPr/>
            </p:nvGrpSpPr>
            <p:grpSpPr>
              <a:xfrm>
                <a:off x="4868514" y="2840510"/>
                <a:ext cx="6456135" cy="916533"/>
                <a:chOff x="4868514" y="2840510"/>
                <a:chExt cx="6456135" cy="916533"/>
              </a:xfrm>
            </p:grpSpPr>
            <p:pic>
              <p:nvPicPr>
                <p:cNvPr id="3" name="Picture 2" descr="A screenshot of a cell phone&#13;&#10;&#13;&#10;Description automatically generated">
                  <a:extLst>
                    <a:ext uri="{FF2B5EF4-FFF2-40B4-BE49-F238E27FC236}">
                      <a16:creationId xmlns:a16="http://schemas.microsoft.com/office/drawing/2014/main" id="{9435BFF4-A6F5-1545-86AC-AE1F3343F8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57266" y="2934720"/>
                  <a:ext cx="5867383" cy="822323"/>
                </a:xfrm>
                <a:prstGeom prst="rect">
                  <a:avLst/>
                </a:prstGeom>
              </p:spPr>
            </p:pic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F463A31-23E5-0744-97D6-247DE3477A1E}"/>
                    </a:ext>
                  </a:extLst>
                </p:cNvPr>
                <p:cNvSpPr txBox="1"/>
                <p:nvPr/>
              </p:nvSpPr>
              <p:spPr>
                <a:xfrm>
                  <a:off x="4868514" y="2840510"/>
                  <a:ext cx="1331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Remove CSF</a:t>
                  </a:r>
                </a:p>
              </p:txBody>
            </p:sp>
          </p:grp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8A5904B-CDEE-D842-BBBB-D9C434C80808}"/>
                  </a:ext>
                </a:extLst>
              </p:cNvPr>
              <p:cNvSpPr/>
              <p:nvPr/>
            </p:nvSpPr>
            <p:spPr>
              <a:xfrm>
                <a:off x="7915060" y="2982798"/>
                <a:ext cx="903712" cy="774245"/>
              </a:xfrm>
              <a:prstGeom prst="rect">
                <a:avLst/>
              </a:prstGeom>
              <a:solidFill>
                <a:srgbClr val="4472C4">
                  <a:alpha val="3411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A2DAE28-6DEE-BF4B-998D-CFDBF5BAAFF4}"/>
                </a:ext>
              </a:extLst>
            </p:cNvPr>
            <p:cNvSpPr/>
            <p:nvPr/>
          </p:nvSpPr>
          <p:spPr>
            <a:xfrm>
              <a:off x="10339763" y="3209842"/>
              <a:ext cx="715299" cy="272950"/>
            </a:xfrm>
            <a:prstGeom prst="rect">
              <a:avLst/>
            </a:prstGeom>
            <a:solidFill>
              <a:srgbClr val="FE3C00">
                <a:alpha val="3411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97603A3-88F5-FC4A-B78F-CB806D1321B8}"/>
              </a:ext>
            </a:extLst>
          </p:cNvPr>
          <p:cNvGrpSpPr/>
          <p:nvPr/>
        </p:nvGrpSpPr>
        <p:grpSpPr>
          <a:xfrm>
            <a:off x="5158269" y="4660166"/>
            <a:ext cx="5599340" cy="978265"/>
            <a:chOff x="4923490" y="4381731"/>
            <a:chExt cx="5599340" cy="97826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7754AE0-AE1A-CD42-B28E-96C5CF0A6E7B}"/>
                </a:ext>
              </a:extLst>
            </p:cNvPr>
            <p:cNvGrpSpPr/>
            <p:nvPr/>
          </p:nvGrpSpPr>
          <p:grpSpPr>
            <a:xfrm>
              <a:off x="6259082" y="4381731"/>
              <a:ext cx="4263748" cy="978265"/>
              <a:chOff x="5390983" y="4477993"/>
              <a:chExt cx="4505048" cy="1026979"/>
            </a:xfrm>
          </p:grpSpPr>
          <p:pic>
            <p:nvPicPr>
              <p:cNvPr id="18" name="Picture 17" descr="A close up of a logo&#13;&#10;&#13;&#10;Description automatically generated">
                <a:extLst>
                  <a:ext uri="{FF2B5EF4-FFF2-40B4-BE49-F238E27FC236}">
                    <a16:creationId xmlns:a16="http://schemas.microsoft.com/office/drawing/2014/main" id="{979B2EA5-A40C-CF46-B5A2-4B5031B7FC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128" t="3009"/>
              <a:stretch/>
            </p:blipFill>
            <p:spPr>
              <a:xfrm>
                <a:off x="5390983" y="5197025"/>
                <a:ext cx="4505048" cy="307947"/>
              </a:xfrm>
              <a:prstGeom prst="rect">
                <a:avLst/>
              </a:prstGeom>
            </p:spPr>
          </p:pic>
          <p:pic>
            <p:nvPicPr>
              <p:cNvPr id="20" name="Picture 19" descr="A screenshot of a cell phone&#13;&#10;&#13;&#10;Description automatically generated">
                <a:extLst>
                  <a:ext uri="{FF2B5EF4-FFF2-40B4-BE49-F238E27FC236}">
                    <a16:creationId xmlns:a16="http://schemas.microsoft.com/office/drawing/2014/main" id="{D44882A9-5501-7C42-89F9-E4A3473EDD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172"/>
              <a:stretch/>
            </p:blipFill>
            <p:spPr>
              <a:xfrm>
                <a:off x="5390983" y="4477993"/>
                <a:ext cx="4454247" cy="812800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46A362-76EF-1E46-9AAF-2B96B319892E}"/>
                </a:ext>
              </a:extLst>
            </p:cNvPr>
            <p:cNvSpPr txBox="1"/>
            <p:nvPr/>
          </p:nvSpPr>
          <p:spPr>
            <a:xfrm>
              <a:off x="4923490" y="4509645"/>
              <a:ext cx="1083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Power analysis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41DD10B-CE55-974D-BB91-4E906B17F755}"/>
              </a:ext>
            </a:extLst>
          </p:cNvPr>
          <p:cNvSpPr txBox="1"/>
          <p:nvPr/>
        </p:nvSpPr>
        <p:spPr>
          <a:xfrm>
            <a:off x="7889924" y="1485802"/>
            <a:ext cx="14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Hazard ratios</a:t>
            </a:r>
          </a:p>
        </p:txBody>
      </p:sp>
    </p:spTree>
    <p:extLst>
      <p:ext uri="{BB962C8B-B14F-4D97-AF65-F5344CB8AC3E}">
        <p14:creationId xmlns:p14="http://schemas.microsoft.com/office/powerpoint/2010/main" val="93589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E97231-0789-7C43-B6A9-77E3EFFE5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758" y="2915260"/>
            <a:ext cx="5206455" cy="115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DD711E-5236-FD4B-80F5-D118F714EEAB}"/>
              </a:ext>
            </a:extLst>
          </p:cNvPr>
          <p:cNvSpPr txBox="1"/>
          <p:nvPr/>
        </p:nvSpPr>
        <p:spPr>
          <a:xfrm>
            <a:off x="498612" y="536096"/>
            <a:ext cx="37902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Bacteria: A118, AB5075 combined</a:t>
            </a:r>
          </a:p>
          <a:p>
            <a:r>
              <a:rPr lang="en-US" i="1" dirty="0"/>
              <a:t>Conditions: PBS (baseline), LB, CSF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542CB-1B97-6841-BDB1-5D149349F9C6}"/>
              </a:ext>
            </a:extLst>
          </p:cNvPr>
          <p:cNvSpPr/>
          <p:nvPr/>
        </p:nvSpPr>
        <p:spPr>
          <a:xfrm>
            <a:off x="8847786" y="2983424"/>
            <a:ext cx="872381" cy="1086208"/>
          </a:xfrm>
          <a:prstGeom prst="rect">
            <a:avLst/>
          </a:prstGeom>
          <a:solidFill>
            <a:srgbClr val="4472C4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37172-A5DB-5841-B553-33689637835E}"/>
              </a:ext>
            </a:extLst>
          </p:cNvPr>
          <p:cNvSpPr txBox="1"/>
          <p:nvPr/>
        </p:nvSpPr>
        <p:spPr>
          <a:xfrm>
            <a:off x="8648137" y="2576706"/>
            <a:ext cx="1503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Hazard ratios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E4258B1-5EB4-5C47-BE2C-6C8F2233A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5" y="1572127"/>
            <a:ext cx="6328211" cy="407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3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9942E49-9525-C946-9AA6-8F73E47A4C18}"/>
              </a:ext>
            </a:extLst>
          </p:cNvPr>
          <p:cNvSpPr txBox="1"/>
          <p:nvPr/>
        </p:nvSpPr>
        <p:spPr>
          <a:xfrm>
            <a:off x="498612" y="536096"/>
            <a:ext cx="432881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Bacteria: A42, A118, AB5075 combined</a:t>
            </a:r>
          </a:p>
          <a:p>
            <a:r>
              <a:rPr lang="en-US" i="1" dirty="0"/>
              <a:t>Conditions: PBS (baseline), LB, PF  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40A2B72-4D47-0645-9BB9-C035BD49D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45" y="1580137"/>
            <a:ext cx="6418483" cy="410220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C3EEBA-4865-3845-A695-AE8ACB9F9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770" y="3004457"/>
            <a:ext cx="5028246" cy="140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F7AA17-DA69-BB4B-822E-79656D1D7187}"/>
              </a:ext>
            </a:extLst>
          </p:cNvPr>
          <p:cNvSpPr txBox="1"/>
          <p:nvPr/>
        </p:nvSpPr>
        <p:spPr>
          <a:xfrm>
            <a:off x="353568" y="280416"/>
            <a:ext cx="337137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Bacteria: A42</a:t>
            </a:r>
          </a:p>
          <a:p>
            <a:r>
              <a:rPr lang="en-US" i="1" dirty="0"/>
              <a:t>Conditions: PBS (baseline), LB, PF  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588DCAA-6623-394E-833D-6760B0852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64" y="1393694"/>
            <a:ext cx="5716596" cy="4070611"/>
          </a:xfrm>
          <a:prstGeom prst="rect">
            <a:avLst/>
          </a:prstGeom>
        </p:spPr>
      </p:pic>
      <p:pic>
        <p:nvPicPr>
          <p:cNvPr id="5" name="Picture 4" descr="A picture containing table, knife&#10;&#10;Description automatically generated">
            <a:extLst>
              <a:ext uri="{FF2B5EF4-FFF2-40B4-BE49-F238E27FC236}">
                <a16:creationId xmlns:a16="http://schemas.microsoft.com/office/drawing/2014/main" id="{AFDE0F0A-34C5-4743-8A5D-35C08B17C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0" y="2868529"/>
            <a:ext cx="57404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1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BA5B78-2F27-8048-A4AE-8DBACFC42797}"/>
              </a:ext>
            </a:extLst>
          </p:cNvPr>
          <p:cNvSpPr txBox="1"/>
          <p:nvPr/>
        </p:nvSpPr>
        <p:spPr>
          <a:xfrm>
            <a:off x="353568" y="280416"/>
            <a:ext cx="378988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Bacteria: AB5075</a:t>
            </a:r>
          </a:p>
          <a:p>
            <a:r>
              <a:rPr lang="en-US" i="1" dirty="0"/>
              <a:t>Conditions: PBS (baseline), LB, PF, CSF  </a:t>
            </a:r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21765DA3-221A-2A4E-9300-4924F13D0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8" y="1644235"/>
            <a:ext cx="6655051" cy="404745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024E54-1C2D-8D4B-BACD-240F8CFCD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695" y="3032495"/>
            <a:ext cx="4921004" cy="79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8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F2CED6-C7A7-E84E-8554-55CE283586B8}"/>
              </a:ext>
            </a:extLst>
          </p:cNvPr>
          <p:cNvSpPr txBox="1"/>
          <p:nvPr/>
        </p:nvSpPr>
        <p:spPr>
          <a:xfrm>
            <a:off x="3188473" y="2659559"/>
            <a:ext cx="5815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Version II: CSF removed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0F6C6-DBB0-594F-9F82-A96DF130CEDD}"/>
              </a:ext>
            </a:extLst>
          </p:cNvPr>
          <p:cNvSpPr txBox="1"/>
          <p:nvPr/>
        </p:nvSpPr>
        <p:spPr>
          <a:xfrm>
            <a:off x="9977776" y="6330305"/>
            <a:ext cx="1947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Last update 05/13/2019</a:t>
            </a:r>
          </a:p>
        </p:txBody>
      </p:sp>
    </p:spTree>
    <p:extLst>
      <p:ext uri="{BB962C8B-B14F-4D97-AF65-F5344CB8AC3E}">
        <p14:creationId xmlns:p14="http://schemas.microsoft.com/office/powerpoint/2010/main" val="54821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3;&#10;&#13;&#10;Description automatically generated">
            <a:extLst>
              <a:ext uri="{FF2B5EF4-FFF2-40B4-BE49-F238E27FC236}">
                <a16:creationId xmlns:a16="http://schemas.microsoft.com/office/drawing/2014/main" id="{09E87E2F-B141-9E4B-B168-256DF21A9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996" y="951470"/>
            <a:ext cx="5819580" cy="36482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942E49-9525-C946-9AA6-8F73E47A4C18}"/>
              </a:ext>
            </a:extLst>
          </p:cNvPr>
          <p:cNvSpPr txBox="1"/>
          <p:nvPr/>
        </p:nvSpPr>
        <p:spPr>
          <a:xfrm>
            <a:off x="498612" y="536096"/>
            <a:ext cx="432881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Bacteria: A42, A118, AB5075 combined</a:t>
            </a:r>
          </a:p>
          <a:p>
            <a:r>
              <a:rPr lang="en-US" i="1" dirty="0"/>
              <a:t>Conditions: PBS (baseline), LB, PF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CDC248-F246-1947-9D6B-5F38AEB5015F}"/>
              </a:ext>
            </a:extLst>
          </p:cNvPr>
          <p:cNvSpPr txBox="1"/>
          <p:nvPr/>
        </p:nvSpPr>
        <p:spPr>
          <a:xfrm>
            <a:off x="498611" y="1659285"/>
            <a:ext cx="54023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raw data plot, which illustrates the survival presents of different treatment from Day 0 to Day 10 in the study.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Bottom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summary table of Cox PH model, which includes hazard ratios for different treatment in highlighted column. Here treatment PBS is chosen as the reference (baseline).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the other treatments have a small p-values, except two LB’s from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Treatment A118 (LB)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Treatment AB5075 (LB)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Both are sitting close to the reference curve in the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ABCB81-AE0F-A243-B175-4816E98B6EE6}"/>
              </a:ext>
            </a:extLst>
          </p:cNvPr>
          <p:cNvGrpSpPr/>
          <p:nvPr/>
        </p:nvGrpSpPr>
        <p:grpSpPr>
          <a:xfrm>
            <a:off x="6194996" y="4599696"/>
            <a:ext cx="5402317" cy="1714603"/>
            <a:chOff x="6194996" y="4599696"/>
            <a:chExt cx="5402317" cy="171460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E166596-57A9-EE47-9203-911FAE4BCD27}"/>
                </a:ext>
              </a:extLst>
            </p:cNvPr>
            <p:cNvGrpSpPr/>
            <p:nvPr/>
          </p:nvGrpSpPr>
          <p:grpSpPr>
            <a:xfrm>
              <a:off x="6194996" y="4599696"/>
              <a:ext cx="5402317" cy="1714603"/>
              <a:chOff x="6096000" y="4582576"/>
              <a:chExt cx="5402317" cy="1714603"/>
            </a:xfrm>
          </p:grpSpPr>
          <p:pic>
            <p:nvPicPr>
              <p:cNvPr id="5" name="Picture 4" descr="A screenshot of a cell phone&#13;&#10;&#13;&#10;Description automatically generated">
                <a:extLst>
                  <a:ext uri="{FF2B5EF4-FFF2-40B4-BE49-F238E27FC236}">
                    <a16:creationId xmlns:a16="http://schemas.microsoft.com/office/drawing/2014/main" id="{2142E2CF-B513-564D-8259-DB6313C6B4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5748" r="5185" b="15927"/>
              <a:stretch/>
            </p:blipFill>
            <p:spPr>
              <a:xfrm>
                <a:off x="6096000" y="4934788"/>
                <a:ext cx="5402317" cy="1362391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E550433-9A55-0746-BB13-79B445DB46C2}"/>
                  </a:ext>
                </a:extLst>
              </p:cNvPr>
              <p:cNvSpPr/>
              <p:nvPr/>
            </p:nvSpPr>
            <p:spPr>
              <a:xfrm>
                <a:off x="8343900" y="4934787"/>
                <a:ext cx="836676" cy="1362391"/>
              </a:xfrm>
              <a:prstGeom prst="rect">
                <a:avLst/>
              </a:prstGeom>
              <a:solidFill>
                <a:srgbClr val="4472C4">
                  <a:alpha val="3411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FF0F06-1650-144B-B111-F705C48BE321}"/>
                  </a:ext>
                </a:extLst>
              </p:cNvPr>
              <p:cNvSpPr txBox="1"/>
              <p:nvPr/>
            </p:nvSpPr>
            <p:spPr>
              <a:xfrm>
                <a:off x="8045409" y="4582576"/>
                <a:ext cx="1503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Hazard ratios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83179-1552-284E-B0DF-47B05EDF6AF6}"/>
                </a:ext>
              </a:extLst>
            </p:cNvPr>
            <p:cNvSpPr/>
            <p:nvPr/>
          </p:nvSpPr>
          <p:spPr>
            <a:xfrm>
              <a:off x="10533045" y="5528069"/>
              <a:ext cx="674533" cy="160554"/>
            </a:xfrm>
            <a:prstGeom prst="rect">
              <a:avLst/>
            </a:prstGeom>
            <a:solidFill>
              <a:srgbClr val="FE3C00">
                <a:alpha val="3411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EA516D-78D5-7848-A040-771CDF4507BC}"/>
                </a:ext>
              </a:extLst>
            </p:cNvPr>
            <p:cNvSpPr/>
            <p:nvPr/>
          </p:nvSpPr>
          <p:spPr>
            <a:xfrm>
              <a:off x="10533045" y="5906530"/>
              <a:ext cx="674533" cy="160554"/>
            </a:xfrm>
            <a:prstGeom prst="rect">
              <a:avLst/>
            </a:prstGeom>
            <a:solidFill>
              <a:srgbClr val="FE3C00">
                <a:alpha val="3411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159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F7AA17-DA69-BB4B-822E-79656D1D7187}"/>
              </a:ext>
            </a:extLst>
          </p:cNvPr>
          <p:cNvSpPr txBox="1"/>
          <p:nvPr/>
        </p:nvSpPr>
        <p:spPr>
          <a:xfrm>
            <a:off x="353568" y="280416"/>
            <a:ext cx="337137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Bacteria: A42</a:t>
            </a:r>
          </a:p>
          <a:p>
            <a:r>
              <a:rPr lang="en-US" i="1" dirty="0"/>
              <a:t>Conditions: PBS (baseline), LB, PF  </a:t>
            </a:r>
          </a:p>
        </p:txBody>
      </p:sp>
      <p:pic>
        <p:nvPicPr>
          <p:cNvPr id="9" name="Picture 8" descr="A close up of a map&#13;&#10;&#13;&#10;Description automatically generated">
            <a:extLst>
              <a:ext uri="{FF2B5EF4-FFF2-40B4-BE49-F238E27FC236}">
                <a16:creationId xmlns:a16="http://schemas.microsoft.com/office/drawing/2014/main" id="{702645AB-4973-0743-9CDE-118E613BB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8" y="1700296"/>
            <a:ext cx="4344559" cy="345740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34FB2FF-C5B3-D548-9488-946B0B5C2216}"/>
              </a:ext>
            </a:extLst>
          </p:cNvPr>
          <p:cNvGrpSpPr/>
          <p:nvPr/>
        </p:nvGrpSpPr>
        <p:grpSpPr>
          <a:xfrm>
            <a:off x="5243357" y="2575607"/>
            <a:ext cx="6731000" cy="1237227"/>
            <a:chOff x="5107432" y="2226565"/>
            <a:chExt cx="6731000" cy="1237227"/>
          </a:xfrm>
        </p:grpSpPr>
        <p:pic>
          <p:nvPicPr>
            <p:cNvPr id="11" name="Picture 10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B695E3D5-765A-E145-A20E-6FFD69082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7432" y="2536692"/>
              <a:ext cx="6731000" cy="9271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69A9F5-4DC3-B643-9F94-8F1C66BC101D}"/>
                </a:ext>
              </a:extLst>
            </p:cNvPr>
            <p:cNvSpPr/>
            <p:nvPr/>
          </p:nvSpPr>
          <p:spPr>
            <a:xfrm>
              <a:off x="7701540" y="2595897"/>
              <a:ext cx="1056290" cy="785409"/>
            </a:xfrm>
            <a:prstGeom prst="rect">
              <a:avLst/>
            </a:prstGeom>
            <a:solidFill>
              <a:srgbClr val="4472C4">
                <a:alpha val="3411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CF1966-01D2-BE4D-9C17-01B3130FBF74}"/>
                </a:ext>
              </a:extLst>
            </p:cNvPr>
            <p:cNvSpPr txBox="1"/>
            <p:nvPr/>
          </p:nvSpPr>
          <p:spPr>
            <a:xfrm>
              <a:off x="7493874" y="2226565"/>
              <a:ext cx="1471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Hazard ratios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617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B14290-324F-EF46-BB84-34A2E0CBD93C}"/>
              </a:ext>
            </a:extLst>
          </p:cNvPr>
          <p:cNvSpPr txBox="1"/>
          <p:nvPr/>
        </p:nvSpPr>
        <p:spPr>
          <a:xfrm>
            <a:off x="353568" y="280416"/>
            <a:ext cx="378988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Bacteria: A118</a:t>
            </a:r>
          </a:p>
          <a:p>
            <a:r>
              <a:rPr lang="en-US" i="1" dirty="0"/>
              <a:t>Conditions: PBS (baseline), LB, PF, CSF  </a:t>
            </a:r>
          </a:p>
        </p:txBody>
      </p:sp>
      <p:pic>
        <p:nvPicPr>
          <p:cNvPr id="9" name="Picture 8" descr="A close up of a map&#13;&#10;&#13;&#10;Description automatically generated">
            <a:extLst>
              <a:ext uri="{FF2B5EF4-FFF2-40B4-BE49-F238E27FC236}">
                <a16:creationId xmlns:a16="http://schemas.microsoft.com/office/drawing/2014/main" id="{BCD9E3D5-8193-144D-A2F2-C4C983D94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8" y="1688186"/>
            <a:ext cx="4364525" cy="348162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DB0A485-F7C3-874C-8A0E-6E588A3936DA}"/>
              </a:ext>
            </a:extLst>
          </p:cNvPr>
          <p:cNvGrpSpPr/>
          <p:nvPr/>
        </p:nvGrpSpPr>
        <p:grpSpPr>
          <a:xfrm>
            <a:off x="5068399" y="4298448"/>
            <a:ext cx="5150639" cy="1298370"/>
            <a:chOff x="4981902" y="4619384"/>
            <a:chExt cx="5150639" cy="129837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A9BB8A4-0F5A-684B-BCA7-752470F12D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414"/>
            <a:stretch/>
          </p:blipFill>
          <p:spPr>
            <a:xfrm>
              <a:off x="6430203" y="4619384"/>
              <a:ext cx="3702338" cy="129837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24B7E6-4044-7540-996A-724EBD2EEB87}"/>
                </a:ext>
              </a:extLst>
            </p:cNvPr>
            <p:cNvSpPr txBox="1"/>
            <p:nvPr/>
          </p:nvSpPr>
          <p:spPr>
            <a:xfrm>
              <a:off x="4981902" y="4945403"/>
              <a:ext cx="1083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Power analysis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6F6853-AF0F-DD4F-A916-A1E23783031A}"/>
              </a:ext>
            </a:extLst>
          </p:cNvPr>
          <p:cNvGrpSpPr/>
          <p:nvPr/>
        </p:nvGrpSpPr>
        <p:grpSpPr>
          <a:xfrm>
            <a:off x="4994886" y="2947312"/>
            <a:ext cx="6424382" cy="923968"/>
            <a:chOff x="4994886" y="2947312"/>
            <a:chExt cx="6424382" cy="9239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E2699D-B7C3-7142-9B9F-69A6399CA069}"/>
                </a:ext>
              </a:extLst>
            </p:cNvPr>
            <p:cNvGrpSpPr/>
            <p:nvPr/>
          </p:nvGrpSpPr>
          <p:grpSpPr>
            <a:xfrm>
              <a:off x="4994886" y="2947312"/>
              <a:ext cx="6424382" cy="923968"/>
              <a:chOff x="4908389" y="3268248"/>
              <a:chExt cx="6424382" cy="92396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C256D6F-4D7B-7B48-876B-99D3E212BEAC}"/>
                  </a:ext>
                </a:extLst>
              </p:cNvPr>
              <p:cNvGrpSpPr/>
              <p:nvPr/>
            </p:nvGrpSpPr>
            <p:grpSpPr>
              <a:xfrm>
                <a:off x="5523470" y="3268248"/>
                <a:ext cx="5809301" cy="923968"/>
                <a:chOff x="5213766" y="3033698"/>
                <a:chExt cx="6440281" cy="1041243"/>
              </a:xfrm>
            </p:grpSpPr>
            <p:pic>
              <p:nvPicPr>
                <p:cNvPr id="3" name="Picture 2" descr="A screenshot of a cell phone&#13;&#10;&#13;&#10;Description automatically generated">
                  <a:extLst>
                    <a:ext uri="{FF2B5EF4-FFF2-40B4-BE49-F238E27FC236}">
                      <a16:creationId xmlns:a16="http://schemas.microsoft.com/office/drawing/2014/main" id="{6D7F6F97-9B4F-8F4B-9F33-78791A5ED9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13766" y="3033698"/>
                  <a:ext cx="6440281" cy="1041243"/>
                </a:xfrm>
                <a:prstGeom prst="rect">
                  <a:avLst/>
                </a:prstGeom>
              </p:spPr>
            </p:pic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A489A70-3AB9-4E44-ABC0-E1161ACDDE34}"/>
                    </a:ext>
                  </a:extLst>
                </p:cNvPr>
                <p:cNvSpPr/>
                <p:nvPr/>
              </p:nvSpPr>
              <p:spPr>
                <a:xfrm>
                  <a:off x="10520879" y="3178934"/>
                  <a:ext cx="1036049" cy="896007"/>
                </a:xfrm>
                <a:prstGeom prst="rect">
                  <a:avLst/>
                </a:prstGeom>
                <a:solidFill>
                  <a:srgbClr val="FE3C00">
                    <a:alpha val="34118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7D26D2-B8B3-2844-A7BA-A817D9461C9D}"/>
                  </a:ext>
                </a:extLst>
              </p:cNvPr>
              <p:cNvSpPr txBox="1"/>
              <p:nvPr/>
            </p:nvSpPr>
            <p:spPr>
              <a:xfrm>
                <a:off x="4908389" y="3316945"/>
                <a:ext cx="1331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Remove CSF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C8261F-1D71-D143-AE47-D36CE6058819}"/>
                </a:ext>
              </a:extLst>
            </p:cNvPr>
            <p:cNvSpPr/>
            <p:nvPr/>
          </p:nvSpPr>
          <p:spPr>
            <a:xfrm>
              <a:off x="7969124" y="3156908"/>
              <a:ext cx="903712" cy="629902"/>
            </a:xfrm>
            <a:prstGeom prst="rect">
              <a:avLst/>
            </a:prstGeom>
            <a:solidFill>
              <a:srgbClr val="4472C4">
                <a:alpha val="3411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71A68A-356E-AF4C-978B-9E6ED0A9B571}"/>
              </a:ext>
            </a:extLst>
          </p:cNvPr>
          <p:cNvGrpSpPr/>
          <p:nvPr/>
        </p:nvGrpSpPr>
        <p:grpSpPr>
          <a:xfrm>
            <a:off x="4979025" y="1390481"/>
            <a:ext cx="6440244" cy="1270371"/>
            <a:chOff x="4979025" y="1390481"/>
            <a:chExt cx="6440244" cy="127037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55DFC5D-8504-B24E-A9FF-C8C0645DC14E}"/>
                </a:ext>
              </a:extLst>
            </p:cNvPr>
            <p:cNvGrpSpPr/>
            <p:nvPr/>
          </p:nvGrpSpPr>
          <p:grpSpPr>
            <a:xfrm>
              <a:off x="4979025" y="1688186"/>
              <a:ext cx="6440244" cy="972666"/>
              <a:chOff x="4979025" y="1688186"/>
              <a:chExt cx="6440244" cy="97266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2CD9344-90D4-0640-9464-1B1012C97E31}"/>
                  </a:ext>
                </a:extLst>
              </p:cNvPr>
              <p:cNvGrpSpPr/>
              <p:nvPr/>
            </p:nvGrpSpPr>
            <p:grpSpPr>
              <a:xfrm>
                <a:off x="4979025" y="1688186"/>
                <a:ext cx="6440244" cy="972666"/>
                <a:chOff x="4892528" y="2009122"/>
                <a:chExt cx="6440244" cy="972666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6F32D9D-226D-234D-8325-93373B29EBAA}"/>
                    </a:ext>
                  </a:extLst>
                </p:cNvPr>
                <p:cNvGrpSpPr/>
                <p:nvPr/>
              </p:nvGrpSpPr>
              <p:grpSpPr>
                <a:xfrm>
                  <a:off x="5523470" y="2057820"/>
                  <a:ext cx="5809302" cy="923968"/>
                  <a:chOff x="4828150" y="2286000"/>
                  <a:chExt cx="6565900" cy="1143000"/>
                </a:xfrm>
              </p:grpSpPr>
              <p:pic>
                <p:nvPicPr>
                  <p:cNvPr id="11" name="Picture 10" descr="A screenshot of a cell phone&#13;&#10;&#13;&#10;Description automatically generated">
                    <a:extLst>
                      <a:ext uri="{FF2B5EF4-FFF2-40B4-BE49-F238E27FC236}">
                        <a16:creationId xmlns:a16="http://schemas.microsoft.com/office/drawing/2014/main" id="{AA09BB5A-2943-6848-ABB4-2DE748E752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828150" y="2286000"/>
                    <a:ext cx="6565900" cy="1143000"/>
                  </a:xfrm>
                  <a:prstGeom prst="rect">
                    <a:avLst/>
                  </a:prstGeom>
                </p:spPr>
              </p:pic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9F08EA06-BD4A-7E45-901D-FD64A8FF0DAC}"/>
                      </a:ext>
                    </a:extLst>
                  </p:cNvPr>
                  <p:cNvSpPr/>
                  <p:nvPr/>
                </p:nvSpPr>
                <p:spPr>
                  <a:xfrm>
                    <a:off x="10199294" y="2341605"/>
                    <a:ext cx="1056289" cy="1087395"/>
                  </a:xfrm>
                  <a:prstGeom prst="rect">
                    <a:avLst/>
                  </a:prstGeom>
                  <a:solidFill>
                    <a:srgbClr val="FE3C00">
                      <a:alpha val="34118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8C3C501-A60E-6B4C-A77D-D21957550F30}"/>
                    </a:ext>
                  </a:extLst>
                </p:cNvPr>
                <p:cNvSpPr txBox="1"/>
                <p:nvPr/>
              </p:nvSpPr>
              <p:spPr>
                <a:xfrm>
                  <a:off x="4892528" y="2009122"/>
                  <a:ext cx="12618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Include CSF</a:t>
                  </a:r>
                </a:p>
              </p:txBody>
            </p: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74C29D2-BDBC-5941-877D-EB2FF505FDFF}"/>
                  </a:ext>
                </a:extLst>
              </p:cNvPr>
              <p:cNvSpPr/>
              <p:nvPr/>
            </p:nvSpPr>
            <p:spPr>
              <a:xfrm>
                <a:off x="7935658" y="1781833"/>
                <a:ext cx="903712" cy="834310"/>
              </a:xfrm>
              <a:prstGeom prst="rect">
                <a:avLst/>
              </a:prstGeom>
              <a:solidFill>
                <a:srgbClr val="4472C4">
                  <a:alpha val="3411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35B3E8-822E-954D-8C9A-92C5AF61F27A}"/>
                </a:ext>
              </a:extLst>
            </p:cNvPr>
            <p:cNvSpPr txBox="1"/>
            <p:nvPr/>
          </p:nvSpPr>
          <p:spPr>
            <a:xfrm>
              <a:off x="7651703" y="1390481"/>
              <a:ext cx="1471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Hazard ratios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6905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301</Words>
  <Application>Microsoft Macintosh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Yinhan</dc:creator>
  <cp:lastModifiedBy>Yinhan</cp:lastModifiedBy>
  <cp:revision>24</cp:revision>
  <dcterms:created xsi:type="dcterms:W3CDTF">2019-04-23T01:36:29Z</dcterms:created>
  <dcterms:modified xsi:type="dcterms:W3CDTF">2020-04-23T00:11:19Z</dcterms:modified>
</cp:coreProperties>
</file>