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3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0EE2-91B3-BB46-8D3F-25941D3F7F91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09E7-314A-1D4C-9FEC-82C67881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09E7-314A-1D4C-9FEC-82C678818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09E7-314A-1D4C-9FEC-82C6788181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8AC6-25AA-0E4A-AB9D-FBF348267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3AF3-489F-034F-977C-7E6914186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8752-8980-7641-AA21-0B959263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FF4E-D1AC-654C-A422-50CD948D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421-3E9C-064E-951D-BCA052D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E175-F80B-8E4C-87F4-43009A5A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39D84-CEDF-E347-B713-4333892B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08CF-C5FA-C240-850B-FC040CE1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338-3ACD-BA4C-8A3C-9D557324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9499-D5BA-164E-AD69-3C9AF6CD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811CB-4D91-2645-92A3-0E9770C04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352E-5C9F-B743-B6EF-409E8C2F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4050-EA48-BF42-9512-D020E1C6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B4EC-3643-DF48-9B23-D0F0CA22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CF13-FF66-7F47-BBEC-B2749CAE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F9F4-980B-2742-9F59-5DE043E3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124F-68F1-ED4C-B2C9-47634398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7140-1ACF-B549-A679-2731F8D1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D7D4-5EB9-064D-B413-C6FB1006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B853-AD24-F14B-9CD7-0839971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E0B8-B3D6-4844-92FE-1163730F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93EE-BA43-3B44-A189-AED64A69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7DF9-1CC2-FF4A-AED2-D0D85DB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06AD-F0A3-5747-A065-E6BCEAA2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6EAA-C923-164B-80E9-EB0D2D9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659-D7B9-F844-AC40-2107922C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D4F0-EBD5-E34D-939D-6BCA9A3C5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EF2B-AC08-9947-AB03-DFEBDC8E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09D9A-0CDB-C04C-B50E-6DB182C3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89D4-B596-3D42-8D5C-3093EB02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8C0D-D9C2-684D-AADC-0E5B51A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DDD-90BC-284C-8503-C10A7D6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A6AD-FF1B-9441-8BE5-EC12E44B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3F7-1842-D64E-AE42-8297BE9D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A987A-9F2E-F144-B28E-C5A55BA76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A1BC4-4E90-4046-84A0-88A98678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9E29-28F4-2E4D-BCC1-B6927AC7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FF518-3403-7143-A30C-C24AB9A3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19800-AE58-0248-8920-E77038BB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6C9B-BB22-7B41-875E-9FB170E2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0EF7D-C36F-334B-9C1A-9EBFC9B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6725-9838-5545-A555-9E7E7A65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7C81A-1682-7B4B-8412-21C1411C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B9CF4-ED9A-FD44-B13B-C8D04923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B4979-07D0-EE49-B2E5-A5A9975F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12CC-816F-8944-8EDA-014942F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4CB9-4298-8449-9BF0-02A75638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353F-9797-AA46-BCD9-A0557A9C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986F-88CB-9D46-BA52-126C029D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D669-E701-DF48-92A7-233CA08A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1BC65-EAA5-7B46-94BA-B5780CA3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7C89-26F6-5A43-818C-4D385648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9BC-20FC-384F-9760-37BDFCA7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5E7CB-6E56-F042-B444-1CCA7E52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BA96-4B3A-D44C-9432-9EDF66693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2685E-8E1E-254F-BEFC-55021884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B9A9-525B-7641-82DB-9B030624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5842-A1E7-A54A-9258-302EBD05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BE71C-0F35-924C-8517-4DD0B6B4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86AA-4CA0-5042-9593-4E0FAA8F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DBBC-7D30-564C-A5E0-EF0EB13FC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C83-5677-2843-9EF7-0114A60DA0DB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D2AA-2EF7-3844-9D2A-CE9C3099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5965-B712-8C48-B151-D89485B8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B9ED-453B-B443-8063-49DB716D2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76F25A1-4FA4-9A41-AEC5-9A076F644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76"/>
          <a:stretch/>
        </p:blipFill>
        <p:spPr>
          <a:xfrm>
            <a:off x="768474" y="921967"/>
            <a:ext cx="5291667" cy="551608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0A793-8504-9C41-99FB-75CDFBC4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76" y="921967"/>
            <a:ext cx="4749332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DC073-266D-C047-8059-FA8B4C51A973}"/>
              </a:ext>
            </a:extLst>
          </p:cNvPr>
          <p:cNvSpPr txBox="1"/>
          <p:nvPr/>
        </p:nvSpPr>
        <p:spPr>
          <a:xfrm>
            <a:off x="10628752" y="659639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Last edited: 01/10/2020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48001-95D6-6147-AC60-3C75A3062D8B}"/>
              </a:ext>
            </a:extLst>
          </p:cNvPr>
          <p:cNvSpPr txBox="1"/>
          <p:nvPr/>
        </p:nvSpPr>
        <p:spPr>
          <a:xfrm>
            <a:off x="2156681" y="579514"/>
            <a:ext cx="27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Survival Percent (raw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A1E84-CCAE-2340-B93B-FF3385490CD4}"/>
              </a:ext>
            </a:extLst>
          </p:cNvPr>
          <p:cNvSpPr txBox="1"/>
          <p:nvPr/>
        </p:nvSpPr>
        <p:spPr>
          <a:xfrm>
            <a:off x="7132873" y="579514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Death Count (raw data)</a:t>
            </a:r>
          </a:p>
        </p:txBody>
      </p:sp>
    </p:spTree>
    <p:extLst>
      <p:ext uri="{BB962C8B-B14F-4D97-AF65-F5344CB8AC3E}">
        <p14:creationId xmlns:p14="http://schemas.microsoft.com/office/powerpoint/2010/main" val="2918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6F3FF-9BFB-0847-9955-46D332A81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86960"/>
              </p:ext>
            </p:extLst>
          </p:nvPr>
        </p:nvGraphicFramePr>
        <p:xfrm>
          <a:off x="7873486" y="1365394"/>
          <a:ext cx="3432612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2844511816"/>
                    </a:ext>
                  </a:extLst>
                </a:gridCol>
                <a:gridCol w="1261370">
                  <a:extLst>
                    <a:ext uri="{9D8B030D-6E8A-4147-A177-3AD203B41FA5}">
                      <a16:colId xmlns:a16="http://schemas.microsoft.com/office/drawing/2014/main" val="3972562911"/>
                    </a:ext>
                  </a:extLst>
                </a:gridCol>
                <a:gridCol w="1089203">
                  <a:extLst>
                    <a:ext uri="{9D8B030D-6E8A-4147-A177-3AD203B41FA5}">
                      <a16:colId xmlns:a16="http://schemas.microsoft.com/office/drawing/2014/main" val="3850877624"/>
                    </a:ext>
                  </a:extLst>
                </a:gridCol>
              </a:tblGrid>
              <a:tr h="2222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Treatment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Treatment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4382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0.04590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89687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hns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0.00245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448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ptk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0.00046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1280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opmA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0.04590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34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F5FCCA-4CA9-D84A-B524-A087D02D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66785"/>
              </p:ext>
            </p:extLst>
          </p:nvPr>
        </p:nvGraphicFramePr>
        <p:xfrm>
          <a:off x="7873486" y="2945351"/>
          <a:ext cx="3432612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2844511816"/>
                    </a:ext>
                  </a:extLst>
                </a:gridCol>
                <a:gridCol w="1261370">
                  <a:extLst>
                    <a:ext uri="{9D8B030D-6E8A-4147-A177-3AD203B41FA5}">
                      <a16:colId xmlns:a16="http://schemas.microsoft.com/office/drawing/2014/main" val="3972562911"/>
                    </a:ext>
                  </a:extLst>
                </a:gridCol>
                <a:gridCol w="1089203">
                  <a:extLst>
                    <a:ext uri="{9D8B030D-6E8A-4147-A177-3AD203B41FA5}">
                      <a16:colId xmlns:a16="http://schemas.microsoft.com/office/drawing/2014/main" val="3850877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Treatment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Treatment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4382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hns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448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ptk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0.49884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1280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opmA</a:t>
                      </a:r>
                      <a:endParaRPr lang="en-US" sz="11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34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EC685A-2998-AF45-BA93-47AE2194A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74604"/>
              </p:ext>
            </p:extLst>
          </p:nvPr>
        </p:nvGraphicFramePr>
        <p:xfrm>
          <a:off x="7873486" y="4266228"/>
          <a:ext cx="343261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2844511816"/>
                    </a:ext>
                  </a:extLst>
                </a:gridCol>
                <a:gridCol w="1261370">
                  <a:extLst>
                    <a:ext uri="{9D8B030D-6E8A-4147-A177-3AD203B41FA5}">
                      <a16:colId xmlns:a16="http://schemas.microsoft.com/office/drawing/2014/main" val="3972562911"/>
                    </a:ext>
                  </a:extLst>
                </a:gridCol>
                <a:gridCol w="1089203">
                  <a:extLst>
                    <a:ext uri="{9D8B030D-6E8A-4147-A177-3AD203B41FA5}">
                      <a16:colId xmlns:a16="http://schemas.microsoft.com/office/drawing/2014/main" val="3850877624"/>
                    </a:ext>
                  </a:extLst>
                </a:gridCol>
              </a:tblGrid>
              <a:tr h="2222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4382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b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hns</a:t>
                      </a:r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b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ptk</a:t>
                      </a:r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5A5A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1280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b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opmA</a:t>
                      </a:r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5A5A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34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5FEE2B-D3D2-A54C-A191-008033931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04764"/>
              </p:ext>
            </p:extLst>
          </p:nvPr>
        </p:nvGraphicFramePr>
        <p:xfrm>
          <a:off x="7873486" y="5328025"/>
          <a:ext cx="3432612" cy="533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2844511816"/>
                    </a:ext>
                  </a:extLst>
                </a:gridCol>
                <a:gridCol w="1261370">
                  <a:extLst>
                    <a:ext uri="{9D8B030D-6E8A-4147-A177-3AD203B41FA5}">
                      <a16:colId xmlns:a16="http://schemas.microsoft.com/office/drawing/2014/main" val="3972562911"/>
                    </a:ext>
                  </a:extLst>
                </a:gridCol>
                <a:gridCol w="1089203">
                  <a:extLst>
                    <a:ext uri="{9D8B030D-6E8A-4147-A177-3AD203B41FA5}">
                      <a16:colId xmlns:a16="http://schemas.microsoft.com/office/drawing/2014/main" val="3850877624"/>
                    </a:ext>
                  </a:extLst>
                </a:gridCol>
              </a:tblGrid>
              <a:tr h="2222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4382"/>
                  </a:ext>
                </a:extLst>
              </a:tr>
              <a:tr h="209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b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ptk</a:t>
                      </a:r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AB5075 </a:t>
                      </a:r>
                      <a:r>
                        <a:rPr lang="en-US" sz="1100" b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opmA</a:t>
                      </a:r>
                      <a:endParaRPr lang="en-U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5A5A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0.49489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3484"/>
                  </a:ext>
                </a:extLst>
              </a:tr>
            </a:tbl>
          </a:graphicData>
        </a:graphic>
      </p:graphicFrame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1BE0015-2857-7847-A006-DE2827114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3"/>
          <a:stretch/>
        </p:blipFill>
        <p:spPr>
          <a:xfrm>
            <a:off x="768474" y="921967"/>
            <a:ext cx="6761879" cy="5516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173521-E8DE-8543-A851-7F4F3041A7C8}"/>
              </a:ext>
            </a:extLst>
          </p:cNvPr>
          <p:cNvSpPr txBox="1"/>
          <p:nvPr/>
        </p:nvSpPr>
        <p:spPr>
          <a:xfrm>
            <a:off x="10628752" y="659639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Last edited: 01/10/2020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9E92D-2F57-B840-8479-EC6712D163D5}"/>
              </a:ext>
            </a:extLst>
          </p:cNvPr>
          <p:cNvSpPr txBox="1"/>
          <p:nvPr/>
        </p:nvSpPr>
        <p:spPr>
          <a:xfrm>
            <a:off x="8725012" y="579514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Log-Rank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914B3-63A4-D94D-AE0B-F50EDE83F5D0}"/>
              </a:ext>
            </a:extLst>
          </p:cNvPr>
          <p:cNvSpPr txBox="1"/>
          <p:nvPr/>
        </p:nvSpPr>
        <p:spPr>
          <a:xfrm>
            <a:off x="7790438" y="1148901"/>
            <a:ext cx="245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3">
                    <a:lumMod val="50000"/>
                  </a:schemeClr>
                </a:solidFill>
              </a:rPr>
              <a:t>** Low p-values highlighted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AB64-BD6F-A145-998E-073DED43A8C0}"/>
              </a:ext>
            </a:extLst>
          </p:cNvPr>
          <p:cNvSpPr txBox="1"/>
          <p:nvPr/>
        </p:nvSpPr>
        <p:spPr>
          <a:xfrm>
            <a:off x="2156681" y="579514"/>
            <a:ext cx="27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Survival Percent (raw data)</a:t>
            </a:r>
          </a:p>
        </p:txBody>
      </p:sp>
    </p:spTree>
    <p:extLst>
      <p:ext uri="{BB962C8B-B14F-4D97-AF65-F5344CB8AC3E}">
        <p14:creationId xmlns:p14="http://schemas.microsoft.com/office/powerpoint/2010/main" val="257143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3C99D8-21E3-364D-B405-958EE3C8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5" y="1612321"/>
            <a:ext cx="8111671" cy="4988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2CBE9-37ED-A54C-9EB1-3FADDB467A8B}"/>
              </a:ext>
            </a:extLst>
          </p:cNvPr>
          <p:cNvSpPr txBox="1"/>
          <p:nvPr/>
        </p:nvSpPr>
        <p:spPr>
          <a:xfrm>
            <a:off x="4028383" y="773152"/>
            <a:ext cx="331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Power Analysis for Log-Rank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F96E87-19FE-9943-BE4E-96BCC3F54DF4}"/>
                  </a:ext>
                </a:extLst>
              </p:cNvPr>
              <p:cNvSpPr txBox="1"/>
              <p:nvPr/>
            </p:nvSpPr>
            <p:spPr>
              <a:xfrm>
                <a:off x="2702071" y="1429404"/>
                <a:ext cx="46435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accent3">
                        <a:lumMod val="50000"/>
                      </a:schemeClr>
                    </a:solidFill>
                  </a:rPr>
                  <a:t>Type I error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000" i="1" dirty="0">
                    <a:solidFill>
                      <a:schemeClr val="accent3">
                        <a:lumMod val="50000"/>
                      </a:schemeClr>
                    </a:solidFill>
                  </a:rPr>
                  <a:t> (two-tailed) = 0.05; Power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i="1" dirty="0">
                    <a:solidFill>
                      <a:schemeClr val="accent3">
                        <a:lumMod val="50000"/>
                      </a:schemeClr>
                    </a:solidFill>
                  </a:rPr>
                  <a:t> = 90% (Type II error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i="1" dirty="0">
                    <a:solidFill>
                      <a:schemeClr val="accent3">
                        <a:lumMod val="50000"/>
                      </a:schemeClr>
                    </a:solidFill>
                  </a:rPr>
                  <a:t>=0.10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F96E87-19FE-9943-BE4E-96BCC3F5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71" y="1429404"/>
                <a:ext cx="4643502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E7564D-C5EF-5E40-A4BD-63E08D56A509}"/>
              </a:ext>
            </a:extLst>
          </p:cNvPr>
          <p:cNvSpPr txBox="1"/>
          <p:nvPr/>
        </p:nvSpPr>
        <p:spPr>
          <a:xfrm>
            <a:off x="10628752" y="659639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2">
                    <a:lumMod val="50000"/>
                  </a:schemeClr>
                </a:solidFill>
              </a:rPr>
              <a:t>Last edited: 01/10/2020</a:t>
            </a:r>
          </a:p>
        </p:txBody>
      </p:sp>
    </p:spTree>
    <p:extLst>
      <p:ext uri="{BB962C8B-B14F-4D97-AF65-F5344CB8AC3E}">
        <p14:creationId xmlns:p14="http://schemas.microsoft.com/office/powerpoint/2010/main" val="1199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122</Words>
  <Application>Microsoft Macintosh PowerPoint</Application>
  <PresentationFormat>Widescreen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11</cp:revision>
  <dcterms:created xsi:type="dcterms:W3CDTF">2020-01-11T02:19:12Z</dcterms:created>
  <dcterms:modified xsi:type="dcterms:W3CDTF">2020-01-11T06:43:16Z</dcterms:modified>
</cp:coreProperties>
</file>