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76A"/>
    <a:srgbClr val="0CBFC6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427"/>
    <p:restoredTop sz="94558"/>
  </p:normalViewPr>
  <p:slideViewPr>
    <p:cSldViewPr snapToGrid="0" snapToObjects="1">
      <p:cViewPr>
        <p:scale>
          <a:sx n="98" d="100"/>
          <a:sy n="98" d="100"/>
        </p:scale>
        <p:origin x="7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2C55-B948-9646-9FA4-8A6A7FB59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27BBB-21D9-3545-A699-E79926410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6688F-9D72-114D-95F0-EACD0E36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9B1AD-3320-964E-900E-ACE3018E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32716-F6F1-984B-98FE-27CFD3B5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EA9E-C988-E447-B4BF-FF73DA19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1A43D-30A1-CF4E-89A4-6906EBACF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5DCEF-02A5-4E49-A857-66BF3F5E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C47DD-B4DF-B140-8F4A-FA3EB4EB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DF1A9-EBDE-254C-A092-6CF63BD0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4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1C8BD-7073-264C-A83E-13500D7B3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2ED23-F101-6641-8904-97EA48D48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FD9BB-E3F9-9345-864E-A6854B13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65DD2-A2AF-7942-99CA-BEB21A51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3234-9BF0-9641-BDE8-6822E73E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8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716E-D806-1C4E-B25F-3FF8F1F0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6D02-6E57-814E-924F-2230356F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B521A-5A3F-1D43-A6FE-82EC0D31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66F8-B9FA-4342-9047-3C4B1C2B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D51CA-287C-3445-9AEC-49430C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3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6230-9BFA-D14E-889F-94BD89F2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5F892-7426-CC40-AA0F-AEA2CBB7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87D41-6EB5-F045-A7F3-6E2CF961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F4A73-ED18-B34D-BB6C-A9339D72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DFA8A-FF26-0F41-8C23-E953164F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29BB-2FC7-B34F-A513-8E437E53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F48D7-4AFB-5E44-8119-B21CB19FE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38BC5-C7AE-7545-9081-15A81A12D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D2417-6A83-E04A-A2E2-429C6299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4DB52-D696-5C4D-AE92-9678D4B3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75DEA-1A09-A64B-8119-5E236F42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ADBE-E216-AE4F-B300-DE664ADA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7DAD2-CD5D-234B-8360-D961D5159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5D9C-77E9-9546-B36E-38C377A37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39892-86F5-0441-A2EF-915CE5B7A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517D1-47BF-6E4B-B0AB-8D58376AE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A7730-5A11-6E47-9E7E-20B5C40F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E235A-A500-D240-8256-31BCB5D0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3C083-133E-1944-A082-0230595E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3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C728-3463-594F-AA02-998AE9DA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CE513-C8B0-3E40-97B3-1D4F51A7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017A9-0959-604D-A303-E90DB340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B0463-9CCF-074F-B323-0C92CECF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1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AFEEB-6AE5-B84E-A90E-7CCAE0B1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BE53C-783C-2142-87D1-0DB0DB62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7ABEC-A2F9-614F-AF61-286FEA5D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36A2-AD16-3C4F-8494-730D38F1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6CF8-0C0B-FD4E-B8BB-82C204B0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7CA03-7184-E94E-85B6-0F7380BE1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A2FD5-F86C-B349-A650-016E4B8D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36C45-A784-4946-9534-2754FB44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2C204-DC4A-754C-9692-AD8FF749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2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DC64-F5D9-DE4A-85FD-3A3585D9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B43B0-980A-8847-8536-25654F746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7D818-8859-5048-8241-73065689E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23C5F-FAD2-D544-AE2A-8CF7E314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7270A-CFED-534D-A817-D1C5D837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66645-1914-D244-858E-6456AF31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1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89ABC-06F8-7C46-BBA6-1A86D27B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A1B05-DE85-3348-84E8-568D4E34E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B76CD-5C82-DC43-B98F-DF2272278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6FBC-1CF2-B742-9592-9A5B43A0D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47A08-5DDA-F24C-9CD8-6C76FFF3D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4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C2147-600F-624C-8AFD-ED0D1FACB582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I: counts per mg fly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8582B-3545-E849-A5DE-62E9D8D8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9" y="2315688"/>
            <a:ext cx="6693937" cy="36649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E95300-BE4C-A346-92FA-1F15E57B6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433437"/>
              </p:ext>
            </p:extLst>
          </p:nvPr>
        </p:nvGraphicFramePr>
        <p:xfrm>
          <a:off x="6953586" y="1880241"/>
          <a:ext cx="4660645" cy="2087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2245">
                  <a:extLst>
                    <a:ext uri="{9D8B030D-6E8A-4147-A177-3AD203B41FA5}">
                      <a16:colId xmlns:a16="http://schemas.microsoft.com/office/drawing/2014/main" val="1956660310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317786181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46451179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105104521"/>
                    </a:ext>
                  </a:extLst>
                </a:gridCol>
                <a:gridCol w="765240">
                  <a:extLst>
                    <a:ext uri="{9D8B030D-6E8A-4147-A177-3AD203B41FA5}">
                      <a16:colId xmlns:a16="http://schemas.microsoft.com/office/drawing/2014/main" val="1166878069"/>
                    </a:ext>
                  </a:extLst>
                </a:gridCol>
              </a:tblGrid>
              <a:tr h="40351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Variable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554301"/>
                  </a:ext>
                </a:extLst>
              </a:tr>
              <a:tr h="242110">
                <a:tc>
                  <a:txBody>
                    <a:bodyPr/>
                    <a:lstStyle/>
                    <a:p>
                      <a:r>
                        <a:rPr lang="en-US" sz="1100" dirty="0"/>
                        <a:t>Intercept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50,266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28,300.28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72,227.88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0.002485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393228"/>
                  </a:ext>
                </a:extLst>
              </a:tr>
              <a:tr h="242110">
                <a:tc>
                  <a:txBody>
                    <a:bodyPr/>
                    <a:lstStyle/>
                    <a:p>
                      <a:r>
                        <a:rPr lang="en-US" sz="1100" dirty="0"/>
                        <a:t>Population 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- 40,000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- 65,567.44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- 14,429.96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0.012329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626666"/>
                  </a:ext>
                </a:extLst>
              </a:tr>
              <a:tr h="242110">
                <a:tc>
                  <a:txBody>
                    <a:bodyPr/>
                    <a:lstStyle/>
                    <a:p>
                      <a:r>
                        <a:rPr lang="en-US" sz="11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- 17,027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- 21,656.71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-12,397.70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1.09e-11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666973"/>
                  </a:ext>
                </a:extLst>
              </a:tr>
              <a:tr h="242110">
                <a:tc>
                  <a:txBody>
                    <a:bodyPr/>
                    <a:lstStyle/>
                    <a:p>
                      <a:r>
                        <a:rPr lang="en-US" sz="1100" dirty="0"/>
                        <a:t>Population CO * 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12,144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55,800.41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18,708.88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0.000347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769638"/>
                  </a:ext>
                </a:extLst>
              </a:tr>
              <a:tr h="564924">
                <a:tc gridSpan="5">
                  <a:txBody>
                    <a:bodyPr/>
                    <a:lstStyle/>
                    <a:p>
                      <a:r>
                        <a:rPr lang="en-US" sz="1100" b="1" dirty="0"/>
                        <a:t>Conclusion: </a:t>
                      </a:r>
                      <a:r>
                        <a:rPr lang="en-US" sz="1100" b="0" dirty="0"/>
                        <a:t>all are statistically significant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/>
                        <a:t>Population ACO &gt; CO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/>
                        <a:t>Sex male &lt; female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1556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C7087D-D55C-3841-B1A4-FF4CDF03E166}"/>
              </a:ext>
            </a:extLst>
          </p:cNvPr>
          <p:cNvSpPr txBox="1"/>
          <p:nvPr/>
        </p:nvSpPr>
        <p:spPr>
          <a:xfrm rot="16200000">
            <a:off x="6096000" y="2629033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Firmicutes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B8E834-DE5C-D247-948D-AA8E9CA12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942511"/>
              </p:ext>
            </p:extLst>
          </p:nvPr>
        </p:nvGraphicFramePr>
        <p:xfrm>
          <a:off x="6953585" y="4615949"/>
          <a:ext cx="4660644" cy="163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1016">
                  <a:extLst>
                    <a:ext uri="{9D8B030D-6E8A-4147-A177-3AD203B41FA5}">
                      <a16:colId xmlns:a16="http://schemas.microsoft.com/office/drawing/2014/main" val="1956660310"/>
                    </a:ext>
                  </a:extLst>
                </a:gridCol>
                <a:gridCol w="769907">
                  <a:extLst>
                    <a:ext uri="{9D8B030D-6E8A-4147-A177-3AD203B41FA5}">
                      <a16:colId xmlns:a16="http://schemas.microsoft.com/office/drawing/2014/main" val="3177861811"/>
                    </a:ext>
                  </a:extLst>
                </a:gridCol>
                <a:gridCol w="769907">
                  <a:extLst>
                    <a:ext uri="{9D8B030D-6E8A-4147-A177-3AD203B41FA5}">
                      <a16:colId xmlns:a16="http://schemas.microsoft.com/office/drawing/2014/main" val="246451179"/>
                    </a:ext>
                  </a:extLst>
                </a:gridCol>
                <a:gridCol w="769907">
                  <a:extLst>
                    <a:ext uri="{9D8B030D-6E8A-4147-A177-3AD203B41FA5}">
                      <a16:colId xmlns:a16="http://schemas.microsoft.com/office/drawing/2014/main" val="1105104521"/>
                    </a:ext>
                  </a:extLst>
                </a:gridCol>
                <a:gridCol w="769907">
                  <a:extLst>
                    <a:ext uri="{9D8B030D-6E8A-4147-A177-3AD203B41FA5}">
                      <a16:colId xmlns:a16="http://schemas.microsoft.com/office/drawing/2014/main" val="1316024343"/>
                    </a:ext>
                  </a:extLst>
                </a:gridCol>
              </a:tblGrid>
              <a:tr h="24645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Variable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Lower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Upper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554301"/>
                  </a:ext>
                </a:extLst>
              </a:tr>
              <a:tr h="246452">
                <a:tc>
                  <a:txBody>
                    <a:bodyPr/>
                    <a:lstStyle/>
                    <a:p>
                      <a:r>
                        <a:rPr lang="en-US" sz="1100" dirty="0"/>
                        <a:t>Intercept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7,317.3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4,600.44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10,020.18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5.82e-05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393228"/>
                  </a:ext>
                </a:extLst>
              </a:tr>
              <a:tr h="246452">
                <a:tc>
                  <a:txBody>
                    <a:bodyPr/>
                    <a:lstStyle/>
                    <a:p>
                      <a:r>
                        <a:rPr lang="en-US" sz="1100" dirty="0"/>
                        <a:t>Population 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- 5,241.7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-7,420.01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- 3,064.16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4.16e-06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626666"/>
                  </a:ext>
                </a:extLst>
              </a:tr>
              <a:tr h="24645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- 868.6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- 3,046.51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1,308.58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0.433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666973"/>
                  </a:ext>
                </a:extLst>
              </a:tr>
              <a:tr h="246452">
                <a:tc gridSpan="5">
                  <a:txBody>
                    <a:bodyPr/>
                    <a:lstStyle/>
                    <a:p>
                      <a:r>
                        <a:rPr lang="en-US" sz="1100" b="1" dirty="0"/>
                        <a:t>Conclusion: </a:t>
                      </a:r>
                      <a:r>
                        <a:rPr lang="en-US" sz="1100" b="0" dirty="0"/>
                        <a:t>only population is statistically significant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/>
                        <a:t>Population ACO &gt; CO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Male and female are equivalent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6114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FFA835A-4A5F-B744-9AA8-2B79935D669D}"/>
              </a:ext>
            </a:extLst>
          </p:cNvPr>
          <p:cNvSpPr txBox="1"/>
          <p:nvPr/>
        </p:nvSpPr>
        <p:spPr>
          <a:xfrm rot="16200000">
            <a:off x="5881614" y="5352615"/>
            <a:ext cx="16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Proteobacteria</a:t>
            </a:r>
          </a:p>
        </p:txBody>
      </p:sp>
    </p:spTree>
    <p:extLst>
      <p:ext uri="{BB962C8B-B14F-4D97-AF65-F5344CB8AC3E}">
        <p14:creationId xmlns:p14="http://schemas.microsoft.com/office/powerpoint/2010/main" val="427643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1ED73-9D52-254D-B8EC-B2BB4B7BFA65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II: ratio</a:t>
            </a: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 of count per mg fly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(Firmicutes / Proteobacteria)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white background&#13;&#10;&#13;&#10;Description automatically generated">
            <a:extLst>
              <a:ext uri="{FF2B5EF4-FFF2-40B4-BE49-F238E27FC236}">
                <a16:creationId xmlns:a16="http://schemas.microsoft.com/office/drawing/2014/main" id="{7BDA0192-B983-AF4D-8684-2E3779888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08" y="2479202"/>
            <a:ext cx="5927940" cy="306771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DFE8C8-9A4C-0444-8013-35A319AE9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06918"/>
              </p:ext>
            </p:extLst>
          </p:nvPr>
        </p:nvGraphicFramePr>
        <p:xfrm>
          <a:off x="7151028" y="3144377"/>
          <a:ext cx="394079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357">
                  <a:extLst>
                    <a:ext uri="{9D8B030D-6E8A-4147-A177-3AD203B41FA5}">
                      <a16:colId xmlns:a16="http://schemas.microsoft.com/office/drawing/2014/main" val="1956660310"/>
                    </a:ext>
                  </a:extLst>
                </a:gridCol>
                <a:gridCol w="779813">
                  <a:extLst>
                    <a:ext uri="{9D8B030D-6E8A-4147-A177-3AD203B41FA5}">
                      <a16:colId xmlns:a16="http://schemas.microsoft.com/office/drawing/2014/main" val="3177861811"/>
                    </a:ext>
                  </a:extLst>
                </a:gridCol>
                <a:gridCol w="779813">
                  <a:extLst>
                    <a:ext uri="{9D8B030D-6E8A-4147-A177-3AD203B41FA5}">
                      <a16:colId xmlns:a16="http://schemas.microsoft.com/office/drawing/2014/main" val="246451179"/>
                    </a:ext>
                  </a:extLst>
                </a:gridCol>
                <a:gridCol w="779813">
                  <a:extLst>
                    <a:ext uri="{9D8B030D-6E8A-4147-A177-3AD203B41FA5}">
                      <a16:colId xmlns:a16="http://schemas.microsoft.com/office/drawing/2014/main" val="1105104521"/>
                    </a:ext>
                  </a:extLst>
                </a:gridCol>
              </a:tblGrid>
              <a:tr h="24645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Variable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554301"/>
                  </a:ext>
                </a:extLst>
              </a:tr>
              <a:tr h="246452">
                <a:tc>
                  <a:txBody>
                    <a:bodyPr/>
                    <a:lstStyle/>
                    <a:p>
                      <a:r>
                        <a:rPr lang="en-US" sz="1200" dirty="0"/>
                        <a:t>Intercept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16.306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45.300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393228"/>
                  </a:ext>
                </a:extLst>
              </a:tr>
              <a:tr h="24645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Population 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7.120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-7.679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21.920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626666"/>
                  </a:ext>
                </a:extLst>
              </a:tr>
              <a:tr h="246452">
                <a:tc>
                  <a:txBody>
                    <a:bodyPr/>
                    <a:lstStyle/>
                    <a:p>
                      <a:r>
                        <a:rPr lang="en-US" sz="12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- 17.445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- 32.242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- 2.643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666973"/>
                  </a:ext>
                </a:extLst>
              </a:tr>
              <a:tr h="246452">
                <a:tc gridSpan="4">
                  <a:txBody>
                    <a:bodyPr/>
                    <a:lstStyle/>
                    <a:p>
                      <a:r>
                        <a:rPr lang="en-US" sz="1200" b="1" dirty="0"/>
                        <a:t>Conclusion: </a:t>
                      </a:r>
                      <a:r>
                        <a:rPr lang="en-US" sz="1200" b="0" dirty="0"/>
                        <a:t>only sex is statistically significant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rgbClr val="FF0000"/>
                          </a:solidFill>
                        </a:rPr>
                        <a:t>Population ACO and CO are equivalent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Sex male &lt; female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121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90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161</Words>
  <Application>Microsoft Macintosh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Yinhan</dc:creator>
  <cp:lastModifiedBy>Yinhan</cp:lastModifiedBy>
  <cp:revision>8</cp:revision>
  <dcterms:created xsi:type="dcterms:W3CDTF">2019-04-12T04:24:59Z</dcterms:created>
  <dcterms:modified xsi:type="dcterms:W3CDTF">2020-07-14T17:57:42Z</dcterms:modified>
</cp:coreProperties>
</file>