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9" r:id="rId5"/>
    <p:sldId id="260" r:id="rId6"/>
    <p:sldId id="263" r:id="rId7"/>
    <p:sldId id="267" r:id="rId8"/>
    <p:sldId id="262" r:id="rId9"/>
    <p:sldId id="258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94"/>
  </p:normalViewPr>
  <p:slideViewPr>
    <p:cSldViewPr snapToGrid="0" snapToObjects="1">
      <p:cViewPr varScale="1">
        <p:scale>
          <a:sx n="72" d="100"/>
          <a:sy n="72" d="100"/>
        </p:scale>
        <p:origin x="21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E8C4A-3299-584E-AEA0-C5123E0F621A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C423E-F4FD-3645-9051-182E69E54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4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C423E-F4FD-3645-9051-182E69E54D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5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72BE-B628-104D-8F04-D5B2143D0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DB10A-699D-DF46-A356-8CCEAB80E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74161-ED99-BD4E-94EB-C8FB6467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1CA1-BFAF-FC41-9361-14222ED68672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91AA2-0A77-9B4B-AC4F-AEAF91EB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106C-55CE-724D-89DB-40B6CDC5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F099-8AAC-4C45-A21D-75512195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B9C7-E01A-DF46-9DD2-A542D1ED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29998-1600-1A45-8A53-DE7B4377D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5D2F-E36A-3D4E-A0C3-9CC2E7A6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1CA1-BFAF-FC41-9361-14222ED68672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F2B4B-1E5E-EC4A-9489-4347641B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F3F8-9E43-5444-B7BD-32BAA7AE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F099-8AAC-4C45-A21D-75512195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4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2113E-A97C-474C-BE02-9C447ADE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7A425-6E44-9247-8F3A-963798092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E1B9-D6F9-C845-82E4-0576AAC2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1CA1-BFAF-FC41-9361-14222ED68672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F3C0-D16E-974C-8F0E-94D71139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2278-AF08-7640-918D-87C5D31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F099-8AAC-4C45-A21D-75512195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A8FC-08D5-3E4B-AA96-FC3181FD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3CBF-E49A-4746-BB36-99AB0ACA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8F7B-A21B-2E4B-89A2-18186D8B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1CA1-BFAF-FC41-9361-14222ED68672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8977-4C0E-1844-BF83-28EB46C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775C-D65C-7D49-8024-F09A0675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F099-8AAC-4C45-A21D-75512195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6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043B-F13F-DC41-81DE-B1B0BCF9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00D3-1620-E24E-A2DF-1CAE31DF7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CE91-0C69-5940-A721-6177D207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1CA1-BFAF-FC41-9361-14222ED68672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0971-065B-4B4D-A09D-9C49052A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B9BC-3535-7949-9869-EA567E9B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F099-8AAC-4C45-A21D-75512195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4CB5-65E0-1E44-B17D-05D80C6E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468A-ADF0-D54F-9D09-C4D6FC53C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12EE-7F74-334D-BFE1-0EAF73338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90D83-F0A7-7247-9D77-3E552100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1CA1-BFAF-FC41-9361-14222ED68672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54A1-393A-7840-AF7A-80BC8212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B9309-1DDA-B74D-A46D-461DFE5A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F099-8AAC-4C45-A21D-75512195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A0CC-53CC-B940-8E2D-A41B3EBC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5CAC-E287-D14C-93C8-A9E97EF3D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552F7-B296-974C-A03D-35632661A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335D0-BE64-BF45-A51E-169A448AB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892D6-5BD3-B34A-AEF0-E35E9B3DB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DEDC4-E90D-9F4C-B600-047E61F0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1CA1-BFAF-FC41-9361-14222ED68672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36E10-EC6D-7044-9619-715D583E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2FBAE-F896-304E-8076-263C034D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F099-8AAC-4C45-A21D-75512195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9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10F8-3EAF-9844-9786-126E6861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1C1BC-E7D4-1C43-AE1E-61E473E0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1CA1-BFAF-FC41-9361-14222ED6867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619AC-4098-4348-A83D-00ADF71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DEF87-8935-154D-8963-C441345F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F099-8AAC-4C45-A21D-75512195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A2270-E489-5140-BB48-38748038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1CA1-BFAF-FC41-9361-14222ED68672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DE68D-396F-F646-ADC8-54FEAD78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D8E8A-88B1-DC46-B5C1-D61A11BD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F099-8AAC-4C45-A21D-75512195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D271-CD08-CC4D-AC76-6B2BA4CA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445E-183A-3A43-BD17-2B3A4706D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C792B-74A6-364D-9480-6552FFF22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6EC1-F722-1642-B70A-B3482CF1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1CA1-BFAF-FC41-9361-14222ED68672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C218-FD3F-4B4F-A82F-7F2DB672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B46BA-1D44-4C47-AB29-2F44F43E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F099-8AAC-4C45-A21D-75512195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2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C800-15F3-BB4D-9249-600E8CA2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DA25C-F141-BF48-8E55-C743269C2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99EBB-298F-5C42-A80D-7CC679698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961FB-818F-0344-9BD5-CE4C187B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1CA1-BFAF-FC41-9361-14222ED68672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6C7BD-4406-254E-BDA7-7DA8ADD6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F6069-6278-194B-8047-740DF2EE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F099-8AAC-4C45-A21D-75512195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05D35-4852-9345-8BCF-83B21C86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65B43-1E4E-FC4C-AFAF-AC43A4CC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D4E91-1944-F04C-8A6B-60B595739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1CA1-BFAF-FC41-9361-14222ED68672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3CA4-B40D-0E48-A389-28318F403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4F1A-2573-434A-A77D-29903C8A6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6F099-8AAC-4C45-A21D-755121953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7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8E3E3B-2E83-EF44-A401-BB06B1378A0B}"/>
              </a:ext>
            </a:extLst>
          </p:cNvPr>
          <p:cNvSpPr txBox="1"/>
          <p:nvPr/>
        </p:nvSpPr>
        <p:spPr>
          <a:xfrm>
            <a:off x="569343" y="810883"/>
            <a:ext cx="773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Exponentiated Weibull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4E810A-1FC9-284E-87CC-6464683C04B8}"/>
                  </a:ext>
                </a:extLst>
              </p:cNvPr>
              <p:cNvSpPr txBox="1"/>
              <p:nvPr/>
            </p:nvSpPr>
            <p:spPr>
              <a:xfrm>
                <a:off x="3580439" y="1787393"/>
                <a:ext cx="5106463" cy="723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Survival Function at time 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1 −[1−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4E810A-1FC9-284E-87CC-6464683C0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39" y="1787393"/>
                <a:ext cx="5106463" cy="723660"/>
              </a:xfrm>
              <a:prstGeom prst="rect">
                <a:avLst/>
              </a:prstGeom>
              <a:blipFill>
                <a:blip r:embed="rId2"/>
                <a:stretch>
                  <a:fillRect l="-2730" r="-2233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B3A43C-3261-2E4A-AAE9-86F74BFAFC00}"/>
                  </a:ext>
                </a:extLst>
              </p:cNvPr>
              <p:cNvSpPr txBox="1"/>
              <p:nvPr/>
            </p:nvSpPr>
            <p:spPr>
              <a:xfrm>
                <a:off x="831272" y="2748899"/>
                <a:ext cx="1035522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Survival function is measuring the survival probability at time t. We assume it has a form of exponentiated Weibull distribution, which has a very flexible shape for survival curves.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This formula above is our model with the exp. Weibull assumption. We are interested in the unknown 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And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where we insert the covariates: treatment, sex, age, and any interaction effects.  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We use two models: one for ACO, another for CO. For each model, we use the Bayesian statistics to construct the posterior distributions of those parameters of interest.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Results are presented next page.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B3A43C-3261-2E4A-AAE9-86F74BFA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2" y="2748899"/>
                <a:ext cx="10355229" cy="2862322"/>
              </a:xfrm>
              <a:prstGeom prst="rect">
                <a:avLst/>
              </a:prstGeom>
              <a:blipFill>
                <a:blip r:embed="rId3"/>
                <a:stretch>
                  <a:fillRect l="-367" t="-885" r="-367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47D7C7-23FE-354A-BCE0-093744595FFD}"/>
              </a:ext>
            </a:extLst>
          </p:cNvPr>
          <p:cNvSpPr txBox="1"/>
          <p:nvPr/>
        </p:nvSpPr>
        <p:spPr>
          <a:xfrm>
            <a:off x="569344" y="810883"/>
            <a:ext cx="220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on 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085DAD3-C334-D741-9E66-6ACA99B5F4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945700"/>
                  </p:ext>
                </p:extLst>
              </p:nvPr>
            </p:nvGraphicFramePr>
            <p:xfrm>
              <a:off x="569345" y="1511426"/>
              <a:ext cx="5069456" cy="47619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2196">
                      <a:extLst>
                        <a:ext uri="{9D8B030D-6E8A-4147-A177-3AD203B41FA5}">
                          <a16:colId xmlns:a16="http://schemas.microsoft.com/office/drawing/2014/main" val="3984456785"/>
                        </a:ext>
                      </a:extLst>
                    </a:gridCol>
                    <a:gridCol w="1264845">
                      <a:extLst>
                        <a:ext uri="{9D8B030D-6E8A-4147-A177-3AD203B41FA5}">
                          <a16:colId xmlns:a16="http://schemas.microsoft.com/office/drawing/2014/main" val="1692087532"/>
                        </a:ext>
                      </a:extLst>
                    </a:gridCol>
                    <a:gridCol w="1164445">
                      <a:extLst>
                        <a:ext uri="{9D8B030D-6E8A-4147-A177-3AD203B41FA5}">
                          <a16:colId xmlns:a16="http://schemas.microsoft.com/office/drawing/2014/main" val="3024352395"/>
                        </a:ext>
                      </a:extLst>
                    </a:gridCol>
                    <a:gridCol w="1187970">
                      <a:extLst>
                        <a:ext uri="{9D8B030D-6E8A-4147-A177-3AD203B41FA5}">
                          <a16:colId xmlns:a16="http://schemas.microsoft.com/office/drawing/2014/main" val="3458913784"/>
                        </a:ext>
                      </a:extLst>
                    </a:gridCol>
                  </a:tblGrid>
                  <a:tr h="27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Coefficients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Estimates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Lower bound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Upper bound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671418"/>
                      </a:ext>
                    </a:extLst>
                  </a:tr>
                  <a:tr h="2777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1.099497075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1.03907428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1.15471608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574042"/>
                      </a:ext>
                    </a:extLst>
                  </a:tr>
                  <a:tr h="2777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4.908239285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4.36568075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5.71785605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694257"/>
                      </a:ext>
                    </a:extLst>
                  </a:tr>
                  <a:tr h="27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>
                              <a:highlight>
                                <a:srgbClr val="FFFF00"/>
                              </a:highlight>
                            </a:rPr>
                            <a:t>Intercept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1.215495510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1.08799088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1.36948776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61188"/>
                      </a:ext>
                    </a:extLst>
                  </a:tr>
                  <a:tr h="2933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-0.482736887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-0.63249264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-0.35287954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62742"/>
                      </a:ext>
                    </a:extLst>
                  </a:tr>
                  <a:tr h="2933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0.022408804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-0.08076012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0.13114238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029508"/>
                      </a:ext>
                    </a:extLst>
                  </a:tr>
                  <a:tr h="29356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1.83043432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1.71467303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1.93919980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884794"/>
                      </a:ext>
                    </a:extLst>
                  </a:tr>
                  <a:tr h="2935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1.450822241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1.32786242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1.55564016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145597"/>
                      </a:ext>
                    </a:extLst>
                  </a:tr>
                  <a:tr h="29356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0.730941372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0.62367131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0.83866967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0635864"/>
                      </a:ext>
                    </a:extLst>
                  </a:tr>
                  <a:tr h="29356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0.247911168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0.14938396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0.36692810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059863"/>
                      </a:ext>
                    </a:extLst>
                  </a:tr>
                  <a:tr h="2933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-0.007182349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-0.14347897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0.14729041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41210"/>
                      </a:ext>
                    </a:extLst>
                  </a:tr>
                  <a:tr h="2935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-0.879087823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-1.02220064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-0.71907551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944740"/>
                      </a:ext>
                    </a:extLst>
                  </a:tr>
                  <a:tr h="2935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-0.895806866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-1.05466550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-0.72864030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005342"/>
                      </a:ext>
                    </a:extLst>
                  </a:tr>
                  <a:tr h="2935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-0.518449118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-0.66384461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-0.34763987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7699551"/>
                      </a:ext>
                    </a:extLst>
                  </a:tr>
                  <a:tr h="2935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-0.304133388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-0.45062814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-0.15602865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0811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085DAD3-C334-D741-9E66-6ACA99B5F4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945700"/>
                  </p:ext>
                </p:extLst>
              </p:nvPr>
            </p:nvGraphicFramePr>
            <p:xfrm>
              <a:off x="569345" y="1511426"/>
              <a:ext cx="5069456" cy="47619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2196">
                      <a:extLst>
                        <a:ext uri="{9D8B030D-6E8A-4147-A177-3AD203B41FA5}">
                          <a16:colId xmlns:a16="http://schemas.microsoft.com/office/drawing/2014/main" val="3984456785"/>
                        </a:ext>
                      </a:extLst>
                    </a:gridCol>
                    <a:gridCol w="1264845">
                      <a:extLst>
                        <a:ext uri="{9D8B030D-6E8A-4147-A177-3AD203B41FA5}">
                          <a16:colId xmlns:a16="http://schemas.microsoft.com/office/drawing/2014/main" val="1692087532"/>
                        </a:ext>
                      </a:extLst>
                    </a:gridCol>
                    <a:gridCol w="1164445">
                      <a:extLst>
                        <a:ext uri="{9D8B030D-6E8A-4147-A177-3AD203B41FA5}">
                          <a16:colId xmlns:a16="http://schemas.microsoft.com/office/drawing/2014/main" val="3024352395"/>
                        </a:ext>
                      </a:extLst>
                    </a:gridCol>
                    <a:gridCol w="1187970">
                      <a:extLst>
                        <a:ext uri="{9D8B030D-6E8A-4147-A177-3AD203B41FA5}">
                          <a16:colId xmlns:a16="http://schemas.microsoft.com/office/drawing/2014/main" val="345891378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Coefficients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Estimates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Lower bound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Upper bound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671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4167" r="-248696" b="-1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1.099497075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1.03907428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1.15471608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57404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4167" r="-248696" b="-1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4.908239285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4.36568075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5.71785605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6942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>
                              <a:highlight>
                                <a:srgbClr val="FFFF00"/>
                              </a:highlight>
                            </a:rPr>
                            <a:t>Intercept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1.215495510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1.08799088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1.36948776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61188"/>
                      </a:ext>
                    </a:extLst>
                  </a:tr>
                  <a:tr h="3218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88000" r="-248696" b="-10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-0.482736887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-0.63249264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-0.35287954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62742"/>
                      </a:ext>
                    </a:extLst>
                  </a:tr>
                  <a:tr h="3218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69231" r="-248696" b="-8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0.022408804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-0.08076012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0.13114238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029508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92000" r="-248696" b="-8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1.83043432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1.71467303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1.93919980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884794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92000" r="-248696" b="-7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1.450822241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1.32786242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1.55564016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145597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61538" r="-248696" b="-5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0.730941372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0.62367131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0.83866967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0635864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96000" r="-248696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0.247911168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0.14938396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0.36692810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059863"/>
                      </a:ext>
                    </a:extLst>
                  </a:tr>
                  <a:tr h="3218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57692" r="-248696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-0.007182349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-0.14347897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0.14729041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41210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100000" r="-248696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-0.879087823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-1.02220064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-0.71907551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944740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00000" r="-248696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-0.895806866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-1.05466550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-0.72864030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005342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50000" r="-24869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-0.518449118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-0.66384461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-0.34763987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7699551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404000" r="-24869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-0.304133388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-0.45062814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-0.15602865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0811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96234EF-3806-2E4D-8BFF-33A7B42F3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4125770"/>
                  </p:ext>
                </p:extLst>
              </p:nvPr>
            </p:nvGraphicFramePr>
            <p:xfrm>
              <a:off x="5903344" y="1511426"/>
              <a:ext cx="5456319" cy="28818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60276">
                      <a:extLst>
                        <a:ext uri="{9D8B030D-6E8A-4147-A177-3AD203B41FA5}">
                          <a16:colId xmlns:a16="http://schemas.microsoft.com/office/drawing/2014/main" val="3984456785"/>
                        </a:ext>
                      </a:extLst>
                    </a:gridCol>
                    <a:gridCol w="1064109">
                      <a:extLst>
                        <a:ext uri="{9D8B030D-6E8A-4147-A177-3AD203B41FA5}">
                          <a16:colId xmlns:a16="http://schemas.microsoft.com/office/drawing/2014/main" val="1692087532"/>
                        </a:ext>
                      </a:extLst>
                    </a:gridCol>
                    <a:gridCol w="1253307">
                      <a:extLst>
                        <a:ext uri="{9D8B030D-6E8A-4147-A177-3AD203B41FA5}">
                          <a16:colId xmlns:a16="http://schemas.microsoft.com/office/drawing/2014/main" val="3024352395"/>
                        </a:ext>
                      </a:extLst>
                    </a:gridCol>
                    <a:gridCol w="1278627">
                      <a:extLst>
                        <a:ext uri="{9D8B030D-6E8A-4147-A177-3AD203B41FA5}">
                          <a16:colId xmlns:a16="http://schemas.microsoft.com/office/drawing/2014/main" val="3458913784"/>
                        </a:ext>
                      </a:extLst>
                    </a:gridCol>
                  </a:tblGrid>
                  <a:tr h="27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Coefficients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Estimates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Lower bound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Upper bound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671418"/>
                      </a:ext>
                    </a:extLst>
                  </a:tr>
                  <a:tr h="2777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0.159098896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0.04245799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0.27952101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574042"/>
                      </a:ext>
                    </a:extLst>
                  </a:tr>
                  <a:tr h="2777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0.102437636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-0.03175459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0.22406991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694257"/>
                      </a:ext>
                    </a:extLst>
                  </a:tr>
                  <a:tr h="2777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0.323882558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0.20129599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0.45769636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61188"/>
                      </a:ext>
                    </a:extLst>
                  </a:tr>
                  <a:tr h="2933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0.151750913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0.02229180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0.26447802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62742"/>
                      </a:ext>
                    </a:extLst>
                  </a:tr>
                  <a:tr h="2933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0.061911365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-0.10472906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0.22310504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6554119"/>
                      </a:ext>
                    </a:extLst>
                  </a:tr>
                  <a:tr h="2933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-0.001167810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-0.20497861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0.17723207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13384"/>
                      </a:ext>
                    </a:extLst>
                  </a:tr>
                  <a:tr h="2933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-0.187333667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 -0.36071454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-0.02998558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029508"/>
                      </a:ext>
                    </a:extLst>
                  </a:tr>
                  <a:tr h="2935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0.033549486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-0.12001114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0.21144056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884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96234EF-3806-2E4D-8BFF-33A7B42F3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4125770"/>
                  </p:ext>
                </p:extLst>
              </p:nvPr>
            </p:nvGraphicFramePr>
            <p:xfrm>
              <a:off x="5903344" y="1511426"/>
              <a:ext cx="5456319" cy="28818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60276">
                      <a:extLst>
                        <a:ext uri="{9D8B030D-6E8A-4147-A177-3AD203B41FA5}">
                          <a16:colId xmlns:a16="http://schemas.microsoft.com/office/drawing/2014/main" val="3984456785"/>
                        </a:ext>
                      </a:extLst>
                    </a:gridCol>
                    <a:gridCol w="1064109">
                      <a:extLst>
                        <a:ext uri="{9D8B030D-6E8A-4147-A177-3AD203B41FA5}">
                          <a16:colId xmlns:a16="http://schemas.microsoft.com/office/drawing/2014/main" val="1692087532"/>
                        </a:ext>
                      </a:extLst>
                    </a:gridCol>
                    <a:gridCol w="1253307">
                      <a:extLst>
                        <a:ext uri="{9D8B030D-6E8A-4147-A177-3AD203B41FA5}">
                          <a16:colId xmlns:a16="http://schemas.microsoft.com/office/drawing/2014/main" val="3024352395"/>
                        </a:ext>
                      </a:extLst>
                    </a:gridCol>
                    <a:gridCol w="1278627">
                      <a:extLst>
                        <a:ext uri="{9D8B030D-6E8A-4147-A177-3AD203B41FA5}">
                          <a16:colId xmlns:a16="http://schemas.microsoft.com/office/drawing/2014/main" val="345891378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Coefficients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Estimates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Lower bound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Upper bound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671418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193197" b="-7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0.159098896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0.04245799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0.27952101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574042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92308" r="-193197" b="-5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0.102437636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-0.03175459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0.22406991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694257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4000" r="-193197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0.323882558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0.20129599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0.45769636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61188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88462" r="-193197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0.151750913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0.02229180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0.26447802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62742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08000" r="-193197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0.061911365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-0.10472906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0.22310504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6554119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08000" r="-193197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-0.001167810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-0.20497861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0.17723207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13384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80769" r="-19319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-0.187333667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 -0.36071454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-0.02998558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029508"/>
                      </a:ext>
                    </a:extLst>
                  </a:tr>
                  <a:tr h="322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12000" r="-193197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0.033549486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-0.12001114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0.21144056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8847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C8637EF-6E04-704C-9702-589C1F0A713F}"/>
              </a:ext>
            </a:extLst>
          </p:cNvPr>
          <p:cNvSpPr/>
          <p:nvPr/>
        </p:nvSpPr>
        <p:spPr>
          <a:xfrm>
            <a:off x="2636187" y="902818"/>
            <a:ext cx="951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highlight>
                  <a:srgbClr val="FFFF00"/>
                </a:highlight>
              </a:rPr>
              <a:t>Significant</a:t>
            </a:r>
          </a:p>
        </p:txBody>
      </p:sp>
    </p:spTree>
    <p:extLst>
      <p:ext uri="{BB962C8B-B14F-4D97-AF65-F5344CB8AC3E}">
        <p14:creationId xmlns:p14="http://schemas.microsoft.com/office/powerpoint/2010/main" val="395292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47D7C7-23FE-354A-BCE0-093744595FFD}"/>
              </a:ext>
            </a:extLst>
          </p:cNvPr>
          <p:cNvSpPr txBox="1"/>
          <p:nvPr/>
        </p:nvSpPr>
        <p:spPr>
          <a:xfrm>
            <a:off x="569344" y="810883"/>
            <a:ext cx="220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on CO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8534C-AB8C-6D4F-AE3C-ED8858AB545E}"/>
              </a:ext>
            </a:extLst>
          </p:cNvPr>
          <p:cNvSpPr txBox="1"/>
          <p:nvPr/>
        </p:nvSpPr>
        <p:spPr>
          <a:xfrm>
            <a:off x="741347" y="1486774"/>
            <a:ext cx="987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Below are median life estimates and 95% intervals.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16457E-C8F1-2846-B6C2-8A2A9A145D9D}"/>
              </a:ext>
            </a:extLst>
          </p:cNvPr>
          <p:cNvGrpSpPr/>
          <p:nvPr/>
        </p:nvGrpSpPr>
        <p:grpSpPr>
          <a:xfrm>
            <a:off x="2020186" y="2347331"/>
            <a:ext cx="8127704" cy="3699966"/>
            <a:chOff x="2020186" y="2347331"/>
            <a:chExt cx="8127704" cy="3699966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E67317E-A230-1241-85B3-FC61B91B1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4109" y="2347331"/>
              <a:ext cx="8103781" cy="36999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670AED-05AF-6445-9E42-379364469FAA}"/>
                </a:ext>
              </a:extLst>
            </p:cNvPr>
            <p:cNvSpPr txBox="1"/>
            <p:nvPr/>
          </p:nvSpPr>
          <p:spPr>
            <a:xfrm rot="16200000">
              <a:off x="1357198" y="3936812"/>
              <a:ext cx="160297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Median lifetime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61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E7298-E54A-C147-ABD6-A0325F093189}"/>
              </a:ext>
            </a:extLst>
          </p:cNvPr>
          <p:cNvSpPr txBox="1"/>
          <p:nvPr/>
        </p:nvSpPr>
        <p:spPr>
          <a:xfrm>
            <a:off x="3332671" y="2875002"/>
            <a:ext cx="5526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Model on ACO</a:t>
            </a:r>
          </a:p>
        </p:txBody>
      </p:sp>
    </p:spTree>
    <p:extLst>
      <p:ext uri="{BB962C8B-B14F-4D97-AF65-F5344CB8AC3E}">
        <p14:creationId xmlns:p14="http://schemas.microsoft.com/office/powerpoint/2010/main" val="313345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47D7C7-23FE-354A-BCE0-093744595FFD}"/>
              </a:ext>
            </a:extLst>
          </p:cNvPr>
          <p:cNvSpPr txBox="1"/>
          <p:nvPr/>
        </p:nvSpPr>
        <p:spPr>
          <a:xfrm>
            <a:off x="569344" y="810883"/>
            <a:ext cx="220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on ACO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EFC94D90-882A-E645-A063-DA163E54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71" y="2347331"/>
            <a:ext cx="8232257" cy="3702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EE61E-FADD-8343-B50A-5EAA8F4458FC}"/>
              </a:ext>
            </a:extLst>
          </p:cNvPr>
          <p:cNvSpPr txBox="1"/>
          <p:nvPr/>
        </p:nvSpPr>
        <p:spPr>
          <a:xfrm>
            <a:off x="741347" y="1486774"/>
            <a:ext cx="1045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These are the posterior draws (after thinning) for parameters of interest. Using these draws/distributions, we can find the estimate and 95% interval for each parameter below. </a:t>
            </a:r>
          </a:p>
        </p:txBody>
      </p:sp>
    </p:spTree>
    <p:extLst>
      <p:ext uri="{BB962C8B-B14F-4D97-AF65-F5344CB8AC3E}">
        <p14:creationId xmlns:p14="http://schemas.microsoft.com/office/powerpoint/2010/main" val="251019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47D7C7-23FE-354A-BCE0-093744595FFD}"/>
              </a:ext>
            </a:extLst>
          </p:cNvPr>
          <p:cNvSpPr txBox="1"/>
          <p:nvPr/>
        </p:nvSpPr>
        <p:spPr>
          <a:xfrm>
            <a:off x="569344" y="810883"/>
            <a:ext cx="220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Model on ACO</a:t>
            </a:r>
            <a:endParaRPr lang="en-US" sz="2400" b="1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0796618-C4FE-8040-A809-6710E6AA6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6" r="55059" b="4299"/>
          <a:stretch/>
        </p:blipFill>
        <p:spPr>
          <a:xfrm>
            <a:off x="1546237" y="2768252"/>
            <a:ext cx="3891427" cy="374396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C6F3B86-5751-E34B-B19D-9C58D852A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39" b="5317"/>
          <a:stretch/>
        </p:blipFill>
        <p:spPr>
          <a:xfrm>
            <a:off x="6350612" y="2673007"/>
            <a:ext cx="4732651" cy="3839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8B671-37FC-E849-A263-5AE3E2E2BCE1}"/>
              </a:ext>
            </a:extLst>
          </p:cNvPr>
          <p:cNvSpPr txBox="1"/>
          <p:nvPr/>
        </p:nvSpPr>
        <p:spPr>
          <a:xfrm>
            <a:off x="741347" y="1486774"/>
            <a:ext cx="1051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Our model survival curves (right) is quite close to the raw data (left). If you zoom in a little to the model plot, there are three lines for each sub-group. They are the estimate line, 95% lower bound, and 95% upper bound.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E40C4-5E4B-9C4B-8823-5DE4B1C6DD9D}"/>
              </a:ext>
            </a:extLst>
          </p:cNvPr>
          <p:cNvSpPr txBox="1"/>
          <p:nvPr/>
        </p:nvSpPr>
        <p:spPr>
          <a:xfrm>
            <a:off x="2212740" y="2488341"/>
            <a:ext cx="14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DE231-0B81-E647-A6CD-4E216DA25151}"/>
              </a:ext>
            </a:extLst>
          </p:cNvPr>
          <p:cNvSpPr txBox="1"/>
          <p:nvPr/>
        </p:nvSpPr>
        <p:spPr>
          <a:xfrm>
            <a:off x="7461591" y="248834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Plot</a:t>
            </a:r>
          </a:p>
        </p:txBody>
      </p:sp>
    </p:spTree>
    <p:extLst>
      <p:ext uri="{BB962C8B-B14F-4D97-AF65-F5344CB8AC3E}">
        <p14:creationId xmlns:p14="http://schemas.microsoft.com/office/powerpoint/2010/main" val="307527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47D7C7-23FE-354A-BCE0-093744595FFD}"/>
              </a:ext>
            </a:extLst>
          </p:cNvPr>
          <p:cNvSpPr txBox="1"/>
          <p:nvPr/>
        </p:nvSpPr>
        <p:spPr>
          <a:xfrm>
            <a:off x="569344" y="810883"/>
            <a:ext cx="220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on ACO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0B0E4A8-D273-F544-A311-2B66B8026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07173"/>
                  </p:ext>
                </p:extLst>
              </p:nvPr>
            </p:nvGraphicFramePr>
            <p:xfrm>
              <a:off x="2279375" y="1551183"/>
              <a:ext cx="6599581" cy="4820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0515">
                      <a:extLst>
                        <a:ext uri="{9D8B030D-6E8A-4147-A177-3AD203B41FA5}">
                          <a16:colId xmlns:a16="http://schemas.microsoft.com/office/drawing/2014/main" val="3984456785"/>
                        </a:ext>
                      </a:extLst>
                    </a:gridCol>
                    <a:gridCol w="1646616">
                      <a:extLst>
                        <a:ext uri="{9D8B030D-6E8A-4147-A177-3AD203B41FA5}">
                          <a16:colId xmlns:a16="http://schemas.microsoft.com/office/drawing/2014/main" val="1692087532"/>
                        </a:ext>
                      </a:extLst>
                    </a:gridCol>
                    <a:gridCol w="1515912">
                      <a:extLst>
                        <a:ext uri="{9D8B030D-6E8A-4147-A177-3AD203B41FA5}">
                          <a16:colId xmlns:a16="http://schemas.microsoft.com/office/drawing/2014/main" val="3024352395"/>
                        </a:ext>
                      </a:extLst>
                    </a:gridCol>
                    <a:gridCol w="1546538">
                      <a:extLst>
                        <a:ext uri="{9D8B030D-6E8A-4147-A177-3AD203B41FA5}">
                          <a16:colId xmlns:a16="http://schemas.microsoft.com/office/drawing/2014/main" val="34589137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Coefficients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Estimates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Lower bound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Upper bound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671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1.883145134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1.78004822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1.980788968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574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1.861205652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1.69537596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2.088365049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694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highlight>
                                <a:srgbClr val="FFFF00"/>
                              </a:highlight>
                            </a:rPr>
                            <a:t>Intercept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1.809430003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1.73948122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1.878930480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61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-0.608157648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-0.68281920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-0.537381866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62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0.037723689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-0.03713293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0.100453518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029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0.944738839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0.89052283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1.005475742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884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0.335459036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0.28139464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0.391409529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145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-0.001155465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-0.04271625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0.046797841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41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-0.624472348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-0.69091821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0.546608879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944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𝑖𝑛𝑓𝑒𝑐𝑡𝑒𝑑</m:t>
                                    </m:r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-0.199830509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-0.27054158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-0.108728229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005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600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0.099221942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0.02802355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0.185193121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7699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𝑓𝑒𝑚𝑎𝑙𝑒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𝑎𝑔𝑒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-0.073645262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-0.13998565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0.009173991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0811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0B0E4A8-D273-F544-A311-2B66B8026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07173"/>
                  </p:ext>
                </p:extLst>
              </p:nvPr>
            </p:nvGraphicFramePr>
            <p:xfrm>
              <a:off x="2279375" y="1551183"/>
              <a:ext cx="6599581" cy="4820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0515">
                      <a:extLst>
                        <a:ext uri="{9D8B030D-6E8A-4147-A177-3AD203B41FA5}">
                          <a16:colId xmlns:a16="http://schemas.microsoft.com/office/drawing/2014/main" val="3984456785"/>
                        </a:ext>
                      </a:extLst>
                    </a:gridCol>
                    <a:gridCol w="1646616">
                      <a:extLst>
                        <a:ext uri="{9D8B030D-6E8A-4147-A177-3AD203B41FA5}">
                          <a16:colId xmlns:a16="http://schemas.microsoft.com/office/drawing/2014/main" val="1692087532"/>
                        </a:ext>
                      </a:extLst>
                    </a:gridCol>
                    <a:gridCol w="1515912">
                      <a:extLst>
                        <a:ext uri="{9D8B030D-6E8A-4147-A177-3AD203B41FA5}">
                          <a16:colId xmlns:a16="http://schemas.microsoft.com/office/drawing/2014/main" val="3024352395"/>
                        </a:ext>
                      </a:extLst>
                    </a:gridCol>
                    <a:gridCol w="1546538">
                      <a:extLst>
                        <a:ext uri="{9D8B030D-6E8A-4147-A177-3AD203B41FA5}">
                          <a16:colId xmlns:a16="http://schemas.microsoft.com/office/drawing/2014/main" val="34589137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Coefficients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Estimates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Lower bound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Upper bound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671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106897" r="-249664" b="-1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1.883145134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1.78004822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1.980788968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574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200000" r="-249664" b="-9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1.861205652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1.69537596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2.088365049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694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highlight>
                                <a:srgbClr val="FFFF00"/>
                              </a:highlight>
                            </a:rPr>
                            <a:t>Intercept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1.809430003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1.73948122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1.878930480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61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410345" r="-249664" b="-8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-0.608157648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-0.68281920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-0.537381866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62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510345" r="-249664" b="-7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0.037723689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-0.03713293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0.100453518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029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590000" r="-249664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0.944738839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0.89052283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1.005475742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884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713793" r="-249664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0.335459036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0.28139464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0.391409529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145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813793" r="-249664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-0.001155465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-0.04271625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0.046797841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41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913793" r="-249664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-0.624472348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-0.69091821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0.546608879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944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980000" r="-249664" b="-1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-0.199830509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-0.27054158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-0.108728229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005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1117241" r="-249664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0.099221942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0.02802355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0.185193121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7699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1217241" r="-24966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-0.073645262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-0.13998565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0.009173991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0811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42093D2-944D-4D4A-95CC-53D52AF98980}"/>
              </a:ext>
            </a:extLst>
          </p:cNvPr>
          <p:cNvSpPr/>
          <p:nvPr/>
        </p:nvSpPr>
        <p:spPr>
          <a:xfrm>
            <a:off x="2636187" y="902818"/>
            <a:ext cx="951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highlight>
                  <a:srgbClr val="FFFF00"/>
                </a:highlight>
              </a:rPr>
              <a:t>Significant</a:t>
            </a:r>
          </a:p>
        </p:txBody>
      </p:sp>
    </p:spTree>
    <p:extLst>
      <p:ext uri="{BB962C8B-B14F-4D97-AF65-F5344CB8AC3E}">
        <p14:creationId xmlns:p14="http://schemas.microsoft.com/office/powerpoint/2010/main" val="90075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47D7C7-23FE-354A-BCE0-093744595FFD}"/>
              </a:ext>
            </a:extLst>
          </p:cNvPr>
          <p:cNvSpPr txBox="1"/>
          <p:nvPr/>
        </p:nvSpPr>
        <p:spPr>
          <a:xfrm>
            <a:off x="569344" y="810883"/>
            <a:ext cx="220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on ACO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EE61E-FADD-8343-B50A-5EAA8F4458FC}"/>
              </a:ext>
            </a:extLst>
          </p:cNvPr>
          <p:cNvSpPr txBox="1"/>
          <p:nvPr/>
        </p:nvSpPr>
        <p:spPr>
          <a:xfrm>
            <a:off x="741347" y="1486774"/>
            <a:ext cx="987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Below are median estimates and 95% intervals.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F76B80-D3A9-D146-A1FC-8784940A7386}"/>
              </a:ext>
            </a:extLst>
          </p:cNvPr>
          <p:cNvGrpSpPr/>
          <p:nvPr/>
        </p:nvGrpSpPr>
        <p:grpSpPr>
          <a:xfrm>
            <a:off x="2020186" y="2387484"/>
            <a:ext cx="9018034" cy="3659633"/>
            <a:chOff x="2020186" y="2387484"/>
            <a:chExt cx="9018034" cy="3659633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23F8422-B4B2-644D-B2C1-62B0A2261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0186" y="2387484"/>
              <a:ext cx="9018034" cy="365963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1E2B4B-3EB6-834A-8136-563B789E719F}"/>
                </a:ext>
              </a:extLst>
            </p:cNvPr>
            <p:cNvSpPr txBox="1"/>
            <p:nvPr/>
          </p:nvSpPr>
          <p:spPr>
            <a:xfrm rot="16200000">
              <a:off x="1357198" y="3936812"/>
              <a:ext cx="160297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Median lifetime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71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E7298-E54A-C147-ABD6-A0325F093189}"/>
              </a:ext>
            </a:extLst>
          </p:cNvPr>
          <p:cNvSpPr txBox="1"/>
          <p:nvPr/>
        </p:nvSpPr>
        <p:spPr>
          <a:xfrm>
            <a:off x="3332671" y="2875002"/>
            <a:ext cx="5526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Model on CO</a:t>
            </a:r>
          </a:p>
        </p:txBody>
      </p:sp>
    </p:spTree>
    <p:extLst>
      <p:ext uri="{BB962C8B-B14F-4D97-AF65-F5344CB8AC3E}">
        <p14:creationId xmlns:p14="http://schemas.microsoft.com/office/powerpoint/2010/main" val="14949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20F7A-BA32-1A4B-9CEB-D1FFB65E2E62}"/>
              </a:ext>
            </a:extLst>
          </p:cNvPr>
          <p:cNvSpPr txBox="1"/>
          <p:nvPr/>
        </p:nvSpPr>
        <p:spPr>
          <a:xfrm>
            <a:off x="569344" y="810883"/>
            <a:ext cx="207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on CO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53688B8-7EA3-D343-86D0-A05E5F13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65" y="498206"/>
            <a:ext cx="7858588" cy="6047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599B1-D80B-6F47-8485-2367E6340455}"/>
              </a:ext>
            </a:extLst>
          </p:cNvPr>
          <p:cNvSpPr txBox="1"/>
          <p:nvPr/>
        </p:nvSpPr>
        <p:spPr>
          <a:xfrm>
            <a:off x="569344" y="1884340"/>
            <a:ext cx="3351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These are the posterior draws (after thinning) for parameters of interest. Using these draws, we can find the estimate and 95% interval for each parameter below.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Here I include the interaction effects between three covariates. Otherwise, the survival function curves are quite off.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But according to the 95% interval, none of these three-way interaction effects is significant. </a:t>
            </a:r>
          </a:p>
        </p:txBody>
      </p:sp>
    </p:spTree>
    <p:extLst>
      <p:ext uri="{BB962C8B-B14F-4D97-AF65-F5344CB8AC3E}">
        <p14:creationId xmlns:p14="http://schemas.microsoft.com/office/powerpoint/2010/main" val="252761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20F7A-BA32-1A4B-9CEB-D1FFB65E2E62}"/>
              </a:ext>
            </a:extLst>
          </p:cNvPr>
          <p:cNvSpPr txBox="1"/>
          <p:nvPr/>
        </p:nvSpPr>
        <p:spPr>
          <a:xfrm>
            <a:off x="569344" y="810883"/>
            <a:ext cx="207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on 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5C770-CBA9-0146-ADC5-4473B52BB520}"/>
              </a:ext>
            </a:extLst>
          </p:cNvPr>
          <p:cNvSpPr txBox="1"/>
          <p:nvPr/>
        </p:nvSpPr>
        <p:spPr>
          <a:xfrm>
            <a:off x="741347" y="1486774"/>
            <a:ext cx="1051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Our model survival curves (right) is quite close to the raw data (left), except that uninfected model curves have very long trails.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84919E3-39F5-4147-B9E0-217CCBC09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31" t="8280" r="15364" b="3895"/>
          <a:stretch/>
        </p:blipFill>
        <p:spPr>
          <a:xfrm>
            <a:off x="2413188" y="2905284"/>
            <a:ext cx="3269983" cy="3526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1B5BC-B7DE-6D4A-9B09-9E11DEA74D03}"/>
              </a:ext>
            </a:extLst>
          </p:cNvPr>
          <p:cNvSpPr txBox="1"/>
          <p:nvPr/>
        </p:nvSpPr>
        <p:spPr>
          <a:xfrm>
            <a:off x="2792604" y="2624330"/>
            <a:ext cx="14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C2F44-D5CB-984E-8C06-57B9C01D1C49}"/>
              </a:ext>
            </a:extLst>
          </p:cNvPr>
          <p:cNvSpPr txBox="1"/>
          <p:nvPr/>
        </p:nvSpPr>
        <p:spPr>
          <a:xfrm>
            <a:off x="7233766" y="262433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52106-4E26-E94C-8764-5E69DA84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831" y="2905284"/>
            <a:ext cx="4070269" cy="35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4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594</Words>
  <Application>Microsoft Macintosh PowerPoint</Application>
  <PresentationFormat>Widescreen</PresentationFormat>
  <Paragraphs>187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Yinhan</cp:lastModifiedBy>
  <cp:revision>19</cp:revision>
  <dcterms:created xsi:type="dcterms:W3CDTF">2020-04-02T07:50:57Z</dcterms:created>
  <dcterms:modified xsi:type="dcterms:W3CDTF">2020-04-04T03:40:54Z</dcterms:modified>
</cp:coreProperties>
</file>