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8" r:id="rId4"/>
    <p:sldId id="279" r:id="rId5"/>
    <p:sldId id="280" r:id="rId6"/>
    <p:sldId id="284" r:id="rId7"/>
    <p:sldId id="289" r:id="rId8"/>
    <p:sldId id="259" r:id="rId9"/>
    <p:sldId id="290" r:id="rId10"/>
    <p:sldId id="291" r:id="rId11"/>
    <p:sldId id="269" r:id="rId12"/>
    <p:sldId id="292" r:id="rId13"/>
    <p:sldId id="293" r:id="rId14"/>
    <p:sldId id="277" r:id="rId15"/>
    <p:sldId id="276" r:id="rId16"/>
    <p:sldId id="281" r:id="rId17"/>
    <p:sldId id="285" r:id="rId18"/>
    <p:sldId id="287" r:id="rId19"/>
    <p:sldId id="286" r:id="rId20"/>
    <p:sldId id="272" r:id="rId21"/>
    <p:sldId id="273" r:id="rId22"/>
    <p:sldId id="274" r:id="rId23"/>
    <p:sldId id="275" r:id="rId24"/>
    <p:sldId id="260" r:id="rId25"/>
    <p:sldId id="258" r:id="rId26"/>
    <p:sldId id="265" r:id="rId27"/>
    <p:sldId id="266"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vin" initials="P" lastIdx="1" clrIdx="0">
    <p:extLst>
      <p:ext uri="{19B8F6BF-5375-455C-9EA6-DF929625EA0E}">
        <p15:presenceInfo xmlns:p15="http://schemas.microsoft.com/office/powerpoint/2012/main" userId="Par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85850" autoAdjust="0"/>
  </p:normalViewPr>
  <p:slideViewPr>
    <p:cSldViewPr snapToGrid="0">
      <p:cViewPr>
        <p:scale>
          <a:sx n="91" d="100"/>
          <a:sy n="91" d="100"/>
        </p:scale>
        <p:origin x="688" y="5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7" d="100"/>
          <a:sy n="97" d="100"/>
        </p:scale>
        <p:origin x="24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95DFD-EC2E-4584-8D18-BC169B255BB3}" type="datetimeFigureOut">
              <a:rPr lang="en-US" smtClean="0"/>
              <a:t>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3D143-826C-4324-89A0-0ABB5BCEB6CC}" type="slidenum">
              <a:rPr lang="en-US" smtClean="0"/>
              <a:t>‹#›</a:t>
            </a:fld>
            <a:endParaRPr lang="en-US"/>
          </a:p>
        </p:txBody>
      </p:sp>
    </p:spTree>
    <p:extLst>
      <p:ext uri="{BB962C8B-B14F-4D97-AF65-F5344CB8AC3E}">
        <p14:creationId xmlns:p14="http://schemas.microsoft.com/office/powerpoint/2010/main" val="263254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Figure 1. </a:t>
            </a:r>
            <a:r>
              <a:rPr lang="en-US" sz="1200" i="0" kern="1200" dirty="0">
                <a:solidFill>
                  <a:schemeClr val="tx1"/>
                </a:solidFill>
                <a:effectLst/>
                <a:latin typeface="+mn-lt"/>
                <a:ea typeface="+mn-ea"/>
                <a:cs typeface="+mn-cs"/>
              </a:rPr>
              <a:t>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ARSEF 12460 is affected by mating status. Female (green) and male (red) survival after control spray (dashed lines) and fungal spray (solid lines) is shown for cohabiting flies (A), virgin flies (B), and mated flies which mated for only 24 hours (C). Survival was followed for 21 days after the spray. Graphs show model estimates for survival proportions, using four replicates of raw data (Figure S1), with 95% Bootstrap confidence intervals. Sample sizes per treatment are provided in the legend. See Tables S1 and S2 for statistical analysis of this data. For cohabiting and virgin flies, females had better survival than males after inoculation. For mated flies, this trend was reversed. In both females and males, virgin survival was higher than mated survival, which was itself higher than survival under cohabiting conditions, which is more easily seen with separate graphs of female and male survival (Figure S2).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a:t>
            </a:fld>
            <a:endParaRPr lang="en-US"/>
          </a:p>
        </p:txBody>
      </p:sp>
    </p:spTree>
    <p:extLst>
      <p:ext uri="{BB962C8B-B14F-4D97-AF65-F5344CB8AC3E}">
        <p14:creationId xmlns:p14="http://schemas.microsoft.com/office/powerpoint/2010/main" val="289879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6: Concentration of yeast supplement after the spray affects survival of </a:t>
            </a:r>
            <a:r>
              <a:rPr lang="en-US" sz="1200" i="1" kern="1200" dirty="0">
                <a:solidFill>
                  <a:schemeClr val="tx1"/>
                </a:solidFill>
                <a:effectLst/>
                <a:latin typeface="+mn-lt"/>
                <a:ea typeface="+mn-ea"/>
                <a:cs typeface="+mn-cs"/>
              </a:rPr>
              <a:t>D. melanogaster</a:t>
            </a:r>
            <a:r>
              <a:rPr lang="en-US" sz="1200" kern="1200" dirty="0">
                <a:solidFill>
                  <a:schemeClr val="tx1"/>
                </a:solidFill>
                <a:effectLst/>
                <a:latin typeface="+mn-lt"/>
                <a:ea typeface="+mn-ea"/>
                <a:cs typeface="+mn-cs"/>
              </a:rPr>
              <a:t> 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there a way to compare magnitude of sexual dimorphism in the different diet treatments?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Are survivals of males and females the same in the yeast treatments? </a:t>
            </a:r>
            <a:r>
              <a:rPr lang="en-US" dirty="0"/>
              <a:t>Can we say that yeast supplement up to 1.0 improved survival but then didn’t when we added even more?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figure legend with summary of statistical analysis findings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11</a:t>
            </a:fld>
            <a:endParaRPr lang="en-US"/>
          </a:p>
        </p:txBody>
      </p:sp>
    </p:spTree>
    <p:extLst>
      <p:ext uri="{BB962C8B-B14F-4D97-AF65-F5344CB8AC3E}">
        <p14:creationId xmlns:p14="http://schemas.microsoft.com/office/powerpoint/2010/main" val="254868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6: Concentration of yeast supplement after the spray affects survival of </a:t>
            </a:r>
            <a:r>
              <a:rPr lang="en-US" sz="1200" i="1" kern="1200" dirty="0">
                <a:solidFill>
                  <a:schemeClr val="tx1"/>
                </a:solidFill>
                <a:effectLst/>
                <a:latin typeface="+mn-lt"/>
                <a:ea typeface="+mn-ea"/>
                <a:cs typeface="+mn-cs"/>
              </a:rPr>
              <a:t>D. melanogaster</a:t>
            </a:r>
            <a:r>
              <a:rPr lang="en-US" sz="1200" kern="1200" dirty="0">
                <a:solidFill>
                  <a:schemeClr val="tx1"/>
                </a:solidFill>
                <a:effectLst/>
                <a:latin typeface="+mn-lt"/>
                <a:ea typeface="+mn-ea"/>
                <a:cs typeface="+mn-cs"/>
              </a:rPr>
              <a:t> 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there a way to compare magnitude of sexual dimorphism in the different diet treatments?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Are survivals of males and females the same in the yeast treatments? </a:t>
            </a:r>
            <a:r>
              <a:rPr lang="en-US" dirty="0"/>
              <a:t>Can we say that yeast supplement up to 1.0 improved survival but then didn’t when we added even more?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figure legend with summary of statistical analysis findings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12</a:t>
            </a:fld>
            <a:endParaRPr lang="en-US"/>
          </a:p>
        </p:txBody>
      </p:sp>
    </p:spTree>
    <p:extLst>
      <p:ext uri="{BB962C8B-B14F-4D97-AF65-F5344CB8AC3E}">
        <p14:creationId xmlns:p14="http://schemas.microsoft.com/office/powerpoint/2010/main" val="382619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Figure S1</a:t>
            </a:r>
            <a:r>
              <a:rPr lang="en-US" sz="1200" kern="1200" dirty="0">
                <a:solidFill>
                  <a:schemeClr val="tx1"/>
                </a:solidFill>
                <a:effectLst/>
                <a:latin typeface="+mn-lt"/>
                <a:ea typeface="+mn-ea"/>
                <a:cs typeface="+mn-cs"/>
              </a:rPr>
              <a:t>. Raw data showing survival percentage of virgin, mated and cohabiting males and females under fungal inoculated and control conditions.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13</a:t>
            </a:fld>
            <a:endParaRPr lang="en-US"/>
          </a:p>
        </p:txBody>
      </p:sp>
    </p:spTree>
    <p:extLst>
      <p:ext uri="{BB962C8B-B14F-4D97-AF65-F5344CB8AC3E}">
        <p14:creationId xmlns:p14="http://schemas.microsoft.com/office/powerpoint/2010/main" val="227596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Figure S2. </a:t>
            </a:r>
            <a:r>
              <a:rPr lang="en-US" sz="1200" i="0" kern="1200" dirty="0">
                <a:solidFill>
                  <a:schemeClr val="tx1"/>
                </a:solidFill>
                <a:effectLst/>
                <a:latin typeface="+mn-lt"/>
                <a:ea typeface="+mn-ea"/>
                <a:cs typeface="+mn-cs"/>
              </a:rPr>
              <a:t>Survival post inoculation with </a:t>
            </a:r>
            <a:r>
              <a:rPr lang="en-US" sz="1200" i="1" kern="1200" dirty="0">
                <a:solidFill>
                  <a:schemeClr val="tx1"/>
                </a:solidFill>
                <a:effectLst/>
                <a:latin typeface="+mn-lt"/>
                <a:ea typeface="+mn-ea"/>
                <a:cs typeface="+mn-cs"/>
              </a:rPr>
              <a:t>Beauveria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is affected by mating status in both males and females. Flies were sprayed with fungal suspension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 1658, solid lines) or with a control, fungus-free suspension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 1626, dashed lines) at age 17 days from egg, and survival was followed for 21 days. In both females (green) and males (red), mated flies (which mated for 24 hours prior to the spray) had  lower survival than virgin flies, and flies that mated for longer than one day (cohabiting flies, which mated for 24 hours prior to spray and then cohabited with the other sex after the spray) had lower survival than mated flies (see Table S1 for statistical analysis). This figure shows model estimates for survival proportions, which are obtained from the raw survival data (Figure S1).</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14</a:t>
            </a:fld>
            <a:endParaRPr lang="en-US"/>
          </a:p>
        </p:txBody>
      </p:sp>
    </p:spTree>
    <p:extLst>
      <p:ext uri="{BB962C8B-B14F-4D97-AF65-F5344CB8AC3E}">
        <p14:creationId xmlns:p14="http://schemas.microsoft.com/office/powerpoint/2010/main" val="40578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S3</a:t>
            </a:r>
            <a:r>
              <a:rPr lang="en-US" sz="1200" kern="1200" dirty="0">
                <a:solidFill>
                  <a:schemeClr val="tx1"/>
                </a:solidFill>
                <a:effectLst/>
                <a:latin typeface="+mn-lt"/>
                <a:ea typeface="+mn-ea"/>
                <a:cs typeface="+mn-cs"/>
              </a:rPr>
              <a:t>. Raw data showing survival percentage of control and GHA inoculated males </a:t>
            </a:r>
          </a:p>
          <a:p>
            <a:r>
              <a:rPr lang="en-US" sz="1200" kern="1200" dirty="0">
                <a:solidFill>
                  <a:schemeClr val="tx1"/>
                </a:solidFill>
                <a:effectLst/>
                <a:latin typeface="+mn-lt"/>
                <a:ea typeface="+mn-ea"/>
                <a:cs typeface="+mn-cs"/>
              </a:rPr>
              <a:t>and females.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Data from three replicates are combined.</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15</a:t>
            </a:fld>
            <a:endParaRPr lang="en-US"/>
          </a:p>
        </p:txBody>
      </p:sp>
    </p:spTree>
    <p:extLst>
      <p:ext uri="{BB962C8B-B14F-4D97-AF65-F5344CB8AC3E}">
        <p14:creationId xmlns:p14="http://schemas.microsoft.com/office/powerpoint/2010/main" val="1751298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16</a:t>
            </a:fld>
            <a:endParaRPr lang="en-US"/>
          </a:p>
        </p:txBody>
      </p:sp>
    </p:spTree>
    <p:extLst>
      <p:ext uri="{BB962C8B-B14F-4D97-AF65-F5344CB8AC3E}">
        <p14:creationId xmlns:p14="http://schemas.microsoft.com/office/powerpoint/2010/main" val="3344841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from 0-5, 5-11 and 11-21 days post inoculation using the model (see Equation 1.1 and Table S1).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19</a:t>
            </a:fld>
            <a:endParaRPr lang="en-US"/>
          </a:p>
        </p:txBody>
      </p:sp>
    </p:spTree>
    <p:extLst>
      <p:ext uri="{BB962C8B-B14F-4D97-AF65-F5344CB8AC3E}">
        <p14:creationId xmlns:p14="http://schemas.microsoft.com/office/powerpoint/2010/main" val="48339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for days 0-21 post infection, using the model shown in Equation 1.1 and Table S1.</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20</a:t>
            </a:fld>
            <a:endParaRPr lang="en-US"/>
          </a:p>
        </p:txBody>
      </p:sp>
    </p:spTree>
    <p:extLst>
      <p:ext uri="{BB962C8B-B14F-4D97-AF65-F5344CB8AC3E}">
        <p14:creationId xmlns:p14="http://schemas.microsoft.com/office/powerpoint/2010/main" val="338983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Significantly smaller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Treatment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2.505×</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−9</m:t>
                        </m:r>
                      </m:sup>
                    </m:sSup>
                  </m:oMath>
                </a14:m>
                <a:r>
                  <a:rPr lang="en-US" sz="1200" kern="1200" dirty="0">
                    <a:solidFill>
                      <a:schemeClr val="tx1"/>
                    </a:solidFill>
                    <a:effectLst/>
                    <a:latin typeface="+mn-lt"/>
                    <a:ea typeface="+mn-ea"/>
                    <a:cs typeface="+mn-cs"/>
                  </a:rPr>
                  <a:t>) indicates that the data strongly supports the difference on offspring counts between the fungal inoculated groups and the controls. The data also strongly supports that cohabiting and mated groups differ in their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1.564×</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−6</m:t>
                        </m:r>
                      </m:sup>
                    </m:sSup>
                  </m:oMath>
                </a14:m>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0.05,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0.001 </a:t>
                </a: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Significantly smaller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Treatment (</a:t>
                </a:r>
                <a:r>
                  <a:rPr lang="en-US" sz="1200" i="0" kern="1200">
                    <a:solidFill>
                      <a:schemeClr val="tx1"/>
                    </a:solidFill>
                    <a:effectLst/>
                    <a:latin typeface="+mn-lt"/>
                    <a:ea typeface="+mn-ea"/>
                    <a:cs typeface="+mn-cs"/>
                  </a:rPr>
                  <a:t>2.505×10^(−9)</a:t>
                </a:r>
                <a:r>
                  <a:rPr lang="en-US" sz="1200" kern="1200" dirty="0">
                    <a:solidFill>
                      <a:schemeClr val="tx1"/>
                    </a:solidFill>
                    <a:effectLst/>
                    <a:latin typeface="+mn-lt"/>
                    <a:ea typeface="+mn-ea"/>
                    <a:cs typeface="+mn-cs"/>
                  </a:rPr>
                  <a:t>) indicates that the data strongly supports the difference on offspring counts between the fungal inoculated groups and the controls. The data also strongly supports that cohabiting and mated groups differ in their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r>
                  <a:rPr lang="en-US" sz="1200" i="0" kern="1200">
                    <a:solidFill>
                      <a:schemeClr val="tx1"/>
                    </a:solidFill>
                    <a:effectLst/>
                    <a:latin typeface="+mn-lt"/>
                    <a:ea typeface="+mn-ea"/>
                    <a:cs typeface="+mn-cs"/>
                  </a:rPr>
                  <a:t>1.564×10^(−6)</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0.05,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0.001 </a:t>
                </a:r>
              </a:p>
              <a:p>
                <a:endParaRPr lang="en-US" dirty="0"/>
              </a:p>
            </p:txBody>
          </p:sp>
        </mc:Fallback>
      </mc:AlternateContent>
      <p:sp>
        <p:nvSpPr>
          <p:cNvPr id="4" name="Slide Number Placeholder 3"/>
          <p:cNvSpPr>
            <a:spLocks noGrp="1"/>
          </p:cNvSpPr>
          <p:nvPr>
            <p:ph type="sldNum" sz="quarter" idx="5"/>
          </p:nvPr>
        </p:nvSpPr>
        <p:spPr/>
        <p:txBody>
          <a:bodyPr/>
          <a:lstStyle/>
          <a:p>
            <a:fld id="{2733D143-826C-4324-89A0-0ABB5BCEB6CC}" type="slidenum">
              <a:rPr lang="en-US" smtClean="0"/>
              <a:t>21</a:t>
            </a:fld>
            <a:endParaRPr lang="en-US"/>
          </a:p>
        </p:txBody>
      </p:sp>
    </p:spTree>
    <p:extLst>
      <p:ext uri="{BB962C8B-B14F-4D97-AF65-F5344CB8AC3E}">
        <p14:creationId xmlns:p14="http://schemas.microsoft.com/office/powerpoint/2010/main" val="1397984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were significantly small at 0-8 days (0.00043) and 8-12 days (0.03486), which indicate that the data strongly supports the sexual dimorphism post infection at an early stage. However the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between 12-21 days (0.07487) shows that the data does not strongly support for the sexual dimorphism post infection during this period. The hazard ratios (0-8 days: 0.403, 8-12 days :1.268 and 12-21 days: 1.245) indicate the risk of male flies dying post infection in comparison to the female flies.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22</a:t>
            </a:fld>
            <a:endParaRPr lang="en-US"/>
          </a:p>
        </p:txBody>
      </p:sp>
    </p:spTree>
    <p:extLst>
      <p:ext uri="{BB962C8B-B14F-4D97-AF65-F5344CB8AC3E}">
        <p14:creationId xmlns:p14="http://schemas.microsoft.com/office/powerpoint/2010/main" val="2965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2. </a:t>
                </a:r>
                <a:r>
                  <a:rPr lang="en-US" sz="1200" kern="1200" dirty="0">
                    <a:solidFill>
                      <a:schemeClr val="tx1"/>
                    </a:solidFill>
                    <a:effectLst/>
                    <a:latin typeface="+mn-lt"/>
                    <a:ea typeface="+mn-ea"/>
                    <a:cs typeface="+mn-cs"/>
                  </a:rPr>
                  <a:t>Reproductive output of mated and cohabiting females in control and fungal inoculated conditions. (A) Analysis of variance for the offspring counts.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data points are plotted for 95% confidence intervals. Offspring count was lower for fungal-inoculated</a:t>
                </a:r>
                <a:r>
                  <a:rPr lang="en-US" sz="1200" kern="1200" baseline="0" dirty="0">
                    <a:solidFill>
                      <a:schemeClr val="tx1"/>
                    </a:solidFill>
                    <a:effectLst/>
                    <a:latin typeface="+mn-lt"/>
                    <a:ea typeface="+mn-ea"/>
                    <a:cs typeface="+mn-cs"/>
                  </a:rPr>
                  <a:t> females than for control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3.313×</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−8</m:t>
                        </m:r>
                      </m:sup>
                    </m:sSup>
                  </m:oMath>
                </a14:m>
                <a:r>
                  <a:rPr lang="en-US" sz="1200" kern="1200" dirty="0">
                    <a:solidFill>
                      <a:schemeClr val="tx1"/>
                    </a:solidFill>
                    <a:effectLst/>
                    <a:latin typeface="+mn-lt"/>
                    <a:ea typeface="+mn-ea"/>
                    <a:cs typeface="+mn-cs"/>
                  </a:rPr>
                  <a:t>). Among</a:t>
                </a:r>
                <a:r>
                  <a:rPr lang="en-US" sz="1200" kern="1200" baseline="0" dirty="0">
                    <a:solidFill>
                      <a:schemeClr val="tx1"/>
                    </a:solidFill>
                    <a:effectLst/>
                    <a:latin typeface="+mn-lt"/>
                    <a:ea typeface="+mn-ea"/>
                    <a:cs typeface="+mn-cs"/>
                  </a:rPr>
                  <a:t> control females, those that cohabited with males had higher offspring counts compared to those who mated for only 24 hours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4.534×</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−6</m:t>
                        </m:r>
                      </m:sup>
                    </m:sSup>
                  </m:oMath>
                </a14:m>
                <a:r>
                  <a:rPr lang="en-US" sz="1200" kern="1200" dirty="0">
                    <a:solidFill>
                      <a:schemeClr val="tx1"/>
                    </a:solidFill>
                    <a:effectLst/>
                    <a:latin typeface="+mn-lt"/>
                    <a:ea typeface="+mn-ea"/>
                    <a:cs typeface="+mn-cs"/>
                  </a:rPr>
                  <a:t>). There was an interaction effect between treatment (fungal/control) and mating status (cohabit/mated) with a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3.725×</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−2</m:t>
                        </m:r>
                      </m:sup>
                    </m:sSup>
                  </m:oMath>
                </a14:m>
                <a:r>
                  <a:rPr lang="en-US" sz="1200" kern="1200" dirty="0">
                    <a:solidFill>
                      <a:schemeClr val="tx1"/>
                    </a:solidFill>
                    <a:effectLst/>
                    <a:latin typeface="+mn-lt"/>
                    <a:ea typeface="+mn-ea"/>
                    <a:cs typeface="+mn-cs"/>
                  </a:rPr>
                  <a:t>. (B) Box plot shows the raw data distribution of offspring counts per surviving female and predicted mean value for cohabiting and mated females. Black dots represent the outliers while red lines represents the 95% confidence intervals. A</a:t>
                </a:r>
                <a:r>
                  <a:rPr lang="en-US" sz="1200" kern="1200" baseline="0" dirty="0">
                    <a:solidFill>
                      <a:schemeClr val="tx1"/>
                    </a:solidFill>
                    <a:effectLst/>
                    <a:latin typeface="+mn-lt"/>
                    <a:ea typeface="+mn-ea"/>
                    <a:cs typeface="+mn-cs"/>
                  </a:rPr>
                  <a:t>mong females in the cohabiting condition, controls had higher offspring count that fungal-inoculated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0.01203), but among mated females,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there was no significant difference between offspring counts in control and fungal inoculated conditions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0.08702). Among uninfected controls, cohabiting females had higher offspring</a:t>
                </a:r>
                <a:r>
                  <a:rPr lang="en-US" sz="1200" kern="1200" baseline="0" dirty="0">
                    <a:solidFill>
                      <a:schemeClr val="tx1"/>
                    </a:solidFill>
                    <a:effectLst/>
                    <a:latin typeface="+mn-lt"/>
                    <a:ea typeface="+mn-ea"/>
                    <a:cs typeface="+mn-cs"/>
                  </a:rPr>
                  <a:t> counts than mated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0.01687). However, among fungal inoculated flies, offspring</a:t>
                </a:r>
                <a:r>
                  <a:rPr lang="en-US" sz="1200" kern="1200" baseline="0" dirty="0">
                    <a:solidFill>
                      <a:schemeClr val="tx1"/>
                    </a:solidFill>
                    <a:effectLst/>
                    <a:latin typeface="+mn-lt"/>
                    <a:ea typeface="+mn-ea"/>
                    <a:cs typeface="+mn-cs"/>
                  </a:rPr>
                  <a:t> counts of cohabiting females did not differ from those of mated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0.17707). </a:t>
                </a:r>
                <a:endParaRPr lang="en-US" dirty="0"/>
              </a:p>
            </p:txBody>
          </p:sp>
        </mc:Choice>
        <mc:Fallback xmlns="">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4. </a:t>
                </a:r>
                <a:r>
                  <a:rPr lang="en-US" sz="1200" kern="1200" dirty="0">
                    <a:solidFill>
                      <a:schemeClr val="tx1"/>
                    </a:solidFill>
                    <a:effectLst/>
                    <a:latin typeface="+mn-lt"/>
                    <a:ea typeface="+mn-ea"/>
                    <a:cs typeface="+mn-cs"/>
                  </a:rPr>
                  <a:t>Reproductive output of mated and cohabiting females from both control and </a:t>
                </a:r>
              </a:p>
              <a:p>
                <a:r>
                  <a:rPr lang="en-US" sz="1200" kern="1200" dirty="0">
                    <a:solidFill>
                      <a:schemeClr val="tx1"/>
                    </a:solidFill>
                    <a:effectLst/>
                    <a:latin typeface="+mn-lt"/>
                    <a:ea typeface="+mn-ea"/>
                    <a:cs typeface="+mn-cs"/>
                  </a:rPr>
                  <a:t>fungal inoculated conditions (A) Analysis of variance for the offspring counts produced by control and fungal inoculated females at two different mating statuses. The data points are plotted for 95% confidence intervals. The fungal inoculated groups showed a lower offspring count in comparison to the control groups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a:t>
                </a:r>
                <a:r>
                  <a:rPr lang="en-US" sz="1200" i="0" kern="1200">
                    <a:solidFill>
                      <a:schemeClr val="tx1"/>
                    </a:solidFill>
                    <a:effectLst/>
                    <a:latin typeface="+mn-lt"/>
                    <a:ea typeface="+mn-ea"/>
                    <a:cs typeface="+mn-cs"/>
                  </a:rPr>
                  <a:t>3.313×10^(−8)</a:t>
                </a:r>
                <a:r>
                  <a:rPr lang="en-US" sz="1200" kern="1200" dirty="0">
                    <a:solidFill>
                      <a:schemeClr val="tx1"/>
                    </a:solidFill>
                    <a:effectLst/>
                    <a:latin typeface="+mn-lt"/>
                    <a:ea typeface="+mn-ea"/>
                    <a:cs typeface="+mn-cs"/>
                  </a:rPr>
                  <a:t>). The mated groups showed a lower offspring count in comparison to the cohabit group in control treatment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r>
                  <a:rPr lang="en-US" sz="1200" i="0" kern="1200">
                    <a:solidFill>
                      <a:schemeClr val="tx1"/>
                    </a:solidFill>
                    <a:effectLst/>
                    <a:latin typeface="+mn-lt"/>
                    <a:ea typeface="+mn-ea"/>
                    <a:cs typeface="+mn-cs"/>
                  </a:rPr>
                  <a:t>4.534×10^(−6)</a:t>
                </a:r>
                <a:r>
                  <a:rPr lang="en-US" sz="1200" kern="1200" dirty="0">
                    <a:solidFill>
                      <a:schemeClr val="tx1"/>
                    </a:solidFill>
                    <a:effectLst/>
                    <a:latin typeface="+mn-lt"/>
                    <a:ea typeface="+mn-ea"/>
                    <a:cs typeface="+mn-cs"/>
                  </a:rPr>
                  <a:t>). There was an interaction effect between treatment (fungal/control) and mating status (cohabit/mated) with a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a:t>
                </a:r>
                <a:r>
                  <a:rPr lang="en-US" sz="1200" i="0" kern="1200">
                    <a:solidFill>
                      <a:schemeClr val="tx1"/>
                    </a:solidFill>
                    <a:effectLst/>
                    <a:latin typeface="+mn-lt"/>
                    <a:ea typeface="+mn-ea"/>
                    <a:cs typeface="+mn-cs"/>
                  </a:rPr>
                  <a:t>3.725×10^(−2)</a:t>
                </a:r>
                <a:r>
                  <a:rPr lang="en-US" sz="1200" kern="1200" dirty="0">
                    <a:solidFill>
                      <a:schemeClr val="tx1"/>
                    </a:solidFill>
                    <a:effectLst/>
                    <a:latin typeface="+mn-lt"/>
                    <a:ea typeface="+mn-ea"/>
                    <a:cs typeface="+mn-cs"/>
                  </a:rPr>
                  <a:t>. (B) Box plot shows the raw data distribution of offspring counts per surviving female and predicted mean value for cohabit and mated flies. Black dots represent the outliers while red lines represents the 95% confidence intervals. Control cohabits have a higher offspring count than the fungal cohabits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0.01203) whereas, there was no significant difference between offspring counts in control mated and fungal mated groups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0.08702). Control cohabit females had a significantly higher offspring count than the control mated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0.01687). However, fungal cohabits and fungal mated groups did not show a significant difference in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0.17707). The control cohabits (predicted mean : 7.124) have a lower offspring counts than fungal cohabits (predicted mean: 3.844) and the same was seen in control mated (predicted mean : 4.275982) and fungal mated females (predicted mean : 2.772).</a:t>
                </a:r>
              </a:p>
              <a:p>
                <a:endParaRPr lang="en-US" dirty="0"/>
              </a:p>
            </p:txBody>
          </p:sp>
        </mc:Fallback>
      </mc:AlternateContent>
      <p:sp>
        <p:nvSpPr>
          <p:cNvPr id="4" name="Slide Number Placeholder 3"/>
          <p:cNvSpPr>
            <a:spLocks noGrp="1"/>
          </p:cNvSpPr>
          <p:nvPr>
            <p:ph type="sldNum" sz="quarter" idx="5"/>
          </p:nvPr>
        </p:nvSpPr>
        <p:spPr/>
        <p:txBody>
          <a:bodyPr/>
          <a:lstStyle/>
          <a:p>
            <a:fld id="{2733D143-826C-4324-89A0-0ABB5BCEB6CC}" type="slidenum">
              <a:rPr lang="en-US" smtClean="0"/>
              <a:t>3</a:t>
            </a:fld>
            <a:endParaRPr lang="en-US"/>
          </a:p>
        </p:txBody>
      </p:sp>
    </p:spTree>
    <p:extLst>
      <p:ext uri="{BB962C8B-B14F-4D97-AF65-F5344CB8AC3E}">
        <p14:creationId xmlns:p14="http://schemas.microsoft.com/office/powerpoint/2010/main" val="1021494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for days 0-4, 4-9 and 9-14 days post infection, using the model shown in Equation 2.1 and Table 2.2.</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23</a:t>
            </a:fld>
            <a:endParaRPr lang="en-US"/>
          </a:p>
        </p:txBody>
      </p:sp>
    </p:spTree>
    <p:extLst>
      <p:ext uri="{BB962C8B-B14F-4D97-AF65-F5344CB8AC3E}">
        <p14:creationId xmlns:p14="http://schemas.microsoft.com/office/powerpoint/2010/main" val="68506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from 0-4, 4-9 and 9-14 days post inoculation using the model shown in Equation 2.1 and Table 2.2.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24</a:t>
            </a:fld>
            <a:endParaRPr lang="en-US"/>
          </a:p>
        </p:txBody>
      </p:sp>
    </p:spTree>
    <p:extLst>
      <p:ext uri="{BB962C8B-B14F-4D97-AF65-F5344CB8AC3E}">
        <p14:creationId xmlns:p14="http://schemas.microsoft.com/office/powerpoint/2010/main" val="31333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 Statistical data from comparing males from all dietary conditions.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25</a:t>
            </a:fld>
            <a:endParaRPr lang="en-US"/>
          </a:p>
        </p:txBody>
      </p:sp>
    </p:spTree>
    <p:extLst>
      <p:ext uri="{BB962C8B-B14F-4D97-AF65-F5344CB8AC3E}">
        <p14:creationId xmlns:p14="http://schemas.microsoft.com/office/powerpoint/2010/main" val="3630964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 Statistical data from comparing females from all dietary conditions.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26</a:t>
            </a:fld>
            <a:endParaRPr lang="en-US"/>
          </a:p>
        </p:txBody>
      </p:sp>
    </p:spTree>
    <p:extLst>
      <p:ext uri="{BB962C8B-B14F-4D97-AF65-F5344CB8AC3E}">
        <p14:creationId xmlns:p14="http://schemas.microsoft.com/office/powerpoint/2010/main" val="412724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3.</a:t>
            </a:r>
            <a:r>
              <a:rPr lang="en-US" sz="1200" kern="1200" dirty="0">
                <a:solidFill>
                  <a:schemeClr val="tx1"/>
                </a:solidFill>
                <a:effectLst/>
                <a:latin typeface="+mn-lt"/>
                <a:ea typeface="+mn-ea"/>
                <a:cs typeface="+mn-cs"/>
              </a:rPr>
              <a:t> Sexual dimorphism in survival of </a:t>
            </a:r>
            <a:r>
              <a:rPr lang="en-US" sz="1200" i="1" kern="1200" dirty="0">
                <a:solidFill>
                  <a:schemeClr val="tx1"/>
                </a:solidFill>
                <a:effectLst/>
                <a:latin typeface="+mn-lt"/>
                <a:ea typeface="+mn-ea"/>
                <a:cs typeface="+mn-cs"/>
              </a:rPr>
              <a:t>D. melanogaster </a:t>
            </a:r>
            <a:r>
              <a:rPr lang="en-US" sz="1200" kern="1200" dirty="0">
                <a:solidFill>
                  <a:schemeClr val="tx1"/>
                </a:solidFill>
                <a:effectLst/>
                <a:latin typeface="+mn-lt"/>
                <a:ea typeface="+mn-ea"/>
                <a:cs typeface="+mn-cs"/>
              </a:rPr>
              <a:t>after inoculation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strain GHA. Figure shows model estimates with 95% Bootstrap confidence intervals from the raw data shown in Figure S3. Inoculated males survived better than inoculated females until day 12 post spray. See Table S2 for statistical analysis.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33D143-826C-4324-89A0-0ABB5BCEB6CC}" type="slidenum">
              <a:rPr lang="en-US" smtClean="0"/>
              <a:t>4</a:t>
            </a:fld>
            <a:endParaRPr lang="en-US"/>
          </a:p>
        </p:txBody>
      </p:sp>
    </p:spTree>
    <p:extLst>
      <p:ext uri="{BB962C8B-B14F-4D97-AF65-F5344CB8AC3E}">
        <p14:creationId xmlns:p14="http://schemas.microsoft.com/office/powerpoint/2010/main" val="327568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 Diet affects survival of </a:t>
            </a:r>
            <a:r>
              <a:rPr lang="en-US" i="1" dirty="0"/>
              <a:t>D. melanogaster </a:t>
            </a:r>
            <a:r>
              <a:rPr lang="en-US" dirty="0"/>
              <a:t>inoculated with </a:t>
            </a:r>
            <a:r>
              <a:rPr lang="en-US" i="1" dirty="0"/>
              <a:t>B. </a:t>
            </a:r>
            <a:r>
              <a:rPr lang="en-US" i="1" dirty="0" err="1"/>
              <a:t>bassiana</a:t>
            </a:r>
            <a:r>
              <a:rPr lang="en-US" i="1" dirty="0"/>
              <a:t> </a:t>
            </a:r>
            <a:r>
              <a:rPr lang="en-US" dirty="0"/>
              <a:t>strain GHA. </a:t>
            </a:r>
          </a:p>
          <a:p>
            <a:endParaRPr lang="en-US" dirty="0"/>
          </a:p>
          <a:p>
            <a:r>
              <a:rPr lang="en-US" dirty="0"/>
              <a:t>Analysis questions for Han:</a:t>
            </a:r>
          </a:p>
          <a:p>
            <a:r>
              <a:rPr lang="en-US" dirty="0"/>
              <a:t>Can we say anything about the magnitude of sexual dimorphism in the analysis? </a:t>
            </a:r>
          </a:p>
          <a:p>
            <a:r>
              <a:rPr lang="en-US" dirty="0"/>
              <a:t>Does timing of introducing Glucose matter for survival after inoculation? </a:t>
            </a:r>
          </a:p>
          <a:p>
            <a:r>
              <a:rPr lang="en-US" dirty="0"/>
              <a:t>Summarize the main findings in the figure legend. </a:t>
            </a:r>
          </a:p>
          <a:p>
            <a:endParaRPr lang="en-US" dirty="0"/>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5</a:t>
            </a:fld>
            <a:endParaRPr lang="en-US"/>
          </a:p>
        </p:txBody>
      </p:sp>
    </p:spTree>
    <p:extLst>
      <p:ext uri="{BB962C8B-B14F-4D97-AF65-F5344CB8AC3E}">
        <p14:creationId xmlns:p14="http://schemas.microsoft.com/office/powerpoint/2010/main" val="376199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 Diet affects survival of </a:t>
            </a:r>
            <a:r>
              <a:rPr lang="en-US" i="1" dirty="0"/>
              <a:t>D. melanogaster </a:t>
            </a:r>
            <a:r>
              <a:rPr lang="en-US" dirty="0"/>
              <a:t>inoculated with </a:t>
            </a:r>
            <a:r>
              <a:rPr lang="en-US" i="1" dirty="0"/>
              <a:t>B. </a:t>
            </a:r>
            <a:r>
              <a:rPr lang="en-US" i="1" dirty="0" err="1"/>
              <a:t>bassiana</a:t>
            </a:r>
            <a:r>
              <a:rPr lang="en-US" i="1" dirty="0"/>
              <a:t> </a:t>
            </a:r>
            <a:r>
              <a:rPr lang="en-US" dirty="0"/>
              <a:t>strain GHA. </a:t>
            </a:r>
          </a:p>
          <a:p>
            <a:endParaRPr lang="en-US" dirty="0"/>
          </a:p>
          <a:p>
            <a:r>
              <a:rPr lang="en-US" dirty="0"/>
              <a:t>Analysis questions for Han:</a:t>
            </a:r>
          </a:p>
          <a:p>
            <a:r>
              <a:rPr lang="en-US" dirty="0"/>
              <a:t>Can we say anything about the magnitude of sexual dimorphism in the analysis? </a:t>
            </a:r>
          </a:p>
          <a:p>
            <a:r>
              <a:rPr lang="en-US" dirty="0"/>
              <a:t>Does timing of introducing Glucose matter for survival after inoculation? </a:t>
            </a:r>
          </a:p>
          <a:p>
            <a:r>
              <a:rPr lang="en-US" dirty="0"/>
              <a:t>Summarize the main findings in the figure legend. </a:t>
            </a:r>
          </a:p>
          <a:p>
            <a:endParaRPr lang="en-US" dirty="0"/>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6</a:t>
            </a:fld>
            <a:endParaRPr lang="en-US"/>
          </a:p>
        </p:txBody>
      </p:sp>
    </p:spTree>
    <p:extLst>
      <p:ext uri="{BB962C8B-B14F-4D97-AF65-F5344CB8AC3E}">
        <p14:creationId xmlns:p14="http://schemas.microsoft.com/office/powerpoint/2010/main" val="380706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5. </a:t>
            </a:r>
            <a:r>
              <a:rPr lang="en-US" sz="1200" i="0" kern="1200" dirty="0">
                <a:solidFill>
                  <a:schemeClr val="tx1"/>
                </a:solidFill>
                <a:effectLst/>
                <a:latin typeface="+mn-lt"/>
                <a:ea typeface="+mn-ea"/>
                <a:cs typeface="+mn-cs"/>
              </a:rPr>
              <a:t>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Three days prior to control spray (dashed lines) or fungal spray (solid lines), flies were given Cornmeal (C), Cornmeal with yeast supplement (CY), or Glucose (G) diets, marked before the dash in the figure headings. After the spray on day 15 from egg, flies were kept on one of the three types of diets (marked after the dash in the figure headings).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Can we make these conclusions from the analysis?</a:t>
            </a:r>
          </a:p>
          <a:p>
            <a:pPr marL="171450" indent="-171450">
              <a:buFontTx/>
              <a:buChar char="-"/>
            </a:pPr>
            <a:r>
              <a:rPr lang="en-US" sz="1200" i="0" kern="1200" dirty="0">
                <a:solidFill>
                  <a:schemeClr val="tx1"/>
                </a:solidFill>
                <a:effectLst/>
                <a:latin typeface="+mn-lt"/>
                <a:ea typeface="+mn-ea"/>
                <a:cs typeface="+mn-cs"/>
              </a:rPr>
              <a:t>Yeast supplement after the spray resulted in higher survival than cornmeal diet after spray</a:t>
            </a:r>
          </a:p>
          <a:p>
            <a:pPr marL="171450" indent="-171450">
              <a:buFontTx/>
              <a:buChar char="-"/>
            </a:pPr>
            <a:r>
              <a:rPr lang="en-US" sz="1200" i="0" kern="1200" dirty="0">
                <a:solidFill>
                  <a:schemeClr val="tx1"/>
                </a:solidFill>
                <a:effectLst/>
                <a:latin typeface="+mn-lt"/>
                <a:ea typeface="+mn-ea"/>
                <a:cs typeface="+mn-cs"/>
              </a:rPr>
              <a:t>Sexual dimorphism was ablated when yeast supplement was given before and after spray</a:t>
            </a:r>
          </a:p>
          <a:p>
            <a:pPr marL="171450" indent="-171450">
              <a:buFontTx/>
              <a:buChar char="-"/>
            </a:pPr>
            <a:r>
              <a:rPr lang="en-US" sz="1200" i="0" kern="1200" dirty="0">
                <a:solidFill>
                  <a:schemeClr val="tx1"/>
                </a:solidFill>
                <a:effectLst/>
                <a:latin typeface="+mn-lt"/>
                <a:ea typeface="+mn-ea"/>
                <a:cs typeface="+mn-cs"/>
              </a:rPr>
              <a:t>Female survival was the same when given yeast supplement after spray or when on glucose diet, but male survival was better on glucose diet </a:t>
            </a:r>
          </a:p>
          <a:p>
            <a:pPr marL="171450" indent="-171450">
              <a:buFontTx/>
              <a:buChar char="-"/>
            </a:pPr>
            <a:r>
              <a:rPr lang="en-US" sz="1200" i="0" kern="1200" dirty="0">
                <a:solidFill>
                  <a:schemeClr val="tx1"/>
                </a:solidFill>
                <a:effectLst/>
                <a:latin typeface="+mn-lt"/>
                <a:ea typeface="+mn-ea"/>
                <a:cs typeface="+mn-cs"/>
              </a:rPr>
              <a:t>Sexual dimorphism was most pronounced on glucose diet</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7</a:t>
            </a:fld>
            <a:endParaRPr lang="en-US"/>
          </a:p>
        </p:txBody>
      </p:sp>
    </p:spTree>
    <p:extLst>
      <p:ext uri="{BB962C8B-B14F-4D97-AF65-F5344CB8AC3E}">
        <p14:creationId xmlns:p14="http://schemas.microsoft.com/office/powerpoint/2010/main" val="114108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5. </a:t>
            </a:r>
            <a:r>
              <a:rPr lang="en-US" sz="1200" i="0" kern="1200" dirty="0">
                <a:solidFill>
                  <a:schemeClr val="tx1"/>
                </a:solidFill>
                <a:effectLst/>
                <a:latin typeface="+mn-lt"/>
                <a:ea typeface="+mn-ea"/>
                <a:cs typeface="+mn-cs"/>
              </a:rPr>
              <a:t>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Three days prior to control spray (dashed lines) or fungal spray (solid lines), flies were given Cornmeal (C), Cornmeal with yeast supplement (CY), or Glucose (G) diets, marked before the dash in the figure headings. After the spray on day 15 from egg, flies were kept on one of the three types of diets (marked after the dash in the figure headings).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Can we make these conclusions from the analysis?</a:t>
            </a:r>
          </a:p>
          <a:p>
            <a:pPr marL="171450" indent="-171450">
              <a:buFontTx/>
              <a:buChar char="-"/>
            </a:pPr>
            <a:r>
              <a:rPr lang="en-US" sz="1200" i="0" kern="1200" dirty="0">
                <a:solidFill>
                  <a:schemeClr val="tx1"/>
                </a:solidFill>
                <a:effectLst/>
                <a:latin typeface="+mn-lt"/>
                <a:ea typeface="+mn-ea"/>
                <a:cs typeface="+mn-cs"/>
              </a:rPr>
              <a:t>Yeast supplement after the spray resulted in higher survival than cornmeal diet after spray</a:t>
            </a:r>
          </a:p>
          <a:p>
            <a:pPr marL="171450" indent="-171450">
              <a:buFontTx/>
              <a:buChar char="-"/>
            </a:pPr>
            <a:r>
              <a:rPr lang="en-US" sz="1200" i="0" kern="1200" dirty="0">
                <a:solidFill>
                  <a:schemeClr val="tx1"/>
                </a:solidFill>
                <a:effectLst/>
                <a:latin typeface="+mn-lt"/>
                <a:ea typeface="+mn-ea"/>
                <a:cs typeface="+mn-cs"/>
              </a:rPr>
              <a:t>Sexual dimorphism was ablated when yeast supplement was given before and after spray</a:t>
            </a:r>
          </a:p>
          <a:p>
            <a:pPr marL="171450" indent="-171450">
              <a:buFontTx/>
              <a:buChar char="-"/>
            </a:pPr>
            <a:r>
              <a:rPr lang="en-US" sz="1200" i="0" kern="1200" dirty="0">
                <a:solidFill>
                  <a:schemeClr val="tx1"/>
                </a:solidFill>
                <a:effectLst/>
                <a:latin typeface="+mn-lt"/>
                <a:ea typeface="+mn-ea"/>
                <a:cs typeface="+mn-cs"/>
              </a:rPr>
              <a:t>Female survival was the same when given yeast supplement after spray or when on glucose diet, but male survival was better on glucose diet </a:t>
            </a:r>
          </a:p>
          <a:p>
            <a:pPr marL="171450" indent="-171450">
              <a:buFontTx/>
              <a:buChar char="-"/>
            </a:pPr>
            <a:r>
              <a:rPr lang="en-US" sz="1200" i="0" kern="1200" dirty="0">
                <a:solidFill>
                  <a:schemeClr val="tx1"/>
                </a:solidFill>
                <a:effectLst/>
                <a:latin typeface="+mn-lt"/>
                <a:ea typeface="+mn-ea"/>
                <a:cs typeface="+mn-cs"/>
              </a:rPr>
              <a:t>Sexual dimorphism was most pronounced on glucose diet</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8</a:t>
            </a:fld>
            <a:endParaRPr lang="en-US"/>
          </a:p>
        </p:txBody>
      </p:sp>
    </p:spTree>
    <p:extLst>
      <p:ext uri="{BB962C8B-B14F-4D97-AF65-F5344CB8AC3E}">
        <p14:creationId xmlns:p14="http://schemas.microsoft.com/office/powerpoint/2010/main" val="837118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5. </a:t>
            </a:r>
            <a:r>
              <a:rPr lang="en-US" sz="1200" i="0" kern="1200" dirty="0">
                <a:solidFill>
                  <a:schemeClr val="tx1"/>
                </a:solidFill>
                <a:effectLst/>
                <a:latin typeface="+mn-lt"/>
                <a:ea typeface="+mn-ea"/>
                <a:cs typeface="+mn-cs"/>
              </a:rPr>
              <a:t>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Three days prior to control spray (dashed lines) or fungal spray (solid lines), flies were given Cornmeal (C), Cornmeal with yeast supplement (CY), or Glucose (G) diets, marked before the dash in the figure headings. After the spray on day 15 from egg, flies were kept on one of the three types of diets (marked after the dash in the figure headings).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Can we make these conclusions from the analysis?</a:t>
            </a:r>
          </a:p>
          <a:p>
            <a:pPr marL="171450" indent="-171450">
              <a:buFontTx/>
              <a:buChar char="-"/>
            </a:pPr>
            <a:r>
              <a:rPr lang="en-US" sz="1200" i="0" kern="1200" dirty="0">
                <a:solidFill>
                  <a:schemeClr val="tx1"/>
                </a:solidFill>
                <a:effectLst/>
                <a:latin typeface="+mn-lt"/>
                <a:ea typeface="+mn-ea"/>
                <a:cs typeface="+mn-cs"/>
              </a:rPr>
              <a:t>Yeast supplement after the spray resulted in higher survival than cornmeal diet after spray</a:t>
            </a:r>
          </a:p>
          <a:p>
            <a:pPr marL="171450" indent="-171450">
              <a:buFontTx/>
              <a:buChar char="-"/>
            </a:pPr>
            <a:r>
              <a:rPr lang="en-US" sz="1200" i="0" kern="1200" dirty="0">
                <a:solidFill>
                  <a:schemeClr val="tx1"/>
                </a:solidFill>
                <a:effectLst/>
                <a:latin typeface="+mn-lt"/>
                <a:ea typeface="+mn-ea"/>
                <a:cs typeface="+mn-cs"/>
              </a:rPr>
              <a:t>Sexual dimorphism was ablated when yeast supplement was given before and after spray</a:t>
            </a:r>
          </a:p>
          <a:p>
            <a:pPr marL="171450" indent="-171450">
              <a:buFontTx/>
              <a:buChar char="-"/>
            </a:pPr>
            <a:r>
              <a:rPr lang="en-US" sz="1200" i="0" kern="1200" dirty="0">
                <a:solidFill>
                  <a:schemeClr val="tx1"/>
                </a:solidFill>
                <a:effectLst/>
                <a:latin typeface="+mn-lt"/>
                <a:ea typeface="+mn-ea"/>
                <a:cs typeface="+mn-cs"/>
              </a:rPr>
              <a:t>Female survival was the same when given yeast supplement after spray or when on glucose diet, but male survival was better on glucose diet </a:t>
            </a:r>
          </a:p>
          <a:p>
            <a:pPr marL="171450" indent="-171450">
              <a:buFontTx/>
              <a:buChar char="-"/>
            </a:pPr>
            <a:r>
              <a:rPr lang="en-US" sz="1200" i="0" kern="1200" dirty="0">
                <a:solidFill>
                  <a:schemeClr val="tx1"/>
                </a:solidFill>
                <a:effectLst/>
                <a:latin typeface="+mn-lt"/>
                <a:ea typeface="+mn-ea"/>
                <a:cs typeface="+mn-cs"/>
              </a:rPr>
              <a:t>Sexual dimorphism was most pronounced on glucose diet</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9</a:t>
            </a:fld>
            <a:endParaRPr lang="en-US"/>
          </a:p>
        </p:txBody>
      </p:sp>
    </p:spTree>
    <p:extLst>
      <p:ext uri="{BB962C8B-B14F-4D97-AF65-F5344CB8AC3E}">
        <p14:creationId xmlns:p14="http://schemas.microsoft.com/office/powerpoint/2010/main" val="408582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6: Concentration of yeast supplement after the spray affects survival of </a:t>
            </a:r>
            <a:r>
              <a:rPr lang="en-US" sz="1200" i="1" kern="1200" dirty="0">
                <a:solidFill>
                  <a:schemeClr val="tx1"/>
                </a:solidFill>
                <a:effectLst/>
                <a:latin typeface="+mn-lt"/>
                <a:ea typeface="+mn-ea"/>
                <a:cs typeface="+mn-cs"/>
              </a:rPr>
              <a:t>D. melanogaster</a:t>
            </a:r>
            <a:r>
              <a:rPr lang="en-US" sz="1200" kern="1200" dirty="0">
                <a:solidFill>
                  <a:schemeClr val="tx1"/>
                </a:solidFill>
                <a:effectLst/>
                <a:latin typeface="+mn-lt"/>
                <a:ea typeface="+mn-ea"/>
                <a:cs typeface="+mn-cs"/>
              </a:rPr>
              <a:t> 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there a way to compare magnitude of sexual dimorphism in the different diet treatments?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Are survivals of males and females the same in the yeast treatments? </a:t>
            </a:r>
            <a:r>
              <a:rPr lang="en-US" dirty="0"/>
              <a:t>Can we say that yeast supplement up to 1.0 improved survival but then didn’t when we added even more?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figure legend with summary of statistical analysis findings</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10</a:t>
            </a:fld>
            <a:endParaRPr lang="en-US"/>
          </a:p>
        </p:txBody>
      </p:sp>
    </p:spTree>
    <p:extLst>
      <p:ext uri="{BB962C8B-B14F-4D97-AF65-F5344CB8AC3E}">
        <p14:creationId xmlns:p14="http://schemas.microsoft.com/office/powerpoint/2010/main" val="68934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6FE1-4A85-4254-9451-F833B10A8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BCFC8-E6A2-4322-BE4B-3F4E6B72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86B1D-F9F0-41B2-9019-6421482019D3}"/>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3B9E7C56-6960-4D9D-8A7A-03D258D56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E2D59-E1C3-4420-BDCA-CB6B965F1562}"/>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16005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66C5-0F80-4688-B040-AAB0DC2CC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C9B94-9535-447F-AA57-538C9C839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47524-CA7B-4301-89C5-5E1415E199F2}"/>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722EE69D-DB6A-4284-B9D0-05B8374E1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57CF-7472-4B68-992D-3BFA082E971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42113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5525E-5776-4832-8F4F-B1284F4C3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A3255-142D-41C9-9EA8-D2E17BC90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DD1CF-FAF5-4EBD-83C7-CDBBB21104F1}"/>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6B2AA4B2-DAB5-4549-96D8-D797BBEB6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E796F-7B4D-4E3A-9592-FDD8574FBCA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7654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D9DE-1A30-B445-B41A-311E168305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1BCA7-A510-6E47-93B7-9AE8E3129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2D3C6-1BAD-E046-B955-561A2C5E9563}"/>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22B8AB80-86F2-D340-A22E-4A503682B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D58A0-032F-FC48-811C-0E53F374F960}"/>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63789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1FFB-47F3-8747-9C32-EA85C856B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A1058-02B3-CB47-9CDD-D24588A95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F3CA0-7394-7241-9E29-E3069626312E}"/>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377BE045-AEF7-F34B-A555-00DCA0535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8BDD8-0FBB-CD4B-BFA2-377030F070B9}"/>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29727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F514-E7CF-5C45-8892-09056189E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F5CAA-102B-3F4F-9848-C56169191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1F944-7CE7-7744-A8CF-099F40455597}"/>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07E3660C-1CA2-974A-B267-B90753608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59084-4377-2A4E-A7BB-6AB1EB4E3E67}"/>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79969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F428-C9D7-4340-B749-F3E05856B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1D4C8-431C-CE4B-A448-7EFFE32D01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0E4B78-BE21-FB4A-ABAD-EA44611E3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E988B-66DA-AC4C-A3C4-8016E61D514C}"/>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6" name="Footer Placeholder 5">
            <a:extLst>
              <a:ext uri="{FF2B5EF4-FFF2-40B4-BE49-F238E27FC236}">
                <a16:creationId xmlns:a16="http://schemas.microsoft.com/office/drawing/2014/main" id="{49B41ED1-FA5D-5046-A47A-A5DBB29BA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95C44-4721-DC4D-9BD5-CB224D32715C}"/>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5568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AFED-0C93-0148-A235-217348BF51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8BE39-A7CE-FB4A-9E45-86D93A074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31411-42BD-FC4B-B2B6-E830CE963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94B5-6932-E942-BF51-03E760814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B2467-B4A6-2644-A508-4FF5A9596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C716E-3415-1D47-A9B2-B21DE52D3532}"/>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8" name="Footer Placeholder 7">
            <a:extLst>
              <a:ext uri="{FF2B5EF4-FFF2-40B4-BE49-F238E27FC236}">
                <a16:creationId xmlns:a16="http://schemas.microsoft.com/office/drawing/2014/main" id="{3375EE0E-D394-1949-9AE6-0291E42108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0F0B74-2768-544C-BA69-238F66462F94}"/>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88816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0FA7-0A37-1E47-981D-DE91F8B6F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3D558-3024-7B48-9A21-7F31D89217BD}"/>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4" name="Footer Placeholder 3">
            <a:extLst>
              <a:ext uri="{FF2B5EF4-FFF2-40B4-BE49-F238E27FC236}">
                <a16:creationId xmlns:a16="http://schemas.microsoft.com/office/drawing/2014/main" id="{EA53B76B-BD42-E347-9A6D-137513B6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C893B3-0DBA-8440-9DEE-9FF09BC3FD2F}"/>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25095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00DF4-A4E7-304E-AFD3-8C78F679A3DE}"/>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3" name="Footer Placeholder 2">
            <a:extLst>
              <a:ext uri="{FF2B5EF4-FFF2-40B4-BE49-F238E27FC236}">
                <a16:creationId xmlns:a16="http://schemas.microsoft.com/office/drawing/2014/main" id="{2821B770-42EF-814A-8E1C-28E8A697C2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865AF4-BDB5-5142-AF0B-6A30E4A9389E}"/>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2572585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3B92-21E0-4E46-A397-B67BE36A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DC8F0-920F-FA4E-95EE-7AE472D09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CBA7FF-EDA8-3B4D-9F4A-42160EA7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58C2F-BE32-734D-AEB7-B7AF9E20C5DA}"/>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6" name="Footer Placeholder 5">
            <a:extLst>
              <a:ext uri="{FF2B5EF4-FFF2-40B4-BE49-F238E27FC236}">
                <a16:creationId xmlns:a16="http://schemas.microsoft.com/office/drawing/2014/main" id="{F2F30F8A-71FC-3C4F-AE5C-9BFA26646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6C028-B733-CE43-94C7-977E8E6BD76A}"/>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0550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062B-B77D-4C16-8E32-21873608A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6B982-DF96-4091-892B-5BBC98204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85E9-C935-4AD0-B451-53594016FE9D}"/>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31E37255-BC72-40C1-821E-F0FA95BC5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2E73-737A-48BE-9FEF-525420F0CE6D}"/>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1788790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CCD2-4CF0-0B48-8A6A-4B999A12E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DB4A0-CC55-B148-8881-758D97B91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BC48E-CEC7-644E-A9DE-69BE5ED30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07A07-7B9E-DA46-B538-19DF4E3DB3FD}"/>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6" name="Footer Placeholder 5">
            <a:extLst>
              <a:ext uri="{FF2B5EF4-FFF2-40B4-BE49-F238E27FC236}">
                <a16:creationId xmlns:a16="http://schemas.microsoft.com/office/drawing/2014/main" id="{8DDB7B10-7F5B-6D4A-8BF1-15ED8EAB9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BC41-E19E-1A4F-B73D-9EEBDFC2B09E}"/>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632365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3930-E050-D340-A80C-C62A466FF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EA021A-D48A-3043-912B-96FA9CD8D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7A509-2C99-444A-8A56-D62E43F9CECC}"/>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6696F6EF-CEED-184F-8CF0-93428024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C12A4-230B-114D-B527-DF28D3A44805}"/>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4204270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A51D1-480C-8546-9708-43720947EF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E61B2-755C-6948-BFFC-45C4C1435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D54A-1015-B44D-AE10-0FFCBAB2ACFB}"/>
              </a:ext>
            </a:extLst>
          </p:cNvPr>
          <p:cNvSpPr>
            <a:spLocks noGrp="1"/>
          </p:cNvSpPr>
          <p:nvPr>
            <p:ph type="dt" sz="half" idx="10"/>
          </p:nvPr>
        </p:nvSpPr>
        <p:spPr/>
        <p:txBody>
          <a:body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80579AE8-7457-C542-BF6C-31CB1FB94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E5D62-9975-B04F-9C68-80BB83B663F2}"/>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0471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730-22AA-4E9F-875B-CC418A132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E8C85-E511-481C-88DE-2AB2FEAFC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ADC9A-663E-4080-A731-83E1DD771BA4}"/>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F0724E16-FABC-45BE-A725-607F4FE7E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B5577-808B-45A0-8B79-8193DB9E45F5}"/>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72476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4BC6-EA8E-4994-8F9B-C8201E5B2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8E1A2-0BB9-4993-BB4B-E7F6EADDC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ED115C-A143-44DB-BC2E-2D596DF82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4E602-47E3-4E0A-B244-ECF4148339B3}"/>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6" name="Footer Placeholder 5">
            <a:extLst>
              <a:ext uri="{FF2B5EF4-FFF2-40B4-BE49-F238E27FC236}">
                <a16:creationId xmlns:a16="http://schemas.microsoft.com/office/drawing/2014/main" id="{2D1340D0-8710-46C0-B724-18D431958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A080E-2D89-4B69-9C81-407A007E11B9}"/>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20514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6930-B869-41EF-81BC-51AB7B7AD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E1C37-E4D8-4799-B221-3324C34FB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1E487-E680-403E-B61E-0732D202A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679FB1-2448-4DC6-A3A5-B030C89B9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C8C67-B7EB-41F5-9041-E8737C45D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3196B-C005-46F5-8447-D65C7C6B5C35}"/>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8" name="Footer Placeholder 7">
            <a:extLst>
              <a:ext uri="{FF2B5EF4-FFF2-40B4-BE49-F238E27FC236}">
                <a16:creationId xmlns:a16="http://schemas.microsoft.com/office/drawing/2014/main" id="{843C8B2F-4D16-42FA-9C2F-7A2B370A3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B1163-278F-48CC-8F45-C906FAB0DD4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88761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8AED-09D2-4C16-83B5-993175DC9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071DD-3580-4418-A823-4B2878A86585}"/>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4" name="Footer Placeholder 3">
            <a:extLst>
              <a:ext uri="{FF2B5EF4-FFF2-40B4-BE49-F238E27FC236}">
                <a16:creationId xmlns:a16="http://schemas.microsoft.com/office/drawing/2014/main" id="{785790D1-3D1F-4EC7-8E31-D2491F2F5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1F2F2-D0FC-4F07-BE3E-97E596C3E029}"/>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4680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C34F5-FF35-4298-8DA4-0C8DEB9FC964}"/>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3" name="Footer Placeholder 2">
            <a:extLst>
              <a:ext uri="{FF2B5EF4-FFF2-40B4-BE49-F238E27FC236}">
                <a16:creationId xmlns:a16="http://schemas.microsoft.com/office/drawing/2014/main" id="{119B1CD2-4949-4D5D-B6A3-F47380DAD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D726B-B661-48F3-89AF-47BE5C8A62E4}"/>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53661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53FA-3A29-4F37-A266-310A188AC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DEAAE-AA92-4AE0-AB51-19752839E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1235E-BEC0-4755-8D14-DD33001E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3D689-88DF-4C6D-96A1-7308049EA9ED}"/>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6" name="Footer Placeholder 5">
            <a:extLst>
              <a:ext uri="{FF2B5EF4-FFF2-40B4-BE49-F238E27FC236}">
                <a16:creationId xmlns:a16="http://schemas.microsoft.com/office/drawing/2014/main" id="{CE4DE1FD-7FEE-4489-BAB3-BA19BEA2A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1803D-45F4-47D7-8661-AA25DC0B7722}"/>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67547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8369-E67C-4BF5-BB06-49E59F413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CD618-280E-4ACE-BE1F-CE1304631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55D441-A1A1-412F-89A2-BA96D1B07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81CB7-B160-48FA-8FA4-14A3F726A604}"/>
              </a:ext>
            </a:extLst>
          </p:cNvPr>
          <p:cNvSpPr>
            <a:spLocks noGrp="1"/>
          </p:cNvSpPr>
          <p:nvPr>
            <p:ph type="dt" sz="half" idx="10"/>
          </p:nvPr>
        </p:nvSpPr>
        <p:spPr/>
        <p:txBody>
          <a:bodyPr/>
          <a:lstStyle/>
          <a:p>
            <a:fld id="{E3A93DF4-D92B-4871-889E-BD8134BE99AB}" type="datetimeFigureOut">
              <a:rPr lang="en-US" smtClean="0"/>
              <a:t>2/2/20</a:t>
            </a:fld>
            <a:endParaRPr lang="en-US"/>
          </a:p>
        </p:txBody>
      </p:sp>
      <p:sp>
        <p:nvSpPr>
          <p:cNvPr id="6" name="Footer Placeholder 5">
            <a:extLst>
              <a:ext uri="{FF2B5EF4-FFF2-40B4-BE49-F238E27FC236}">
                <a16:creationId xmlns:a16="http://schemas.microsoft.com/office/drawing/2014/main" id="{53C71DD5-B7BE-488E-8035-A4574C2E9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293A-01E0-4B4C-A852-280F6A059A7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609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3DB25-F830-4F26-BB14-72434A410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6B4A8-DC64-4142-89BE-612ED2CA2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FCAA6-6D04-42CC-8F63-F0BCED3E5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93DF4-D92B-4871-889E-BD8134BE99AB}" type="datetimeFigureOut">
              <a:rPr lang="en-US" smtClean="0"/>
              <a:t>2/2/20</a:t>
            </a:fld>
            <a:endParaRPr lang="en-US"/>
          </a:p>
        </p:txBody>
      </p:sp>
      <p:sp>
        <p:nvSpPr>
          <p:cNvPr id="5" name="Footer Placeholder 4">
            <a:extLst>
              <a:ext uri="{FF2B5EF4-FFF2-40B4-BE49-F238E27FC236}">
                <a16:creationId xmlns:a16="http://schemas.microsoft.com/office/drawing/2014/main" id="{5BE91397-6731-426C-9E04-807A2617B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286085-B026-41C0-9617-68088F4B3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498BC-3040-4739-AF7A-5FA763BF81EE}" type="slidenum">
              <a:rPr lang="en-US" smtClean="0"/>
              <a:t>‹#›</a:t>
            </a:fld>
            <a:endParaRPr lang="en-US"/>
          </a:p>
        </p:txBody>
      </p:sp>
    </p:spTree>
    <p:extLst>
      <p:ext uri="{BB962C8B-B14F-4D97-AF65-F5344CB8AC3E}">
        <p14:creationId xmlns:p14="http://schemas.microsoft.com/office/powerpoint/2010/main" val="346975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9379A-2DB3-264B-AC57-32DC6A34D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27F52-C5C4-0D45-8653-46E5EA7D5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7EDC4-0039-874E-AF8E-B60C535D1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1B3FD-5DF8-F540-BB19-4ACF8CDD5D53}" type="datetimeFigureOut">
              <a:rPr lang="en-US" smtClean="0"/>
              <a:t>2/2/20</a:t>
            </a:fld>
            <a:endParaRPr lang="en-US"/>
          </a:p>
        </p:txBody>
      </p:sp>
      <p:sp>
        <p:nvSpPr>
          <p:cNvPr id="5" name="Footer Placeholder 4">
            <a:extLst>
              <a:ext uri="{FF2B5EF4-FFF2-40B4-BE49-F238E27FC236}">
                <a16:creationId xmlns:a16="http://schemas.microsoft.com/office/drawing/2014/main" id="{6F823EA4-7B8F-C849-A14E-86BCAFD2F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7D737-5AB4-1542-9582-41DC7A948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2E2AB-32BA-CD44-B240-5D4680374892}" type="slidenum">
              <a:rPr lang="en-US" smtClean="0"/>
              <a:t>‹#›</a:t>
            </a:fld>
            <a:endParaRPr lang="en-US"/>
          </a:p>
        </p:txBody>
      </p:sp>
    </p:spTree>
    <p:extLst>
      <p:ext uri="{BB962C8B-B14F-4D97-AF65-F5344CB8AC3E}">
        <p14:creationId xmlns:p14="http://schemas.microsoft.com/office/powerpoint/2010/main" val="1426150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8.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29.png"/><Relationship Id="rId4" Type="http://schemas.openxmlformats.org/officeDocument/2006/relationships/image" Target="../media/image47.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1CC2-8E86-4337-9C9D-F0A68852B015}"/>
              </a:ext>
            </a:extLst>
          </p:cNvPr>
          <p:cNvSpPr>
            <a:spLocks noGrp="1"/>
          </p:cNvSpPr>
          <p:nvPr>
            <p:ph type="ctrTitle"/>
          </p:nvPr>
        </p:nvSpPr>
        <p:spPr/>
        <p:txBody>
          <a:bodyPr/>
          <a:lstStyle/>
          <a:p>
            <a:r>
              <a:rPr lang="en-US" dirty="0"/>
              <a:t>Rai et al. </a:t>
            </a:r>
          </a:p>
        </p:txBody>
      </p:sp>
      <p:sp>
        <p:nvSpPr>
          <p:cNvPr id="3" name="Subtitle 2">
            <a:extLst>
              <a:ext uri="{FF2B5EF4-FFF2-40B4-BE49-F238E27FC236}">
                <a16:creationId xmlns:a16="http://schemas.microsoft.com/office/drawing/2014/main" id="{B833A1AF-8A7A-4B2A-BFE0-F1AB8E9E5B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967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9CF22-A924-4E0C-ACAC-73D7231A3459}"/>
              </a:ext>
            </a:extLst>
          </p:cNvPr>
          <p:cNvSpPr>
            <a:spLocks noGrp="1"/>
          </p:cNvSpPr>
          <p:nvPr>
            <p:ph idx="1"/>
          </p:nvPr>
        </p:nvSpPr>
        <p:spPr>
          <a:xfrm>
            <a:off x="642257" y="356054"/>
            <a:ext cx="10515600" cy="4351338"/>
          </a:xfrm>
        </p:spPr>
        <p:txBody>
          <a:bodyPr/>
          <a:lstStyle/>
          <a:p>
            <a:pPr marL="0" indent="0">
              <a:buNone/>
            </a:pPr>
            <a:r>
              <a:rPr lang="en-US" i="1" dirty="0"/>
              <a:t>Figure </a:t>
            </a:r>
            <a:r>
              <a:rPr lang="en-US" i="1" dirty="0">
                <a:solidFill>
                  <a:srgbClr val="FF0000"/>
                </a:solidFill>
              </a:rPr>
              <a:t>6</a:t>
            </a:r>
            <a:r>
              <a:rPr lang="en-US" i="1" dirty="0"/>
              <a:t>. </a:t>
            </a:r>
            <a:endParaRPr lang="en-US" dirty="0"/>
          </a:p>
        </p:txBody>
      </p:sp>
      <p:sp>
        <p:nvSpPr>
          <p:cNvPr id="2" name="TextBox 1">
            <a:extLst>
              <a:ext uri="{FF2B5EF4-FFF2-40B4-BE49-F238E27FC236}">
                <a16:creationId xmlns:a16="http://schemas.microsoft.com/office/drawing/2014/main" id="{39C752AF-A5C7-44C0-A820-BB3C3A75DAF7}"/>
              </a:ext>
            </a:extLst>
          </p:cNvPr>
          <p:cNvSpPr txBox="1"/>
          <p:nvPr/>
        </p:nvSpPr>
        <p:spPr>
          <a:xfrm>
            <a:off x="2813211" y="243559"/>
            <a:ext cx="5852564" cy="1477328"/>
          </a:xfrm>
          <a:prstGeom prst="rect">
            <a:avLst/>
          </a:prstGeom>
          <a:noFill/>
        </p:spPr>
        <p:txBody>
          <a:bodyPr wrap="square" rtlCol="0">
            <a:spAutoFit/>
          </a:bodyPr>
          <a:lstStyle/>
          <a:p>
            <a:r>
              <a:rPr lang="en-US" dirty="0">
                <a:solidFill>
                  <a:schemeClr val="bg2">
                    <a:lumMod val="50000"/>
                  </a:schemeClr>
                </a:solidFill>
              </a:rPr>
              <a:t>Han </a:t>
            </a:r>
          </a:p>
          <a:p>
            <a:r>
              <a:rPr lang="en-US" dirty="0">
                <a:solidFill>
                  <a:schemeClr val="bg2">
                    <a:lumMod val="50000"/>
                  </a:schemeClr>
                </a:solidFill>
              </a:rPr>
              <a:t>Is there a way to compare magnitude of sexual dimorphism?</a:t>
            </a:r>
          </a:p>
          <a:p>
            <a:r>
              <a:rPr lang="en-US" dirty="0">
                <a:solidFill>
                  <a:schemeClr val="bg2">
                    <a:lumMod val="50000"/>
                  </a:schemeClr>
                </a:solidFill>
              </a:rPr>
              <a:t>Add sample sizes and legends per graph similar to figure 1</a:t>
            </a:r>
          </a:p>
          <a:p>
            <a:r>
              <a:rPr lang="en-US" dirty="0">
                <a:solidFill>
                  <a:schemeClr val="bg2">
                    <a:lumMod val="50000"/>
                  </a:schemeClr>
                </a:solidFill>
              </a:rPr>
              <a:t>Answer questions in the notes section of this slide</a:t>
            </a:r>
          </a:p>
          <a:p>
            <a:r>
              <a:rPr lang="en-US" dirty="0">
                <a:solidFill>
                  <a:srgbClr val="FF0000"/>
                </a:solidFill>
              </a:rPr>
              <a:t>Cut off at 12</a:t>
            </a:r>
          </a:p>
        </p:txBody>
      </p:sp>
      <p:grpSp>
        <p:nvGrpSpPr>
          <p:cNvPr id="28" name="Group 27">
            <a:extLst>
              <a:ext uri="{FF2B5EF4-FFF2-40B4-BE49-F238E27FC236}">
                <a16:creationId xmlns:a16="http://schemas.microsoft.com/office/drawing/2014/main" id="{B34CA662-9A8A-BD4A-B198-360FAB326071}"/>
              </a:ext>
            </a:extLst>
          </p:cNvPr>
          <p:cNvGrpSpPr/>
          <p:nvPr/>
        </p:nvGrpSpPr>
        <p:grpSpPr>
          <a:xfrm>
            <a:off x="60829" y="2161309"/>
            <a:ext cx="2851293" cy="2811894"/>
            <a:chOff x="60829" y="2161309"/>
            <a:chExt cx="2851293" cy="2811894"/>
          </a:xfrm>
        </p:grpSpPr>
        <p:pic>
          <p:nvPicPr>
            <p:cNvPr id="13" name="Picture 12">
              <a:extLst>
                <a:ext uri="{FF2B5EF4-FFF2-40B4-BE49-F238E27FC236}">
                  <a16:creationId xmlns:a16="http://schemas.microsoft.com/office/drawing/2014/main" id="{D8ED6715-785A-9749-804C-5945DD9E6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9" y="2161309"/>
              <a:ext cx="1573414" cy="2811894"/>
            </a:xfrm>
            <a:prstGeom prst="rect">
              <a:avLst/>
            </a:prstGeom>
          </p:spPr>
        </p:pic>
        <p:pic>
          <p:nvPicPr>
            <p:cNvPr id="21" name="Picture 20" descr="A picture containing table&#10;&#10;Description automatically generated">
              <a:extLst>
                <a:ext uri="{FF2B5EF4-FFF2-40B4-BE49-F238E27FC236}">
                  <a16:creationId xmlns:a16="http://schemas.microsoft.com/office/drawing/2014/main" id="{DA2CE1A3-43C2-D141-812C-E912EAB42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686" y="3225605"/>
              <a:ext cx="1343436" cy="760569"/>
            </a:xfrm>
            <a:prstGeom prst="rect">
              <a:avLst/>
            </a:prstGeom>
          </p:spPr>
        </p:pic>
      </p:grpSp>
      <p:grpSp>
        <p:nvGrpSpPr>
          <p:cNvPr id="29" name="Group 28">
            <a:extLst>
              <a:ext uri="{FF2B5EF4-FFF2-40B4-BE49-F238E27FC236}">
                <a16:creationId xmlns:a16="http://schemas.microsoft.com/office/drawing/2014/main" id="{681D625F-38DF-E34C-BFAB-A984C0D353DC}"/>
              </a:ext>
            </a:extLst>
          </p:cNvPr>
          <p:cNvGrpSpPr/>
          <p:nvPr/>
        </p:nvGrpSpPr>
        <p:grpSpPr>
          <a:xfrm>
            <a:off x="3032207" y="2161307"/>
            <a:ext cx="2867850" cy="2811894"/>
            <a:chOff x="2833280" y="2161309"/>
            <a:chExt cx="2867850" cy="2811894"/>
          </a:xfrm>
        </p:grpSpPr>
        <p:pic>
          <p:nvPicPr>
            <p:cNvPr id="15" name="Picture 14">
              <a:extLst>
                <a:ext uri="{FF2B5EF4-FFF2-40B4-BE49-F238E27FC236}">
                  <a16:creationId xmlns:a16="http://schemas.microsoft.com/office/drawing/2014/main" id="{779CE0A8-1923-854E-96AA-DE3DCC36FE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3280" y="2161309"/>
              <a:ext cx="1573414" cy="2811894"/>
            </a:xfrm>
            <a:prstGeom prst="rect">
              <a:avLst/>
            </a:prstGeom>
          </p:spPr>
        </p:pic>
        <p:pic>
          <p:nvPicPr>
            <p:cNvPr id="23" name="Picture 22" descr="A picture containing table&#10;&#10;Description automatically generated">
              <a:extLst>
                <a:ext uri="{FF2B5EF4-FFF2-40B4-BE49-F238E27FC236}">
                  <a16:creationId xmlns:a16="http://schemas.microsoft.com/office/drawing/2014/main" id="{408C2987-DD9B-3A49-A102-524FA787EF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7694" y="3186971"/>
              <a:ext cx="1343436" cy="760569"/>
            </a:xfrm>
            <a:prstGeom prst="rect">
              <a:avLst/>
            </a:prstGeom>
          </p:spPr>
        </p:pic>
      </p:grpSp>
      <p:grpSp>
        <p:nvGrpSpPr>
          <p:cNvPr id="30" name="Group 29">
            <a:extLst>
              <a:ext uri="{FF2B5EF4-FFF2-40B4-BE49-F238E27FC236}">
                <a16:creationId xmlns:a16="http://schemas.microsoft.com/office/drawing/2014/main" id="{150AD7D0-E3EA-4A46-B0EC-9790B81FB70D}"/>
              </a:ext>
            </a:extLst>
          </p:cNvPr>
          <p:cNvGrpSpPr/>
          <p:nvPr/>
        </p:nvGrpSpPr>
        <p:grpSpPr>
          <a:xfrm>
            <a:off x="6050005" y="2161307"/>
            <a:ext cx="2884415" cy="2811894"/>
            <a:chOff x="5605731" y="2161309"/>
            <a:chExt cx="2884415" cy="2811894"/>
          </a:xfrm>
        </p:grpSpPr>
        <p:pic>
          <p:nvPicPr>
            <p:cNvPr id="17" name="Picture 16">
              <a:extLst>
                <a:ext uri="{FF2B5EF4-FFF2-40B4-BE49-F238E27FC236}">
                  <a16:creationId xmlns:a16="http://schemas.microsoft.com/office/drawing/2014/main" id="{BBD7E2DA-CE9C-6244-B776-A8B9BE2A2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5731" y="2161309"/>
              <a:ext cx="1573414" cy="2811894"/>
            </a:xfrm>
            <a:prstGeom prst="rect">
              <a:avLst/>
            </a:prstGeom>
          </p:spPr>
        </p:pic>
        <p:pic>
          <p:nvPicPr>
            <p:cNvPr id="25" name="Picture 24" descr="A picture containing table&#10;&#10;Description automatically generated">
              <a:extLst>
                <a:ext uri="{FF2B5EF4-FFF2-40B4-BE49-F238E27FC236}">
                  <a16:creationId xmlns:a16="http://schemas.microsoft.com/office/drawing/2014/main" id="{83E011DE-7D71-F349-B8B0-A6613198BB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6710" y="3186970"/>
              <a:ext cx="1343436" cy="760569"/>
            </a:xfrm>
            <a:prstGeom prst="rect">
              <a:avLst/>
            </a:prstGeom>
          </p:spPr>
        </p:pic>
      </p:grpSp>
      <p:grpSp>
        <p:nvGrpSpPr>
          <p:cNvPr id="31" name="Group 30">
            <a:extLst>
              <a:ext uri="{FF2B5EF4-FFF2-40B4-BE49-F238E27FC236}">
                <a16:creationId xmlns:a16="http://schemas.microsoft.com/office/drawing/2014/main" id="{38E55E0B-3DC7-1543-89A5-C867EA4EA6B3}"/>
              </a:ext>
            </a:extLst>
          </p:cNvPr>
          <p:cNvGrpSpPr/>
          <p:nvPr/>
        </p:nvGrpSpPr>
        <p:grpSpPr>
          <a:xfrm>
            <a:off x="9034858" y="2161307"/>
            <a:ext cx="2881082" cy="2811894"/>
            <a:chOff x="8378182" y="2161309"/>
            <a:chExt cx="2881082" cy="2811894"/>
          </a:xfrm>
        </p:grpSpPr>
        <p:pic>
          <p:nvPicPr>
            <p:cNvPr id="19" name="Picture 18">
              <a:extLst>
                <a:ext uri="{FF2B5EF4-FFF2-40B4-BE49-F238E27FC236}">
                  <a16:creationId xmlns:a16="http://schemas.microsoft.com/office/drawing/2014/main" id="{2C4FDC9D-CE0B-AE44-B0DC-7927268B12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8182" y="2161309"/>
              <a:ext cx="1573414" cy="2811894"/>
            </a:xfrm>
            <a:prstGeom prst="rect">
              <a:avLst/>
            </a:prstGeom>
          </p:spPr>
        </p:pic>
        <p:pic>
          <p:nvPicPr>
            <p:cNvPr id="27" name="Picture 26" descr="A picture containing table&#10;&#10;Description automatically generated">
              <a:extLst>
                <a:ext uri="{FF2B5EF4-FFF2-40B4-BE49-F238E27FC236}">
                  <a16:creationId xmlns:a16="http://schemas.microsoft.com/office/drawing/2014/main" id="{D06084A4-78B6-A04F-8ED8-CA277810B0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15828" y="3186970"/>
              <a:ext cx="1343436" cy="760569"/>
            </a:xfrm>
            <a:prstGeom prst="rect">
              <a:avLst/>
            </a:prstGeom>
          </p:spPr>
        </p:pic>
      </p:grpSp>
    </p:spTree>
    <p:extLst>
      <p:ext uri="{BB962C8B-B14F-4D97-AF65-F5344CB8AC3E}">
        <p14:creationId xmlns:p14="http://schemas.microsoft.com/office/powerpoint/2010/main" val="238186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9CF22-A924-4E0C-ACAC-73D7231A3459}"/>
              </a:ext>
            </a:extLst>
          </p:cNvPr>
          <p:cNvSpPr>
            <a:spLocks noGrp="1"/>
          </p:cNvSpPr>
          <p:nvPr>
            <p:ph idx="1"/>
          </p:nvPr>
        </p:nvSpPr>
        <p:spPr>
          <a:xfrm>
            <a:off x="642257" y="356054"/>
            <a:ext cx="10515600" cy="4351338"/>
          </a:xfrm>
        </p:spPr>
        <p:txBody>
          <a:bodyPr/>
          <a:lstStyle/>
          <a:p>
            <a:pPr marL="0" indent="0">
              <a:buNone/>
            </a:pPr>
            <a:r>
              <a:rPr lang="en-US" i="1" dirty="0"/>
              <a:t>Summaries of Figure </a:t>
            </a:r>
            <a:r>
              <a:rPr lang="en-US" i="1" dirty="0">
                <a:solidFill>
                  <a:srgbClr val="FF0000"/>
                </a:solidFill>
              </a:rPr>
              <a:t>6</a:t>
            </a:r>
            <a:r>
              <a:rPr lang="en-US" i="1" dirty="0"/>
              <a:t>. </a:t>
            </a:r>
            <a:endParaRPr lang="en-US" dirty="0"/>
          </a:p>
        </p:txBody>
      </p:sp>
      <p:sp>
        <p:nvSpPr>
          <p:cNvPr id="2" name="TextBox 1">
            <a:extLst>
              <a:ext uri="{FF2B5EF4-FFF2-40B4-BE49-F238E27FC236}">
                <a16:creationId xmlns:a16="http://schemas.microsoft.com/office/drawing/2014/main" id="{39C752AF-A5C7-44C0-A820-BB3C3A75DAF7}"/>
              </a:ext>
            </a:extLst>
          </p:cNvPr>
          <p:cNvSpPr txBox="1"/>
          <p:nvPr/>
        </p:nvSpPr>
        <p:spPr>
          <a:xfrm>
            <a:off x="4168270" y="173467"/>
            <a:ext cx="7889051" cy="584775"/>
          </a:xfrm>
          <a:prstGeom prst="rect">
            <a:avLst/>
          </a:prstGeom>
          <a:noFill/>
        </p:spPr>
        <p:txBody>
          <a:bodyPr wrap="square" rtlCol="0">
            <a:spAutoFit/>
          </a:bodyPr>
          <a:lstStyle/>
          <a:p>
            <a:pPr lvl="0">
              <a:defRPr/>
            </a:pPr>
            <a:r>
              <a:rPr lang="en-US" sz="1600" dirty="0">
                <a:solidFill>
                  <a:schemeClr val="bg2">
                    <a:lumMod val="50000"/>
                  </a:schemeClr>
                </a:solidFill>
              </a:rPr>
              <a:t>Is there a way to compare magnitude of sexual dimorphism in the different diet treatments?</a:t>
            </a:r>
          </a:p>
          <a:p>
            <a:pPr lvl="0">
              <a:defRPr/>
            </a:pPr>
            <a:r>
              <a:rPr lang="en-US" sz="1600" dirty="0">
                <a:solidFill>
                  <a:schemeClr val="bg2">
                    <a:lumMod val="50000"/>
                  </a:schemeClr>
                </a:solidFill>
              </a:rPr>
              <a:t>Are survivals of males and females the same in the yeast treatments? </a:t>
            </a:r>
          </a:p>
        </p:txBody>
      </p:sp>
      <p:graphicFrame>
        <p:nvGraphicFramePr>
          <p:cNvPr id="5" name="Table 4">
            <a:extLst>
              <a:ext uri="{FF2B5EF4-FFF2-40B4-BE49-F238E27FC236}">
                <a16:creationId xmlns:a16="http://schemas.microsoft.com/office/drawing/2014/main" id="{E3906AC8-26A9-844D-9586-09D51CA5F103}"/>
              </a:ext>
            </a:extLst>
          </p:cNvPr>
          <p:cNvGraphicFramePr>
            <a:graphicFrameLocks noGrp="1"/>
          </p:cNvGraphicFramePr>
          <p:nvPr>
            <p:extLst>
              <p:ext uri="{D42A27DB-BD31-4B8C-83A1-F6EECF244321}">
                <p14:modId xmlns:p14="http://schemas.microsoft.com/office/powerpoint/2010/main" val="1375447165"/>
              </p:ext>
            </p:extLst>
          </p:nvPr>
        </p:nvGraphicFramePr>
        <p:xfrm>
          <a:off x="1034143" y="2788920"/>
          <a:ext cx="10005933" cy="1280160"/>
        </p:xfrm>
        <a:graphic>
          <a:graphicData uri="http://schemas.openxmlformats.org/drawingml/2006/table">
            <a:tbl>
              <a:tblPr firstRow="1" bandRow="1">
                <a:tableStyleId>{5940675A-B579-460E-94D1-54222C63F5DA}</a:tableStyleId>
              </a:tblPr>
              <a:tblGrid>
                <a:gridCol w="900332">
                  <a:extLst>
                    <a:ext uri="{9D8B030D-6E8A-4147-A177-3AD203B41FA5}">
                      <a16:colId xmlns:a16="http://schemas.microsoft.com/office/drawing/2014/main" val="482271420"/>
                    </a:ext>
                  </a:extLst>
                </a:gridCol>
                <a:gridCol w="689317">
                  <a:extLst>
                    <a:ext uri="{9D8B030D-6E8A-4147-A177-3AD203B41FA5}">
                      <a16:colId xmlns:a16="http://schemas.microsoft.com/office/drawing/2014/main" val="558337430"/>
                    </a:ext>
                  </a:extLst>
                </a:gridCol>
                <a:gridCol w="677464">
                  <a:extLst>
                    <a:ext uri="{9D8B030D-6E8A-4147-A177-3AD203B41FA5}">
                      <a16:colId xmlns:a16="http://schemas.microsoft.com/office/drawing/2014/main" val="788840185"/>
                    </a:ext>
                  </a:extLst>
                </a:gridCol>
                <a:gridCol w="833316">
                  <a:extLst>
                    <a:ext uri="{9D8B030D-6E8A-4147-A177-3AD203B41FA5}">
                      <a16:colId xmlns:a16="http://schemas.microsoft.com/office/drawing/2014/main" val="3636553945"/>
                    </a:ext>
                  </a:extLst>
                </a:gridCol>
                <a:gridCol w="747534">
                  <a:extLst>
                    <a:ext uri="{9D8B030D-6E8A-4147-A177-3AD203B41FA5}">
                      <a16:colId xmlns:a16="http://schemas.microsoft.com/office/drawing/2014/main" val="4042278622"/>
                    </a:ext>
                  </a:extLst>
                </a:gridCol>
                <a:gridCol w="857827">
                  <a:extLst>
                    <a:ext uri="{9D8B030D-6E8A-4147-A177-3AD203B41FA5}">
                      <a16:colId xmlns:a16="http://schemas.microsoft.com/office/drawing/2014/main" val="1211399707"/>
                    </a:ext>
                  </a:extLst>
                </a:gridCol>
                <a:gridCol w="772043">
                  <a:extLst>
                    <a:ext uri="{9D8B030D-6E8A-4147-A177-3AD203B41FA5}">
                      <a16:colId xmlns:a16="http://schemas.microsoft.com/office/drawing/2014/main" val="348404548"/>
                    </a:ext>
                  </a:extLst>
                </a:gridCol>
                <a:gridCol w="747535">
                  <a:extLst>
                    <a:ext uri="{9D8B030D-6E8A-4147-A177-3AD203B41FA5}">
                      <a16:colId xmlns:a16="http://schemas.microsoft.com/office/drawing/2014/main" val="1669012259"/>
                    </a:ext>
                  </a:extLst>
                </a:gridCol>
                <a:gridCol w="686261">
                  <a:extLst>
                    <a:ext uri="{9D8B030D-6E8A-4147-A177-3AD203B41FA5}">
                      <a16:colId xmlns:a16="http://schemas.microsoft.com/office/drawing/2014/main" val="845132479"/>
                    </a:ext>
                  </a:extLst>
                </a:gridCol>
                <a:gridCol w="875600">
                  <a:extLst>
                    <a:ext uri="{9D8B030D-6E8A-4147-A177-3AD203B41FA5}">
                      <a16:colId xmlns:a16="http://schemas.microsoft.com/office/drawing/2014/main" val="1583028552"/>
                    </a:ext>
                  </a:extLst>
                </a:gridCol>
                <a:gridCol w="696065">
                  <a:extLst>
                    <a:ext uri="{9D8B030D-6E8A-4147-A177-3AD203B41FA5}">
                      <a16:colId xmlns:a16="http://schemas.microsoft.com/office/drawing/2014/main" val="404401310"/>
                    </a:ext>
                  </a:extLst>
                </a:gridCol>
                <a:gridCol w="793950">
                  <a:extLst>
                    <a:ext uri="{9D8B030D-6E8A-4147-A177-3AD203B41FA5}">
                      <a16:colId xmlns:a16="http://schemas.microsoft.com/office/drawing/2014/main" val="955161673"/>
                    </a:ext>
                  </a:extLst>
                </a:gridCol>
                <a:gridCol w="728689">
                  <a:extLst>
                    <a:ext uri="{9D8B030D-6E8A-4147-A177-3AD203B41FA5}">
                      <a16:colId xmlns:a16="http://schemas.microsoft.com/office/drawing/2014/main" val="1269027450"/>
                    </a:ext>
                  </a:extLst>
                </a:gridCol>
              </a:tblGrid>
              <a:tr h="407818">
                <a:tc>
                  <a:txBody>
                    <a:bodyPr/>
                    <a:lstStyle/>
                    <a:p>
                      <a:pPr algn="ctr"/>
                      <a:r>
                        <a:rPr lang="en-US" sz="1100" dirty="0"/>
                        <a:t>Baseline: Control Male </a:t>
                      </a:r>
                    </a:p>
                  </a:txBody>
                  <a:tcPr>
                    <a:solidFill>
                      <a:schemeClr val="accent2"/>
                    </a:solidFill>
                  </a:tcPr>
                </a:tc>
                <a:tc gridSpan="3">
                  <a:txBody>
                    <a:bodyPr/>
                    <a:lstStyle/>
                    <a:p>
                      <a:pPr algn="ctr"/>
                      <a:r>
                        <a:rPr lang="en-US" sz="1100" dirty="0"/>
                        <a:t>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CY0.5</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CY1.0</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CY1.5</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177767">
                <a:tc>
                  <a:txBody>
                    <a:bodyPr/>
                    <a:lstStyle/>
                    <a:p>
                      <a:pPr algn="ctr"/>
                      <a:r>
                        <a:rPr lang="en-US" sz="1100" dirty="0"/>
                        <a:t>Days</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extLst>
                  <a:ext uri="{0D108BD9-81ED-4DB2-BD59-A6C34878D82A}">
                    <a16:rowId xmlns:a16="http://schemas.microsoft.com/office/drawing/2014/main" val="4206556522"/>
                  </a:ext>
                </a:extLst>
              </a:tr>
              <a:tr h="353332">
                <a:tc>
                  <a:txBody>
                    <a:bodyPr/>
                    <a:lstStyle/>
                    <a:p>
                      <a:pPr algn="ctr"/>
                      <a:r>
                        <a:rPr lang="en-US" sz="1100" dirty="0"/>
                        <a:t>Hazard ratio</a:t>
                      </a:r>
                    </a:p>
                    <a:p>
                      <a:pPr algn="ctr"/>
                      <a:r>
                        <a:rPr lang="en-US" sz="1100" dirty="0"/>
                        <a:t>(p-value)</a:t>
                      </a:r>
                    </a:p>
                  </a:txBody>
                  <a:tcPr/>
                </a:tc>
                <a:tc>
                  <a:txBody>
                    <a:bodyPr/>
                    <a:lstStyle/>
                    <a:p>
                      <a:pPr algn="ctr"/>
                      <a:r>
                        <a:rPr lang="en-US" sz="1100" dirty="0"/>
                        <a:t>1.065</a:t>
                      </a:r>
                    </a:p>
                    <a:p>
                      <a:pPr algn="ctr"/>
                      <a:r>
                        <a:rPr lang="en-US" sz="1100" dirty="0"/>
                        <a:t>(0.7612)</a:t>
                      </a:r>
                    </a:p>
                  </a:txBody>
                  <a:tcPr/>
                </a:tc>
                <a:tc>
                  <a:txBody>
                    <a:bodyPr/>
                    <a:lstStyle/>
                    <a:p>
                      <a:pPr algn="ctr"/>
                      <a:r>
                        <a:rPr lang="en-US" sz="1100" dirty="0"/>
                        <a:t>1.145</a:t>
                      </a:r>
                    </a:p>
                    <a:p>
                      <a:pPr algn="ctr"/>
                      <a:r>
                        <a:rPr lang="en-US" sz="1100" dirty="0"/>
                        <a:t>(0.6556)</a:t>
                      </a:r>
                    </a:p>
                  </a:txBody>
                  <a:tcPr/>
                </a:tc>
                <a:tc>
                  <a:txBody>
                    <a:bodyPr/>
                    <a:lstStyle/>
                    <a:p>
                      <a:pPr algn="ctr"/>
                      <a:r>
                        <a:rPr lang="en-US" sz="1100" dirty="0"/>
                        <a:t>1.030</a:t>
                      </a:r>
                    </a:p>
                    <a:p>
                      <a:pPr algn="ctr"/>
                      <a:r>
                        <a:rPr lang="en-US" sz="1100" dirty="0"/>
                        <a:t>(0.9010)</a:t>
                      </a:r>
                    </a:p>
                  </a:txBody>
                  <a:tcPr/>
                </a:tc>
                <a:tc>
                  <a:txBody>
                    <a:bodyPr/>
                    <a:lstStyle/>
                    <a:p>
                      <a:pPr algn="ctr"/>
                      <a:r>
                        <a:rPr lang="en-US" sz="1100" dirty="0"/>
                        <a:t>1.065</a:t>
                      </a:r>
                    </a:p>
                    <a:p>
                      <a:pPr algn="ctr"/>
                      <a:r>
                        <a:rPr lang="en-US" sz="1100" dirty="0"/>
                        <a:t>(0.7612)</a:t>
                      </a:r>
                    </a:p>
                  </a:txBody>
                  <a:tcPr/>
                </a:tc>
                <a:tc>
                  <a:txBody>
                    <a:bodyPr/>
                    <a:lstStyle/>
                    <a:p>
                      <a:pPr algn="ctr"/>
                      <a:r>
                        <a:rPr lang="en-US" sz="1100" dirty="0"/>
                        <a:t>1.145</a:t>
                      </a:r>
                    </a:p>
                    <a:p>
                      <a:pPr algn="ctr"/>
                      <a:r>
                        <a:rPr lang="en-US" sz="1100" dirty="0"/>
                        <a:t>(0.6556)</a:t>
                      </a:r>
                    </a:p>
                  </a:txBody>
                  <a:tcPr/>
                </a:tc>
                <a:tc>
                  <a:txBody>
                    <a:bodyPr/>
                    <a:lstStyle/>
                    <a:p>
                      <a:pPr algn="ctr"/>
                      <a:r>
                        <a:rPr lang="en-US" sz="1100" dirty="0"/>
                        <a:t>1.030</a:t>
                      </a:r>
                    </a:p>
                    <a:p>
                      <a:pPr algn="ctr"/>
                      <a:r>
                        <a:rPr lang="en-US" sz="1100" dirty="0"/>
                        <a:t>(0.9010)</a:t>
                      </a:r>
                    </a:p>
                  </a:txBody>
                  <a:tcPr/>
                </a:tc>
                <a:tc>
                  <a:txBody>
                    <a:bodyPr/>
                    <a:lstStyle/>
                    <a:p>
                      <a:pPr algn="ctr"/>
                      <a:r>
                        <a:rPr lang="en-US" sz="1100" dirty="0"/>
                        <a:t>1.065</a:t>
                      </a:r>
                    </a:p>
                    <a:p>
                      <a:pPr algn="ctr"/>
                      <a:r>
                        <a:rPr lang="en-US" sz="1100" dirty="0"/>
                        <a:t>(0.7612)</a:t>
                      </a:r>
                    </a:p>
                  </a:txBody>
                  <a:tcPr/>
                </a:tc>
                <a:tc>
                  <a:txBody>
                    <a:bodyPr/>
                    <a:lstStyle/>
                    <a:p>
                      <a:pPr algn="ctr"/>
                      <a:r>
                        <a:rPr lang="en-US" sz="1100" dirty="0"/>
                        <a:t>1.145</a:t>
                      </a:r>
                    </a:p>
                    <a:p>
                      <a:pPr algn="ctr"/>
                      <a:r>
                        <a:rPr lang="en-US" sz="1100" dirty="0"/>
                        <a:t>(0.6556)</a:t>
                      </a:r>
                    </a:p>
                  </a:txBody>
                  <a:tcPr/>
                </a:tc>
                <a:tc>
                  <a:txBody>
                    <a:bodyPr/>
                    <a:lstStyle/>
                    <a:p>
                      <a:pPr algn="ctr"/>
                      <a:r>
                        <a:rPr lang="en-US" sz="1100" dirty="0"/>
                        <a:t>1.030</a:t>
                      </a:r>
                    </a:p>
                    <a:p>
                      <a:pPr algn="ctr"/>
                      <a:r>
                        <a:rPr lang="en-US" sz="1100" dirty="0"/>
                        <a:t>(0.9010)</a:t>
                      </a:r>
                    </a:p>
                  </a:txBody>
                  <a:tcPr/>
                </a:tc>
                <a:tc>
                  <a:txBody>
                    <a:bodyPr/>
                    <a:lstStyle/>
                    <a:p>
                      <a:pPr algn="ctr"/>
                      <a:r>
                        <a:rPr lang="en-US" sz="1100" dirty="0"/>
                        <a:t>1.065</a:t>
                      </a:r>
                    </a:p>
                    <a:p>
                      <a:pPr algn="ctr"/>
                      <a:r>
                        <a:rPr lang="en-US" sz="1100" dirty="0"/>
                        <a:t>(0.7612)</a:t>
                      </a:r>
                    </a:p>
                  </a:txBody>
                  <a:tcPr/>
                </a:tc>
                <a:tc>
                  <a:txBody>
                    <a:bodyPr/>
                    <a:lstStyle/>
                    <a:p>
                      <a:pPr algn="ctr"/>
                      <a:r>
                        <a:rPr lang="en-US" sz="1100" dirty="0"/>
                        <a:t>1.145</a:t>
                      </a:r>
                    </a:p>
                    <a:p>
                      <a:pPr algn="ctr"/>
                      <a:r>
                        <a:rPr lang="en-US" sz="1100" dirty="0"/>
                        <a:t>(0.6556)</a:t>
                      </a:r>
                    </a:p>
                  </a:txBody>
                  <a:tcPr/>
                </a:tc>
                <a:tc>
                  <a:txBody>
                    <a:bodyPr/>
                    <a:lstStyle/>
                    <a:p>
                      <a:pPr algn="ctr"/>
                      <a:r>
                        <a:rPr lang="en-US" sz="1100" dirty="0"/>
                        <a:t>1.030</a:t>
                      </a:r>
                    </a:p>
                    <a:p>
                      <a:pPr algn="ctr"/>
                      <a:r>
                        <a:rPr lang="en-US" sz="1100" dirty="0"/>
                        <a:t>(0.9010)</a:t>
                      </a:r>
                    </a:p>
                  </a:txBody>
                  <a:tcPr/>
                </a:tc>
                <a:extLst>
                  <a:ext uri="{0D108BD9-81ED-4DB2-BD59-A6C34878D82A}">
                    <a16:rowId xmlns:a16="http://schemas.microsoft.com/office/drawing/2014/main" val="4138375111"/>
                  </a:ext>
                </a:extLst>
              </a:tr>
            </a:tbl>
          </a:graphicData>
        </a:graphic>
      </p:graphicFrame>
      <p:graphicFrame>
        <p:nvGraphicFramePr>
          <p:cNvPr id="6" name="Table 5">
            <a:extLst>
              <a:ext uri="{FF2B5EF4-FFF2-40B4-BE49-F238E27FC236}">
                <a16:creationId xmlns:a16="http://schemas.microsoft.com/office/drawing/2014/main" id="{8A162FE0-E8FE-BE4A-ACD7-B99B4DE5B62A}"/>
              </a:ext>
            </a:extLst>
          </p:cNvPr>
          <p:cNvGraphicFramePr>
            <a:graphicFrameLocks noGrp="1"/>
          </p:cNvGraphicFramePr>
          <p:nvPr>
            <p:extLst>
              <p:ext uri="{D42A27DB-BD31-4B8C-83A1-F6EECF244321}">
                <p14:modId xmlns:p14="http://schemas.microsoft.com/office/powerpoint/2010/main" val="4183246051"/>
              </p:ext>
            </p:extLst>
          </p:nvPr>
        </p:nvGraphicFramePr>
        <p:xfrm>
          <a:off x="893104" y="4259349"/>
          <a:ext cx="10264753" cy="1280160"/>
        </p:xfrm>
        <a:graphic>
          <a:graphicData uri="http://schemas.openxmlformats.org/drawingml/2006/table">
            <a:tbl>
              <a:tblPr firstRow="1" bandRow="1">
                <a:tableStyleId>{5940675A-B579-460E-94D1-54222C63F5DA}</a:tableStyleId>
              </a:tblPr>
              <a:tblGrid>
                <a:gridCol w="941994">
                  <a:extLst>
                    <a:ext uri="{9D8B030D-6E8A-4147-A177-3AD203B41FA5}">
                      <a16:colId xmlns:a16="http://schemas.microsoft.com/office/drawing/2014/main" val="482271420"/>
                    </a:ext>
                  </a:extLst>
                </a:gridCol>
                <a:gridCol w="692467">
                  <a:extLst>
                    <a:ext uri="{9D8B030D-6E8A-4147-A177-3AD203B41FA5}">
                      <a16:colId xmlns:a16="http://schemas.microsoft.com/office/drawing/2014/main" val="558337430"/>
                    </a:ext>
                  </a:extLst>
                </a:gridCol>
                <a:gridCol w="948055">
                  <a:extLst>
                    <a:ext uri="{9D8B030D-6E8A-4147-A177-3AD203B41FA5}">
                      <a16:colId xmlns:a16="http://schemas.microsoft.com/office/drawing/2014/main" val="788840185"/>
                    </a:ext>
                  </a:extLst>
                </a:gridCol>
                <a:gridCol w="692467">
                  <a:extLst>
                    <a:ext uri="{9D8B030D-6E8A-4147-A177-3AD203B41FA5}">
                      <a16:colId xmlns:a16="http://schemas.microsoft.com/office/drawing/2014/main" val="3636553945"/>
                    </a:ext>
                  </a:extLst>
                </a:gridCol>
                <a:gridCol w="692467">
                  <a:extLst>
                    <a:ext uri="{9D8B030D-6E8A-4147-A177-3AD203B41FA5}">
                      <a16:colId xmlns:a16="http://schemas.microsoft.com/office/drawing/2014/main" val="4042278622"/>
                    </a:ext>
                  </a:extLst>
                </a:gridCol>
                <a:gridCol w="948055">
                  <a:extLst>
                    <a:ext uri="{9D8B030D-6E8A-4147-A177-3AD203B41FA5}">
                      <a16:colId xmlns:a16="http://schemas.microsoft.com/office/drawing/2014/main" val="1211399707"/>
                    </a:ext>
                  </a:extLst>
                </a:gridCol>
                <a:gridCol w="692467">
                  <a:extLst>
                    <a:ext uri="{9D8B030D-6E8A-4147-A177-3AD203B41FA5}">
                      <a16:colId xmlns:a16="http://schemas.microsoft.com/office/drawing/2014/main" val="348404548"/>
                    </a:ext>
                  </a:extLst>
                </a:gridCol>
                <a:gridCol w="692467">
                  <a:extLst>
                    <a:ext uri="{9D8B030D-6E8A-4147-A177-3AD203B41FA5}">
                      <a16:colId xmlns:a16="http://schemas.microsoft.com/office/drawing/2014/main" val="1669012259"/>
                    </a:ext>
                  </a:extLst>
                </a:gridCol>
                <a:gridCol w="948055">
                  <a:extLst>
                    <a:ext uri="{9D8B030D-6E8A-4147-A177-3AD203B41FA5}">
                      <a16:colId xmlns:a16="http://schemas.microsoft.com/office/drawing/2014/main" val="845132479"/>
                    </a:ext>
                  </a:extLst>
                </a:gridCol>
                <a:gridCol w="692467">
                  <a:extLst>
                    <a:ext uri="{9D8B030D-6E8A-4147-A177-3AD203B41FA5}">
                      <a16:colId xmlns:a16="http://schemas.microsoft.com/office/drawing/2014/main" val="1583028552"/>
                    </a:ext>
                  </a:extLst>
                </a:gridCol>
                <a:gridCol w="692467">
                  <a:extLst>
                    <a:ext uri="{9D8B030D-6E8A-4147-A177-3AD203B41FA5}">
                      <a16:colId xmlns:a16="http://schemas.microsoft.com/office/drawing/2014/main" val="404401310"/>
                    </a:ext>
                  </a:extLst>
                </a:gridCol>
                <a:gridCol w="948055">
                  <a:extLst>
                    <a:ext uri="{9D8B030D-6E8A-4147-A177-3AD203B41FA5}">
                      <a16:colId xmlns:a16="http://schemas.microsoft.com/office/drawing/2014/main" val="955161673"/>
                    </a:ext>
                  </a:extLst>
                </a:gridCol>
                <a:gridCol w="683270">
                  <a:extLst>
                    <a:ext uri="{9D8B030D-6E8A-4147-A177-3AD203B41FA5}">
                      <a16:colId xmlns:a16="http://schemas.microsoft.com/office/drawing/2014/main" val="1269027450"/>
                    </a:ext>
                  </a:extLst>
                </a:gridCol>
              </a:tblGrid>
              <a:tr h="340833">
                <a:tc>
                  <a:txBody>
                    <a:bodyPr/>
                    <a:lstStyle/>
                    <a:p>
                      <a:pPr algn="ctr"/>
                      <a:r>
                        <a:rPr lang="en-US" sz="1100" dirty="0"/>
                        <a:t>Baseline: Control Female </a:t>
                      </a:r>
                    </a:p>
                  </a:txBody>
                  <a:tcPr>
                    <a:solidFill>
                      <a:schemeClr val="accent2"/>
                    </a:solidFill>
                  </a:tcPr>
                </a:tc>
                <a:tc gridSpan="3">
                  <a:txBody>
                    <a:bodyPr/>
                    <a:lstStyle/>
                    <a:p>
                      <a:pPr algn="ctr"/>
                      <a:r>
                        <a:rPr lang="en-US" sz="1100" dirty="0"/>
                        <a:t>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CY0.5</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CY1.0</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CY1.5</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177767">
                <a:tc>
                  <a:txBody>
                    <a:bodyPr/>
                    <a:lstStyle/>
                    <a:p>
                      <a:pPr algn="ctr"/>
                      <a:r>
                        <a:rPr lang="en-US" sz="1100" dirty="0"/>
                        <a:t>Days</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extLst>
                  <a:ext uri="{0D108BD9-81ED-4DB2-BD59-A6C34878D82A}">
                    <a16:rowId xmlns:a16="http://schemas.microsoft.com/office/drawing/2014/main" val="4206556522"/>
                  </a:ext>
                </a:extLst>
              </a:tr>
              <a:tr h="353332">
                <a:tc>
                  <a:txBody>
                    <a:bodyPr/>
                    <a:lstStyle/>
                    <a:p>
                      <a:pPr algn="ctr"/>
                      <a:r>
                        <a:rPr lang="en-US" sz="1100" dirty="0"/>
                        <a:t>Hazard ratio</a:t>
                      </a:r>
                    </a:p>
                    <a:p>
                      <a:pPr algn="ctr"/>
                      <a:r>
                        <a:rPr lang="en-US" sz="1100" dirty="0"/>
                        <a:t>(p-value)</a:t>
                      </a:r>
                    </a:p>
                  </a:txBody>
                  <a:tcPr/>
                </a:tc>
                <a:tc>
                  <a:txBody>
                    <a:bodyPr/>
                    <a:lstStyle/>
                    <a:p>
                      <a:pPr algn="ctr"/>
                      <a:r>
                        <a:rPr lang="en-US" sz="1100" dirty="0">
                          <a:highlight>
                            <a:srgbClr val="FFFF00"/>
                          </a:highlight>
                        </a:rPr>
                        <a:t>1.711</a:t>
                      </a:r>
                    </a:p>
                    <a:p>
                      <a:pPr algn="ctr"/>
                      <a:r>
                        <a:rPr lang="en-US" sz="1100" dirty="0">
                          <a:highlight>
                            <a:srgbClr val="FFFF00"/>
                          </a:highlight>
                        </a:rPr>
                        <a:t>(0.0261)</a:t>
                      </a:r>
                    </a:p>
                  </a:txBody>
                  <a:tcPr/>
                </a:tc>
                <a:tc>
                  <a:txBody>
                    <a:bodyPr/>
                    <a:lstStyle/>
                    <a:p>
                      <a:pPr algn="ctr"/>
                      <a:r>
                        <a:rPr lang="en-US" sz="1100" dirty="0">
                          <a:highlight>
                            <a:srgbClr val="FFFF00"/>
                          </a:highlight>
                        </a:rPr>
                        <a:t>4.794</a:t>
                      </a:r>
                    </a:p>
                    <a:p>
                      <a:pPr algn="ctr"/>
                      <a:r>
                        <a:rPr lang="en-US" sz="1100" dirty="0">
                          <a:highlight>
                            <a:srgbClr val="FFFF00"/>
                          </a:highlight>
                        </a:rPr>
                        <a:t>(5.9931e-10)</a:t>
                      </a:r>
                    </a:p>
                  </a:txBody>
                  <a:tcPr/>
                </a:tc>
                <a:tc>
                  <a:txBody>
                    <a:bodyPr/>
                    <a:lstStyle/>
                    <a:p>
                      <a:pPr algn="ctr"/>
                      <a:r>
                        <a:rPr lang="en-US" sz="1100" dirty="0"/>
                        <a:t>0.854</a:t>
                      </a:r>
                    </a:p>
                    <a:p>
                      <a:pPr algn="ctr"/>
                      <a:r>
                        <a:rPr lang="en-US" sz="1100" dirty="0"/>
                        <a:t>(0.1147)</a:t>
                      </a:r>
                    </a:p>
                  </a:txBody>
                  <a:tcPr/>
                </a:tc>
                <a:tc>
                  <a:txBody>
                    <a:bodyPr/>
                    <a:lstStyle/>
                    <a:p>
                      <a:pPr algn="ctr"/>
                      <a:r>
                        <a:rPr lang="en-US" sz="1100" dirty="0">
                          <a:highlight>
                            <a:srgbClr val="FFFF00"/>
                          </a:highlight>
                        </a:rPr>
                        <a:t>0.936</a:t>
                      </a:r>
                    </a:p>
                    <a:p>
                      <a:pPr algn="ctr"/>
                      <a:r>
                        <a:rPr lang="en-US" sz="1100" dirty="0">
                          <a:highlight>
                            <a:srgbClr val="FFFF00"/>
                          </a:highlight>
                        </a:rPr>
                        <a:t>(0.0261)</a:t>
                      </a:r>
                    </a:p>
                  </a:txBody>
                  <a:tcPr/>
                </a:tc>
                <a:tc>
                  <a:txBody>
                    <a:bodyPr/>
                    <a:lstStyle/>
                    <a:p>
                      <a:pPr algn="ctr"/>
                      <a:r>
                        <a:rPr lang="en-US" sz="1100" dirty="0">
                          <a:highlight>
                            <a:srgbClr val="FFFF00"/>
                          </a:highlight>
                        </a:rPr>
                        <a:t>4.404</a:t>
                      </a:r>
                    </a:p>
                    <a:p>
                      <a:pPr algn="ctr"/>
                      <a:r>
                        <a:rPr lang="en-US" sz="1100" dirty="0">
                          <a:highlight>
                            <a:srgbClr val="FFFF00"/>
                          </a:highlight>
                        </a:rPr>
                        <a:t>(2.4345e-09)</a:t>
                      </a:r>
                    </a:p>
                  </a:txBody>
                  <a:tcPr/>
                </a:tc>
                <a:tc>
                  <a:txBody>
                    <a:bodyPr/>
                    <a:lstStyle/>
                    <a:p>
                      <a:pPr algn="ctr"/>
                      <a:r>
                        <a:rPr lang="en-US" sz="1100" dirty="0"/>
                        <a:t>1.192</a:t>
                      </a:r>
                    </a:p>
                    <a:p>
                      <a:pPr algn="ctr"/>
                      <a:r>
                        <a:rPr lang="en-US" sz="1100" dirty="0"/>
                        <a:t>(0.1002)</a:t>
                      </a:r>
                    </a:p>
                  </a:txBody>
                  <a:tcPr/>
                </a:tc>
                <a:tc>
                  <a:txBody>
                    <a:bodyPr/>
                    <a:lstStyle/>
                    <a:p>
                      <a:pPr algn="ctr"/>
                      <a:r>
                        <a:rPr lang="en-US" sz="1100" dirty="0"/>
                        <a:t>0.938</a:t>
                      </a:r>
                    </a:p>
                    <a:p>
                      <a:pPr algn="ctr"/>
                      <a:r>
                        <a:rPr lang="en-US" sz="1100" dirty="0"/>
                        <a:t>(0.7534)</a:t>
                      </a:r>
                    </a:p>
                  </a:txBody>
                  <a:tcPr/>
                </a:tc>
                <a:tc>
                  <a:txBody>
                    <a:bodyPr/>
                    <a:lstStyle/>
                    <a:p>
                      <a:pPr algn="ctr"/>
                      <a:r>
                        <a:rPr lang="en-US" sz="1100" dirty="0">
                          <a:highlight>
                            <a:srgbClr val="FFFF00"/>
                          </a:highlight>
                        </a:rPr>
                        <a:t>2.805</a:t>
                      </a:r>
                    </a:p>
                    <a:p>
                      <a:pPr algn="ctr"/>
                      <a:r>
                        <a:rPr lang="en-US" sz="1100" dirty="0">
                          <a:highlight>
                            <a:srgbClr val="FFFF00"/>
                          </a:highlight>
                        </a:rPr>
                        <a:t>(3.5543e-07)</a:t>
                      </a:r>
                    </a:p>
                  </a:txBody>
                  <a:tcPr/>
                </a:tc>
                <a:tc>
                  <a:txBody>
                    <a:bodyPr/>
                    <a:lstStyle/>
                    <a:p>
                      <a:pPr algn="ctr"/>
                      <a:r>
                        <a:rPr lang="en-US" sz="1100" dirty="0"/>
                        <a:t>1.043</a:t>
                      </a:r>
                    </a:p>
                    <a:p>
                      <a:pPr algn="ctr"/>
                      <a:r>
                        <a:rPr lang="en-US" sz="1100" dirty="0"/>
                        <a:t>(0.6100)</a:t>
                      </a:r>
                    </a:p>
                  </a:txBody>
                  <a:tcPr/>
                </a:tc>
                <a:tc>
                  <a:txBody>
                    <a:bodyPr/>
                    <a:lstStyle/>
                    <a:p>
                      <a:pPr algn="ctr"/>
                      <a:r>
                        <a:rPr lang="en-US" sz="1100" dirty="0"/>
                        <a:t>0.938</a:t>
                      </a:r>
                    </a:p>
                    <a:p>
                      <a:pPr algn="ctr"/>
                      <a:r>
                        <a:rPr lang="en-US" sz="1100" dirty="0"/>
                        <a:t>(0.7534)</a:t>
                      </a:r>
                    </a:p>
                  </a:txBody>
                  <a:tcPr/>
                </a:tc>
                <a:tc>
                  <a:txBody>
                    <a:bodyPr/>
                    <a:lstStyle/>
                    <a:p>
                      <a:pPr algn="ctr"/>
                      <a:r>
                        <a:rPr lang="en-US" sz="1100" dirty="0">
                          <a:highlight>
                            <a:srgbClr val="FFFF00"/>
                          </a:highlight>
                        </a:rPr>
                        <a:t>2.805</a:t>
                      </a:r>
                    </a:p>
                    <a:p>
                      <a:pPr algn="ctr"/>
                      <a:r>
                        <a:rPr lang="en-US" sz="1100" dirty="0">
                          <a:highlight>
                            <a:srgbClr val="FFFF00"/>
                          </a:highlight>
                        </a:rPr>
                        <a:t>(3.5543e-07)</a:t>
                      </a:r>
                    </a:p>
                  </a:txBody>
                  <a:tcPr/>
                </a:tc>
                <a:tc>
                  <a:txBody>
                    <a:bodyPr/>
                    <a:lstStyle/>
                    <a:p>
                      <a:pPr algn="ctr"/>
                      <a:r>
                        <a:rPr lang="en-US" sz="1100" dirty="0"/>
                        <a:t>1.043</a:t>
                      </a:r>
                    </a:p>
                    <a:p>
                      <a:pPr algn="ctr"/>
                      <a:r>
                        <a:rPr lang="en-US" sz="1100" dirty="0"/>
                        <a:t>(0.6100)</a:t>
                      </a:r>
                    </a:p>
                  </a:txBody>
                  <a:tcPr/>
                </a:tc>
                <a:extLst>
                  <a:ext uri="{0D108BD9-81ED-4DB2-BD59-A6C34878D82A}">
                    <a16:rowId xmlns:a16="http://schemas.microsoft.com/office/drawing/2014/main" val="4138375111"/>
                  </a:ext>
                </a:extLst>
              </a:tr>
            </a:tbl>
          </a:graphicData>
        </a:graphic>
      </p:graphicFrame>
      <p:sp>
        <p:nvSpPr>
          <p:cNvPr id="7" name="TextBox 6">
            <a:extLst>
              <a:ext uri="{FF2B5EF4-FFF2-40B4-BE49-F238E27FC236}">
                <a16:creationId xmlns:a16="http://schemas.microsoft.com/office/drawing/2014/main" id="{C636F016-6C1E-5B40-8573-05FD93CB4EBF}"/>
              </a:ext>
            </a:extLst>
          </p:cNvPr>
          <p:cNvSpPr txBox="1"/>
          <p:nvPr/>
        </p:nvSpPr>
        <p:spPr>
          <a:xfrm>
            <a:off x="300346" y="950279"/>
            <a:ext cx="11591307" cy="1477328"/>
          </a:xfrm>
          <a:prstGeom prst="rect">
            <a:avLst/>
          </a:prstGeom>
          <a:noFill/>
        </p:spPr>
        <p:txBody>
          <a:bodyPr wrap="square" rtlCol="0">
            <a:spAutoFit/>
          </a:bodyPr>
          <a:lstStyle/>
          <a:p>
            <a:pPr marL="400050" indent="-400050">
              <a:buAutoNum type="romanUcPeriod"/>
            </a:pPr>
            <a:r>
              <a:rPr lang="en-US" dirty="0"/>
              <a:t>Sexual dimorphism</a:t>
            </a:r>
          </a:p>
          <a:p>
            <a:pPr marL="857250" lvl="1" indent="-400050">
              <a:buFont typeface="Arial" panose="020B0604020202020204" pitchFamily="34" charset="0"/>
              <a:buChar char="•"/>
            </a:pPr>
            <a:r>
              <a:rPr lang="en-US" dirty="0"/>
              <a:t>Sexual dimorphism does not exist under control treatment.</a:t>
            </a:r>
          </a:p>
          <a:p>
            <a:pPr marL="857250" lvl="1" indent="-400050">
              <a:buFont typeface="Arial" panose="020B0604020202020204" pitchFamily="34" charset="0"/>
              <a:buChar char="•"/>
            </a:pPr>
            <a:r>
              <a:rPr lang="en-US" dirty="0"/>
              <a:t>Sexual dimorphism exist under fungal treatment for all diet conditions, all between 5-8 days after spray. But the difference within groups of diet C and diet CY.5 starts earlier. </a:t>
            </a:r>
          </a:p>
          <a:p>
            <a:endParaRPr lang="en-US" dirty="0"/>
          </a:p>
        </p:txBody>
      </p:sp>
    </p:spTree>
    <p:extLst>
      <p:ext uri="{BB962C8B-B14F-4D97-AF65-F5344CB8AC3E}">
        <p14:creationId xmlns:p14="http://schemas.microsoft.com/office/powerpoint/2010/main" val="100149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9CF22-A924-4E0C-ACAC-73D7231A3459}"/>
              </a:ext>
            </a:extLst>
          </p:cNvPr>
          <p:cNvSpPr>
            <a:spLocks noGrp="1"/>
          </p:cNvSpPr>
          <p:nvPr>
            <p:ph idx="1"/>
          </p:nvPr>
        </p:nvSpPr>
        <p:spPr>
          <a:xfrm>
            <a:off x="642257" y="356054"/>
            <a:ext cx="10515600" cy="4351338"/>
          </a:xfrm>
        </p:spPr>
        <p:txBody>
          <a:bodyPr/>
          <a:lstStyle/>
          <a:p>
            <a:pPr marL="0" indent="0">
              <a:buNone/>
            </a:pPr>
            <a:r>
              <a:rPr lang="en-US" i="1" dirty="0"/>
              <a:t>Figure </a:t>
            </a:r>
            <a:r>
              <a:rPr lang="en-US" i="1" dirty="0">
                <a:solidFill>
                  <a:srgbClr val="FF0000"/>
                </a:solidFill>
              </a:rPr>
              <a:t>6</a:t>
            </a:r>
            <a:r>
              <a:rPr lang="en-US" i="1" dirty="0"/>
              <a:t>. </a:t>
            </a:r>
            <a:endParaRPr lang="en-US" dirty="0"/>
          </a:p>
        </p:txBody>
      </p:sp>
      <p:graphicFrame>
        <p:nvGraphicFramePr>
          <p:cNvPr id="5" name="Table 4">
            <a:extLst>
              <a:ext uri="{FF2B5EF4-FFF2-40B4-BE49-F238E27FC236}">
                <a16:creationId xmlns:a16="http://schemas.microsoft.com/office/drawing/2014/main" id="{E3906AC8-26A9-844D-9586-09D51CA5F103}"/>
              </a:ext>
            </a:extLst>
          </p:cNvPr>
          <p:cNvGraphicFramePr>
            <a:graphicFrameLocks noGrp="1"/>
          </p:cNvGraphicFramePr>
          <p:nvPr>
            <p:extLst>
              <p:ext uri="{D42A27DB-BD31-4B8C-83A1-F6EECF244321}">
                <p14:modId xmlns:p14="http://schemas.microsoft.com/office/powerpoint/2010/main" val="4232347659"/>
              </p:ext>
            </p:extLst>
          </p:nvPr>
        </p:nvGraphicFramePr>
        <p:xfrm>
          <a:off x="1034143" y="3096104"/>
          <a:ext cx="8956872" cy="1498339"/>
        </p:xfrm>
        <a:graphic>
          <a:graphicData uri="http://schemas.openxmlformats.org/drawingml/2006/table">
            <a:tbl>
              <a:tblPr firstRow="1" bandRow="1">
                <a:tableStyleId>{5940675A-B579-460E-94D1-54222C63F5DA}</a:tableStyleId>
              </a:tblPr>
              <a:tblGrid>
                <a:gridCol w="954405">
                  <a:extLst>
                    <a:ext uri="{9D8B030D-6E8A-4147-A177-3AD203B41FA5}">
                      <a16:colId xmlns:a16="http://schemas.microsoft.com/office/drawing/2014/main" val="3781372033"/>
                    </a:ext>
                  </a:extLst>
                </a:gridCol>
                <a:gridCol w="911543">
                  <a:extLst>
                    <a:ext uri="{9D8B030D-6E8A-4147-A177-3AD203B41FA5}">
                      <a16:colId xmlns:a16="http://schemas.microsoft.com/office/drawing/2014/main" val="482271420"/>
                    </a:ext>
                  </a:extLst>
                </a:gridCol>
                <a:gridCol w="692467">
                  <a:extLst>
                    <a:ext uri="{9D8B030D-6E8A-4147-A177-3AD203B41FA5}">
                      <a16:colId xmlns:a16="http://schemas.microsoft.com/office/drawing/2014/main" val="558337430"/>
                    </a:ext>
                  </a:extLst>
                </a:gridCol>
                <a:gridCol w="948055">
                  <a:extLst>
                    <a:ext uri="{9D8B030D-6E8A-4147-A177-3AD203B41FA5}">
                      <a16:colId xmlns:a16="http://schemas.microsoft.com/office/drawing/2014/main" val="788840185"/>
                    </a:ext>
                  </a:extLst>
                </a:gridCol>
                <a:gridCol w="948055">
                  <a:extLst>
                    <a:ext uri="{9D8B030D-6E8A-4147-A177-3AD203B41FA5}">
                      <a16:colId xmlns:a16="http://schemas.microsoft.com/office/drawing/2014/main" val="3636553945"/>
                    </a:ext>
                  </a:extLst>
                </a:gridCol>
                <a:gridCol w="692467">
                  <a:extLst>
                    <a:ext uri="{9D8B030D-6E8A-4147-A177-3AD203B41FA5}">
                      <a16:colId xmlns:a16="http://schemas.microsoft.com/office/drawing/2014/main" val="4042278622"/>
                    </a:ext>
                  </a:extLst>
                </a:gridCol>
                <a:gridCol w="948055">
                  <a:extLst>
                    <a:ext uri="{9D8B030D-6E8A-4147-A177-3AD203B41FA5}">
                      <a16:colId xmlns:a16="http://schemas.microsoft.com/office/drawing/2014/main" val="1211399707"/>
                    </a:ext>
                  </a:extLst>
                </a:gridCol>
                <a:gridCol w="692033">
                  <a:extLst>
                    <a:ext uri="{9D8B030D-6E8A-4147-A177-3AD203B41FA5}">
                      <a16:colId xmlns:a16="http://schemas.microsoft.com/office/drawing/2014/main" val="348404548"/>
                    </a:ext>
                  </a:extLst>
                </a:gridCol>
                <a:gridCol w="692467">
                  <a:extLst>
                    <a:ext uri="{9D8B030D-6E8A-4147-A177-3AD203B41FA5}">
                      <a16:colId xmlns:a16="http://schemas.microsoft.com/office/drawing/2014/main" val="1669012259"/>
                    </a:ext>
                  </a:extLst>
                </a:gridCol>
                <a:gridCol w="692467">
                  <a:extLst>
                    <a:ext uri="{9D8B030D-6E8A-4147-A177-3AD203B41FA5}">
                      <a16:colId xmlns:a16="http://schemas.microsoft.com/office/drawing/2014/main" val="845132479"/>
                    </a:ext>
                  </a:extLst>
                </a:gridCol>
                <a:gridCol w="784858">
                  <a:extLst>
                    <a:ext uri="{9D8B030D-6E8A-4147-A177-3AD203B41FA5}">
                      <a16:colId xmlns:a16="http://schemas.microsoft.com/office/drawing/2014/main" val="1583028552"/>
                    </a:ext>
                  </a:extLst>
                </a:gridCol>
              </a:tblGrid>
              <a:tr h="385819">
                <a:tc gridSpan="2">
                  <a:txBody>
                    <a:bodyPr/>
                    <a:lstStyle/>
                    <a:p>
                      <a:pPr algn="ctr"/>
                      <a:endParaRPr lang="en-US" sz="1100" dirty="0"/>
                    </a:p>
                  </a:txBody>
                  <a:tcPr>
                    <a:noFill/>
                  </a:tcPr>
                </a:tc>
                <a:tc hMerge="1">
                  <a:txBody>
                    <a:bodyPr/>
                    <a:lstStyle/>
                    <a:p>
                      <a:pPr algn="ctr"/>
                      <a:endParaRPr lang="en-US" sz="1100" dirty="0"/>
                    </a:p>
                  </a:txBody>
                  <a:tcPr>
                    <a:noFill/>
                  </a:tcPr>
                </a:tc>
                <a:tc gridSpan="3">
                  <a:txBody>
                    <a:bodyPr/>
                    <a:lstStyle/>
                    <a:p>
                      <a:pPr algn="ctr"/>
                      <a:r>
                        <a:rPr lang="en-US" sz="1100" dirty="0"/>
                        <a:t>C (baseline) vs CY0.5</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CY0.5 (baseline) vs CY1.0</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CY1.0 (baseline) vs CY1.5</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237194284"/>
                  </a:ext>
                </a:extLst>
              </a:tr>
              <a:tr h="168177">
                <a:tc gridSpan="2">
                  <a:txBody>
                    <a:bodyPr/>
                    <a:lstStyle/>
                    <a:p>
                      <a:pPr algn="ctr"/>
                      <a:r>
                        <a:rPr lang="en-US" sz="1100" dirty="0"/>
                        <a:t>Days</a:t>
                      </a:r>
                    </a:p>
                  </a:txBody>
                  <a:tcPr/>
                </a:tc>
                <a:tc hMerge="1">
                  <a:txBody>
                    <a:bodyPr/>
                    <a:lstStyle/>
                    <a:p>
                      <a:pPr algn="ctr"/>
                      <a:endParaRPr lang="en-US" sz="1100" dirty="0"/>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tc>
                  <a:txBody>
                    <a:bodyPr/>
                    <a:lstStyle/>
                    <a:p>
                      <a:pPr algn="ctr"/>
                      <a:r>
                        <a:rPr lang="en-US" sz="1100" dirty="0"/>
                        <a:t>0-5</a:t>
                      </a:r>
                    </a:p>
                  </a:txBody>
                  <a:tcPr/>
                </a:tc>
                <a:tc>
                  <a:txBody>
                    <a:bodyPr/>
                    <a:lstStyle/>
                    <a:p>
                      <a:pPr algn="ctr"/>
                      <a:r>
                        <a:rPr lang="en-US" sz="1100" dirty="0"/>
                        <a:t>5-8</a:t>
                      </a:r>
                    </a:p>
                  </a:txBody>
                  <a:tcPr/>
                </a:tc>
                <a:tc>
                  <a:txBody>
                    <a:bodyPr/>
                    <a:lstStyle/>
                    <a:p>
                      <a:pPr algn="ctr"/>
                      <a:r>
                        <a:rPr lang="en-US" sz="1100" dirty="0"/>
                        <a:t>8-12</a:t>
                      </a:r>
                    </a:p>
                  </a:txBody>
                  <a:tcPr/>
                </a:tc>
                <a:extLst>
                  <a:ext uri="{0D108BD9-81ED-4DB2-BD59-A6C34878D82A}">
                    <a16:rowId xmlns:a16="http://schemas.microsoft.com/office/drawing/2014/main" val="4206556522"/>
                  </a:ext>
                </a:extLst>
              </a:tr>
              <a:tr h="379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Fungal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Male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Hazard ratio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(p-value)</a:t>
                      </a:r>
                    </a:p>
                  </a:txBody>
                  <a:tcPr/>
                </a:tc>
                <a:tc>
                  <a:txBody>
                    <a:bodyPr/>
                    <a:lstStyle/>
                    <a:p>
                      <a:pPr algn="ctr"/>
                      <a:r>
                        <a:rPr lang="en-US" sz="1100" dirty="0"/>
                        <a:t>1.303</a:t>
                      </a:r>
                    </a:p>
                    <a:p>
                      <a:pPr algn="ctr"/>
                      <a:r>
                        <a:rPr lang="en-US" sz="1100" dirty="0"/>
                        <a:t>(0.3577)</a:t>
                      </a:r>
                    </a:p>
                  </a:txBody>
                  <a:tcPr/>
                </a:tc>
                <a:tc>
                  <a:txBody>
                    <a:bodyPr/>
                    <a:lstStyle/>
                    <a:p>
                      <a:pPr algn="ctr"/>
                      <a:r>
                        <a:rPr lang="en-US" sz="1100" dirty="0">
                          <a:highlight>
                            <a:srgbClr val="FFFF00"/>
                          </a:highlight>
                        </a:rPr>
                        <a:t>0.283</a:t>
                      </a:r>
                    </a:p>
                    <a:p>
                      <a:pPr algn="ctr"/>
                      <a:r>
                        <a:rPr lang="en-US" sz="1100" dirty="0">
                          <a:highlight>
                            <a:srgbClr val="FFFF00"/>
                          </a:highlight>
                        </a:rPr>
                        <a:t>(0.0243)</a:t>
                      </a:r>
                    </a:p>
                  </a:txBody>
                  <a:tcPr/>
                </a:tc>
                <a:tc>
                  <a:txBody>
                    <a:bodyPr/>
                    <a:lstStyle/>
                    <a:p>
                      <a:pPr algn="ctr"/>
                      <a:r>
                        <a:rPr lang="en-US" sz="1100" dirty="0">
                          <a:highlight>
                            <a:srgbClr val="FFFF00"/>
                          </a:highlight>
                        </a:rPr>
                        <a:t>0.508</a:t>
                      </a:r>
                    </a:p>
                    <a:p>
                      <a:pPr algn="ctr"/>
                      <a:r>
                        <a:rPr lang="en-US" sz="1100" dirty="0">
                          <a:highlight>
                            <a:srgbClr val="FFFF00"/>
                          </a:highlight>
                        </a:rPr>
                        <a:t>(0.0113)</a:t>
                      </a:r>
                    </a:p>
                  </a:txBody>
                  <a:tcPr/>
                </a:tc>
                <a:tc>
                  <a:txBody>
                    <a:bodyPr/>
                    <a:lstStyle/>
                    <a:p>
                      <a:pPr algn="ctr"/>
                      <a:r>
                        <a:rPr lang="en-US" sz="1100" dirty="0"/>
                        <a:t>0.931</a:t>
                      </a:r>
                    </a:p>
                    <a:p>
                      <a:pPr algn="ctr"/>
                      <a:r>
                        <a:rPr lang="en-US" sz="1100" dirty="0"/>
                        <a:t>(0.7229)</a:t>
                      </a:r>
                    </a:p>
                  </a:txBody>
                  <a:tcPr/>
                </a:tc>
                <a:tc>
                  <a:txBody>
                    <a:bodyPr/>
                    <a:lstStyle/>
                    <a:p>
                      <a:pPr algn="ctr"/>
                      <a:r>
                        <a:rPr lang="en-US" sz="1100" dirty="0"/>
                        <a:t>1.002</a:t>
                      </a:r>
                    </a:p>
                    <a:p>
                      <a:pPr algn="ctr"/>
                      <a:r>
                        <a:rPr lang="en-US" sz="1100" dirty="0"/>
                        <a:t>(0.9941)</a:t>
                      </a:r>
                    </a:p>
                  </a:txBody>
                  <a:tcPr/>
                </a:tc>
                <a:tc>
                  <a:txBody>
                    <a:bodyPr/>
                    <a:lstStyle/>
                    <a:p>
                      <a:pPr algn="ctr"/>
                      <a:r>
                        <a:rPr lang="en-US" sz="1100" dirty="0"/>
                        <a:t>0.676</a:t>
                      </a:r>
                    </a:p>
                    <a:p>
                      <a:pPr algn="ctr"/>
                      <a:r>
                        <a:rPr lang="en-US" sz="1100" dirty="0">
                          <a:highlight>
                            <a:srgbClr val="FFFF00"/>
                          </a:highlight>
                        </a:rPr>
                        <a:t>(0.0009)</a:t>
                      </a:r>
                    </a:p>
                  </a:txBody>
                  <a:tcPr/>
                </a:tc>
                <a:tc>
                  <a:txBody>
                    <a:bodyPr/>
                    <a:lstStyle/>
                    <a:p>
                      <a:pPr algn="ctr"/>
                      <a:r>
                        <a:rPr lang="en-US" sz="1100" dirty="0"/>
                        <a:t>0.899</a:t>
                      </a:r>
                    </a:p>
                    <a:p>
                      <a:pPr algn="ctr"/>
                      <a:r>
                        <a:rPr lang="en-US" sz="1100" dirty="0"/>
                        <a:t>(0.5556)</a:t>
                      </a:r>
                    </a:p>
                  </a:txBody>
                  <a:tcPr/>
                </a:tc>
                <a:tc>
                  <a:txBody>
                    <a:bodyPr/>
                    <a:lstStyle/>
                    <a:p>
                      <a:pPr algn="ctr"/>
                      <a:r>
                        <a:rPr lang="en-US" sz="1100" dirty="0"/>
                        <a:t>1.290</a:t>
                      </a:r>
                    </a:p>
                    <a:p>
                      <a:pPr algn="ctr"/>
                      <a:r>
                        <a:rPr lang="en-US" sz="1100" dirty="0"/>
                        <a:t>(0.0768)</a:t>
                      </a:r>
                    </a:p>
                  </a:txBody>
                  <a:tcPr/>
                </a:tc>
                <a:tc>
                  <a:txBody>
                    <a:bodyPr/>
                    <a:lstStyle/>
                    <a:p>
                      <a:pPr algn="ctr"/>
                      <a:r>
                        <a:rPr lang="en-US" sz="1100" dirty="0"/>
                        <a:t>1.268</a:t>
                      </a:r>
                    </a:p>
                    <a:p>
                      <a:pPr algn="ctr"/>
                      <a:r>
                        <a:rPr lang="en-US" sz="1100" dirty="0"/>
                        <a:t>(0.0768)</a:t>
                      </a:r>
                    </a:p>
                  </a:txBody>
                  <a:tcPr/>
                </a:tc>
                <a:extLst>
                  <a:ext uri="{0D108BD9-81ED-4DB2-BD59-A6C34878D82A}">
                    <a16:rowId xmlns:a16="http://schemas.microsoft.com/office/drawing/2014/main" val="2116733477"/>
                  </a:ext>
                </a:extLst>
              </a:tr>
              <a:tr h="2769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Fungal Female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Hazard ratio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(p-value)</a:t>
                      </a:r>
                    </a:p>
                  </a:txBody>
                  <a:tcPr/>
                </a:tc>
                <a:tc>
                  <a:txBody>
                    <a:bodyPr/>
                    <a:lstStyle/>
                    <a:p>
                      <a:pPr algn="ctr"/>
                      <a:r>
                        <a:rPr lang="en-US" sz="1100" dirty="0">
                          <a:highlight>
                            <a:srgbClr val="FFFF00"/>
                          </a:highlight>
                        </a:rPr>
                        <a:t>0.537</a:t>
                      </a:r>
                    </a:p>
                    <a:p>
                      <a:pPr algn="ctr"/>
                      <a:r>
                        <a:rPr lang="en-US" sz="1100" dirty="0">
                          <a:highlight>
                            <a:srgbClr val="FFFF00"/>
                          </a:highlight>
                        </a:rPr>
                        <a:t>(0.0243)</a:t>
                      </a:r>
                    </a:p>
                  </a:txBody>
                  <a:tcPr/>
                </a:tc>
                <a:tc>
                  <a:txBody>
                    <a:bodyPr/>
                    <a:lstStyle/>
                    <a:p>
                      <a:pPr algn="ctr"/>
                      <a:r>
                        <a:rPr lang="en-US" sz="1100" dirty="0">
                          <a:highlight>
                            <a:srgbClr val="FFFF00"/>
                          </a:highlight>
                        </a:rPr>
                        <a:t>0.496</a:t>
                      </a:r>
                    </a:p>
                    <a:p>
                      <a:pPr algn="ctr"/>
                      <a:r>
                        <a:rPr lang="en-US" sz="1100" dirty="0">
                          <a:highlight>
                            <a:srgbClr val="FFFF00"/>
                          </a:highlight>
                        </a:rPr>
                        <a:t>(8.3668e-07)</a:t>
                      </a:r>
                    </a:p>
                  </a:txBody>
                  <a:tcPr/>
                </a:tc>
                <a:tc>
                  <a:txBody>
                    <a:bodyPr/>
                    <a:lstStyle/>
                    <a:p>
                      <a:pPr algn="ctr"/>
                      <a:r>
                        <a:rPr lang="en-US" sz="1100" dirty="0">
                          <a:highlight>
                            <a:srgbClr val="FFFF00"/>
                          </a:highlight>
                        </a:rPr>
                        <a:t>0.749</a:t>
                      </a:r>
                    </a:p>
                    <a:p>
                      <a:pPr algn="ctr"/>
                      <a:r>
                        <a:rPr lang="en-US" sz="1100" dirty="0">
                          <a:highlight>
                            <a:srgbClr val="FFFF00"/>
                          </a:highlight>
                        </a:rPr>
                        <a:t>(0.0113)</a:t>
                      </a:r>
                    </a:p>
                  </a:txBody>
                  <a:tcPr/>
                </a:tc>
                <a:tc>
                  <a:txBody>
                    <a:bodyPr/>
                    <a:lstStyle/>
                    <a:p>
                      <a:pPr algn="ctr"/>
                      <a:r>
                        <a:rPr lang="en-US" sz="1100" dirty="0"/>
                        <a:t>0.883</a:t>
                      </a:r>
                    </a:p>
                    <a:p>
                      <a:pPr algn="ctr"/>
                      <a:r>
                        <a:rPr lang="en-US" sz="1100" dirty="0"/>
                        <a:t>(0.6568)</a:t>
                      </a:r>
                    </a:p>
                  </a:txBody>
                  <a:tcPr/>
                </a:tc>
                <a:tc>
                  <a:txBody>
                    <a:bodyPr/>
                    <a:lstStyle/>
                    <a:p>
                      <a:pPr algn="ctr"/>
                      <a:r>
                        <a:rPr lang="en-US" sz="1100" dirty="0">
                          <a:highlight>
                            <a:srgbClr val="FFFF00"/>
                          </a:highlight>
                        </a:rPr>
                        <a:t>0.464</a:t>
                      </a:r>
                    </a:p>
                    <a:p>
                      <a:pPr algn="ctr"/>
                      <a:r>
                        <a:rPr lang="en-US" sz="1100" dirty="0">
                          <a:highlight>
                            <a:srgbClr val="FFFF00"/>
                          </a:highlight>
                        </a:rPr>
                        <a:t>(1.4921e-05)</a:t>
                      </a:r>
                    </a:p>
                  </a:txBody>
                  <a:tcPr/>
                </a:tc>
                <a:tc>
                  <a:txBody>
                    <a:bodyPr/>
                    <a:lstStyle/>
                    <a:p>
                      <a:pPr algn="ctr"/>
                      <a:r>
                        <a:rPr lang="en-US" sz="1100" dirty="0">
                          <a:highlight>
                            <a:srgbClr val="FFFF00"/>
                          </a:highlight>
                        </a:rPr>
                        <a:t>0.644</a:t>
                      </a:r>
                    </a:p>
                    <a:p>
                      <a:pPr algn="ctr"/>
                      <a:r>
                        <a:rPr lang="en-US" sz="1100" dirty="0">
                          <a:highlight>
                            <a:srgbClr val="FFFF00"/>
                          </a:highlight>
                        </a:rPr>
                        <a:t>(0.0004)</a:t>
                      </a:r>
                    </a:p>
                  </a:txBody>
                  <a:tcPr/>
                </a:tc>
                <a:tc>
                  <a:txBody>
                    <a:bodyPr/>
                    <a:lstStyle/>
                    <a:p>
                      <a:pPr algn="ctr"/>
                      <a:r>
                        <a:rPr lang="en-US" sz="1100" dirty="0"/>
                        <a:t>0.899</a:t>
                      </a:r>
                    </a:p>
                    <a:p>
                      <a:pPr algn="ctr"/>
                      <a:r>
                        <a:rPr lang="en-US" sz="1100" dirty="0"/>
                        <a:t>(0.5556)</a:t>
                      </a:r>
                    </a:p>
                  </a:txBody>
                  <a:tcPr/>
                </a:tc>
                <a:tc>
                  <a:txBody>
                    <a:bodyPr/>
                    <a:lstStyle/>
                    <a:p>
                      <a:pPr algn="ctr"/>
                      <a:r>
                        <a:rPr lang="en-US" sz="1100" dirty="0"/>
                        <a:t>1.290</a:t>
                      </a:r>
                    </a:p>
                    <a:p>
                      <a:pPr algn="ctr"/>
                      <a:r>
                        <a:rPr lang="en-US" sz="1100" dirty="0"/>
                        <a:t>(0.0768)</a:t>
                      </a:r>
                    </a:p>
                  </a:txBody>
                  <a:tcPr/>
                </a:tc>
                <a:tc>
                  <a:txBody>
                    <a:bodyPr/>
                    <a:lstStyle/>
                    <a:p>
                      <a:pPr algn="ctr"/>
                      <a:r>
                        <a:rPr lang="en-US" sz="1100" dirty="0"/>
                        <a:t>1.268</a:t>
                      </a:r>
                    </a:p>
                    <a:p>
                      <a:pPr algn="ctr"/>
                      <a:r>
                        <a:rPr lang="en-US" sz="1100" dirty="0"/>
                        <a:t>(0.0768)</a:t>
                      </a:r>
                    </a:p>
                  </a:txBody>
                  <a:tcPr/>
                </a:tc>
                <a:extLst>
                  <a:ext uri="{0D108BD9-81ED-4DB2-BD59-A6C34878D82A}">
                    <a16:rowId xmlns:a16="http://schemas.microsoft.com/office/drawing/2014/main" val="2212428889"/>
                  </a:ext>
                </a:extLst>
              </a:tr>
            </a:tbl>
          </a:graphicData>
        </a:graphic>
      </p:graphicFrame>
      <p:sp>
        <p:nvSpPr>
          <p:cNvPr id="7" name="TextBox 6">
            <a:extLst>
              <a:ext uri="{FF2B5EF4-FFF2-40B4-BE49-F238E27FC236}">
                <a16:creationId xmlns:a16="http://schemas.microsoft.com/office/drawing/2014/main" id="{C636F016-6C1E-5B40-8573-05FD93CB4EBF}"/>
              </a:ext>
            </a:extLst>
          </p:cNvPr>
          <p:cNvSpPr txBox="1"/>
          <p:nvPr/>
        </p:nvSpPr>
        <p:spPr>
          <a:xfrm>
            <a:off x="817418" y="1120676"/>
            <a:ext cx="10557164" cy="2585323"/>
          </a:xfrm>
          <a:prstGeom prst="rect">
            <a:avLst/>
          </a:prstGeom>
          <a:noFill/>
        </p:spPr>
        <p:txBody>
          <a:bodyPr wrap="square" rtlCol="0">
            <a:spAutoFit/>
          </a:bodyPr>
          <a:lstStyle/>
          <a:p>
            <a:r>
              <a:rPr lang="en-US" dirty="0"/>
              <a:t>II. yeast supplement up to 1.0 improved survival but then didn’t when we added even more?</a:t>
            </a:r>
          </a:p>
          <a:p>
            <a:pPr marL="742950" lvl="1" indent="-285750">
              <a:buFont typeface="Arial" panose="020B0604020202020204" pitchFamily="34" charset="0"/>
              <a:buChar char="•"/>
            </a:pPr>
            <a:r>
              <a:rPr lang="en-US" dirty="0">
                <a:solidFill>
                  <a:schemeClr val="bg2">
                    <a:lumMod val="25000"/>
                  </a:schemeClr>
                </a:solidFill>
              </a:rPr>
              <a:t>CY0.5 survives better than C diet. </a:t>
            </a:r>
          </a:p>
          <a:p>
            <a:pPr marL="742950" lvl="1" indent="-285750">
              <a:buFont typeface="Arial" panose="020B0604020202020204" pitchFamily="34" charset="0"/>
              <a:buChar char="•"/>
            </a:pPr>
            <a:r>
              <a:rPr lang="en-US" dirty="0">
                <a:solidFill>
                  <a:schemeClr val="bg2">
                    <a:lumMod val="25000"/>
                  </a:schemeClr>
                </a:solidFill>
              </a:rPr>
              <a:t>CY1.0 survives better than CY0.5.</a:t>
            </a:r>
          </a:p>
          <a:p>
            <a:pPr marL="742950" lvl="1" indent="-285750">
              <a:buFont typeface="Arial" panose="020B0604020202020204" pitchFamily="34" charset="0"/>
              <a:buChar char="•"/>
            </a:pPr>
            <a:r>
              <a:rPr lang="en-US" dirty="0">
                <a:solidFill>
                  <a:schemeClr val="bg2">
                    <a:lumMod val="25000"/>
                  </a:schemeClr>
                </a:solidFill>
              </a:rPr>
              <a:t>Such difference within first two pairs appears on female flies (begins at day 0 or 5) earlier than males (begins at day 5 or 8). </a:t>
            </a:r>
          </a:p>
          <a:p>
            <a:pPr marL="742950" lvl="1" indent="-285750">
              <a:buFont typeface="Arial" panose="020B0604020202020204" pitchFamily="34" charset="0"/>
              <a:buChar char="•"/>
            </a:pPr>
            <a:r>
              <a:rPr lang="en-US" dirty="0">
                <a:solidFill>
                  <a:schemeClr val="bg2">
                    <a:lumMod val="25000"/>
                  </a:schemeClr>
                </a:solidFill>
              </a:rPr>
              <a:t>No difference between CY1.0 and CY1.5.</a:t>
            </a:r>
          </a:p>
          <a:p>
            <a:pPr marL="742950" lvl="1" indent="-285750">
              <a:buFont typeface="Arial" panose="020B0604020202020204" pitchFamily="34" charset="0"/>
              <a:buChar char="•"/>
            </a:pPr>
            <a:endParaRPr lang="en-US" dirty="0"/>
          </a:p>
          <a:p>
            <a:endParaRPr lang="en-US" dirty="0"/>
          </a:p>
          <a:p>
            <a:r>
              <a:rPr lang="en-US" dirty="0"/>
              <a:t> </a:t>
            </a:r>
          </a:p>
        </p:txBody>
      </p:sp>
    </p:spTree>
    <p:extLst>
      <p:ext uri="{BB962C8B-B14F-4D97-AF65-F5344CB8AC3E}">
        <p14:creationId xmlns:p14="http://schemas.microsoft.com/office/powerpoint/2010/main" val="410995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07067-F3CD-4AA3-AD21-36FB551782EC}"/>
              </a:ext>
            </a:extLst>
          </p:cNvPr>
          <p:cNvSpPr>
            <a:spLocks noGrp="1"/>
          </p:cNvSpPr>
          <p:nvPr>
            <p:ph idx="1"/>
          </p:nvPr>
        </p:nvSpPr>
        <p:spPr>
          <a:xfrm>
            <a:off x="497305" y="845338"/>
            <a:ext cx="10515600" cy="4351338"/>
          </a:xfrm>
        </p:spPr>
        <p:txBody>
          <a:bodyPr/>
          <a:lstStyle/>
          <a:p>
            <a:pPr marL="0" indent="0">
              <a:buNone/>
            </a:pPr>
            <a:r>
              <a:rPr lang="en-US" i="1" dirty="0"/>
              <a:t>Figure </a:t>
            </a:r>
            <a:r>
              <a:rPr lang="en-US" i="1" dirty="0">
                <a:solidFill>
                  <a:srgbClr val="FF0000"/>
                </a:solidFill>
              </a:rPr>
              <a:t>S1</a:t>
            </a:r>
            <a:r>
              <a:rPr lang="en-US" dirty="0"/>
              <a:t>. </a:t>
            </a:r>
          </a:p>
        </p:txBody>
      </p:sp>
      <p:sp>
        <p:nvSpPr>
          <p:cNvPr id="5" name="Content Placeholder 2">
            <a:extLst>
              <a:ext uri="{FF2B5EF4-FFF2-40B4-BE49-F238E27FC236}">
                <a16:creationId xmlns:a16="http://schemas.microsoft.com/office/drawing/2014/main" id="{7AF9CC6C-9F2F-483A-841F-34F366C63A83}"/>
              </a:ext>
            </a:extLst>
          </p:cNvPr>
          <p:cNvSpPr txBox="1">
            <a:spLocks/>
          </p:cNvSpPr>
          <p:nvPr/>
        </p:nvSpPr>
        <p:spPr>
          <a:xfrm>
            <a:off x="497305" y="10342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2000" dirty="0">
                <a:solidFill>
                  <a:schemeClr val="bg2">
                    <a:lumMod val="50000"/>
                  </a:schemeClr>
                </a:solidFill>
              </a:rPr>
              <a:t>Han – plot the raw data for Figure 1 showing data points from all replicates and the trend lines, in the same format as figure 1. </a:t>
            </a:r>
            <a:r>
              <a:rPr lang="en-US" sz="2000" dirty="0">
                <a:solidFill>
                  <a:srgbClr val="FF0000"/>
                </a:solidFill>
              </a:rPr>
              <a:t>Legend item to cohabiting?</a:t>
            </a:r>
          </a:p>
          <a:p>
            <a:pPr marL="0" indent="0">
              <a:buFont typeface="Arial" panose="020B0604020202020204" pitchFamily="34" charset="0"/>
              <a:buNone/>
            </a:pPr>
            <a:endParaRPr lang="en-US" sz="2000" dirty="0">
              <a:solidFill>
                <a:schemeClr val="bg2">
                  <a:lumMod val="50000"/>
                </a:schemeClr>
              </a:solidFill>
            </a:endParaRPr>
          </a:p>
        </p:txBody>
      </p:sp>
      <p:grpSp>
        <p:nvGrpSpPr>
          <p:cNvPr id="7" name="Group 6">
            <a:extLst>
              <a:ext uri="{FF2B5EF4-FFF2-40B4-BE49-F238E27FC236}">
                <a16:creationId xmlns:a16="http://schemas.microsoft.com/office/drawing/2014/main" id="{D511CA59-5D38-BB46-ACAC-8B4551D8E27C}"/>
              </a:ext>
            </a:extLst>
          </p:cNvPr>
          <p:cNvGrpSpPr/>
          <p:nvPr/>
        </p:nvGrpSpPr>
        <p:grpSpPr>
          <a:xfrm>
            <a:off x="1285171" y="2617853"/>
            <a:ext cx="9461686" cy="3759700"/>
            <a:chOff x="1285171" y="2617853"/>
            <a:chExt cx="9461686" cy="3759700"/>
          </a:xfrm>
        </p:grpSpPr>
        <p:pic>
          <p:nvPicPr>
            <p:cNvPr id="4" name="Picture 3" descr="A close up of a map&#10;&#10;Description automatically generated">
              <a:extLst>
                <a:ext uri="{FF2B5EF4-FFF2-40B4-BE49-F238E27FC236}">
                  <a16:creationId xmlns:a16="http://schemas.microsoft.com/office/drawing/2014/main" id="{2BFEFEC3-9061-BA4D-B6C6-DD72FC6B8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171" y="2617853"/>
              <a:ext cx="7487081" cy="37597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F81C981-C911-FF4F-B450-C068ABE0E5D4}"/>
                </a:ext>
              </a:extLst>
            </p:cNvPr>
            <p:cNvPicPr>
              <a:picLocks noChangeAspect="1"/>
            </p:cNvPicPr>
            <p:nvPr/>
          </p:nvPicPr>
          <p:blipFill>
            <a:blip r:embed="rId4"/>
            <a:stretch>
              <a:fillRect/>
            </a:stretch>
          </p:blipFill>
          <p:spPr>
            <a:xfrm>
              <a:off x="8962633" y="3296923"/>
              <a:ext cx="1784224" cy="2402841"/>
            </a:xfrm>
            <a:prstGeom prst="rect">
              <a:avLst/>
            </a:prstGeom>
          </p:spPr>
        </p:pic>
      </p:grpSp>
    </p:spTree>
    <p:extLst>
      <p:ext uri="{BB962C8B-B14F-4D97-AF65-F5344CB8AC3E}">
        <p14:creationId xmlns:p14="http://schemas.microsoft.com/office/powerpoint/2010/main" val="345188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88103-ED8A-40A2-B0BC-D1CD6827813E}"/>
              </a:ext>
            </a:extLst>
          </p:cNvPr>
          <p:cNvSpPr>
            <a:spLocks noGrp="1"/>
          </p:cNvSpPr>
          <p:nvPr>
            <p:ph idx="1"/>
          </p:nvPr>
        </p:nvSpPr>
        <p:spPr>
          <a:xfrm>
            <a:off x="751114" y="324320"/>
            <a:ext cx="10515600" cy="4351338"/>
          </a:xfrm>
        </p:spPr>
        <p:txBody>
          <a:bodyPr/>
          <a:lstStyle/>
          <a:p>
            <a:pPr marL="0" indent="0">
              <a:buNone/>
            </a:pPr>
            <a:r>
              <a:rPr lang="en-US" i="1" dirty="0"/>
              <a:t>Figure </a:t>
            </a:r>
            <a:r>
              <a:rPr lang="en-US" i="1" dirty="0">
                <a:solidFill>
                  <a:srgbClr val="FF0000"/>
                </a:solidFill>
              </a:rPr>
              <a:t>S2</a:t>
            </a:r>
            <a:r>
              <a:rPr lang="en-US" i="1" dirty="0"/>
              <a:t>. </a:t>
            </a:r>
            <a:endParaRPr lang="en-US" dirty="0"/>
          </a:p>
        </p:txBody>
      </p:sp>
      <p:pic>
        <p:nvPicPr>
          <p:cNvPr id="4" name="Picture 3">
            <a:extLst>
              <a:ext uri="{FF2B5EF4-FFF2-40B4-BE49-F238E27FC236}">
                <a16:creationId xmlns:a16="http://schemas.microsoft.com/office/drawing/2014/main" id="{C2631DDA-E142-49F3-8D02-D14308573C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8009" y="1983782"/>
            <a:ext cx="9401811" cy="4053360"/>
          </a:xfrm>
          <a:prstGeom prst="rect">
            <a:avLst/>
          </a:prstGeom>
          <a:noFill/>
          <a:ln>
            <a:noFill/>
          </a:ln>
        </p:spPr>
      </p:pic>
      <p:sp>
        <p:nvSpPr>
          <p:cNvPr id="2" name="Rectangle 1">
            <a:extLst>
              <a:ext uri="{FF2B5EF4-FFF2-40B4-BE49-F238E27FC236}">
                <a16:creationId xmlns:a16="http://schemas.microsoft.com/office/drawing/2014/main" id="{D9C77A82-7B48-7F4E-82DA-DACE5740573E}"/>
              </a:ext>
            </a:extLst>
          </p:cNvPr>
          <p:cNvSpPr/>
          <p:nvPr/>
        </p:nvSpPr>
        <p:spPr>
          <a:xfrm>
            <a:off x="925286" y="940754"/>
            <a:ext cx="2739276" cy="369332"/>
          </a:xfrm>
          <a:prstGeom prst="rect">
            <a:avLst/>
          </a:prstGeom>
        </p:spPr>
        <p:txBody>
          <a:bodyPr wrap="none">
            <a:spAutoFit/>
          </a:bodyPr>
          <a:lstStyle/>
          <a:p>
            <a:r>
              <a:rPr lang="en-US" dirty="0">
                <a:solidFill>
                  <a:srgbClr val="FF0000"/>
                </a:solidFill>
              </a:rPr>
              <a:t>Legend item to cohabiting?</a:t>
            </a:r>
          </a:p>
        </p:txBody>
      </p:sp>
    </p:spTree>
    <p:extLst>
      <p:ext uri="{BB962C8B-B14F-4D97-AF65-F5344CB8AC3E}">
        <p14:creationId xmlns:p14="http://schemas.microsoft.com/office/powerpoint/2010/main" val="100119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9353C-274B-4682-8D61-951A9971D4B4}"/>
              </a:ext>
            </a:extLst>
          </p:cNvPr>
          <p:cNvSpPr>
            <a:spLocks noGrp="1"/>
          </p:cNvSpPr>
          <p:nvPr>
            <p:ph idx="1"/>
          </p:nvPr>
        </p:nvSpPr>
        <p:spPr>
          <a:xfrm>
            <a:off x="522514" y="301625"/>
            <a:ext cx="10515600" cy="4351338"/>
          </a:xfrm>
        </p:spPr>
        <p:txBody>
          <a:bodyPr/>
          <a:lstStyle/>
          <a:p>
            <a:pPr marL="0" indent="0">
              <a:buNone/>
            </a:pPr>
            <a:r>
              <a:rPr lang="en-US" i="1" dirty="0"/>
              <a:t>Figure </a:t>
            </a:r>
            <a:r>
              <a:rPr lang="en-US" i="1" dirty="0">
                <a:solidFill>
                  <a:srgbClr val="FF0000"/>
                </a:solidFill>
              </a:rPr>
              <a:t>S3</a:t>
            </a:r>
            <a:r>
              <a:rPr lang="en-US" dirty="0"/>
              <a:t>. </a:t>
            </a:r>
          </a:p>
        </p:txBody>
      </p:sp>
      <p:pic>
        <p:nvPicPr>
          <p:cNvPr id="4" name="Picture 3">
            <a:extLst>
              <a:ext uri="{FF2B5EF4-FFF2-40B4-BE49-F238E27FC236}">
                <a16:creationId xmlns:a16="http://schemas.microsoft.com/office/drawing/2014/main" id="{59948483-A33B-4922-93F6-873100C1A2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60914" y="1291499"/>
            <a:ext cx="6628901" cy="3944529"/>
          </a:xfrm>
          <a:prstGeom prst="rect">
            <a:avLst/>
          </a:prstGeom>
          <a:noFill/>
        </p:spPr>
      </p:pic>
      <p:sp>
        <p:nvSpPr>
          <p:cNvPr id="5" name="TextBox 4">
            <a:extLst>
              <a:ext uri="{FF2B5EF4-FFF2-40B4-BE49-F238E27FC236}">
                <a16:creationId xmlns:a16="http://schemas.microsoft.com/office/drawing/2014/main" id="{109FF108-3498-4438-A864-27EF78891D38}"/>
              </a:ext>
            </a:extLst>
          </p:cNvPr>
          <p:cNvSpPr txBox="1"/>
          <p:nvPr/>
        </p:nvSpPr>
        <p:spPr>
          <a:xfrm>
            <a:off x="445168" y="5662981"/>
            <a:ext cx="9701758" cy="369332"/>
          </a:xfrm>
          <a:prstGeom prst="rect">
            <a:avLst/>
          </a:prstGeom>
          <a:noFill/>
        </p:spPr>
        <p:txBody>
          <a:bodyPr wrap="none" rtlCol="0">
            <a:spAutoFit/>
          </a:bodyPr>
          <a:lstStyle/>
          <a:p>
            <a:r>
              <a:rPr lang="en-US" dirty="0">
                <a:solidFill>
                  <a:srgbClr val="FF0000"/>
                </a:solidFill>
              </a:rPr>
              <a:t>Han – add the data points for all replicates on top of these trend lines and get rid of the mean points. </a:t>
            </a:r>
          </a:p>
        </p:txBody>
      </p:sp>
    </p:spTree>
    <p:extLst>
      <p:ext uri="{BB962C8B-B14F-4D97-AF65-F5344CB8AC3E}">
        <p14:creationId xmlns:p14="http://schemas.microsoft.com/office/powerpoint/2010/main" val="399553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359E0F-539E-4EB5-B3BD-89257B6879E4}"/>
              </a:ext>
            </a:extLst>
          </p:cNvPr>
          <p:cNvSpPr>
            <a:spLocks noGrp="1"/>
          </p:cNvSpPr>
          <p:nvPr>
            <p:ph idx="1"/>
          </p:nvPr>
        </p:nvSpPr>
        <p:spPr>
          <a:xfrm>
            <a:off x="522514" y="301625"/>
            <a:ext cx="10515600" cy="4351338"/>
          </a:xfrm>
        </p:spPr>
        <p:txBody>
          <a:bodyPr/>
          <a:lstStyle/>
          <a:p>
            <a:pPr marL="0" indent="0">
              <a:buNone/>
            </a:pPr>
            <a:r>
              <a:rPr lang="en-US" i="1" dirty="0"/>
              <a:t>Figure </a:t>
            </a:r>
            <a:r>
              <a:rPr lang="en-US" i="1" dirty="0">
                <a:solidFill>
                  <a:srgbClr val="FF0000"/>
                </a:solidFill>
              </a:rPr>
              <a:t>S4</a:t>
            </a:r>
            <a:r>
              <a:rPr lang="en-US" dirty="0"/>
              <a:t>. </a:t>
            </a:r>
          </a:p>
          <a:p>
            <a:pPr marL="0" indent="0">
              <a:buNone/>
            </a:pPr>
            <a:endParaRPr lang="en-US" dirty="0"/>
          </a:p>
          <a:p>
            <a:pPr marL="0" indent="0">
              <a:buNone/>
            </a:pPr>
            <a:r>
              <a:rPr lang="en-US" sz="2000" dirty="0">
                <a:solidFill>
                  <a:schemeClr val="bg2">
                    <a:lumMod val="50000"/>
                  </a:schemeClr>
                </a:solidFill>
              </a:rPr>
              <a:t>Han – plot the raw data for Figure 4 showing data points from all replicates and the trend lines, in the same format as figure 4. </a:t>
            </a:r>
            <a:endParaRPr lang="en-US" sz="2000" dirty="0">
              <a:solidFill>
                <a:srgbClr val="FF0000"/>
              </a:solidFill>
            </a:endParaRPr>
          </a:p>
        </p:txBody>
      </p:sp>
      <p:grpSp>
        <p:nvGrpSpPr>
          <p:cNvPr id="18" name="Group 17">
            <a:extLst>
              <a:ext uri="{FF2B5EF4-FFF2-40B4-BE49-F238E27FC236}">
                <a16:creationId xmlns:a16="http://schemas.microsoft.com/office/drawing/2014/main" id="{4BFDE33B-BA09-CC42-ABDB-02C4B31C313D}"/>
              </a:ext>
            </a:extLst>
          </p:cNvPr>
          <p:cNvGrpSpPr/>
          <p:nvPr/>
        </p:nvGrpSpPr>
        <p:grpSpPr>
          <a:xfrm>
            <a:off x="232012" y="2598309"/>
            <a:ext cx="2876076" cy="3015681"/>
            <a:chOff x="0" y="2639252"/>
            <a:chExt cx="2876076" cy="3015681"/>
          </a:xfrm>
        </p:grpSpPr>
        <p:pic>
          <p:nvPicPr>
            <p:cNvPr id="6" name="Picture 5" descr="A close up of a map&#10;&#10;Description automatically generated">
              <a:extLst>
                <a:ext uri="{FF2B5EF4-FFF2-40B4-BE49-F238E27FC236}">
                  <a16:creationId xmlns:a16="http://schemas.microsoft.com/office/drawing/2014/main" id="{796FD585-75CC-6043-AD85-E1017BE50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252"/>
              <a:ext cx="1687445" cy="3015681"/>
            </a:xfrm>
            <a:prstGeom prst="rect">
              <a:avLst/>
            </a:prstGeom>
          </p:spPr>
        </p:pic>
        <p:pic>
          <p:nvPicPr>
            <p:cNvPr id="13" name="Picture 12" descr="A picture containing knife, table&#10;&#10;Description automatically generated">
              <a:extLst>
                <a:ext uri="{FF2B5EF4-FFF2-40B4-BE49-F238E27FC236}">
                  <a16:creationId xmlns:a16="http://schemas.microsoft.com/office/drawing/2014/main" id="{0384B8EF-7DD9-C844-A893-6EF8D2A74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76" y="3612887"/>
              <a:ext cx="1193800" cy="685800"/>
            </a:xfrm>
            <a:prstGeom prst="rect">
              <a:avLst/>
            </a:prstGeom>
          </p:spPr>
        </p:pic>
      </p:grpSp>
      <p:grpSp>
        <p:nvGrpSpPr>
          <p:cNvPr id="17" name="Group 16">
            <a:extLst>
              <a:ext uri="{FF2B5EF4-FFF2-40B4-BE49-F238E27FC236}">
                <a16:creationId xmlns:a16="http://schemas.microsoft.com/office/drawing/2014/main" id="{2143141F-AF40-5047-BD7C-B1F8FC4168B5}"/>
              </a:ext>
            </a:extLst>
          </p:cNvPr>
          <p:cNvGrpSpPr/>
          <p:nvPr/>
        </p:nvGrpSpPr>
        <p:grpSpPr>
          <a:xfrm>
            <a:off x="3165726" y="2598307"/>
            <a:ext cx="2846600" cy="3015681"/>
            <a:chOff x="2870907" y="2639252"/>
            <a:chExt cx="2846600" cy="3015681"/>
          </a:xfrm>
        </p:grpSpPr>
        <p:pic>
          <p:nvPicPr>
            <p:cNvPr id="8" name="Picture 7" descr="A close up of a map&#10;&#10;Description automatically generated">
              <a:extLst>
                <a:ext uri="{FF2B5EF4-FFF2-40B4-BE49-F238E27FC236}">
                  <a16:creationId xmlns:a16="http://schemas.microsoft.com/office/drawing/2014/main" id="{0F7AB927-2B05-5949-B912-E263792F0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907" y="2639252"/>
              <a:ext cx="1687445" cy="3015681"/>
            </a:xfrm>
            <a:prstGeom prst="rect">
              <a:avLst/>
            </a:prstGeom>
          </p:spPr>
        </p:pic>
        <p:pic>
          <p:nvPicPr>
            <p:cNvPr id="14" name="Picture 13" descr="A picture containing knife, bird, table&#10;&#10;Description automatically generated">
              <a:extLst>
                <a:ext uri="{FF2B5EF4-FFF2-40B4-BE49-F238E27FC236}">
                  <a16:creationId xmlns:a16="http://schemas.microsoft.com/office/drawing/2014/main" id="{A617FF9E-A36C-544E-940C-C37E4E2724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4224" y="3612887"/>
              <a:ext cx="1273283" cy="724792"/>
            </a:xfrm>
            <a:prstGeom prst="rect">
              <a:avLst/>
            </a:prstGeom>
          </p:spPr>
        </p:pic>
      </p:grpSp>
      <p:grpSp>
        <p:nvGrpSpPr>
          <p:cNvPr id="19" name="Group 18">
            <a:extLst>
              <a:ext uri="{FF2B5EF4-FFF2-40B4-BE49-F238E27FC236}">
                <a16:creationId xmlns:a16="http://schemas.microsoft.com/office/drawing/2014/main" id="{F382AD31-A0F8-A640-AE4F-8189DACEAF77}"/>
              </a:ext>
            </a:extLst>
          </p:cNvPr>
          <p:cNvGrpSpPr/>
          <p:nvPr/>
        </p:nvGrpSpPr>
        <p:grpSpPr>
          <a:xfrm>
            <a:off x="6067898" y="2598306"/>
            <a:ext cx="2934941" cy="3015681"/>
            <a:chOff x="5741814" y="2639251"/>
            <a:chExt cx="2934941" cy="3015681"/>
          </a:xfrm>
        </p:grpSpPr>
        <p:pic>
          <p:nvPicPr>
            <p:cNvPr id="10" name="Picture 9" descr="A close up of a map&#10;&#10;Description automatically generated">
              <a:extLst>
                <a:ext uri="{FF2B5EF4-FFF2-40B4-BE49-F238E27FC236}">
                  <a16:creationId xmlns:a16="http://schemas.microsoft.com/office/drawing/2014/main" id="{75A32EF6-0FA8-0547-ADF3-19AFD11C1C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1814" y="2639251"/>
              <a:ext cx="1687445" cy="301568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FC5AECF-714F-684A-B731-6F48D4F744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5226" y="3616631"/>
              <a:ext cx="1311529" cy="766209"/>
            </a:xfrm>
            <a:prstGeom prst="rect">
              <a:avLst/>
            </a:prstGeom>
          </p:spPr>
        </p:pic>
      </p:grpSp>
      <p:grpSp>
        <p:nvGrpSpPr>
          <p:cNvPr id="20" name="Group 19">
            <a:extLst>
              <a:ext uri="{FF2B5EF4-FFF2-40B4-BE49-F238E27FC236}">
                <a16:creationId xmlns:a16="http://schemas.microsoft.com/office/drawing/2014/main" id="{A4EFBD1A-4C1C-BC40-8F90-FA0CCB774DEC}"/>
              </a:ext>
            </a:extLst>
          </p:cNvPr>
          <p:cNvGrpSpPr/>
          <p:nvPr/>
        </p:nvGrpSpPr>
        <p:grpSpPr>
          <a:xfrm>
            <a:off x="9052931" y="2598305"/>
            <a:ext cx="2888590" cy="3015681"/>
            <a:chOff x="8612721" y="2639250"/>
            <a:chExt cx="2888590" cy="3015681"/>
          </a:xfrm>
        </p:grpSpPr>
        <p:pic>
          <p:nvPicPr>
            <p:cNvPr id="12" name="Picture 11" descr="A close up of a map&#10;&#10;Description automatically generated">
              <a:extLst>
                <a:ext uri="{FF2B5EF4-FFF2-40B4-BE49-F238E27FC236}">
                  <a16:creationId xmlns:a16="http://schemas.microsoft.com/office/drawing/2014/main" id="{47D58C94-1209-1040-811C-40C858E64B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2721" y="2639250"/>
              <a:ext cx="1687445" cy="3015681"/>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C4128C3-D4C2-8A47-9B29-4C9AE8C8E9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7394" y="3658048"/>
              <a:ext cx="1283917" cy="724792"/>
            </a:xfrm>
            <a:prstGeom prst="rect">
              <a:avLst/>
            </a:prstGeom>
          </p:spPr>
        </p:pic>
      </p:grpSp>
    </p:spTree>
    <p:extLst>
      <p:ext uri="{BB962C8B-B14F-4D97-AF65-F5344CB8AC3E}">
        <p14:creationId xmlns:p14="http://schemas.microsoft.com/office/powerpoint/2010/main" val="308171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359E0F-539E-4EB5-B3BD-89257B6879E4}"/>
              </a:ext>
            </a:extLst>
          </p:cNvPr>
          <p:cNvSpPr>
            <a:spLocks noGrp="1"/>
          </p:cNvSpPr>
          <p:nvPr>
            <p:ph idx="1"/>
          </p:nvPr>
        </p:nvSpPr>
        <p:spPr>
          <a:xfrm>
            <a:off x="522514" y="301625"/>
            <a:ext cx="10515600" cy="4351338"/>
          </a:xfrm>
        </p:spPr>
        <p:txBody>
          <a:bodyPr/>
          <a:lstStyle/>
          <a:p>
            <a:pPr marL="0" indent="0">
              <a:buNone/>
            </a:pPr>
            <a:r>
              <a:rPr lang="en-US" i="1" dirty="0"/>
              <a:t>Figure </a:t>
            </a:r>
            <a:r>
              <a:rPr lang="en-US" i="1" dirty="0">
                <a:solidFill>
                  <a:srgbClr val="FF0000"/>
                </a:solidFill>
              </a:rPr>
              <a:t>S5</a:t>
            </a:r>
            <a:r>
              <a:rPr lang="en-US" dirty="0"/>
              <a:t>. </a:t>
            </a:r>
          </a:p>
          <a:p>
            <a:pPr marL="0" indent="0">
              <a:buNone/>
            </a:pPr>
            <a:endParaRPr lang="en-US" dirty="0"/>
          </a:p>
          <a:p>
            <a:pPr marL="0" indent="0">
              <a:buNone/>
            </a:pPr>
            <a:r>
              <a:rPr lang="en-US" sz="2000" dirty="0">
                <a:solidFill>
                  <a:schemeClr val="bg2">
                    <a:lumMod val="50000"/>
                  </a:schemeClr>
                </a:solidFill>
              </a:rPr>
              <a:t>Han – plot the raw data for Figure 5 showing data points from all replicates and the trend lines, in the same format as figure 5. </a:t>
            </a:r>
          </a:p>
        </p:txBody>
      </p:sp>
      <p:grpSp>
        <p:nvGrpSpPr>
          <p:cNvPr id="41" name="Group 40">
            <a:extLst>
              <a:ext uri="{FF2B5EF4-FFF2-40B4-BE49-F238E27FC236}">
                <a16:creationId xmlns:a16="http://schemas.microsoft.com/office/drawing/2014/main" id="{FB07DF7B-FA56-734F-BDA5-B7EF1970AE32}"/>
              </a:ext>
            </a:extLst>
          </p:cNvPr>
          <p:cNvGrpSpPr/>
          <p:nvPr/>
        </p:nvGrpSpPr>
        <p:grpSpPr>
          <a:xfrm>
            <a:off x="66239" y="2667073"/>
            <a:ext cx="2330322" cy="2598000"/>
            <a:chOff x="66239" y="2667073"/>
            <a:chExt cx="2330322" cy="2598000"/>
          </a:xfrm>
        </p:grpSpPr>
        <p:pic>
          <p:nvPicPr>
            <p:cNvPr id="5" name="Picture 4" descr="A close up of a map&#10;&#10;Description automatically generated">
              <a:extLst>
                <a:ext uri="{FF2B5EF4-FFF2-40B4-BE49-F238E27FC236}">
                  <a16:creationId xmlns:a16="http://schemas.microsoft.com/office/drawing/2014/main" id="{408471E2-E114-7A4B-9569-3BDC2E07B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9" y="2667073"/>
              <a:ext cx="1453729" cy="2598000"/>
            </a:xfrm>
            <a:prstGeom prst="rect">
              <a:avLst/>
            </a:prstGeom>
          </p:spPr>
        </p:pic>
        <p:pic>
          <p:nvPicPr>
            <p:cNvPr id="28" name="Picture 27" descr="A picture containing table&#10;&#10;Description automatically generated">
              <a:extLst>
                <a:ext uri="{FF2B5EF4-FFF2-40B4-BE49-F238E27FC236}">
                  <a16:creationId xmlns:a16="http://schemas.microsoft.com/office/drawing/2014/main" id="{A589A571-E0FA-E545-B877-E774C99D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25" y="3676121"/>
              <a:ext cx="1003536" cy="579904"/>
            </a:xfrm>
            <a:prstGeom prst="rect">
              <a:avLst/>
            </a:prstGeom>
          </p:spPr>
        </p:pic>
      </p:grpSp>
      <p:grpSp>
        <p:nvGrpSpPr>
          <p:cNvPr id="42" name="Group 41">
            <a:extLst>
              <a:ext uri="{FF2B5EF4-FFF2-40B4-BE49-F238E27FC236}">
                <a16:creationId xmlns:a16="http://schemas.microsoft.com/office/drawing/2014/main" id="{18F5E734-EAB7-824E-9F0A-1250F7CCE3B0}"/>
              </a:ext>
            </a:extLst>
          </p:cNvPr>
          <p:cNvGrpSpPr/>
          <p:nvPr/>
        </p:nvGrpSpPr>
        <p:grpSpPr>
          <a:xfrm>
            <a:off x="2413263" y="2667073"/>
            <a:ext cx="2457265" cy="2598000"/>
            <a:chOff x="2269617" y="2667073"/>
            <a:chExt cx="2457265" cy="2598000"/>
          </a:xfrm>
        </p:grpSpPr>
        <p:pic>
          <p:nvPicPr>
            <p:cNvPr id="7" name="Picture 6" descr="A close up of a map&#10;&#10;Description automatically generated">
              <a:extLst>
                <a:ext uri="{FF2B5EF4-FFF2-40B4-BE49-F238E27FC236}">
                  <a16:creationId xmlns:a16="http://schemas.microsoft.com/office/drawing/2014/main" id="{4269FC3E-8325-F54F-8581-A0E571561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617" y="2667073"/>
              <a:ext cx="1453729" cy="2598000"/>
            </a:xfrm>
            <a:prstGeom prst="rect">
              <a:avLst/>
            </a:prstGeom>
          </p:spPr>
        </p:pic>
        <p:pic>
          <p:nvPicPr>
            <p:cNvPr id="31" name="Picture 30" descr="A picture containing knife, table&#10;&#10;Description automatically generated">
              <a:extLst>
                <a:ext uri="{FF2B5EF4-FFF2-40B4-BE49-F238E27FC236}">
                  <a16:creationId xmlns:a16="http://schemas.microsoft.com/office/drawing/2014/main" id="{6AE982DD-6A96-674E-B295-CB2FC0F2D5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3346" y="3676121"/>
              <a:ext cx="1003536" cy="579904"/>
            </a:xfrm>
            <a:prstGeom prst="rect">
              <a:avLst/>
            </a:prstGeom>
          </p:spPr>
        </p:pic>
      </p:grpSp>
      <p:grpSp>
        <p:nvGrpSpPr>
          <p:cNvPr id="43" name="Group 42">
            <a:extLst>
              <a:ext uri="{FF2B5EF4-FFF2-40B4-BE49-F238E27FC236}">
                <a16:creationId xmlns:a16="http://schemas.microsoft.com/office/drawing/2014/main" id="{F50BE796-66D5-104A-9FE3-514C7D304A7A}"/>
              </a:ext>
            </a:extLst>
          </p:cNvPr>
          <p:cNvGrpSpPr/>
          <p:nvPr/>
        </p:nvGrpSpPr>
        <p:grpSpPr>
          <a:xfrm>
            <a:off x="4876196" y="2667073"/>
            <a:ext cx="2411772" cy="2598000"/>
            <a:chOff x="4472995" y="2667073"/>
            <a:chExt cx="2411772" cy="2598000"/>
          </a:xfrm>
        </p:grpSpPr>
        <p:pic>
          <p:nvPicPr>
            <p:cNvPr id="9" name="Picture 8" descr="A close up of a map&#10;&#10;Description automatically generated">
              <a:extLst>
                <a:ext uri="{FF2B5EF4-FFF2-40B4-BE49-F238E27FC236}">
                  <a16:creationId xmlns:a16="http://schemas.microsoft.com/office/drawing/2014/main" id="{EB6767A8-775C-4F47-AF79-437356594F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2995" y="2667073"/>
              <a:ext cx="1453729" cy="2598000"/>
            </a:xfrm>
            <a:prstGeom prst="rect">
              <a:avLst/>
            </a:prstGeom>
          </p:spPr>
        </p:pic>
        <p:pic>
          <p:nvPicPr>
            <p:cNvPr id="34" name="Picture 33" descr="A picture containing knife, table&#10;&#10;Description automatically generated">
              <a:extLst>
                <a:ext uri="{FF2B5EF4-FFF2-40B4-BE49-F238E27FC236}">
                  <a16:creationId xmlns:a16="http://schemas.microsoft.com/office/drawing/2014/main" id="{6EE0EA35-D850-B649-BC97-6428172D1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1231" y="3676121"/>
              <a:ext cx="1003536" cy="579904"/>
            </a:xfrm>
            <a:prstGeom prst="rect">
              <a:avLst/>
            </a:prstGeom>
          </p:spPr>
        </p:pic>
      </p:grpSp>
      <p:grpSp>
        <p:nvGrpSpPr>
          <p:cNvPr id="44" name="Group 43">
            <a:extLst>
              <a:ext uri="{FF2B5EF4-FFF2-40B4-BE49-F238E27FC236}">
                <a16:creationId xmlns:a16="http://schemas.microsoft.com/office/drawing/2014/main" id="{6770B64F-D772-9441-A5DC-225653B9F40C}"/>
              </a:ext>
            </a:extLst>
          </p:cNvPr>
          <p:cNvGrpSpPr/>
          <p:nvPr/>
        </p:nvGrpSpPr>
        <p:grpSpPr>
          <a:xfrm>
            <a:off x="7318089" y="2667073"/>
            <a:ext cx="2457265" cy="2598000"/>
            <a:chOff x="6676373" y="2667073"/>
            <a:chExt cx="2457265" cy="2598000"/>
          </a:xfrm>
        </p:grpSpPr>
        <p:pic>
          <p:nvPicPr>
            <p:cNvPr id="11" name="Picture 10" descr="A close up of a map&#10;&#10;Description automatically generated">
              <a:extLst>
                <a:ext uri="{FF2B5EF4-FFF2-40B4-BE49-F238E27FC236}">
                  <a16:creationId xmlns:a16="http://schemas.microsoft.com/office/drawing/2014/main" id="{8AF39502-1FC3-A845-96EE-BF31AA4393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6373" y="2667073"/>
              <a:ext cx="1453729" cy="2598000"/>
            </a:xfrm>
            <a:prstGeom prst="rect">
              <a:avLst/>
            </a:prstGeom>
          </p:spPr>
        </p:pic>
        <p:pic>
          <p:nvPicPr>
            <p:cNvPr id="37" name="Picture 36" descr="A picture containing table&#10;&#10;Description automatically generated">
              <a:extLst>
                <a:ext uri="{FF2B5EF4-FFF2-40B4-BE49-F238E27FC236}">
                  <a16:creationId xmlns:a16="http://schemas.microsoft.com/office/drawing/2014/main" id="{701626F2-71DD-A244-8FC0-BE8C307839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0102" y="3676121"/>
              <a:ext cx="1003536" cy="579904"/>
            </a:xfrm>
            <a:prstGeom prst="rect">
              <a:avLst/>
            </a:prstGeom>
          </p:spPr>
        </p:pic>
      </p:grpSp>
      <p:grpSp>
        <p:nvGrpSpPr>
          <p:cNvPr id="45" name="Group 44">
            <a:extLst>
              <a:ext uri="{FF2B5EF4-FFF2-40B4-BE49-F238E27FC236}">
                <a16:creationId xmlns:a16="http://schemas.microsoft.com/office/drawing/2014/main" id="{B4280313-7606-AB45-B94F-893BC75F7E9A}"/>
              </a:ext>
            </a:extLst>
          </p:cNvPr>
          <p:cNvGrpSpPr/>
          <p:nvPr/>
        </p:nvGrpSpPr>
        <p:grpSpPr>
          <a:xfrm>
            <a:off x="9759982" y="2667073"/>
            <a:ext cx="2420992" cy="2598000"/>
            <a:chOff x="8879751" y="2667073"/>
            <a:chExt cx="2420992" cy="2598000"/>
          </a:xfrm>
        </p:grpSpPr>
        <p:pic>
          <p:nvPicPr>
            <p:cNvPr id="13" name="Picture 12" descr="A close up of a map&#10;&#10;Description automatically generated">
              <a:extLst>
                <a:ext uri="{FF2B5EF4-FFF2-40B4-BE49-F238E27FC236}">
                  <a16:creationId xmlns:a16="http://schemas.microsoft.com/office/drawing/2014/main" id="{8B9CA6A3-54BE-E24E-A532-BA679D2842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9751" y="2667073"/>
              <a:ext cx="1453729" cy="2598000"/>
            </a:xfrm>
            <a:prstGeom prst="rect">
              <a:avLst/>
            </a:prstGeom>
          </p:spPr>
        </p:pic>
        <p:pic>
          <p:nvPicPr>
            <p:cNvPr id="40" name="Picture 39" descr="A picture containing knife, table&#10;&#10;Description automatically generated">
              <a:extLst>
                <a:ext uri="{FF2B5EF4-FFF2-40B4-BE49-F238E27FC236}">
                  <a16:creationId xmlns:a16="http://schemas.microsoft.com/office/drawing/2014/main" id="{EFB55CBB-646A-FD47-AFCD-0B218444EB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97207" y="3676121"/>
              <a:ext cx="1003536" cy="579904"/>
            </a:xfrm>
            <a:prstGeom prst="rect">
              <a:avLst/>
            </a:prstGeom>
          </p:spPr>
        </p:pic>
      </p:grpSp>
    </p:spTree>
    <p:extLst>
      <p:ext uri="{BB962C8B-B14F-4D97-AF65-F5344CB8AC3E}">
        <p14:creationId xmlns:p14="http://schemas.microsoft.com/office/powerpoint/2010/main" val="353700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359E0F-539E-4EB5-B3BD-89257B6879E4}"/>
              </a:ext>
            </a:extLst>
          </p:cNvPr>
          <p:cNvSpPr>
            <a:spLocks noGrp="1"/>
          </p:cNvSpPr>
          <p:nvPr>
            <p:ph idx="1"/>
          </p:nvPr>
        </p:nvSpPr>
        <p:spPr>
          <a:xfrm>
            <a:off x="522514" y="301625"/>
            <a:ext cx="10515600" cy="4351338"/>
          </a:xfrm>
        </p:spPr>
        <p:txBody>
          <a:bodyPr/>
          <a:lstStyle/>
          <a:p>
            <a:pPr marL="0" indent="0">
              <a:buNone/>
            </a:pPr>
            <a:r>
              <a:rPr lang="en-US" i="1" dirty="0"/>
              <a:t>Figure </a:t>
            </a:r>
            <a:r>
              <a:rPr lang="en-US" i="1" dirty="0">
                <a:solidFill>
                  <a:srgbClr val="FF0000"/>
                </a:solidFill>
              </a:rPr>
              <a:t>S6</a:t>
            </a:r>
            <a:r>
              <a:rPr lang="en-US" dirty="0"/>
              <a:t>. </a:t>
            </a:r>
          </a:p>
          <a:p>
            <a:pPr marL="0" indent="0">
              <a:buNone/>
            </a:pPr>
            <a:endParaRPr lang="en-US" dirty="0"/>
          </a:p>
          <a:p>
            <a:pPr marL="0" indent="0">
              <a:buNone/>
            </a:pPr>
            <a:r>
              <a:rPr lang="en-US" sz="2000" dirty="0">
                <a:solidFill>
                  <a:schemeClr val="bg2">
                    <a:lumMod val="50000"/>
                  </a:schemeClr>
                </a:solidFill>
              </a:rPr>
              <a:t>Han – plot the raw data for Figure 6 showing data points from all replicates and the trend lines, in the same format as figure 6. </a:t>
            </a:r>
          </a:p>
        </p:txBody>
      </p:sp>
      <p:grpSp>
        <p:nvGrpSpPr>
          <p:cNvPr id="25" name="Group 24">
            <a:extLst>
              <a:ext uri="{FF2B5EF4-FFF2-40B4-BE49-F238E27FC236}">
                <a16:creationId xmlns:a16="http://schemas.microsoft.com/office/drawing/2014/main" id="{859D73DF-3379-E940-8A9D-9A8139D923AB}"/>
              </a:ext>
            </a:extLst>
          </p:cNvPr>
          <p:cNvGrpSpPr/>
          <p:nvPr/>
        </p:nvGrpSpPr>
        <p:grpSpPr>
          <a:xfrm>
            <a:off x="522514" y="2715513"/>
            <a:ext cx="2558725" cy="2684236"/>
            <a:chOff x="228969" y="2596243"/>
            <a:chExt cx="2558725" cy="2684236"/>
          </a:xfrm>
        </p:grpSpPr>
        <p:pic>
          <p:nvPicPr>
            <p:cNvPr id="5" name="Picture 4">
              <a:extLst>
                <a:ext uri="{FF2B5EF4-FFF2-40B4-BE49-F238E27FC236}">
                  <a16:creationId xmlns:a16="http://schemas.microsoft.com/office/drawing/2014/main" id="{B259722E-1E15-3647-9F89-2A2AFFE1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69" y="2596243"/>
              <a:ext cx="1501982" cy="2684236"/>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30E6E9FD-218A-0944-BCF6-656A551EE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728" y="3659112"/>
              <a:ext cx="1164966" cy="659531"/>
            </a:xfrm>
            <a:prstGeom prst="rect">
              <a:avLst/>
            </a:prstGeom>
          </p:spPr>
        </p:pic>
      </p:grpSp>
      <p:grpSp>
        <p:nvGrpSpPr>
          <p:cNvPr id="26" name="Group 25">
            <a:extLst>
              <a:ext uri="{FF2B5EF4-FFF2-40B4-BE49-F238E27FC236}">
                <a16:creationId xmlns:a16="http://schemas.microsoft.com/office/drawing/2014/main" id="{5C589039-33BB-704D-AAFB-9E3AC31A356E}"/>
              </a:ext>
            </a:extLst>
          </p:cNvPr>
          <p:cNvGrpSpPr/>
          <p:nvPr/>
        </p:nvGrpSpPr>
        <p:grpSpPr>
          <a:xfrm>
            <a:off x="3239173" y="2715513"/>
            <a:ext cx="2605728" cy="2684236"/>
            <a:chOff x="2629146" y="2596243"/>
            <a:chExt cx="2605728" cy="2684236"/>
          </a:xfrm>
        </p:grpSpPr>
        <p:pic>
          <p:nvPicPr>
            <p:cNvPr id="7" name="Picture 6">
              <a:extLst>
                <a:ext uri="{FF2B5EF4-FFF2-40B4-BE49-F238E27FC236}">
                  <a16:creationId xmlns:a16="http://schemas.microsoft.com/office/drawing/2014/main" id="{7FCD3A30-67FD-8B49-A0FE-DEB1A7F50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46" y="2596243"/>
              <a:ext cx="1501982" cy="2684236"/>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EB0222DD-C6B9-F142-BD6D-C75DDF6F5C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9908" y="3659112"/>
              <a:ext cx="1164966" cy="659531"/>
            </a:xfrm>
            <a:prstGeom prst="rect">
              <a:avLst/>
            </a:prstGeom>
          </p:spPr>
        </p:pic>
      </p:grpSp>
      <p:grpSp>
        <p:nvGrpSpPr>
          <p:cNvPr id="27" name="Group 26">
            <a:extLst>
              <a:ext uri="{FF2B5EF4-FFF2-40B4-BE49-F238E27FC236}">
                <a16:creationId xmlns:a16="http://schemas.microsoft.com/office/drawing/2014/main" id="{3DBCF276-6C1D-1444-A737-D52E12CD01BB}"/>
              </a:ext>
            </a:extLst>
          </p:cNvPr>
          <p:cNvGrpSpPr/>
          <p:nvPr/>
        </p:nvGrpSpPr>
        <p:grpSpPr>
          <a:xfrm>
            <a:off x="5955832" y="2715513"/>
            <a:ext cx="2625764" cy="2684236"/>
            <a:chOff x="5029323" y="2596243"/>
            <a:chExt cx="2625764" cy="2684236"/>
          </a:xfrm>
        </p:grpSpPr>
        <p:pic>
          <p:nvPicPr>
            <p:cNvPr id="9" name="Picture 8">
              <a:extLst>
                <a:ext uri="{FF2B5EF4-FFF2-40B4-BE49-F238E27FC236}">
                  <a16:creationId xmlns:a16="http://schemas.microsoft.com/office/drawing/2014/main" id="{5D1D1507-E563-6F4C-AA4F-994F904F0A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9323" y="2596243"/>
              <a:ext cx="1501982" cy="2684236"/>
            </a:xfrm>
            <a:prstGeom prst="rect">
              <a:avLst/>
            </a:prstGeom>
          </p:spPr>
        </p:pic>
        <p:pic>
          <p:nvPicPr>
            <p:cNvPr id="21" name="Picture 20" descr="A picture containing table&#10;&#10;Description automatically generated">
              <a:extLst>
                <a:ext uri="{FF2B5EF4-FFF2-40B4-BE49-F238E27FC236}">
                  <a16:creationId xmlns:a16="http://schemas.microsoft.com/office/drawing/2014/main" id="{D91560F2-14C9-1246-A916-7D14E98ED5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121" y="3659112"/>
              <a:ext cx="1164966" cy="659531"/>
            </a:xfrm>
            <a:prstGeom prst="rect">
              <a:avLst/>
            </a:prstGeom>
          </p:spPr>
        </p:pic>
      </p:grpSp>
      <p:grpSp>
        <p:nvGrpSpPr>
          <p:cNvPr id="28" name="Group 27">
            <a:extLst>
              <a:ext uri="{FF2B5EF4-FFF2-40B4-BE49-F238E27FC236}">
                <a16:creationId xmlns:a16="http://schemas.microsoft.com/office/drawing/2014/main" id="{14B446C6-AB2C-2C4C-8E6B-8DC00B0760AF}"/>
              </a:ext>
            </a:extLst>
          </p:cNvPr>
          <p:cNvGrpSpPr/>
          <p:nvPr/>
        </p:nvGrpSpPr>
        <p:grpSpPr>
          <a:xfrm>
            <a:off x="8685859" y="2715513"/>
            <a:ext cx="2645800" cy="2684236"/>
            <a:chOff x="7429500" y="2599418"/>
            <a:chExt cx="2645800" cy="2684236"/>
          </a:xfrm>
        </p:grpSpPr>
        <p:pic>
          <p:nvPicPr>
            <p:cNvPr id="11" name="Picture 10">
              <a:extLst>
                <a:ext uri="{FF2B5EF4-FFF2-40B4-BE49-F238E27FC236}">
                  <a16:creationId xmlns:a16="http://schemas.microsoft.com/office/drawing/2014/main" id="{BCD48EBD-D314-6642-8796-6D5A39D634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9500" y="2599418"/>
              <a:ext cx="1501982" cy="2684236"/>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D3875127-C2B0-2444-AB91-88090C44CF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10334" y="3659111"/>
              <a:ext cx="1164966" cy="659531"/>
            </a:xfrm>
            <a:prstGeom prst="rect">
              <a:avLst/>
            </a:prstGeom>
          </p:spPr>
        </p:pic>
      </p:grpSp>
    </p:spTree>
    <p:extLst>
      <p:ext uri="{BB962C8B-B14F-4D97-AF65-F5344CB8AC3E}">
        <p14:creationId xmlns:p14="http://schemas.microsoft.com/office/powerpoint/2010/main" val="253793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47B10-7A50-46EE-9DDF-752119E3B162}"/>
              </a:ext>
            </a:extLst>
          </p:cNvPr>
          <p:cNvSpPr>
            <a:spLocks noGrp="1"/>
          </p:cNvSpPr>
          <p:nvPr>
            <p:ph idx="1"/>
          </p:nvPr>
        </p:nvSpPr>
        <p:spPr>
          <a:xfrm>
            <a:off x="576943" y="107156"/>
            <a:ext cx="10515600" cy="4351338"/>
          </a:xfrm>
        </p:spPr>
        <p:txBody>
          <a:bodyPr/>
          <a:lstStyle/>
          <a:p>
            <a:pPr marL="0" indent="0">
              <a:buNone/>
            </a:pPr>
            <a:r>
              <a:rPr lang="en-US" dirty="0"/>
              <a:t>Table </a:t>
            </a:r>
            <a:r>
              <a:rPr lang="en-US" dirty="0">
                <a:solidFill>
                  <a:srgbClr val="FF0000"/>
                </a:solidFill>
              </a:rPr>
              <a:t>S1</a:t>
            </a:r>
            <a:r>
              <a:rPr lang="en-US" dirty="0"/>
              <a:t>. Hazard Ratios and </a:t>
            </a:r>
            <a:r>
              <a:rPr lang="en-US" i="1" dirty="0"/>
              <a:t>p</a:t>
            </a:r>
            <a:r>
              <a:rPr lang="en-US" dirty="0"/>
              <a:t>-Values when Comparing Mating Statuses in Both Control and Fungal Inoculated </a:t>
            </a:r>
            <a:r>
              <a:rPr lang="en-US" i="1" dirty="0"/>
              <a:t>Drosophila Melanogaster</a:t>
            </a:r>
            <a:endParaRPr lang="en-US" dirty="0"/>
          </a:p>
          <a:p>
            <a:endParaRPr lang="en-US" dirty="0"/>
          </a:p>
        </p:txBody>
      </p:sp>
      <p:graphicFrame>
        <p:nvGraphicFramePr>
          <p:cNvPr id="6" name="Table 5">
            <a:extLst>
              <a:ext uri="{FF2B5EF4-FFF2-40B4-BE49-F238E27FC236}">
                <a16:creationId xmlns:a16="http://schemas.microsoft.com/office/drawing/2014/main" id="{8F24B45C-F83C-4EA0-B69F-42D7A2239028}"/>
              </a:ext>
            </a:extLst>
          </p:cNvPr>
          <p:cNvGraphicFramePr>
            <a:graphicFrameLocks noGrp="1"/>
          </p:cNvGraphicFramePr>
          <p:nvPr/>
        </p:nvGraphicFramePr>
        <p:xfrm>
          <a:off x="2188029" y="849086"/>
          <a:ext cx="7565572" cy="5834747"/>
        </p:xfrm>
        <a:graphic>
          <a:graphicData uri="http://schemas.openxmlformats.org/drawingml/2006/table">
            <a:tbl>
              <a:tblPr firstRow="1" bandRow="1"/>
              <a:tblGrid>
                <a:gridCol w="1006221">
                  <a:extLst>
                    <a:ext uri="{9D8B030D-6E8A-4147-A177-3AD203B41FA5}">
                      <a16:colId xmlns:a16="http://schemas.microsoft.com/office/drawing/2014/main" val="1541290196"/>
                    </a:ext>
                  </a:extLst>
                </a:gridCol>
                <a:gridCol w="792873">
                  <a:extLst>
                    <a:ext uri="{9D8B030D-6E8A-4147-A177-3AD203B41FA5}">
                      <a16:colId xmlns:a16="http://schemas.microsoft.com/office/drawing/2014/main" val="2390396875"/>
                    </a:ext>
                  </a:extLst>
                </a:gridCol>
                <a:gridCol w="2883997">
                  <a:extLst>
                    <a:ext uri="{9D8B030D-6E8A-4147-A177-3AD203B41FA5}">
                      <a16:colId xmlns:a16="http://schemas.microsoft.com/office/drawing/2014/main" val="1341366955"/>
                    </a:ext>
                  </a:extLst>
                </a:gridCol>
                <a:gridCol w="879119">
                  <a:extLst>
                    <a:ext uri="{9D8B030D-6E8A-4147-A177-3AD203B41FA5}">
                      <a16:colId xmlns:a16="http://schemas.microsoft.com/office/drawing/2014/main" val="1988481744"/>
                    </a:ext>
                  </a:extLst>
                </a:gridCol>
                <a:gridCol w="1001681">
                  <a:extLst>
                    <a:ext uri="{9D8B030D-6E8A-4147-A177-3AD203B41FA5}">
                      <a16:colId xmlns:a16="http://schemas.microsoft.com/office/drawing/2014/main" val="294570229"/>
                    </a:ext>
                  </a:extLst>
                </a:gridCol>
                <a:gridCol w="1001681">
                  <a:extLst>
                    <a:ext uri="{9D8B030D-6E8A-4147-A177-3AD203B41FA5}">
                      <a16:colId xmlns:a16="http://schemas.microsoft.com/office/drawing/2014/main" val="2726467271"/>
                    </a:ext>
                  </a:extLst>
                </a:gridCol>
              </a:tblGrid>
              <a:tr h="243791">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Treatment</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Sex</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Hazard ratios between mating status</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0 – 5</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5 – 11</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11 – 21</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Mated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1.28</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(0.4978)</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1.24</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(0.4446)</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0.93</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(0.8012)</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2.79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(0.0014)</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4.59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2.29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2830363681"/>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Mated</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2.19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(0.0219)</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3.69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(0.0003)</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2.46</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(0.0046)</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2901718444"/>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Mated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0.70</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(0.3297)</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0.69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(0.1956)</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0.52</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(0.0238)</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1008062345"/>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2.79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(0.0014)</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4.59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2.29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3596065421"/>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Control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Mated</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3.96</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(0.0005)</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6.69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4.45</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1620874186"/>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Mated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2.72</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(0.0041)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2.65</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1.99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3502667666"/>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2.79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(0.0014)</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4.59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2.29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2013425727"/>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Female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Mated</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1.03</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(0.9073)</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1.73</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1.15</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(0.3419)</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4027724826"/>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Mated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1.50</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(0.1854)</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1.46</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(0.0098)</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1.10</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(0.4450)</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2459535302"/>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Virgins</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2.79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(0.0014)</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4.59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2.29</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a:noFill/>
                    </a:lnB>
                  </a:tcPr>
                </a:tc>
                <a:extLst>
                  <a:ext uri="{0D108BD9-81ED-4DB2-BD59-A6C34878D82A}">
                    <a16:rowId xmlns:a16="http://schemas.microsoft.com/office/drawing/2014/main" val="3027810455"/>
                  </a:ext>
                </a:extLst>
              </a:tr>
              <a:tr h="465913">
                <a:tc>
                  <a:txBody>
                    <a:bodyPr/>
                    <a:lstStyle/>
                    <a:p>
                      <a:pPr marL="0" marR="0">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Fungal</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Male</a:t>
                      </a:r>
                      <a:endParaRPr lang="en-US" sz="5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Cohabit vs Mated</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(p-value)</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1.86</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(0.0178)</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a:solidFill>
                            <a:srgbClr val="000000"/>
                          </a:solidFill>
                          <a:effectLst/>
                          <a:latin typeface="Times New Roman" panose="02020603050405020304" pitchFamily="18" charset="0"/>
                          <a:ea typeface="Times New Roman" panose="02020603050405020304" pitchFamily="18" charset="0"/>
                        </a:rPr>
                        <a:t>3.14</a:t>
                      </a:r>
                      <a:endParaRPr lang="en-US" sz="5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a:solidFill>
                            <a:srgbClr val="000000"/>
                          </a:solidFill>
                          <a:effectLst/>
                          <a:latin typeface="Times New Roman" panose="02020603050405020304" pitchFamily="18" charset="0"/>
                          <a:ea typeface="Times New Roman" panose="02020603050405020304" pitchFamily="18" charset="0"/>
                        </a:rPr>
                        <a:t>(&lt;0.0001)</a:t>
                      </a:r>
                      <a:endParaRPr lang="en-US" sz="50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500" kern="1200" dirty="0">
                          <a:solidFill>
                            <a:srgbClr val="000000"/>
                          </a:solidFill>
                          <a:effectLst/>
                          <a:latin typeface="Times New Roman" panose="02020603050405020304" pitchFamily="18" charset="0"/>
                          <a:ea typeface="Times New Roman" panose="02020603050405020304" pitchFamily="18" charset="0"/>
                        </a:rPr>
                        <a:t>2.09</a:t>
                      </a:r>
                      <a:endParaRPr lang="en-US" sz="5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500" i="1" kern="1200" dirty="0">
                          <a:solidFill>
                            <a:srgbClr val="000000"/>
                          </a:solidFill>
                          <a:effectLst/>
                          <a:latin typeface="Times New Roman" panose="02020603050405020304" pitchFamily="18" charset="0"/>
                          <a:ea typeface="Times New Roman" panose="02020603050405020304" pitchFamily="18" charset="0"/>
                        </a:rPr>
                        <a:t>(0.0002)</a:t>
                      </a:r>
                      <a:endParaRPr lang="en-US" sz="500" dirty="0">
                        <a:effectLst/>
                        <a:latin typeface="Times New Roman" panose="02020603050405020304" pitchFamily="18" charset="0"/>
                        <a:ea typeface="Times New Roman" panose="02020603050405020304" pitchFamily="18" charset="0"/>
                      </a:endParaRPr>
                    </a:p>
                  </a:txBody>
                  <a:tcPr marL="41412" marR="41412" marT="20706" marB="20706">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738761"/>
                  </a:ext>
                </a:extLst>
              </a:tr>
            </a:tbl>
          </a:graphicData>
        </a:graphic>
      </p:graphicFrame>
      <p:sp>
        <p:nvSpPr>
          <p:cNvPr id="7" name="Rectangle 2">
            <a:extLst>
              <a:ext uri="{FF2B5EF4-FFF2-40B4-BE49-F238E27FC236}">
                <a16:creationId xmlns:a16="http://schemas.microsoft.com/office/drawing/2014/main" id="{DCD5E625-FB74-48EE-9ABC-A744E3126F8D}"/>
              </a:ext>
            </a:extLst>
          </p:cNvPr>
          <p:cNvSpPr>
            <a:spLocks noChangeArrowheads="1"/>
          </p:cNvSpPr>
          <p:nvPr/>
        </p:nvSpPr>
        <p:spPr bwMode="auto">
          <a:xfrm>
            <a:off x="37147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830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99E1E-2B9A-461E-9426-AD8C2492C3BB}"/>
              </a:ext>
            </a:extLst>
          </p:cNvPr>
          <p:cNvSpPr>
            <a:spLocks noGrp="1"/>
          </p:cNvSpPr>
          <p:nvPr>
            <p:ph idx="1"/>
          </p:nvPr>
        </p:nvSpPr>
        <p:spPr>
          <a:xfrm>
            <a:off x="664028" y="399597"/>
            <a:ext cx="10515600" cy="923330"/>
          </a:xfrm>
        </p:spPr>
        <p:txBody>
          <a:bodyPr/>
          <a:lstStyle/>
          <a:p>
            <a:pPr marL="0" indent="0">
              <a:buNone/>
            </a:pPr>
            <a:r>
              <a:rPr lang="en-US" i="1" dirty="0"/>
              <a:t>Figure </a:t>
            </a:r>
            <a:r>
              <a:rPr lang="en-US" i="1" dirty="0">
                <a:solidFill>
                  <a:srgbClr val="FF0000"/>
                </a:solidFill>
              </a:rPr>
              <a:t>1</a:t>
            </a:r>
            <a:r>
              <a:rPr lang="en-US" dirty="0"/>
              <a:t>. </a:t>
            </a:r>
          </a:p>
        </p:txBody>
      </p:sp>
      <p:sp>
        <p:nvSpPr>
          <p:cNvPr id="8" name="TextBox 7">
            <a:extLst>
              <a:ext uri="{FF2B5EF4-FFF2-40B4-BE49-F238E27FC236}">
                <a16:creationId xmlns:a16="http://schemas.microsoft.com/office/drawing/2014/main" id="{D86E8628-3458-4DF7-B831-4C42C74644B7}"/>
              </a:ext>
            </a:extLst>
          </p:cNvPr>
          <p:cNvSpPr txBox="1"/>
          <p:nvPr/>
        </p:nvSpPr>
        <p:spPr>
          <a:xfrm>
            <a:off x="2329596" y="261097"/>
            <a:ext cx="9357307" cy="1200329"/>
          </a:xfrm>
          <a:prstGeom prst="rect">
            <a:avLst/>
          </a:prstGeom>
          <a:noFill/>
        </p:spPr>
        <p:txBody>
          <a:bodyPr wrap="square" rtlCol="0">
            <a:spAutoFit/>
          </a:bodyPr>
          <a:lstStyle/>
          <a:p>
            <a:r>
              <a:rPr lang="en-US" dirty="0">
                <a:solidFill>
                  <a:schemeClr val="bg2">
                    <a:lumMod val="50000"/>
                  </a:schemeClr>
                </a:solidFill>
              </a:rPr>
              <a:t>Han check figure legend (in notes section) for accuracy </a:t>
            </a:r>
            <a:r>
              <a:rPr lang="en-US" dirty="0"/>
              <a:t>Done</a:t>
            </a:r>
          </a:p>
          <a:p>
            <a:r>
              <a:rPr lang="en-US" dirty="0">
                <a:solidFill>
                  <a:schemeClr val="bg2">
                    <a:lumMod val="50000"/>
                  </a:schemeClr>
                </a:solidFill>
              </a:rPr>
              <a:t>Change headings to include the A, B, C, and change “Cohabit” to “Cohabiting” </a:t>
            </a:r>
            <a:r>
              <a:rPr lang="en-US" dirty="0"/>
              <a:t>Done</a:t>
            </a:r>
            <a:endParaRPr lang="en-US" dirty="0">
              <a:solidFill>
                <a:srgbClr val="FF0000"/>
              </a:solidFill>
            </a:endParaRPr>
          </a:p>
          <a:p>
            <a:r>
              <a:rPr lang="en-US" dirty="0">
                <a:solidFill>
                  <a:schemeClr val="bg2">
                    <a:lumMod val="50000"/>
                  </a:schemeClr>
                </a:solidFill>
              </a:rPr>
              <a:t>Change x axis label to “Days after spray” </a:t>
            </a:r>
            <a:r>
              <a:rPr lang="en-US" dirty="0"/>
              <a:t>Done</a:t>
            </a:r>
          </a:p>
          <a:p>
            <a:r>
              <a:rPr lang="en-US" dirty="0">
                <a:solidFill>
                  <a:srgbClr val="FF0000"/>
                </a:solidFill>
              </a:rPr>
              <a:t>Legend item to cohabiting?</a:t>
            </a:r>
          </a:p>
        </p:txBody>
      </p:sp>
      <p:grpSp>
        <p:nvGrpSpPr>
          <p:cNvPr id="17" name="Group 16">
            <a:extLst>
              <a:ext uri="{FF2B5EF4-FFF2-40B4-BE49-F238E27FC236}">
                <a16:creationId xmlns:a16="http://schemas.microsoft.com/office/drawing/2014/main" id="{A8B27F27-4080-C741-A8AE-56880D396E5D}"/>
              </a:ext>
            </a:extLst>
          </p:cNvPr>
          <p:cNvGrpSpPr/>
          <p:nvPr/>
        </p:nvGrpSpPr>
        <p:grpSpPr>
          <a:xfrm>
            <a:off x="1927269" y="1773371"/>
            <a:ext cx="8337461" cy="4685032"/>
            <a:chOff x="1820741" y="1677033"/>
            <a:chExt cx="8337461" cy="4751293"/>
          </a:xfrm>
        </p:grpSpPr>
        <p:pic>
          <p:nvPicPr>
            <p:cNvPr id="6" name="Picture 5" descr="A screenshot of a cell phone&#10;&#10;Description automatically generated">
              <a:extLst>
                <a:ext uri="{FF2B5EF4-FFF2-40B4-BE49-F238E27FC236}">
                  <a16:creationId xmlns:a16="http://schemas.microsoft.com/office/drawing/2014/main" id="{B08F6487-F841-45E0-BBB7-991326CC7B8D}"/>
                </a:ext>
              </a:extLst>
            </p:cNvPr>
            <p:cNvPicPr>
              <a:picLocks noChangeAspect="1"/>
            </p:cNvPicPr>
            <p:nvPr/>
          </p:nvPicPr>
          <p:blipFill>
            <a:blip r:embed="rId3"/>
            <a:stretch>
              <a:fillRect/>
            </a:stretch>
          </p:blipFill>
          <p:spPr>
            <a:xfrm>
              <a:off x="7917549" y="2389330"/>
              <a:ext cx="2240653" cy="3060197"/>
            </a:xfrm>
            <a:prstGeom prst="rect">
              <a:avLst/>
            </a:prstGeom>
          </p:spPr>
        </p:pic>
        <p:pic>
          <p:nvPicPr>
            <p:cNvPr id="16" name="Picture 15">
              <a:extLst>
                <a:ext uri="{FF2B5EF4-FFF2-40B4-BE49-F238E27FC236}">
                  <a16:creationId xmlns:a16="http://schemas.microsoft.com/office/drawing/2014/main" id="{B2F29D7F-2D55-8740-9FB5-40898A0E4E46}"/>
                </a:ext>
              </a:extLst>
            </p:cNvPr>
            <p:cNvPicPr>
              <a:picLocks noChangeAspect="1"/>
            </p:cNvPicPr>
            <p:nvPr/>
          </p:nvPicPr>
          <p:blipFill rotWithShape="1">
            <a:blip r:embed="rId4"/>
            <a:srcRect t="6936"/>
            <a:stretch/>
          </p:blipFill>
          <p:spPr>
            <a:xfrm>
              <a:off x="1820741" y="1677033"/>
              <a:ext cx="5842000" cy="4751293"/>
            </a:xfrm>
            <a:prstGeom prst="rect">
              <a:avLst/>
            </a:prstGeom>
          </p:spPr>
        </p:pic>
      </p:grpSp>
    </p:spTree>
    <p:extLst>
      <p:ext uri="{BB962C8B-B14F-4D97-AF65-F5344CB8AC3E}">
        <p14:creationId xmlns:p14="http://schemas.microsoft.com/office/powerpoint/2010/main" val="12284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206B3-7547-4E4D-ABB2-E3150965221A}"/>
              </a:ext>
            </a:extLst>
          </p:cNvPr>
          <p:cNvSpPr>
            <a:spLocks noGrp="1"/>
          </p:cNvSpPr>
          <p:nvPr>
            <p:ph idx="1"/>
          </p:nvPr>
        </p:nvSpPr>
        <p:spPr>
          <a:xfrm>
            <a:off x="838200" y="319596"/>
            <a:ext cx="10515600" cy="5857367"/>
          </a:xfrm>
        </p:spPr>
        <p:txBody>
          <a:bodyPr/>
          <a:lstStyle/>
          <a:p>
            <a:pPr marL="0" indent="0">
              <a:buNone/>
            </a:pPr>
            <a:r>
              <a:rPr lang="en-US" dirty="0"/>
              <a:t>Table </a:t>
            </a:r>
            <a:r>
              <a:rPr lang="en-US" dirty="0">
                <a:solidFill>
                  <a:srgbClr val="FF0000"/>
                </a:solidFill>
              </a:rPr>
              <a:t>S2</a:t>
            </a:r>
            <a:r>
              <a:rPr lang="en-US" dirty="0"/>
              <a:t>. Hazard Ratios and </a:t>
            </a:r>
            <a:r>
              <a:rPr lang="en-US" i="1" dirty="0"/>
              <a:t>p</a:t>
            </a:r>
            <a:r>
              <a:rPr lang="en-US" dirty="0"/>
              <a:t>-Values when Comparing Males and Females under Different Mating Statuses in Both Control and Fungal </a:t>
            </a:r>
            <a:r>
              <a:rPr lang="en-US" i="1" dirty="0"/>
              <a:t>Drosophila melanogaster</a:t>
            </a: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B248087-1333-4147-8B2A-07433061103F}"/>
              </a:ext>
            </a:extLst>
          </p:cNvPr>
          <p:cNvGraphicFramePr>
            <a:graphicFrameLocks noGrp="1"/>
          </p:cNvGraphicFramePr>
          <p:nvPr/>
        </p:nvGraphicFramePr>
        <p:xfrm>
          <a:off x="1408010" y="1770790"/>
          <a:ext cx="9375979" cy="4461008"/>
        </p:xfrm>
        <a:graphic>
          <a:graphicData uri="http://schemas.openxmlformats.org/drawingml/2006/table">
            <a:tbl>
              <a:tblPr firstRow="1" firstCol="1" bandRow="1"/>
              <a:tblGrid>
                <a:gridCol w="1757058">
                  <a:extLst>
                    <a:ext uri="{9D8B030D-6E8A-4147-A177-3AD203B41FA5}">
                      <a16:colId xmlns:a16="http://schemas.microsoft.com/office/drawing/2014/main" val="572515896"/>
                    </a:ext>
                  </a:extLst>
                </a:gridCol>
                <a:gridCol w="2193979">
                  <a:extLst>
                    <a:ext uri="{9D8B030D-6E8A-4147-A177-3AD203B41FA5}">
                      <a16:colId xmlns:a16="http://schemas.microsoft.com/office/drawing/2014/main" val="3397828387"/>
                    </a:ext>
                  </a:extLst>
                </a:gridCol>
                <a:gridCol w="3898532">
                  <a:extLst>
                    <a:ext uri="{9D8B030D-6E8A-4147-A177-3AD203B41FA5}">
                      <a16:colId xmlns:a16="http://schemas.microsoft.com/office/drawing/2014/main" val="1524733763"/>
                    </a:ext>
                  </a:extLst>
                </a:gridCol>
                <a:gridCol w="1526410">
                  <a:extLst>
                    <a:ext uri="{9D8B030D-6E8A-4147-A177-3AD203B41FA5}">
                      <a16:colId xmlns:a16="http://schemas.microsoft.com/office/drawing/2014/main" val="3171516611"/>
                    </a:ext>
                  </a:extLst>
                </a:gridCol>
              </a:tblGrid>
              <a:tr h="342087">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Treatment</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Mating status</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Hazard ratios between sex</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0 – 21</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331841"/>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Control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Virgins</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2.11</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(0.0016)</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76117530"/>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Control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Mated</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1.16</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(0.4805)</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extLst>
                  <a:ext uri="{0D108BD9-81ED-4DB2-BD59-A6C34878D82A}">
                    <a16:rowId xmlns:a16="http://schemas.microsoft.com/office/drawing/2014/main" val="1921796593"/>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Control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Cohabit</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1.33</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(0.0013)</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extLst>
                  <a:ext uri="{0D108BD9-81ED-4DB2-BD59-A6C34878D82A}">
                    <a16:rowId xmlns:a16="http://schemas.microsoft.com/office/drawing/2014/main" val="3525982300"/>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Fungal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Virgins</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2.11</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(0.0016)</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extLst>
                  <a:ext uri="{0D108BD9-81ED-4DB2-BD59-A6C34878D82A}">
                    <a16:rowId xmlns:a16="http://schemas.microsoft.com/office/drawing/2014/main" val="867425111"/>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Fungal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Mated</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0.74</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(0.0084)</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a:noFill/>
                    </a:lnB>
                  </a:tcPr>
                </a:tc>
                <a:extLst>
                  <a:ext uri="{0D108BD9-81ED-4DB2-BD59-A6C34878D82A}">
                    <a16:rowId xmlns:a16="http://schemas.microsoft.com/office/drawing/2014/main" val="111960275"/>
                  </a:ext>
                </a:extLst>
              </a:tr>
              <a:tr h="668208">
                <a:tc>
                  <a:txBody>
                    <a:bodyPr/>
                    <a:lstStyle/>
                    <a:p>
                      <a:pPr marL="0" marR="0">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Fungal</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Cohabit</a:t>
                      </a:r>
                      <a:endParaRPr lang="en-US" sz="11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rPr>
                        <a:t>Male vs Female</a:t>
                      </a:r>
                      <a:endParaRPr lang="en-US" sz="11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a:solidFill>
                            <a:srgbClr val="000000"/>
                          </a:solidFill>
                          <a:effectLst/>
                          <a:latin typeface="Times New Roman" panose="02020603050405020304" pitchFamily="18" charset="0"/>
                          <a:ea typeface="Times New Roman" panose="02020603050405020304" pitchFamily="18" charset="0"/>
                        </a:rPr>
                        <a:t>(</a:t>
                      </a:r>
                      <a:r>
                        <a:rPr lang="en-US" sz="1100" kern="1200">
                          <a:solidFill>
                            <a:srgbClr val="000000"/>
                          </a:solidFill>
                          <a:effectLst/>
                          <a:latin typeface="Times New Roman" panose="02020603050405020304" pitchFamily="18" charset="0"/>
                          <a:ea typeface="Times New Roman" panose="02020603050405020304" pitchFamily="18" charset="0"/>
                        </a:rPr>
                        <a:t>p</a:t>
                      </a:r>
                      <a:r>
                        <a:rPr lang="en-US" sz="1100" i="1" kern="1200">
                          <a:solidFill>
                            <a:srgbClr val="000000"/>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100" kern="1200" dirty="0">
                          <a:solidFill>
                            <a:srgbClr val="000000"/>
                          </a:solidFill>
                          <a:effectLst/>
                          <a:latin typeface="Times New Roman" panose="02020603050405020304" pitchFamily="18" charset="0"/>
                          <a:ea typeface="Times New Roman" panose="02020603050405020304" pitchFamily="18" charset="0"/>
                        </a:rPr>
                        <a:t>1.33</a:t>
                      </a:r>
                      <a:endParaRPr lang="en-US" sz="11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100" i="1" kern="1200" dirty="0">
                          <a:solidFill>
                            <a:srgbClr val="000000"/>
                          </a:solidFill>
                          <a:effectLst/>
                          <a:latin typeface="Times New Roman" panose="02020603050405020304" pitchFamily="18" charset="0"/>
                          <a:ea typeface="Times New Roman" panose="02020603050405020304" pitchFamily="18" charset="0"/>
                        </a:rPr>
                        <a:t>(0.0013)</a:t>
                      </a:r>
                      <a:endParaRPr lang="en-US" sz="1100" dirty="0">
                        <a:effectLst/>
                        <a:latin typeface="Times New Roman" panose="02020603050405020304" pitchFamily="18" charset="0"/>
                        <a:ea typeface="Times New Roman" panose="02020603050405020304" pitchFamily="18" charset="0"/>
                      </a:endParaRPr>
                    </a:p>
                  </a:txBody>
                  <a:tcPr marL="65111" marR="65111" marT="32839" marB="32839">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817459"/>
                  </a:ext>
                </a:extLst>
              </a:tr>
            </a:tbl>
          </a:graphicData>
        </a:graphic>
      </p:graphicFrame>
      <p:sp>
        <p:nvSpPr>
          <p:cNvPr id="5" name="Rectangle 1">
            <a:extLst>
              <a:ext uri="{FF2B5EF4-FFF2-40B4-BE49-F238E27FC236}">
                <a16:creationId xmlns:a16="http://schemas.microsoft.com/office/drawing/2014/main" id="{E245BAEA-D14D-47FA-AEB5-D5AD4BC5AFC1}"/>
              </a:ext>
            </a:extLst>
          </p:cNvPr>
          <p:cNvSpPr>
            <a:spLocks noChangeArrowheads="1"/>
          </p:cNvSpPr>
          <p:nvPr/>
        </p:nvSpPr>
        <p:spPr bwMode="auto">
          <a:xfrm>
            <a:off x="1408113" y="1770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966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1F9DE-5518-46D3-AAD5-A9DC3C4746F9}"/>
              </a:ext>
            </a:extLst>
          </p:cNvPr>
          <p:cNvSpPr>
            <a:spLocks noGrp="1"/>
          </p:cNvSpPr>
          <p:nvPr>
            <p:ph idx="1"/>
          </p:nvPr>
        </p:nvSpPr>
        <p:spPr>
          <a:xfrm>
            <a:off x="571869" y="316421"/>
            <a:ext cx="10515600" cy="4351338"/>
          </a:xfrm>
        </p:spPr>
        <p:txBody>
          <a:bodyPr/>
          <a:lstStyle/>
          <a:p>
            <a:pPr marL="0" indent="0">
              <a:buNone/>
            </a:pPr>
            <a:r>
              <a:rPr lang="en-US" dirty="0"/>
              <a:t>Table </a:t>
            </a:r>
            <a:r>
              <a:rPr lang="en-US" dirty="0">
                <a:solidFill>
                  <a:srgbClr val="FF0000"/>
                </a:solidFill>
              </a:rPr>
              <a:t>S3</a:t>
            </a:r>
            <a:r>
              <a:rPr lang="en-US" dirty="0"/>
              <a:t>. Analysis of Variance Table for Offspring Data from Mated and Cohabit Females</a:t>
            </a:r>
          </a:p>
          <a:p>
            <a:pPr marL="0" indent="0">
              <a:buNone/>
            </a:pPr>
            <a:endParaRPr lang="en-US" dirty="0"/>
          </a:p>
        </p:txBody>
      </p:sp>
      <p:graphicFrame>
        <p:nvGraphicFramePr>
          <p:cNvPr id="4" name="Table 3">
            <a:extLst>
              <a:ext uri="{FF2B5EF4-FFF2-40B4-BE49-F238E27FC236}">
                <a16:creationId xmlns:a16="http://schemas.microsoft.com/office/drawing/2014/main" id="{A5F84D9B-62FF-4663-BB68-6559E7F5335E}"/>
              </a:ext>
            </a:extLst>
          </p:cNvPr>
          <p:cNvGraphicFramePr>
            <a:graphicFrameLocks noGrp="1"/>
          </p:cNvGraphicFramePr>
          <p:nvPr/>
        </p:nvGraphicFramePr>
        <p:xfrm>
          <a:off x="838200" y="2533999"/>
          <a:ext cx="10515601" cy="2934589"/>
        </p:xfrm>
        <a:graphic>
          <a:graphicData uri="http://schemas.openxmlformats.org/drawingml/2006/table">
            <a:tbl>
              <a:tblPr firstRow="1" firstCol="1" bandRow="1"/>
              <a:tblGrid>
                <a:gridCol w="3434395">
                  <a:extLst>
                    <a:ext uri="{9D8B030D-6E8A-4147-A177-3AD203B41FA5}">
                      <a16:colId xmlns:a16="http://schemas.microsoft.com/office/drawing/2014/main" val="3532673281"/>
                    </a:ext>
                  </a:extLst>
                </a:gridCol>
                <a:gridCol w="746608">
                  <a:extLst>
                    <a:ext uri="{9D8B030D-6E8A-4147-A177-3AD203B41FA5}">
                      <a16:colId xmlns:a16="http://schemas.microsoft.com/office/drawing/2014/main" val="268821804"/>
                    </a:ext>
                  </a:extLst>
                </a:gridCol>
                <a:gridCol w="1295522">
                  <a:extLst>
                    <a:ext uri="{9D8B030D-6E8A-4147-A177-3AD203B41FA5}">
                      <a16:colId xmlns:a16="http://schemas.microsoft.com/office/drawing/2014/main" val="1723632150"/>
                    </a:ext>
                  </a:extLst>
                </a:gridCol>
                <a:gridCol w="1402781">
                  <a:extLst>
                    <a:ext uri="{9D8B030D-6E8A-4147-A177-3AD203B41FA5}">
                      <a16:colId xmlns:a16="http://schemas.microsoft.com/office/drawing/2014/main" val="3243354856"/>
                    </a:ext>
                  </a:extLst>
                </a:gridCol>
                <a:gridCol w="1348100">
                  <a:extLst>
                    <a:ext uri="{9D8B030D-6E8A-4147-A177-3AD203B41FA5}">
                      <a16:colId xmlns:a16="http://schemas.microsoft.com/office/drawing/2014/main" val="689588561"/>
                    </a:ext>
                  </a:extLst>
                </a:gridCol>
                <a:gridCol w="2288195">
                  <a:extLst>
                    <a:ext uri="{9D8B030D-6E8A-4147-A177-3AD203B41FA5}">
                      <a16:colId xmlns:a16="http://schemas.microsoft.com/office/drawing/2014/main" val="498125779"/>
                    </a:ext>
                  </a:extLst>
                </a:gridCol>
              </a:tblGrid>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Sum Sq</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Mean Sq</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 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Pr(&gt;F)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97339"/>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55.19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55.19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2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5.8532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2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0.01634*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59484331"/>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363.70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363.70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38.5723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2.505e-09***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extLst>
                  <a:ext uri="{0D108BD9-81ED-4DB2-BD59-A6C34878D82A}">
                    <a16:rowId xmlns:a16="http://schemas.microsoft.com/office/drawing/2014/main" val="2927730122"/>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Mating_status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229.53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229.53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24.3426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1.564e-06***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extLst>
                  <a:ext uri="{0D108BD9-81ED-4DB2-BD59-A6C34878D82A}">
                    <a16:rowId xmlns:a16="http://schemas.microsoft.com/office/drawing/2014/main" val="3038926898"/>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Treatment:Mating_status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5.0270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0.02593*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extLst>
                  <a:ext uri="{0D108BD9-81ED-4DB2-BD59-A6C34878D82A}">
                    <a16:rowId xmlns:a16="http://schemas.microsoft.com/office/drawing/2014/main" val="2880912279"/>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Day:Treatment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163.88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163.88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17.3799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tc>
                  <a:txBody>
                    <a:bodyPr/>
                    <a:lstStyle/>
                    <a:p>
                      <a:pPr marL="0" marR="0">
                        <a:lnSpc>
                          <a:spcPct val="2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4.361e-05***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a:noFill/>
                    </a:lnB>
                  </a:tcPr>
                </a:tc>
                <a:extLst>
                  <a:ext uri="{0D108BD9-81ED-4DB2-BD59-A6C34878D82A}">
                    <a16:rowId xmlns:a16="http://schemas.microsoft.com/office/drawing/2014/main" val="419369202"/>
                  </a:ext>
                </a:extLst>
              </a:tr>
              <a:tr h="419227">
                <a:tc>
                  <a:txBody>
                    <a:bodyPr/>
                    <a:lstStyle/>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Residuals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2130.98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245707"/>
                  </a:ext>
                </a:extLst>
              </a:tr>
            </a:tbl>
          </a:graphicData>
        </a:graphic>
      </p:graphicFrame>
      <p:sp>
        <p:nvSpPr>
          <p:cNvPr id="5" name="Rectangle 1">
            <a:extLst>
              <a:ext uri="{FF2B5EF4-FFF2-40B4-BE49-F238E27FC236}">
                <a16:creationId xmlns:a16="http://schemas.microsoft.com/office/drawing/2014/main" id="{61748C5C-01CD-4948-8CCB-ABC5DED3B111}"/>
              </a:ext>
            </a:extLst>
          </p:cNvPr>
          <p:cNvSpPr>
            <a:spLocks noChangeArrowheads="1"/>
          </p:cNvSpPr>
          <p:nvPr/>
        </p:nvSpPr>
        <p:spPr bwMode="auto">
          <a:xfrm>
            <a:off x="838200" y="2533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49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7C08B-3756-4E74-B05F-FB6D97E3CC36}"/>
              </a:ext>
            </a:extLst>
          </p:cNvPr>
          <p:cNvSpPr>
            <a:spLocks noGrp="1"/>
          </p:cNvSpPr>
          <p:nvPr>
            <p:ph idx="1"/>
          </p:nvPr>
        </p:nvSpPr>
        <p:spPr>
          <a:xfrm>
            <a:off x="625136" y="263155"/>
            <a:ext cx="10515600" cy="4351338"/>
          </a:xfrm>
        </p:spPr>
        <p:txBody>
          <a:bodyPr/>
          <a:lstStyle/>
          <a:p>
            <a:pPr marL="0" indent="0">
              <a:buNone/>
            </a:pPr>
            <a:r>
              <a:rPr lang="en-US" dirty="0"/>
              <a:t>Table </a:t>
            </a:r>
            <a:r>
              <a:rPr lang="en-US" dirty="0">
                <a:solidFill>
                  <a:srgbClr val="FF0000"/>
                </a:solidFill>
              </a:rPr>
              <a:t>S4</a:t>
            </a:r>
            <a:r>
              <a:rPr lang="en-US" dirty="0"/>
              <a:t>. Hazard Ratios and </a:t>
            </a:r>
            <a:r>
              <a:rPr lang="en-US" i="1" dirty="0"/>
              <a:t>p</a:t>
            </a:r>
            <a:r>
              <a:rPr lang="en-US" dirty="0"/>
              <a:t>-Values for Males vs Females in GHA Inoculated Flies. </a:t>
            </a:r>
          </a:p>
          <a:p>
            <a:pPr marL="0" indent="0">
              <a:buNone/>
            </a:pPr>
            <a:endParaRPr lang="en-US" dirty="0"/>
          </a:p>
        </p:txBody>
      </p:sp>
      <p:graphicFrame>
        <p:nvGraphicFramePr>
          <p:cNvPr id="4" name="Table 3">
            <a:extLst>
              <a:ext uri="{FF2B5EF4-FFF2-40B4-BE49-F238E27FC236}">
                <a16:creationId xmlns:a16="http://schemas.microsoft.com/office/drawing/2014/main" id="{C8DE67BD-A9FA-488B-BE45-C3F7084D6190}"/>
              </a:ext>
            </a:extLst>
          </p:cNvPr>
          <p:cNvGraphicFramePr>
            <a:graphicFrameLocks noGrp="1"/>
          </p:cNvGraphicFramePr>
          <p:nvPr/>
        </p:nvGraphicFramePr>
        <p:xfrm>
          <a:off x="838200" y="3416967"/>
          <a:ext cx="10515600" cy="1168654"/>
        </p:xfrm>
        <a:graphic>
          <a:graphicData uri="http://schemas.openxmlformats.org/drawingml/2006/table">
            <a:tbl>
              <a:tblPr firstRow="1" bandRow="1"/>
              <a:tblGrid>
                <a:gridCol w="2628900">
                  <a:extLst>
                    <a:ext uri="{9D8B030D-6E8A-4147-A177-3AD203B41FA5}">
                      <a16:colId xmlns:a16="http://schemas.microsoft.com/office/drawing/2014/main" val="1138405090"/>
                    </a:ext>
                  </a:extLst>
                </a:gridCol>
                <a:gridCol w="2628900">
                  <a:extLst>
                    <a:ext uri="{9D8B030D-6E8A-4147-A177-3AD203B41FA5}">
                      <a16:colId xmlns:a16="http://schemas.microsoft.com/office/drawing/2014/main" val="312038592"/>
                    </a:ext>
                  </a:extLst>
                </a:gridCol>
                <a:gridCol w="2628900">
                  <a:extLst>
                    <a:ext uri="{9D8B030D-6E8A-4147-A177-3AD203B41FA5}">
                      <a16:colId xmlns:a16="http://schemas.microsoft.com/office/drawing/2014/main" val="3311286703"/>
                    </a:ext>
                  </a:extLst>
                </a:gridCol>
                <a:gridCol w="2628900">
                  <a:extLst>
                    <a:ext uri="{9D8B030D-6E8A-4147-A177-3AD203B41FA5}">
                      <a16:colId xmlns:a16="http://schemas.microsoft.com/office/drawing/2014/main" val="928044175"/>
                    </a:ext>
                  </a:extLst>
                </a:gridCol>
              </a:tblGrid>
              <a:tr h="0">
                <a:tc>
                  <a:txBody>
                    <a:bodyPr/>
                    <a:lstStyle/>
                    <a:p>
                      <a:pPr marL="0" marR="0">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Baseline: Female</a:t>
                      </a:r>
                      <a:endParaRPr lang="en-US" sz="1200">
                        <a:effectLst/>
                        <a:latin typeface="Times New Roman" panose="02020603050405020304" pitchFamily="18" charset="0"/>
                        <a:ea typeface="Times New Roman" panose="02020603050405020304" pitchFamily="18" charset="0"/>
                      </a:endParaRPr>
                    </a:p>
                  </a:txBody>
                  <a:tcPr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0 - 8</a:t>
                      </a:r>
                      <a:endParaRPr lang="en-US" sz="120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8 - 12</a:t>
                      </a:r>
                      <a:endParaRPr lang="en-US" sz="120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12 - 21</a:t>
                      </a:r>
                      <a:endParaRPr lang="en-US" sz="120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634674"/>
                  </a:ext>
                </a:extLst>
              </a:tr>
              <a:tr h="0">
                <a:tc>
                  <a:txBody>
                    <a:bodyPr/>
                    <a:lstStyle/>
                    <a:p>
                      <a:pPr marL="0" marR="0">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Hazard ratio</a:t>
                      </a:r>
                      <a:endParaRPr lang="en-US" sz="120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a:t>
                      </a:r>
                      <a:r>
                        <a:rPr lang="en-US" sz="1200" i="1" kern="1200">
                          <a:solidFill>
                            <a:srgbClr val="000000"/>
                          </a:solidFill>
                          <a:effectLst/>
                          <a:latin typeface="Times New Roman" panose="02020603050405020304" pitchFamily="18" charset="0"/>
                          <a:ea typeface="Times New Roman" panose="02020603050405020304" pitchFamily="18" charset="0"/>
                        </a:rPr>
                        <a:t>p</a:t>
                      </a:r>
                      <a:r>
                        <a:rPr lang="en-US" sz="1200" kern="1200">
                          <a:solidFill>
                            <a:srgbClr val="000000"/>
                          </a:solidFill>
                          <a:effectLst/>
                          <a:latin typeface="Times New Roman" panose="02020603050405020304" pitchFamily="18" charset="0"/>
                          <a:ea typeface="Times New Roman" panose="02020603050405020304" pitchFamily="18" charset="0"/>
                        </a:rPr>
                        <a:t>-value)</a:t>
                      </a:r>
                      <a:endParaRPr lang="en-US" sz="1200">
                        <a:effectLst/>
                        <a:latin typeface="Times New Roman" panose="02020603050405020304" pitchFamily="18" charset="0"/>
                        <a:ea typeface="Times New Roman" panose="02020603050405020304" pitchFamily="18" charset="0"/>
                      </a:endParaRPr>
                    </a:p>
                  </a:txBody>
                  <a:tcPr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0.403</a:t>
                      </a:r>
                      <a:endParaRPr lang="en-US" sz="12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(0.00043)</a:t>
                      </a:r>
                      <a:endParaRPr lang="en-US" sz="120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1.268</a:t>
                      </a:r>
                      <a:endParaRPr lang="en-US" sz="120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(0.03486)</a:t>
                      </a:r>
                      <a:endParaRPr lang="en-US" sz="120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1.245</a:t>
                      </a:r>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(0.07487)</a:t>
                      </a:r>
                      <a:endParaRPr lang="en-US" sz="1200" dirty="0">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765938"/>
                  </a:ext>
                </a:extLst>
              </a:tr>
            </a:tbl>
          </a:graphicData>
        </a:graphic>
      </p:graphicFrame>
    </p:spTree>
    <p:extLst>
      <p:ext uri="{BB962C8B-B14F-4D97-AF65-F5344CB8AC3E}">
        <p14:creationId xmlns:p14="http://schemas.microsoft.com/office/powerpoint/2010/main" val="1550023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B40FC-4F07-46CB-90BD-65B1BFB48F19}"/>
              </a:ext>
            </a:extLst>
          </p:cNvPr>
          <p:cNvSpPr>
            <a:spLocks noGrp="1"/>
          </p:cNvSpPr>
          <p:nvPr>
            <p:ph idx="1"/>
          </p:nvPr>
        </p:nvSpPr>
        <p:spPr>
          <a:xfrm>
            <a:off x="729343" y="214540"/>
            <a:ext cx="10515600" cy="4351338"/>
          </a:xfrm>
        </p:spPr>
        <p:txBody>
          <a:bodyPr/>
          <a:lstStyle/>
          <a:p>
            <a:pPr marL="0" indent="0">
              <a:buNone/>
            </a:pPr>
            <a:r>
              <a:rPr lang="en-US" dirty="0"/>
              <a:t>Table </a:t>
            </a:r>
            <a:r>
              <a:rPr lang="en-US" dirty="0">
                <a:solidFill>
                  <a:srgbClr val="FF0000"/>
                </a:solidFill>
              </a:rPr>
              <a:t>S5</a:t>
            </a:r>
            <a:r>
              <a:rPr lang="en-US" dirty="0"/>
              <a:t>. Hazard Ratios and </a:t>
            </a:r>
            <a:r>
              <a:rPr lang="en-US" i="1" dirty="0"/>
              <a:t>p</a:t>
            </a:r>
            <a:r>
              <a:rPr lang="en-US" dirty="0"/>
              <a:t>-Values Comparing Males and Females Fed Under Different Dietary Conditions in Both Control and Fungal </a:t>
            </a:r>
            <a:r>
              <a:rPr lang="en-US" i="1" dirty="0"/>
              <a:t>Drosophila melanogaster</a:t>
            </a:r>
            <a:r>
              <a:rPr lang="en-US" dirty="0"/>
              <a:t>.</a:t>
            </a:r>
          </a:p>
        </p:txBody>
      </p:sp>
      <p:graphicFrame>
        <p:nvGraphicFramePr>
          <p:cNvPr id="4" name="Table 3">
            <a:extLst>
              <a:ext uri="{FF2B5EF4-FFF2-40B4-BE49-F238E27FC236}">
                <a16:creationId xmlns:a16="http://schemas.microsoft.com/office/drawing/2014/main" id="{4CCF2B51-6C9E-422D-ACDC-5139D55CE814}"/>
              </a:ext>
            </a:extLst>
          </p:cNvPr>
          <p:cNvGraphicFramePr>
            <a:graphicFrameLocks noGrp="1"/>
          </p:cNvGraphicFramePr>
          <p:nvPr>
            <p:extLst>
              <p:ext uri="{D42A27DB-BD31-4B8C-83A1-F6EECF244321}">
                <p14:modId xmlns:p14="http://schemas.microsoft.com/office/powerpoint/2010/main" val="336714533"/>
              </p:ext>
            </p:extLst>
          </p:nvPr>
        </p:nvGraphicFramePr>
        <p:xfrm>
          <a:off x="3601974" y="1641168"/>
          <a:ext cx="3896106" cy="4709160"/>
        </p:xfrm>
        <a:graphic>
          <a:graphicData uri="http://schemas.openxmlformats.org/drawingml/2006/table">
            <a:tbl>
              <a:tblPr firstRow="1" bandRow="1"/>
              <a:tblGrid>
                <a:gridCol w="1038268">
                  <a:extLst>
                    <a:ext uri="{9D8B030D-6E8A-4147-A177-3AD203B41FA5}">
                      <a16:colId xmlns:a16="http://schemas.microsoft.com/office/drawing/2014/main" val="1682820383"/>
                    </a:ext>
                  </a:extLst>
                </a:gridCol>
                <a:gridCol w="927420">
                  <a:extLst>
                    <a:ext uri="{9D8B030D-6E8A-4147-A177-3AD203B41FA5}">
                      <a16:colId xmlns:a16="http://schemas.microsoft.com/office/drawing/2014/main" val="3793957091"/>
                    </a:ext>
                  </a:extLst>
                </a:gridCol>
                <a:gridCol w="1002998">
                  <a:extLst>
                    <a:ext uri="{9D8B030D-6E8A-4147-A177-3AD203B41FA5}">
                      <a16:colId xmlns:a16="http://schemas.microsoft.com/office/drawing/2014/main" val="803831042"/>
                    </a:ext>
                  </a:extLst>
                </a:gridCol>
                <a:gridCol w="927420">
                  <a:extLst>
                    <a:ext uri="{9D8B030D-6E8A-4147-A177-3AD203B41FA5}">
                      <a16:colId xmlns:a16="http://schemas.microsoft.com/office/drawing/2014/main" val="362234697"/>
                    </a:ext>
                  </a:extLst>
                </a:gridCol>
              </a:tblGrid>
              <a:tr h="18955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Baseline: Male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kern="1200" dirty="0">
                          <a:solidFill>
                            <a:srgbClr val="000000"/>
                          </a:solidFill>
                          <a:effectLst/>
                          <a:latin typeface="+mn-lt"/>
                          <a:ea typeface="Times New Roman" panose="02020603050405020304" pitchFamily="18" charset="0"/>
                        </a:rPr>
                        <a:t>0-3</a:t>
                      </a:r>
                      <a:endParaRPr lang="en-US" sz="1100" dirty="0">
                        <a:effectLst/>
                        <a:latin typeface="+mn-lt"/>
                        <a:ea typeface="Times New Roman" panose="02020603050405020304" pitchFamily="18"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kern="1200" dirty="0">
                          <a:solidFill>
                            <a:srgbClr val="000000"/>
                          </a:solidFill>
                          <a:effectLst/>
                          <a:latin typeface="+mn-lt"/>
                          <a:ea typeface="Times New Roman" panose="02020603050405020304" pitchFamily="18" charset="0"/>
                        </a:rPr>
                        <a:t>3-9</a:t>
                      </a:r>
                      <a:endParaRPr lang="en-US" sz="1100" dirty="0">
                        <a:effectLst/>
                        <a:latin typeface="+mn-lt"/>
                        <a:ea typeface="Times New Roman" panose="02020603050405020304" pitchFamily="18"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kern="1200" dirty="0">
                          <a:solidFill>
                            <a:srgbClr val="000000"/>
                          </a:solidFill>
                          <a:effectLst/>
                          <a:latin typeface="+mn-lt"/>
                          <a:ea typeface="Times New Roman" panose="02020603050405020304" pitchFamily="18" charset="0"/>
                        </a:rPr>
                        <a:t>9-12</a:t>
                      </a:r>
                      <a:endParaRPr lang="en-US" sz="1100" dirty="0">
                        <a:effectLst/>
                        <a:latin typeface="+mn-lt"/>
                        <a:ea typeface="Times New Roman" panose="02020603050405020304" pitchFamily="18"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382845"/>
                  </a:ext>
                </a:extLst>
              </a:tr>
              <a:tr h="189553">
                <a:tc gridSpan="4">
                  <a:txBody>
                    <a:bodyPr/>
                    <a:lstStyle/>
                    <a:p>
                      <a:pPr marL="0" marR="0" algn="ctr">
                        <a:spcBef>
                          <a:spcPts val="0"/>
                        </a:spcBef>
                        <a:spcAft>
                          <a:spcPts val="0"/>
                        </a:spcAft>
                      </a:pPr>
                      <a:r>
                        <a:rPr lang="en-US" sz="1100" dirty="0">
                          <a:effectLst/>
                          <a:latin typeface="+mn-lt"/>
                          <a:ea typeface="Times New Roman" panose="02020603050405020304" pitchFamily="18" charset="0"/>
                        </a:rPr>
                        <a:t>A Diet: Cornmeal, Cornmeal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8952826"/>
                  </a:ext>
                </a:extLst>
              </a:tr>
              <a:tr h="30802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Control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0.824</a:t>
                      </a:r>
                    </a:p>
                    <a:p>
                      <a:pPr algn="ctr"/>
                      <a:r>
                        <a:rPr lang="en-US" sz="1100" dirty="0">
                          <a:latin typeface="+mn-lt"/>
                        </a:rPr>
                        <a:t>(0.5380)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0.415</a:t>
                      </a:r>
                    </a:p>
                    <a:p>
                      <a:pPr algn="ctr"/>
                      <a:r>
                        <a:rPr lang="en-US" sz="1100" dirty="0">
                          <a:latin typeface="+mn-lt"/>
                        </a:rPr>
                        <a:t>(0.1078)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0.995</a:t>
                      </a:r>
                    </a:p>
                    <a:p>
                      <a:pPr algn="ctr"/>
                      <a:r>
                        <a:rPr lang="en-US" sz="1100" dirty="0">
                          <a:latin typeface="+mn-lt"/>
                        </a:rPr>
                        <a:t>(0.9921)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341773"/>
                  </a:ext>
                </a:extLst>
              </a:tr>
              <a:tr h="30802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Fungal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1.406</a:t>
                      </a:r>
                    </a:p>
                    <a:p>
                      <a:pPr algn="ctr"/>
                      <a:r>
                        <a:rPr lang="en-US" sz="1100" dirty="0">
                          <a:latin typeface="+mn-lt"/>
                        </a:rPr>
                        <a:t>(0.3212)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highlight>
                            <a:srgbClr val="FFFF00"/>
                          </a:highlight>
                          <a:latin typeface="+mn-lt"/>
                        </a:rPr>
                        <a:t>3.445</a:t>
                      </a:r>
                    </a:p>
                    <a:p>
                      <a:pPr algn="ctr"/>
                      <a:r>
                        <a:rPr lang="en-US" sz="1100" dirty="0">
                          <a:highlight>
                            <a:srgbClr val="FFFF00"/>
                          </a:highlight>
                          <a:latin typeface="+mn-lt"/>
                        </a:rPr>
                        <a:t>(8.8818e-14)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1.097</a:t>
                      </a:r>
                    </a:p>
                    <a:p>
                      <a:pPr algn="ctr"/>
                      <a:r>
                        <a:rPr lang="en-US" sz="1100" dirty="0">
                          <a:latin typeface="+mn-lt"/>
                        </a:rPr>
                        <a:t>(0.3933)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075076"/>
                  </a:ext>
                </a:extLst>
              </a:tr>
              <a:tr h="189553">
                <a:tc gridSpan="4">
                  <a:txBody>
                    <a:bodyPr/>
                    <a:lstStyle/>
                    <a:p>
                      <a:pPr marL="0" marR="0" algn="ctr">
                        <a:spcBef>
                          <a:spcPts val="0"/>
                        </a:spcBef>
                        <a:spcAft>
                          <a:spcPts val="0"/>
                        </a:spcAft>
                      </a:pPr>
                      <a:r>
                        <a:rPr lang="en-US" sz="1100" dirty="0">
                          <a:effectLst/>
                          <a:latin typeface="+mn-lt"/>
                          <a:ea typeface="Times New Roman" panose="02020603050405020304" pitchFamily="18" charset="0"/>
                        </a:rPr>
                        <a:t>B Diet: Cornmeal, Glucose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4020091"/>
                  </a:ext>
                </a:extLst>
              </a:tr>
              <a:tr h="30802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Control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0.824</a:t>
                      </a:r>
                    </a:p>
                    <a:p>
                      <a:pPr algn="ctr"/>
                      <a:r>
                        <a:rPr lang="en-US" sz="1100" dirty="0">
                          <a:latin typeface="+mn-lt"/>
                        </a:rPr>
                        <a:t>(0.5380)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0.415</a:t>
                      </a:r>
                    </a:p>
                    <a:p>
                      <a:pPr algn="ctr"/>
                      <a:r>
                        <a:rPr lang="en-US" sz="1100" dirty="0">
                          <a:latin typeface="+mn-lt"/>
                        </a:rPr>
                        <a:t>(0.1078)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0.995</a:t>
                      </a:r>
                    </a:p>
                    <a:p>
                      <a:pPr algn="ctr"/>
                      <a:r>
                        <a:rPr lang="en-US" sz="1100" dirty="0">
                          <a:latin typeface="+mn-lt"/>
                        </a:rPr>
                        <a:t>(0.9921)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202974"/>
                  </a:ext>
                </a:extLst>
              </a:tr>
              <a:tr h="308023">
                <a:tc>
                  <a:txBody>
                    <a:bodyPr/>
                    <a:lstStyle/>
                    <a:p>
                      <a:pPr marL="0" marR="0">
                        <a:spcBef>
                          <a:spcPts val="0"/>
                        </a:spcBef>
                        <a:spcAft>
                          <a:spcPts val="0"/>
                        </a:spcAft>
                      </a:pPr>
                      <a:r>
                        <a:rPr lang="en-US" sz="1100" kern="1200">
                          <a:solidFill>
                            <a:srgbClr val="000000"/>
                          </a:solidFill>
                          <a:effectLst/>
                          <a:latin typeface="+mn-lt"/>
                          <a:ea typeface="Times New Roman" panose="02020603050405020304" pitchFamily="18" charset="0"/>
                        </a:rPr>
                        <a:t>Fungal</a:t>
                      </a:r>
                      <a:endParaRPr lang="en-US" sz="1100">
                        <a:effectLst/>
                        <a:latin typeface="+mn-lt"/>
                        <a:ea typeface="Times New Roman" panose="02020603050405020304" pitchFamily="18" charset="0"/>
                      </a:endParaRPr>
                    </a:p>
                    <a:p>
                      <a:pPr marL="0" marR="0">
                        <a:spcBef>
                          <a:spcPts val="0"/>
                        </a:spcBef>
                        <a:spcAft>
                          <a:spcPts val="0"/>
                        </a:spcAft>
                      </a:pPr>
                      <a:r>
                        <a:rPr lang="en-US" sz="1100" kern="1200">
                          <a:solidFill>
                            <a:srgbClr val="000000"/>
                          </a:solidFill>
                          <a:effectLst/>
                          <a:latin typeface="+mn-lt"/>
                          <a:ea typeface="Times New Roman" panose="02020603050405020304" pitchFamily="18" charset="0"/>
                        </a:rPr>
                        <a:t>(</a:t>
                      </a:r>
                      <a:r>
                        <a:rPr lang="en-US" sz="1100" i="1" kern="1200">
                          <a:solidFill>
                            <a:srgbClr val="000000"/>
                          </a:solidFill>
                          <a:effectLst/>
                          <a:latin typeface="+mn-lt"/>
                          <a:ea typeface="Times New Roman" panose="02020603050405020304" pitchFamily="18" charset="0"/>
                        </a:rPr>
                        <a:t>p</a:t>
                      </a:r>
                      <a:r>
                        <a:rPr lang="en-US" sz="1100" kern="1200">
                          <a:solidFill>
                            <a:srgbClr val="000000"/>
                          </a:solidFill>
                          <a:effectLst/>
                          <a:latin typeface="+mn-lt"/>
                          <a:ea typeface="Times New Roman" panose="02020603050405020304" pitchFamily="18" charset="0"/>
                        </a:rPr>
                        <a:t>-value)</a:t>
                      </a:r>
                      <a:endParaRPr lang="en-US" sz="110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3.661e+05</a:t>
                      </a:r>
                    </a:p>
                    <a:p>
                      <a:pPr algn="ctr"/>
                      <a:r>
                        <a:rPr lang="en-US" sz="1100" dirty="0">
                          <a:latin typeface="+mn-lt"/>
                        </a:rPr>
                        <a:t>(0.9763)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highlight>
                            <a:srgbClr val="FFFF00"/>
                          </a:highlight>
                          <a:latin typeface="+mn-lt"/>
                        </a:rPr>
                        <a:t>6.898</a:t>
                      </a:r>
                    </a:p>
                    <a:p>
                      <a:pPr algn="ctr"/>
                      <a:r>
                        <a:rPr lang="en-US" sz="1100" dirty="0">
                          <a:highlight>
                            <a:srgbClr val="FFFF00"/>
                          </a:highlight>
                          <a:latin typeface="+mn-lt"/>
                        </a:rPr>
                        <a:t>(2.3674e-07)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highlight>
                            <a:srgbClr val="FFFF00"/>
                          </a:highlight>
                          <a:latin typeface="+mn-lt"/>
                        </a:rPr>
                        <a:t>18.414</a:t>
                      </a:r>
                    </a:p>
                    <a:p>
                      <a:pPr algn="ctr"/>
                      <a:r>
                        <a:rPr lang="en-US" sz="1100" dirty="0">
                          <a:highlight>
                            <a:srgbClr val="FFFF00"/>
                          </a:highlight>
                          <a:latin typeface="+mn-lt"/>
                        </a:rPr>
                        <a:t>(2.7779e-06)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027600"/>
                  </a:ext>
                </a:extLst>
              </a:tr>
              <a:tr h="189553">
                <a:tc gridSpan="4">
                  <a:txBody>
                    <a:bodyPr/>
                    <a:lstStyle/>
                    <a:p>
                      <a:pPr marL="0" marR="0" algn="ctr">
                        <a:spcBef>
                          <a:spcPts val="0"/>
                        </a:spcBef>
                        <a:spcAft>
                          <a:spcPts val="0"/>
                        </a:spcAft>
                      </a:pPr>
                      <a:r>
                        <a:rPr lang="en-US" sz="1100" dirty="0">
                          <a:effectLst/>
                          <a:latin typeface="+mn-lt"/>
                          <a:ea typeface="Times New Roman" panose="02020603050405020304" pitchFamily="18" charset="0"/>
                        </a:rPr>
                        <a:t>C Diet: Glucose, Glucose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8484506"/>
                  </a:ext>
                </a:extLst>
              </a:tr>
              <a:tr h="30802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Control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0.824</a:t>
                      </a:r>
                    </a:p>
                    <a:p>
                      <a:pPr algn="ctr"/>
                      <a:r>
                        <a:rPr lang="en-US" sz="1100" dirty="0">
                          <a:latin typeface="+mn-lt"/>
                        </a:rPr>
                        <a:t>(0.5380)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0.415</a:t>
                      </a:r>
                    </a:p>
                    <a:p>
                      <a:pPr algn="ctr"/>
                      <a:r>
                        <a:rPr lang="en-US" sz="1100" dirty="0">
                          <a:latin typeface="+mn-lt"/>
                        </a:rPr>
                        <a:t>(0.1078)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0.995</a:t>
                      </a:r>
                    </a:p>
                    <a:p>
                      <a:pPr algn="ctr"/>
                      <a:r>
                        <a:rPr lang="en-US" sz="1100" dirty="0">
                          <a:latin typeface="+mn-lt"/>
                        </a:rPr>
                        <a:t>(0.9921)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855019"/>
                  </a:ext>
                </a:extLst>
              </a:tr>
              <a:tr h="30802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Fungal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0.248</a:t>
                      </a:r>
                    </a:p>
                    <a:p>
                      <a:pPr algn="ctr"/>
                      <a:r>
                        <a:rPr lang="en-US" sz="1100" dirty="0">
                          <a:latin typeface="+mn-lt"/>
                        </a:rPr>
                        <a:t>(0.0877)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highlight>
                            <a:srgbClr val="FFFF00"/>
                          </a:highlight>
                          <a:latin typeface="+mn-lt"/>
                        </a:rPr>
                        <a:t>8.683</a:t>
                      </a:r>
                    </a:p>
                    <a:p>
                      <a:pPr algn="ctr"/>
                      <a:r>
                        <a:rPr lang="en-US" sz="1100" dirty="0">
                          <a:highlight>
                            <a:srgbClr val="FFFF00"/>
                          </a:highlight>
                          <a:latin typeface="+mn-lt"/>
                        </a:rPr>
                        <a:t>(5.5560e-06)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highlight>
                            <a:srgbClr val="FFFF00"/>
                          </a:highlight>
                          <a:latin typeface="+mn-lt"/>
                        </a:rPr>
                        <a:t>2.606</a:t>
                      </a:r>
                    </a:p>
                    <a:p>
                      <a:pPr algn="ctr"/>
                      <a:r>
                        <a:rPr lang="en-US" sz="1100" dirty="0">
                          <a:highlight>
                            <a:srgbClr val="FFFF00"/>
                          </a:highlight>
                          <a:latin typeface="+mn-lt"/>
                        </a:rPr>
                        <a:t>(0.0003)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056412"/>
                  </a:ext>
                </a:extLst>
              </a:tr>
              <a:tr h="189553">
                <a:tc gridSpan="4">
                  <a:txBody>
                    <a:bodyPr/>
                    <a:lstStyle/>
                    <a:p>
                      <a:pPr marL="0" marR="0" algn="ctr">
                        <a:spcBef>
                          <a:spcPts val="0"/>
                        </a:spcBef>
                        <a:spcAft>
                          <a:spcPts val="0"/>
                        </a:spcAft>
                      </a:pPr>
                      <a:r>
                        <a:rPr lang="en-US" sz="1100" dirty="0">
                          <a:effectLst/>
                          <a:latin typeface="+mn-lt"/>
                          <a:ea typeface="Times New Roman" panose="02020603050405020304" pitchFamily="18" charset="0"/>
                        </a:rPr>
                        <a:t>C Diet: Glucose, Glucose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662126"/>
                  </a:ext>
                </a:extLst>
              </a:tr>
              <a:tr h="18955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Control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0.824</a:t>
                      </a:r>
                    </a:p>
                    <a:p>
                      <a:pPr algn="ctr"/>
                      <a:r>
                        <a:rPr lang="en-US" sz="1100" dirty="0">
                          <a:latin typeface="+mn-lt"/>
                        </a:rPr>
                        <a:t>(0.5380)</a:t>
                      </a:r>
                    </a:p>
                  </a:txBody>
                  <a:tcPr/>
                </a:tc>
                <a:tc>
                  <a:txBody>
                    <a:bodyPr/>
                    <a:lstStyle/>
                    <a:p>
                      <a:pPr algn="ctr"/>
                      <a:r>
                        <a:rPr lang="en-US" sz="1100" dirty="0">
                          <a:latin typeface="+mn-lt"/>
                        </a:rPr>
                        <a:t>0.415</a:t>
                      </a:r>
                    </a:p>
                    <a:p>
                      <a:pPr algn="ctr"/>
                      <a:r>
                        <a:rPr lang="en-US" sz="1100" dirty="0">
                          <a:latin typeface="+mn-lt"/>
                        </a:rPr>
                        <a:t>(0.1078)</a:t>
                      </a:r>
                    </a:p>
                  </a:txBody>
                  <a:tcPr/>
                </a:tc>
                <a:tc>
                  <a:txBody>
                    <a:bodyPr/>
                    <a:lstStyle/>
                    <a:p>
                      <a:pPr algn="ctr"/>
                      <a:r>
                        <a:rPr lang="en-US" sz="1100" dirty="0">
                          <a:latin typeface="+mn-lt"/>
                        </a:rPr>
                        <a:t>0.995</a:t>
                      </a:r>
                    </a:p>
                    <a:p>
                      <a:pPr algn="ctr"/>
                      <a:r>
                        <a:rPr lang="en-US" sz="1100" dirty="0">
                          <a:latin typeface="+mn-lt"/>
                        </a:rPr>
                        <a:t>(0.9921)</a:t>
                      </a:r>
                    </a:p>
                  </a:txBody>
                  <a:tcPr/>
                </a:tc>
                <a:extLst>
                  <a:ext uri="{0D108BD9-81ED-4DB2-BD59-A6C34878D82A}">
                    <a16:rowId xmlns:a16="http://schemas.microsoft.com/office/drawing/2014/main" val="2645924757"/>
                  </a:ext>
                </a:extLst>
              </a:tr>
              <a:tr h="189553">
                <a:tc>
                  <a:txBody>
                    <a:bodyPr/>
                    <a:lstStyle/>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Fungal</a:t>
                      </a:r>
                      <a:endParaRPr lang="en-US" sz="1100" dirty="0">
                        <a:effectLst/>
                        <a:latin typeface="+mn-lt"/>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mn-lt"/>
                          <a:ea typeface="Times New Roman" panose="02020603050405020304" pitchFamily="18" charset="0"/>
                        </a:rPr>
                        <a:t>(</a:t>
                      </a:r>
                      <a:r>
                        <a:rPr lang="en-US" sz="1100" i="1" kern="1200" dirty="0">
                          <a:solidFill>
                            <a:srgbClr val="000000"/>
                          </a:solidFill>
                          <a:effectLst/>
                          <a:latin typeface="+mn-lt"/>
                          <a:ea typeface="Times New Roman" panose="02020603050405020304" pitchFamily="18" charset="0"/>
                        </a:rPr>
                        <a:t>p</a:t>
                      </a:r>
                      <a:r>
                        <a:rPr lang="en-US" sz="1100" kern="1200" dirty="0">
                          <a:solidFill>
                            <a:srgbClr val="000000"/>
                          </a:solidFill>
                          <a:effectLst/>
                          <a:latin typeface="+mn-lt"/>
                          <a:ea typeface="Times New Roman" panose="02020603050405020304" pitchFamily="18" charset="0"/>
                        </a:rPr>
                        <a:t>-value)</a:t>
                      </a:r>
                      <a:endParaRPr lang="en-US" sz="1100" dirty="0">
                        <a:effectLst/>
                        <a:latin typeface="+mn-lt"/>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latin typeface="+mn-lt"/>
                        </a:rPr>
                        <a:t>1.406</a:t>
                      </a:r>
                    </a:p>
                    <a:p>
                      <a:pPr algn="ctr"/>
                      <a:r>
                        <a:rPr lang="en-US" sz="1100" dirty="0">
                          <a:latin typeface="+mn-lt"/>
                        </a:rPr>
                        <a:t>(0.3212)</a:t>
                      </a:r>
                    </a:p>
                  </a:txBody>
                  <a:tcPr/>
                </a:tc>
                <a:tc>
                  <a:txBody>
                    <a:bodyPr/>
                    <a:lstStyle/>
                    <a:p>
                      <a:pPr algn="ctr"/>
                      <a:r>
                        <a:rPr lang="en-US" sz="1100" dirty="0">
                          <a:highlight>
                            <a:srgbClr val="FFFF00"/>
                          </a:highlight>
                          <a:latin typeface="+mn-lt"/>
                        </a:rPr>
                        <a:t>3.445</a:t>
                      </a:r>
                    </a:p>
                    <a:p>
                      <a:pPr algn="ctr"/>
                      <a:r>
                        <a:rPr lang="en-US" sz="1100" dirty="0">
                          <a:highlight>
                            <a:srgbClr val="FFFF00"/>
                          </a:highlight>
                          <a:latin typeface="+mn-lt"/>
                        </a:rPr>
                        <a:t>(8.8818e-14)</a:t>
                      </a:r>
                    </a:p>
                  </a:txBody>
                  <a:tcPr/>
                </a:tc>
                <a:tc>
                  <a:txBody>
                    <a:bodyPr/>
                    <a:lstStyle/>
                    <a:p>
                      <a:pPr algn="ctr"/>
                      <a:r>
                        <a:rPr lang="en-US" sz="1100" dirty="0">
                          <a:latin typeface="+mn-lt"/>
                        </a:rPr>
                        <a:t>1.097</a:t>
                      </a:r>
                    </a:p>
                    <a:p>
                      <a:pPr algn="ctr"/>
                      <a:r>
                        <a:rPr lang="en-US" sz="1100" dirty="0">
                          <a:latin typeface="+mn-lt"/>
                        </a:rPr>
                        <a:t>(0.3933)</a:t>
                      </a:r>
                    </a:p>
                  </a:txBody>
                  <a:tcPr/>
                </a:tc>
                <a:extLst>
                  <a:ext uri="{0D108BD9-81ED-4DB2-BD59-A6C34878D82A}">
                    <a16:rowId xmlns:a16="http://schemas.microsoft.com/office/drawing/2014/main" val="1369897774"/>
                  </a:ext>
                </a:extLst>
              </a:tr>
            </a:tbl>
          </a:graphicData>
        </a:graphic>
      </p:graphicFrame>
      <p:sp>
        <p:nvSpPr>
          <p:cNvPr id="5" name="Rectangle 1">
            <a:extLst>
              <a:ext uri="{FF2B5EF4-FFF2-40B4-BE49-F238E27FC236}">
                <a16:creationId xmlns:a16="http://schemas.microsoft.com/office/drawing/2014/main" id="{118EA1C8-054A-4E9E-BFB7-CA65F2D000FD}"/>
              </a:ext>
            </a:extLst>
          </p:cNvPr>
          <p:cNvSpPr>
            <a:spLocks noChangeArrowheads="1"/>
          </p:cNvSpPr>
          <p:nvPr/>
        </p:nvSpPr>
        <p:spPr bwMode="auto">
          <a:xfrm>
            <a:off x="838200" y="2325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E49680D9-83E4-4407-97A9-B5C704A6D45B}"/>
              </a:ext>
            </a:extLst>
          </p:cNvPr>
          <p:cNvSpPr txBox="1"/>
          <p:nvPr/>
        </p:nvSpPr>
        <p:spPr>
          <a:xfrm>
            <a:off x="4619424" y="1026183"/>
            <a:ext cx="7518148" cy="338554"/>
          </a:xfrm>
          <a:prstGeom prst="rect">
            <a:avLst/>
          </a:prstGeom>
          <a:noFill/>
        </p:spPr>
        <p:txBody>
          <a:bodyPr wrap="none" rtlCol="0">
            <a:spAutoFit/>
          </a:bodyPr>
          <a:lstStyle/>
          <a:p>
            <a:r>
              <a:rPr lang="en-US" sz="1600" dirty="0">
                <a:solidFill>
                  <a:schemeClr val="bg2">
                    <a:lumMod val="50000"/>
                  </a:schemeClr>
                </a:solidFill>
              </a:rPr>
              <a:t>Han - Update this analysis (12 days post spray only, treatments listed in paper draft only)</a:t>
            </a:r>
          </a:p>
        </p:txBody>
      </p:sp>
      <p:sp>
        <p:nvSpPr>
          <p:cNvPr id="6" name="TextBox 5">
            <a:extLst>
              <a:ext uri="{FF2B5EF4-FFF2-40B4-BE49-F238E27FC236}">
                <a16:creationId xmlns:a16="http://schemas.microsoft.com/office/drawing/2014/main" id="{528F0F2D-E919-BD4C-9E47-2B4B501138BE}"/>
              </a:ext>
            </a:extLst>
          </p:cNvPr>
          <p:cNvSpPr txBox="1"/>
          <p:nvPr/>
        </p:nvSpPr>
        <p:spPr>
          <a:xfrm>
            <a:off x="10825407" y="6274128"/>
            <a:ext cx="741293" cy="369332"/>
          </a:xfrm>
          <a:prstGeom prst="rect">
            <a:avLst/>
          </a:prstGeom>
          <a:noFill/>
        </p:spPr>
        <p:txBody>
          <a:bodyPr wrap="none" rtlCol="0">
            <a:spAutoFit/>
          </a:bodyPr>
          <a:lstStyle/>
          <a:p>
            <a:r>
              <a:rPr lang="en-US" dirty="0"/>
              <a:t>Diet 2</a:t>
            </a:r>
          </a:p>
        </p:txBody>
      </p:sp>
    </p:spTree>
    <p:extLst>
      <p:ext uri="{BB962C8B-B14F-4D97-AF65-F5344CB8AC3E}">
        <p14:creationId xmlns:p14="http://schemas.microsoft.com/office/powerpoint/2010/main" val="50488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18640-4B67-4B01-8CE6-D229FD108A21}"/>
              </a:ext>
            </a:extLst>
          </p:cNvPr>
          <p:cNvSpPr>
            <a:spLocks noGrp="1"/>
          </p:cNvSpPr>
          <p:nvPr>
            <p:ph idx="1"/>
          </p:nvPr>
        </p:nvSpPr>
        <p:spPr>
          <a:xfrm>
            <a:off x="478972" y="105682"/>
            <a:ext cx="10515600" cy="4351338"/>
          </a:xfrm>
        </p:spPr>
        <p:txBody>
          <a:bodyPr/>
          <a:lstStyle/>
          <a:p>
            <a:pPr marL="0" indent="0">
              <a:buNone/>
            </a:pPr>
            <a:r>
              <a:rPr lang="en-US" dirty="0"/>
              <a:t>Table </a:t>
            </a:r>
            <a:r>
              <a:rPr lang="en-US" dirty="0">
                <a:solidFill>
                  <a:srgbClr val="FF0000"/>
                </a:solidFill>
              </a:rPr>
              <a:t>S6</a:t>
            </a:r>
            <a:r>
              <a:rPr lang="en-US" dirty="0"/>
              <a:t>. Hazard Ratios and </a:t>
            </a:r>
            <a:r>
              <a:rPr lang="en-US" i="1" dirty="0"/>
              <a:t>p</a:t>
            </a:r>
            <a:r>
              <a:rPr lang="en-US" dirty="0"/>
              <a:t>-Values when Comparing Various Diets in Both Males and Females of Fungal Inoculated </a:t>
            </a:r>
            <a:r>
              <a:rPr lang="en-US" i="1" dirty="0"/>
              <a:t>Drosophila melanogaster</a:t>
            </a:r>
            <a:endParaRPr lang="en-US" dirty="0"/>
          </a:p>
          <a:p>
            <a:endParaRPr lang="en-US" dirty="0"/>
          </a:p>
        </p:txBody>
      </p:sp>
      <p:sp>
        <p:nvSpPr>
          <p:cNvPr id="5" name="Rectangle 1">
            <a:extLst>
              <a:ext uri="{FF2B5EF4-FFF2-40B4-BE49-F238E27FC236}">
                <a16:creationId xmlns:a16="http://schemas.microsoft.com/office/drawing/2014/main" id="{637CA1D8-DC46-43F0-807F-F2977400C693}"/>
              </a:ext>
            </a:extLst>
          </p:cNvPr>
          <p:cNvSpPr>
            <a:spLocks noChangeArrowheads="1"/>
          </p:cNvSpPr>
          <p:nvPr/>
        </p:nvSpPr>
        <p:spPr bwMode="auto">
          <a:xfrm>
            <a:off x="990600" y="1774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B377E1AF-F84D-49E6-B232-F9835CC32F00}"/>
              </a:ext>
            </a:extLst>
          </p:cNvPr>
          <p:cNvGraphicFramePr>
            <a:graphicFrameLocks noGrp="1"/>
          </p:cNvGraphicFramePr>
          <p:nvPr>
            <p:extLst>
              <p:ext uri="{D42A27DB-BD31-4B8C-83A1-F6EECF244321}">
                <p14:modId xmlns:p14="http://schemas.microsoft.com/office/powerpoint/2010/main" val="2377690530"/>
              </p:ext>
            </p:extLst>
          </p:nvPr>
        </p:nvGraphicFramePr>
        <p:xfrm>
          <a:off x="989837" y="1775523"/>
          <a:ext cx="9836660" cy="4395858"/>
        </p:xfrm>
        <a:graphic>
          <a:graphicData uri="http://schemas.openxmlformats.org/drawingml/2006/table">
            <a:tbl>
              <a:tblPr firstRow="1" bandRow="1">
                <a:tableStyleId>{5940675A-B579-460E-94D1-54222C63F5DA}</a:tableStyleId>
              </a:tblPr>
              <a:tblGrid>
                <a:gridCol w="1967332">
                  <a:extLst>
                    <a:ext uri="{9D8B030D-6E8A-4147-A177-3AD203B41FA5}">
                      <a16:colId xmlns:a16="http://schemas.microsoft.com/office/drawing/2014/main" val="2112856510"/>
                    </a:ext>
                  </a:extLst>
                </a:gridCol>
                <a:gridCol w="1967332">
                  <a:extLst>
                    <a:ext uri="{9D8B030D-6E8A-4147-A177-3AD203B41FA5}">
                      <a16:colId xmlns:a16="http://schemas.microsoft.com/office/drawing/2014/main" val="23604558"/>
                    </a:ext>
                  </a:extLst>
                </a:gridCol>
                <a:gridCol w="1967332">
                  <a:extLst>
                    <a:ext uri="{9D8B030D-6E8A-4147-A177-3AD203B41FA5}">
                      <a16:colId xmlns:a16="http://schemas.microsoft.com/office/drawing/2014/main" val="211843831"/>
                    </a:ext>
                  </a:extLst>
                </a:gridCol>
                <a:gridCol w="1967332">
                  <a:extLst>
                    <a:ext uri="{9D8B030D-6E8A-4147-A177-3AD203B41FA5}">
                      <a16:colId xmlns:a16="http://schemas.microsoft.com/office/drawing/2014/main" val="189597966"/>
                    </a:ext>
                  </a:extLst>
                </a:gridCol>
                <a:gridCol w="1967332">
                  <a:extLst>
                    <a:ext uri="{9D8B030D-6E8A-4147-A177-3AD203B41FA5}">
                      <a16:colId xmlns:a16="http://schemas.microsoft.com/office/drawing/2014/main" val="2236021949"/>
                    </a:ext>
                  </a:extLst>
                </a:gridCol>
              </a:tblGrid>
              <a:tr h="265465">
                <a:tc gridSpan="2">
                  <a:txBody>
                    <a:bodyPr/>
                    <a:lstStyle/>
                    <a:p>
                      <a:pPr marL="0" marR="0">
                        <a:spcBef>
                          <a:spcPts val="0"/>
                        </a:spcBef>
                        <a:spcAft>
                          <a:spcPts val="0"/>
                        </a:spcAft>
                      </a:pPr>
                      <a:r>
                        <a:rPr lang="en-US" sz="1200" kern="1200" dirty="0">
                          <a:effectLst/>
                        </a:rPr>
                        <a:t>Baseline: C, C + Y</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b"/>
                </a:tc>
                <a:tc hMerge="1">
                  <a:txBody>
                    <a:bodyPr/>
                    <a:lstStyle/>
                    <a:p>
                      <a:endParaRPr lang="en-US"/>
                    </a:p>
                  </a:txBody>
                  <a:tcPr/>
                </a:tc>
                <a:tc>
                  <a:txBody>
                    <a:bodyPr/>
                    <a:lstStyle/>
                    <a:p>
                      <a:pPr marL="0" marR="0" algn="ctr">
                        <a:spcBef>
                          <a:spcPts val="0"/>
                        </a:spcBef>
                        <a:spcAft>
                          <a:spcPts val="0"/>
                        </a:spcAft>
                      </a:pPr>
                      <a:r>
                        <a:rPr lang="en-US" sz="1200" kern="1200">
                          <a:effectLst/>
                        </a:rPr>
                        <a:t>0 – 4</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kern="1200">
                          <a:effectLst/>
                        </a:rPr>
                        <a:t>4 - 9</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kern="1200" dirty="0">
                          <a:effectLst/>
                        </a:rPr>
                        <a:t>9 - 12</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extLst>
                  <a:ext uri="{0D108BD9-81ED-4DB2-BD59-A6C34878D82A}">
                    <a16:rowId xmlns:a16="http://schemas.microsoft.com/office/drawing/2014/main" val="1895155021"/>
                  </a:ext>
                </a:extLst>
              </a:tr>
              <a:tr h="265465">
                <a:tc gridSpan="5">
                  <a:txBody>
                    <a:bodyPr/>
                    <a:lstStyle/>
                    <a:p>
                      <a:pPr marL="0" marR="0" algn="ctr">
                        <a:spcBef>
                          <a:spcPts val="0"/>
                        </a:spcBef>
                        <a:spcAft>
                          <a:spcPts val="0"/>
                        </a:spcAft>
                      </a:pPr>
                      <a:r>
                        <a:rPr lang="en-US" sz="1200" kern="1200" dirty="0">
                          <a:effectLst/>
                        </a:rPr>
                        <a:t>Female</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2399529"/>
                  </a:ext>
                </a:extLst>
              </a:tr>
              <a:tr h="328474">
                <a:tc rowSpan="4">
                  <a:txBody>
                    <a:bodyPr/>
                    <a:lstStyle/>
                    <a:p>
                      <a:pPr marL="0" marR="0" algn="ctr">
                        <a:spcBef>
                          <a:spcPts val="0"/>
                        </a:spcBef>
                        <a:spcAft>
                          <a:spcPts val="0"/>
                        </a:spcAft>
                      </a:pPr>
                      <a:r>
                        <a:rPr lang="en-US" sz="1200" kern="1200">
                          <a:effectLst/>
                        </a:rPr>
                        <a:t>Hazard ratio</a:t>
                      </a:r>
                      <a:endParaRPr lang="en-US" sz="1200">
                        <a:effectLst/>
                      </a:endParaRPr>
                    </a:p>
                    <a:p>
                      <a:pPr marL="0" marR="0" algn="ctr">
                        <a:spcBef>
                          <a:spcPts val="0"/>
                        </a:spcBef>
                        <a:spcAft>
                          <a:spcPts val="0"/>
                        </a:spcAft>
                      </a:pPr>
                      <a:r>
                        <a:rPr lang="en-US" sz="1200" kern="1200">
                          <a:effectLst/>
                        </a:rPr>
                        <a:t>(p-value)</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kern="1200" dirty="0">
                          <a:effectLst/>
                        </a:rPr>
                        <a:t>C + Y, C + Y</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0.735</a:t>
                      </a:r>
                    </a:p>
                    <a:p>
                      <a:pPr marL="0" marR="0" algn="ctr">
                        <a:spcBef>
                          <a:spcPts val="0"/>
                        </a:spcBef>
                        <a:spcAft>
                          <a:spcPts val="0"/>
                        </a:spcAft>
                      </a:pPr>
                      <a:r>
                        <a:rPr lang="en-US" sz="1200" dirty="0">
                          <a:effectLst/>
                        </a:rPr>
                        <a:t>(</a:t>
                      </a:r>
                      <a:r>
                        <a:rPr lang="en-US" sz="1200" dirty="0"/>
                        <a:t>0.6023</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0.549</a:t>
                      </a:r>
                    </a:p>
                    <a:p>
                      <a:pPr marL="0" marR="0" algn="ctr">
                        <a:spcBef>
                          <a:spcPts val="0"/>
                        </a:spcBef>
                        <a:spcAft>
                          <a:spcPts val="0"/>
                        </a:spcAft>
                      </a:pPr>
                      <a:r>
                        <a:rPr lang="en-US" sz="1200" dirty="0">
                          <a:effectLst/>
                          <a:highlight>
                            <a:srgbClr val="FFFF00"/>
                          </a:highlight>
                        </a:rPr>
                        <a:t>(</a:t>
                      </a:r>
                      <a:r>
                        <a:rPr lang="en-US" sz="1200" dirty="0">
                          <a:highlight>
                            <a:srgbClr val="FFFF00"/>
                          </a:highlight>
                        </a:rPr>
                        <a:t>0.0029</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0.921</a:t>
                      </a:r>
                    </a:p>
                    <a:p>
                      <a:pPr marL="0" marR="0" algn="ctr">
                        <a:spcBef>
                          <a:spcPts val="0"/>
                        </a:spcBef>
                        <a:spcAft>
                          <a:spcPts val="0"/>
                        </a:spcAft>
                      </a:pPr>
                      <a:r>
                        <a:rPr lang="en-US" sz="1200" dirty="0">
                          <a:effectLst/>
                        </a:rPr>
                        <a:t>(</a:t>
                      </a:r>
                      <a:r>
                        <a:rPr lang="en-US" sz="1200" dirty="0"/>
                        <a:t>0.6210</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extLst>
                  <a:ext uri="{0D108BD9-81ED-4DB2-BD59-A6C34878D82A}">
                    <a16:rowId xmlns:a16="http://schemas.microsoft.com/office/drawing/2014/main" val="3451952850"/>
                  </a:ext>
                </a:extLst>
              </a:tr>
              <a:tr h="328474">
                <a:tc vMerge="1">
                  <a:txBody>
                    <a:bodyPr/>
                    <a:lstStyle/>
                    <a:p>
                      <a:endParaRPr lang="en-US"/>
                    </a:p>
                  </a:txBody>
                  <a:tcPr/>
                </a:tc>
                <a:tc>
                  <a:txBody>
                    <a:bodyPr/>
                    <a:lstStyle/>
                    <a:p>
                      <a:pPr marL="0" marR="0" algn="ctr">
                        <a:spcBef>
                          <a:spcPts val="0"/>
                        </a:spcBef>
                        <a:spcAft>
                          <a:spcPts val="0"/>
                        </a:spcAft>
                      </a:pPr>
                      <a:r>
                        <a:rPr lang="en-US" sz="1200" kern="1200">
                          <a:effectLst/>
                        </a:rPr>
                        <a:t>C + Y, C</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0.850</a:t>
                      </a:r>
                    </a:p>
                    <a:p>
                      <a:pPr marL="0" marR="0" algn="ctr">
                        <a:spcBef>
                          <a:spcPts val="0"/>
                        </a:spcBef>
                        <a:spcAft>
                          <a:spcPts val="0"/>
                        </a:spcAft>
                      </a:pPr>
                      <a:r>
                        <a:rPr lang="en-US" sz="1200" dirty="0">
                          <a:effectLst/>
                        </a:rPr>
                        <a:t>(</a:t>
                      </a:r>
                      <a:r>
                        <a:rPr lang="en-US" sz="1200" dirty="0"/>
                        <a:t>0.7731</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1.658</a:t>
                      </a:r>
                    </a:p>
                    <a:p>
                      <a:pPr marL="0" marR="0" algn="ctr">
                        <a:spcBef>
                          <a:spcPts val="0"/>
                        </a:spcBef>
                        <a:spcAft>
                          <a:spcPts val="0"/>
                        </a:spcAft>
                      </a:pPr>
                      <a:r>
                        <a:rPr lang="en-US" sz="1200" dirty="0">
                          <a:effectLst/>
                          <a:highlight>
                            <a:srgbClr val="FFFF00"/>
                          </a:highlight>
                        </a:rPr>
                        <a:t>(</a:t>
                      </a:r>
                      <a:r>
                        <a:rPr lang="en-US" sz="1200" dirty="0">
                          <a:highlight>
                            <a:srgbClr val="FFFF00"/>
                          </a:highlight>
                        </a:rPr>
                        <a:t>0.0012</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1.689</a:t>
                      </a:r>
                    </a:p>
                    <a:p>
                      <a:pPr marL="0" marR="0" algn="ctr">
                        <a:spcBef>
                          <a:spcPts val="0"/>
                        </a:spcBef>
                        <a:spcAft>
                          <a:spcPts val="0"/>
                        </a:spcAft>
                      </a:pPr>
                      <a:r>
                        <a:rPr lang="en-US" sz="1200" dirty="0">
                          <a:effectLst/>
                          <a:highlight>
                            <a:srgbClr val="FFFF00"/>
                          </a:highlight>
                        </a:rPr>
                        <a:t>(</a:t>
                      </a:r>
                      <a:r>
                        <a:rPr lang="en-US" sz="1200" dirty="0">
                          <a:highlight>
                            <a:srgbClr val="FFFF00"/>
                          </a:highlight>
                        </a:rPr>
                        <a:t>0.0014</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extLst>
                  <a:ext uri="{0D108BD9-81ED-4DB2-BD59-A6C34878D82A}">
                    <a16:rowId xmlns:a16="http://schemas.microsoft.com/office/drawing/2014/main" val="1594769980"/>
                  </a:ext>
                </a:extLst>
              </a:tr>
              <a:tr h="328474">
                <a:tc vMerge="1">
                  <a:txBody>
                    <a:bodyPr/>
                    <a:lstStyle/>
                    <a:p>
                      <a:endParaRPr lang="en-US"/>
                    </a:p>
                  </a:txBody>
                  <a:tcPr/>
                </a:tc>
                <a:tc>
                  <a:txBody>
                    <a:bodyPr/>
                    <a:lstStyle/>
                    <a:p>
                      <a:pPr marL="0" marR="0" algn="ctr">
                        <a:spcBef>
                          <a:spcPts val="0"/>
                        </a:spcBef>
                        <a:spcAft>
                          <a:spcPts val="0"/>
                        </a:spcAft>
                      </a:pPr>
                      <a:r>
                        <a:rPr lang="en-US" sz="1200" kern="1200">
                          <a:effectLst/>
                        </a:rPr>
                        <a:t>G, G</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1.270</a:t>
                      </a:r>
                    </a:p>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a:t>
                      </a:r>
                      <a:r>
                        <a:rPr lang="en-US" sz="1200" dirty="0"/>
                        <a:t>0.6376</a:t>
                      </a:r>
                      <a:r>
                        <a:rPr lang="en-US" sz="1200" dirty="0">
                          <a:effectLst/>
                          <a:latin typeface="Times New Roman" panose="02020603050405020304" pitchFamily="18" charset="0"/>
                          <a:ea typeface="Times New Roman" panose="02020603050405020304" pitchFamily="18" charset="0"/>
                        </a:rPr>
                        <a:t>)</a:t>
                      </a:r>
                    </a:p>
                  </a:txBody>
                  <a:tcPr marL="88803" marR="88803" marT="44401" marB="44401" anchor="ctr"/>
                </a:tc>
                <a:tc>
                  <a:txBody>
                    <a:bodyPr/>
                    <a:lstStyle/>
                    <a:p>
                      <a:pPr marL="0" marR="0" algn="ctr">
                        <a:spcBef>
                          <a:spcPts val="0"/>
                        </a:spcBef>
                        <a:spcAft>
                          <a:spcPts val="0"/>
                        </a:spcAft>
                      </a:pPr>
                      <a:r>
                        <a:rPr lang="en-US" sz="1200" dirty="0"/>
                        <a:t>1.233</a:t>
                      </a:r>
                    </a:p>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a:t>
                      </a:r>
                      <a:r>
                        <a:rPr lang="en-US" sz="1200" dirty="0"/>
                        <a:t>0.1817</a:t>
                      </a:r>
                      <a:r>
                        <a:rPr lang="en-US" sz="1200" dirty="0">
                          <a:effectLst/>
                          <a:latin typeface="Times New Roman" panose="02020603050405020304" pitchFamily="18" charset="0"/>
                          <a:ea typeface="Times New Roman" panose="02020603050405020304" pitchFamily="18" charset="0"/>
                        </a:rPr>
                        <a:t>)</a:t>
                      </a:r>
                    </a:p>
                  </a:txBody>
                  <a:tcPr marL="88803" marR="88803" marT="44401" marB="44401" anchor="ctr"/>
                </a:tc>
                <a:tc>
                  <a:txBody>
                    <a:bodyPr/>
                    <a:lstStyle/>
                    <a:p>
                      <a:pPr marL="0" marR="0" algn="ctr">
                        <a:spcBef>
                          <a:spcPts val="0"/>
                        </a:spcBef>
                        <a:spcAft>
                          <a:spcPts val="0"/>
                        </a:spcAft>
                      </a:pPr>
                      <a:r>
                        <a:rPr lang="en-US" sz="1200" dirty="0"/>
                        <a:t>0.781</a:t>
                      </a:r>
                    </a:p>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a:t>
                      </a:r>
                      <a:r>
                        <a:rPr lang="en-US" sz="1200" dirty="0"/>
                        <a:t>0.1717</a:t>
                      </a:r>
                      <a:r>
                        <a:rPr lang="en-US" sz="1200" dirty="0">
                          <a:effectLst/>
                          <a:latin typeface="Times New Roman" panose="02020603050405020304" pitchFamily="18" charset="0"/>
                          <a:ea typeface="Times New Roman" panose="02020603050405020304" pitchFamily="18" charset="0"/>
                        </a:rPr>
                        <a:t>)</a:t>
                      </a:r>
                    </a:p>
                  </a:txBody>
                  <a:tcPr marL="88803" marR="88803" marT="44401" marB="44401" anchor="ctr"/>
                </a:tc>
                <a:extLst>
                  <a:ext uri="{0D108BD9-81ED-4DB2-BD59-A6C34878D82A}">
                    <a16:rowId xmlns:a16="http://schemas.microsoft.com/office/drawing/2014/main" val="1491711793"/>
                  </a:ext>
                </a:extLst>
              </a:tr>
              <a:tr h="416956">
                <a:tc vMerge="1">
                  <a:txBody>
                    <a:bodyPr/>
                    <a:lstStyle/>
                    <a:p>
                      <a:endParaRPr lang="en-US"/>
                    </a:p>
                  </a:txBody>
                  <a:tcPr/>
                </a:tc>
                <a:tc>
                  <a:txBody>
                    <a:bodyPr/>
                    <a:lstStyle/>
                    <a:p>
                      <a:pPr marL="0" marR="0" algn="ctr">
                        <a:spcBef>
                          <a:spcPts val="0"/>
                        </a:spcBef>
                        <a:spcAft>
                          <a:spcPts val="0"/>
                        </a:spcAft>
                      </a:pPr>
                      <a:r>
                        <a:rPr lang="en-US" sz="1200" kern="1200">
                          <a:effectLst/>
                        </a:rPr>
                        <a:t>C, C</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algn="ctr"/>
                      <a:r>
                        <a:rPr lang="en-US" sz="1100" dirty="0"/>
                        <a:t>1.591</a:t>
                      </a:r>
                    </a:p>
                    <a:p>
                      <a:pPr algn="ctr"/>
                      <a:r>
                        <a:rPr lang="en-US" sz="1100" dirty="0"/>
                        <a:t>(0.3339)</a:t>
                      </a:r>
                    </a:p>
                  </a:txBody>
                  <a:tcPr/>
                </a:tc>
                <a:tc>
                  <a:txBody>
                    <a:bodyPr/>
                    <a:lstStyle/>
                    <a:p>
                      <a:pPr algn="ctr"/>
                      <a:r>
                        <a:rPr lang="en-US" sz="1100" dirty="0">
                          <a:highlight>
                            <a:srgbClr val="FFFF00"/>
                          </a:highlight>
                        </a:rPr>
                        <a:t>3.547</a:t>
                      </a:r>
                    </a:p>
                    <a:p>
                      <a:pPr algn="ctr"/>
                      <a:r>
                        <a:rPr lang="en-US" sz="1100" dirty="0">
                          <a:highlight>
                            <a:srgbClr val="FFFF00"/>
                          </a:highlight>
                        </a:rPr>
                        <a:t>(2.2922e-12)</a:t>
                      </a:r>
                    </a:p>
                  </a:txBody>
                  <a:tcPr/>
                </a:tc>
                <a:tc>
                  <a:txBody>
                    <a:bodyPr/>
                    <a:lstStyle/>
                    <a:p>
                      <a:pPr algn="ctr"/>
                      <a:r>
                        <a:rPr lang="en-US" sz="1100" dirty="0">
                          <a:highlight>
                            <a:srgbClr val="FFFF00"/>
                          </a:highlight>
                        </a:rPr>
                        <a:t>3.526</a:t>
                      </a:r>
                    </a:p>
                    <a:p>
                      <a:pPr algn="ctr"/>
                      <a:r>
                        <a:rPr lang="en-US" sz="1100" dirty="0">
                          <a:highlight>
                            <a:srgbClr val="FFFF00"/>
                          </a:highlight>
                        </a:rPr>
                        <a:t>(6.0437e-11)</a:t>
                      </a:r>
                    </a:p>
                  </a:txBody>
                  <a:tcPr/>
                </a:tc>
                <a:extLst>
                  <a:ext uri="{0D108BD9-81ED-4DB2-BD59-A6C34878D82A}">
                    <a16:rowId xmlns:a16="http://schemas.microsoft.com/office/drawing/2014/main" val="3533120765"/>
                  </a:ext>
                </a:extLst>
              </a:tr>
              <a:tr h="265465">
                <a:tc gridSpan="5">
                  <a:txBody>
                    <a:bodyPr/>
                    <a:lstStyle/>
                    <a:p>
                      <a:pPr marL="0" marR="0" algn="ctr">
                        <a:spcBef>
                          <a:spcPts val="0"/>
                        </a:spcBef>
                        <a:spcAft>
                          <a:spcPts val="0"/>
                        </a:spcAft>
                      </a:pPr>
                      <a:r>
                        <a:rPr lang="en-US" sz="1200" kern="1200" dirty="0">
                          <a:effectLst/>
                        </a:rPr>
                        <a:t>Male</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7040264"/>
                  </a:ext>
                </a:extLst>
              </a:tr>
              <a:tr h="328474">
                <a:tc rowSpan="4">
                  <a:txBody>
                    <a:bodyPr/>
                    <a:lstStyle/>
                    <a:p>
                      <a:pPr marL="0" marR="0" algn="ctr">
                        <a:spcBef>
                          <a:spcPts val="0"/>
                        </a:spcBef>
                        <a:spcAft>
                          <a:spcPts val="0"/>
                        </a:spcAft>
                      </a:pPr>
                      <a:r>
                        <a:rPr lang="en-US" sz="1200" kern="1200">
                          <a:effectLst/>
                        </a:rPr>
                        <a:t>Hazard ratio</a:t>
                      </a:r>
                      <a:endParaRPr lang="en-US" sz="1200">
                        <a:effectLst/>
                      </a:endParaRPr>
                    </a:p>
                    <a:p>
                      <a:pPr marL="0" marR="0" algn="ctr">
                        <a:spcBef>
                          <a:spcPts val="0"/>
                        </a:spcBef>
                        <a:spcAft>
                          <a:spcPts val="0"/>
                        </a:spcAft>
                      </a:pPr>
                      <a:r>
                        <a:rPr lang="en-US" sz="1200" kern="1200">
                          <a:effectLst/>
                        </a:rPr>
                        <a:t>(p-value)</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kern="1200" dirty="0">
                          <a:effectLst/>
                        </a:rPr>
                        <a:t>C + Y, C + Y</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1.118</a:t>
                      </a:r>
                    </a:p>
                    <a:p>
                      <a:pPr marL="0" marR="0" algn="ctr">
                        <a:spcBef>
                          <a:spcPts val="0"/>
                        </a:spcBef>
                        <a:spcAft>
                          <a:spcPts val="0"/>
                        </a:spcAft>
                      </a:pPr>
                      <a:r>
                        <a:rPr lang="en-US" sz="1200" dirty="0">
                          <a:effectLst/>
                        </a:rPr>
                        <a:t>(</a:t>
                      </a:r>
                      <a:r>
                        <a:rPr lang="en-US" sz="1200" dirty="0"/>
                        <a:t>0.8549</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0.989</a:t>
                      </a:r>
                    </a:p>
                    <a:p>
                      <a:pPr marL="0" marR="0" algn="ctr">
                        <a:spcBef>
                          <a:spcPts val="0"/>
                        </a:spcBef>
                        <a:spcAft>
                          <a:spcPts val="0"/>
                        </a:spcAft>
                      </a:pPr>
                      <a:r>
                        <a:rPr lang="en-US" sz="1200" dirty="0">
                          <a:effectLst/>
                        </a:rPr>
                        <a:t>(</a:t>
                      </a:r>
                      <a:r>
                        <a:rPr lang="en-US" sz="1200" dirty="0"/>
                        <a:t>0.9634</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0.661</a:t>
                      </a:r>
                    </a:p>
                    <a:p>
                      <a:pPr marL="0" marR="0" algn="ctr">
                        <a:spcBef>
                          <a:spcPts val="0"/>
                        </a:spcBef>
                        <a:spcAft>
                          <a:spcPts val="0"/>
                        </a:spcAft>
                      </a:pPr>
                      <a:r>
                        <a:rPr lang="en-US" sz="1200" dirty="0">
                          <a:effectLst/>
                          <a:highlight>
                            <a:srgbClr val="FFFF00"/>
                          </a:highlight>
                        </a:rPr>
                        <a:t>(</a:t>
                      </a:r>
                      <a:r>
                        <a:rPr lang="en-US" sz="1200" dirty="0">
                          <a:highlight>
                            <a:srgbClr val="FFFF00"/>
                          </a:highlight>
                        </a:rPr>
                        <a:t>0.0111</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extLst>
                  <a:ext uri="{0D108BD9-81ED-4DB2-BD59-A6C34878D82A}">
                    <a16:rowId xmlns:a16="http://schemas.microsoft.com/office/drawing/2014/main" val="3165328706"/>
                  </a:ext>
                </a:extLst>
              </a:tr>
              <a:tr h="328474">
                <a:tc vMerge="1">
                  <a:txBody>
                    <a:bodyPr/>
                    <a:lstStyle/>
                    <a:p>
                      <a:endParaRPr lang="en-US"/>
                    </a:p>
                  </a:txBody>
                  <a:tcPr/>
                </a:tc>
                <a:tc>
                  <a:txBody>
                    <a:bodyPr/>
                    <a:lstStyle/>
                    <a:p>
                      <a:pPr marL="0" marR="0" algn="ctr">
                        <a:spcBef>
                          <a:spcPts val="0"/>
                        </a:spcBef>
                        <a:spcAft>
                          <a:spcPts val="0"/>
                        </a:spcAft>
                      </a:pPr>
                      <a:r>
                        <a:rPr lang="en-US" sz="1200" kern="1200">
                          <a:effectLst/>
                        </a:rPr>
                        <a:t>C + Y, C</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0.786</a:t>
                      </a:r>
                    </a:p>
                    <a:p>
                      <a:pPr marL="0" marR="0" algn="ctr">
                        <a:spcBef>
                          <a:spcPts val="0"/>
                        </a:spcBef>
                        <a:spcAft>
                          <a:spcPts val="0"/>
                        </a:spcAft>
                      </a:pPr>
                      <a:r>
                        <a:rPr lang="en-US" sz="1200" dirty="0">
                          <a:effectLst/>
                        </a:rPr>
                        <a:t>(</a:t>
                      </a:r>
                      <a:r>
                        <a:rPr lang="en-US" sz="1200" dirty="0"/>
                        <a:t>0.7215</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2.531</a:t>
                      </a:r>
                    </a:p>
                    <a:p>
                      <a:pPr marL="0" marR="0" algn="ctr">
                        <a:spcBef>
                          <a:spcPts val="0"/>
                        </a:spcBef>
                        <a:spcAft>
                          <a:spcPts val="0"/>
                        </a:spcAft>
                      </a:pPr>
                      <a:r>
                        <a:rPr lang="en-US" sz="1200" dirty="0">
                          <a:effectLst/>
                          <a:highlight>
                            <a:srgbClr val="FFFF00"/>
                          </a:highlight>
                        </a:rPr>
                        <a:t>(</a:t>
                      </a:r>
                      <a:r>
                        <a:rPr lang="en-US" sz="1200" dirty="0">
                          <a:highlight>
                            <a:srgbClr val="FFFF00"/>
                          </a:highlight>
                        </a:rPr>
                        <a:t>4.9408e-05</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highlight>
                            <a:srgbClr val="FFFF00"/>
                          </a:highlight>
                        </a:rPr>
                        <a:t>1.487</a:t>
                      </a:r>
                    </a:p>
                    <a:p>
                      <a:pPr marL="0" marR="0" algn="ctr">
                        <a:spcBef>
                          <a:spcPts val="0"/>
                        </a:spcBef>
                        <a:spcAft>
                          <a:spcPts val="0"/>
                        </a:spcAft>
                      </a:pPr>
                      <a:r>
                        <a:rPr lang="en-US" sz="1200" dirty="0">
                          <a:effectLst/>
                          <a:highlight>
                            <a:srgbClr val="FFFF00"/>
                          </a:highlight>
                        </a:rPr>
                        <a:t>(</a:t>
                      </a:r>
                      <a:r>
                        <a:rPr lang="en-US" sz="1200" dirty="0">
                          <a:highlight>
                            <a:srgbClr val="FFFF00"/>
                          </a:highlight>
                        </a:rPr>
                        <a:t>0.0065</a:t>
                      </a:r>
                      <a:r>
                        <a:rPr lang="en-US" sz="1200" dirty="0">
                          <a:effectLst/>
                          <a:highlight>
                            <a:srgbClr val="FFFF00"/>
                          </a:highlight>
                        </a:rPr>
                        <a:t>)</a:t>
                      </a:r>
                      <a:endParaRPr lang="en-US" sz="1200" dirty="0">
                        <a:effectLst/>
                        <a:highlight>
                          <a:srgbClr val="FFFF00"/>
                        </a:highlight>
                        <a:latin typeface="Times New Roman" panose="02020603050405020304" pitchFamily="18" charset="0"/>
                        <a:ea typeface="Times New Roman" panose="02020603050405020304" pitchFamily="18" charset="0"/>
                      </a:endParaRPr>
                    </a:p>
                  </a:txBody>
                  <a:tcPr marL="88803" marR="88803" marT="44401" marB="44401" anchor="ctr"/>
                </a:tc>
                <a:extLst>
                  <a:ext uri="{0D108BD9-81ED-4DB2-BD59-A6C34878D82A}">
                    <a16:rowId xmlns:a16="http://schemas.microsoft.com/office/drawing/2014/main" val="2086021813"/>
                  </a:ext>
                </a:extLst>
              </a:tr>
              <a:tr h="328474">
                <a:tc vMerge="1">
                  <a:txBody>
                    <a:bodyPr/>
                    <a:lstStyle/>
                    <a:p>
                      <a:endParaRPr lang="en-US"/>
                    </a:p>
                  </a:txBody>
                  <a:tcPr/>
                </a:tc>
                <a:tc>
                  <a:txBody>
                    <a:bodyPr/>
                    <a:lstStyle/>
                    <a:p>
                      <a:pPr marL="0" marR="0" algn="ctr">
                        <a:spcBef>
                          <a:spcPts val="0"/>
                        </a:spcBef>
                        <a:spcAft>
                          <a:spcPts val="0"/>
                        </a:spcAft>
                      </a:pPr>
                      <a:r>
                        <a:rPr lang="en-US" sz="1200" kern="1200">
                          <a:effectLst/>
                        </a:rPr>
                        <a:t>G, G</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marL="0" marR="0" algn="ctr">
                        <a:spcBef>
                          <a:spcPts val="0"/>
                        </a:spcBef>
                        <a:spcAft>
                          <a:spcPts val="0"/>
                        </a:spcAft>
                      </a:pPr>
                      <a:r>
                        <a:rPr lang="en-US" sz="1200" dirty="0"/>
                        <a:t>1.409</a:t>
                      </a:r>
                    </a:p>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a:t>
                      </a:r>
                      <a:r>
                        <a:rPr lang="en-US" sz="1200" dirty="0"/>
                        <a:t>0.5603</a:t>
                      </a:r>
                      <a:r>
                        <a:rPr lang="en-US" sz="1200" dirty="0">
                          <a:effectLst/>
                          <a:latin typeface="Times New Roman" panose="02020603050405020304" pitchFamily="18" charset="0"/>
                          <a:ea typeface="Times New Roman" panose="02020603050405020304" pitchFamily="18" charset="0"/>
                        </a:rPr>
                        <a:t>)</a:t>
                      </a:r>
                    </a:p>
                  </a:txBody>
                  <a:tcPr marL="88803" marR="88803" marT="44401" marB="44401" anchor="ctr"/>
                </a:tc>
                <a:tc>
                  <a:txBody>
                    <a:bodyPr/>
                    <a:lstStyle/>
                    <a:p>
                      <a:pPr marL="0" marR="0" algn="ctr">
                        <a:spcBef>
                          <a:spcPts val="0"/>
                        </a:spcBef>
                        <a:spcAft>
                          <a:spcPts val="0"/>
                        </a:spcAft>
                      </a:pPr>
                      <a:r>
                        <a:rPr lang="en-US" sz="1200" dirty="0">
                          <a:highlight>
                            <a:srgbClr val="FFFF00"/>
                          </a:highlight>
                        </a:rPr>
                        <a:t>0.271</a:t>
                      </a:r>
                    </a:p>
                    <a:p>
                      <a:pPr marL="0" marR="0" algn="ctr">
                        <a:spcBef>
                          <a:spcPts val="0"/>
                        </a:spcBef>
                        <a:spcAft>
                          <a:spcPts val="0"/>
                        </a:spcAft>
                      </a:pPr>
                      <a:r>
                        <a:rPr lang="en-US" sz="1200" dirty="0">
                          <a:effectLst/>
                          <a:highlight>
                            <a:srgbClr val="FFFF00"/>
                          </a:highlight>
                          <a:latin typeface="Times New Roman" panose="02020603050405020304" pitchFamily="18" charset="0"/>
                          <a:ea typeface="Times New Roman" panose="02020603050405020304" pitchFamily="18" charset="0"/>
                        </a:rPr>
                        <a:t>(</a:t>
                      </a:r>
                      <a:r>
                        <a:rPr lang="en-US" sz="1200" dirty="0">
                          <a:highlight>
                            <a:srgbClr val="FFFF00"/>
                          </a:highlight>
                        </a:rPr>
                        <a:t>0.0012</a:t>
                      </a:r>
                      <a:r>
                        <a:rPr lang="en-US" sz="1200" dirty="0">
                          <a:effectLst/>
                          <a:highlight>
                            <a:srgbClr val="FFFF00"/>
                          </a:highlight>
                          <a:latin typeface="Times New Roman" panose="02020603050405020304" pitchFamily="18" charset="0"/>
                          <a:ea typeface="Times New Roman" panose="02020603050405020304" pitchFamily="18" charset="0"/>
                        </a:rPr>
                        <a:t>)</a:t>
                      </a:r>
                    </a:p>
                  </a:txBody>
                  <a:tcPr marL="88803" marR="88803" marT="44401" marB="44401" anchor="ctr"/>
                </a:tc>
                <a:tc>
                  <a:txBody>
                    <a:bodyPr/>
                    <a:lstStyle/>
                    <a:p>
                      <a:pPr marL="0" marR="0" algn="ctr">
                        <a:spcBef>
                          <a:spcPts val="0"/>
                        </a:spcBef>
                        <a:spcAft>
                          <a:spcPts val="0"/>
                        </a:spcAft>
                      </a:pPr>
                      <a:r>
                        <a:rPr lang="en-US" sz="1200" dirty="0">
                          <a:highlight>
                            <a:srgbClr val="FFFF00"/>
                          </a:highlight>
                        </a:rPr>
                        <a:t>0.123</a:t>
                      </a:r>
                    </a:p>
                    <a:p>
                      <a:pPr marL="0" marR="0" algn="ctr">
                        <a:spcBef>
                          <a:spcPts val="0"/>
                        </a:spcBef>
                        <a:spcAft>
                          <a:spcPts val="0"/>
                        </a:spcAft>
                      </a:pPr>
                      <a:r>
                        <a:rPr lang="en-US" sz="1200" dirty="0">
                          <a:effectLst/>
                          <a:highlight>
                            <a:srgbClr val="FFFF00"/>
                          </a:highlight>
                          <a:latin typeface="Times New Roman" panose="02020603050405020304" pitchFamily="18" charset="0"/>
                          <a:ea typeface="Times New Roman" panose="02020603050405020304" pitchFamily="18" charset="0"/>
                        </a:rPr>
                        <a:t>(</a:t>
                      </a:r>
                      <a:r>
                        <a:rPr lang="en-US" sz="1200" dirty="0">
                          <a:highlight>
                            <a:srgbClr val="FFFF00"/>
                          </a:highlight>
                        </a:rPr>
                        <a:t>3.3820e-09</a:t>
                      </a:r>
                      <a:r>
                        <a:rPr lang="en-US" sz="1200" dirty="0">
                          <a:effectLst/>
                          <a:highlight>
                            <a:srgbClr val="FFFF00"/>
                          </a:highlight>
                          <a:latin typeface="Times New Roman" panose="02020603050405020304" pitchFamily="18" charset="0"/>
                          <a:ea typeface="Times New Roman" panose="02020603050405020304" pitchFamily="18" charset="0"/>
                        </a:rPr>
                        <a:t>)</a:t>
                      </a:r>
                    </a:p>
                  </a:txBody>
                  <a:tcPr marL="88803" marR="88803" marT="44401" marB="44401" anchor="ctr"/>
                </a:tc>
                <a:extLst>
                  <a:ext uri="{0D108BD9-81ED-4DB2-BD59-A6C34878D82A}">
                    <a16:rowId xmlns:a16="http://schemas.microsoft.com/office/drawing/2014/main" val="507433188"/>
                  </a:ext>
                </a:extLst>
              </a:tr>
              <a:tr h="416956">
                <a:tc vMerge="1">
                  <a:txBody>
                    <a:bodyPr/>
                    <a:lstStyle/>
                    <a:p>
                      <a:endParaRPr lang="en-US"/>
                    </a:p>
                  </a:txBody>
                  <a:tcPr/>
                </a:tc>
                <a:tc>
                  <a:txBody>
                    <a:bodyPr/>
                    <a:lstStyle/>
                    <a:p>
                      <a:pPr marL="0" marR="0" algn="ctr">
                        <a:spcBef>
                          <a:spcPts val="0"/>
                        </a:spcBef>
                        <a:spcAft>
                          <a:spcPts val="0"/>
                        </a:spcAft>
                      </a:pPr>
                      <a:r>
                        <a:rPr lang="en-US" sz="1200" kern="1200">
                          <a:effectLst/>
                        </a:rPr>
                        <a:t>C, C</a:t>
                      </a:r>
                      <a:endParaRPr lang="en-US" sz="1200">
                        <a:effectLst/>
                        <a:latin typeface="Times New Roman" panose="02020603050405020304" pitchFamily="18" charset="0"/>
                        <a:ea typeface="Times New Roman" panose="02020603050405020304" pitchFamily="18" charset="0"/>
                      </a:endParaRPr>
                    </a:p>
                  </a:txBody>
                  <a:tcPr marL="88803" marR="88803" marT="44401" marB="44401" anchor="ctr"/>
                </a:tc>
                <a:tc>
                  <a:txBody>
                    <a:bodyPr/>
                    <a:lstStyle/>
                    <a:p>
                      <a:pPr algn="ctr"/>
                      <a:r>
                        <a:rPr lang="en-US" sz="1100" dirty="0"/>
                        <a:t>1.734</a:t>
                      </a:r>
                    </a:p>
                    <a:p>
                      <a:pPr algn="ctr"/>
                      <a:r>
                        <a:rPr lang="en-US" sz="1100" dirty="0"/>
                        <a:t>(0.3288)</a:t>
                      </a:r>
                    </a:p>
                  </a:txBody>
                  <a:tcPr/>
                </a:tc>
                <a:tc>
                  <a:txBody>
                    <a:bodyPr/>
                    <a:lstStyle/>
                    <a:p>
                      <a:pPr algn="ctr"/>
                      <a:r>
                        <a:rPr lang="en-US" sz="1100" dirty="0">
                          <a:highlight>
                            <a:srgbClr val="FFFF00"/>
                          </a:highlight>
                        </a:rPr>
                        <a:t>4.577</a:t>
                      </a:r>
                    </a:p>
                    <a:p>
                      <a:pPr algn="ctr"/>
                      <a:r>
                        <a:rPr lang="en-US" sz="1100" dirty="0">
                          <a:highlight>
                            <a:srgbClr val="FFFF00"/>
                          </a:highlight>
                        </a:rPr>
                        <a:t>(6.0606e-10)</a:t>
                      </a:r>
                    </a:p>
                  </a:txBody>
                  <a:tcPr/>
                </a:tc>
                <a:tc>
                  <a:txBody>
                    <a:bodyPr/>
                    <a:lstStyle/>
                    <a:p>
                      <a:pPr algn="ctr"/>
                      <a:r>
                        <a:rPr lang="en-US" sz="1100" dirty="0">
                          <a:highlight>
                            <a:srgbClr val="FFFF00"/>
                          </a:highlight>
                        </a:rPr>
                        <a:t>2.991</a:t>
                      </a:r>
                    </a:p>
                    <a:p>
                      <a:pPr algn="ctr"/>
                      <a:r>
                        <a:rPr lang="en-US" sz="1100" dirty="0">
                          <a:highlight>
                            <a:srgbClr val="FFFF00"/>
                          </a:highlight>
                        </a:rPr>
                        <a:t>(8.4623e-11)</a:t>
                      </a:r>
                    </a:p>
                  </a:txBody>
                  <a:tcPr/>
                </a:tc>
                <a:extLst>
                  <a:ext uri="{0D108BD9-81ED-4DB2-BD59-A6C34878D82A}">
                    <a16:rowId xmlns:a16="http://schemas.microsoft.com/office/drawing/2014/main" val="4075669249"/>
                  </a:ext>
                </a:extLst>
              </a:tr>
            </a:tbl>
          </a:graphicData>
        </a:graphic>
      </p:graphicFrame>
      <p:sp>
        <p:nvSpPr>
          <p:cNvPr id="7" name="Rectangle 2">
            <a:extLst>
              <a:ext uri="{FF2B5EF4-FFF2-40B4-BE49-F238E27FC236}">
                <a16:creationId xmlns:a16="http://schemas.microsoft.com/office/drawing/2014/main" id="{6E01AD0E-2619-4746-9884-646639A9BD91}"/>
              </a:ext>
            </a:extLst>
          </p:cNvPr>
          <p:cNvSpPr>
            <a:spLocks noChangeArrowheads="1"/>
          </p:cNvSpPr>
          <p:nvPr/>
        </p:nvSpPr>
        <p:spPr bwMode="auto">
          <a:xfrm>
            <a:off x="990600" y="1774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9C4FA71-558E-41BE-A9D9-016D64FA54AB}"/>
              </a:ext>
            </a:extLst>
          </p:cNvPr>
          <p:cNvSpPr txBox="1"/>
          <p:nvPr/>
        </p:nvSpPr>
        <p:spPr>
          <a:xfrm>
            <a:off x="2581041" y="866910"/>
            <a:ext cx="7518148" cy="338554"/>
          </a:xfrm>
          <a:prstGeom prst="rect">
            <a:avLst/>
          </a:prstGeom>
          <a:noFill/>
        </p:spPr>
        <p:txBody>
          <a:bodyPr wrap="none" rtlCol="0">
            <a:spAutoFit/>
          </a:bodyPr>
          <a:lstStyle/>
          <a:p>
            <a:r>
              <a:rPr lang="en-US" sz="1600" dirty="0">
                <a:solidFill>
                  <a:schemeClr val="bg2">
                    <a:lumMod val="50000"/>
                  </a:schemeClr>
                </a:solidFill>
              </a:rPr>
              <a:t>Han - Update this analysis (12 days post spray only, treatments listed in paper draft only)</a:t>
            </a:r>
          </a:p>
        </p:txBody>
      </p:sp>
      <p:sp>
        <p:nvSpPr>
          <p:cNvPr id="9" name="TextBox 8">
            <a:extLst>
              <a:ext uri="{FF2B5EF4-FFF2-40B4-BE49-F238E27FC236}">
                <a16:creationId xmlns:a16="http://schemas.microsoft.com/office/drawing/2014/main" id="{8B3F3761-C64F-E244-A138-E1C8C4D31A48}"/>
              </a:ext>
            </a:extLst>
          </p:cNvPr>
          <p:cNvSpPr txBox="1"/>
          <p:nvPr/>
        </p:nvSpPr>
        <p:spPr>
          <a:xfrm>
            <a:off x="10623925" y="6269874"/>
            <a:ext cx="741293" cy="369332"/>
          </a:xfrm>
          <a:prstGeom prst="rect">
            <a:avLst/>
          </a:prstGeom>
          <a:noFill/>
        </p:spPr>
        <p:txBody>
          <a:bodyPr wrap="none" rtlCol="0">
            <a:spAutoFit/>
          </a:bodyPr>
          <a:lstStyle/>
          <a:p>
            <a:r>
              <a:rPr lang="en-US" dirty="0"/>
              <a:t>Diet 1</a:t>
            </a:r>
          </a:p>
        </p:txBody>
      </p:sp>
    </p:spTree>
    <p:extLst>
      <p:ext uri="{BB962C8B-B14F-4D97-AF65-F5344CB8AC3E}">
        <p14:creationId xmlns:p14="http://schemas.microsoft.com/office/powerpoint/2010/main" val="15217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A37F19-CEEF-4C2C-80F4-DB0454CF4924}"/>
              </a:ext>
            </a:extLst>
          </p:cNvPr>
          <p:cNvGraphicFramePr>
            <a:graphicFrameLocks noGrp="1"/>
          </p:cNvGraphicFramePr>
          <p:nvPr>
            <p:extLst>
              <p:ext uri="{D42A27DB-BD31-4B8C-83A1-F6EECF244321}">
                <p14:modId xmlns:p14="http://schemas.microsoft.com/office/powerpoint/2010/main" val="225256519"/>
              </p:ext>
            </p:extLst>
          </p:nvPr>
        </p:nvGraphicFramePr>
        <p:xfrm>
          <a:off x="3591439" y="1011914"/>
          <a:ext cx="6412092" cy="3467910"/>
        </p:xfrm>
        <a:graphic>
          <a:graphicData uri="http://schemas.openxmlformats.org/drawingml/2006/table">
            <a:tbl>
              <a:tblPr firstRow="1" bandRow="1"/>
              <a:tblGrid>
                <a:gridCol w="1156923">
                  <a:extLst>
                    <a:ext uri="{9D8B030D-6E8A-4147-A177-3AD203B41FA5}">
                      <a16:colId xmlns:a16="http://schemas.microsoft.com/office/drawing/2014/main" val="1308450474"/>
                    </a:ext>
                  </a:extLst>
                </a:gridCol>
                <a:gridCol w="774076">
                  <a:extLst>
                    <a:ext uri="{9D8B030D-6E8A-4147-A177-3AD203B41FA5}">
                      <a16:colId xmlns:a16="http://schemas.microsoft.com/office/drawing/2014/main" val="2955648152"/>
                    </a:ext>
                  </a:extLst>
                </a:gridCol>
                <a:gridCol w="1345417">
                  <a:extLst>
                    <a:ext uri="{9D8B030D-6E8A-4147-A177-3AD203B41FA5}">
                      <a16:colId xmlns:a16="http://schemas.microsoft.com/office/drawing/2014/main" val="4116116115"/>
                    </a:ext>
                  </a:extLst>
                </a:gridCol>
                <a:gridCol w="967595">
                  <a:extLst>
                    <a:ext uri="{9D8B030D-6E8A-4147-A177-3AD203B41FA5}">
                      <a16:colId xmlns:a16="http://schemas.microsoft.com/office/drawing/2014/main" val="2988488249"/>
                    </a:ext>
                  </a:extLst>
                </a:gridCol>
                <a:gridCol w="1104147">
                  <a:extLst>
                    <a:ext uri="{9D8B030D-6E8A-4147-A177-3AD203B41FA5}">
                      <a16:colId xmlns:a16="http://schemas.microsoft.com/office/drawing/2014/main" val="1030496202"/>
                    </a:ext>
                  </a:extLst>
                </a:gridCol>
                <a:gridCol w="1063934">
                  <a:extLst>
                    <a:ext uri="{9D8B030D-6E8A-4147-A177-3AD203B41FA5}">
                      <a16:colId xmlns:a16="http://schemas.microsoft.com/office/drawing/2014/main" val="896851579"/>
                    </a:ext>
                  </a:extLst>
                </a:gridCol>
              </a:tblGrid>
              <a:tr h="393802">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Treatment</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Sex</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Hazard ratios between diet</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Times New Roman" panose="02020603050405020304" pitchFamily="18" charset="0"/>
                          <a:ea typeface="Calibri" panose="020F0502020204030204" pitchFamily="34" charset="0"/>
                        </a:rPr>
                        <a:t>0 – 3 </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Times New Roman" panose="02020603050405020304" pitchFamily="18" charset="0"/>
                          <a:ea typeface="Calibri" panose="020F0502020204030204" pitchFamily="34" charset="0"/>
                        </a:rPr>
                        <a:t>3 – 9 </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9 – 12</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195766"/>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Male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(baseline)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1</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1</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a:effectLst/>
                          <a:latin typeface="Times New Roman" panose="02020603050405020304" pitchFamily="18" charset="0"/>
                          <a:ea typeface="Calibri" panose="020F0502020204030204" pitchFamily="34" charset="0"/>
                        </a:rPr>
                        <a:t>1</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16031"/>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Male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1.880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0.2006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0.600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0.2006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0.718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0.6529</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420982"/>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Male</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0.451</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0.6529</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4.222</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0.0776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1.480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0.5077</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428294"/>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Male</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2.970</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0.0178</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2.997</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0.1880</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0.598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0.1880</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957036"/>
                  </a:ext>
                </a:extLst>
              </a:tr>
              <a:tr h="379745">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Fungal</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Male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3.015</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0.0310</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0.484</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7.4350e-06</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0.443</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7.4350e-06</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083152"/>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Male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1.507e-06</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(0.</a:t>
                      </a:r>
                      <a:r>
                        <a:rPr lang="en-US" sz="1100" dirty="0"/>
                        <a:t>975</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9.821</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0.0059</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1.714</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0.4535</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614669"/>
                  </a:ext>
                </a:extLst>
              </a:tr>
              <a:tr h="393802">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Male</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1.078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0.4535</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0.514</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5.7886e-06</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0.534</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6.0005e-09</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070000"/>
                  </a:ext>
                </a:extLst>
              </a:tr>
              <a:tr h="393802">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Male</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2.046</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6.0005e-09</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4.894</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0.0604</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0.105</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1.2770e-04</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71576"/>
                  </a:ext>
                </a:extLst>
              </a:tr>
            </a:tbl>
          </a:graphicData>
        </a:graphic>
      </p:graphicFrame>
      <p:sp>
        <p:nvSpPr>
          <p:cNvPr id="5" name="Rectangle 1">
            <a:extLst>
              <a:ext uri="{FF2B5EF4-FFF2-40B4-BE49-F238E27FC236}">
                <a16:creationId xmlns:a16="http://schemas.microsoft.com/office/drawing/2014/main" id="{6A689F7F-7FB6-4527-98FF-83522697ADB9}"/>
              </a:ext>
            </a:extLst>
          </p:cNvPr>
          <p:cNvSpPr>
            <a:spLocks noChangeArrowheads="1"/>
          </p:cNvSpPr>
          <p:nvPr/>
        </p:nvSpPr>
        <p:spPr bwMode="auto">
          <a:xfrm>
            <a:off x="468947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FC70A975-5F2F-4BDC-9491-40D7327E541D}"/>
              </a:ext>
            </a:extLst>
          </p:cNvPr>
          <p:cNvSpPr/>
          <p:nvPr/>
        </p:nvSpPr>
        <p:spPr>
          <a:xfrm>
            <a:off x="1190716" y="1165277"/>
            <a:ext cx="955326" cy="369332"/>
          </a:xfrm>
          <a:prstGeom prst="rect">
            <a:avLst/>
          </a:prstGeom>
        </p:spPr>
        <p:txBody>
          <a:bodyPr wrap="none">
            <a:spAutoFit/>
          </a:bodyPr>
          <a:lstStyle/>
          <a:p>
            <a:r>
              <a:rPr lang="en-US" dirty="0"/>
              <a:t>Table </a:t>
            </a:r>
            <a:r>
              <a:rPr lang="en-US" dirty="0">
                <a:solidFill>
                  <a:srgbClr val="FF0000"/>
                </a:solidFill>
              </a:rPr>
              <a:t>S7</a:t>
            </a:r>
            <a:endParaRPr lang="en-US" dirty="0"/>
          </a:p>
        </p:txBody>
      </p:sp>
      <p:sp>
        <p:nvSpPr>
          <p:cNvPr id="6" name="TextBox 5">
            <a:extLst>
              <a:ext uri="{FF2B5EF4-FFF2-40B4-BE49-F238E27FC236}">
                <a16:creationId xmlns:a16="http://schemas.microsoft.com/office/drawing/2014/main" id="{4088B0CF-1F6D-4BA1-B348-71EEDDF29601}"/>
              </a:ext>
            </a:extLst>
          </p:cNvPr>
          <p:cNvSpPr txBox="1"/>
          <p:nvPr/>
        </p:nvSpPr>
        <p:spPr>
          <a:xfrm>
            <a:off x="488806" y="4205844"/>
            <a:ext cx="2899854" cy="1200329"/>
          </a:xfrm>
          <a:prstGeom prst="rect">
            <a:avLst/>
          </a:prstGeom>
          <a:noFill/>
        </p:spPr>
        <p:txBody>
          <a:bodyPr wrap="square" rtlCol="0">
            <a:spAutoFit/>
          </a:bodyPr>
          <a:lstStyle/>
          <a:p>
            <a:r>
              <a:rPr lang="en-US" dirty="0">
                <a:solidFill>
                  <a:schemeClr val="bg2">
                    <a:lumMod val="50000"/>
                  </a:schemeClr>
                </a:solidFill>
              </a:rPr>
              <a:t>Han - Update this analysis (12 days post spray only, treatments listed in paper draft only)</a:t>
            </a:r>
          </a:p>
        </p:txBody>
      </p:sp>
      <p:sp>
        <p:nvSpPr>
          <p:cNvPr id="7" name="TextBox 6">
            <a:extLst>
              <a:ext uri="{FF2B5EF4-FFF2-40B4-BE49-F238E27FC236}">
                <a16:creationId xmlns:a16="http://schemas.microsoft.com/office/drawing/2014/main" id="{62FF1AE9-8DE9-9047-945F-37F8A49F06ED}"/>
              </a:ext>
            </a:extLst>
          </p:cNvPr>
          <p:cNvSpPr txBox="1"/>
          <p:nvPr/>
        </p:nvSpPr>
        <p:spPr>
          <a:xfrm>
            <a:off x="10825407" y="6274128"/>
            <a:ext cx="741293" cy="369332"/>
          </a:xfrm>
          <a:prstGeom prst="rect">
            <a:avLst/>
          </a:prstGeom>
          <a:noFill/>
        </p:spPr>
        <p:txBody>
          <a:bodyPr wrap="none" rtlCol="0">
            <a:spAutoFit/>
          </a:bodyPr>
          <a:lstStyle/>
          <a:p>
            <a:r>
              <a:rPr lang="en-US" dirty="0"/>
              <a:t>Diet 2</a:t>
            </a:r>
          </a:p>
        </p:txBody>
      </p:sp>
    </p:spTree>
    <p:extLst>
      <p:ext uri="{BB962C8B-B14F-4D97-AF65-F5344CB8AC3E}">
        <p14:creationId xmlns:p14="http://schemas.microsoft.com/office/powerpoint/2010/main" val="354658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9526767-7020-4BA2-82A9-978C1D80EF67}"/>
              </a:ext>
            </a:extLst>
          </p:cNvPr>
          <p:cNvSpPr>
            <a:spLocks noChangeArrowheads="1"/>
          </p:cNvSpPr>
          <p:nvPr/>
        </p:nvSpPr>
        <p:spPr bwMode="auto">
          <a:xfrm>
            <a:off x="465772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BC506FCD-548D-42CB-B66E-AAFEDDA266AF}"/>
              </a:ext>
            </a:extLst>
          </p:cNvPr>
          <p:cNvSpPr/>
          <p:nvPr/>
        </p:nvSpPr>
        <p:spPr>
          <a:xfrm>
            <a:off x="1190716" y="1165277"/>
            <a:ext cx="955326" cy="369332"/>
          </a:xfrm>
          <a:prstGeom prst="rect">
            <a:avLst/>
          </a:prstGeom>
        </p:spPr>
        <p:txBody>
          <a:bodyPr wrap="none">
            <a:spAutoFit/>
          </a:bodyPr>
          <a:lstStyle/>
          <a:p>
            <a:r>
              <a:rPr lang="en-US" dirty="0"/>
              <a:t>Table </a:t>
            </a:r>
            <a:r>
              <a:rPr lang="en-US" dirty="0">
                <a:solidFill>
                  <a:srgbClr val="FF0000"/>
                </a:solidFill>
              </a:rPr>
              <a:t>S8</a:t>
            </a:r>
            <a:endParaRPr lang="en-US" dirty="0"/>
          </a:p>
        </p:txBody>
      </p:sp>
      <p:sp>
        <p:nvSpPr>
          <p:cNvPr id="7" name="TextBox 6">
            <a:extLst>
              <a:ext uri="{FF2B5EF4-FFF2-40B4-BE49-F238E27FC236}">
                <a16:creationId xmlns:a16="http://schemas.microsoft.com/office/drawing/2014/main" id="{D0C604EC-1185-423F-8D15-3E6D8452A023}"/>
              </a:ext>
            </a:extLst>
          </p:cNvPr>
          <p:cNvSpPr txBox="1"/>
          <p:nvPr/>
        </p:nvSpPr>
        <p:spPr>
          <a:xfrm>
            <a:off x="488806" y="4205844"/>
            <a:ext cx="2899854" cy="1200329"/>
          </a:xfrm>
          <a:prstGeom prst="rect">
            <a:avLst/>
          </a:prstGeom>
          <a:noFill/>
        </p:spPr>
        <p:txBody>
          <a:bodyPr wrap="square" rtlCol="0">
            <a:spAutoFit/>
          </a:bodyPr>
          <a:lstStyle/>
          <a:p>
            <a:r>
              <a:rPr lang="en-US" dirty="0">
                <a:solidFill>
                  <a:schemeClr val="bg2">
                    <a:lumMod val="50000"/>
                  </a:schemeClr>
                </a:solidFill>
              </a:rPr>
              <a:t>Han - Update this analysis (12 days post spray only, treatments listed in paper draft only)</a:t>
            </a:r>
          </a:p>
        </p:txBody>
      </p:sp>
      <p:sp>
        <p:nvSpPr>
          <p:cNvPr id="8" name="TextBox 7">
            <a:extLst>
              <a:ext uri="{FF2B5EF4-FFF2-40B4-BE49-F238E27FC236}">
                <a16:creationId xmlns:a16="http://schemas.microsoft.com/office/drawing/2014/main" id="{79E84D20-2E7F-8743-A80F-4469D3FA8335}"/>
              </a:ext>
            </a:extLst>
          </p:cNvPr>
          <p:cNvSpPr txBox="1"/>
          <p:nvPr/>
        </p:nvSpPr>
        <p:spPr>
          <a:xfrm>
            <a:off x="10825407" y="6274128"/>
            <a:ext cx="741293" cy="369332"/>
          </a:xfrm>
          <a:prstGeom prst="rect">
            <a:avLst/>
          </a:prstGeom>
          <a:noFill/>
        </p:spPr>
        <p:txBody>
          <a:bodyPr wrap="none" rtlCol="0">
            <a:spAutoFit/>
          </a:bodyPr>
          <a:lstStyle/>
          <a:p>
            <a:r>
              <a:rPr lang="en-US" dirty="0"/>
              <a:t>Diet 2</a:t>
            </a:r>
          </a:p>
        </p:txBody>
      </p:sp>
      <p:graphicFrame>
        <p:nvGraphicFramePr>
          <p:cNvPr id="9" name="Table 8">
            <a:extLst>
              <a:ext uri="{FF2B5EF4-FFF2-40B4-BE49-F238E27FC236}">
                <a16:creationId xmlns:a16="http://schemas.microsoft.com/office/drawing/2014/main" id="{21BD2A94-720B-C64A-8FF4-7A7C2A6F72EA}"/>
              </a:ext>
            </a:extLst>
          </p:cNvPr>
          <p:cNvGraphicFramePr>
            <a:graphicFrameLocks noGrp="1"/>
          </p:cNvGraphicFramePr>
          <p:nvPr>
            <p:extLst>
              <p:ext uri="{D42A27DB-BD31-4B8C-83A1-F6EECF244321}">
                <p14:modId xmlns:p14="http://schemas.microsoft.com/office/powerpoint/2010/main" val="2482416205"/>
              </p:ext>
            </p:extLst>
          </p:nvPr>
        </p:nvGraphicFramePr>
        <p:xfrm>
          <a:off x="3591439" y="1011914"/>
          <a:ext cx="6412092" cy="3467910"/>
        </p:xfrm>
        <a:graphic>
          <a:graphicData uri="http://schemas.openxmlformats.org/drawingml/2006/table">
            <a:tbl>
              <a:tblPr firstRow="1" bandRow="1"/>
              <a:tblGrid>
                <a:gridCol w="1156923">
                  <a:extLst>
                    <a:ext uri="{9D8B030D-6E8A-4147-A177-3AD203B41FA5}">
                      <a16:colId xmlns:a16="http://schemas.microsoft.com/office/drawing/2014/main" val="1308450474"/>
                    </a:ext>
                  </a:extLst>
                </a:gridCol>
                <a:gridCol w="774076">
                  <a:extLst>
                    <a:ext uri="{9D8B030D-6E8A-4147-A177-3AD203B41FA5}">
                      <a16:colId xmlns:a16="http://schemas.microsoft.com/office/drawing/2014/main" val="2955648152"/>
                    </a:ext>
                  </a:extLst>
                </a:gridCol>
                <a:gridCol w="1345417">
                  <a:extLst>
                    <a:ext uri="{9D8B030D-6E8A-4147-A177-3AD203B41FA5}">
                      <a16:colId xmlns:a16="http://schemas.microsoft.com/office/drawing/2014/main" val="4116116115"/>
                    </a:ext>
                  </a:extLst>
                </a:gridCol>
                <a:gridCol w="967595">
                  <a:extLst>
                    <a:ext uri="{9D8B030D-6E8A-4147-A177-3AD203B41FA5}">
                      <a16:colId xmlns:a16="http://schemas.microsoft.com/office/drawing/2014/main" val="2988488249"/>
                    </a:ext>
                  </a:extLst>
                </a:gridCol>
                <a:gridCol w="1104147">
                  <a:extLst>
                    <a:ext uri="{9D8B030D-6E8A-4147-A177-3AD203B41FA5}">
                      <a16:colId xmlns:a16="http://schemas.microsoft.com/office/drawing/2014/main" val="1030496202"/>
                    </a:ext>
                  </a:extLst>
                </a:gridCol>
                <a:gridCol w="1063934">
                  <a:extLst>
                    <a:ext uri="{9D8B030D-6E8A-4147-A177-3AD203B41FA5}">
                      <a16:colId xmlns:a16="http://schemas.microsoft.com/office/drawing/2014/main" val="896851579"/>
                    </a:ext>
                  </a:extLst>
                </a:gridCol>
              </a:tblGrid>
              <a:tr h="393802">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Treatment</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Sex</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Hazard ratios between diet</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Times New Roman" panose="02020603050405020304" pitchFamily="18" charset="0"/>
                          <a:ea typeface="Calibri" panose="020F0502020204030204" pitchFamily="34" charset="0"/>
                        </a:rPr>
                        <a:t>0 – 3 </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Times New Roman" panose="02020603050405020304" pitchFamily="18" charset="0"/>
                          <a:ea typeface="Calibri" panose="020F0502020204030204" pitchFamily="34" charset="0"/>
                        </a:rPr>
                        <a:t>3 – 9 </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Times New Roman" panose="02020603050405020304" pitchFamily="18" charset="0"/>
                          <a:ea typeface="Calibri" panose="020F0502020204030204" pitchFamily="34" charset="0"/>
                        </a:rPr>
                        <a:t>9 – 12</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195766"/>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Female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(baseline)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1</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1</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a:effectLst/>
                          <a:latin typeface="Times New Roman" panose="02020603050405020304" pitchFamily="18" charset="0"/>
                          <a:ea typeface="Calibri" panose="020F0502020204030204" pitchFamily="34" charset="0"/>
                        </a:rPr>
                        <a:t>1</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16031"/>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1.880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0.2006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0.600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0.2006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0.718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0.6529</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420982"/>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0.451</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0.6529</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4.222</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0.0776</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1.480</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0.5077</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428294"/>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Control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2.970</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0.0178</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2.997</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0.1880</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0.598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0.1880</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957036"/>
                  </a:ext>
                </a:extLst>
              </a:tr>
              <a:tr h="379745">
                <a:tc>
                  <a:txBody>
                    <a:bodyPr/>
                    <a:lstStyle/>
                    <a:p>
                      <a:pPr marL="0" marR="0" algn="ctr">
                        <a:spcBef>
                          <a:spcPts val="0"/>
                        </a:spcBef>
                        <a:spcAft>
                          <a:spcPts val="0"/>
                        </a:spcAft>
                      </a:pPr>
                      <a:r>
                        <a:rPr lang="en-US" sz="1100" dirty="0">
                          <a:effectLst/>
                          <a:latin typeface="Times New Roman" panose="02020603050405020304" pitchFamily="18" charset="0"/>
                          <a:ea typeface="Calibri" panose="020F0502020204030204" pitchFamily="34" charset="0"/>
                        </a:rPr>
                        <a:t>Fungal</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5.139</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0.0017</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4.018e+02</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1.4367e-08</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4.879e+01</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1.4367e-08</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083152"/>
                  </a:ext>
                </a:extLst>
              </a:tr>
              <a:tr h="379745">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C/G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0.669</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0.6275</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1.633e+02</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3.9775e-07</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3.172e+01</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1.5777e-07</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614669"/>
                  </a:ext>
                </a:extLst>
              </a:tr>
              <a:tr h="393802">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G/C</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1.838</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0.2678</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4.266e+02</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1.1544e-08</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5.892e+01</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1.5777e-07</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070000"/>
                  </a:ext>
                </a:extLst>
              </a:tr>
              <a:tr h="393802">
                <a:tc>
                  <a:txBody>
                    <a:bodyPr/>
                    <a:lstStyle/>
                    <a:p>
                      <a:pPr marL="0" marR="0" algn="ctr">
                        <a:spcBef>
                          <a:spcPts val="0"/>
                        </a:spcBef>
                        <a:spcAft>
                          <a:spcPts val="0"/>
                        </a:spcAft>
                      </a:pPr>
                      <a:r>
                        <a:rPr lang="en-US" sz="1100">
                          <a:effectLst/>
                          <a:latin typeface="Times New Roman" panose="02020603050405020304" pitchFamily="18" charset="0"/>
                          <a:ea typeface="Calibri" panose="020F0502020204030204" pitchFamily="34" charset="0"/>
                        </a:rPr>
                        <a:t>Fungal</a:t>
                      </a:r>
                      <a:endParaRPr lang="en-US" sz="1100">
                        <a:effectLst/>
                        <a:latin typeface="Times New Roman" panose="02020603050405020304" pitchFamily="18" charset="0"/>
                        <a:ea typeface="Times New Roman" panose="02020603050405020304" pitchFamily="18" charset="0"/>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5804" marR="45804" marT="22902" marB="2290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G/G</a:t>
                      </a:r>
                      <a:endParaRPr lang="en-US" sz="11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100" i="1" dirty="0">
                          <a:effectLst/>
                          <a:latin typeface="Times New Roman" panose="02020603050405020304" pitchFamily="18" charset="0"/>
                          <a:ea typeface="Calibri" panose="020F0502020204030204" pitchFamily="34" charset="0"/>
                        </a:rPr>
                        <a:t>(p-value)</a:t>
                      </a:r>
                      <a:endParaRPr lang="en-US" sz="1100" dirty="0">
                        <a:effectLst/>
                        <a:latin typeface="Times New Roman" panose="02020603050405020304" pitchFamily="18" charset="0"/>
                        <a:ea typeface="Times New Roman" panose="02020603050405020304" pitchFamily="18" charset="0"/>
                      </a:endParaRP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t>0.617</a:t>
                      </a:r>
                    </a:p>
                    <a:p>
                      <a:pPr marL="0" marR="0" algn="ctr">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dirty="0"/>
                        <a:t>0.5600</a:t>
                      </a:r>
                      <a:r>
                        <a:rPr lang="en-US" sz="1100" dirty="0">
                          <a:effectLs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1.024e+02</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2.3133e-06</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highlight>
                            <a:srgbClr val="FFFF00"/>
                          </a:highlight>
                        </a:rPr>
                        <a:t>6.794e+01</a:t>
                      </a:r>
                    </a:p>
                    <a:p>
                      <a:pPr marL="0" marR="0" algn="ctr">
                        <a:spcBef>
                          <a:spcPts val="0"/>
                        </a:spcBef>
                        <a:spcAft>
                          <a:spcPts val="0"/>
                        </a:spcAft>
                      </a:pPr>
                      <a:r>
                        <a:rPr lang="en-US" sz="1100" dirty="0">
                          <a:effectLst/>
                          <a:highlight>
                            <a:srgbClr val="FFFF00"/>
                          </a:highlight>
                          <a:latin typeface="Times New Roman" panose="02020603050405020304" pitchFamily="18" charset="0"/>
                          <a:ea typeface="Times New Roman" panose="02020603050405020304" pitchFamily="18" charset="0"/>
                        </a:rPr>
                        <a:t>(</a:t>
                      </a:r>
                      <a:r>
                        <a:rPr lang="en-US" sz="1100" dirty="0">
                          <a:highlight>
                            <a:srgbClr val="FFFF00"/>
                          </a:highlight>
                        </a:rPr>
                        <a:t>2.6628e-05</a:t>
                      </a:r>
                      <a:r>
                        <a:rPr lang="en-US" sz="1100" dirty="0">
                          <a:effectLst/>
                          <a:highlight>
                            <a:srgbClr val="FFFF00"/>
                          </a:highlight>
                          <a:latin typeface="Times New Roman" panose="02020603050405020304" pitchFamily="18" charset="0"/>
                          <a:ea typeface="Times New Roman" panose="02020603050405020304" pitchFamily="18" charset="0"/>
                        </a:rPr>
                        <a:t>)</a:t>
                      </a:r>
                    </a:p>
                  </a:txBody>
                  <a:tcPr marL="45804" marR="45804" marT="22902" marB="229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71576"/>
                  </a:ext>
                </a:extLst>
              </a:tr>
            </a:tbl>
          </a:graphicData>
        </a:graphic>
      </p:graphicFrame>
    </p:spTree>
    <p:extLst>
      <p:ext uri="{BB962C8B-B14F-4D97-AF65-F5344CB8AC3E}">
        <p14:creationId xmlns:p14="http://schemas.microsoft.com/office/powerpoint/2010/main" val="3965726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A392-A869-4C75-9DEA-A7A30E6089FF}"/>
              </a:ext>
            </a:extLst>
          </p:cNvPr>
          <p:cNvSpPr>
            <a:spLocks noGrp="1"/>
          </p:cNvSpPr>
          <p:nvPr>
            <p:ph type="title"/>
          </p:nvPr>
        </p:nvSpPr>
        <p:spPr/>
        <p:txBody>
          <a:bodyPr/>
          <a:lstStyle/>
          <a:p>
            <a:r>
              <a:rPr lang="en-US" dirty="0"/>
              <a:t>Table S9</a:t>
            </a:r>
          </a:p>
        </p:txBody>
      </p:sp>
      <p:sp>
        <p:nvSpPr>
          <p:cNvPr id="3" name="Content Placeholder 2">
            <a:extLst>
              <a:ext uri="{FF2B5EF4-FFF2-40B4-BE49-F238E27FC236}">
                <a16:creationId xmlns:a16="http://schemas.microsoft.com/office/drawing/2014/main" id="{214FC452-C156-40F4-A3B7-2E0B65839DEC}"/>
              </a:ext>
            </a:extLst>
          </p:cNvPr>
          <p:cNvSpPr>
            <a:spLocks noGrp="1"/>
          </p:cNvSpPr>
          <p:nvPr>
            <p:ph idx="1"/>
          </p:nvPr>
        </p:nvSpPr>
        <p:spPr>
          <a:xfrm>
            <a:off x="3409214" y="709795"/>
            <a:ext cx="7668065" cy="636221"/>
          </a:xfrm>
        </p:spPr>
        <p:txBody>
          <a:bodyPr>
            <a:normAutofit/>
          </a:bodyPr>
          <a:lstStyle/>
          <a:p>
            <a:pPr marL="0" indent="0">
              <a:buNone/>
            </a:pPr>
            <a:r>
              <a:rPr lang="en-US" sz="2000" dirty="0">
                <a:solidFill>
                  <a:schemeClr val="bg2">
                    <a:lumMod val="50000"/>
                  </a:schemeClr>
                </a:solidFill>
              </a:rPr>
              <a:t>Han – add table summary of analysis of experiment 5 in paper draft</a:t>
            </a:r>
          </a:p>
        </p:txBody>
      </p:sp>
      <p:sp>
        <p:nvSpPr>
          <p:cNvPr id="4" name="TextBox 3">
            <a:extLst>
              <a:ext uri="{FF2B5EF4-FFF2-40B4-BE49-F238E27FC236}">
                <a16:creationId xmlns:a16="http://schemas.microsoft.com/office/drawing/2014/main" id="{D140CF21-044C-9342-AB33-DF3E78B75F1A}"/>
              </a:ext>
            </a:extLst>
          </p:cNvPr>
          <p:cNvSpPr txBox="1"/>
          <p:nvPr/>
        </p:nvSpPr>
        <p:spPr>
          <a:xfrm>
            <a:off x="10335986" y="6025243"/>
            <a:ext cx="741293" cy="369332"/>
          </a:xfrm>
          <a:prstGeom prst="rect">
            <a:avLst/>
          </a:prstGeom>
          <a:noFill/>
        </p:spPr>
        <p:txBody>
          <a:bodyPr wrap="none" rtlCol="0">
            <a:spAutoFit/>
          </a:bodyPr>
          <a:lstStyle/>
          <a:p>
            <a:r>
              <a:rPr lang="en-US" dirty="0"/>
              <a:t>Diet 3</a:t>
            </a:r>
          </a:p>
        </p:txBody>
      </p:sp>
      <p:sp>
        <p:nvSpPr>
          <p:cNvPr id="10" name="TextBox 9">
            <a:extLst>
              <a:ext uri="{FF2B5EF4-FFF2-40B4-BE49-F238E27FC236}">
                <a16:creationId xmlns:a16="http://schemas.microsoft.com/office/drawing/2014/main" id="{32DBC35B-8395-C044-82A3-0658E32D3740}"/>
              </a:ext>
            </a:extLst>
          </p:cNvPr>
          <p:cNvSpPr txBox="1"/>
          <p:nvPr/>
        </p:nvSpPr>
        <p:spPr>
          <a:xfrm>
            <a:off x="3409214" y="1262859"/>
            <a:ext cx="1712328" cy="400110"/>
          </a:xfrm>
          <a:prstGeom prst="rect">
            <a:avLst/>
          </a:prstGeom>
          <a:noFill/>
        </p:spPr>
        <p:txBody>
          <a:bodyPr wrap="none" rtlCol="0">
            <a:spAutoFit/>
          </a:bodyPr>
          <a:lstStyle/>
          <a:p>
            <a:r>
              <a:rPr lang="en-US" sz="2000" dirty="0"/>
              <a:t>Slide #11 - #12</a:t>
            </a:r>
          </a:p>
        </p:txBody>
      </p:sp>
    </p:spTree>
    <p:extLst>
      <p:ext uri="{BB962C8B-B14F-4D97-AF65-F5344CB8AC3E}">
        <p14:creationId xmlns:p14="http://schemas.microsoft.com/office/powerpoint/2010/main" val="100100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BB4FA-F8CA-42E6-8965-2646EA251FAB}"/>
              </a:ext>
            </a:extLst>
          </p:cNvPr>
          <p:cNvSpPr>
            <a:spLocks noGrp="1"/>
          </p:cNvSpPr>
          <p:nvPr>
            <p:ph idx="1"/>
          </p:nvPr>
        </p:nvSpPr>
        <p:spPr>
          <a:xfrm>
            <a:off x="642257" y="356054"/>
            <a:ext cx="10515600" cy="4351338"/>
          </a:xfrm>
        </p:spPr>
        <p:txBody>
          <a:bodyPr/>
          <a:lstStyle/>
          <a:p>
            <a:pPr marL="0" indent="0">
              <a:buNone/>
            </a:pPr>
            <a:r>
              <a:rPr lang="en-US" i="1" dirty="0"/>
              <a:t>Figure </a:t>
            </a:r>
            <a:r>
              <a:rPr lang="en-US" i="1" dirty="0">
                <a:solidFill>
                  <a:srgbClr val="FF0000"/>
                </a:solidFill>
              </a:rPr>
              <a:t>2</a:t>
            </a:r>
            <a:r>
              <a:rPr lang="en-US" i="1" dirty="0"/>
              <a:t>. </a:t>
            </a:r>
            <a:endParaRPr lang="en-US" dirty="0"/>
          </a:p>
        </p:txBody>
      </p:sp>
      <p:sp>
        <p:nvSpPr>
          <p:cNvPr id="6" name="TextBox 5">
            <a:extLst>
              <a:ext uri="{FF2B5EF4-FFF2-40B4-BE49-F238E27FC236}">
                <a16:creationId xmlns:a16="http://schemas.microsoft.com/office/drawing/2014/main" id="{136AA6A4-6FE2-4CBF-87F6-41C1B42D8FB1}"/>
              </a:ext>
            </a:extLst>
          </p:cNvPr>
          <p:cNvSpPr txBox="1"/>
          <p:nvPr/>
        </p:nvSpPr>
        <p:spPr>
          <a:xfrm>
            <a:off x="2362254" y="338069"/>
            <a:ext cx="9187490" cy="1754326"/>
          </a:xfrm>
          <a:prstGeom prst="rect">
            <a:avLst/>
          </a:prstGeom>
          <a:noFill/>
        </p:spPr>
        <p:txBody>
          <a:bodyPr wrap="square" rtlCol="0">
            <a:spAutoFit/>
          </a:bodyPr>
          <a:lstStyle/>
          <a:p>
            <a:r>
              <a:rPr lang="en-US" dirty="0">
                <a:solidFill>
                  <a:schemeClr val="bg2">
                    <a:lumMod val="50000"/>
                  </a:schemeClr>
                </a:solidFill>
              </a:rPr>
              <a:t>Han check figure legend (in notes section) for accuracy </a:t>
            </a:r>
            <a:r>
              <a:rPr lang="en-US" dirty="0"/>
              <a:t>Done</a:t>
            </a:r>
            <a:endParaRPr lang="en-US" dirty="0">
              <a:solidFill>
                <a:schemeClr val="bg2">
                  <a:lumMod val="50000"/>
                </a:schemeClr>
              </a:solidFill>
            </a:endParaRPr>
          </a:p>
          <a:p>
            <a:r>
              <a:rPr lang="en-US" dirty="0">
                <a:solidFill>
                  <a:schemeClr val="bg2">
                    <a:lumMod val="50000"/>
                  </a:schemeClr>
                </a:solidFill>
              </a:rPr>
              <a:t>Add “A” and “B” to the figures </a:t>
            </a:r>
            <a:r>
              <a:rPr lang="en-US" dirty="0"/>
              <a:t>Done</a:t>
            </a:r>
            <a:endParaRPr lang="en-US" dirty="0">
              <a:solidFill>
                <a:schemeClr val="bg2">
                  <a:lumMod val="50000"/>
                </a:schemeClr>
              </a:solidFill>
            </a:endParaRPr>
          </a:p>
          <a:p>
            <a:r>
              <a:rPr lang="en-US" dirty="0">
                <a:solidFill>
                  <a:schemeClr val="bg2">
                    <a:lumMod val="50000"/>
                  </a:schemeClr>
                </a:solidFill>
              </a:rPr>
              <a:t>Change x axis label of “A” to “Days after spray” </a:t>
            </a:r>
            <a:r>
              <a:rPr lang="en-US" dirty="0"/>
              <a:t>Done</a:t>
            </a:r>
          </a:p>
          <a:p>
            <a:r>
              <a:rPr lang="en-US" dirty="0">
                <a:solidFill>
                  <a:schemeClr val="bg2">
                    <a:lumMod val="50000"/>
                  </a:schemeClr>
                </a:solidFill>
              </a:rPr>
              <a:t>Is the Y axis of “B” showing mean offspring count per female per day? If so, change the y axis label to reflect this. </a:t>
            </a:r>
            <a:r>
              <a:rPr lang="en-US" dirty="0"/>
              <a:t>Done</a:t>
            </a:r>
            <a:endParaRPr lang="en-US" dirty="0">
              <a:solidFill>
                <a:schemeClr val="bg2">
                  <a:lumMod val="50000"/>
                </a:schemeClr>
              </a:solidFill>
            </a:endParaRPr>
          </a:p>
          <a:p>
            <a:r>
              <a:rPr lang="en-US" dirty="0">
                <a:solidFill>
                  <a:srgbClr val="FF0000"/>
                </a:solidFill>
              </a:rPr>
              <a:t>Legend item to cohabiting?</a:t>
            </a:r>
          </a:p>
        </p:txBody>
      </p:sp>
      <p:grpSp>
        <p:nvGrpSpPr>
          <p:cNvPr id="20" name="Group 19">
            <a:extLst>
              <a:ext uri="{FF2B5EF4-FFF2-40B4-BE49-F238E27FC236}">
                <a16:creationId xmlns:a16="http://schemas.microsoft.com/office/drawing/2014/main" id="{215841FF-E7C3-BF44-B1F7-CC440E06F022}"/>
              </a:ext>
            </a:extLst>
          </p:cNvPr>
          <p:cNvGrpSpPr/>
          <p:nvPr/>
        </p:nvGrpSpPr>
        <p:grpSpPr>
          <a:xfrm>
            <a:off x="1131658" y="2531723"/>
            <a:ext cx="4086856" cy="3520483"/>
            <a:chOff x="1421314" y="2384001"/>
            <a:chExt cx="4086856" cy="3520483"/>
          </a:xfrm>
        </p:grpSpPr>
        <p:grpSp>
          <p:nvGrpSpPr>
            <p:cNvPr id="17" name="Group 16">
              <a:extLst>
                <a:ext uri="{FF2B5EF4-FFF2-40B4-BE49-F238E27FC236}">
                  <a16:creationId xmlns:a16="http://schemas.microsoft.com/office/drawing/2014/main" id="{3AAA2E82-238F-0544-BE44-0A0400D8DE07}"/>
                </a:ext>
              </a:extLst>
            </p:cNvPr>
            <p:cNvGrpSpPr/>
            <p:nvPr/>
          </p:nvGrpSpPr>
          <p:grpSpPr>
            <a:xfrm>
              <a:off x="1448561" y="2531723"/>
              <a:ext cx="4059609" cy="3372761"/>
              <a:chOff x="1448561" y="2241126"/>
              <a:chExt cx="4059609" cy="3372761"/>
            </a:xfrm>
          </p:grpSpPr>
          <p:pic>
            <p:nvPicPr>
              <p:cNvPr id="4" name="Picture 3">
                <a:extLst>
                  <a:ext uri="{FF2B5EF4-FFF2-40B4-BE49-F238E27FC236}">
                    <a16:creationId xmlns:a16="http://schemas.microsoft.com/office/drawing/2014/main" id="{D1DDDB42-07FD-4F24-AF37-639FBADD39CE}"/>
                  </a:ext>
                </a:extLst>
              </p:cNvPr>
              <p:cNvPicPr/>
              <p:nvPr/>
            </p:nvPicPr>
            <p:blipFill rotWithShape="1">
              <a:blip r:embed="rId3">
                <a:extLst>
                  <a:ext uri="{28A0092B-C50C-407E-A947-70E740481C1C}">
                    <a14:useLocalDpi xmlns:a14="http://schemas.microsoft.com/office/drawing/2010/main" val="0"/>
                  </a:ext>
                </a:extLst>
              </a:blip>
              <a:srcRect l="73798" t="-1164" r="1234" b="3714"/>
              <a:stretch/>
            </p:blipFill>
            <p:spPr bwMode="auto">
              <a:xfrm>
                <a:off x="4399926" y="2357996"/>
                <a:ext cx="1108244" cy="2766060"/>
              </a:xfrm>
              <a:prstGeom prst="rect">
                <a:avLst/>
              </a:prstGeom>
              <a:noFill/>
              <a:ln>
                <a:noFill/>
              </a:ln>
              <a:extLst>
                <a:ext uri="{53640926-AAD7-44D8-BBD7-CCE9431645EC}">
                  <a14:shadowObscured xmlns:a14="http://schemas.microsoft.com/office/drawing/2010/main"/>
                </a:ext>
              </a:extLst>
            </p:spPr>
          </p:pic>
          <p:pic>
            <p:nvPicPr>
              <p:cNvPr id="15" name="Picture 14" descr="A picture containing fence&#10;&#10;Description automatically generated">
                <a:extLst>
                  <a:ext uri="{FF2B5EF4-FFF2-40B4-BE49-F238E27FC236}">
                    <a16:creationId xmlns:a16="http://schemas.microsoft.com/office/drawing/2014/main" id="{14366F7A-B9B1-5145-8C63-5165964EA8B1}"/>
                  </a:ext>
                </a:extLst>
              </p:cNvPr>
              <p:cNvPicPr>
                <a:picLocks noChangeAspect="1"/>
              </p:cNvPicPr>
              <p:nvPr/>
            </p:nvPicPr>
            <p:blipFill rotWithShape="1">
              <a:blip r:embed="rId4">
                <a:extLst>
                  <a:ext uri="{28A0092B-C50C-407E-A947-70E740481C1C}">
                    <a14:useLocalDpi xmlns:a14="http://schemas.microsoft.com/office/drawing/2010/main" val="0"/>
                  </a:ext>
                </a:extLst>
              </a:blip>
              <a:srcRect t="3732"/>
              <a:stretch/>
            </p:blipFill>
            <p:spPr>
              <a:xfrm>
                <a:off x="1448561" y="2241126"/>
                <a:ext cx="3061875" cy="3372761"/>
              </a:xfrm>
              <a:prstGeom prst="rect">
                <a:avLst/>
              </a:prstGeom>
            </p:spPr>
          </p:pic>
        </p:grpSp>
        <p:sp>
          <p:nvSpPr>
            <p:cNvPr id="18" name="TextBox 17">
              <a:extLst>
                <a:ext uri="{FF2B5EF4-FFF2-40B4-BE49-F238E27FC236}">
                  <a16:creationId xmlns:a16="http://schemas.microsoft.com/office/drawing/2014/main" id="{BE5D1B91-35B6-A246-B0F0-6DA2EFABC11C}"/>
                </a:ext>
              </a:extLst>
            </p:cNvPr>
            <p:cNvSpPr txBox="1"/>
            <p:nvPr/>
          </p:nvSpPr>
          <p:spPr>
            <a:xfrm>
              <a:off x="1421314" y="2384001"/>
              <a:ext cx="340158" cy="400110"/>
            </a:xfrm>
            <a:prstGeom prst="rect">
              <a:avLst/>
            </a:prstGeom>
            <a:noFill/>
          </p:spPr>
          <p:txBody>
            <a:bodyPr wrap="none" rtlCol="0">
              <a:spAutoFit/>
            </a:bodyPr>
            <a:lstStyle/>
            <a:p>
              <a:r>
                <a:rPr lang="en-US" sz="2000" b="1" dirty="0"/>
                <a:t>A</a:t>
              </a:r>
            </a:p>
          </p:txBody>
        </p:sp>
      </p:grpSp>
      <p:grpSp>
        <p:nvGrpSpPr>
          <p:cNvPr id="21" name="Group 20">
            <a:extLst>
              <a:ext uri="{FF2B5EF4-FFF2-40B4-BE49-F238E27FC236}">
                <a16:creationId xmlns:a16="http://schemas.microsoft.com/office/drawing/2014/main" id="{EC584A11-B118-9342-A4F6-32E3029219A2}"/>
              </a:ext>
            </a:extLst>
          </p:cNvPr>
          <p:cNvGrpSpPr/>
          <p:nvPr/>
        </p:nvGrpSpPr>
        <p:grpSpPr>
          <a:xfrm>
            <a:off x="5993417" y="2531723"/>
            <a:ext cx="5360384" cy="3528754"/>
            <a:chOff x="5837270" y="2380236"/>
            <a:chExt cx="5360384" cy="3528754"/>
          </a:xfrm>
        </p:grpSpPr>
        <p:grpSp>
          <p:nvGrpSpPr>
            <p:cNvPr id="16" name="Group 15">
              <a:extLst>
                <a:ext uri="{FF2B5EF4-FFF2-40B4-BE49-F238E27FC236}">
                  <a16:creationId xmlns:a16="http://schemas.microsoft.com/office/drawing/2014/main" id="{A76EBB40-FB3B-A347-9767-194F7480BA57}"/>
                </a:ext>
              </a:extLst>
            </p:cNvPr>
            <p:cNvGrpSpPr/>
            <p:nvPr/>
          </p:nvGrpSpPr>
          <p:grpSpPr>
            <a:xfrm>
              <a:off x="5900057" y="2568667"/>
              <a:ext cx="5297597" cy="3340323"/>
              <a:chOff x="5707915" y="2273565"/>
              <a:chExt cx="5297597" cy="3340323"/>
            </a:xfrm>
          </p:grpSpPr>
          <p:pic>
            <p:nvPicPr>
              <p:cNvPr id="5" name="Picture 4">
                <a:extLst>
                  <a:ext uri="{FF2B5EF4-FFF2-40B4-BE49-F238E27FC236}">
                    <a16:creationId xmlns:a16="http://schemas.microsoft.com/office/drawing/2014/main" id="{97010E55-3008-4AA9-AA92-5E24C6DB09C5}"/>
                  </a:ext>
                </a:extLst>
              </p:cNvPr>
              <p:cNvPicPr/>
              <p:nvPr/>
            </p:nvPicPr>
            <p:blipFill rotWithShape="1">
              <a:blip r:embed="rId5" cstate="print">
                <a:extLst>
                  <a:ext uri="{28A0092B-C50C-407E-A947-70E740481C1C}">
                    <a14:useLocalDpi xmlns:a14="http://schemas.microsoft.com/office/drawing/2010/main" val="0"/>
                  </a:ext>
                </a:extLst>
              </a:blip>
              <a:srcRect t="1282" b="2044"/>
              <a:stretch/>
            </p:blipFill>
            <p:spPr bwMode="auto">
              <a:xfrm>
                <a:off x="5707915" y="2531723"/>
                <a:ext cx="5297597" cy="3082165"/>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879537B8-2C4D-1242-A62E-02D6D5B086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0057" y="2273565"/>
                <a:ext cx="195915" cy="3216275"/>
              </a:xfrm>
              <a:prstGeom prst="rect">
                <a:avLst/>
              </a:prstGeom>
            </p:spPr>
          </p:pic>
        </p:grpSp>
        <p:sp>
          <p:nvSpPr>
            <p:cNvPr id="19" name="TextBox 18">
              <a:extLst>
                <a:ext uri="{FF2B5EF4-FFF2-40B4-BE49-F238E27FC236}">
                  <a16:creationId xmlns:a16="http://schemas.microsoft.com/office/drawing/2014/main" id="{6AA50023-174C-E549-85CB-4E72EE185DFE}"/>
                </a:ext>
              </a:extLst>
            </p:cNvPr>
            <p:cNvSpPr txBox="1"/>
            <p:nvPr/>
          </p:nvSpPr>
          <p:spPr>
            <a:xfrm>
              <a:off x="5837270" y="2380236"/>
              <a:ext cx="328936" cy="400110"/>
            </a:xfrm>
            <a:prstGeom prst="rect">
              <a:avLst/>
            </a:prstGeom>
            <a:noFill/>
          </p:spPr>
          <p:txBody>
            <a:bodyPr wrap="none" rtlCol="0">
              <a:spAutoFit/>
            </a:bodyPr>
            <a:lstStyle/>
            <a:p>
              <a:r>
                <a:rPr lang="en-US" sz="2000" b="1" dirty="0"/>
                <a:t>B</a:t>
              </a:r>
            </a:p>
          </p:txBody>
        </p:sp>
      </p:grpSp>
    </p:spTree>
    <p:extLst>
      <p:ext uri="{BB962C8B-B14F-4D97-AF65-F5344CB8AC3E}">
        <p14:creationId xmlns:p14="http://schemas.microsoft.com/office/powerpoint/2010/main" val="8698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F5AF0-E616-4C98-A4E1-449D878D58E0}"/>
              </a:ext>
            </a:extLst>
          </p:cNvPr>
          <p:cNvSpPr>
            <a:spLocks noGrp="1"/>
          </p:cNvSpPr>
          <p:nvPr>
            <p:ph idx="1"/>
          </p:nvPr>
        </p:nvSpPr>
        <p:spPr>
          <a:xfrm>
            <a:off x="293915" y="290739"/>
            <a:ext cx="10515600" cy="4351338"/>
          </a:xfrm>
        </p:spPr>
        <p:txBody>
          <a:bodyPr/>
          <a:lstStyle/>
          <a:p>
            <a:pPr marL="0" indent="0">
              <a:buNone/>
            </a:pPr>
            <a:r>
              <a:rPr lang="en-US" i="1" dirty="0"/>
              <a:t>Figure </a:t>
            </a:r>
            <a:r>
              <a:rPr lang="en-US" i="1" dirty="0">
                <a:solidFill>
                  <a:srgbClr val="FF0000"/>
                </a:solidFill>
              </a:rPr>
              <a:t>3</a:t>
            </a:r>
            <a:r>
              <a:rPr lang="en-US" i="1" dirty="0"/>
              <a:t>.</a:t>
            </a:r>
            <a:r>
              <a:rPr lang="en-US" dirty="0"/>
              <a:t> </a:t>
            </a:r>
          </a:p>
        </p:txBody>
      </p:sp>
      <p:sp>
        <p:nvSpPr>
          <p:cNvPr id="2" name="TextBox 1">
            <a:extLst>
              <a:ext uri="{FF2B5EF4-FFF2-40B4-BE49-F238E27FC236}">
                <a16:creationId xmlns:a16="http://schemas.microsoft.com/office/drawing/2014/main" id="{F1878821-ED76-4F42-AF82-80BE6C58476E}"/>
              </a:ext>
            </a:extLst>
          </p:cNvPr>
          <p:cNvSpPr txBox="1"/>
          <p:nvPr/>
        </p:nvSpPr>
        <p:spPr>
          <a:xfrm>
            <a:off x="3404937" y="5715000"/>
            <a:ext cx="4878002" cy="646331"/>
          </a:xfrm>
          <a:prstGeom prst="rect">
            <a:avLst/>
          </a:prstGeom>
          <a:noFill/>
        </p:spPr>
        <p:txBody>
          <a:bodyPr wrap="none" rtlCol="0">
            <a:spAutoFit/>
          </a:bodyPr>
          <a:lstStyle/>
          <a:p>
            <a:r>
              <a:rPr lang="en-US" dirty="0">
                <a:solidFill>
                  <a:schemeClr val="bg2">
                    <a:lumMod val="50000"/>
                  </a:schemeClr>
                </a:solidFill>
              </a:rPr>
              <a:t>Han - Change x axis labels to days post spray</a:t>
            </a:r>
            <a:r>
              <a:rPr lang="en-US" dirty="0">
                <a:solidFill>
                  <a:srgbClr val="FF0000"/>
                </a:solidFill>
              </a:rPr>
              <a:t> </a:t>
            </a:r>
            <a:r>
              <a:rPr lang="en-US" dirty="0"/>
              <a:t>Done</a:t>
            </a:r>
          </a:p>
          <a:p>
            <a:r>
              <a:rPr lang="en-US" dirty="0">
                <a:solidFill>
                  <a:schemeClr val="bg2">
                    <a:lumMod val="50000"/>
                  </a:schemeClr>
                </a:solidFill>
              </a:rPr>
              <a:t>Check figure legend for accuracy </a:t>
            </a:r>
            <a:r>
              <a:rPr lang="en-US" dirty="0"/>
              <a:t>Done</a:t>
            </a:r>
          </a:p>
        </p:txBody>
      </p:sp>
      <p:grpSp>
        <p:nvGrpSpPr>
          <p:cNvPr id="4" name="Group 3">
            <a:extLst>
              <a:ext uri="{FF2B5EF4-FFF2-40B4-BE49-F238E27FC236}">
                <a16:creationId xmlns:a16="http://schemas.microsoft.com/office/drawing/2014/main" id="{76383D5F-761E-0447-A96A-CBA25937B188}"/>
              </a:ext>
            </a:extLst>
          </p:cNvPr>
          <p:cNvGrpSpPr/>
          <p:nvPr/>
        </p:nvGrpSpPr>
        <p:grpSpPr>
          <a:xfrm>
            <a:off x="2747962" y="1411681"/>
            <a:ext cx="6696075" cy="3766857"/>
            <a:chOff x="2623457" y="496669"/>
            <a:chExt cx="6696075" cy="3766857"/>
          </a:xfrm>
        </p:grpSpPr>
        <p:pic>
          <p:nvPicPr>
            <p:cNvPr id="6" name="Picture 5">
              <a:extLst>
                <a:ext uri="{FF2B5EF4-FFF2-40B4-BE49-F238E27FC236}">
                  <a16:creationId xmlns:a16="http://schemas.microsoft.com/office/drawing/2014/main" id="{4AF13EB3-7AEF-4655-8E54-41AD15C0B3AC}"/>
                </a:ext>
              </a:extLst>
            </p:cNvPr>
            <p:cNvPicPr/>
            <p:nvPr/>
          </p:nvPicPr>
          <p:blipFill rotWithShape="1">
            <a:blip r:embed="rId3">
              <a:extLst>
                <a:ext uri="{28A0092B-C50C-407E-A947-70E740481C1C}">
                  <a14:useLocalDpi xmlns:a14="http://schemas.microsoft.com/office/drawing/2010/main" val="0"/>
                </a:ext>
              </a:extLst>
            </a:blip>
            <a:srcRect t="8639"/>
            <a:stretch/>
          </p:blipFill>
          <p:spPr bwMode="auto">
            <a:xfrm>
              <a:off x="2623457" y="496669"/>
              <a:ext cx="6696075" cy="376685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71D25EF-C3F0-8A43-9BE9-F602B128BCCC}"/>
                </a:ext>
              </a:extLst>
            </p:cNvPr>
            <p:cNvPicPr>
              <a:picLocks noChangeAspect="1"/>
            </p:cNvPicPr>
            <p:nvPr/>
          </p:nvPicPr>
          <p:blipFill rotWithShape="1">
            <a:blip r:embed="rId4"/>
            <a:srcRect l="9791" t="94642" r="2"/>
            <a:stretch/>
          </p:blipFill>
          <p:spPr>
            <a:xfrm>
              <a:off x="3404937" y="3962399"/>
              <a:ext cx="4055858" cy="213567"/>
            </a:xfrm>
            <a:prstGeom prst="rect">
              <a:avLst/>
            </a:prstGeom>
          </p:spPr>
        </p:pic>
      </p:grpSp>
    </p:spTree>
    <p:extLst>
      <p:ext uri="{BB962C8B-B14F-4D97-AF65-F5344CB8AC3E}">
        <p14:creationId xmlns:p14="http://schemas.microsoft.com/office/powerpoint/2010/main" val="295655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C6CF420-A6F0-4EA2-9D6C-2539C3944B28}"/>
              </a:ext>
            </a:extLst>
          </p:cNvPr>
          <p:cNvSpPr txBox="1">
            <a:spLocks/>
          </p:cNvSpPr>
          <p:nvPr/>
        </p:nvSpPr>
        <p:spPr>
          <a:xfrm>
            <a:off x="293915" y="290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Figure </a:t>
            </a:r>
            <a:r>
              <a:rPr lang="en-US" i="1" dirty="0">
                <a:solidFill>
                  <a:srgbClr val="FF0000"/>
                </a:solidFill>
              </a:rPr>
              <a:t>4</a:t>
            </a:r>
            <a:r>
              <a:rPr lang="en-US" i="1" dirty="0"/>
              <a:t>.</a:t>
            </a:r>
            <a:r>
              <a:rPr lang="en-US" dirty="0"/>
              <a:t> </a:t>
            </a:r>
          </a:p>
        </p:txBody>
      </p:sp>
      <p:sp>
        <p:nvSpPr>
          <p:cNvPr id="15" name="TextBox 14">
            <a:extLst>
              <a:ext uri="{FF2B5EF4-FFF2-40B4-BE49-F238E27FC236}">
                <a16:creationId xmlns:a16="http://schemas.microsoft.com/office/drawing/2014/main" id="{F04D4062-E642-4FAF-8CB2-33BF9BE0B50A}"/>
              </a:ext>
            </a:extLst>
          </p:cNvPr>
          <p:cNvSpPr txBox="1"/>
          <p:nvPr/>
        </p:nvSpPr>
        <p:spPr>
          <a:xfrm>
            <a:off x="1873539" y="206908"/>
            <a:ext cx="10024546" cy="1384995"/>
          </a:xfrm>
          <a:prstGeom prst="rect">
            <a:avLst/>
          </a:prstGeom>
          <a:noFill/>
        </p:spPr>
        <p:txBody>
          <a:bodyPr wrap="square" rtlCol="0">
            <a:spAutoFit/>
          </a:bodyPr>
          <a:lstStyle/>
          <a:p>
            <a:r>
              <a:rPr lang="en-US" sz="1200" dirty="0">
                <a:solidFill>
                  <a:schemeClr val="bg2">
                    <a:lumMod val="50000"/>
                  </a:schemeClr>
                </a:solidFill>
              </a:rPr>
              <a:t>Han – </a:t>
            </a:r>
          </a:p>
          <a:p>
            <a:r>
              <a:rPr lang="en-US" sz="1200" dirty="0">
                <a:solidFill>
                  <a:schemeClr val="bg2">
                    <a:lumMod val="50000"/>
                  </a:schemeClr>
                </a:solidFill>
              </a:rPr>
              <a:t>Cut the data to include only 12 days post inoculation</a:t>
            </a:r>
          </a:p>
          <a:p>
            <a:r>
              <a:rPr lang="en-US" sz="1200" dirty="0">
                <a:solidFill>
                  <a:schemeClr val="bg2">
                    <a:lumMod val="50000"/>
                  </a:schemeClr>
                </a:solidFill>
              </a:rPr>
              <a:t>Add legend and sample sizes to graphs (like in Figures 1, can do separate ones on each graph)</a:t>
            </a:r>
          </a:p>
          <a:p>
            <a:r>
              <a:rPr lang="en-US" sz="1200" dirty="0">
                <a:solidFill>
                  <a:schemeClr val="bg2">
                    <a:lumMod val="50000"/>
                  </a:schemeClr>
                </a:solidFill>
              </a:rPr>
              <a:t>Change the order of graphs to the one shown above, and add axis labels</a:t>
            </a:r>
          </a:p>
          <a:p>
            <a:r>
              <a:rPr lang="en-US" sz="1200" dirty="0">
                <a:solidFill>
                  <a:schemeClr val="bg2">
                    <a:lumMod val="50000"/>
                  </a:schemeClr>
                </a:solidFill>
              </a:rPr>
              <a:t>Change the label of each graph to the ones shown above</a:t>
            </a:r>
          </a:p>
          <a:p>
            <a:r>
              <a:rPr lang="en-US" sz="1200" dirty="0">
                <a:solidFill>
                  <a:schemeClr val="bg2">
                    <a:lumMod val="50000"/>
                  </a:schemeClr>
                </a:solidFill>
              </a:rPr>
              <a:t>Address questions in the notes section of this slide. </a:t>
            </a:r>
          </a:p>
          <a:p>
            <a:r>
              <a:rPr lang="en-US" sz="1200" dirty="0">
                <a:solidFill>
                  <a:srgbClr val="FF0000"/>
                </a:solidFill>
              </a:rPr>
              <a:t>Fix y scale.</a:t>
            </a:r>
          </a:p>
        </p:txBody>
      </p:sp>
      <p:sp>
        <p:nvSpPr>
          <p:cNvPr id="2" name="TextBox 1">
            <a:extLst>
              <a:ext uri="{FF2B5EF4-FFF2-40B4-BE49-F238E27FC236}">
                <a16:creationId xmlns:a16="http://schemas.microsoft.com/office/drawing/2014/main" id="{7CA5C0B6-ACD0-C947-9B48-949422028AC8}"/>
              </a:ext>
            </a:extLst>
          </p:cNvPr>
          <p:cNvSpPr txBox="1"/>
          <p:nvPr/>
        </p:nvSpPr>
        <p:spPr>
          <a:xfrm>
            <a:off x="10335986" y="6025243"/>
            <a:ext cx="741293" cy="369332"/>
          </a:xfrm>
          <a:prstGeom prst="rect">
            <a:avLst/>
          </a:prstGeom>
          <a:noFill/>
        </p:spPr>
        <p:txBody>
          <a:bodyPr wrap="none" rtlCol="0">
            <a:spAutoFit/>
          </a:bodyPr>
          <a:lstStyle/>
          <a:p>
            <a:r>
              <a:rPr lang="en-US" dirty="0"/>
              <a:t>Diet 2</a:t>
            </a:r>
          </a:p>
        </p:txBody>
      </p:sp>
      <p:grpSp>
        <p:nvGrpSpPr>
          <p:cNvPr id="64" name="Group 63">
            <a:extLst>
              <a:ext uri="{FF2B5EF4-FFF2-40B4-BE49-F238E27FC236}">
                <a16:creationId xmlns:a16="http://schemas.microsoft.com/office/drawing/2014/main" id="{9251A1D5-32E4-7C44-A916-F330A8B74B5F}"/>
              </a:ext>
            </a:extLst>
          </p:cNvPr>
          <p:cNvGrpSpPr/>
          <p:nvPr/>
        </p:nvGrpSpPr>
        <p:grpSpPr>
          <a:xfrm>
            <a:off x="74994" y="2370542"/>
            <a:ext cx="2923998" cy="2271536"/>
            <a:chOff x="74994" y="2370542"/>
            <a:chExt cx="2923998" cy="2271536"/>
          </a:xfrm>
        </p:grpSpPr>
        <p:pic>
          <p:nvPicPr>
            <p:cNvPr id="35" name="Picture 34" descr="A close up of a map&#10;&#10;Description automatically generated">
              <a:extLst>
                <a:ext uri="{FF2B5EF4-FFF2-40B4-BE49-F238E27FC236}">
                  <a16:creationId xmlns:a16="http://schemas.microsoft.com/office/drawing/2014/main" id="{C4547092-5A44-F245-8156-5EF62F443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4" y="2370542"/>
              <a:ext cx="1836159" cy="2271536"/>
            </a:xfrm>
            <a:prstGeom prst="rect">
              <a:avLst/>
            </a:prstGeom>
          </p:spPr>
        </p:pic>
        <p:pic>
          <p:nvPicPr>
            <p:cNvPr id="57" name="Picture 56" descr="A picture containing knife, table&#10;&#10;Description automatically generated">
              <a:extLst>
                <a:ext uri="{FF2B5EF4-FFF2-40B4-BE49-F238E27FC236}">
                  <a16:creationId xmlns:a16="http://schemas.microsoft.com/office/drawing/2014/main" id="{225ABA4B-3335-0346-AFD9-614F5B750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192" y="3121567"/>
              <a:ext cx="1193800" cy="685800"/>
            </a:xfrm>
            <a:prstGeom prst="rect">
              <a:avLst/>
            </a:prstGeom>
          </p:spPr>
        </p:pic>
      </p:grpSp>
      <p:grpSp>
        <p:nvGrpSpPr>
          <p:cNvPr id="65" name="Group 64">
            <a:extLst>
              <a:ext uri="{FF2B5EF4-FFF2-40B4-BE49-F238E27FC236}">
                <a16:creationId xmlns:a16="http://schemas.microsoft.com/office/drawing/2014/main" id="{DE8AAB2E-D001-7942-B70B-EE14F7846C9D}"/>
              </a:ext>
            </a:extLst>
          </p:cNvPr>
          <p:cNvGrpSpPr/>
          <p:nvPr/>
        </p:nvGrpSpPr>
        <p:grpSpPr>
          <a:xfrm>
            <a:off x="2998992" y="2370542"/>
            <a:ext cx="3004072" cy="2267712"/>
            <a:chOff x="2998992" y="2370542"/>
            <a:chExt cx="3004072" cy="2267712"/>
          </a:xfrm>
        </p:grpSpPr>
        <p:pic>
          <p:nvPicPr>
            <p:cNvPr id="37" name="Picture 36" descr="A close up of a map&#10;&#10;Description automatically generated">
              <a:extLst>
                <a:ext uri="{FF2B5EF4-FFF2-40B4-BE49-F238E27FC236}">
                  <a16:creationId xmlns:a16="http://schemas.microsoft.com/office/drawing/2014/main" id="{98A42766-C9E6-B247-8139-72B2B4F020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992" y="2370542"/>
              <a:ext cx="1833068" cy="2267712"/>
            </a:xfrm>
            <a:prstGeom prst="rect">
              <a:avLst/>
            </a:prstGeom>
          </p:spPr>
        </p:pic>
        <p:pic>
          <p:nvPicPr>
            <p:cNvPr id="59" name="Picture 58" descr="A picture containing knife, bird, table&#10;&#10;Description automatically generated">
              <a:extLst>
                <a:ext uri="{FF2B5EF4-FFF2-40B4-BE49-F238E27FC236}">
                  <a16:creationId xmlns:a16="http://schemas.microsoft.com/office/drawing/2014/main" id="{D008FFC3-0332-D349-A1CC-9E086F70D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9781" y="3140588"/>
              <a:ext cx="1273283" cy="724792"/>
            </a:xfrm>
            <a:prstGeom prst="rect">
              <a:avLst/>
            </a:prstGeom>
          </p:spPr>
        </p:pic>
      </p:grpSp>
      <p:grpSp>
        <p:nvGrpSpPr>
          <p:cNvPr id="66" name="Group 65">
            <a:extLst>
              <a:ext uri="{FF2B5EF4-FFF2-40B4-BE49-F238E27FC236}">
                <a16:creationId xmlns:a16="http://schemas.microsoft.com/office/drawing/2014/main" id="{46331C08-3862-EE40-BE2F-106283E8BC10}"/>
              </a:ext>
            </a:extLst>
          </p:cNvPr>
          <p:cNvGrpSpPr/>
          <p:nvPr/>
        </p:nvGrpSpPr>
        <p:grpSpPr>
          <a:xfrm>
            <a:off x="9045990" y="2366718"/>
            <a:ext cx="3146010" cy="2271536"/>
            <a:chOff x="6141911" y="2370543"/>
            <a:chExt cx="3146010" cy="2271536"/>
          </a:xfrm>
        </p:grpSpPr>
        <p:pic>
          <p:nvPicPr>
            <p:cNvPr id="41" name="Picture 40" descr="A close up of a map&#10;&#10;Description automatically generated">
              <a:extLst>
                <a:ext uri="{FF2B5EF4-FFF2-40B4-BE49-F238E27FC236}">
                  <a16:creationId xmlns:a16="http://schemas.microsoft.com/office/drawing/2014/main" id="{52F4CED7-FE3B-1248-83C2-BF606D728B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1911" y="2370543"/>
              <a:ext cx="1836159" cy="2271536"/>
            </a:xfrm>
            <a:prstGeom prst="rect">
              <a:avLst/>
            </a:prstGeom>
          </p:spPr>
        </p:pic>
        <p:pic>
          <p:nvPicPr>
            <p:cNvPr id="61" name="Picture 60" descr="A screenshot of a cell phone&#10;&#10;Description automatically generated">
              <a:extLst>
                <a:ext uri="{FF2B5EF4-FFF2-40B4-BE49-F238E27FC236}">
                  <a16:creationId xmlns:a16="http://schemas.microsoft.com/office/drawing/2014/main" id="{BEA347D5-028A-0C45-B48B-E3A58B1E57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6392" y="3128116"/>
              <a:ext cx="1311529" cy="766209"/>
            </a:xfrm>
            <a:prstGeom prst="rect">
              <a:avLst/>
            </a:prstGeom>
          </p:spPr>
        </p:pic>
      </p:grpSp>
      <p:grpSp>
        <p:nvGrpSpPr>
          <p:cNvPr id="67" name="Group 66">
            <a:extLst>
              <a:ext uri="{FF2B5EF4-FFF2-40B4-BE49-F238E27FC236}">
                <a16:creationId xmlns:a16="http://schemas.microsoft.com/office/drawing/2014/main" id="{D5A93FF0-BEE6-8344-BA20-CF72294CB8CA}"/>
              </a:ext>
            </a:extLst>
          </p:cNvPr>
          <p:cNvGrpSpPr/>
          <p:nvPr/>
        </p:nvGrpSpPr>
        <p:grpSpPr>
          <a:xfrm>
            <a:off x="6006525" y="2366718"/>
            <a:ext cx="3044604" cy="2271536"/>
            <a:chOff x="9147396" y="2328699"/>
            <a:chExt cx="3044604" cy="2271536"/>
          </a:xfrm>
        </p:grpSpPr>
        <p:pic>
          <p:nvPicPr>
            <p:cNvPr id="39" name="Picture 38" descr="A close up of a map&#10;&#10;Description automatically generated">
              <a:extLst>
                <a:ext uri="{FF2B5EF4-FFF2-40B4-BE49-F238E27FC236}">
                  <a16:creationId xmlns:a16="http://schemas.microsoft.com/office/drawing/2014/main" id="{EEDD58CF-3DE1-D045-859F-D02D02C4AA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7396" y="2328699"/>
              <a:ext cx="1836159" cy="2271536"/>
            </a:xfrm>
            <a:prstGeom prst="rect">
              <a:avLst/>
            </a:prstGeom>
          </p:spPr>
        </p:pic>
        <p:pic>
          <p:nvPicPr>
            <p:cNvPr id="63" name="Picture 62" descr="A picture containing table&#10;&#10;Description automatically generated">
              <a:extLst>
                <a:ext uri="{FF2B5EF4-FFF2-40B4-BE49-F238E27FC236}">
                  <a16:creationId xmlns:a16="http://schemas.microsoft.com/office/drawing/2014/main" id="{24525DCA-51A3-3B43-A0EF-C71C08C712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08083" y="3148823"/>
              <a:ext cx="1283917" cy="724792"/>
            </a:xfrm>
            <a:prstGeom prst="rect">
              <a:avLst/>
            </a:prstGeom>
          </p:spPr>
        </p:pic>
      </p:grpSp>
    </p:spTree>
    <p:extLst>
      <p:ext uri="{BB962C8B-B14F-4D97-AF65-F5344CB8AC3E}">
        <p14:creationId xmlns:p14="http://schemas.microsoft.com/office/powerpoint/2010/main" val="253600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C6CF420-A6F0-4EA2-9D6C-2539C3944B28}"/>
              </a:ext>
            </a:extLst>
          </p:cNvPr>
          <p:cNvSpPr txBox="1">
            <a:spLocks/>
          </p:cNvSpPr>
          <p:nvPr/>
        </p:nvSpPr>
        <p:spPr>
          <a:xfrm>
            <a:off x="293915" y="2907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Summaries of Figure </a:t>
            </a:r>
            <a:r>
              <a:rPr lang="en-US" i="1" dirty="0">
                <a:solidFill>
                  <a:srgbClr val="FF0000"/>
                </a:solidFill>
              </a:rPr>
              <a:t>4</a:t>
            </a:r>
            <a:r>
              <a:rPr lang="en-US" i="1" dirty="0"/>
              <a:t>.</a:t>
            </a:r>
            <a:r>
              <a:rPr lang="en-US" dirty="0"/>
              <a:t> </a:t>
            </a:r>
          </a:p>
        </p:txBody>
      </p:sp>
      <p:sp>
        <p:nvSpPr>
          <p:cNvPr id="15" name="TextBox 14">
            <a:extLst>
              <a:ext uri="{FF2B5EF4-FFF2-40B4-BE49-F238E27FC236}">
                <a16:creationId xmlns:a16="http://schemas.microsoft.com/office/drawing/2014/main" id="{F04D4062-E642-4FAF-8CB2-33BF9BE0B50A}"/>
              </a:ext>
            </a:extLst>
          </p:cNvPr>
          <p:cNvSpPr txBox="1"/>
          <p:nvPr/>
        </p:nvSpPr>
        <p:spPr>
          <a:xfrm>
            <a:off x="4090894" y="336432"/>
            <a:ext cx="5575621" cy="646331"/>
          </a:xfrm>
          <a:prstGeom prst="rect">
            <a:avLst/>
          </a:prstGeom>
          <a:noFill/>
        </p:spPr>
        <p:txBody>
          <a:bodyPr wrap="square" rtlCol="0">
            <a:spAutoFit/>
          </a:bodyPr>
          <a:lstStyle/>
          <a:p>
            <a:r>
              <a:rPr lang="en-US" sz="1200" dirty="0">
                <a:solidFill>
                  <a:schemeClr val="bg2">
                    <a:lumMod val="50000"/>
                  </a:schemeClr>
                </a:solidFill>
              </a:rPr>
              <a:t>Can we say anything about the magnitude of sexual dimorphism in the analysis? </a:t>
            </a:r>
          </a:p>
          <a:p>
            <a:r>
              <a:rPr lang="en-US" sz="1200" dirty="0">
                <a:solidFill>
                  <a:schemeClr val="bg2">
                    <a:lumMod val="50000"/>
                  </a:schemeClr>
                </a:solidFill>
              </a:rPr>
              <a:t>Does timing of introducing Glucose matter for survival after inoculation? </a:t>
            </a:r>
          </a:p>
          <a:p>
            <a:r>
              <a:rPr lang="en-US" sz="1200" dirty="0">
                <a:solidFill>
                  <a:schemeClr val="bg2">
                    <a:lumMod val="50000"/>
                  </a:schemeClr>
                </a:solidFill>
              </a:rPr>
              <a:t>Summarize the main findings in the figure legend. </a:t>
            </a:r>
          </a:p>
        </p:txBody>
      </p:sp>
      <p:sp>
        <p:nvSpPr>
          <p:cNvPr id="2" name="TextBox 1">
            <a:extLst>
              <a:ext uri="{FF2B5EF4-FFF2-40B4-BE49-F238E27FC236}">
                <a16:creationId xmlns:a16="http://schemas.microsoft.com/office/drawing/2014/main" id="{7CA5C0B6-ACD0-C947-9B48-949422028AC8}"/>
              </a:ext>
            </a:extLst>
          </p:cNvPr>
          <p:cNvSpPr txBox="1"/>
          <p:nvPr/>
        </p:nvSpPr>
        <p:spPr>
          <a:xfrm>
            <a:off x="11251284" y="6308800"/>
            <a:ext cx="741293" cy="369332"/>
          </a:xfrm>
          <a:prstGeom prst="rect">
            <a:avLst/>
          </a:prstGeom>
          <a:noFill/>
        </p:spPr>
        <p:txBody>
          <a:bodyPr wrap="none" rtlCol="0">
            <a:spAutoFit/>
          </a:bodyPr>
          <a:lstStyle/>
          <a:p>
            <a:r>
              <a:rPr lang="en-US" dirty="0"/>
              <a:t>Diet 2</a:t>
            </a:r>
          </a:p>
        </p:txBody>
      </p:sp>
      <p:sp>
        <p:nvSpPr>
          <p:cNvPr id="3" name="TextBox 2">
            <a:extLst>
              <a:ext uri="{FF2B5EF4-FFF2-40B4-BE49-F238E27FC236}">
                <a16:creationId xmlns:a16="http://schemas.microsoft.com/office/drawing/2014/main" id="{556C4C1C-A480-9746-8D25-54F02CA1BDFE}"/>
              </a:ext>
            </a:extLst>
          </p:cNvPr>
          <p:cNvSpPr txBox="1"/>
          <p:nvPr/>
        </p:nvSpPr>
        <p:spPr>
          <a:xfrm>
            <a:off x="714467" y="1009067"/>
            <a:ext cx="11078687" cy="5139869"/>
          </a:xfrm>
          <a:prstGeom prst="rect">
            <a:avLst/>
          </a:prstGeom>
          <a:noFill/>
        </p:spPr>
        <p:txBody>
          <a:bodyPr wrap="square" rtlCol="0">
            <a:spAutoFit/>
          </a:bodyPr>
          <a:lstStyle/>
          <a:p>
            <a:pPr marL="400050" indent="-400050">
              <a:buAutoNum type="romanUcPeriod"/>
            </a:pPr>
            <a:r>
              <a:rPr lang="en-US" dirty="0"/>
              <a:t>Sexual Dimorphism </a:t>
            </a:r>
          </a:p>
          <a:p>
            <a:pPr marL="857250" lvl="1" indent="-400050">
              <a:buFont typeface="Arial" panose="020B0604020202020204" pitchFamily="34" charset="0"/>
              <a:buChar char="•"/>
            </a:pPr>
            <a:r>
              <a:rPr lang="en-US" sz="1600" dirty="0"/>
              <a:t>No sexual dimorphism for any diet conditions of control treatment</a:t>
            </a:r>
          </a:p>
          <a:p>
            <a:pPr marL="857250" lvl="1" indent="-400050">
              <a:buFont typeface="Arial" panose="020B0604020202020204" pitchFamily="34" charset="0"/>
              <a:buChar char="•"/>
            </a:pPr>
            <a:r>
              <a:rPr lang="en-US" sz="1600" dirty="0"/>
              <a:t>Sexual dimorphism exists for all diet conditions of fungal treatment at 3-9 days or 3-12 days after spray.</a:t>
            </a:r>
          </a:p>
          <a:p>
            <a:pPr marL="400050" indent="-400050">
              <a:buFont typeface="Arial" panose="020B0604020202020204" pitchFamily="34" charset="0"/>
              <a:buChar char="•"/>
            </a:pPr>
            <a:endParaRPr lang="en-US" sz="1600" dirty="0"/>
          </a:p>
          <a:p>
            <a:pPr marL="400050" indent="-400050">
              <a:buFont typeface="+mj-lt"/>
              <a:buAutoNum type="romanUcPeriod"/>
            </a:pPr>
            <a:endParaRPr lang="en-US" sz="1600" dirty="0"/>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endParaRPr lang="en-US" dirty="0"/>
          </a:p>
          <a:p>
            <a:pPr marL="400050" indent="-400050">
              <a:buFont typeface="+mj-lt"/>
              <a:buAutoNum type="romanUcPeriod"/>
            </a:pPr>
            <a:endParaRPr lang="en-US" dirty="0"/>
          </a:p>
          <a:p>
            <a:pPr marL="400050" indent="-400050">
              <a:buAutoNum type="romanUcPeriod" startAt="2"/>
            </a:pPr>
            <a:r>
              <a:rPr lang="en-US" dirty="0"/>
              <a:t>Glucose timing (G/C vs C/G)</a:t>
            </a:r>
          </a:p>
          <a:p>
            <a:pPr marL="857250" lvl="1" indent="-400050">
              <a:buFont typeface="Arial" panose="020B0604020202020204" pitchFamily="34" charset="0"/>
              <a:buChar char="•"/>
            </a:pPr>
            <a:r>
              <a:rPr lang="en-US" sz="1600" dirty="0"/>
              <a:t>Timing of introducing Glucose does matter for survival, and such difference only exists under fungal treatment.</a:t>
            </a:r>
          </a:p>
          <a:p>
            <a:pPr marL="857250" lvl="1" indent="-400050">
              <a:buFont typeface="Arial" panose="020B0604020202020204" pitchFamily="34" charset="0"/>
              <a:buChar char="•"/>
            </a:pPr>
            <a:r>
              <a:rPr lang="en-US" sz="1600" dirty="0"/>
              <a:t>C/G fungal male has a lower risk of death than G/C fungal male. </a:t>
            </a:r>
          </a:p>
          <a:p>
            <a:pPr marL="857250" lvl="1" indent="-400050">
              <a:buFont typeface="Arial" panose="020B0604020202020204" pitchFamily="34" charset="0"/>
              <a:buChar char="•"/>
            </a:pPr>
            <a:r>
              <a:rPr lang="en-US" sz="1600" dirty="0"/>
              <a:t>C/G fungal female has a lower risk of death than G/C fungal female.</a:t>
            </a:r>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400050" indent="-400050">
              <a:buFont typeface="+mj-lt"/>
              <a:buAutoNum type="romanUcPeriod"/>
            </a:pPr>
            <a:endParaRPr lang="en-US" dirty="0"/>
          </a:p>
        </p:txBody>
      </p:sp>
      <p:graphicFrame>
        <p:nvGraphicFramePr>
          <p:cNvPr id="5" name="Table 4">
            <a:extLst>
              <a:ext uri="{FF2B5EF4-FFF2-40B4-BE49-F238E27FC236}">
                <a16:creationId xmlns:a16="http://schemas.microsoft.com/office/drawing/2014/main" id="{3CF3F9B9-2202-CA4F-A365-87093BFB917A}"/>
              </a:ext>
            </a:extLst>
          </p:cNvPr>
          <p:cNvGraphicFramePr>
            <a:graphicFrameLocks noGrp="1"/>
          </p:cNvGraphicFramePr>
          <p:nvPr>
            <p:extLst>
              <p:ext uri="{D42A27DB-BD31-4B8C-83A1-F6EECF244321}">
                <p14:modId xmlns:p14="http://schemas.microsoft.com/office/powerpoint/2010/main" val="2238834485"/>
              </p:ext>
            </p:extLst>
          </p:nvPr>
        </p:nvGraphicFramePr>
        <p:xfrm>
          <a:off x="0" y="1906899"/>
          <a:ext cx="12192001" cy="944880"/>
        </p:xfrm>
        <a:graphic>
          <a:graphicData uri="http://schemas.openxmlformats.org/drawingml/2006/table">
            <a:tbl>
              <a:tblPr firstRow="1" bandRow="1">
                <a:tableStyleId>{5940675A-B579-460E-94D1-54222C63F5DA}</a:tableStyleId>
              </a:tblPr>
              <a:tblGrid>
                <a:gridCol w="1553028">
                  <a:extLst>
                    <a:ext uri="{9D8B030D-6E8A-4147-A177-3AD203B41FA5}">
                      <a16:colId xmlns:a16="http://schemas.microsoft.com/office/drawing/2014/main" val="482271420"/>
                    </a:ext>
                  </a:extLst>
                </a:gridCol>
                <a:gridCol w="666156">
                  <a:extLst>
                    <a:ext uri="{9D8B030D-6E8A-4147-A177-3AD203B41FA5}">
                      <a16:colId xmlns:a16="http://schemas.microsoft.com/office/drawing/2014/main" val="558337430"/>
                    </a:ext>
                  </a:extLst>
                </a:gridCol>
                <a:gridCol w="1045563">
                  <a:extLst>
                    <a:ext uri="{9D8B030D-6E8A-4147-A177-3AD203B41FA5}">
                      <a16:colId xmlns:a16="http://schemas.microsoft.com/office/drawing/2014/main" val="788840185"/>
                    </a:ext>
                  </a:extLst>
                </a:gridCol>
                <a:gridCol w="763915">
                  <a:extLst>
                    <a:ext uri="{9D8B030D-6E8A-4147-A177-3AD203B41FA5}">
                      <a16:colId xmlns:a16="http://schemas.microsoft.com/office/drawing/2014/main" val="3636553945"/>
                    </a:ext>
                  </a:extLst>
                </a:gridCol>
                <a:gridCol w="1099932">
                  <a:extLst>
                    <a:ext uri="{9D8B030D-6E8A-4147-A177-3AD203B41FA5}">
                      <a16:colId xmlns:a16="http://schemas.microsoft.com/office/drawing/2014/main" val="4042278622"/>
                    </a:ext>
                  </a:extLst>
                </a:gridCol>
                <a:gridCol w="967409">
                  <a:extLst>
                    <a:ext uri="{9D8B030D-6E8A-4147-A177-3AD203B41FA5}">
                      <a16:colId xmlns:a16="http://schemas.microsoft.com/office/drawing/2014/main" val="1211399707"/>
                    </a:ext>
                  </a:extLst>
                </a:gridCol>
                <a:gridCol w="1007166">
                  <a:extLst>
                    <a:ext uri="{9D8B030D-6E8A-4147-A177-3AD203B41FA5}">
                      <a16:colId xmlns:a16="http://schemas.microsoft.com/office/drawing/2014/main" val="348404548"/>
                    </a:ext>
                  </a:extLst>
                </a:gridCol>
                <a:gridCol w="662610">
                  <a:extLst>
                    <a:ext uri="{9D8B030D-6E8A-4147-A177-3AD203B41FA5}">
                      <a16:colId xmlns:a16="http://schemas.microsoft.com/office/drawing/2014/main" val="1669012259"/>
                    </a:ext>
                  </a:extLst>
                </a:gridCol>
                <a:gridCol w="980660">
                  <a:extLst>
                    <a:ext uri="{9D8B030D-6E8A-4147-A177-3AD203B41FA5}">
                      <a16:colId xmlns:a16="http://schemas.microsoft.com/office/drawing/2014/main" val="845132479"/>
                    </a:ext>
                  </a:extLst>
                </a:gridCol>
                <a:gridCol w="742121">
                  <a:extLst>
                    <a:ext uri="{9D8B030D-6E8A-4147-A177-3AD203B41FA5}">
                      <a16:colId xmlns:a16="http://schemas.microsoft.com/office/drawing/2014/main" val="1583028552"/>
                    </a:ext>
                  </a:extLst>
                </a:gridCol>
                <a:gridCol w="848139">
                  <a:extLst>
                    <a:ext uri="{9D8B030D-6E8A-4147-A177-3AD203B41FA5}">
                      <a16:colId xmlns:a16="http://schemas.microsoft.com/office/drawing/2014/main" val="404401310"/>
                    </a:ext>
                  </a:extLst>
                </a:gridCol>
                <a:gridCol w="967409">
                  <a:extLst>
                    <a:ext uri="{9D8B030D-6E8A-4147-A177-3AD203B41FA5}">
                      <a16:colId xmlns:a16="http://schemas.microsoft.com/office/drawing/2014/main" val="955161673"/>
                    </a:ext>
                  </a:extLst>
                </a:gridCol>
                <a:gridCol w="887893">
                  <a:extLst>
                    <a:ext uri="{9D8B030D-6E8A-4147-A177-3AD203B41FA5}">
                      <a16:colId xmlns:a16="http://schemas.microsoft.com/office/drawing/2014/main" val="1269027450"/>
                    </a:ext>
                  </a:extLst>
                </a:gridCol>
              </a:tblGrid>
              <a:tr h="244747">
                <a:tc>
                  <a:txBody>
                    <a:bodyPr/>
                    <a:lstStyle/>
                    <a:p>
                      <a:pPr algn="ctr"/>
                      <a:r>
                        <a:rPr lang="en-US" sz="1100" dirty="0"/>
                        <a:t>Baseline: Control Male </a:t>
                      </a:r>
                    </a:p>
                  </a:txBody>
                  <a:tcPr>
                    <a:solidFill>
                      <a:schemeClr val="accent2"/>
                    </a:solidFill>
                  </a:tcPr>
                </a:tc>
                <a:tc gridSpan="3">
                  <a:txBody>
                    <a:bodyPr/>
                    <a:lstStyle/>
                    <a:p>
                      <a:pPr algn="ctr"/>
                      <a:r>
                        <a:rPr lang="en-US" sz="1100" dirty="0"/>
                        <a:t>C/C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C/G</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G/G</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G/C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244747">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403112">
                <a:tc>
                  <a:txBody>
                    <a:bodyPr/>
                    <a:lstStyle/>
                    <a:p>
                      <a:pPr algn="ctr"/>
                      <a:r>
                        <a:rPr lang="en-US" sz="1100" dirty="0"/>
                        <a:t>Hazard ratio</a:t>
                      </a:r>
                    </a:p>
                    <a:p>
                      <a:pPr algn="ctr"/>
                      <a:r>
                        <a:rPr lang="en-US" sz="1100" dirty="0"/>
                        <a:t>(p-value)</a:t>
                      </a:r>
                    </a:p>
                  </a:txBody>
                  <a:tcPr/>
                </a:tc>
                <a:tc>
                  <a:txBody>
                    <a:bodyPr/>
                    <a:lstStyle/>
                    <a:p>
                      <a:pPr algn="ctr"/>
                      <a:r>
                        <a:rPr lang="en-US" sz="1100" dirty="0"/>
                        <a:t>0.824</a:t>
                      </a:r>
                    </a:p>
                    <a:p>
                      <a:pPr algn="ctr"/>
                      <a:r>
                        <a:rPr lang="en-US" sz="1100" dirty="0"/>
                        <a:t>(0.5380)</a:t>
                      </a:r>
                    </a:p>
                  </a:txBody>
                  <a:tcPr/>
                </a:tc>
                <a:tc>
                  <a:txBody>
                    <a:bodyPr/>
                    <a:lstStyle/>
                    <a:p>
                      <a:pPr algn="ctr"/>
                      <a:r>
                        <a:rPr lang="en-US" sz="1100" dirty="0"/>
                        <a:t>0.415</a:t>
                      </a:r>
                    </a:p>
                    <a:p>
                      <a:pPr algn="ctr"/>
                      <a:r>
                        <a:rPr lang="en-US" sz="1100" dirty="0"/>
                        <a:t>(0.1078)</a:t>
                      </a:r>
                    </a:p>
                  </a:txBody>
                  <a:tcPr/>
                </a:tc>
                <a:tc>
                  <a:txBody>
                    <a:bodyPr/>
                    <a:lstStyle/>
                    <a:p>
                      <a:pPr algn="ctr"/>
                      <a:r>
                        <a:rPr lang="en-US" sz="1100" dirty="0"/>
                        <a:t>0.995</a:t>
                      </a:r>
                    </a:p>
                    <a:p>
                      <a:pPr algn="ctr"/>
                      <a:r>
                        <a:rPr lang="en-US" sz="1100" dirty="0"/>
                        <a:t>(0.9921)</a:t>
                      </a:r>
                    </a:p>
                  </a:txBody>
                  <a:tcPr/>
                </a:tc>
                <a:tc>
                  <a:txBody>
                    <a:bodyPr/>
                    <a:lstStyle/>
                    <a:p>
                      <a:pPr algn="ctr"/>
                      <a:r>
                        <a:rPr lang="en-US" sz="1100" dirty="0"/>
                        <a:t>0.824</a:t>
                      </a:r>
                    </a:p>
                    <a:p>
                      <a:pPr algn="ctr"/>
                      <a:r>
                        <a:rPr lang="en-US" sz="1100" dirty="0"/>
                        <a:t>(0.5380)</a:t>
                      </a:r>
                    </a:p>
                  </a:txBody>
                  <a:tcPr/>
                </a:tc>
                <a:tc>
                  <a:txBody>
                    <a:bodyPr/>
                    <a:lstStyle/>
                    <a:p>
                      <a:pPr algn="ctr"/>
                      <a:r>
                        <a:rPr lang="en-US" sz="1100" dirty="0"/>
                        <a:t>0.415</a:t>
                      </a:r>
                    </a:p>
                    <a:p>
                      <a:pPr algn="ctr"/>
                      <a:r>
                        <a:rPr lang="en-US" sz="1100" dirty="0"/>
                        <a:t>(0.1078)</a:t>
                      </a:r>
                    </a:p>
                  </a:txBody>
                  <a:tcPr/>
                </a:tc>
                <a:tc>
                  <a:txBody>
                    <a:bodyPr/>
                    <a:lstStyle/>
                    <a:p>
                      <a:pPr algn="ctr"/>
                      <a:r>
                        <a:rPr lang="en-US" sz="1100" dirty="0"/>
                        <a:t>0.995</a:t>
                      </a:r>
                    </a:p>
                    <a:p>
                      <a:pPr algn="ctr"/>
                      <a:r>
                        <a:rPr lang="en-US" sz="1100" dirty="0"/>
                        <a:t>(0.9921)</a:t>
                      </a:r>
                    </a:p>
                  </a:txBody>
                  <a:tcPr/>
                </a:tc>
                <a:tc>
                  <a:txBody>
                    <a:bodyPr/>
                    <a:lstStyle/>
                    <a:p>
                      <a:pPr algn="ctr"/>
                      <a:r>
                        <a:rPr lang="en-US" sz="1100" dirty="0"/>
                        <a:t>0.824</a:t>
                      </a:r>
                    </a:p>
                    <a:p>
                      <a:pPr algn="ctr"/>
                      <a:r>
                        <a:rPr lang="en-US" sz="1100" dirty="0"/>
                        <a:t>(0.5380)</a:t>
                      </a:r>
                    </a:p>
                  </a:txBody>
                  <a:tcPr/>
                </a:tc>
                <a:tc>
                  <a:txBody>
                    <a:bodyPr/>
                    <a:lstStyle/>
                    <a:p>
                      <a:pPr algn="ctr"/>
                      <a:r>
                        <a:rPr lang="en-US" sz="1100" dirty="0"/>
                        <a:t>0.415</a:t>
                      </a:r>
                    </a:p>
                    <a:p>
                      <a:pPr algn="ctr"/>
                      <a:r>
                        <a:rPr lang="en-US" sz="1100" dirty="0"/>
                        <a:t>(0.1078)</a:t>
                      </a:r>
                    </a:p>
                  </a:txBody>
                  <a:tcPr/>
                </a:tc>
                <a:tc>
                  <a:txBody>
                    <a:bodyPr/>
                    <a:lstStyle/>
                    <a:p>
                      <a:pPr algn="ctr"/>
                      <a:r>
                        <a:rPr lang="en-US" sz="1100" dirty="0"/>
                        <a:t>0.995</a:t>
                      </a:r>
                    </a:p>
                    <a:p>
                      <a:pPr algn="ctr"/>
                      <a:r>
                        <a:rPr lang="en-US" sz="1100" dirty="0"/>
                        <a:t>(0.9921)</a:t>
                      </a:r>
                    </a:p>
                  </a:txBody>
                  <a:tcPr/>
                </a:tc>
                <a:tc>
                  <a:txBody>
                    <a:bodyPr/>
                    <a:lstStyle/>
                    <a:p>
                      <a:pPr algn="ctr"/>
                      <a:r>
                        <a:rPr lang="en-US" sz="1100" dirty="0"/>
                        <a:t>0.824</a:t>
                      </a:r>
                    </a:p>
                    <a:p>
                      <a:pPr algn="ctr"/>
                      <a:r>
                        <a:rPr lang="en-US" sz="1100" dirty="0"/>
                        <a:t>(0.5380)</a:t>
                      </a:r>
                    </a:p>
                  </a:txBody>
                  <a:tcPr/>
                </a:tc>
                <a:tc>
                  <a:txBody>
                    <a:bodyPr/>
                    <a:lstStyle/>
                    <a:p>
                      <a:pPr algn="ctr"/>
                      <a:r>
                        <a:rPr lang="en-US" sz="1100" dirty="0"/>
                        <a:t>0.415</a:t>
                      </a:r>
                    </a:p>
                    <a:p>
                      <a:pPr algn="ctr"/>
                      <a:r>
                        <a:rPr lang="en-US" sz="1100" dirty="0"/>
                        <a:t>(0.1078)</a:t>
                      </a:r>
                    </a:p>
                  </a:txBody>
                  <a:tcPr/>
                </a:tc>
                <a:tc>
                  <a:txBody>
                    <a:bodyPr/>
                    <a:lstStyle/>
                    <a:p>
                      <a:pPr algn="ctr"/>
                      <a:r>
                        <a:rPr lang="en-US" sz="1100" dirty="0"/>
                        <a:t>0.995</a:t>
                      </a:r>
                    </a:p>
                    <a:p>
                      <a:pPr algn="ctr"/>
                      <a:r>
                        <a:rPr lang="en-US" sz="1100" dirty="0"/>
                        <a:t>(0.9921)</a:t>
                      </a:r>
                    </a:p>
                  </a:txBody>
                  <a:tcPr/>
                </a:tc>
                <a:extLst>
                  <a:ext uri="{0D108BD9-81ED-4DB2-BD59-A6C34878D82A}">
                    <a16:rowId xmlns:a16="http://schemas.microsoft.com/office/drawing/2014/main" val="4138375111"/>
                  </a:ext>
                </a:extLst>
              </a:tr>
            </a:tbl>
          </a:graphicData>
        </a:graphic>
      </p:graphicFrame>
      <p:graphicFrame>
        <p:nvGraphicFramePr>
          <p:cNvPr id="22" name="Table 21">
            <a:extLst>
              <a:ext uri="{FF2B5EF4-FFF2-40B4-BE49-F238E27FC236}">
                <a16:creationId xmlns:a16="http://schemas.microsoft.com/office/drawing/2014/main" id="{84A1DAA0-E67C-F64F-A8C6-FB749D576004}"/>
              </a:ext>
            </a:extLst>
          </p:cNvPr>
          <p:cNvGraphicFramePr>
            <a:graphicFrameLocks noGrp="1"/>
          </p:cNvGraphicFramePr>
          <p:nvPr>
            <p:extLst>
              <p:ext uri="{D42A27DB-BD31-4B8C-83A1-F6EECF244321}">
                <p14:modId xmlns:p14="http://schemas.microsoft.com/office/powerpoint/2010/main" val="3625799474"/>
              </p:ext>
            </p:extLst>
          </p:nvPr>
        </p:nvGraphicFramePr>
        <p:xfrm>
          <a:off x="1640115" y="5067469"/>
          <a:ext cx="7228843" cy="944880"/>
        </p:xfrm>
        <a:graphic>
          <a:graphicData uri="http://schemas.openxmlformats.org/drawingml/2006/table">
            <a:tbl>
              <a:tblPr firstRow="1" bandRow="1">
                <a:tableStyleId>{5940675A-B579-460E-94D1-54222C63F5DA}</a:tableStyleId>
              </a:tblPr>
              <a:tblGrid>
                <a:gridCol w="1270088">
                  <a:extLst>
                    <a:ext uri="{9D8B030D-6E8A-4147-A177-3AD203B41FA5}">
                      <a16:colId xmlns:a16="http://schemas.microsoft.com/office/drawing/2014/main" val="482271420"/>
                    </a:ext>
                  </a:extLst>
                </a:gridCol>
                <a:gridCol w="780234">
                  <a:extLst>
                    <a:ext uri="{9D8B030D-6E8A-4147-A177-3AD203B41FA5}">
                      <a16:colId xmlns:a16="http://schemas.microsoft.com/office/drawing/2014/main" val="558337430"/>
                    </a:ext>
                  </a:extLst>
                </a:gridCol>
                <a:gridCol w="1112793">
                  <a:extLst>
                    <a:ext uri="{9D8B030D-6E8A-4147-A177-3AD203B41FA5}">
                      <a16:colId xmlns:a16="http://schemas.microsoft.com/office/drawing/2014/main" val="788840185"/>
                    </a:ext>
                  </a:extLst>
                </a:gridCol>
                <a:gridCol w="831396">
                  <a:extLst>
                    <a:ext uri="{9D8B030D-6E8A-4147-A177-3AD203B41FA5}">
                      <a16:colId xmlns:a16="http://schemas.microsoft.com/office/drawing/2014/main" val="3636553945"/>
                    </a:ext>
                  </a:extLst>
                </a:gridCol>
                <a:gridCol w="1096567">
                  <a:extLst>
                    <a:ext uri="{9D8B030D-6E8A-4147-A177-3AD203B41FA5}">
                      <a16:colId xmlns:a16="http://schemas.microsoft.com/office/drawing/2014/main" val="4042278622"/>
                    </a:ext>
                  </a:extLst>
                </a:gridCol>
                <a:gridCol w="1053392">
                  <a:extLst>
                    <a:ext uri="{9D8B030D-6E8A-4147-A177-3AD203B41FA5}">
                      <a16:colId xmlns:a16="http://schemas.microsoft.com/office/drawing/2014/main" val="1211399707"/>
                    </a:ext>
                  </a:extLst>
                </a:gridCol>
                <a:gridCol w="1084373">
                  <a:extLst>
                    <a:ext uri="{9D8B030D-6E8A-4147-A177-3AD203B41FA5}">
                      <a16:colId xmlns:a16="http://schemas.microsoft.com/office/drawing/2014/main" val="348404548"/>
                    </a:ext>
                  </a:extLst>
                </a:gridCol>
              </a:tblGrid>
              <a:tr h="177220">
                <a:tc>
                  <a:txBody>
                    <a:bodyPr/>
                    <a:lstStyle/>
                    <a:p>
                      <a:pPr algn="ctr"/>
                      <a:r>
                        <a:rPr lang="en-US" sz="1100" dirty="0"/>
                        <a:t>Baseline: C/G Male</a:t>
                      </a:r>
                    </a:p>
                  </a:txBody>
                  <a:tcPr>
                    <a:solidFill>
                      <a:schemeClr val="accent2"/>
                    </a:solidFill>
                  </a:tcPr>
                </a:tc>
                <a:tc gridSpan="3">
                  <a:txBody>
                    <a:bodyPr/>
                    <a:lstStyle/>
                    <a:p>
                      <a:pPr algn="ctr"/>
                      <a:r>
                        <a:rPr lang="en-US" sz="1100" dirty="0"/>
                        <a:t>Control Male</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 Male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177220">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291891">
                <a:tc>
                  <a:txBody>
                    <a:bodyPr/>
                    <a:lstStyle/>
                    <a:p>
                      <a:pPr algn="ctr"/>
                      <a:r>
                        <a:rPr lang="en-US" sz="1100" dirty="0"/>
                        <a:t>Hazard ratio</a:t>
                      </a:r>
                    </a:p>
                    <a:p>
                      <a:pPr algn="ctr"/>
                      <a:r>
                        <a:rPr lang="en-US" sz="1100" dirty="0"/>
                        <a:t>(p-value)</a:t>
                      </a:r>
                    </a:p>
                  </a:txBody>
                  <a:tcPr/>
                </a:tc>
                <a:tc>
                  <a:txBody>
                    <a:bodyPr/>
                    <a:lstStyle/>
                    <a:p>
                      <a:pPr algn="ctr"/>
                      <a:r>
                        <a:rPr lang="en-US" sz="1100" dirty="0"/>
                        <a:t>0.240</a:t>
                      </a:r>
                    </a:p>
                    <a:p>
                      <a:pPr algn="ctr"/>
                      <a:r>
                        <a:rPr lang="en-US" sz="1100" dirty="0"/>
                        <a:t>(0.0356)</a:t>
                      </a:r>
                    </a:p>
                  </a:txBody>
                  <a:tcPr/>
                </a:tc>
                <a:tc>
                  <a:txBody>
                    <a:bodyPr/>
                    <a:lstStyle/>
                    <a:p>
                      <a:pPr algn="ctr"/>
                      <a:r>
                        <a:rPr lang="en-US" sz="1100" dirty="0"/>
                        <a:t>7.031</a:t>
                      </a:r>
                    </a:p>
                    <a:p>
                      <a:pPr algn="ctr"/>
                      <a:r>
                        <a:rPr lang="en-US" sz="1100" dirty="0"/>
                        <a:t>(0.0750)</a:t>
                      </a:r>
                    </a:p>
                  </a:txBody>
                  <a:tcPr/>
                </a:tc>
                <a:tc>
                  <a:txBody>
                    <a:bodyPr/>
                    <a:lstStyle/>
                    <a:p>
                      <a:pPr algn="ctr"/>
                      <a:r>
                        <a:rPr lang="en-US" sz="1100" dirty="0"/>
                        <a:t>2.062</a:t>
                      </a:r>
                    </a:p>
                    <a:p>
                      <a:pPr algn="ctr"/>
                      <a:r>
                        <a:rPr lang="en-US" sz="1100" dirty="0"/>
                        <a:t>(0.3020)</a:t>
                      </a:r>
                    </a:p>
                  </a:txBody>
                  <a:tcPr/>
                </a:tc>
                <a:tc>
                  <a:txBody>
                    <a:bodyPr/>
                    <a:lstStyle/>
                    <a:p>
                      <a:pPr algn="ctr"/>
                      <a:r>
                        <a:rPr lang="en-US" sz="1100" dirty="0"/>
                        <a:t>7.153e+05</a:t>
                      </a:r>
                    </a:p>
                    <a:p>
                      <a:pPr algn="ctr"/>
                      <a:r>
                        <a:rPr lang="en-US" sz="1100" dirty="0"/>
                        <a:t>(0.9750)</a:t>
                      </a:r>
                    </a:p>
                  </a:txBody>
                  <a:tcPr/>
                </a:tc>
                <a:tc>
                  <a:txBody>
                    <a:bodyPr/>
                    <a:lstStyle/>
                    <a:p>
                      <a:pPr algn="ctr"/>
                      <a:r>
                        <a:rPr lang="en-US" sz="1100" dirty="0">
                          <a:highlight>
                            <a:srgbClr val="FFFF00"/>
                          </a:highlight>
                        </a:rPr>
                        <a:t>5.231</a:t>
                      </a:r>
                    </a:p>
                    <a:p>
                      <a:pPr algn="ctr"/>
                      <a:r>
                        <a:rPr lang="en-US" sz="1100" dirty="0">
                          <a:highlight>
                            <a:srgbClr val="FFFF00"/>
                          </a:highlight>
                        </a:rPr>
                        <a:t>(2.8430e-06)</a:t>
                      </a:r>
                    </a:p>
                  </a:txBody>
                  <a:tcPr/>
                </a:tc>
                <a:tc>
                  <a:txBody>
                    <a:bodyPr/>
                    <a:lstStyle/>
                    <a:p>
                      <a:pPr algn="ctr"/>
                      <a:r>
                        <a:rPr lang="en-US" sz="1100" dirty="0">
                          <a:highlight>
                            <a:srgbClr val="FFFF00"/>
                          </a:highlight>
                        </a:rPr>
                        <a:t>3.117</a:t>
                      </a:r>
                    </a:p>
                    <a:p>
                      <a:pPr algn="ctr"/>
                      <a:r>
                        <a:rPr lang="en-US" sz="1100" dirty="0">
                          <a:highlight>
                            <a:srgbClr val="FFFF00"/>
                          </a:highlight>
                        </a:rPr>
                        <a:t>(9.9104e-08)</a:t>
                      </a:r>
                    </a:p>
                  </a:txBody>
                  <a:tcPr/>
                </a:tc>
                <a:extLst>
                  <a:ext uri="{0D108BD9-81ED-4DB2-BD59-A6C34878D82A}">
                    <a16:rowId xmlns:a16="http://schemas.microsoft.com/office/drawing/2014/main" val="4138375111"/>
                  </a:ext>
                </a:extLst>
              </a:tr>
            </a:tbl>
          </a:graphicData>
        </a:graphic>
      </p:graphicFrame>
      <p:graphicFrame>
        <p:nvGraphicFramePr>
          <p:cNvPr id="23" name="Table 22">
            <a:extLst>
              <a:ext uri="{FF2B5EF4-FFF2-40B4-BE49-F238E27FC236}">
                <a16:creationId xmlns:a16="http://schemas.microsoft.com/office/drawing/2014/main" id="{2A6FD8E3-0BFE-974C-B3F8-6DF351B3FF8C}"/>
              </a:ext>
            </a:extLst>
          </p:cNvPr>
          <p:cNvGraphicFramePr>
            <a:graphicFrameLocks noGrp="1"/>
          </p:cNvGraphicFramePr>
          <p:nvPr>
            <p:extLst>
              <p:ext uri="{D42A27DB-BD31-4B8C-83A1-F6EECF244321}">
                <p14:modId xmlns:p14="http://schemas.microsoft.com/office/powerpoint/2010/main" val="3706377793"/>
              </p:ext>
            </p:extLst>
          </p:nvPr>
        </p:nvGraphicFramePr>
        <p:xfrm>
          <a:off x="0" y="2876728"/>
          <a:ext cx="12192001" cy="944880"/>
        </p:xfrm>
        <a:graphic>
          <a:graphicData uri="http://schemas.openxmlformats.org/drawingml/2006/table">
            <a:tbl>
              <a:tblPr firstRow="1" bandRow="1">
                <a:tableStyleId>{5940675A-B579-460E-94D1-54222C63F5DA}</a:tableStyleId>
              </a:tblPr>
              <a:tblGrid>
                <a:gridCol w="1459481">
                  <a:extLst>
                    <a:ext uri="{9D8B030D-6E8A-4147-A177-3AD203B41FA5}">
                      <a16:colId xmlns:a16="http://schemas.microsoft.com/office/drawing/2014/main" val="482271420"/>
                    </a:ext>
                  </a:extLst>
                </a:gridCol>
                <a:gridCol w="759703">
                  <a:extLst>
                    <a:ext uri="{9D8B030D-6E8A-4147-A177-3AD203B41FA5}">
                      <a16:colId xmlns:a16="http://schemas.microsoft.com/office/drawing/2014/main" val="558337430"/>
                    </a:ext>
                  </a:extLst>
                </a:gridCol>
                <a:gridCol w="1045563">
                  <a:extLst>
                    <a:ext uri="{9D8B030D-6E8A-4147-A177-3AD203B41FA5}">
                      <a16:colId xmlns:a16="http://schemas.microsoft.com/office/drawing/2014/main" val="788840185"/>
                    </a:ext>
                  </a:extLst>
                </a:gridCol>
                <a:gridCol w="763915">
                  <a:extLst>
                    <a:ext uri="{9D8B030D-6E8A-4147-A177-3AD203B41FA5}">
                      <a16:colId xmlns:a16="http://schemas.microsoft.com/office/drawing/2014/main" val="3636553945"/>
                    </a:ext>
                  </a:extLst>
                </a:gridCol>
                <a:gridCol w="1099932">
                  <a:extLst>
                    <a:ext uri="{9D8B030D-6E8A-4147-A177-3AD203B41FA5}">
                      <a16:colId xmlns:a16="http://schemas.microsoft.com/office/drawing/2014/main" val="4042278622"/>
                    </a:ext>
                  </a:extLst>
                </a:gridCol>
                <a:gridCol w="967409">
                  <a:extLst>
                    <a:ext uri="{9D8B030D-6E8A-4147-A177-3AD203B41FA5}">
                      <a16:colId xmlns:a16="http://schemas.microsoft.com/office/drawing/2014/main" val="1211399707"/>
                    </a:ext>
                  </a:extLst>
                </a:gridCol>
                <a:gridCol w="1007166">
                  <a:extLst>
                    <a:ext uri="{9D8B030D-6E8A-4147-A177-3AD203B41FA5}">
                      <a16:colId xmlns:a16="http://schemas.microsoft.com/office/drawing/2014/main" val="348404548"/>
                    </a:ext>
                  </a:extLst>
                </a:gridCol>
                <a:gridCol w="662610">
                  <a:extLst>
                    <a:ext uri="{9D8B030D-6E8A-4147-A177-3AD203B41FA5}">
                      <a16:colId xmlns:a16="http://schemas.microsoft.com/office/drawing/2014/main" val="1669012259"/>
                    </a:ext>
                  </a:extLst>
                </a:gridCol>
                <a:gridCol w="980660">
                  <a:extLst>
                    <a:ext uri="{9D8B030D-6E8A-4147-A177-3AD203B41FA5}">
                      <a16:colId xmlns:a16="http://schemas.microsoft.com/office/drawing/2014/main" val="845132479"/>
                    </a:ext>
                  </a:extLst>
                </a:gridCol>
                <a:gridCol w="742121">
                  <a:extLst>
                    <a:ext uri="{9D8B030D-6E8A-4147-A177-3AD203B41FA5}">
                      <a16:colId xmlns:a16="http://schemas.microsoft.com/office/drawing/2014/main" val="1583028552"/>
                    </a:ext>
                  </a:extLst>
                </a:gridCol>
                <a:gridCol w="848139">
                  <a:extLst>
                    <a:ext uri="{9D8B030D-6E8A-4147-A177-3AD203B41FA5}">
                      <a16:colId xmlns:a16="http://schemas.microsoft.com/office/drawing/2014/main" val="404401310"/>
                    </a:ext>
                  </a:extLst>
                </a:gridCol>
                <a:gridCol w="967409">
                  <a:extLst>
                    <a:ext uri="{9D8B030D-6E8A-4147-A177-3AD203B41FA5}">
                      <a16:colId xmlns:a16="http://schemas.microsoft.com/office/drawing/2014/main" val="955161673"/>
                    </a:ext>
                  </a:extLst>
                </a:gridCol>
                <a:gridCol w="887893">
                  <a:extLst>
                    <a:ext uri="{9D8B030D-6E8A-4147-A177-3AD203B41FA5}">
                      <a16:colId xmlns:a16="http://schemas.microsoft.com/office/drawing/2014/main" val="1269027450"/>
                    </a:ext>
                  </a:extLst>
                </a:gridCol>
              </a:tblGrid>
              <a:tr h="177220">
                <a:tc>
                  <a:txBody>
                    <a:bodyPr/>
                    <a:lstStyle/>
                    <a:p>
                      <a:pPr algn="ctr"/>
                      <a:r>
                        <a:rPr lang="en-US" sz="1100" dirty="0"/>
                        <a:t>Baseline: Fungal Male </a:t>
                      </a:r>
                    </a:p>
                  </a:txBody>
                  <a:tcPr>
                    <a:solidFill>
                      <a:schemeClr val="accent2"/>
                    </a:solidFill>
                  </a:tcPr>
                </a:tc>
                <a:tc gridSpan="3">
                  <a:txBody>
                    <a:bodyPr/>
                    <a:lstStyle/>
                    <a:p>
                      <a:pPr algn="ctr"/>
                      <a:r>
                        <a:rPr lang="en-US" sz="1100" dirty="0"/>
                        <a:t>C/C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C/G</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G/G</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G/C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177220">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291891">
                <a:tc>
                  <a:txBody>
                    <a:bodyPr/>
                    <a:lstStyle/>
                    <a:p>
                      <a:pPr algn="ctr"/>
                      <a:r>
                        <a:rPr lang="en-US" sz="1100" dirty="0"/>
                        <a:t>Hazard ratio</a:t>
                      </a:r>
                    </a:p>
                    <a:p>
                      <a:pPr algn="ctr"/>
                      <a:r>
                        <a:rPr lang="en-US" sz="1100" dirty="0"/>
                        <a:t>(p-value)</a:t>
                      </a:r>
                    </a:p>
                  </a:txBody>
                  <a:tcPr/>
                </a:tc>
                <a:tc>
                  <a:txBody>
                    <a:bodyPr/>
                    <a:lstStyle/>
                    <a:p>
                      <a:pPr algn="ctr"/>
                      <a:r>
                        <a:rPr lang="en-US" sz="1100" dirty="0"/>
                        <a:t>1.406</a:t>
                      </a:r>
                    </a:p>
                    <a:p>
                      <a:pPr algn="ctr"/>
                      <a:r>
                        <a:rPr lang="en-US" sz="1100" dirty="0"/>
                        <a:t>(0.3212)</a:t>
                      </a:r>
                    </a:p>
                  </a:txBody>
                  <a:tcPr/>
                </a:tc>
                <a:tc>
                  <a:txBody>
                    <a:bodyPr/>
                    <a:lstStyle/>
                    <a:p>
                      <a:pPr algn="ctr"/>
                      <a:r>
                        <a:rPr lang="en-US" sz="1100" dirty="0">
                          <a:highlight>
                            <a:srgbClr val="FFFF00"/>
                          </a:highlight>
                        </a:rPr>
                        <a:t>3.445</a:t>
                      </a:r>
                    </a:p>
                    <a:p>
                      <a:pPr algn="ctr"/>
                      <a:r>
                        <a:rPr lang="en-US" sz="1100" dirty="0">
                          <a:highlight>
                            <a:srgbClr val="FFFF00"/>
                          </a:highlight>
                        </a:rPr>
                        <a:t>(8.8818e-14)</a:t>
                      </a:r>
                    </a:p>
                  </a:txBody>
                  <a:tcPr/>
                </a:tc>
                <a:tc>
                  <a:txBody>
                    <a:bodyPr/>
                    <a:lstStyle/>
                    <a:p>
                      <a:pPr algn="ctr"/>
                      <a:r>
                        <a:rPr lang="en-US" sz="1100" dirty="0"/>
                        <a:t>1.097</a:t>
                      </a:r>
                    </a:p>
                    <a:p>
                      <a:pPr algn="ctr"/>
                      <a:r>
                        <a:rPr lang="en-US" sz="1100" dirty="0"/>
                        <a:t>(0.3933)</a:t>
                      </a:r>
                    </a:p>
                  </a:txBody>
                  <a:tcPr/>
                </a:tc>
                <a:tc>
                  <a:txBody>
                    <a:bodyPr/>
                    <a:lstStyle/>
                    <a:p>
                      <a:pPr algn="ctr"/>
                      <a:r>
                        <a:rPr lang="en-US" sz="1100" dirty="0"/>
                        <a:t>3.661e+05</a:t>
                      </a:r>
                    </a:p>
                    <a:p>
                      <a:pPr algn="ctr"/>
                      <a:r>
                        <a:rPr lang="en-US" sz="1100" dirty="0"/>
                        <a:t>(0.9763)</a:t>
                      </a:r>
                    </a:p>
                  </a:txBody>
                  <a:tcPr/>
                </a:tc>
                <a:tc>
                  <a:txBody>
                    <a:bodyPr/>
                    <a:lstStyle/>
                    <a:p>
                      <a:pPr algn="ctr"/>
                      <a:r>
                        <a:rPr lang="en-US" sz="1100" dirty="0">
                          <a:highlight>
                            <a:srgbClr val="FFFF00"/>
                          </a:highlight>
                        </a:rPr>
                        <a:t>6.898</a:t>
                      </a:r>
                    </a:p>
                    <a:p>
                      <a:pPr algn="ctr"/>
                      <a:r>
                        <a:rPr lang="en-US" sz="1100" dirty="0">
                          <a:highlight>
                            <a:srgbClr val="FFFF00"/>
                          </a:highlight>
                        </a:rPr>
                        <a:t>(2.3674e-07)</a:t>
                      </a:r>
                    </a:p>
                  </a:txBody>
                  <a:tcPr/>
                </a:tc>
                <a:tc>
                  <a:txBody>
                    <a:bodyPr/>
                    <a:lstStyle/>
                    <a:p>
                      <a:pPr algn="ctr"/>
                      <a:r>
                        <a:rPr lang="en-US" sz="1100" dirty="0">
                          <a:highlight>
                            <a:srgbClr val="FFFF00"/>
                          </a:highlight>
                        </a:rPr>
                        <a:t>18.414</a:t>
                      </a:r>
                    </a:p>
                    <a:p>
                      <a:pPr algn="ctr"/>
                      <a:r>
                        <a:rPr lang="en-US" sz="1100" dirty="0">
                          <a:highlight>
                            <a:srgbClr val="FFFF00"/>
                          </a:highlight>
                        </a:rPr>
                        <a:t>(2.7779e-06)</a:t>
                      </a:r>
                    </a:p>
                  </a:txBody>
                  <a:tcPr/>
                </a:tc>
                <a:tc>
                  <a:txBody>
                    <a:bodyPr/>
                    <a:lstStyle/>
                    <a:p>
                      <a:pPr algn="ctr"/>
                      <a:r>
                        <a:rPr lang="en-US" sz="1100" dirty="0"/>
                        <a:t>0.248</a:t>
                      </a:r>
                    </a:p>
                    <a:p>
                      <a:pPr algn="ctr"/>
                      <a:r>
                        <a:rPr lang="en-US" sz="1100" dirty="0"/>
                        <a:t>(0.0877)</a:t>
                      </a:r>
                    </a:p>
                  </a:txBody>
                  <a:tcPr/>
                </a:tc>
                <a:tc>
                  <a:txBody>
                    <a:bodyPr/>
                    <a:lstStyle/>
                    <a:p>
                      <a:pPr algn="ctr"/>
                      <a:r>
                        <a:rPr lang="en-US" sz="1100" dirty="0">
                          <a:highlight>
                            <a:srgbClr val="FFFF00"/>
                          </a:highlight>
                        </a:rPr>
                        <a:t>8.683</a:t>
                      </a:r>
                    </a:p>
                    <a:p>
                      <a:pPr algn="ctr"/>
                      <a:r>
                        <a:rPr lang="en-US" sz="1100" dirty="0">
                          <a:highlight>
                            <a:srgbClr val="FFFF00"/>
                          </a:highlight>
                        </a:rPr>
                        <a:t>(5.5560e-06)</a:t>
                      </a:r>
                    </a:p>
                  </a:txBody>
                  <a:tcPr/>
                </a:tc>
                <a:tc>
                  <a:txBody>
                    <a:bodyPr/>
                    <a:lstStyle/>
                    <a:p>
                      <a:pPr algn="ctr"/>
                      <a:r>
                        <a:rPr lang="en-US" sz="1100" dirty="0">
                          <a:highlight>
                            <a:srgbClr val="FFFF00"/>
                          </a:highlight>
                        </a:rPr>
                        <a:t>2.606</a:t>
                      </a:r>
                    </a:p>
                    <a:p>
                      <a:pPr algn="ctr"/>
                      <a:r>
                        <a:rPr lang="en-US" sz="1100" dirty="0">
                          <a:highlight>
                            <a:srgbClr val="FFFF00"/>
                          </a:highlight>
                        </a:rPr>
                        <a:t>(0.0003)</a:t>
                      </a:r>
                    </a:p>
                  </a:txBody>
                  <a:tcPr/>
                </a:tc>
                <a:tc>
                  <a:txBody>
                    <a:bodyPr/>
                    <a:lstStyle/>
                    <a:p>
                      <a:pPr algn="ctr"/>
                      <a:r>
                        <a:rPr lang="en-US" sz="1100" dirty="0"/>
                        <a:t>1.406</a:t>
                      </a:r>
                    </a:p>
                    <a:p>
                      <a:pPr algn="ctr"/>
                      <a:r>
                        <a:rPr lang="en-US" sz="1100" dirty="0"/>
                        <a:t>(0.3212)</a:t>
                      </a:r>
                    </a:p>
                  </a:txBody>
                  <a:tcPr/>
                </a:tc>
                <a:tc>
                  <a:txBody>
                    <a:bodyPr/>
                    <a:lstStyle/>
                    <a:p>
                      <a:pPr algn="ctr"/>
                      <a:r>
                        <a:rPr lang="en-US" sz="1100" dirty="0">
                          <a:highlight>
                            <a:srgbClr val="FFFF00"/>
                          </a:highlight>
                        </a:rPr>
                        <a:t>3.445</a:t>
                      </a:r>
                    </a:p>
                    <a:p>
                      <a:pPr algn="ctr"/>
                      <a:r>
                        <a:rPr lang="en-US" sz="1100" dirty="0">
                          <a:highlight>
                            <a:srgbClr val="FFFF00"/>
                          </a:highlight>
                        </a:rPr>
                        <a:t>(8.8818e-14)</a:t>
                      </a:r>
                    </a:p>
                  </a:txBody>
                  <a:tcPr/>
                </a:tc>
                <a:tc>
                  <a:txBody>
                    <a:bodyPr/>
                    <a:lstStyle/>
                    <a:p>
                      <a:pPr algn="ctr"/>
                      <a:r>
                        <a:rPr lang="en-US" sz="1100" dirty="0"/>
                        <a:t>1.097</a:t>
                      </a:r>
                    </a:p>
                    <a:p>
                      <a:pPr algn="ctr"/>
                      <a:r>
                        <a:rPr lang="en-US" sz="1100" dirty="0"/>
                        <a:t>(0.3933)</a:t>
                      </a:r>
                    </a:p>
                  </a:txBody>
                  <a:tcPr/>
                </a:tc>
                <a:extLst>
                  <a:ext uri="{0D108BD9-81ED-4DB2-BD59-A6C34878D82A}">
                    <a16:rowId xmlns:a16="http://schemas.microsoft.com/office/drawing/2014/main" val="4138375111"/>
                  </a:ext>
                </a:extLst>
              </a:tr>
            </a:tbl>
          </a:graphicData>
        </a:graphic>
      </p:graphicFrame>
      <p:graphicFrame>
        <p:nvGraphicFramePr>
          <p:cNvPr id="24" name="Table 23">
            <a:extLst>
              <a:ext uri="{FF2B5EF4-FFF2-40B4-BE49-F238E27FC236}">
                <a16:creationId xmlns:a16="http://schemas.microsoft.com/office/drawing/2014/main" id="{DD7A2A51-CEC8-314C-8418-889A083815F6}"/>
              </a:ext>
            </a:extLst>
          </p:cNvPr>
          <p:cNvGraphicFramePr>
            <a:graphicFrameLocks noGrp="1"/>
          </p:cNvGraphicFramePr>
          <p:nvPr>
            <p:extLst>
              <p:ext uri="{D42A27DB-BD31-4B8C-83A1-F6EECF244321}">
                <p14:modId xmlns:p14="http://schemas.microsoft.com/office/powerpoint/2010/main" val="206260623"/>
              </p:ext>
            </p:extLst>
          </p:nvPr>
        </p:nvGraphicFramePr>
        <p:xfrm>
          <a:off x="1640115" y="6064957"/>
          <a:ext cx="7228843" cy="944880"/>
        </p:xfrm>
        <a:graphic>
          <a:graphicData uri="http://schemas.openxmlformats.org/drawingml/2006/table">
            <a:tbl>
              <a:tblPr firstRow="1" bandRow="1">
                <a:tableStyleId>{5940675A-B579-460E-94D1-54222C63F5DA}</a:tableStyleId>
              </a:tblPr>
              <a:tblGrid>
                <a:gridCol w="1393371">
                  <a:extLst>
                    <a:ext uri="{9D8B030D-6E8A-4147-A177-3AD203B41FA5}">
                      <a16:colId xmlns:a16="http://schemas.microsoft.com/office/drawing/2014/main" val="482271420"/>
                    </a:ext>
                  </a:extLst>
                </a:gridCol>
                <a:gridCol w="856343">
                  <a:extLst>
                    <a:ext uri="{9D8B030D-6E8A-4147-A177-3AD203B41FA5}">
                      <a16:colId xmlns:a16="http://schemas.microsoft.com/office/drawing/2014/main" val="558337430"/>
                    </a:ext>
                  </a:extLst>
                </a:gridCol>
                <a:gridCol w="913401">
                  <a:extLst>
                    <a:ext uri="{9D8B030D-6E8A-4147-A177-3AD203B41FA5}">
                      <a16:colId xmlns:a16="http://schemas.microsoft.com/office/drawing/2014/main" val="788840185"/>
                    </a:ext>
                  </a:extLst>
                </a:gridCol>
                <a:gridCol w="831396">
                  <a:extLst>
                    <a:ext uri="{9D8B030D-6E8A-4147-A177-3AD203B41FA5}">
                      <a16:colId xmlns:a16="http://schemas.microsoft.com/office/drawing/2014/main" val="3636553945"/>
                    </a:ext>
                  </a:extLst>
                </a:gridCol>
                <a:gridCol w="1096567">
                  <a:extLst>
                    <a:ext uri="{9D8B030D-6E8A-4147-A177-3AD203B41FA5}">
                      <a16:colId xmlns:a16="http://schemas.microsoft.com/office/drawing/2014/main" val="4042278622"/>
                    </a:ext>
                  </a:extLst>
                </a:gridCol>
                <a:gridCol w="1053392">
                  <a:extLst>
                    <a:ext uri="{9D8B030D-6E8A-4147-A177-3AD203B41FA5}">
                      <a16:colId xmlns:a16="http://schemas.microsoft.com/office/drawing/2014/main" val="1211399707"/>
                    </a:ext>
                  </a:extLst>
                </a:gridCol>
                <a:gridCol w="1084373">
                  <a:extLst>
                    <a:ext uri="{9D8B030D-6E8A-4147-A177-3AD203B41FA5}">
                      <a16:colId xmlns:a16="http://schemas.microsoft.com/office/drawing/2014/main" val="348404548"/>
                    </a:ext>
                  </a:extLst>
                </a:gridCol>
              </a:tblGrid>
              <a:tr h="177220">
                <a:tc>
                  <a:txBody>
                    <a:bodyPr/>
                    <a:lstStyle/>
                    <a:p>
                      <a:pPr algn="ctr"/>
                      <a:r>
                        <a:rPr lang="en-US" sz="1100" dirty="0"/>
                        <a:t>Baseline: C/G Female</a:t>
                      </a:r>
                    </a:p>
                  </a:txBody>
                  <a:tcPr>
                    <a:solidFill>
                      <a:schemeClr val="accent2"/>
                    </a:solidFill>
                  </a:tcPr>
                </a:tc>
                <a:tc gridSpan="3">
                  <a:txBody>
                    <a:bodyPr/>
                    <a:lstStyle/>
                    <a:p>
                      <a:pPr algn="ctr"/>
                      <a:r>
                        <a:rPr lang="en-US" sz="1100" dirty="0"/>
                        <a:t>Control Female</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 Female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177220">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291891">
                <a:tc>
                  <a:txBody>
                    <a:bodyPr/>
                    <a:lstStyle/>
                    <a:p>
                      <a:pPr algn="ctr"/>
                      <a:r>
                        <a:rPr lang="en-US" sz="1100" dirty="0"/>
                        <a:t>Hazard ratio</a:t>
                      </a:r>
                    </a:p>
                    <a:p>
                      <a:pPr algn="ctr"/>
                      <a:r>
                        <a:rPr lang="en-US" sz="1100" dirty="0"/>
                        <a:t>(p-value)</a:t>
                      </a:r>
                    </a:p>
                  </a:txBody>
                  <a:tcPr/>
                </a:tc>
                <a:tc>
                  <a:txBody>
                    <a:bodyPr/>
                    <a:lstStyle/>
                    <a:p>
                      <a:pPr algn="ctr"/>
                      <a:r>
                        <a:rPr lang="en-US" sz="1100" dirty="0"/>
                        <a:t>0.240</a:t>
                      </a:r>
                    </a:p>
                    <a:p>
                      <a:pPr algn="ctr"/>
                      <a:r>
                        <a:rPr lang="en-US" sz="1100" dirty="0"/>
                        <a:t>(0.0356)</a:t>
                      </a:r>
                    </a:p>
                  </a:txBody>
                  <a:tcPr/>
                </a:tc>
                <a:tc>
                  <a:txBody>
                    <a:bodyPr/>
                    <a:lstStyle/>
                    <a:p>
                      <a:pPr algn="ctr"/>
                      <a:r>
                        <a:rPr lang="en-US" sz="1100" dirty="0"/>
                        <a:t>7.031</a:t>
                      </a:r>
                    </a:p>
                    <a:p>
                      <a:pPr algn="ctr"/>
                      <a:r>
                        <a:rPr lang="en-US" sz="1100" dirty="0"/>
                        <a:t>(0.0750)</a:t>
                      </a:r>
                    </a:p>
                  </a:txBody>
                  <a:tcPr/>
                </a:tc>
                <a:tc>
                  <a:txBody>
                    <a:bodyPr/>
                    <a:lstStyle/>
                    <a:p>
                      <a:pPr algn="ctr"/>
                      <a:r>
                        <a:rPr lang="en-US" sz="1100" dirty="0"/>
                        <a:t>2.062</a:t>
                      </a:r>
                    </a:p>
                    <a:p>
                      <a:pPr algn="ctr"/>
                      <a:r>
                        <a:rPr lang="en-US" sz="1100" dirty="0"/>
                        <a:t>(0.3020)</a:t>
                      </a:r>
                    </a:p>
                  </a:txBody>
                  <a:tcPr/>
                </a:tc>
                <a:tc>
                  <a:txBody>
                    <a:bodyPr/>
                    <a:lstStyle/>
                    <a:p>
                      <a:pPr algn="ctr"/>
                      <a:r>
                        <a:rPr lang="en-US" sz="1100" dirty="0"/>
                        <a:t>2.746</a:t>
                      </a:r>
                    </a:p>
                    <a:p>
                      <a:pPr algn="ctr"/>
                      <a:r>
                        <a:rPr lang="en-US" sz="1100" dirty="0"/>
                        <a:t>(0.2084)</a:t>
                      </a:r>
                    </a:p>
                  </a:txBody>
                  <a:tcPr/>
                </a:tc>
                <a:tc>
                  <a:txBody>
                    <a:bodyPr/>
                    <a:lstStyle/>
                    <a:p>
                      <a:pPr algn="ctr"/>
                      <a:r>
                        <a:rPr lang="en-US" sz="1100" dirty="0">
                          <a:highlight>
                            <a:srgbClr val="FFFF00"/>
                          </a:highlight>
                        </a:rPr>
                        <a:t>2.613</a:t>
                      </a:r>
                    </a:p>
                    <a:p>
                      <a:pPr algn="ctr"/>
                      <a:r>
                        <a:rPr lang="en-US" sz="1100" dirty="0">
                          <a:highlight>
                            <a:srgbClr val="FFFF00"/>
                          </a:highlight>
                        </a:rPr>
                        <a:t>(1.1562e-08)</a:t>
                      </a:r>
                    </a:p>
                  </a:txBody>
                  <a:tcPr/>
                </a:tc>
                <a:tc>
                  <a:txBody>
                    <a:bodyPr/>
                    <a:lstStyle/>
                    <a:p>
                      <a:pPr algn="ctr"/>
                      <a:r>
                        <a:rPr lang="en-US" sz="1100" dirty="0">
                          <a:highlight>
                            <a:srgbClr val="FFFF00"/>
                          </a:highlight>
                        </a:rPr>
                        <a:t>1.857</a:t>
                      </a:r>
                    </a:p>
                    <a:p>
                      <a:pPr algn="ctr"/>
                      <a:r>
                        <a:rPr lang="en-US" sz="1100" dirty="0">
                          <a:highlight>
                            <a:srgbClr val="FFFF00"/>
                          </a:highlight>
                        </a:rPr>
                        <a:t>(0.0004)</a:t>
                      </a:r>
                    </a:p>
                  </a:txBody>
                  <a:tcPr/>
                </a:tc>
                <a:extLst>
                  <a:ext uri="{0D108BD9-81ED-4DB2-BD59-A6C34878D82A}">
                    <a16:rowId xmlns:a16="http://schemas.microsoft.com/office/drawing/2014/main" val="4138375111"/>
                  </a:ext>
                </a:extLst>
              </a:tr>
            </a:tbl>
          </a:graphicData>
        </a:graphic>
      </p:graphicFrame>
    </p:spTree>
    <p:extLst>
      <p:ext uri="{BB962C8B-B14F-4D97-AF65-F5344CB8AC3E}">
        <p14:creationId xmlns:p14="http://schemas.microsoft.com/office/powerpoint/2010/main" val="215724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3D28-CCD0-45F8-8F6A-E02FC1A51B9E}"/>
              </a:ext>
            </a:extLst>
          </p:cNvPr>
          <p:cNvSpPr>
            <a:spLocks noGrp="1"/>
          </p:cNvSpPr>
          <p:nvPr>
            <p:ph idx="1"/>
          </p:nvPr>
        </p:nvSpPr>
        <p:spPr>
          <a:xfrm>
            <a:off x="642257" y="356054"/>
            <a:ext cx="10515600" cy="4351338"/>
          </a:xfrm>
        </p:spPr>
        <p:txBody>
          <a:bodyPr/>
          <a:lstStyle/>
          <a:p>
            <a:pPr marL="0" indent="0">
              <a:buNone/>
            </a:pPr>
            <a:r>
              <a:rPr lang="en-US" i="1" dirty="0"/>
              <a:t>Figure </a:t>
            </a:r>
            <a:r>
              <a:rPr lang="en-US" i="1" dirty="0">
                <a:solidFill>
                  <a:srgbClr val="FF0000"/>
                </a:solidFill>
              </a:rPr>
              <a:t>5</a:t>
            </a:r>
            <a:r>
              <a:rPr lang="en-US" i="1" dirty="0"/>
              <a:t>. </a:t>
            </a:r>
            <a:endParaRPr lang="en-US" dirty="0"/>
          </a:p>
        </p:txBody>
      </p:sp>
      <p:sp>
        <p:nvSpPr>
          <p:cNvPr id="2" name="TextBox 1">
            <a:extLst>
              <a:ext uri="{FF2B5EF4-FFF2-40B4-BE49-F238E27FC236}">
                <a16:creationId xmlns:a16="http://schemas.microsoft.com/office/drawing/2014/main" id="{3A970137-F0D8-4B42-829B-B4CFCA18AFF7}"/>
              </a:ext>
            </a:extLst>
          </p:cNvPr>
          <p:cNvSpPr txBox="1"/>
          <p:nvPr/>
        </p:nvSpPr>
        <p:spPr>
          <a:xfrm>
            <a:off x="2334125" y="356054"/>
            <a:ext cx="7202356" cy="1523494"/>
          </a:xfrm>
          <a:prstGeom prst="rect">
            <a:avLst/>
          </a:prstGeom>
          <a:noFill/>
        </p:spPr>
        <p:txBody>
          <a:bodyPr wrap="none" rtlCol="0">
            <a:spAutoFit/>
          </a:bodyPr>
          <a:lstStyle/>
          <a:p>
            <a:r>
              <a:rPr lang="en-US" sz="1500" dirty="0">
                <a:solidFill>
                  <a:schemeClr val="bg2">
                    <a:lumMod val="50000"/>
                  </a:schemeClr>
                </a:solidFill>
              </a:rPr>
              <a:t>Han – change figure headings to the ones shown here</a:t>
            </a:r>
          </a:p>
          <a:p>
            <a:r>
              <a:rPr lang="en-US" sz="1500" dirty="0">
                <a:solidFill>
                  <a:schemeClr val="bg2">
                    <a:lumMod val="50000"/>
                  </a:schemeClr>
                </a:solidFill>
              </a:rPr>
              <a:t>Cut the data off after 12 days post spray</a:t>
            </a:r>
          </a:p>
          <a:p>
            <a:r>
              <a:rPr lang="en-US" sz="1500" dirty="0">
                <a:solidFill>
                  <a:schemeClr val="bg2">
                    <a:lumMod val="50000"/>
                  </a:schemeClr>
                </a:solidFill>
              </a:rPr>
              <a:t>Add legend to graphs with sample sizes (like figure 1, can do separate ones on each graph)</a:t>
            </a:r>
          </a:p>
          <a:p>
            <a:r>
              <a:rPr lang="en-US" sz="1500" dirty="0">
                <a:solidFill>
                  <a:schemeClr val="bg2">
                    <a:lumMod val="50000"/>
                  </a:schemeClr>
                </a:solidFill>
              </a:rPr>
              <a:t>Address the questions in the notes section of this slide</a:t>
            </a:r>
          </a:p>
          <a:p>
            <a:r>
              <a:rPr lang="en-US" sz="1500" dirty="0">
                <a:solidFill>
                  <a:srgbClr val="FF0000"/>
                </a:solidFill>
              </a:rPr>
              <a:t>Fix y scale</a:t>
            </a:r>
          </a:p>
          <a:p>
            <a:endParaRPr lang="en-US" dirty="0">
              <a:solidFill>
                <a:srgbClr val="FF0000"/>
              </a:solidFill>
            </a:endParaRPr>
          </a:p>
        </p:txBody>
      </p:sp>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grpSp>
        <p:nvGrpSpPr>
          <p:cNvPr id="33" name="Group 32">
            <a:extLst>
              <a:ext uri="{FF2B5EF4-FFF2-40B4-BE49-F238E27FC236}">
                <a16:creationId xmlns:a16="http://schemas.microsoft.com/office/drawing/2014/main" id="{371E2F4C-4177-1B48-AED5-A8B15C7E5A4F}"/>
              </a:ext>
            </a:extLst>
          </p:cNvPr>
          <p:cNvGrpSpPr/>
          <p:nvPr/>
        </p:nvGrpSpPr>
        <p:grpSpPr>
          <a:xfrm>
            <a:off x="61377" y="2107798"/>
            <a:ext cx="2425043" cy="2687387"/>
            <a:chOff x="0" y="2216753"/>
            <a:chExt cx="2844965" cy="2780908"/>
          </a:xfrm>
        </p:grpSpPr>
        <p:pic>
          <p:nvPicPr>
            <p:cNvPr id="14" name="Picture 13" descr="A close up of a map&#10;&#10;Description automatically generated">
              <a:extLst>
                <a:ext uri="{FF2B5EF4-FFF2-40B4-BE49-F238E27FC236}">
                  <a16:creationId xmlns:a16="http://schemas.microsoft.com/office/drawing/2014/main" id="{46B5E2E0-15F7-F64A-B4AB-008DFEF77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6753"/>
              <a:ext cx="1629921" cy="2780908"/>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56AED1F3-4A08-F24D-A30A-638C76BFC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661" y="3235168"/>
              <a:ext cx="1314304" cy="744077"/>
            </a:xfrm>
            <a:prstGeom prst="rect">
              <a:avLst/>
            </a:prstGeom>
          </p:spPr>
        </p:pic>
      </p:grpSp>
      <p:grpSp>
        <p:nvGrpSpPr>
          <p:cNvPr id="34" name="Group 33">
            <a:extLst>
              <a:ext uri="{FF2B5EF4-FFF2-40B4-BE49-F238E27FC236}">
                <a16:creationId xmlns:a16="http://schemas.microsoft.com/office/drawing/2014/main" id="{D05CC2D0-D6E7-724B-BE7D-36FC4B0985B9}"/>
              </a:ext>
            </a:extLst>
          </p:cNvPr>
          <p:cNvGrpSpPr/>
          <p:nvPr/>
        </p:nvGrpSpPr>
        <p:grpSpPr>
          <a:xfrm>
            <a:off x="2486420" y="2115603"/>
            <a:ext cx="2431872" cy="2687387"/>
            <a:chOff x="2658341" y="2216753"/>
            <a:chExt cx="2852977" cy="2780908"/>
          </a:xfrm>
        </p:grpSpPr>
        <p:pic>
          <p:nvPicPr>
            <p:cNvPr id="16" name="Picture 15" descr="A picture containing game&#10;&#10;Description automatically generated">
              <a:extLst>
                <a:ext uri="{FF2B5EF4-FFF2-40B4-BE49-F238E27FC236}">
                  <a16:creationId xmlns:a16="http://schemas.microsoft.com/office/drawing/2014/main" id="{471D8A19-922B-5341-AE6C-637301A34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341" y="2216753"/>
              <a:ext cx="1629921" cy="2780908"/>
            </a:xfrm>
            <a:prstGeom prst="rect">
              <a:avLst/>
            </a:prstGeom>
          </p:spPr>
        </p:pic>
        <p:pic>
          <p:nvPicPr>
            <p:cNvPr id="26" name="Picture 25" descr="A picture containing knife, table&#10;&#10;Description automatically generated">
              <a:extLst>
                <a:ext uri="{FF2B5EF4-FFF2-40B4-BE49-F238E27FC236}">
                  <a16:creationId xmlns:a16="http://schemas.microsoft.com/office/drawing/2014/main" id="{535523A7-A40C-234F-8AF2-DBB5FF0A78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7014" y="3235167"/>
              <a:ext cx="1314304" cy="744077"/>
            </a:xfrm>
            <a:prstGeom prst="rect">
              <a:avLst/>
            </a:prstGeom>
          </p:spPr>
        </p:pic>
      </p:grpSp>
      <p:grpSp>
        <p:nvGrpSpPr>
          <p:cNvPr id="35" name="Group 34">
            <a:extLst>
              <a:ext uri="{FF2B5EF4-FFF2-40B4-BE49-F238E27FC236}">
                <a16:creationId xmlns:a16="http://schemas.microsoft.com/office/drawing/2014/main" id="{CCA710D2-F89C-1945-BFB5-D6DBB20E0139}"/>
              </a:ext>
            </a:extLst>
          </p:cNvPr>
          <p:cNvGrpSpPr/>
          <p:nvPr/>
        </p:nvGrpSpPr>
        <p:grpSpPr>
          <a:xfrm>
            <a:off x="4890995" y="2142941"/>
            <a:ext cx="2434090" cy="2687387"/>
            <a:chOff x="5040789" y="2216753"/>
            <a:chExt cx="2855580" cy="2780908"/>
          </a:xfrm>
        </p:grpSpPr>
        <p:pic>
          <p:nvPicPr>
            <p:cNvPr id="18" name="Picture 17" descr="A close up of a map&#10;&#10;Description automatically generated">
              <a:extLst>
                <a:ext uri="{FF2B5EF4-FFF2-40B4-BE49-F238E27FC236}">
                  <a16:creationId xmlns:a16="http://schemas.microsoft.com/office/drawing/2014/main" id="{C8E7477C-61F4-8048-9C3D-465339EB8E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789" y="2216753"/>
              <a:ext cx="1629921" cy="2780908"/>
            </a:xfrm>
            <a:prstGeom prst="rect">
              <a:avLst/>
            </a:prstGeom>
          </p:spPr>
        </p:pic>
        <p:pic>
          <p:nvPicPr>
            <p:cNvPr id="28" name="Picture 27" descr="A picture containing knife, table&#10;&#10;Description automatically generated">
              <a:extLst>
                <a:ext uri="{FF2B5EF4-FFF2-40B4-BE49-F238E27FC236}">
                  <a16:creationId xmlns:a16="http://schemas.microsoft.com/office/drawing/2014/main" id="{A6B82AF6-7D9F-4842-BADD-9B3920C8C4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2065" y="3213309"/>
              <a:ext cx="1314304" cy="744077"/>
            </a:xfrm>
            <a:prstGeom prst="rect">
              <a:avLst/>
            </a:prstGeom>
          </p:spPr>
        </p:pic>
      </p:grpSp>
      <p:grpSp>
        <p:nvGrpSpPr>
          <p:cNvPr id="36" name="Group 35">
            <a:extLst>
              <a:ext uri="{FF2B5EF4-FFF2-40B4-BE49-F238E27FC236}">
                <a16:creationId xmlns:a16="http://schemas.microsoft.com/office/drawing/2014/main" id="{48D4EFD1-1793-D241-9106-A62C42E27ABA}"/>
              </a:ext>
            </a:extLst>
          </p:cNvPr>
          <p:cNvGrpSpPr/>
          <p:nvPr/>
        </p:nvGrpSpPr>
        <p:grpSpPr>
          <a:xfrm>
            <a:off x="7325085" y="2142941"/>
            <a:ext cx="2436310" cy="2687387"/>
            <a:chOff x="7423237" y="2216753"/>
            <a:chExt cx="2858183" cy="2780908"/>
          </a:xfrm>
        </p:grpSpPr>
        <p:pic>
          <p:nvPicPr>
            <p:cNvPr id="20" name="Picture 19" descr="A close up of a map&#10;&#10;Description automatically generated">
              <a:extLst>
                <a:ext uri="{FF2B5EF4-FFF2-40B4-BE49-F238E27FC236}">
                  <a16:creationId xmlns:a16="http://schemas.microsoft.com/office/drawing/2014/main" id="{55E0A8FB-341F-DD40-A21C-5B3ED1BCC5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23237" y="2216753"/>
              <a:ext cx="1629921" cy="2780908"/>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895F16BC-023B-164A-9268-4DC443ADA1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7116" y="3213309"/>
              <a:ext cx="1314304" cy="744077"/>
            </a:xfrm>
            <a:prstGeom prst="rect">
              <a:avLst/>
            </a:prstGeom>
          </p:spPr>
        </p:pic>
      </p:grpSp>
      <p:grpSp>
        <p:nvGrpSpPr>
          <p:cNvPr id="37" name="Group 36">
            <a:extLst>
              <a:ext uri="{FF2B5EF4-FFF2-40B4-BE49-F238E27FC236}">
                <a16:creationId xmlns:a16="http://schemas.microsoft.com/office/drawing/2014/main" id="{A4D0DF0B-EA16-A542-BF67-E695F0EF6A2C}"/>
              </a:ext>
            </a:extLst>
          </p:cNvPr>
          <p:cNvGrpSpPr/>
          <p:nvPr/>
        </p:nvGrpSpPr>
        <p:grpSpPr>
          <a:xfrm>
            <a:off x="9783503" y="2081473"/>
            <a:ext cx="2402636" cy="2687387"/>
            <a:chOff x="9805685" y="2216753"/>
            <a:chExt cx="2818678" cy="2780908"/>
          </a:xfrm>
        </p:grpSpPr>
        <p:pic>
          <p:nvPicPr>
            <p:cNvPr id="22" name="Picture 21" descr="A close up of a map&#10;&#10;Description automatically generated">
              <a:extLst>
                <a:ext uri="{FF2B5EF4-FFF2-40B4-BE49-F238E27FC236}">
                  <a16:creationId xmlns:a16="http://schemas.microsoft.com/office/drawing/2014/main" id="{228489F7-4FC4-6448-8868-C4A413A76CD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05685" y="2216753"/>
              <a:ext cx="1629921" cy="2780908"/>
            </a:xfrm>
            <a:prstGeom prst="rect">
              <a:avLst/>
            </a:prstGeom>
          </p:spPr>
        </p:pic>
        <p:pic>
          <p:nvPicPr>
            <p:cNvPr id="32" name="Picture 31" descr="A picture containing knife, table&#10;&#10;Description automatically generated">
              <a:extLst>
                <a:ext uri="{FF2B5EF4-FFF2-40B4-BE49-F238E27FC236}">
                  <a16:creationId xmlns:a16="http://schemas.microsoft.com/office/drawing/2014/main" id="{7C24BB54-5EB4-0F44-8FE1-29E3F1AB84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10059" y="3213309"/>
              <a:ext cx="1314304" cy="744077"/>
            </a:xfrm>
            <a:prstGeom prst="rect">
              <a:avLst/>
            </a:prstGeom>
          </p:spPr>
        </p:pic>
      </p:grpSp>
    </p:spTree>
    <p:extLst>
      <p:ext uri="{BB962C8B-B14F-4D97-AF65-F5344CB8AC3E}">
        <p14:creationId xmlns:p14="http://schemas.microsoft.com/office/powerpoint/2010/main" val="10152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3D28-CCD0-45F8-8F6A-E02FC1A51B9E}"/>
              </a:ext>
            </a:extLst>
          </p:cNvPr>
          <p:cNvSpPr>
            <a:spLocks noGrp="1"/>
          </p:cNvSpPr>
          <p:nvPr>
            <p:ph idx="1"/>
          </p:nvPr>
        </p:nvSpPr>
        <p:spPr>
          <a:xfrm>
            <a:off x="198911" y="369909"/>
            <a:ext cx="10515600" cy="4351338"/>
          </a:xfrm>
        </p:spPr>
        <p:txBody>
          <a:bodyPr/>
          <a:lstStyle/>
          <a:p>
            <a:pPr marL="0" indent="0">
              <a:buNone/>
            </a:pPr>
            <a:r>
              <a:rPr lang="en-US" i="1" dirty="0"/>
              <a:t>Summaries of Figure </a:t>
            </a:r>
            <a:r>
              <a:rPr lang="en-US" i="1" dirty="0">
                <a:solidFill>
                  <a:srgbClr val="FF0000"/>
                </a:solidFill>
              </a:rPr>
              <a:t>5</a:t>
            </a:r>
            <a:r>
              <a:rPr lang="en-US" i="1" dirty="0"/>
              <a:t>. </a:t>
            </a:r>
            <a:endParaRPr lang="en-US" dirty="0"/>
          </a:p>
        </p:txBody>
      </p:sp>
      <p:sp>
        <p:nvSpPr>
          <p:cNvPr id="2" name="TextBox 1">
            <a:extLst>
              <a:ext uri="{FF2B5EF4-FFF2-40B4-BE49-F238E27FC236}">
                <a16:creationId xmlns:a16="http://schemas.microsoft.com/office/drawing/2014/main" id="{3A970137-F0D8-4B42-829B-B4CFCA18AFF7}"/>
              </a:ext>
            </a:extLst>
          </p:cNvPr>
          <p:cNvSpPr txBox="1"/>
          <p:nvPr/>
        </p:nvSpPr>
        <p:spPr>
          <a:xfrm>
            <a:off x="3773740" y="318646"/>
            <a:ext cx="8016478" cy="523220"/>
          </a:xfrm>
          <a:prstGeom prst="rect">
            <a:avLst/>
          </a:prstGeom>
          <a:noFill/>
        </p:spPr>
        <p:txBody>
          <a:bodyPr wrap="square" rtlCol="0">
            <a:spAutoFit/>
          </a:bodyPr>
          <a:lstStyle/>
          <a:p>
            <a:pPr marL="171450" indent="-171450">
              <a:buFontTx/>
              <a:buChar char="-"/>
            </a:pPr>
            <a:r>
              <a:rPr lang="en-US" sz="1400" dirty="0">
                <a:solidFill>
                  <a:schemeClr val="bg2">
                    <a:lumMod val="50000"/>
                  </a:schemeClr>
                </a:solidFill>
              </a:rPr>
              <a:t>Yeast supplement after the spray resulted in higher survival than cornmeal diet after spray</a:t>
            </a:r>
          </a:p>
          <a:p>
            <a:endParaRPr lang="en-US" sz="1400" dirty="0">
              <a:solidFill>
                <a:schemeClr val="bg2">
                  <a:lumMod val="50000"/>
                </a:schemeClr>
              </a:solidFill>
            </a:endParaRPr>
          </a:p>
        </p:txBody>
      </p:sp>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sp>
        <p:nvSpPr>
          <p:cNvPr id="4" name="TextBox 3">
            <a:extLst>
              <a:ext uri="{FF2B5EF4-FFF2-40B4-BE49-F238E27FC236}">
                <a16:creationId xmlns:a16="http://schemas.microsoft.com/office/drawing/2014/main" id="{3FD7967A-56B2-A44E-8453-FC6CBEF233FC}"/>
              </a:ext>
            </a:extLst>
          </p:cNvPr>
          <p:cNvSpPr txBox="1"/>
          <p:nvPr/>
        </p:nvSpPr>
        <p:spPr>
          <a:xfrm>
            <a:off x="401782" y="1336119"/>
            <a:ext cx="11591307" cy="4185761"/>
          </a:xfrm>
          <a:prstGeom prst="rect">
            <a:avLst/>
          </a:prstGeom>
          <a:noFill/>
        </p:spPr>
        <p:txBody>
          <a:bodyPr wrap="square" rtlCol="0">
            <a:spAutoFit/>
          </a:bodyPr>
          <a:lstStyle/>
          <a:p>
            <a:pPr marL="400050" indent="-400050">
              <a:buFont typeface="+mj-lt"/>
              <a:buAutoNum type="romanUcPeriod"/>
            </a:pPr>
            <a:r>
              <a:rPr lang="en-US" dirty="0"/>
              <a:t>Yeast supplement</a:t>
            </a:r>
          </a:p>
          <a:p>
            <a:pPr marL="857250" lvl="1" indent="-400050">
              <a:buFont typeface="Arial" panose="020B0604020202020204" pitchFamily="34" charset="0"/>
              <a:buChar char="•"/>
            </a:pPr>
            <a:r>
              <a:rPr lang="en-US" sz="1600" dirty="0">
                <a:solidFill>
                  <a:schemeClr val="bg2">
                    <a:lumMod val="25000"/>
                  </a:schemeClr>
                </a:solidFill>
              </a:rPr>
              <a:t>Yeast after spray resulted in higher survival than cornmeal diet after spray on fungal treatment only. No such difference between control flies.  </a:t>
            </a:r>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E9EB5159-45BC-3E4D-A624-96D7F2593B34}"/>
              </a:ext>
            </a:extLst>
          </p:cNvPr>
          <p:cNvGraphicFramePr>
            <a:graphicFrameLocks noGrp="1"/>
          </p:cNvGraphicFramePr>
          <p:nvPr>
            <p:extLst>
              <p:ext uri="{D42A27DB-BD31-4B8C-83A1-F6EECF244321}">
                <p14:modId xmlns:p14="http://schemas.microsoft.com/office/powerpoint/2010/main" val="1774431634"/>
              </p:ext>
            </p:extLst>
          </p:nvPr>
        </p:nvGraphicFramePr>
        <p:xfrm>
          <a:off x="1477489" y="2393969"/>
          <a:ext cx="7228842" cy="1371600"/>
        </p:xfrm>
        <a:graphic>
          <a:graphicData uri="http://schemas.openxmlformats.org/drawingml/2006/table">
            <a:tbl>
              <a:tblPr firstRow="1" bandRow="1">
                <a:tableStyleId>{5940675A-B579-460E-94D1-54222C63F5DA}</a:tableStyleId>
              </a:tblPr>
              <a:tblGrid>
                <a:gridCol w="1080285">
                  <a:extLst>
                    <a:ext uri="{9D8B030D-6E8A-4147-A177-3AD203B41FA5}">
                      <a16:colId xmlns:a16="http://schemas.microsoft.com/office/drawing/2014/main" val="482271420"/>
                    </a:ext>
                  </a:extLst>
                </a:gridCol>
                <a:gridCol w="1080285">
                  <a:extLst>
                    <a:ext uri="{9D8B030D-6E8A-4147-A177-3AD203B41FA5}">
                      <a16:colId xmlns:a16="http://schemas.microsoft.com/office/drawing/2014/main" val="2730131625"/>
                    </a:ext>
                  </a:extLst>
                </a:gridCol>
                <a:gridCol w="663635">
                  <a:extLst>
                    <a:ext uri="{9D8B030D-6E8A-4147-A177-3AD203B41FA5}">
                      <a16:colId xmlns:a16="http://schemas.microsoft.com/office/drawing/2014/main" val="558337430"/>
                    </a:ext>
                  </a:extLst>
                </a:gridCol>
                <a:gridCol w="828116">
                  <a:extLst>
                    <a:ext uri="{9D8B030D-6E8A-4147-A177-3AD203B41FA5}">
                      <a16:colId xmlns:a16="http://schemas.microsoft.com/office/drawing/2014/main" val="788840185"/>
                    </a:ext>
                  </a:extLst>
                </a:gridCol>
                <a:gridCol w="692728">
                  <a:extLst>
                    <a:ext uri="{9D8B030D-6E8A-4147-A177-3AD203B41FA5}">
                      <a16:colId xmlns:a16="http://schemas.microsoft.com/office/drawing/2014/main" val="3636553945"/>
                    </a:ext>
                  </a:extLst>
                </a:gridCol>
                <a:gridCol w="914400">
                  <a:extLst>
                    <a:ext uri="{9D8B030D-6E8A-4147-A177-3AD203B41FA5}">
                      <a16:colId xmlns:a16="http://schemas.microsoft.com/office/drawing/2014/main" val="4042278622"/>
                    </a:ext>
                  </a:extLst>
                </a:gridCol>
                <a:gridCol w="1047070">
                  <a:extLst>
                    <a:ext uri="{9D8B030D-6E8A-4147-A177-3AD203B41FA5}">
                      <a16:colId xmlns:a16="http://schemas.microsoft.com/office/drawing/2014/main" val="1211399707"/>
                    </a:ext>
                  </a:extLst>
                </a:gridCol>
                <a:gridCol w="922323">
                  <a:extLst>
                    <a:ext uri="{9D8B030D-6E8A-4147-A177-3AD203B41FA5}">
                      <a16:colId xmlns:a16="http://schemas.microsoft.com/office/drawing/2014/main" val="348404548"/>
                    </a:ext>
                  </a:extLst>
                </a:gridCol>
              </a:tblGrid>
              <a:tr h="220915">
                <a:tc gridSpan="2">
                  <a:txBody>
                    <a:bodyPr/>
                    <a:lstStyle/>
                    <a:p>
                      <a:pPr algn="ctr"/>
                      <a:r>
                        <a:rPr lang="en-US" sz="1100" dirty="0"/>
                        <a:t>Baseline: C/CY</a:t>
                      </a:r>
                    </a:p>
                  </a:txBody>
                  <a:tcPr>
                    <a:solidFill>
                      <a:schemeClr val="accent2"/>
                    </a:solidFill>
                  </a:tcPr>
                </a:tc>
                <a:tc hMerge="1">
                  <a:txBody>
                    <a:bodyPr/>
                    <a:lstStyle/>
                    <a:p>
                      <a:pPr algn="ctr"/>
                      <a:endParaRPr lang="en-US" sz="1100" dirty="0"/>
                    </a:p>
                  </a:txBody>
                  <a:tcPr>
                    <a:solidFill>
                      <a:schemeClr val="accent2"/>
                    </a:solidFill>
                  </a:tcPr>
                </a:tc>
                <a:tc gridSpan="3">
                  <a:txBody>
                    <a:bodyPr/>
                    <a:lstStyle/>
                    <a:p>
                      <a:pPr algn="ctr"/>
                      <a:r>
                        <a:rPr lang="en-US" sz="1100" dirty="0"/>
                        <a:t>Control</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220915">
                <a:tc gridSpan="2">
                  <a:txBody>
                    <a:bodyPr/>
                    <a:lstStyle/>
                    <a:p>
                      <a:pPr algn="ctr"/>
                      <a:r>
                        <a:rPr lang="en-US" sz="1100" dirty="0"/>
                        <a:t>Days</a:t>
                      </a:r>
                    </a:p>
                  </a:txBody>
                  <a:tcPr/>
                </a:tc>
                <a:tc hMerge="1">
                  <a:txBody>
                    <a:bodyPr/>
                    <a:lstStyle/>
                    <a:p>
                      <a:pPr algn="ctr"/>
                      <a:endParaRPr lang="en-US" sz="1100" dirty="0"/>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363860">
                <a:tc>
                  <a:txBody>
                    <a:bodyPr/>
                    <a:lstStyle/>
                    <a:p>
                      <a:pPr algn="ctr"/>
                      <a:r>
                        <a:rPr lang="en-US" sz="1100" dirty="0"/>
                        <a:t>C/C 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0.693</a:t>
                      </a:r>
                    </a:p>
                    <a:p>
                      <a:pPr algn="ctr"/>
                      <a:r>
                        <a:rPr lang="en-US" sz="1100" dirty="0"/>
                        <a:t>(0.5725)</a:t>
                      </a:r>
                    </a:p>
                  </a:txBody>
                  <a:tcPr/>
                </a:tc>
                <a:tc>
                  <a:txBody>
                    <a:bodyPr/>
                    <a:lstStyle/>
                    <a:p>
                      <a:pPr algn="ctr"/>
                      <a:r>
                        <a:rPr lang="en-US" sz="1100" dirty="0"/>
                        <a:t>2.610</a:t>
                      </a:r>
                    </a:p>
                    <a:p>
                      <a:pPr algn="ctr"/>
                      <a:r>
                        <a:rPr lang="en-US" sz="1100" dirty="0"/>
                        <a:t>(0.2577)</a:t>
                      </a:r>
                    </a:p>
                  </a:txBody>
                  <a:tcPr/>
                </a:tc>
                <a:tc>
                  <a:txBody>
                    <a:bodyPr/>
                    <a:lstStyle/>
                    <a:p>
                      <a:pPr algn="ctr"/>
                      <a:r>
                        <a:rPr lang="en-US" sz="1100" dirty="0"/>
                        <a:t>5.252</a:t>
                      </a:r>
                    </a:p>
                    <a:p>
                      <a:pPr algn="ctr"/>
                      <a:r>
                        <a:rPr lang="en-US" sz="1100" dirty="0"/>
                        <a:t>(0.2577)</a:t>
                      </a:r>
                    </a:p>
                  </a:txBody>
                  <a:tcPr/>
                </a:tc>
                <a:tc>
                  <a:txBody>
                    <a:bodyPr/>
                    <a:lstStyle/>
                    <a:p>
                      <a:pPr algn="ctr"/>
                      <a:r>
                        <a:rPr lang="en-US" sz="1100" dirty="0"/>
                        <a:t>1.734</a:t>
                      </a:r>
                    </a:p>
                    <a:p>
                      <a:pPr algn="ctr"/>
                      <a:r>
                        <a:rPr lang="en-US" sz="1100" dirty="0"/>
                        <a:t>(0.3288)</a:t>
                      </a:r>
                    </a:p>
                  </a:txBody>
                  <a:tcPr/>
                </a:tc>
                <a:tc>
                  <a:txBody>
                    <a:bodyPr/>
                    <a:lstStyle/>
                    <a:p>
                      <a:pPr algn="ctr"/>
                      <a:r>
                        <a:rPr lang="en-US" sz="1100" dirty="0">
                          <a:highlight>
                            <a:srgbClr val="FFFF00"/>
                          </a:highlight>
                        </a:rPr>
                        <a:t>4.577</a:t>
                      </a:r>
                    </a:p>
                    <a:p>
                      <a:pPr algn="ctr"/>
                      <a:r>
                        <a:rPr lang="en-US" sz="1100" dirty="0">
                          <a:highlight>
                            <a:srgbClr val="FFFF00"/>
                          </a:highlight>
                        </a:rPr>
                        <a:t>(6.0606e-10)</a:t>
                      </a:r>
                    </a:p>
                  </a:txBody>
                  <a:tcPr/>
                </a:tc>
                <a:tc>
                  <a:txBody>
                    <a:bodyPr/>
                    <a:lstStyle/>
                    <a:p>
                      <a:pPr algn="ctr"/>
                      <a:r>
                        <a:rPr lang="en-US" sz="1100" dirty="0">
                          <a:highlight>
                            <a:srgbClr val="FFFF00"/>
                          </a:highlight>
                        </a:rPr>
                        <a:t>2.991</a:t>
                      </a:r>
                    </a:p>
                    <a:p>
                      <a:pPr algn="ctr"/>
                      <a:r>
                        <a:rPr lang="en-US" sz="1100" dirty="0">
                          <a:highlight>
                            <a:srgbClr val="FFFF00"/>
                          </a:highlight>
                        </a:rPr>
                        <a:t>(8.4623e-11)</a:t>
                      </a:r>
                    </a:p>
                  </a:txBody>
                  <a:tcPr/>
                </a:tc>
                <a:extLst>
                  <a:ext uri="{0D108BD9-81ED-4DB2-BD59-A6C34878D82A}">
                    <a16:rowId xmlns:a16="http://schemas.microsoft.com/office/drawing/2014/main" val="4138375111"/>
                  </a:ext>
                </a:extLst>
              </a:tr>
              <a:tr h="363860">
                <a:tc>
                  <a:txBody>
                    <a:bodyPr/>
                    <a:lstStyle/>
                    <a:p>
                      <a:pPr algn="ctr"/>
                      <a:r>
                        <a:rPr lang="en-US" sz="1100" dirty="0"/>
                        <a:t>C/C Female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0.693</a:t>
                      </a:r>
                    </a:p>
                    <a:p>
                      <a:pPr algn="ctr"/>
                      <a:r>
                        <a:rPr lang="en-US" sz="1100" dirty="0"/>
                        <a:t>(0.5725)</a:t>
                      </a:r>
                    </a:p>
                  </a:txBody>
                  <a:tcPr/>
                </a:tc>
                <a:tc>
                  <a:txBody>
                    <a:bodyPr/>
                    <a:lstStyle/>
                    <a:p>
                      <a:pPr algn="ctr"/>
                      <a:r>
                        <a:rPr lang="en-US" sz="1100" dirty="0"/>
                        <a:t>2.610</a:t>
                      </a:r>
                    </a:p>
                    <a:p>
                      <a:pPr algn="ctr"/>
                      <a:r>
                        <a:rPr lang="en-US" sz="1100" dirty="0"/>
                        <a:t>(0.2577)</a:t>
                      </a:r>
                    </a:p>
                  </a:txBody>
                  <a:tcPr/>
                </a:tc>
                <a:tc>
                  <a:txBody>
                    <a:bodyPr/>
                    <a:lstStyle/>
                    <a:p>
                      <a:pPr algn="ctr"/>
                      <a:r>
                        <a:rPr lang="en-US" sz="1100" dirty="0"/>
                        <a:t>5.252</a:t>
                      </a:r>
                    </a:p>
                    <a:p>
                      <a:pPr algn="ctr"/>
                      <a:r>
                        <a:rPr lang="en-US" sz="1100" dirty="0"/>
                        <a:t>(0.2577)</a:t>
                      </a:r>
                    </a:p>
                  </a:txBody>
                  <a:tcPr/>
                </a:tc>
                <a:tc>
                  <a:txBody>
                    <a:bodyPr/>
                    <a:lstStyle/>
                    <a:p>
                      <a:pPr algn="ctr"/>
                      <a:r>
                        <a:rPr lang="en-US" sz="1100" dirty="0"/>
                        <a:t>1.591</a:t>
                      </a:r>
                    </a:p>
                    <a:p>
                      <a:pPr algn="ctr"/>
                      <a:r>
                        <a:rPr lang="en-US" sz="1100" dirty="0"/>
                        <a:t>(0.3339)</a:t>
                      </a:r>
                    </a:p>
                  </a:txBody>
                  <a:tcPr/>
                </a:tc>
                <a:tc>
                  <a:txBody>
                    <a:bodyPr/>
                    <a:lstStyle/>
                    <a:p>
                      <a:pPr algn="ctr"/>
                      <a:r>
                        <a:rPr lang="en-US" sz="1100" dirty="0">
                          <a:highlight>
                            <a:srgbClr val="FFFF00"/>
                          </a:highlight>
                        </a:rPr>
                        <a:t>3.547</a:t>
                      </a:r>
                    </a:p>
                    <a:p>
                      <a:pPr algn="ctr"/>
                      <a:r>
                        <a:rPr lang="en-US" sz="1100" dirty="0">
                          <a:highlight>
                            <a:srgbClr val="FFFF00"/>
                          </a:highlight>
                        </a:rPr>
                        <a:t>(2.2922e-12)</a:t>
                      </a:r>
                    </a:p>
                  </a:txBody>
                  <a:tcPr/>
                </a:tc>
                <a:tc>
                  <a:txBody>
                    <a:bodyPr/>
                    <a:lstStyle/>
                    <a:p>
                      <a:pPr algn="ctr"/>
                      <a:r>
                        <a:rPr lang="en-US" sz="1100" dirty="0">
                          <a:highlight>
                            <a:srgbClr val="FFFF00"/>
                          </a:highlight>
                        </a:rPr>
                        <a:t>3.526</a:t>
                      </a:r>
                    </a:p>
                    <a:p>
                      <a:pPr algn="ctr"/>
                      <a:r>
                        <a:rPr lang="en-US" sz="1100" dirty="0">
                          <a:highlight>
                            <a:srgbClr val="FFFF00"/>
                          </a:highlight>
                        </a:rPr>
                        <a:t>(6.0437e-11)</a:t>
                      </a:r>
                    </a:p>
                  </a:txBody>
                  <a:tcPr/>
                </a:tc>
                <a:extLst>
                  <a:ext uri="{0D108BD9-81ED-4DB2-BD59-A6C34878D82A}">
                    <a16:rowId xmlns:a16="http://schemas.microsoft.com/office/drawing/2014/main" val="376592132"/>
                  </a:ext>
                </a:extLst>
              </a:tr>
            </a:tbl>
          </a:graphicData>
        </a:graphic>
      </p:graphicFrame>
      <p:graphicFrame>
        <p:nvGraphicFramePr>
          <p:cNvPr id="7" name="Table 6">
            <a:extLst>
              <a:ext uri="{FF2B5EF4-FFF2-40B4-BE49-F238E27FC236}">
                <a16:creationId xmlns:a16="http://schemas.microsoft.com/office/drawing/2014/main" id="{29EA1162-B6F7-E646-B346-7494C2DEFE0A}"/>
              </a:ext>
            </a:extLst>
          </p:cNvPr>
          <p:cNvGraphicFramePr>
            <a:graphicFrameLocks noGrp="1"/>
          </p:cNvGraphicFramePr>
          <p:nvPr>
            <p:extLst>
              <p:ext uri="{D42A27DB-BD31-4B8C-83A1-F6EECF244321}">
                <p14:modId xmlns:p14="http://schemas.microsoft.com/office/powerpoint/2010/main" val="3459997399"/>
              </p:ext>
            </p:extLst>
          </p:nvPr>
        </p:nvGraphicFramePr>
        <p:xfrm>
          <a:off x="1477489" y="3785365"/>
          <a:ext cx="7228842" cy="1371600"/>
        </p:xfrm>
        <a:graphic>
          <a:graphicData uri="http://schemas.openxmlformats.org/drawingml/2006/table">
            <a:tbl>
              <a:tblPr firstRow="1" bandRow="1">
                <a:tableStyleId>{5940675A-B579-460E-94D1-54222C63F5DA}</a:tableStyleId>
              </a:tblPr>
              <a:tblGrid>
                <a:gridCol w="1080285">
                  <a:extLst>
                    <a:ext uri="{9D8B030D-6E8A-4147-A177-3AD203B41FA5}">
                      <a16:colId xmlns:a16="http://schemas.microsoft.com/office/drawing/2014/main" val="482271420"/>
                    </a:ext>
                  </a:extLst>
                </a:gridCol>
                <a:gridCol w="1080285">
                  <a:extLst>
                    <a:ext uri="{9D8B030D-6E8A-4147-A177-3AD203B41FA5}">
                      <a16:colId xmlns:a16="http://schemas.microsoft.com/office/drawing/2014/main" val="2730131625"/>
                    </a:ext>
                  </a:extLst>
                </a:gridCol>
                <a:gridCol w="663635">
                  <a:extLst>
                    <a:ext uri="{9D8B030D-6E8A-4147-A177-3AD203B41FA5}">
                      <a16:colId xmlns:a16="http://schemas.microsoft.com/office/drawing/2014/main" val="558337430"/>
                    </a:ext>
                  </a:extLst>
                </a:gridCol>
                <a:gridCol w="828116">
                  <a:extLst>
                    <a:ext uri="{9D8B030D-6E8A-4147-A177-3AD203B41FA5}">
                      <a16:colId xmlns:a16="http://schemas.microsoft.com/office/drawing/2014/main" val="788840185"/>
                    </a:ext>
                  </a:extLst>
                </a:gridCol>
                <a:gridCol w="692728">
                  <a:extLst>
                    <a:ext uri="{9D8B030D-6E8A-4147-A177-3AD203B41FA5}">
                      <a16:colId xmlns:a16="http://schemas.microsoft.com/office/drawing/2014/main" val="3636553945"/>
                    </a:ext>
                  </a:extLst>
                </a:gridCol>
                <a:gridCol w="914400">
                  <a:extLst>
                    <a:ext uri="{9D8B030D-6E8A-4147-A177-3AD203B41FA5}">
                      <a16:colId xmlns:a16="http://schemas.microsoft.com/office/drawing/2014/main" val="4042278622"/>
                    </a:ext>
                  </a:extLst>
                </a:gridCol>
                <a:gridCol w="1047070">
                  <a:extLst>
                    <a:ext uri="{9D8B030D-6E8A-4147-A177-3AD203B41FA5}">
                      <a16:colId xmlns:a16="http://schemas.microsoft.com/office/drawing/2014/main" val="1211399707"/>
                    </a:ext>
                  </a:extLst>
                </a:gridCol>
                <a:gridCol w="922323">
                  <a:extLst>
                    <a:ext uri="{9D8B030D-6E8A-4147-A177-3AD203B41FA5}">
                      <a16:colId xmlns:a16="http://schemas.microsoft.com/office/drawing/2014/main" val="348404548"/>
                    </a:ext>
                  </a:extLst>
                </a:gridCol>
              </a:tblGrid>
              <a:tr h="220915">
                <a:tc gridSpan="2">
                  <a:txBody>
                    <a:bodyPr/>
                    <a:lstStyle/>
                    <a:p>
                      <a:pPr algn="ctr"/>
                      <a:r>
                        <a:rPr lang="en-US" sz="1100" dirty="0"/>
                        <a:t>Baseline: CY/CY</a:t>
                      </a:r>
                    </a:p>
                  </a:txBody>
                  <a:tcPr>
                    <a:solidFill>
                      <a:schemeClr val="accent2"/>
                    </a:solidFill>
                  </a:tcPr>
                </a:tc>
                <a:tc hMerge="1">
                  <a:txBody>
                    <a:bodyPr/>
                    <a:lstStyle/>
                    <a:p>
                      <a:pPr algn="ctr"/>
                      <a:endParaRPr lang="en-US" sz="1100" dirty="0"/>
                    </a:p>
                  </a:txBody>
                  <a:tcPr>
                    <a:solidFill>
                      <a:schemeClr val="accent2"/>
                    </a:solidFill>
                  </a:tcPr>
                </a:tc>
                <a:tc gridSpan="3">
                  <a:txBody>
                    <a:bodyPr/>
                    <a:lstStyle/>
                    <a:p>
                      <a:pPr algn="ctr"/>
                      <a:r>
                        <a:rPr lang="en-US" sz="1100" dirty="0"/>
                        <a:t>Control</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220915">
                <a:tc gridSpan="2">
                  <a:txBody>
                    <a:bodyPr/>
                    <a:lstStyle/>
                    <a:p>
                      <a:pPr algn="ctr"/>
                      <a:r>
                        <a:rPr lang="en-US" sz="1100" dirty="0"/>
                        <a:t>Days</a:t>
                      </a:r>
                    </a:p>
                  </a:txBody>
                  <a:tcPr/>
                </a:tc>
                <a:tc hMerge="1">
                  <a:txBody>
                    <a:bodyPr/>
                    <a:lstStyle/>
                    <a:p>
                      <a:pPr algn="ctr"/>
                      <a:endParaRPr lang="en-US" sz="1100" dirty="0"/>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363860">
                <a:tc>
                  <a:txBody>
                    <a:bodyPr/>
                    <a:lstStyle/>
                    <a:p>
                      <a:pPr algn="ctr"/>
                      <a:r>
                        <a:rPr lang="en-US" sz="1100" dirty="0"/>
                        <a:t>CY/C 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0.376</a:t>
                      </a:r>
                    </a:p>
                    <a:p>
                      <a:pPr algn="ctr"/>
                      <a:r>
                        <a:rPr lang="en-US" sz="1100" dirty="0"/>
                        <a:t>(0.0765)</a:t>
                      </a:r>
                    </a:p>
                  </a:txBody>
                  <a:tcPr/>
                </a:tc>
                <a:tc>
                  <a:txBody>
                    <a:bodyPr/>
                    <a:lstStyle/>
                    <a:p>
                      <a:pPr algn="ctr"/>
                      <a:r>
                        <a:rPr lang="en-US" sz="1100" dirty="0"/>
                        <a:t>0.569</a:t>
                      </a:r>
                    </a:p>
                    <a:p>
                      <a:pPr algn="ctr"/>
                      <a:r>
                        <a:rPr lang="en-US" sz="1100" dirty="0"/>
                        <a:t>(0.2593)</a:t>
                      </a:r>
                    </a:p>
                  </a:txBody>
                  <a:tcPr/>
                </a:tc>
                <a:tc>
                  <a:txBody>
                    <a:bodyPr/>
                    <a:lstStyle/>
                    <a:p>
                      <a:pPr algn="ctr"/>
                      <a:r>
                        <a:rPr lang="en-US" sz="1100" dirty="0"/>
                        <a:t>1.209</a:t>
                      </a:r>
                    </a:p>
                    <a:p>
                      <a:pPr algn="ctr"/>
                      <a:r>
                        <a:rPr lang="en-US" sz="1100" dirty="0"/>
                        <a:t>(0.7702)</a:t>
                      </a:r>
                    </a:p>
                  </a:txBody>
                  <a:tcPr/>
                </a:tc>
                <a:tc>
                  <a:txBody>
                    <a:bodyPr/>
                    <a:lstStyle/>
                    <a:p>
                      <a:pPr algn="ctr"/>
                      <a:r>
                        <a:rPr lang="en-US" sz="1100" dirty="0"/>
                        <a:t>0.703</a:t>
                      </a:r>
                    </a:p>
                    <a:p>
                      <a:pPr algn="ctr"/>
                      <a:r>
                        <a:rPr lang="en-US" sz="1100" dirty="0"/>
                        <a:t>(0.5882)</a:t>
                      </a:r>
                    </a:p>
                  </a:txBody>
                  <a:tcPr/>
                </a:tc>
                <a:tc>
                  <a:txBody>
                    <a:bodyPr/>
                    <a:lstStyle/>
                    <a:p>
                      <a:pPr algn="ctr"/>
                      <a:r>
                        <a:rPr lang="en-US" sz="1100" dirty="0">
                          <a:highlight>
                            <a:srgbClr val="FFFF00"/>
                          </a:highlight>
                        </a:rPr>
                        <a:t>2.560</a:t>
                      </a:r>
                    </a:p>
                    <a:p>
                      <a:pPr algn="ctr"/>
                      <a:r>
                        <a:rPr lang="en-US" sz="1100" dirty="0">
                          <a:highlight>
                            <a:srgbClr val="FFFF00"/>
                          </a:highlight>
                        </a:rPr>
                        <a:t>(3.0444e-5)</a:t>
                      </a:r>
                    </a:p>
                  </a:txBody>
                  <a:tcPr/>
                </a:tc>
                <a:tc>
                  <a:txBody>
                    <a:bodyPr/>
                    <a:lstStyle/>
                    <a:p>
                      <a:pPr algn="ctr"/>
                      <a:r>
                        <a:rPr lang="en-US" sz="1100" dirty="0">
                          <a:highlight>
                            <a:srgbClr val="FFFF00"/>
                          </a:highlight>
                        </a:rPr>
                        <a:t>2.249</a:t>
                      </a:r>
                    </a:p>
                    <a:p>
                      <a:pPr algn="ctr"/>
                      <a:r>
                        <a:rPr lang="en-US" sz="1100" dirty="0">
                          <a:highlight>
                            <a:srgbClr val="FFFF00"/>
                          </a:highlight>
                        </a:rPr>
                        <a:t>(2.5324e-06)</a:t>
                      </a:r>
                    </a:p>
                  </a:txBody>
                  <a:tcPr/>
                </a:tc>
                <a:extLst>
                  <a:ext uri="{0D108BD9-81ED-4DB2-BD59-A6C34878D82A}">
                    <a16:rowId xmlns:a16="http://schemas.microsoft.com/office/drawing/2014/main" val="4138375111"/>
                  </a:ext>
                </a:extLst>
              </a:tr>
              <a:tr h="363860">
                <a:tc>
                  <a:txBody>
                    <a:bodyPr/>
                    <a:lstStyle/>
                    <a:p>
                      <a:pPr algn="ctr"/>
                      <a:r>
                        <a:rPr lang="en-US" sz="1100" dirty="0"/>
                        <a:t>CY/C Female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0.376</a:t>
                      </a:r>
                    </a:p>
                    <a:p>
                      <a:pPr algn="ctr"/>
                      <a:r>
                        <a:rPr lang="en-US" sz="1100" dirty="0"/>
                        <a:t>(0.0765)</a:t>
                      </a:r>
                    </a:p>
                  </a:txBody>
                  <a:tcPr/>
                </a:tc>
                <a:tc>
                  <a:txBody>
                    <a:bodyPr/>
                    <a:lstStyle/>
                    <a:p>
                      <a:pPr algn="ctr"/>
                      <a:r>
                        <a:rPr lang="en-US" sz="1100" dirty="0"/>
                        <a:t>0.569</a:t>
                      </a:r>
                    </a:p>
                    <a:p>
                      <a:pPr algn="ctr"/>
                      <a:r>
                        <a:rPr lang="en-US" sz="1100" dirty="0"/>
                        <a:t>(0.2593)</a:t>
                      </a:r>
                    </a:p>
                  </a:txBody>
                  <a:tcPr/>
                </a:tc>
                <a:tc>
                  <a:txBody>
                    <a:bodyPr/>
                    <a:lstStyle/>
                    <a:p>
                      <a:pPr algn="ctr"/>
                      <a:r>
                        <a:rPr lang="en-US" sz="1100" dirty="0"/>
                        <a:t>1.209</a:t>
                      </a:r>
                    </a:p>
                    <a:p>
                      <a:pPr algn="ctr"/>
                      <a:r>
                        <a:rPr lang="en-US" sz="1100" dirty="0"/>
                        <a:t>(0.7702)</a:t>
                      </a:r>
                    </a:p>
                  </a:txBody>
                  <a:tcPr/>
                </a:tc>
                <a:tc>
                  <a:txBody>
                    <a:bodyPr/>
                    <a:lstStyle/>
                    <a:p>
                      <a:pPr algn="ctr"/>
                      <a:r>
                        <a:rPr lang="en-US" sz="1100" dirty="0"/>
                        <a:t>0.435</a:t>
                      </a:r>
                    </a:p>
                    <a:p>
                      <a:pPr algn="ctr"/>
                      <a:r>
                        <a:rPr lang="en-US" sz="1100" dirty="0"/>
                        <a:t>(0.3104)</a:t>
                      </a:r>
                    </a:p>
                  </a:txBody>
                  <a:tcPr/>
                </a:tc>
                <a:tc>
                  <a:txBody>
                    <a:bodyPr/>
                    <a:lstStyle/>
                    <a:p>
                      <a:pPr algn="ctr"/>
                      <a:r>
                        <a:rPr lang="en-US" sz="1100" dirty="0">
                          <a:highlight>
                            <a:srgbClr val="FFFF00"/>
                          </a:highlight>
                        </a:rPr>
                        <a:t>3.022</a:t>
                      </a:r>
                    </a:p>
                    <a:p>
                      <a:pPr algn="ctr"/>
                      <a:r>
                        <a:rPr lang="en-US" sz="1100" dirty="0">
                          <a:highlight>
                            <a:srgbClr val="FFFF00"/>
                          </a:highlight>
                        </a:rPr>
                        <a:t>(1.4657e-07)</a:t>
                      </a:r>
                    </a:p>
                  </a:txBody>
                  <a:tcPr/>
                </a:tc>
                <a:tc>
                  <a:txBody>
                    <a:bodyPr/>
                    <a:lstStyle/>
                    <a:p>
                      <a:pPr algn="ctr"/>
                      <a:r>
                        <a:rPr lang="en-US" sz="1100" dirty="0">
                          <a:highlight>
                            <a:srgbClr val="FFFF00"/>
                          </a:highlight>
                        </a:rPr>
                        <a:t>1.833</a:t>
                      </a:r>
                    </a:p>
                    <a:p>
                      <a:pPr algn="ctr"/>
                      <a:r>
                        <a:rPr lang="en-US" sz="1100" dirty="0">
                          <a:highlight>
                            <a:srgbClr val="FFFF00"/>
                          </a:highlight>
                        </a:rPr>
                        <a:t>(0.0003)</a:t>
                      </a:r>
                    </a:p>
                  </a:txBody>
                  <a:tcPr/>
                </a:tc>
                <a:extLst>
                  <a:ext uri="{0D108BD9-81ED-4DB2-BD59-A6C34878D82A}">
                    <a16:rowId xmlns:a16="http://schemas.microsoft.com/office/drawing/2014/main" val="376592132"/>
                  </a:ext>
                </a:extLst>
              </a:tr>
            </a:tbl>
          </a:graphicData>
        </a:graphic>
      </p:graphicFrame>
    </p:spTree>
    <p:extLst>
      <p:ext uri="{BB962C8B-B14F-4D97-AF65-F5344CB8AC3E}">
        <p14:creationId xmlns:p14="http://schemas.microsoft.com/office/powerpoint/2010/main" val="170238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3D28-CCD0-45F8-8F6A-E02FC1A51B9E}"/>
              </a:ext>
            </a:extLst>
          </p:cNvPr>
          <p:cNvSpPr>
            <a:spLocks noGrp="1"/>
          </p:cNvSpPr>
          <p:nvPr>
            <p:ph idx="1"/>
          </p:nvPr>
        </p:nvSpPr>
        <p:spPr>
          <a:xfrm>
            <a:off x="198911" y="369909"/>
            <a:ext cx="10515600" cy="4351338"/>
          </a:xfrm>
        </p:spPr>
        <p:txBody>
          <a:bodyPr/>
          <a:lstStyle/>
          <a:p>
            <a:pPr marL="0" indent="0">
              <a:buNone/>
            </a:pPr>
            <a:r>
              <a:rPr lang="en-US" i="1" dirty="0"/>
              <a:t>Summaries of Figure </a:t>
            </a:r>
            <a:r>
              <a:rPr lang="en-US" i="1" dirty="0">
                <a:solidFill>
                  <a:srgbClr val="FF0000"/>
                </a:solidFill>
              </a:rPr>
              <a:t>5</a:t>
            </a:r>
            <a:r>
              <a:rPr lang="en-US" i="1" dirty="0"/>
              <a:t>. </a:t>
            </a:r>
            <a:endParaRPr lang="en-US" dirty="0"/>
          </a:p>
        </p:txBody>
      </p:sp>
      <p:sp>
        <p:nvSpPr>
          <p:cNvPr id="2" name="TextBox 1">
            <a:extLst>
              <a:ext uri="{FF2B5EF4-FFF2-40B4-BE49-F238E27FC236}">
                <a16:creationId xmlns:a16="http://schemas.microsoft.com/office/drawing/2014/main" id="{3A970137-F0D8-4B42-829B-B4CFCA18AFF7}"/>
              </a:ext>
            </a:extLst>
          </p:cNvPr>
          <p:cNvSpPr txBox="1"/>
          <p:nvPr/>
        </p:nvSpPr>
        <p:spPr>
          <a:xfrm>
            <a:off x="3631571" y="116036"/>
            <a:ext cx="8016478" cy="1169551"/>
          </a:xfrm>
          <a:prstGeom prst="rect">
            <a:avLst/>
          </a:prstGeom>
          <a:noFill/>
        </p:spPr>
        <p:txBody>
          <a:bodyPr wrap="square" rtlCol="0">
            <a:spAutoFit/>
          </a:bodyPr>
          <a:lstStyle/>
          <a:p>
            <a:pPr marL="171450" indent="-171450">
              <a:buFontTx/>
              <a:buChar char="-"/>
            </a:pPr>
            <a:r>
              <a:rPr lang="en-US" sz="1400" dirty="0">
                <a:solidFill>
                  <a:schemeClr val="bg2">
                    <a:lumMod val="50000"/>
                  </a:schemeClr>
                </a:solidFill>
              </a:rPr>
              <a:t>Sexual dimorphism was ablated when yeast supplement was given before and after spray</a:t>
            </a:r>
          </a:p>
          <a:p>
            <a:pPr marL="171450" indent="-171450">
              <a:buFontTx/>
              <a:buChar char="-"/>
            </a:pPr>
            <a:r>
              <a:rPr lang="en-US" sz="1400" dirty="0">
                <a:solidFill>
                  <a:schemeClr val="bg2">
                    <a:lumMod val="50000"/>
                  </a:schemeClr>
                </a:solidFill>
              </a:rPr>
              <a:t>Female survival was the same when given yeast supplement after spray or when on glucose diet, but male survival was better on glucose diet </a:t>
            </a:r>
          </a:p>
          <a:p>
            <a:pPr marL="171450" indent="-171450">
              <a:buFontTx/>
              <a:buChar char="-"/>
            </a:pPr>
            <a:r>
              <a:rPr lang="en-US" sz="1400" dirty="0">
                <a:solidFill>
                  <a:schemeClr val="bg2">
                    <a:lumMod val="50000"/>
                  </a:schemeClr>
                </a:solidFill>
              </a:rPr>
              <a:t>Sexual dimorphism was most pronounced on glucose diet</a:t>
            </a:r>
          </a:p>
          <a:p>
            <a:endParaRPr lang="en-US" sz="1400" dirty="0">
              <a:solidFill>
                <a:schemeClr val="bg2">
                  <a:lumMod val="50000"/>
                </a:schemeClr>
              </a:solidFill>
            </a:endParaRPr>
          </a:p>
        </p:txBody>
      </p:sp>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sp>
        <p:nvSpPr>
          <p:cNvPr id="4" name="TextBox 3">
            <a:extLst>
              <a:ext uri="{FF2B5EF4-FFF2-40B4-BE49-F238E27FC236}">
                <a16:creationId xmlns:a16="http://schemas.microsoft.com/office/drawing/2014/main" id="{3FD7967A-56B2-A44E-8453-FC6CBEF233FC}"/>
              </a:ext>
            </a:extLst>
          </p:cNvPr>
          <p:cNvSpPr txBox="1"/>
          <p:nvPr/>
        </p:nvSpPr>
        <p:spPr>
          <a:xfrm>
            <a:off x="401781" y="1122218"/>
            <a:ext cx="11591307" cy="4862870"/>
          </a:xfrm>
          <a:prstGeom prst="rect">
            <a:avLst/>
          </a:prstGeom>
          <a:noFill/>
        </p:spPr>
        <p:txBody>
          <a:bodyPr wrap="square" rtlCol="0">
            <a:spAutoFit/>
          </a:bodyPr>
          <a:lstStyle/>
          <a:p>
            <a:r>
              <a:rPr lang="en-US" dirty="0"/>
              <a:t>II. Sexual dimorphism</a:t>
            </a:r>
          </a:p>
          <a:p>
            <a:pPr marL="742950" lvl="1" indent="-285750">
              <a:buFont typeface="Arial" panose="020B0604020202020204" pitchFamily="34" charset="0"/>
              <a:buChar char="•"/>
            </a:pPr>
            <a:r>
              <a:rPr lang="en-US" sz="1600" dirty="0">
                <a:solidFill>
                  <a:schemeClr val="bg2">
                    <a:lumMod val="25000"/>
                  </a:schemeClr>
                </a:solidFill>
              </a:rPr>
              <a:t>Sexual dimorphism exists (female survives better) for CY/CY group from day 0-9 after spray under control treatment, but it does not exist under fungal treatment.</a:t>
            </a:r>
          </a:p>
          <a:p>
            <a:pPr marL="742950" lvl="1" indent="-285750">
              <a:buFont typeface="Arial" panose="020B0604020202020204" pitchFamily="34" charset="0"/>
              <a:buChar char="•"/>
            </a:pPr>
            <a:r>
              <a:rPr lang="en-US" sz="1600" dirty="0">
                <a:solidFill>
                  <a:schemeClr val="bg2">
                    <a:lumMod val="25000"/>
                  </a:schemeClr>
                </a:solidFill>
              </a:rPr>
              <a:t>Sexual dimorphism exists (male survives better) for C/C group from day 3-9 after spray under fungal treatment, but it does not exist under control treatment. Same results for CY/C group.</a:t>
            </a:r>
          </a:p>
          <a:p>
            <a:pPr marL="742950" lvl="1" indent="-285750">
              <a:buFont typeface="Arial" panose="020B0604020202020204" pitchFamily="34" charset="0"/>
              <a:buChar char="•"/>
            </a:pPr>
            <a:r>
              <a:rPr lang="en-US" sz="1600" dirty="0">
                <a:solidFill>
                  <a:schemeClr val="bg2">
                    <a:lumMod val="25000"/>
                  </a:schemeClr>
                </a:solidFill>
              </a:rPr>
              <a:t>Sexual dimorphism exists (male survives better) for G/G group from day 3-12 after spray under fungal treatment, but it does not exist under control treatment.</a:t>
            </a:r>
          </a:p>
          <a:p>
            <a:pPr marL="742950" lvl="1" indent="-285750">
              <a:buFont typeface="Arial" panose="020B0604020202020204" pitchFamily="34" charset="0"/>
              <a:buChar char="•"/>
            </a:pPr>
            <a:endParaRPr lang="en-US" sz="1600" dirty="0"/>
          </a:p>
          <a:p>
            <a:pPr marL="400050" indent="-400050">
              <a:buFont typeface="+mj-lt"/>
              <a:buAutoNum type="romanUcPeriod"/>
            </a:pPr>
            <a:endParaRPr lang="en-US" dirty="0"/>
          </a:p>
          <a:p>
            <a:pPr marL="400050" indent="-400050">
              <a:buFont typeface="+mj-lt"/>
              <a:buAutoNum type="romanUcPeriod"/>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D323CD2-645E-034B-9B99-9850695AA08A}"/>
              </a:ext>
            </a:extLst>
          </p:cNvPr>
          <p:cNvGraphicFramePr>
            <a:graphicFrameLocks noGrp="1"/>
          </p:cNvGraphicFramePr>
          <p:nvPr>
            <p:extLst>
              <p:ext uri="{D42A27DB-BD31-4B8C-83A1-F6EECF244321}">
                <p14:modId xmlns:p14="http://schemas.microsoft.com/office/powerpoint/2010/main" val="3259929825"/>
              </p:ext>
            </p:extLst>
          </p:nvPr>
        </p:nvGraphicFramePr>
        <p:xfrm>
          <a:off x="0" y="3478608"/>
          <a:ext cx="12192000" cy="1447800"/>
        </p:xfrm>
        <a:graphic>
          <a:graphicData uri="http://schemas.openxmlformats.org/drawingml/2006/table">
            <a:tbl>
              <a:tblPr firstRow="1" bandRow="1">
                <a:tableStyleId>{5940675A-B579-460E-94D1-54222C63F5DA}</a:tableStyleId>
              </a:tblPr>
              <a:tblGrid>
                <a:gridCol w="900332">
                  <a:extLst>
                    <a:ext uri="{9D8B030D-6E8A-4147-A177-3AD203B41FA5}">
                      <a16:colId xmlns:a16="http://schemas.microsoft.com/office/drawing/2014/main" val="482271420"/>
                    </a:ext>
                  </a:extLst>
                </a:gridCol>
                <a:gridCol w="689317">
                  <a:extLst>
                    <a:ext uri="{9D8B030D-6E8A-4147-A177-3AD203B41FA5}">
                      <a16:colId xmlns:a16="http://schemas.microsoft.com/office/drawing/2014/main" val="558337430"/>
                    </a:ext>
                  </a:extLst>
                </a:gridCol>
                <a:gridCol w="677464">
                  <a:extLst>
                    <a:ext uri="{9D8B030D-6E8A-4147-A177-3AD203B41FA5}">
                      <a16:colId xmlns:a16="http://schemas.microsoft.com/office/drawing/2014/main" val="788840185"/>
                    </a:ext>
                  </a:extLst>
                </a:gridCol>
                <a:gridCol w="833316">
                  <a:extLst>
                    <a:ext uri="{9D8B030D-6E8A-4147-A177-3AD203B41FA5}">
                      <a16:colId xmlns:a16="http://schemas.microsoft.com/office/drawing/2014/main" val="3636553945"/>
                    </a:ext>
                  </a:extLst>
                </a:gridCol>
                <a:gridCol w="747534">
                  <a:extLst>
                    <a:ext uri="{9D8B030D-6E8A-4147-A177-3AD203B41FA5}">
                      <a16:colId xmlns:a16="http://schemas.microsoft.com/office/drawing/2014/main" val="4042278622"/>
                    </a:ext>
                  </a:extLst>
                </a:gridCol>
                <a:gridCol w="857827">
                  <a:extLst>
                    <a:ext uri="{9D8B030D-6E8A-4147-A177-3AD203B41FA5}">
                      <a16:colId xmlns:a16="http://schemas.microsoft.com/office/drawing/2014/main" val="1211399707"/>
                    </a:ext>
                  </a:extLst>
                </a:gridCol>
                <a:gridCol w="772043">
                  <a:extLst>
                    <a:ext uri="{9D8B030D-6E8A-4147-A177-3AD203B41FA5}">
                      <a16:colId xmlns:a16="http://schemas.microsoft.com/office/drawing/2014/main" val="348404548"/>
                    </a:ext>
                  </a:extLst>
                </a:gridCol>
                <a:gridCol w="747535">
                  <a:extLst>
                    <a:ext uri="{9D8B030D-6E8A-4147-A177-3AD203B41FA5}">
                      <a16:colId xmlns:a16="http://schemas.microsoft.com/office/drawing/2014/main" val="1669012259"/>
                    </a:ext>
                  </a:extLst>
                </a:gridCol>
                <a:gridCol w="686261">
                  <a:extLst>
                    <a:ext uri="{9D8B030D-6E8A-4147-A177-3AD203B41FA5}">
                      <a16:colId xmlns:a16="http://schemas.microsoft.com/office/drawing/2014/main" val="845132479"/>
                    </a:ext>
                  </a:extLst>
                </a:gridCol>
                <a:gridCol w="875600">
                  <a:extLst>
                    <a:ext uri="{9D8B030D-6E8A-4147-A177-3AD203B41FA5}">
                      <a16:colId xmlns:a16="http://schemas.microsoft.com/office/drawing/2014/main" val="1583028552"/>
                    </a:ext>
                  </a:extLst>
                </a:gridCol>
                <a:gridCol w="696065">
                  <a:extLst>
                    <a:ext uri="{9D8B030D-6E8A-4147-A177-3AD203B41FA5}">
                      <a16:colId xmlns:a16="http://schemas.microsoft.com/office/drawing/2014/main" val="404401310"/>
                    </a:ext>
                  </a:extLst>
                </a:gridCol>
                <a:gridCol w="793950">
                  <a:extLst>
                    <a:ext uri="{9D8B030D-6E8A-4147-A177-3AD203B41FA5}">
                      <a16:colId xmlns:a16="http://schemas.microsoft.com/office/drawing/2014/main" val="955161673"/>
                    </a:ext>
                  </a:extLst>
                </a:gridCol>
                <a:gridCol w="728689">
                  <a:extLst>
                    <a:ext uri="{9D8B030D-6E8A-4147-A177-3AD203B41FA5}">
                      <a16:colId xmlns:a16="http://schemas.microsoft.com/office/drawing/2014/main" val="1269027450"/>
                    </a:ext>
                  </a:extLst>
                </a:gridCol>
                <a:gridCol w="728689">
                  <a:extLst>
                    <a:ext uri="{9D8B030D-6E8A-4147-A177-3AD203B41FA5}">
                      <a16:colId xmlns:a16="http://schemas.microsoft.com/office/drawing/2014/main" val="3321501802"/>
                    </a:ext>
                  </a:extLst>
                </a:gridCol>
                <a:gridCol w="728689">
                  <a:extLst>
                    <a:ext uri="{9D8B030D-6E8A-4147-A177-3AD203B41FA5}">
                      <a16:colId xmlns:a16="http://schemas.microsoft.com/office/drawing/2014/main" val="849396382"/>
                    </a:ext>
                  </a:extLst>
                </a:gridCol>
                <a:gridCol w="728689">
                  <a:extLst>
                    <a:ext uri="{9D8B030D-6E8A-4147-A177-3AD203B41FA5}">
                      <a16:colId xmlns:a16="http://schemas.microsoft.com/office/drawing/2014/main" val="3693009701"/>
                    </a:ext>
                  </a:extLst>
                </a:gridCol>
              </a:tblGrid>
              <a:tr h="407818">
                <a:tc>
                  <a:txBody>
                    <a:bodyPr/>
                    <a:lstStyle/>
                    <a:p>
                      <a:pPr algn="ctr"/>
                      <a:r>
                        <a:rPr lang="en-US" sz="1100" dirty="0"/>
                        <a:t>Baseline: Control Male </a:t>
                      </a:r>
                    </a:p>
                  </a:txBody>
                  <a:tcPr>
                    <a:solidFill>
                      <a:schemeClr val="accent2"/>
                    </a:solidFill>
                  </a:tcPr>
                </a:tc>
                <a:tc gridSpan="3">
                  <a:txBody>
                    <a:bodyPr/>
                    <a:lstStyle/>
                    <a:p>
                      <a:pPr algn="ctr"/>
                      <a:r>
                        <a:rPr lang="en-US" sz="1100" dirty="0"/>
                        <a:t>C/C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C/CY</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CY/C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CY/CY</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G/G</a:t>
                      </a:r>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2237194284"/>
                  </a:ext>
                </a:extLst>
              </a:tr>
              <a:tr h="177767">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353332">
                <a:tc>
                  <a:txBody>
                    <a:bodyPr/>
                    <a:lstStyle/>
                    <a:p>
                      <a:pPr algn="ctr"/>
                      <a:r>
                        <a:rPr lang="en-US" sz="1100" dirty="0"/>
                        <a:t>Hazard ratio</a:t>
                      </a:r>
                    </a:p>
                    <a:p>
                      <a:pPr algn="ctr"/>
                      <a:r>
                        <a:rPr lang="en-US" sz="1100" dirty="0"/>
                        <a:t>(p-value)</a:t>
                      </a:r>
                    </a:p>
                  </a:txBody>
                  <a:tcPr/>
                </a:tc>
                <a:tc>
                  <a:txBody>
                    <a:bodyPr/>
                    <a:lstStyle/>
                    <a:p>
                      <a:pPr algn="ctr"/>
                      <a:r>
                        <a:rPr lang="en-US" sz="1100" dirty="0"/>
                        <a:t>1.300</a:t>
                      </a:r>
                    </a:p>
                    <a:p>
                      <a:pPr algn="ctr"/>
                      <a:r>
                        <a:rPr lang="en-US" sz="1100" dirty="0"/>
                        <a:t>(0.2228)</a:t>
                      </a:r>
                    </a:p>
                  </a:txBody>
                  <a:tcPr/>
                </a:tc>
                <a:tc>
                  <a:txBody>
                    <a:bodyPr/>
                    <a:lstStyle/>
                    <a:p>
                      <a:pPr algn="ctr"/>
                      <a:r>
                        <a:rPr lang="en-US" sz="1100" dirty="0"/>
                        <a:t>0.880</a:t>
                      </a:r>
                    </a:p>
                    <a:p>
                      <a:pPr algn="ctr"/>
                      <a:r>
                        <a:rPr lang="en-US" sz="1100" dirty="0"/>
                        <a:t>(0.7970)</a:t>
                      </a:r>
                    </a:p>
                  </a:txBody>
                  <a:tcPr/>
                </a:tc>
                <a:tc>
                  <a:txBody>
                    <a:bodyPr/>
                    <a:lstStyle/>
                    <a:p>
                      <a:pPr algn="ctr"/>
                      <a:r>
                        <a:rPr lang="en-US" sz="1100" dirty="0"/>
                        <a:t>0.680</a:t>
                      </a:r>
                    </a:p>
                    <a:p>
                      <a:pPr algn="ctr"/>
                      <a:r>
                        <a:rPr lang="en-US" sz="1100" dirty="0"/>
                        <a:t>(0.4515)</a:t>
                      </a:r>
                    </a:p>
                  </a:txBody>
                  <a:tcPr/>
                </a:tc>
                <a:tc>
                  <a:txBody>
                    <a:bodyPr/>
                    <a:lstStyle/>
                    <a:p>
                      <a:pPr algn="ctr"/>
                      <a:r>
                        <a:rPr lang="en-US" sz="1100" dirty="0"/>
                        <a:t>0.901</a:t>
                      </a:r>
                    </a:p>
                    <a:p>
                      <a:pPr algn="ctr"/>
                      <a:r>
                        <a:rPr lang="en-US" sz="1100" dirty="0"/>
                        <a:t>(0.8189)</a:t>
                      </a:r>
                    </a:p>
                  </a:txBody>
                  <a:tcPr/>
                </a:tc>
                <a:tc>
                  <a:txBody>
                    <a:bodyPr/>
                    <a:lstStyle/>
                    <a:p>
                      <a:pPr algn="ctr"/>
                      <a:r>
                        <a:rPr lang="en-US" sz="1100" dirty="0"/>
                        <a:t>2.296</a:t>
                      </a:r>
                    </a:p>
                    <a:p>
                      <a:pPr algn="ctr"/>
                      <a:r>
                        <a:rPr lang="en-US" sz="1100" dirty="0"/>
                        <a:t>(0.2665)</a:t>
                      </a:r>
                    </a:p>
                  </a:txBody>
                  <a:tcPr/>
                </a:tc>
                <a:tc>
                  <a:txBody>
                    <a:bodyPr/>
                    <a:lstStyle/>
                    <a:p>
                      <a:pPr algn="ctr"/>
                      <a:r>
                        <a:rPr lang="en-US" sz="1100" dirty="0"/>
                        <a:t>3.569</a:t>
                      </a:r>
                    </a:p>
                    <a:p>
                      <a:pPr algn="ctr"/>
                      <a:r>
                        <a:rPr lang="en-US" sz="1100" dirty="0"/>
                        <a:t>(0.2228)</a:t>
                      </a:r>
                    </a:p>
                  </a:txBody>
                  <a:tcPr/>
                </a:tc>
                <a:tc>
                  <a:txBody>
                    <a:bodyPr/>
                    <a:lstStyle/>
                    <a:p>
                      <a:pPr algn="ctr"/>
                      <a:r>
                        <a:rPr lang="en-US" sz="1100" dirty="0"/>
                        <a:t>1.09</a:t>
                      </a:r>
                    </a:p>
                    <a:p>
                      <a:pPr algn="ctr"/>
                      <a:r>
                        <a:rPr lang="en-US" sz="1100" dirty="0"/>
                        <a:t>(0.8538)</a:t>
                      </a:r>
                    </a:p>
                  </a:txBody>
                  <a:tcPr/>
                </a:tc>
                <a:tc>
                  <a:txBody>
                    <a:bodyPr/>
                    <a:lstStyle/>
                    <a:p>
                      <a:pPr algn="ctr"/>
                      <a:r>
                        <a:rPr lang="en-US" sz="1100" dirty="0"/>
                        <a:t>0.661</a:t>
                      </a:r>
                    </a:p>
                    <a:p>
                      <a:pPr algn="ctr"/>
                      <a:r>
                        <a:rPr lang="en-US" sz="1100" dirty="0"/>
                        <a:t>(0.3448)</a:t>
                      </a:r>
                    </a:p>
                  </a:txBody>
                  <a:tcPr/>
                </a:tc>
                <a:tc>
                  <a:txBody>
                    <a:bodyPr/>
                    <a:lstStyle/>
                    <a:p>
                      <a:pPr algn="ctr"/>
                      <a:r>
                        <a:rPr lang="en-US" sz="1100" dirty="0"/>
                        <a:t>0.594</a:t>
                      </a:r>
                    </a:p>
                    <a:p>
                      <a:pPr algn="ctr"/>
                      <a:r>
                        <a:rPr lang="en-US" sz="1100" dirty="0"/>
                        <a:t>(0.9770)</a:t>
                      </a:r>
                    </a:p>
                  </a:txBody>
                  <a:tcPr/>
                </a:tc>
                <a:tc>
                  <a:txBody>
                    <a:bodyPr/>
                    <a:lstStyle/>
                    <a:p>
                      <a:pPr algn="ctr"/>
                      <a:r>
                        <a:rPr lang="en-US" sz="1100" dirty="0">
                          <a:highlight>
                            <a:srgbClr val="FFFF00"/>
                          </a:highlight>
                        </a:rPr>
                        <a:t>0.412</a:t>
                      </a:r>
                    </a:p>
                    <a:p>
                      <a:pPr algn="ctr"/>
                      <a:r>
                        <a:rPr lang="en-US" sz="1100" dirty="0">
                          <a:highlight>
                            <a:srgbClr val="FFFF00"/>
                          </a:highlight>
                        </a:rPr>
                        <a:t>(0.0175)</a:t>
                      </a:r>
                    </a:p>
                  </a:txBody>
                  <a:tcPr/>
                </a:tc>
                <a:tc>
                  <a:txBody>
                    <a:bodyPr/>
                    <a:lstStyle/>
                    <a:p>
                      <a:pPr algn="ctr"/>
                      <a:r>
                        <a:rPr lang="en-US" sz="1100" dirty="0">
                          <a:highlight>
                            <a:srgbClr val="FFFF00"/>
                          </a:highlight>
                        </a:rPr>
                        <a:t>0.376</a:t>
                      </a:r>
                    </a:p>
                    <a:p>
                      <a:pPr algn="ctr"/>
                      <a:r>
                        <a:rPr lang="en-US" sz="1100" dirty="0">
                          <a:highlight>
                            <a:srgbClr val="FFFF00"/>
                          </a:highlight>
                        </a:rPr>
                        <a:t>(0.0138)</a:t>
                      </a:r>
                    </a:p>
                  </a:txBody>
                  <a:tcPr/>
                </a:tc>
                <a:tc>
                  <a:txBody>
                    <a:bodyPr/>
                    <a:lstStyle/>
                    <a:p>
                      <a:pPr algn="ctr"/>
                      <a:r>
                        <a:rPr lang="en-US" sz="1100" dirty="0"/>
                        <a:t>0.718</a:t>
                      </a:r>
                    </a:p>
                    <a:p>
                      <a:pPr algn="ctr"/>
                      <a:r>
                        <a:rPr lang="en-US" sz="1100" dirty="0"/>
                        <a:t>(0.5546)</a:t>
                      </a:r>
                    </a:p>
                  </a:txBody>
                  <a:tcPr/>
                </a:tc>
                <a:tc>
                  <a:txBody>
                    <a:bodyPr/>
                    <a:lstStyle/>
                    <a:p>
                      <a:pPr algn="ctr"/>
                      <a:r>
                        <a:rPr lang="en-US" sz="1100" dirty="0"/>
                        <a:t>1.081</a:t>
                      </a:r>
                    </a:p>
                    <a:p>
                      <a:pPr algn="ctr"/>
                      <a:r>
                        <a:rPr lang="en-US" sz="1100" dirty="0"/>
                        <a:t>(0.8734)</a:t>
                      </a:r>
                    </a:p>
                  </a:txBody>
                  <a:tcPr/>
                </a:tc>
                <a:tc>
                  <a:txBody>
                    <a:bodyPr/>
                    <a:lstStyle/>
                    <a:p>
                      <a:pPr algn="ctr"/>
                      <a:r>
                        <a:rPr lang="en-US" sz="1100" dirty="0"/>
                        <a:t>0.570</a:t>
                      </a:r>
                    </a:p>
                    <a:p>
                      <a:pPr algn="ctr"/>
                      <a:r>
                        <a:rPr lang="en-US" sz="1100" dirty="0"/>
                        <a:t>(0.1805)</a:t>
                      </a:r>
                    </a:p>
                  </a:txBody>
                  <a:tcPr/>
                </a:tc>
                <a:tc>
                  <a:txBody>
                    <a:bodyPr/>
                    <a:lstStyle/>
                    <a:p>
                      <a:pPr algn="ctr"/>
                      <a:r>
                        <a:rPr lang="en-US" sz="1100" dirty="0"/>
                        <a:t>7.709e+05</a:t>
                      </a:r>
                    </a:p>
                    <a:p>
                      <a:pPr algn="ctr"/>
                      <a:r>
                        <a:rPr lang="en-US" sz="1100" dirty="0"/>
                        <a:t>(0.9700)</a:t>
                      </a:r>
                    </a:p>
                  </a:txBody>
                  <a:tcPr/>
                </a:tc>
                <a:extLst>
                  <a:ext uri="{0D108BD9-81ED-4DB2-BD59-A6C34878D82A}">
                    <a16:rowId xmlns:a16="http://schemas.microsoft.com/office/drawing/2014/main" val="4138375111"/>
                  </a:ext>
                </a:extLst>
              </a:tr>
            </a:tbl>
          </a:graphicData>
        </a:graphic>
      </p:graphicFrame>
      <p:graphicFrame>
        <p:nvGraphicFramePr>
          <p:cNvPr id="9" name="Table 8">
            <a:extLst>
              <a:ext uri="{FF2B5EF4-FFF2-40B4-BE49-F238E27FC236}">
                <a16:creationId xmlns:a16="http://schemas.microsoft.com/office/drawing/2014/main" id="{7333A339-3731-8149-9BCF-4D222E70106B}"/>
              </a:ext>
            </a:extLst>
          </p:cNvPr>
          <p:cNvGraphicFramePr>
            <a:graphicFrameLocks noGrp="1"/>
          </p:cNvGraphicFramePr>
          <p:nvPr>
            <p:extLst>
              <p:ext uri="{D42A27DB-BD31-4B8C-83A1-F6EECF244321}">
                <p14:modId xmlns:p14="http://schemas.microsoft.com/office/powerpoint/2010/main" val="3687310604"/>
              </p:ext>
            </p:extLst>
          </p:nvPr>
        </p:nvGraphicFramePr>
        <p:xfrm>
          <a:off x="0" y="4964508"/>
          <a:ext cx="12192000" cy="1280160"/>
        </p:xfrm>
        <a:graphic>
          <a:graphicData uri="http://schemas.openxmlformats.org/drawingml/2006/table">
            <a:tbl>
              <a:tblPr firstRow="1" bandRow="1">
                <a:tableStyleId>{5940675A-B579-460E-94D1-54222C63F5DA}</a:tableStyleId>
              </a:tblPr>
              <a:tblGrid>
                <a:gridCol w="902525">
                  <a:extLst>
                    <a:ext uri="{9D8B030D-6E8A-4147-A177-3AD203B41FA5}">
                      <a16:colId xmlns:a16="http://schemas.microsoft.com/office/drawing/2014/main" val="482271420"/>
                    </a:ext>
                  </a:extLst>
                </a:gridCol>
                <a:gridCol w="678327">
                  <a:extLst>
                    <a:ext uri="{9D8B030D-6E8A-4147-A177-3AD203B41FA5}">
                      <a16:colId xmlns:a16="http://schemas.microsoft.com/office/drawing/2014/main" val="558337430"/>
                    </a:ext>
                  </a:extLst>
                </a:gridCol>
                <a:gridCol w="948592">
                  <a:extLst>
                    <a:ext uri="{9D8B030D-6E8A-4147-A177-3AD203B41FA5}">
                      <a16:colId xmlns:a16="http://schemas.microsoft.com/office/drawing/2014/main" val="788840185"/>
                    </a:ext>
                  </a:extLst>
                </a:gridCol>
                <a:gridCol w="760021">
                  <a:extLst>
                    <a:ext uri="{9D8B030D-6E8A-4147-A177-3AD203B41FA5}">
                      <a16:colId xmlns:a16="http://schemas.microsoft.com/office/drawing/2014/main" val="3636553945"/>
                    </a:ext>
                  </a:extLst>
                </a:gridCol>
                <a:gridCol w="665018">
                  <a:extLst>
                    <a:ext uri="{9D8B030D-6E8A-4147-A177-3AD203B41FA5}">
                      <a16:colId xmlns:a16="http://schemas.microsoft.com/office/drawing/2014/main" val="4042278622"/>
                    </a:ext>
                  </a:extLst>
                </a:gridCol>
                <a:gridCol w="751307">
                  <a:extLst>
                    <a:ext uri="{9D8B030D-6E8A-4147-A177-3AD203B41FA5}">
                      <a16:colId xmlns:a16="http://schemas.microsoft.com/office/drawing/2014/main" val="1211399707"/>
                    </a:ext>
                  </a:extLst>
                </a:gridCol>
                <a:gridCol w="673732">
                  <a:extLst>
                    <a:ext uri="{9D8B030D-6E8A-4147-A177-3AD203B41FA5}">
                      <a16:colId xmlns:a16="http://schemas.microsoft.com/office/drawing/2014/main" val="348404548"/>
                    </a:ext>
                  </a:extLst>
                </a:gridCol>
                <a:gridCol w="724395">
                  <a:extLst>
                    <a:ext uri="{9D8B030D-6E8A-4147-A177-3AD203B41FA5}">
                      <a16:colId xmlns:a16="http://schemas.microsoft.com/office/drawing/2014/main" val="1669012259"/>
                    </a:ext>
                  </a:extLst>
                </a:gridCol>
                <a:gridCol w="688769">
                  <a:extLst>
                    <a:ext uri="{9D8B030D-6E8A-4147-A177-3AD203B41FA5}">
                      <a16:colId xmlns:a16="http://schemas.microsoft.com/office/drawing/2014/main" val="845132479"/>
                    </a:ext>
                  </a:extLst>
                </a:gridCol>
                <a:gridCol w="700644">
                  <a:extLst>
                    <a:ext uri="{9D8B030D-6E8A-4147-A177-3AD203B41FA5}">
                      <a16:colId xmlns:a16="http://schemas.microsoft.com/office/drawing/2014/main" val="1583028552"/>
                    </a:ext>
                  </a:extLst>
                </a:gridCol>
                <a:gridCol w="736270">
                  <a:extLst>
                    <a:ext uri="{9D8B030D-6E8A-4147-A177-3AD203B41FA5}">
                      <a16:colId xmlns:a16="http://schemas.microsoft.com/office/drawing/2014/main" val="404401310"/>
                    </a:ext>
                  </a:extLst>
                </a:gridCol>
                <a:gridCol w="700644">
                  <a:extLst>
                    <a:ext uri="{9D8B030D-6E8A-4147-A177-3AD203B41FA5}">
                      <a16:colId xmlns:a16="http://schemas.microsoft.com/office/drawing/2014/main" val="955161673"/>
                    </a:ext>
                  </a:extLst>
                </a:gridCol>
                <a:gridCol w="700644">
                  <a:extLst>
                    <a:ext uri="{9D8B030D-6E8A-4147-A177-3AD203B41FA5}">
                      <a16:colId xmlns:a16="http://schemas.microsoft.com/office/drawing/2014/main" val="1269027450"/>
                    </a:ext>
                  </a:extLst>
                </a:gridCol>
                <a:gridCol w="660777">
                  <a:extLst>
                    <a:ext uri="{9D8B030D-6E8A-4147-A177-3AD203B41FA5}">
                      <a16:colId xmlns:a16="http://schemas.microsoft.com/office/drawing/2014/main" val="3321501802"/>
                    </a:ext>
                  </a:extLst>
                </a:gridCol>
                <a:gridCol w="923731">
                  <a:extLst>
                    <a:ext uri="{9D8B030D-6E8A-4147-A177-3AD203B41FA5}">
                      <a16:colId xmlns:a16="http://schemas.microsoft.com/office/drawing/2014/main" val="849396382"/>
                    </a:ext>
                  </a:extLst>
                </a:gridCol>
                <a:gridCol w="976604">
                  <a:extLst>
                    <a:ext uri="{9D8B030D-6E8A-4147-A177-3AD203B41FA5}">
                      <a16:colId xmlns:a16="http://schemas.microsoft.com/office/drawing/2014/main" val="3693009701"/>
                    </a:ext>
                  </a:extLst>
                </a:gridCol>
              </a:tblGrid>
              <a:tr h="387320">
                <a:tc>
                  <a:txBody>
                    <a:bodyPr/>
                    <a:lstStyle/>
                    <a:p>
                      <a:pPr algn="ctr"/>
                      <a:r>
                        <a:rPr lang="en-US" sz="1100" dirty="0"/>
                        <a:t>Baseline: Fungal</a:t>
                      </a:r>
                    </a:p>
                    <a:p>
                      <a:pPr algn="ctr"/>
                      <a:r>
                        <a:rPr lang="en-US" sz="1100" dirty="0"/>
                        <a:t> Male </a:t>
                      </a:r>
                    </a:p>
                  </a:txBody>
                  <a:tcPr>
                    <a:solidFill>
                      <a:schemeClr val="accent2"/>
                    </a:solidFill>
                  </a:tcPr>
                </a:tc>
                <a:tc gridSpan="3">
                  <a:txBody>
                    <a:bodyPr/>
                    <a:lstStyle/>
                    <a:p>
                      <a:pPr algn="ctr"/>
                      <a:r>
                        <a:rPr lang="en-US" sz="1100" dirty="0"/>
                        <a:t>C/C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C/CY</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CY/C</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CY/CY</a:t>
                      </a:r>
                    </a:p>
                  </a:txBody>
                  <a:tcPr/>
                </a:tc>
                <a:tc hMerge="1">
                  <a:txBody>
                    <a:bodyPr/>
                    <a:lstStyle/>
                    <a:p>
                      <a:endParaRPr lang="en-US"/>
                    </a:p>
                  </a:txBody>
                  <a:tcPr/>
                </a:tc>
                <a:tc hMerge="1">
                  <a:txBody>
                    <a:bodyPr/>
                    <a:lstStyle/>
                    <a:p>
                      <a:endParaRPr lang="en-US"/>
                    </a:p>
                  </a:txBody>
                  <a:tcPr/>
                </a:tc>
                <a:tc gridSpan="3">
                  <a:txBody>
                    <a:bodyPr/>
                    <a:lstStyle/>
                    <a:p>
                      <a:pPr algn="ctr"/>
                      <a:r>
                        <a:rPr lang="en-US" sz="1100" dirty="0"/>
                        <a:t>G/G</a:t>
                      </a:r>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2237194284"/>
                  </a:ext>
                </a:extLst>
              </a:tr>
              <a:tr h="168832">
                <a:tc>
                  <a:txBody>
                    <a:bodyPr/>
                    <a:lstStyle/>
                    <a:p>
                      <a:pPr algn="ctr"/>
                      <a:r>
                        <a:rPr lang="en-US" sz="1100" dirty="0"/>
                        <a:t>Days</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tc>
                  <a:txBody>
                    <a:bodyPr/>
                    <a:lstStyle/>
                    <a:p>
                      <a:pPr algn="ctr"/>
                      <a:r>
                        <a:rPr lang="en-US" sz="1100" dirty="0"/>
                        <a:t>0-3</a:t>
                      </a:r>
                    </a:p>
                  </a:txBody>
                  <a:tcPr/>
                </a:tc>
                <a:tc>
                  <a:txBody>
                    <a:bodyPr/>
                    <a:lstStyle/>
                    <a:p>
                      <a:pPr algn="ctr"/>
                      <a:r>
                        <a:rPr lang="en-US" sz="1100" dirty="0"/>
                        <a:t>3-9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278076">
                <a:tc>
                  <a:txBody>
                    <a:bodyPr/>
                    <a:lstStyle/>
                    <a:p>
                      <a:pPr algn="ctr"/>
                      <a:r>
                        <a:rPr lang="en-US" sz="1100" dirty="0"/>
                        <a:t>Hazard ratio</a:t>
                      </a:r>
                    </a:p>
                    <a:p>
                      <a:pPr algn="ctr"/>
                      <a:r>
                        <a:rPr lang="en-US" sz="1100" dirty="0"/>
                        <a:t>(p-value)</a:t>
                      </a:r>
                    </a:p>
                  </a:txBody>
                  <a:tcPr/>
                </a:tc>
                <a:tc>
                  <a:txBody>
                    <a:bodyPr/>
                    <a:lstStyle/>
                    <a:p>
                      <a:pPr algn="ctr"/>
                      <a:r>
                        <a:rPr lang="en-US" sz="1100" dirty="0"/>
                        <a:t>1.215</a:t>
                      </a:r>
                    </a:p>
                    <a:p>
                      <a:pPr algn="ctr"/>
                      <a:r>
                        <a:rPr lang="en-US" sz="1100" dirty="0"/>
                        <a:t>(0.6606)</a:t>
                      </a:r>
                    </a:p>
                  </a:txBody>
                  <a:tcPr/>
                </a:tc>
                <a:tc>
                  <a:txBody>
                    <a:bodyPr/>
                    <a:lstStyle/>
                    <a:p>
                      <a:pPr algn="ctr"/>
                      <a:r>
                        <a:rPr lang="en-US" sz="1100" dirty="0">
                          <a:highlight>
                            <a:srgbClr val="FFFF00"/>
                          </a:highlight>
                        </a:rPr>
                        <a:t>1.832</a:t>
                      </a:r>
                    </a:p>
                    <a:p>
                      <a:pPr algn="ctr"/>
                      <a:r>
                        <a:rPr lang="en-US" sz="1100" dirty="0">
                          <a:highlight>
                            <a:srgbClr val="FFFF00"/>
                          </a:highlight>
                        </a:rPr>
                        <a:t>(1.4197e-06</a:t>
                      </a:r>
                      <a:r>
                        <a:rPr lang="en-US" sz="1100" dirty="0"/>
                        <a:t>)</a:t>
                      </a:r>
                    </a:p>
                  </a:txBody>
                  <a:tcPr/>
                </a:tc>
                <a:tc>
                  <a:txBody>
                    <a:bodyPr/>
                    <a:lstStyle/>
                    <a:p>
                      <a:pPr algn="ctr"/>
                      <a:r>
                        <a:rPr lang="en-US" sz="1100" dirty="0"/>
                        <a:t>0.950</a:t>
                      </a:r>
                    </a:p>
                    <a:p>
                      <a:pPr algn="ctr"/>
                      <a:r>
                        <a:rPr lang="en-US" sz="1100" dirty="0"/>
                        <a:t>(0.6735)</a:t>
                      </a:r>
                    </a:p>
                  </a:txBody>
                  <a:tcPr/>
                </a:tc>
                <a:tc>
                  <a:txBody>
                    <a:bodyPr/>
                    <a:lstStyle/>
                    <a:p>
                      <a:pPr algn="ctr"/>
                      <a:r>
                        <a:rPr lang="en-US" sz="1100" dirty="0"/>
                        <a:t>1.324</a:t>
                      </a:r>
                    </a:p>
                    <a:p>
                      <a:pPr algn="ctr"/>
                      <a:r>
                        <a:rPr lang="en-US" sz="1100" dirty="0"/>
                        <a:t>(0.2228)</a:t>
                      </a:r>
                    </a:p>
                  </a:txBody>
                  <a:tcPr/>
                </a:tc>
                <a:tc>
                  <a:txBody>
                    <a:bodyPr/>
                    <a:lstStyle/>
                    <a:p>
                      <a:pPr algn="ctr"/>
                      <a:r>
                        <a:rPr lang="en-US" sz="1100" dirty="0"/>
                        <a:t>2.364</a:t>
                      </a:r>
                    </a:p>
                    <a:p>
                      <a:pPr algn="ctr"/>
                      <a:r>
                        <a:rPr lang="en-US" sz="1100" dirty="0"/>
                        <a:t>(0.2228)</a:t>
                      </a:r>
                    </a:p>
                  </a:txBody>
                  <a:tcPr/>
                </a:tc>
                <a:tc>
                  <a:txBody>
                    <a:bodyPr/>
                    <a:lstStyle/>
                    <a:p>
                      <a:pPr algn="ctr"/>
                      <a:r>
                        <a:rPr lang="en-US" sz="1100" dirty="0"/>
                        <a:t>0.806</a:t>
                      </a:r>
                    </a:p>
                    <a:p>
                      <a:pPr algn="ctr"/>
                      <a:r>
                        <a:rPr lang="en-US" sz="1100" dirty="0"/>
                        <a:t>(0.1728)</a:t>
                      </a:r>
                    </a:p>
                  </a:txBody>
                  <a:tcPr/>
                </a:tc>
                <a:tc>
                  <a:txBody>
                    <a:bodyPr/>
                    <a:lstStyle/>
                    <a:p>
                      <a:pPr algn="ctr"/>
                      <a:r>
                        <a:rPr lang="en-US" sz="1100" dirty="0"/>
                        <a:t>1.434</a:t>
                      </a:r>
                    </a:p>
                    <a:p>
                      <a:pPr algn="ctr"/>
                      <a:r>
                        <a:rPr lang="en-US" sz="1100" dirty="0"/>
                        <a:t>(0.5796)</a:t>
                      </a:r>
                    </a:p>
                  </a:txBody>
                  <a:tcPr/>
                </a:tc>
                <a:tc>
                  <a:txBody>
                    <a:bodyPr/>
                    <a:lstStyle/>
                    <a:p>
                      <a:pPr algn="ctr"/>
                      <a:r>
                        <a:rPr lang="en-US" sz="1100" dirty="0">
                          <a:highlight>
                            <a:srgbClr val="FFFF00"/>
                          </a:highlight>
                        </a:rPr>
                        <a:t>1.549</a:t>
                      </a:r>
                    </a:p>
                    <a:p>
                      <a:pPr algn="ctr"/>
                      <a:r>
                        <a:rPr lang="en-US" sz="1100" dirty="0">
                          <a:highlight>
                            <a:srgbClr val="FFFF00"/>
                          </a:highlight>
                        </a:rPr>
                        <a:t>(0.0040)</a:t>
                      </a:r>
                    </a:p>
                  </a:txBody>
                  <a:tcPr/>
                </a:tc>
                <a:tc>
                  <a:txBody>
                    <a:bodyPr/>
                    <a:lstStyle/>
                    <a:p>
                      <a:pPr algn="ctr"/>
                      <a:r>
                        <a:rPr lang="en-US" sz="1100" dirty="0"/>
                        <a:t>0.915</a:t>
                      </a:r>
                    </a:p>
                    <a:p>
                      <a:pPr algn="ctr"/>
                      <a:r>
                        <a:rPr lang="en-US" sz="1100" dirty="0"/>
                        <a:t>(0.4867)</a:t>
                      </a:r>
                    </a:p>
                  </a:txBody>
                  <a:tcPr/>
                </a:tc>
                <a:tc>
                  <a:txBody>
                    <a:bodyPr/>
                    <a:lstStyle/>
                    <a:p>
                      <a:pPr algn="ctr"/>
                      <a:r>
                        <a:rPr lang="en-US" sz="1100" dirty="0"/>
                        <a:t>0.871</a:t>
                      </a:r>
                    </a:p>
                    <a:p>
                      <a:pPr algn="ctr"/>
                      <a:r>
                        <a:rPr lang="en-US" sz="1100" dirty="0"/>
                        <a:t>(0.6606)</a:t>
                      </a:r>
                    </a:p>
                  </a:txBody>
                  <a:tcPr/>
                </a:tc>
                <a:tc>
                  <a:txBody>
                    <a:bodyPr/>
                    <a:lstStyle/>
                    <a:p>
                      <a:pPr algn="ctr"/>
                      <a:r>
                        <a:rPr lang="en-US" sz="1100" dirty="0"/>
                        <a:t>1.312</a:t>
                      </a:r>
                    </a:p>
                    <a:p>
                      <a:pPr algn="ctr"/>
                      <a:r>
                        <a:rPr lang="en-US" sz="1100" dirty="0"/>
                        <a:t>(0.2391)</a:t>
                      </a:r>
                    </a:p>
                  </a:txBody>
                  <a:tcPr/>
                </a:tc>
                <a:tc>
                  <a:txBody>
                    <a:bodyPr/>
                    <a:lstStyle/>
                    <a:p>
                      <a:pPr algn="ctr"/>
                      <a:r>
                        <a:rPr lang="en-US" sz="1100" dirty="0"/>
                        <a:t>1.123</a:t>
                      </a:r>
                    </a:p>
                    <a:p>
                      <a:pPr algn="ctr"/>
                      <a:r>
                        <a:rPr lang="en-US" sz="1100" dirty="0"/>
                        <a:t>(0.4867)</a:t>
                      </a:r>
                    </a:p>
                  </a:txBody>
                  <a:tcPr/>
                </a:tc>
                <a:tc>
                  <a:txBody>
                    <a:bodyPr/>
                    <a:lstStyle/>
                    <a:p>
                      <a:pPr algn="ctr"/>
                      <a:r>
                        <a:rPr lang="en-US" sz="1100" dirty="0"/>
                        <a:t>1.193</a:t>
                      </a:r>
                    </a:p>
                    <a:p>
                      <a:pPr algn="ctr"/>
                      <a:r>
                        <a:rPr lang="en-US" sz="1100" dirty="0"/>
                        <a:t>(0.7279)</a:t>
                      </a:r>
                    </a:p>
                  </a:txBody>
                  <a:tcPr/>
                </a:tc>
                <a:tc>
                  <a:txBody>
                    <a:bodyPr/>
                    <a:lstStyle/>
                    <a:p>
                      <a:pPr algn="ctr"/>
                      <a:r>
                        <a:rPr lang="en-US" sz="1100" dirty="0">
                          <a:highlight>
                            <a:srgbClr val="FFFF00"/>
                          </a:highlight>
                        </a:rPr>
                        <a:t>10.748</a:t>
                      </a:r>
                    </a:p>
                    <a:p>
                      <a:pPr algn="ctr"/>
                      <a:r>
                        <a:rPr lang="en-US" sz="1100" dirty="0">
                          <a:highlight>
                            <a:srgbClr val="FFFF00"/>
                          </a:highlight>
                        </a:rPr>
                        <a:t>(2.0011e-08)</a:t>
                      </a:r>
                    </a:p>
                  </a:txBody>
                  <a:tcPr/>
                </a:tc>
                <a:tc>
                  <a:txBody>
                    <a:bodyPr/>
                    <a:lstStyle/>
                    <a:p>
                      <a:pPr algn="ctr"/>
                      <a:r>
                        <a:rPr lang="en-US" sz="1100" dirty="0">
                          <a:highlight>
                            <a:srgbClr val="FFFF00"/>
                          </a:highlight>
                        </a:rPr>
                        <a:t>5.126</a:t>
                      </a:r>
                    </a:p>
                    <a:p>
                      <a:pPr algn="ctr"/>
                      <a:r>
                        <a:rPr lang="en-US" sz="1100" dirty="0">
                          <a:highlight>
                            <a:srgbClr val="FFFF00"/>
                          </a:highlight>
                        </a:rPr>
                        <a:t>(1.8983e-06)</a:t>
                      </a:r>
                    </a:p>
                  </a:txBody>
                  <a:tcPr/>
                </a:tc>
                <a:extLst>
                  <a:ext uri="{0D108BD9-81ED-4DB2-BD59-A6C34878D82A}">
                    <a16:rowId xmlns:a16="http://schemas.microsoft.com/office/drawing/2014/main" val="4138375111"/>
                  </a:ext>
                </a:extLst>
              </a:tr>
            </a:tbl>
          </a:graphicData>
        </a:graphic>
      </p:graphicFrame>
    </p:spTree>
    <p:extLst>
      <p:ext uri="{BB962C8B-B14F-4D97-AF65-F5344CB8AC3E}">
        <p14:creationId xmlns:p14="http://schemas.microsoft.com/office/powerpoint/2010/main" val="303681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11310</TotalTime>
  <Words>5068</Words>
  <Application>Microsoft Macintosh PowerPoint</Application>
  <PresentationFormat>Widescreen</PresentationFormat>
  <Paragraphs>1228</Paragraphs>
  <Slides>27</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Cambria Math</vt:lpstr>
      <vt:lpstr>Times New Roman</vt:lpstr>
      <vt:lpstr>Office Theme</vt:lpstr>
      <vt:lpstr>Custom Design</vt:lpstr>
      <vt:lpstr>Rai et 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S9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 et al.</dc:title>
  <dc:subject/>
  <dc:creator>Parvin</dc:creator>
  <cp:keywords/>
  <dc:description/>
  <cp:lastModifiedBy>Yinhan</cp:lastModifiedBy>
  <cp:revision>195</cp:revision>
  <dcterms:created xsi:type="dcterms:W3CDTF">2019-12-22T21:46:03Z</dcterms:created>
  <dcterms:modified xsi:type="dcterms:W3CDTF">2020-02-03T07:41:20Z</dcterms:modified>
  <cp:category/>
</cp:coreProperties>
</file>