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iv4qHPue1o+ZypdaaPfA0ZP7u8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8CE4EE-86FE-4DBA-A14B-798C9A526E3A}">
  <a:tblStyle styleId="{B88CE4EE-86FE-4DBA-A14B-798C9A526E3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F2A592D-0C4C-484C-94CD-83BE9B6AFADF}" styleName="Table_1">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title </a:t>
            </a:r>
            <a:endParaRPr/>
          </a:p>
          <a:p>
            <a:pPr indent="0" lvl="0" marL="0" rtl="0" algn="l">
              <a:spcBef>
                <a:spcPts val="0"/>
              </a:spcBef>
              <a:spcAft>
                <a:spcPts val="0"/>
              </a:spcAft>
              <a:buNone/>
            </a:pPr>
            <a:r>
              <a:rPr lang="en-US"/>
              <a:t>Lines and colors</a:t>
            </a:r>
            <a:endParaRPr/>
          </a:p>
        </p:txBody>
      </p:sp>
      <p:sp>
        <p:nvSpPr>
          <p:cNvPr id="161" name="Google Shape;1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i="0" lang="en-US" sz="1200">
                <a:solidFill>
                  <a:schemeClr val="dk1"/>
                </a:solidFill>
                <a:latin typeface="Calibri"/>
                <a:ea typeface="Calibri"/>
                <a:cs typeface="Calibri"/>
                <a:sym typeface="Calibri"/>
              </a:rPr>
              <a:t>Figure 3. </a:t>
            </a:r>
            <a:r>
              <a:rPr lang="en-US" sz="1200">
                <a:solidFill>
                  <a:schemeClr val="dk1"/>
                </a:solidFill>
                <a:latin typeface="Calibri"/>
                <a:ea typeface="Calibri"/>
                <a:cs typeface="Calibri"/>
                <a:sym typeface="Calibri"/>
              </a:rPr>
              <a:t>Sexual dimorphism in survival of </a:t>
            </a:r>
            <a:r>
              <a:rPr i="1" lang="en-US" sz="1200">
                <a:solidFill>
                  <a:schemeClr val="dk1"/>
                </a:solidFill>
                <a:latin typeface="Calibri"/>
                <a:ea typeface="Calibri"/>
                <a:cs typeface="Calibri"/>
                <a:sym typeface="Calibri"/>
              </a:rPr>
              <a:t>D. melanogaster </a:t>
            </a:r>
            <a:r>
              <a:rPr lang="en-US" sz="1200">
                <a:solidFill>
                  <a:schemeClr val="dk1"/>
                </a:solidFill>
                <a:latin typeface="Calibri"/>
                <a:ea typeface="Calibri"/>
                <a:cs typeface="Calibri"/>
                <a:sym typeface="Calibri"/>
              </a:rPr>
              <a:t>after inoculation with </a:t>
            </a:r>
            <a:r>
              <a:rPr i="1" lang="en-US" sz="1200">
                <a:solidFill>
                  <a:schemeClr val="dk1"/>
                </a:solidFill>
                <a:latin typeface="Calibri"/>
                <a:ea typeface="Calibri"/>
                <a:cs typeface="Calibri"/>
                <a:sym typeface="Calibri"/>
              </a:rPr>
              <a:t>B. bassiana </a:t>
            </a:r>
            <a:r>
              <a:rPr lang="en-US" sz="1200">
                <a:solidFill>
                  <a:schemeClr val="dk1"/>
                </a:solidFill>
                <a:latin typeface="Calibri"/>
                <a:ea typeface="Calibri"/>
                <a:cs typeface="Calibri"/>
                <a:sym typeface="Calibri"/>
              </a:rPr>
              <a:t>strain GHA. Data from Experiment 2. Figure shows model estimates with 95% Bootstrap confidence intervals from the raw data shown in Figure S2. Inoculated males (Orange) survived better than inoculated females (Green) until day 12 post spray. See Table S4 for statistical analysis. </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61" name="Google Shape;26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Table </a:t>
            </a:r>
            <a:r>
              <a:rPr lang="en-US">
                <a:solidFill>
                  <a:srgbClr val="FF0000"/>
                </a:solidFill>
              </a:rPr>
              <a:t>S6</a:t>
            </a:r>
            <a:r>
              <a:rPr lang="en-US"/>
              <a:t>. Hazard ratios and </a:t>
            </a:r>
            <a:r>
              <a:rPr i="1" lang="en-US"/>
              <a:t>p</a:t>
            </a:r>
            <a:r>
              <a:rPr lang="en-US"/>
              <a:t>-values for males vs females in GHA inoculated flies. Data from Experiment 2. </a:t>
            </a:r>
            <a:r>
              <a:rPr lang="en-US" sz="1200">
                <a:solidFill>
                  <a:schemeClr val="dk1"/>
                </a:solidFill>
                <a:latin typeface="Calibri"/>
                <a:ea typeface="Calibri"/>
                <a:cs typeface="Calibri"/>
                <a:sym typeface="Calibri"/>
              </a:rPr>
              <a:t>The hazard ratios indicate the risk of male flies dying post inoculation in comparison to the female flies. The data strongly supports that there is sexual dimorphism in post inoculation survival in the 0-8 and 8-12 age intervals. However the </a:t>
            </a:r>
            <a:r>
              <a:rPr i="1" lang="en-US" sz="1200">
                <a:solidFill>
                  <a:schemeClr val="dk1"/>
                </a:solidFill>
                <a:latin typeface="Calibri"/>
                <a:ea typeface="Calibri"/>
                <a:cs typeface="Calibri"/>
                <a:sym typeface="Calibri"/>
              </a:rPr>
              <a:t>p</a:t>
            </a:r>
            <a:r>
              <a:rPr lang="en-US" sz="1200">
                <a:solidFill>
                  <a:schemeClr val="dk1"/>
                </a:solidFill>
                <a:latin typeface="Calibri"/>
                <a:ea typeface="Calibri"/>
                <a:cs typeface="Calibri"/>
                <a:sym typeface="Calibri"/>
              </a:rPr>
              <a:t>-value in the 12-21 days interval suggests there is no sexual dimorphism in survival in this interval. </a:t>
            </a:r>
            <a:endParaRPr/>
          </a:p>
        </p:txBody>
      </p:sp>
      <p:sp>
        <p:nvSpPr>
          <p:cNvPr id="269" name="Google Shape;26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Figure 4. Effects of diet on post-inoculation survival of </a:t>
            </a:r>
            <a:r>
              <a:rPr i="1" lang="en-US"/>
              <a:t>D. melanogaster </a:t>
            </a:r>
            <a:r>
              <a:rPr lang="en-US"/>
              <a:t>inoculated with </a:t>
            </a:r>
            <a:r>
              <a:rPr i="1" lang="en-US"/>
              <a:t>B. bassiana </a:t>
            </a:r>
            <a:r>
              <a:rPr lang="en-US"/>
              <a:t>strain GHA. Data from Experiment 3. </a:t>
            </a:r>
            <a:r>
              <a:rPr lang="en-US" sz="1200">
                <a:solidFill>
                  <a:schemeClr val="dk1"/>
                </a:solidFill>
                <a:latin typeface="Calibri"/>
                <a:ea typeface="Calibri"/>
                <a:cs typeface="Calibri"/>
                <a:sym typeface="Calibri"/>
              </a:rPr>
              <a:t>Figure shows model estimates with 95% Bootstrap confidence intervals from the raw data shown in Figure S3. </a:t>
            </a:r>
            <a:r>
              <a:rPr lang="en-US"/>
              <a:t>For analysis of these data see Tables S4 and S5.  Inoculated flies (Solid lines) had lower survival than control flies (Dashed lines). There was no sexual dimorphism observed among control flies, but among inoculated flies males (Red) survived better than females (Green). The timing of introduction of a glucose diet affected post inoculation survival. </a:t>
            </a:r>
            <a:endParaRPr/>
          </a:p>
          <a:p>
            <a:pPr indent="-298450" lvl="1" marL="857250" rtl="0" algn="l">
              <a:spcBef>
                <a:spcPts val="0"/>
              </a:spcBef>
              <a:spcAft>
                <a:spcPts val="0"/>
              </a:spcAft>
              <a:buClr>
                <a:schemeClr val="dk1"/>
              </a:buClr>
              <a:buSzPts val="1600"/>
              <a:buFont typeface="Arial"/>
              <a:buNone/>
            </a:pPr>
            <a:r>
              <a:t/>
            </a:r>
            <a:endParaRPr sz="16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5" name="Google Shape;27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Table S7. Diet affects sexual dimorphism of </a:t>
            </a:r>
            <a:r>
              <a:rPr i="1" lang="en-US"/>
              <a:t>D. melanogaster </a:t>
            </a:r>
            <a:r>
              <a:rPr lang="en-US"/>
              <a:t>inoculated with </a:t>
            </a:r>
            <a:r>
              <a:rPr i="1" lang="en-US"/>
              <a:t>B. bassiana </a:t>
            </a:r>
            <a:r>
              <a:rPr lang="en-US"/>
              <a:t>strain GHA in a sex-specific manner. Data from Experiment 3. There was no sexual dimorphism in survival among the control treatments, regardless of diet. However, among fungal inoculated flies, males survived better than females in some age intervals on every diet. The timing of introduction of a Glucose diet has an impact on the Hazard ratio among inoculated flies. </a:t>
            </a:r>
            <a:endParaRPr/>
          </a:p>
          <a:p>
            <a:pPr indent="0" lvl="0" marL="0" marR="0" rtl="0" algn="l">
              <a:lnSpc>
                <a:spcPct val="100000"/>
              </a:lnSpc>
              <a:spcBef>
                <a:spcPts val="0"/>
              </a:spcBef>
              <a:spcAft>
                <a:spcPts val="0"/>
              </a:spcAft>
              <a:buClr>
                <a:schemeClr val="dk1"/>
              </a:buClr>
              <a:buSzPts val="1200"/>
              <a:buFont typeface="Calibri"/>
              <a:buNone/>
            </a:pPr>
            <a:r>
              <a:rPr lang="en-US"/>
              <a:t>Statistically significant differences are in Bold.</a:t>
            </a:r>
            <a:endParaRPr/>
          </a:p>
          <a:p>
            <a:pPr indent="0" lvl="0" marL="0" rtl="0" algn="l">
              <a:spcBef>
                <a:spcPts val="0"/>
              </a:spcBef>
              <a:spcAft>
                <a:spcPts val="0"/>
              </a:spcAft>
              <a:buNone/>
            </a:pPr>
            <a:r>
              <a:t/>
            </a:r>
            <a:endParaRPr/>
          </a:p>
        </p:txBody>
      </p:sp>
      <p:sp>
        <p:nvSpPr>
          <p:cNvPr id="282" name="Google Shape;28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Table S8. Effects of dietary condition and infection status on male and female survival in different age groups. Data from Experiment 3. </a:t>
            </a:r>
            <a:endParaRPr/>
          </a:p>
          <a:p>
            <a:pPr indent="0" lvl="0" marL="0" rtl="0" algn="l">
              <a:spcBef>
                <a:spcPts val="0"/>
              </a:spcBef>
              <a:spcAft>
                <a:spcPts val="0"/>
              </a:spcAft>
              <a:buNone/>
            </a:pPr>
            <a:r>
              <a:t/>
            </a:r>
            <a:endParaRPr/>
          </a:p>
        </p:txBody>
      </p:sp>
      <p:sp>
        <p:nvSpPr>
          <p:cNvPr id="288" name="Google Shape;28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i="0" lang="en-US" sz="1200">
                <a:solidFill>
                  <a:schemeClr val="dk1"/>
                </a:solidFill>
                <a:latin typeface="Calibri"/>
                <a:ea typeface="Calibri"/>
                <a:cs typeface="Calibri"/>
                <a:sym typeface="Calibri"/>
              </a:rPr>
              <a:t>Figure 5. Yeast supplementation affects sexual dimorphism in survival of </a:t>
            </a:r>
            <a:r>
              <a:rPr i="1" lang="en-US" sz="1200">
                <a:solidFill>
                  <a:schemeClr val="dk1"/>
                </a:solidFill>
                <a:latin typeface="Calibri"/>
                <a:ea typeface="Calibri"/>
                <a:cs typeface="Calibri"/>
                <a:sym typeface="Calibri"/>
              </a:rPr>
              <a:t>D. melanogaster </a:t>
            </a:r>
            <a:r>
              <a:rPr i="0" lang="en-US" sz="1200">
                <a:solidFill>
                  <a:schemeClr val="dk1"/>
                </a:solidFill>
                <a:latin typeface="Calibri"/>
                <a:ea typeface="Calibri"/>
                <a:cs typeface="Calibri"/>
                <a:sym typeface="Calibri"/>
              </a:rPr>
              <a:t>inoculated with </a:t>
            </a:r>
            <a:r>
              <a:rPr i="1" lang="en-US" sz="1200">
                <a:solidFill>
                  <a:schemeClr val="dk1"/>
                </a:solidFill>
                <a:latin typeface="Calibri"/>
                <a:ea typeface="Calibri"/>
                <a:cs typeface="Calibri"/>
                <a:sym typeface="Calibri"/>
              </a:rPr>
              <a:t>B. bassiana </a:t>
            </a:r>
            <a:r>
              <a:rPr i="0" lang="en-US" sz="1200">
                <a:solidFill>
                  <a:schemeClr val="dk1"/>
                </a:solidFill>
                <a:latin typeface="Calibri"/>
                <a:ea typeface="Calibri"/>
                <a:cs typeface="Calibri"/>
                <a:sym typeface="Calibri"/>
              </a:rPr>
              <a:t>strain GHA. Data from Experiment 4. The figure shows model estimates for the raw data shown in Figure S4. Three days prior to control spray (dashed lines) or fungal spray (solid lines), flies were given Cornmeal (C), Cornmeal with yeast supplement (CY), or Glucose (G) diets (marked before the dash in the figure headings). After the spray which was on day 15 from egg, flies were kept on one of the three types of diets (C, CY, or G, marked after the dash in the figure headings). Yeast supplementation improved survival of inoculated flies. When yeast supplementation was provided after the inoculation, sexual dimorphism was ablated. But there was sexual dimorphism among control flies when yeast supplementation was provided both before and after the spray. See Tables S6 for analysis of these results. </a:t>
            </a:r>
            <a:endParaRPr/>
          </a:p>
          <a:p>
            <a:pPr indent="0" lvl="0" marL="0" rtl="0" algn="l">
              <a:spcBef>
                <a:spcPts val="0"/>
              </a:spcBef>
              <a:spcAft>
                <a:spcPts val="0"/>
              </a:spcAft>
              <a:buNone/>
            </a:pPr>
            <a:r>
              <a:t/>
            </a:r>
            <a:endParaRPr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95" name="Google Shape;29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Table S9. Effect of diet on survival of males and females combined when inoculated with B. bassiana GHA. Data from Experiment 4. Hazard ratios and </a:t>
            </a:r>
            <a:r>
              <a:rPr i="1" lang="en-US" sz="1200">
                <a:solidFill>
                  <a:schemeClr val="dk1"/>
                </a:solidFill>
                <a:latin typeface="Calibri"/>
                <a:ea typeface="Calibri"/>
                <a:cs typeface="Calibri"/>
                <a:sym typeface="Calibri"/>
              </a:rPr>
              <a:t>p</a:t>
            </a:r>
            <a:r>
              <a:rPr lang="en-US" sz="1200">
                <a:solidFill>
                  <a:schemeClr val="dk1"/>
                </a:solidFill>
                <a:latin typeface="Calibri"/>
                <a:ea typeface="Calibri"/>
                <a:cs typeface="Calibri"/>
                <a:sym typeface="Calibri"/>
              </a:rPr>
              <a:t>-values are presented from 0-4, 4-9 and 9-14 days post inoculation.</a:t>
            </a:r>
            <a:endParaRPr/>
          </a:p>
        </p:txBody>
      </p:sp>
      <p:sp>
        <p:nvSpPr>
          <p:cNvPr id="309" name="Google Shape;309;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i="0" lang="en-US" sz="1200">
                <a:solidFill>
                  <a:schemeClr val="dk1"/>
                </a:solidFill>
                <a:latin typeface="Calibri"/>
                <a:ea typeface="Calibri"/>
                <a:cs typeface="Calibri"/>
                <a:sym typeface="Calibri"/>
              </a:rPr>
              <a:t>Table S10. Yeast supplementation affects sexual dimorphism in surviving infection. Data from Experiment 4. Whenever yeast supplementation was provided after inoculation, it ablated the sexual dimorphism in survival. However, when yeast supplementation was provided before and after the spray, there was sexual dimorphism among uninfected control flies. The hazard ratio, showing difference in hazard between males and females is largest for flies that received the glucose diet. </a:t>
            </a:r>
            <a:endParaRPr/>
          </a:p>
          <a:p>
            <a:pPr indent="0" lvl="0" marL="0" rtl="0" algn="l">
              <a:spcBef>
                <a:spcPts val="0"/>
              </a:spcBef>
              <a:spcAft>
                <a:spcPts val="0"/>
              </a:spcAft>
              <a:buNone/>
            </a:pPr>
            <a:r>
              <a:t/>
            </a:r>
            <a:endParaRPr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317" name="Google Shape;31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Figure 6: Level of yeast supplementation affects sexual dimorphism in survival when </a:t>
            </a:r>
            <a:r>
              <a:rPr i="1" lang="en-US" sz="1200">
                <a:solidFill>
                  <a:schemeClr val="dk1"/>
                </a:solidFill>
                <a:latin typeface="Calibri"/>
                <a:ea typeface="Calibri"/>
                <a:cs typeface="Calibri"/>
                <a:sym typeface="Calibri"/>
              </a:rPr>
              <a:t>D. melanogaster</a:t>
            </a:r>
            <a:r>
              <a:rPr lang="en-US" sz="1200">
                <a:solidFill>
                  <a:schemeClr val="dk1"/>
                </a:solidFill>
                <a:latin typeface="Calibri"/>
                <a:ea typeface="Calibri"/>
                <a:cs typeface="Calibri"/>
                <a:sym typeface="Calibri"/>
              </a:rPr>
              <a:t> are inoculated with </a:t>
            </a:r>
            <a:r>
              <a:rPr i="1" lang="en-US" sz="1200">
                <a:solidFill>
                  <a:schemeClr val="dk1"/>
                </a:solidFill>
                <a:latin typeface="Calibri"/>
                <a:ea typeface="Calibri"/>
                <a:cs typeface="Calibri"/>
                <a:sym typeface="Calibri"/>
              </a:rPr>
              <a:t>B. bassiana </a:t>
            </a:r>
            <a:r>
              <a:rPr i="0" lang="en-US" sz="1200">
                <a:solidFill>
                  <a:schemeClr val="dk1"/>
                </a:solidFill>
                <a:latin typeface="Calibri"/>
                <a:ea typeface="Calibri"/>
                <a:cs typeface="Calibri"/>
                <a:sym typeface="Calibri"/>
              </a:rPr>
              <a:t>GHA</a:t>
            </a:r>
            <a:r>
              <a:rPr i="1" lang="en-US" sz="1200">
                <a:solidFill>
                  <a:schemeClr val="dk1"/>
                </a:solidFill>
                <a:latin typeface="Calibri"/>
                <a:ea typeface="Calibri"/>
                <a:cs typeface="Calibri"/>
                <a:sym typeface="Calibri"/>
              </a:rPr>
              <a:t>. </a:t>
            </a:r>
            <a:r>
              <a:rPr i="0" lang="en-US" sz="1200" u="none">
                <a:solidFill>
                  <a:schemeClr val="dk1"/>
                </a:solidFill>
                <a:latin typeface="Calibri"/>
                <a:ea typeface="Calibri"/>
                <a:cs typeface="Calibri"/>
                <a:sym typeface="Calibri"/>
              </a:rPr>
              <a:t>The figure shows model estimates and 95% confidence intervals for the raw data shown in Figure S5. </a:t>
            </a:r>
            <a:r>
              <a:rPr i="0" lang="en-US" sz="1200">
                <a:solidFill>
                  <a:schemeClr val="dk1"/>
                </a:solidFill>
                <a:latin typeface="Calibri"/>
                <a:ea typeface="Calibri"/>
                <a:cs typeface="Calibri"/>
                <a:sym typeface="Calibri"/>
              </a:rPr>
              <a:t>All flies were reared on cornmeal diets. After the sprays, flies received cornmeal diets supplemented with varying levels of yeast. See Tables S7 and S8 for statistical analysis of these results. </a:t>
            </a:r>
            <a:endParaRPr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324" name="Google Shape;32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Table S11. Experiment 5. Intermediate levels of yeast supplementation improved survival. Pairwise comparisons of survival are shown, comparing the control (no yeast) condition with the lowest yeast level, the lowest and intermediate yeast levels, and the intermediate and high yeast levels. In both males and females, survival is improved by low and intermediate levels of yeast supplementation. </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335" name="Google Shape;335;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Table S1. Dietary treatments of Experiment 3. For each dietary condition, half of the flies were inoculated and half were treated as controls. </a:t>
            </a:r>
            <a:r>
              <a:rPr lang="en-US"/>
              <a:t>All flies</a:t>
            </a:r>
            <a:r>
              <a:rPr lang="en-US" sz="1200">
                <a:solidFill>
                  <a:schemeClr val="dk1"/>
                </a:solidFill>
                <a:latin typeface="Calibri"/>
                <a:ea typeface="Calibri"/>
                <a:cs typeface="Calibri"/>
                <a:sym typeface="Calibri"/>
              </a:rPr>
              <a:t> were reared on a Cornmeal diet until age 12 from egg. Then some flies received Cornmeal and some received Glucose diet. After flies were sprayed at age 15 days from egg, some flies received Cornmeal and some Glucose diet. Days here are given from egg. </a:t>
            </a:r>
            <a:endParaRPr/>
          </a:p>
          <a:p>
            <a:pPr indent="0" lvl="0" marL="0" rtl="0" algn="l">
              <a:spcBef>
                <a:spcPts val="0"/>
              </a:spcBef>
              <a:spcAft>
                <a:spcPts val="0"/>
              </a:spcAft>
              <a:buNone/>
            </a:pPr>
            <a:r>
              <a:t/>
            </a:r>
            <a:endParaRPr/>
          </a:p>
        </p:txBody>
      </p:sp>
      <p:sp>
        <p:nvSpPr>
          <p:cNvPr id="168" name="Google Shape;16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Table S12. There was no sexual dimorphism in survival among control flies. Data from Experiment 5. When flies were inoculated with fungus, there was sexual dimorphism on all diets, but the age intervals and magnitudes of this dimorphism changed with the level of yeast supplementation. When there is no yeast supplement or a little amount of supplement, the dimorphism starts at earlier ages than with higher levels of yeast supplement. </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341" name="Google Shape;341;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i="0" lang="en-US" sz="1200">
                <a:solidFill>
                  <a:schemeClr val="dk1"/>
                </a:solidFill>
                <a:latin typeface="Calibri"/>
                <a:ea typeface="Calibri"/>
                <a:cs typeface="Calibri"/>
                <a:sym typeface="Calibri"/>
              </a:rPr>
              <a:t>EXCLUDE. </a:t>
            </a:r>
            <a:endParaRPr/>
          </a:p>
          <a:p>
            <a:pPr indent="0" lvl="0" marL="0" rtl="0" algn="l">
              <a:spcBef>
                <a:spcPts val="0"/>
              </a:spcBef>
              <a:spcAft>
                <a:spcPts val="0"/>
              </a:spcAft>
              <a:buNone/>
            </a:pPr>
            <a:r>
              <a:rPr i="0" lang="en-US" sz="1200">
                <a:solidFill>
                  <a:schemeClr val="dk1"/>
                </a:solidFill>
                <a:latin typeface="Calibri"/>
                <a:ea typeface="Calibri"/>
                <a:cs typeface="Calibri"/>
                <a:sym typeface="Calibri"/>
              </a:rPr>
              <a:t>Yeast supplementation affects sexual dimorphism in survival of </a:t>
            </a:r>
            <a:r>
              <a:rPr i="1" lang="en-US" sz="1200">
                <a:solidFill>
                  <a:schemeClr val="dk1"/>
                </a:solidFill>
                <a:latin typeface="Calibri"/>
                <a:ea typeface="Calibri"/>
                <a:cs typeface="Calibri"/>
                <a:sym typeface="Calibri"/>
              </a:rPr>
              <a:t>D. melanogaster </a:t>
            </a:r>
            <a:r>
              <a:rPr i="0" lang="en-US" sz="1200">
                <a:solidFill>
                  <a:schemeClr val="dk1"/>
                </a:solidFill>
                <a:latin typeface="Calibri"/>
                <a:ea typeface="Calibri"/>
                <a:cs typeface="Calibri"/>
                <a:sym typeface="Calibri"/>
              </a:rPr>
              <a:t>inoculated with </a:t>
            </a:r>
            <a:r>
              <a:rPr i="1" lang="en-US" sz="1200">
                <a:solidFill>
                  <a:schemeClr val="dk1"/>
                </a:solidFill>
                <a:latin typeface="Calibri"/>
                <a:ea typeface="Calibri"/>
                <a:cs typeface="Calibri"/>
                <a:sym typeface="Calibri"/>
              </a:rPr>
              <a:t>B. bassiana </a:t>
            </a:r>
            <a:r>
              <a:rPr i="0" lang="en-US" sz="1200">
                <a:solidFill>
                  <a:schemeClr val="dk1"/>
                </a:solidFill>
                <a:latin typeface="Calibri"/>
                <a:ea typeface="Calibri"/>
                <a:cs typeface="Calibri"/>
                <a:sym typeface="Calibri"/>
              </a:rPr>
              <a:t>strain GHA. Three days prior to control spray (dashed lines) or fungal spray (solid lines), flies were given Cornmeal (C), Cornmeal with yeast supplement (CY), or Glucose (G) diets, marked before the dash in the figure headings. After the spray on day 15 from egg, flies were kept on one of the three types of diets (marked after the dash in the figure headings). </a:t>
            </a:r>
            <a:endParaRPr/>
          </a:p>
          <a:p>
            <a:pPr indent="0" lvl="0" marL="0" rtl="0" algn="l">
              <a:spcBef>
                <a:spcPts val="0"/>
              </a:spcBef>
              <a:spcAft>
                <a:spcPts val="0"/>
              </a:spcAft>
              <a:buNone/>
            </a:pPr>
            <a:r>
              <a:t/>
            </a:r>
            <a:endParaRPr i="0" sz="1200">
              <a:solidFill>
                <a:schemeClr val="dk1"/>
              </a:solidFill>
              <a:latin typeface="Calibri"/>
              <a:ea typeface="Calibri"/>
              <a:cs typeface="Calibri"/>
              <a:sym typeface="Calibri"/>
            </a:endParaRPr>
          </a:p>
          <a:p>
            <a:pPr indent="0" lvl="0" marL="0" rtl="0" algn="l">
              <a:spcBef>
                <a:spcPts val="0"/>
              </a:spcBef>
              <a:spcAft>
                <a:spcPts val="0"/>
              </a:spcAft>
              <a:buNone/>
            </a:pPr>
            <a:r>
              <a:rPr lang="en-US"/>
              <a:t>II. Sexual dimorphism</a:t>
            </a:r>
            <a:endParaRPr/>
          </a:p>
          <a:p>
            <a:pPr indent="-285750" lvl="1" marL="742950" rtl="0" algn="l">
              <a:spcBef>
                <a:spcPts val="0"/>
              </a:spcBef>
              <a:spcAft>
                <a:spcPts val="0"/>
              </a:spcAft>
              <a:buClr>
                <a:srgbClr val="3A3838"/>
              </a:buClr>
              <a:buSzPts val="1600"/>
              <a:buFont typeface="Arial"/>
              <a:buChar char="•"/>
            </a:pPr>
            <a:r>
              <a:rPr lang="en-US" sz="1600">
                <a:solidFill>
                  <a:srgbClr val="3A3838"/>
                </a:solidFill>
              </a:rPr>
              <a:t>Sexual dimorphism exists (female survives better) for CY/CY group from day 0-9 after spray under control treatment, but it does not exist under fungal treatment.</a:t>
            </a:r>
            <a:endParaRPr/>
          </a:p>
          <a:p>
            <a:pPr indent="-285750" lvl="1" marL="742950" rtl="0" algn="l">
              <a:spcBef>
                <a:spcPts val="0"/>
              </a:spcBef>
              <a:spcAft>
                <a:spcPts val="0"/>
              </a:spcAft>
              <a:buClr>
                <a:srgbClr val="3A3838"/>
              </a:buClr>
              <a:buSzPts val="1600"/>
              <a:buFont typeface="Arial"/>
              <a:buChar char="•"/>
            </a:pPr>
            <a:r>
              <a:rPr lang="en-US" sz="1600">
                <a:solidFill>
                  <a:srgbClr val="3A3838"/>
                </a:solidFill>
              </a:rPr>
              <a:t>Sexual dimorphism exists (male survives better) for C/C group from day 3-9 after spray under fungal treatment, but it does not exist under control treatment. Same results for CY/C group.</a:t>
            </a:r>
            <a:endParaRPr/>
          </a:p>
          <a:p>
            <a:pPr indent="-285750" lvl="1" marL="742950" rtl="0" algn="l">
              <a:spcBef>
                <a:spcPts val="0"/>
              </a:spcBef>
              <a:spcAft>
                <a:spcPts val="0"/>
              </a:spcAft>
              <a:buClr>
                <a:srgbClr val="3A3838"/>
              </a:buClr>
              <a:buSzPts val="1600"/>
              <a:buFont typeface="Arial"/>
              <a:buChar char="•"/>
            </a:pPr>
            <a:r>
              <a:rPr lang="en-US" sz="1600">
                <a:solidFill>
                  <a:srgbClr val="3A3838"/>
                </a:solidFill>
              </a:rPr>
              <a:t>Sexual dimorphism exists (male survives better) for G/G group from day 3-12 after spray under fungal treatment, but it does not exist under control treatment.</a:t>
            </a:r>
            <a:endParaRPr/>
          </a:p>
          <a:p>
            <a:pPr indent="0" lvl="0" marL="0" rtl="0" algn="l">
              <a:spcBef>
                <a:spcPts val="0"/>
              </a:spcBef>
              <a:spcAft>
                <a:spcPts val="0"/>
              </a:spcAft>
              <a:buNone/>
            </a:pPr>
            <a:r>
              <a:t/>
            </a:r>
            <a:endParaRPr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i="0" sz="1200">
              <a:solidFill>
                <a:schemeClr val="dk1"/>
              </a:solidFill>
              <a:latin typeface="Calibri"/>
              <a:ea typeface="Calibri"/>
              <a:cs typeface="Calibri"/>
              <a:sym typeface="Calibri"/>
            </a:endParaRPr>
          </a:p>
          <a:p>
            <a:pPr indent="0" lvl="0" marL="0" rtl="0" algn="l">
              <a:spcBef>
                <a:spcPts val="0"/>
              </a:spcBef>
              <a:spcAft>
                <a:spcPts val="0"/>
              </a:spcAft>
              <a:buNone/>
            </a:pPr>
            <a:r>
              <a:rPr i="0" lang="en-US" sz="1200">
                <a:solidFill>
                  <a:schemeClr val="dk1"/>
                </a:solidFill>
                <a:latin typeface="Calibri"/>
                <a:ea typeface="Calibri"/>
                <a:cs typeface="Calibri"/>
                <a:sym typeface="Calibri"/>
              </a:rPr>
              <a:t>Can we make these conclusions from the analysis?</a:t>
            </a:r>
            <a:endParaRPr/>
          </a:p>
          <a:p>
            <a:pPr indent="-171450" lvl="0" marL="171450" rtl="0" algn="l">
              <a:spcBef>
                <a:spcPts val="0"/>
              </a:spcBef>
              <a:spcAft>
                <a:spcPts val="0"/>
              </a:spcAft>
              <a:buClr>
                <a:schemeClr val="dk1"/>
              </a:buClr>
              <a:buSzPts val="1200"/>
              <a:buFont typeface="Calibri"/>
              <a:buChar char="-"/>
            </a:pPr>
            <a:r>
              <a:rPr i="0" lang="en-US" sz="1200">
                <a:solidFill>
                  <a:schemeClr val="dk1"/>
                </a:solidFill>
                <a:latin typeface="Calibri"/>
                <a:ea typeface="Calibri"/>
                <a:cs typeface="Calibri"/>
                <a:sym typeface="Calibri"/>
              </a:rPr>
              <a:t>Yeast supplement after the spray resulted in higher survival than cornmeal diet after spray</a:t>
            </a:r>
            <a:endParaRPr/>
          </a:p>
          <a:p>
            <a:pPr indent="-171450" lvl="0" marL="171450" rtl="0" algn="l">
              <a:spcBef>
                <a:spcPts val="0"/>
              </a:spcBef>
              <a:spcAft>
                <a:spcPts val="0"/>
              </a:spcAft>
              <a:buClr>
                <a:schemeClr val="dk1"/>
              </a:buClr>
              <a:buSzPts val="1200"/>
              <a:buFont typeface="Calibri"/>
              <a:buChar char="-"/>
            </a:pPr>
            <a:r>
              <a:rPr i="0" lang="en-US" sz="1200">
                <a:solidFill>
                  <a:schemeClr val="dk1"/>
                </a:solidFill>
                <a:latin typeface="Calibri"/>
                <a:ea typeface="Calibri"/>
                <a:cs typeface="Calibri"/>
                <a:sym typeface="Calibri"/>
              </a:rPr>
              <a:t>Sexual dimorphism was ablated when yeast supplement was given before and after spray</a:t>
            </a:r>
            <a:endParaRPr/>
          </a:p>
          <a:p>
            <a:pPr indent="-171450" lvl="0" marL="171450" rtl="0" algn="l">
              <a:spcBef>
                <a:spcPts val="0"/>
              </a:spcBef>
              <a:spcAft>
                <a:spcPts val="0"/>
              </a:spcAft>
              <a:buClr>
                <a:schemeClr val="dk1"/>
              </a:buClr>
              <a:buSzPts val="1200"/>
              <a:buFont typeface="Calibri"/>
              <a:buChar char="-"/>
            </a:pPr>
            <a:r>
              <a:rPr i="0" lang="en-US" sz="1200">
                <a:solidFill>
                  <a:schemeClr val="dk1"/>
                </a:solidFill>
                <a:latin typeface="Calibri"/>
                <a:ea typeface="Calibri"/>
                <a:cs typeface="Calibri"/>
                <a:sym typeface="Calibri"/>
              </a:rPr>
              <a:t>Female survival was the same when given yeast supplement after spray or when on glucose diet, but male survival was better on glucose diet </a:t>
            </a:r>
            <a:endParaRPr/>
          </a:p>
          <a:p>
            <a:pPr indent="-171450" lvl="0" marL="171450" rtl="0" algn="l">
              <a:spcBef>
                <a:spcPts val="0"/>
              </a:spcBef>
              <a:spcAft>
                <a:spcPts val="0"/>
              </a:spcAft>
              <a:buClr>
                <a:schemeClr val="dk1"/>
              </a:buClr>
              <a:buSzPts val="1200"/>
              <a:buFont typeface="Calibri"/>
              <a:buChar char="-"/>
            </a:pPr>
            <a:r>
              <a:rPr i="0" lang="en-US" sz="1200">
                <a:solidFill>
                  <a:schemeClr val="dk1"/>
                </a:solidFill>
                <a:latin typeface="Calibri"/>
                <a:ea typeface="Calibri"/>
                <a:cs typeface="Calibri"/>
                <a:sym typeface="Calibri"/>
              </a:rPr>
              <a:t>Sexual dimorphism was most pronounced on glucose diet</a:t>
            </a:r>
            <a:endParaRPr/>
          </a:p>
          <a:p>
            <a:pPr indent="0" lvl="0" marL="0" rtl="0" algn="l">
              <a:spcBef>
                <a:spcPts val="0"/>
              </a:spcBef>
              <a:spcAft>
                <a:spcPts val="0"/>
              </a:spcAft>
              <a:buNone/>
            </a:pPr>
            <a:r>
              <a:t/>
            </a:r>
            <a:endParaRPr/>
          </a:p>
        </p:txBody>
      </p:sp>
      <p:sp>
        <p:nvSpPr>
          <p:cNvPr id="353" name="Google Shape;353;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i="0" lang="en-US" sz="1200">
                <a:solidFill>
                  <a:schemeClr val="dk1"/>
                </a:solidFill>
                <a:latin typeface="Calibri"/>
                <a:ea typeface="Calibri"/>
                <a:cs typeface="Calibri"/>
                <a:sym typeface="Calibri"/>
              </a:rPr>
              <a:t>EXCLUDE. </a:t>
            </a:r>
            <a:endParaRPr/>
          </a:p>
          <a:p>
            <a:pPr indent="0" lvl="0" marL="0" rtl="0" algn="l">
              <a:spcBef>
                <a:spcPts val="0"/>
              </a:spcBef>
              <a:spcAft>
                <a:spcPts val="0"/>
              </a:spcAft>
              <a:buNone/>
            </a:pPr>
            <a:r>
              <a:rPr i="0" lang="en-US" sz="1200">
                <a:solidFill>
                  <a:schemeClr val="dk1"/>
                </a:solidFill>
                <a:latin typeface="Calibri"/>
                <a:ea typeface="Calibri"/>
                <a:cs typeface="Calibri"/>
                <a:sym typeface="Calibri"/>
              </a:rPr>
              <a:t>Figure S2. Experiment 2. </a:t>
            </a:r>
            <a:r>
              <a:rPr lang="en-US" sz="1200">
                <a:solidFill>
                  <a:schemeClr val="dk1"/>
                </a:solidFill>
                <a:latin typeface="Calibri"/>
                <a:ea typeface="Calibri"/>
                <a:cs typeface="Calibri"/>
                <a:sym typeface="Calibri"/>
              </a:rPr>
              <a:t>Raw data showing survival percentage of control and GHA inoculated males and females. The points show data from three replicates and the lines are the means of the three replicates. </a:t>
            </a:r>
            <a:endParaRPr/>
          </a:p>
          <a:p>
            <a:pPr indent="0" lvl="0" marL="0" rtl="0" algn="l">
              <a:spcBef>
                <a:spcPts val="0"/>
              </a:spcBef>
              <a:spcAft>
                <a:spcPts val="0"/>
              </a:spcAft>
              <a:buNone/>
            </a:pPr>
            <a:r>
              <a:t/>
            </a:r>
            <a:endParaRPr/>
          </a:p>
        </p:txBody>
      </p:sp>
      <p:sp>
        <p:nvSpPr>
          <p:cNvPr id="363" name="Google Shape;363;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The plot is only showing three replicates. EXCLUDE. Figure S3. Experiment 3. Effects of diet on post-inoculation survival of </a:t>
            </a:r>
            <a:r>
              <a:rPr i="1" lang="en-US"/>
              <a:t>D. melanogaster </a:t>
            </a:r>
            <a:r>
              <a:rPr lang="en-US"/>
              <a:t>inoculated with </a:t>
            </a:r>
            <a:r>
              <a:rPr i="1" lang="en-US"/>
              <a:t>B. bassiana </a:t>
            </a:r>
            <a:r>
              <a:rPr lang="en-US"/>
              <a:t>strain GHA. Dots show data from each experiment and lines are the means of this data. </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370" name="Google Shape;370;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EXCLUDE. Figure S2. </a:t>
            </a:r>
            <a:r>
              <a:rPr i="0" lang="en-US" sz="1200">
                <a:solidFill>
                  <a:schemeClr val="dk1"/>
                </a:solidFill>
                <a:latin typeface="Calibri"/>
                <a:ea typeface="Calibri"/>
                <a:cs typeface="Calibri"/>
                <a:sym typeface="Calibri"/>
              </a:rPr>
              <a:t>Yeast supplementation affects sexual dimorphism in survival of </a:t>
            </a:r>
            <a:r>
              <a:rPr i="1" lang="en-US" sz="1200">
                <a:solidFill>
                  <a:schemeClr val="dk1"/>
                </a:solidFill>
                <a:latin typeface="Calibri"/>
                <a:ea typeface="Calibri"/>
                <a:cs typeface="Calibri"/>
                <a:sym typeface="Calibri"/>
              </a:rPr>
              <a:t>D. melanogaster </a:t>
            </a:r>
            <a:r>
              <a:rPr i="0" lang="en-US" sz="1200">
                <a:solidFill>
                  <a:schemeClr val="dk1"/>
                </a:solidFill>
                <a:latin typeface="Calibri"/>
                <a:ea typeface="Calibri"/>
                <a:cs typeface="Calibri"/>
                <a:sym typeface="Calibri"/>
              </a:rPr>
              <a:t>inoculated with </a:t>
            </a:r>
            <a:r>
              <a:rPr i="1" lang="en-US" sz="1200">
                <a:solidFill>
                  <a:schemeClr val="dk1"/>
                </a:solidFill>
                <a:latin typeface="Calibri"/>
                <a:ea typeface="Calibri"/>
                <a:cs typeface="Calibri"/>
                <a:sym typeface="Calibri"/>
              </a:rPr>
              <a:t>B. bassiana </a:t>
            </a:r>
            <a:r>
              <a:rPr i="0" lang="en-US" sz="1200">
                <a:solidFill>
                  <a:schemeClr val="dk1"/>
                </a:solidFill>
                <a:latin typeface="Calibri"/>
                <a:ea typeface="Calibri"/>
                <a:cs typeface="Calibri"/>
                <a:sym typeface="Calibri"/>
              </a:rPr>
              <a:t>strain GHA. Points show raw data from four replicates of this study and lines are the means of these replicates. </a:t>
            </a:r>
            <a:endParaRPr/>
          </a:p>
        </p:txBody>
      </p:sp>
      <p:sp>
        <p:nvSpPr>
          <p:cNvPr id="388" name="Google Shape;388;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EXCLUDE. Figure S5. Effects of yeast supplementation on sexual dimorphism of </a:t>
            </a:r>
            <a:r>
              <a:rPr i="1" lang="en-US"/>
              <a:t>D. melanogaster </a:t>
            </a:r>
            <a:r>
              <a:rPr lang="en-US"/>
              <a:t>inoculated with </a:t>
            </a:r>
            <a:r>
              <a:rPr i="1" lang="en-US"/>
              <a:t>B. bassiana</a:t>
            </a:r>
            <a:r>
              <a:rPr lang="en-US"/>
              <a:t>. Dots show raw data from four replicate experiments and the lines show the means of this data. </a:t>
            </a:r>
            <a:endParaRPr/>
          </a:p>
        </p:txBody>
      </p:sp>
      <p:sp>
        <p:nvSpPr>
          <p:cNvPr id="409" name="Google Shape;409;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Table S2. Dietary treatments of Experiment 4. For each dietary condition, half of the flies were inoculated and half were treated as controls. All flies were reared on a Cornmeal diet until age 12 from egg. Then the specific dietary conditions were applied. Days here are given from egg. </a:t>
            </a:r>
            <a:endParaRPr/>
          </a:p>
          <a:p>
            <a:pPr indent="0" lvl="0" marL="0" rtl="0" algn="l">
              <a:spcBef>
                <a:spcPts val="0"/>
              </a:spcBef>
              <a:spcAft>
                <a:spcPts val="0"/>
              </a:spcAft>
              <a:buNone/>
            </a:pPr>
            <a:r>
              <a:t/>
            </a:r>
            <a:endParaRPr/>
          </a:p>
        </p:txBody>
      </p:sp>
      <p:sp>
        <p:nvSpPr>
          <p:cNvPr id="175" name="Google Shape;17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i="1" lang="en-US" sz="1200">
                <a:solidFill>
                  <a:schemeClr val="dk1"/>
                </a:solidFill>
                <a:latin typeface="Calibri"/>
                <a:ea typeface="Calibri"/>
                <a:cs typeface="Calibri"/>
                <a:sym typeface="Calibri"/>
              </a:rPr>
              <a:t>Figure1. </a:t>
            </a:r>
            <a:r>
              <a:rPr i="0" lang="en-US" sz="1200">
                <a:solidFill>
                  <a:schemeClr val="dk1"/>
                </a:solidFill>
                <a:latin typeface="Calibri"/>
                <a:ea typeface="Calibri"/>
                <a:cs typeface="Calibri"/>
                <a:sym typeface="Calibri"/>
              </a:rPr>
              <a:t>Survival post inoculation with </a:t>
            </a:r>
            <a:r>
              <a:rPr i="1" lang="en-US" sz="1200">
                <a:solidFill>
                  <a:schemeClr val="dk1"/>
                </a:solidFill>
                <a:latin typeface="Calibri"/>
                <a:ea typeface="Calibri"/>
                <a:cs typeface="Calibri"/>
                <a:sym typeface="Calibri"/>
              </a:rPr>
              <a:t>Beauveria bassiana </a:t>
            </a:r>
            <a:r>
              <a:rPr i="0" lang="en-US" sz="1200">
                <a:solidFill>
                  <a:schemeClr val="dk1"/>
                </a:solidFill>
                <a:latin typeface="Calibri"/>
                <a:ea typeface="Calibri"/>
                <a:cs typeface="Calibri"/>
                <a:sym typeface="Calibri"/>
              </a:rPr>
              <a:t>is affected by mating status in both males and females. Data from Experiment 1. Flies were sprayed with fungal suspension </a:t>
            </a:r>
            <a:r>
              <a:rPr lang="en-US" sz="1200">
                <a:solidFill>
                  <a:schemeClr val="dk1"/>
                </a:solidFill>
                <a:latin typeface="Calibri"/>
                <a:ea typeface="Calibri"/>
                <a:cs typeface="Calibri"/>
                <a:sym typeface="Calibri"/>
              </a:rPr>
              <a:t>(</a:t>
            </a:r>
            <a:r>
              <a:rPr i="1" lang="en-US" sz="1200">
                <a:solidFill>
                  <a:schemeClr val="dk1"/>
                </a:solidFill>
                <a:latin typeface="Calibri"/>
                <a:ea typeface="Calibri"/>
                <a:cs typeface="Calibri"/>
                <a:sym typeface="Calibri"/>
              </a:rPr>
              <a:t>n</a:t>
            </a:r>
            <a:r>
              <a:rPr lang="en-US" sz="1200">
                <a:solidFill>
                  <a:schemeClr val="dk1"/>
                </a:solidFill>
                <a:latin typeface="Calibri"/>
                <a:ea typeface="Calibri"/>
                <a:cs typeface="Calibri"/>
                <a:sym typeface="Calibri"/>
              </a:rPr>
              <a:t> = 1658, solid lines) or with a control, fungus-free suspension (</a:t>
            </a:r>
            <a:r>
              <a:rPr i="1" lang="en-US" sz="1200">
                <a:solidFill>
                  <a:schemeClr val="dk1"/>
                </a:solidFill>
                <a:latin typeface="Calibri"/>
                <a:ea typeface="Calibri"/>
                <a:cs typeface="Calibri"/>
                <a:sym typeface="Calibri"/>
              </a:rPr>
              <a:t>n</a:t>
            </a:r>
            <a:r>
              <a:rPr lang="en-US" sz="1200">
                <a:solidFill>
                  <a:schemeClr val="dk1"/>
                </a:solidFill>
                <a:latin typeface="Calibri"/>
                <a:ea typeface="Calibri"/>
                <a:cs typeface="Calibri"/>
                <a:sym typeface="Calibri"/>
              </a:rPr>
              <a:t> = 1626, dashed lines) at age 17 days from egg, and survival was followed for 21 days. In both females (green) and males (red), mated flies (which mated for 24 hours prior to the spray) had lower survival than virgin flies, and flies that mated for longer than one day (cohabiting flies, which mated for 24 hours prior to spray and then cohabited with the other sex after the spray) had lower survival than mated flies (see Table S1 for statistical analysis). This figure shows model estimates for survival proportions, which are obtained from the raw survival data (Figure S1).</a:t>
            </a:r>
            <a:endParaRPr/>
          </a:p>
          <a:p>
            <a:pPr indent="0" lvl="0" marL="0" rtl="0" algn="l">
              <a:spcBef>
                <a:spcPts val="0"/>
              </a:spcBef>
              <a:spcAft>
                <a:spcPts val="0"/>
              </a:spcAft>
              <a:buNone/>
            </a:pPr>
            <a:r>
              <a:t/>
            </a:r>
            <a:endParaRPr/>
          </a:p>
        </p:txBody>
      </p:sp>
      <p:sp>
        <p:nvSpPr>
          <p:cNvPr id="182" name="Google Shape;18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i="1" lang="en-US" sz="1200">
                <a:solidFill>
                  <a:schemeClr val="dk1"/>
                </a:solidFill>
                <a:latin typeface="Calibri"/>
                <a:ea typeface="Calibri"/>
                <a:cs typeface="Calibri"/>
                <a:sym typeface="Calibri"/>
              </a:rPr>
              <a:t>Figure S1. </a:t>
            </a:r>
            <a:r>
              <a:rPr i="0" lang="en-US" sz="1200">
                <a:solidFill>
                  <a:schemeClr val="dk1"/>
                </a:solidFill>
                <a:latin typeface="Calibri"/>
                <a:ea typeface="Calibri"/>
                <a:cs typeface="Calibri"/>
                <a:sym typeface="Calibri"/>
              </a:rPr>
              <a:t>Sexual dimorphism in survival of </a:t>
            </a:r>
            <a:r>
              <a:rPr i="1" lang="en-US" sz="1200">
                <a:solidFill>
                  <a:schemeClr val="dk1"/>
                </a:solidFill>
                <a:latin typeface="Calibri"/>
                <a:ea typeface="Calibri"/>
                <a:cs typeface="Calibri"/>
                <a:sym typeface="Calibri"/>
              </a:rPr>
              <a:t>D. melanogaster </a:t>
            </a:r>
            <a:r>
              <a:rPr i="0" lang="en-US" sz="1200">
                <a:solidFill>
                  <a:schemeClr val="dk1"/>
                </a:solidFill>
                <a:latin typeface="Calibri"/>
                <a:ea typeface="Calibri"/>
                <a:cs typeface="Calibri"/>
                <a:sym typeface="Calibri"/>
              </a:rPr>
              <a:t>inoculated with </a:t>
            </a:r>
            <a:r>
              <a:rPr i="1" lang="en-US" sz="1200">
                <a:solidFill>
                  <a:schemeClr val="dk1"/>
                </a:solidFill>
                <a:latin typeface="Calibri"/>
                <a:ea typeface="Calibri"/>
                <a:cs typeface="Calibri"/>
                <a:sym typeface="Calibri"/>
              </a:rPr>
              <a:t>B. bassiana </a:t>
            </a:r>
            <a:r>
              <a:rPr i="0" lang="en-US" sz="1200">
                <a:solidFill>
                  <a:schemeClr val="dk1"/>
                </a:solidFill>
                <a:latin typeface="Calibri"/>
                <a:ea typeface="Calibri"/>
                <a:cs typeface="Calibri"/>
                <a:sym typeface="Calibri"/>
              </a:rPr>
              <a:t>strain ARSEF 12460 is affected by mating status. Data from Experiment 1. Female (green) and male (red) survival after control spray (dashed lines) and fungal spray (solid lines) is shown for cohabiting flies, virgin flies, and mated flies which mated for only 24 hours. Survival was followed for 21 days after the spray. Sample sizes per treatment are provided in the legend. The top graphs show model estimates for survival proportions, using four replicates of raw data with 95% Bootstrap confidence intervals. See Tables S1 and S2 for statistical analysis of this data. Bottom graphs show the raw data for the four replicates of each treatment and the means. For cohabiting and virgin flies, females had better survival than males after inoculation. For mated flies, this trend was reversed. In both females and males, virgin survival was higher than mated survival, which was itself higher than survival under cohabiting condition.</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rgbClr val="FF0000"/>
              </a:solidFill>
            </a:endParaRPr>
          </a:p>
          <a:p>
            <a:pPr indent="0" lvl="0" marL="0" marR="0" rtl="0" algn="l">
              <a:lnSpc>
                <a:spcPct val="100000"/>
              </a:lnSpc>
              <a:spcBef>
                <a:spcPts val="0"/>
              </a:spcBef>
              <a:spcAft>
                <a:spcPts val="0"/>
              </a:spcAft>
              <a:buClr>
                <a:schemeClr val="dk1"/>
              </a:buClr>
              <a:buSzPts val="1200"/>
              <a:buFont typeface="Calibri"/>
              <a:buNone/>
            </a:pPr>
            <a:r>
              <a:t/>
            </a:r>
            <a:endParaRPr i="0"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90" name="Google Shape;19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Table </a:t>
            </a:r>
            <a:r>
              <a:rPr lang="en-US">
                <a:solidFill>
                  <a:srgbClr val="FF0000"/>
                </a:solidFill>
              </a:rPr>
              <a:t>S3</a:t>
            </a:r>
            <a:r>
              <a:rPr lang="en-US"/>
              <a:t>. Hazard ratios and </a:t>
            </a:r>
            <a:r>
              <a:rPr i="1" lang="en-US"/>
              <a:t>p</a:t>
            </a:r>
            <a:r>
              <a:rPr lang="en-US"/>
              <a:t>-Values when comparing mating statuses in both control and fungal inoculated </a:t>
            </a:r>
            <a:r>
              <a:rPr i="1" lang="en-US"/>
              <a:t>Drosophila melanogaster. </a:t>
            </a:r>
            <a:r>
              <a:rPr i="0" lang="en-US"/>
              <a:t>Data from Experiment 1. </a:t>
            </a:r>
            <a:endParaRPr/>
          </a:p>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Hazard ratios and </a:t>
            </a:r>
            <a:r>
              <a:rPr i="1" lang="en-US" sz="1200">
                <a:solidFill>
                  <a:schemeClr val="dk1"/>
                </a:solidFill>
                <a:latin typeface="Calibri"/>
                <a:ea typeface="Calibri"/>
                <a:cs typeface="Calibri"/>
                <a:sym typeface="Calibri"/>
              </a:rPr>
              <a:t>p</a:t>
            </a:r>
            <a:r>
              <a:rPr lang="en-US" sz="1200">
                <a:solidFill>
                  <a:schemeClr val="dk1"/>
                </a:solidFill>
                <a:latin typeface="Calibri"/>
                <a:ea typeface="Calibri"/>
                <a:cs typeface="Calibri"/>
                <a:sym typeface="Calibri"/>
              </a:rPr>
              <a:t>-Values are presented in the time intervals of 0-5, 5-11, and 11-21 days post inoculation.</a:t>
            </a:r>
            <a:endParaRPr/>
          </a:p>
          <a:p>
            <a:pPr indent="0" lvl="0" marL="0" rtl="0" algn="l">
              <a:spcBef>
                <a:spcPts val="0"/>
              </a:spcBef>
              <a:spcAft>
                <a:spcPts val="0"/>
              </a:spcAft>
              <a:buNone/>
            </a:pPr>
            <a:r>
              <a:t/>
            </a:r>
            <a:endParaRPr/>
          </a:p>
        </p:txBody>
      </p:sp>
      <p:sp>
        <p:nvSpPr>
          <p:cNvPr id="216" name="Google Shape;21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Table S4. </a:t>
            </a:r>
            <a:r>
              <a:rPr lang="en-US"/>
              <a:t>Hazard ratios and </a:t>
            </a:r>
            <a:r>
              <a:rPr i="1" lang="en-US"/>
              <a:t>p</a:t>
            </a:r>
            <a:r>
              <a:rPr lang="en-US"/>
              <a:t>-Values when comparing males and females under different mating statuses in both control and fungal inoculated </a:t>
            </a:r>
            <a:r>
              <a:rPr i="1" lang="en-US"/>
              <a:t>Drosophila melanogaster. </a:t>
            </a:r>
            <a:r>
              <a:rPr i="0" lang="en-US"/>
              <a:t>Data from Experiment 1. </a:t>
            </a:r>
            <a:r>
              <a:rPr lang="en-US" sz="1200">
                <a:solidFill>
                  <a:schemeClr val="dk1"/>
                </a:solidFill>
                <a:latin typeface="Calibri"/>
                <a:ea typeface="Calibri"/>
                <a:cs typeface="Calibri"/>
                <a:sym typeface="Calibri"/>
              </a:rPr>
              <a:t>Hazard ratios and </a:t>
            </a:r>
            <a:r>
              <a:rPr i="1" lang="en-US" sz="1200">
                <a:solidFill>
                  <a:schemeClr val="dk1"/>
                </a:solidFill>
                <a:latin typeface="Calibri"/>
                <a:ea typeface="Calibri"/>
                <a:cs typeface="Calibri"/>
                <a:sym typeface="Calibri"/>
              </a:rPr>
              <a:t>p</a:t>
            </a:r>
            <a:r>
              <a:rPr lang="en-US" sz="1200">
                <a:solidFill>
                  <a:schemeClr val="dk1"/>
                </a:solidFill>
                <a:latin typeface="Calibri"/>
                <a:ea typeface="Calibri"/>
                <a:cs typeface="Calibri"/>
                <a:sym typeface="Calibri"/>
              </a:rPr>
              <a:t>-values are presented for days 0-21 post inoculation. </a:t>
            </a:r>
            <a:endParaRPr/>
          </a:p>
          <a:p>
            <a:pPr indent="0" lvl="0" marL="0" rtl="0" algn="l">
              <a:spcBef>
                <a:spcPts val="0"/>
              </a:spcBef>
              <a:spcAft>
                <a:spcPts val="0"/>
              </a:spcAft>
              <a:buNone/>
            </a:pPr>
            <a:r>
              <a:t/>
            </a:r>
            <a:endParaRPr/>
          </a:p>
        </p:txBody>
      </p:sp>
      <p:sp>
        <p:nvSpPr>
          <p:cNvPr id="223" name="Google Shape;22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i="1" lang="en-US" sz="1200">
                <a:solidFill>
                  <a:schemeClr val="dk1"/>
                </a:solidFill>
                <a:latin typeface="Calibri"/>
                <a:ea typeface="Calibri"/>
                <a:cs typeface="Calibri"/>
                <a:sym typeface="Calibri"/>
              </a:rPr>
              <a:t>Figure </a:t>
            </a:r>
            <a:r>
              <a:rPr i="1" lang="en-US"/>
              <a:t>2</a:t>
            </a:r>
            <a:r>
              <a:rPr i="1" lang="en-US" sz="12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Reproductive output of mated and cohabiting females from both control and fungal inoculated </a:t>
            </a:r>
            <a:r>
              <a:rPr lang="en-US" sz="1200">
                <a:solidFill>
                  <a:schemeClr val="dk1"/>
                </a:solidFill>
                <a:latin typeface="Calibri"/>
                <a:ea typeface="Calibri"/>
                <a:cs typeface="Calibri"/>
                <a:sym typeface="Calibri"/>
              </a:rPr>
              <a:t>conditions. </a:t>
            </a:r>
            <a:r>
              <a:rPr lang="en-US" sz="1200">
                <a:solidFill>
                  <a:schemeClr val="dk1"/>
                </a:solidFill>
                <a:latin typeface="Calibri"/>
                <a:ea typeface="Calibri"/>
                <a:cs typeface="Calibri"/>
                <a:sym typeface="Calibri"/>
              </a:rPr>
              <a:t>(A) Analysis of variance for the offspring counts produced by control (</a:t>
            </a:r>
            <a:r>
              <a:rPr lang="en-US"/>
              <a:t>d</a:t>
            </a:r>
            <a:r>
              <a:rPr lang="en-US" sz="1200">
                <a:solidFill>
                  <a:schemeClr val="dk1"/>
                </a:solidFill>
                <a:latin typeface="Calibri"/>
                <a:ea typeface="Calibri"/>
                <a:cs typeface="Calibri"/>
                <a:sym typeface="Calibri"/>
              </a:rPr>
              <a:t>ash</a:t>
            </a:r>
            <a:r>
              <a:rPr lang="en-US"/>
              <a:t>ed lines) </a:t>
            </a:r>
            <a:r>
              <a:rPr lang="en-US" sz="1200">
                <a:solidFill>
                  <a:schemeClr val="dk1"/>
                </a:solidFill>
                <a:latin typeface="Calibri"/>
                <a:ea typeface="Calibri"/>
                <a:cs typeface="Calibri"/>
                <a:sym typeface="Calibri"/>
              </a:rPr>
              <a:t> and fungal inoculated (</a:t>
            </a:r>
            <a:r>
              <a:rPr lang="en-US"/>
              <a:t>s</a:t>
            </a:r>
            <a:r>
              <a:rPr lang="en-US" sz="1200">
                <a:solidFill>
                  <a:schemeClr val="dk1"/>
                </a:solidFill>
                <a:latin typeface="Calibri"/>
                <a:ea typeface="Calibri"/>
                <a:cs typeface="Calibri"/>
                <a:sym typeface="Calibri"/>
              </a:rPr>
              <a:t>olid lines) females at two different mating statuses. The data points are plotted for 95% confidence intervals. The fungal inoculated groups showed a lower offspring count in comparison to the control groups (</a:t>
            </a:r>
            <a:r>
              <a:rPr i="1" lang="en-US" sz="1200">
                <a:solidFill>
                  <a:schemeClr val="dk1"/>
                </a:solidFill>
                <a:latin typeface="Calibri"/>
                <a:ea typeface="Calibri"/>
                <a:cs typeface="Calibri"/>
                <a:sym typeface="Calibri"/>
              </a:rPr>
              <a:t>p</a:t>
            </a:r>
            <a:r>
              <a:rPr lang="en-US" sz="1200">
                <a:solidFill>
                  <a:schemeClr val="dk1"/>
                </a:solidFill>
                <a:latin typeface="Calibri"/>
                <a:ea typeface="Calibri"/>
                <a:cs typeface="Calibri"/>
                <a:sym typeface="Calibri"/>
              </a:rPr>
              <a:t>-value : </a:t>
            </a:r>
            <a:r>
              <a:rPr i="0" lang="en-US" sz="1200">
                <a:solidFill>
                  <a:schemeClr val="dk1"/>
                </a:solidFill>
                <a:latin typeface="Calibri"/>
                <a:ea typeface="Calibri"/>
                <a:cs typeface="Calibri"/>
                <a:sym typeface="Calibri"/>
              </a:rPr>
              <a:t>3.313×10^(−8)</a:t>
            </a:r>
            <a:r>
              <a:rPr lang="en-US" sz="1200">
                <a:solidFill>
                  <a:schemeClr val="dk1"/>
                </a:solidFill>
                <a:latin typeface="Calibri"/>
                <a:ea typeface="Calibri"/>
                <a:cs typeface="Calibri"/>
                <a:sym typeface="Calibri"/>
              </a:rPr>
              <a:t>). The mated groups showed a lower offspring count in comparison to the cohabit group in control treatment (</a:t>
            </a:r>
            <a:r>
              <a:rPr i="1" lang="en-US" sz="1200">
                <a:solidFill>
                  <a:schemeClr val="dk1"/>
                </a:solidFill>
                <a:latin typeface="Calibri"/>
                <a:ea typeface="Calibri"/>
                <a:cs typeface="Calibri"/>
                <a:sym typeface="Calibri"/>
              </a:rPr>
              <a:t>p</a:t>
            </a:r>
            <a:r>
              <a:rPr lang="en-US" sz="1200">
                <a:solidFill>
                  <a:schemeClr val="dk1"/>
                </a:solidFill>
                <a:latin typeface="Calibri"/>
                <a:ea typeface="Calibri"/>
                <a:cs typeface="Calibri"/>
                <a:sym typeface="Calibri"/>
              </a:rPr>
              <a:t>-value: </a:t>
            </a:r>
            <a:r>
              <a:rPr i="0" lang="en-US" sz="1200">
                <a:solidFill>
                  <a:schemeClr val="dk1"/>
                </a:solidFill>
                <a:latin typeface="Calibri"/>
                <a:ea typeface="Calibri"/>
                <a:cs typeface="Calibri"/>
                <a:sym typeface="Calibri"/>
              </a:rPr>
              <a:t>4.534×10^(−6)</a:t>
            </a:r>
            <a:r>
              <a:rPr lang="en-US" sz="1200">
                <a:solidFill>
                  <a:schemeClr val="dk1"/>
                </a:solidFill>
                <a:latin typeface="Calibri"/>
                <a:ea typeface="Calibri"/>
                <a:cs typeface="Calibri"/>
                <a:sym typeface="Calibri"/>
              </a:rPr>
              <a:t>). There was an interaction effect between treatment (fungal/control) and mating status (cohabit/mated) with a </a:t>
            </a:r>
            <a:r>
              <a:rPr i="1" lang="en-US" sz="1200">
                <a:solidFill>
                  <a:schemeClr val="dk1"/>
                </a:solidFill>
                <a:latin typeface="Calibri"/>
                <a:ea typeface="Calibri"/>
                <a:cs typeface="Calibri"/>
                <a:sym typeface="Calibri"/>
              </a:rPr>
              <a:t>p</a:t>
            </a:r>
            <a:r>
              <a:rPr lang="en-US" sz="1200">
                <a:solidFill>
                  <a:schemeClr val="dk1"/>
                </a:solidFill>
                <a:latin typeface="Calibri"/>
                <a:ea typeface="Calibri"/>
                <a:cs typeface="Calibri"/>
                <a:sym typeface="Calibri"/>
              </a:rPr>
              <a:t>-value of </a:t>
            </a:r>
            <a:r>
              <a:rPr i="0" lang="en-US" sz="1200">
                <a:solidFill>
                  <a:schemeClr val="dk1"/>
                </a:solidFill>
                <a:latin typeface="Calibri"/>
                <a:ea typeface="Calibri"/>
                <a:cs typeface="Calibri"/>
                <a:sym typeface="Calibri"/>
              </a:rPr>
              <a:t>3.725×10^(−2)</a:t>
            </a:r>
            <a:r>
              <a:rPr lang="en-U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(B) Box plot shows the raw data distribution of offspring counts per surviving female and predicted mean value for cohabit and mated flies. Black dots represent the outliers while red lines represents the 95% confidence intervals. Control cohabit</a:t>
            </a:r>
            <a:r>
              <a:rPr lang="en-US"/>
              <a:t>ing females</a:t>
            </a:r>
            <a:r>
              <a:rPr lang="en-US" sz="1200">
                <a:solidFill>
                  <a:schemeClr val="dk1"/>
                </a:solidFill>
                <a:latin typeface="Calibri"/>
                <a:ea typeface="Calibri"/>
                <a:cs typeface="Calibri"/>
                <a:sym typeface="Calibri"/>
              </a:rPr>
              <a:t> have a higher offspring count than the fungal cohabit</a:t>
            </a:r>
            <a:r>
              <a:rPr lang="en-US"/>
              <a:t>ing females</a:t>
            </a:r>
            <a:r>
              <a:rPr lang="en-US" sz="1200">
                <a:solidFill>
                  <a:schemeClr val="dk1"/>
                </a:solidFill>
                <a:latin typeface="Calibri"/>
                <a:ea typeface="Calibri"/>
                <a:cs typeface="Calibri"/>
                <a:sym typeface="Calibri"/>
              </a:rPr>
              <a:t> (</a:t>
            </a:r>
            <a:r>
              <a:rPr i="1" lang="en-US" sz="1200">
                <a:solidFill>
                  <a:schemeClr val="dk1"/>
                </a:solidFill>
                <a:latin typeface="Calibri"/>
                <a:ea typeface="Calibri"/>
                <a:cs typeface="Calibri"/>
                <a:sym typeface="Calibri"/>
              </a:rPr>
              <a:t>p</a:t>
            </a:r>
            <a:r>
              <a:rPr lang="en-US" sz="1200">
                <a:solidFill>
                  <a:schemeClr val="dk1"/>
                </a:solidFill>
                <a:latin typeface="Calibri"/>
                <a:ea typeface="Calibri"/>
                <a:cs typeface="Calibri"/>
                <a:sym typeface="Calibri"/>
              </a:rPr>
              <a:t>-value: 0.01203) whereas, there was no significant difference between offspring counts in control mated and fungal mated groups (</a:t>
            </a:r>
            <a:r>
              <a:rPr i="1" lang="en-US" sz="1200">
                <a:solidFill>
                  <a:schemeClr val="dk1"/>
                </a:solidFill>
                <a:latin typeface="Calibri"/>
                <a:ea typeface="Calibri"/>
                <a:cs typeface="Calibri"/>
                <a:sym typeface="Calibri"/>
              </a:rPr>
              <a:t>p</a:t>
            </a:r>
            <a:r>
              <a:rPr lang="en-US" sz="1200">
                <a:solidFill>
                  <a:schemeClr val="dk1"/>
                </a:solidFill>
                <a:latin typeface="Calibri"/>
                <a:ea typeface="Calibri"/>
                <a:cs typeface="Calibri"/>
                <a:sym typeface="Calibri"/>
              </a:rPr>
              <a:t>-value: 0.08702). Control cohabiting females had a significantly higher offspring count than the control mated (</a:t>
            </a:r>
            <a:r>
              <a:rPr i="1" lang="en-US" sz="1200">
                <a:solidFill>
                  <a:schemeClr val="dk1"/>
                </a:solidFill>
                <a:latin typeface="Calibri"/>
                <a:ea typeface="Calibri"/>
                <a:cs typeface="Calibri"/>
                <a:sym typeface="Calibri"/>
              </a:rPr>
              <a:t>p</a:t>
            </a:r>
            <a:r>
              <a:rPr lang="en-US" sz="1200">
                <a:solidFill>
                  <a:schemeClr val="dk1"/>
                </a:solidFill>
                <a:latin typeface="Calibri"/>
                <a:ea typeface="Calibri"/>
                <a:cs typeface="Calibri"/>
                <a:sym typeface="Calibri"/>
              </a:rPr>
              <a:t>-value: 0.01687). However, </a:t>
            </a:r>
            <a:r>
              <a:rPr lang="en-US"/>
              <a:t>inoculated</a:t>
            </a:r>
            <a:r>
              <a:rPr lang="en-US" sz="1200">
                <a:solidFill>
                  <a:schemeClr val="dk1"/>
                </a:solidFill>
                <a:latin typeface="Calibri"/>
                <a:ea typeface="Calibri"/>
                <a:cs typeface="Calibri"/>
                <a:sym typeface="Calibri"/>
              </a:rPr>
              <a:t> cohabit</a:t>
            </a:r>
            <a:r>
              <a:rPr lang="en-US"/>
              <a:t>ing</a:t>
            </a:r>
            <a:r>
              <a:rPr lang="en-US" sz="1200">
                <a:solidFill>
                  <a:schemeClr val="dk1"/>
                </a:solidFill>
                <a:latin typeface="Calibri"/>
                <a:ea typeface="Calibri"/>
                <a:cs typeface="Calibri"/>
                <a:sym typeface="Calibri"/>
              </a:rPr>
              <a:t> and </a:t>
            </a:r>
            <a:r>
              <a:rPr lang="en-US"/>
              <a:t>inoculated</a:t>
            </a:r>
            <a:r>
              <a:rPr lang="en-US" sz="1200">
                <a:solidFill>
                  <a:schemeClr val="dk1"/>
                </a:solidFill>
                <a:latin typeface="Calibri"/>
                <a:ea typeface="Calibri"/>
                <a:cs typeface="Calibri"/>
                <a:sym typeface="Calibri"/>
              </a:rPr>
              <a:t> mated groups did not show a significant difference in offspring counts (</a:t>
            </a:r>
            <a:r>
              <a:rPr i="1" lang="en-US" sz="1200">
                <a:solidFill>
                  <a:schemeClr val="dk1"/>
                </a:solidFill>
                <a:latin typeface="Calibri"/>
                <a:ea typeface="Calibri"/>
                <a:cs typeface="Calibri"/>
                <a:sym typeface="Calibri"/>
              </a:rPr>
              <a:t>p</a:t>
            </a:r>
            <a:r>
              <a:rPr lang="en-US" sz="1200">
                <a:solidFill>
                  <a:schemeClr val="dk1"/>
                </a:solidFill>
                <a:latin typeface="Calibri"/>
                <a:ea typeface="Calibri"/>
                <a:cs typeface="Calibri"/>
                <a:sym typeface="Calibri"/>
              </a:rPr>
              <a:t>-value: 0.17707). The control cohabit</a:t>
            </a:r>
            <a:r>
              <a:rPr lang="en-US"/>
              <a:t>ing females</a:t>
            </a:r>
            <a:r>
              <a:rPr lang="en-US" sz="1200">
                <a:solidFill>
                  <a:schemeClr val="dk1"/>
                </a:solidFill>
                <a:latin typeface="Calibri"/>
                <a:ea typeface="Calibri"/>
                <a:cs typeface="Calibri"/>
                <a:sym typeface="Calibri"/>
              </a:rPr>
              <a:t> (predicted mean : 7.124) have a lower offspring counts than fungal cohabit</a:t>
            </a:r>
            <a:r>
              <a:rPr lang="en-US"/>
              <a:t>ing females</a:t>
            </a:r>
            <a:r>
              <a:rPr lang="en-US" sz="1200">
                <a:solidFill>
                  <a:schemeClr val="dk1"/>
                </a:solidFill>
                <a:latin typeface="Calibri"/>
                <a:ea typeface="Calibri"/>
                <a:cs typeface="Calibri"/>
                <a:sym typeface="Calibri"/>
              </a:rPr>
              <a:t> (predicted mean: 3.844) and the same was seen in control mated (predicted mean : 4.275982) and fungal mated females (predicted mean : 2.772).</a:t>
            </a:r>
            <a:endParaRPr/>
          </a:p>
          <a:p>
            <a:pPr indent="0" lvl="0" marL="0" rtl="0" algn="l">
              <a:spcBef>
                <a:spcPts val="0"/>
              </a:spcBef>
              <a:spcAft>
                <a:spcPts val="0"/>
              </a:spcAft>
              <a:buNone/>
            </a:pPr>
            <a:r>
              <a:t/>
            </a:r>
            <a:endParaRPr/>
          </a:p>
        </p:txBody>
      </p:sp>
      <p:sp>
        <p:nvSpPr>
          <p:cNvPr id="230" name="Google Shape;23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Table S5. Table representing the interaction between days and treatment between the Control and Fungal inoculated reproductive output of the flies. </a:t>
            </a:r>
            <a:r>
              <a:rPr lang="en-US" sz="1200">
                <a:solidFill>
                  <a:schemeClr val="dk1"/>
                </a:solidFill>
                <a:latin typeface="Calibri"/>
                <a:ea typeface="Calibri"/>
                <a:cs typeface="Calibri"/>
                <a:sym typeface="Calibri"/>
              </a:rPr>
              <a:t>Significantly smaller </a:t>
            </a:r>
            <a:r>
              <a:rPr i="1" lang="en-US" sz="1200">
                <a:solidFill>
                  <a:schemeClr val="dk1"/>
                </a:solidFill>
                <a:latin typeface="Calibri"/>
                <a:ea typeface="Calibri"/>
                <a:cs typeface="Calibri"/>
                <a:sym typeface="Calibri"/>
              </a:rPr>
              <a:t>p</a:t>
            </a:r>
            <a:r>
              <a:rPr lang="en-US" sz="1200">
                <a:solidFill>
                  <a:schemeClr val="dk1"/>
                </a:solidFill>
                <a:latin typeface="Calibri"/>
                <a:ea typeface="Calibri"/>
                <a:cs typeface="Calibri"/>
                <a:sym typeface="Calibri"/>
              </a:rPr>
              <a:t>-value of Treatment (</a:t>
            </a:r>
            <a:r>
              <a:rPr i="0" lang="en-US" sz="1200">
                <a:solidFill>
                  <a:schemeClr val="dk1"/>
                </a:solidFill>
                <a:latin typeface="Calibri"/>
                <a:ea typeface="Calibri"/>
                <a:cs typeface="Calibri"/>
                <a:sym typeface="Calibri"/>
              </a:rPr>
              <a:t>2.505×10^(−9)</a:t>
            </a:r>
            <a:r>
              <a:rPr lang="en-US" sz="1200">
                <a:solidFill>
                  <a:schemeClr val="dk1"/>
                </a:solidFill>
                <a:latin typeface="Calibri"/>
                <a:ea typeface="Calibri"/>
                <a:cs typeface="Calibri"/>
                <a:sym typeface="Calibri"/>
              </a:rPr>
              <a:t>) indicates that the data strongly supports the difference on offspring counts between the fungal inoculated groups and the controls. The data also strongly supports that cohabiting and mated groups differ in their offspring counts (</a:t>
            </a:r>
            <a:r>
              <a:rPr i="1" lang="en-US" sz="1200">
                <a:solidFill>
                  <a:schemeClr val="dk1"/>
                </a:solidFill>
                <a:latin typeface="Calibri"/>
                <a:ea typeface="Calibri"/>
                <a:cs typeface="Calibri"/>
                <a:sym typeface="Calibri"/>
              </a:rPr>
              <a:t>p</a:t>
            </a:r>
            <a:r>
              <a:rPr lang="en-US" sz="1200">
                <a:solidFill>
                  <a:schemeClr val="dk1"/>
                </a:solidFill>
                <a:latin typeface="Calibri"/>
                <a:ea typeface="Calibri"/>
                <a:cs typeface="Calibri"/>
                <a:sym typeface="Calibri"/>
              </a:rPr>
              <a:t>-value: </a:t>
            </a:r>
            <a:r>
              <a:rPr i="0" lang="en-US" sz="1200">
                <a:solidFill>
                  <a:schemeClr val="dk1"/>
                </a:solidFill>
                <a:latin typeface="Calibri"/>
                <a:ea typeface="Calibri"/>
                <a:cs typeface="Calibri"/>
                <a:sym typeface="Calibri"/>
              </a:rPr>
              <a:t>1.564×10^(−6)</a:t>
            </a:r>
            <a:r>
              <a:rPr lang="en-US"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a:t>
            </a:r>
            <a:r>
              <a:rPr i="1" lang="en-US" sz="1200">
                <a:solidFill>
                  <a:schemeClr val="dk1"/>
                </a:solidFill>
                <a:latin typeface="Calibri"/>
                <a:ea typeface="Calibri"/>
                <a:cs typeface="Calibri"/>
                <a:sym typeface="Calibri"/>
              </a:rPr>
              <a:t>p</a:t>
            </a:r>
            <a:r>
              <a:rPr lang="en-US" sz="1200">
                <a:solidFill>
                  <a:schemeClr val="dk1"/>
                </a:solidFill>
                <a:latin typeface="Calibri"/>
                <a:ea typeface="Calibri"/>
                <a:cs typeface="Calibri"/>
                <a:sym typeface="Calibri"/>
              </a:rPr>
              <a:t>-value ≤ 0.05, *** </a:t>
            </a:r>
            <a:r>
              <a:rPr i="1" lang="en-US" sz="1200">
                <a:solidFill>
                  <a:schemeClr val="dk1"/>
                </a:solidFill>
                <a:latin typeface="Calibri"/>
                <a:ea typeface="Calibri"/>
                <a:cs typeface="Calibri"/>
                <a:sym typeface="Calibri"/>
              </a:rPr>
              <a:t>p</a:t>
            </a:r>
            <a:r>
              <a:rPr lang="en-US" sz="1200">
                <a:solidFill>
                  <a:schemeClr val="dk1"/>
                </a:solidFill>
                <a:latin typeface="Calibri"/>
                <a:ea typeface="Calibri"/>
                <a:cs typeface="Calibri"/>
                <a:sym typeface="Calibri"/>
              </a:rPr>
              <a:t>-value ≤ 0.001 </a:t>
            </a:r>
            <a:endParaRPr/>
          </a:p>
          <a:p>
            <a:pPr indent="0" lvl="0" marL="0" rtl="0" algn="l">
              <a:spcBef>
                <a:spcPts val="0"/>
              </a:spcBef>
              <a:spcAft>
                <a:spcPts val="0"/>
              </a:spcAft>
              <a:buNone/>
            </a:pPr>
            <a:r>
              <a:t/>
            </a:r>
            <a:endParaRPr/>
          </a:p>
        </p:txBody>
      </p:sp>
      <p:sp>
        <p:nvSpPr>
          <p:cNvPr id="254" name="Google Shape;25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3" name="Google Shape;93;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4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4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5" name="Google Shape;10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4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4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4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4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8" name="Google Shape;118;p4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4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0" name="Google Shape;120;p4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4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6" name="Google Shape;136;p4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7" name="Google Shape;137;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48"/>
          <p:cNvSpPr/>
          <p:nvPr>
            <p:ph idx="2" type="pic"/>
          </p:nvPr>
        </p:nvSpPr>
        <p:spPr>
          <a:xfrm>
            <a:off x="5183188" y="987425"/>
            <a:ext cx="6172200" cy="4873625"/>
          </a:xfrm>
          <a:prstGeom prst="rect">
            <a:avLst/>
          </a:prstGeom>
          <a:noFill/>
          <a:ln>
            <a:noFill/>
          </a:ln>
        </p:spPr>
      </p:sp>
      <p:sp>
        <p:nvSpPr>
          <p:cNvPr id="143" name="Google Shape;143;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6"/>
          <p:cNvSpPr/>
          <p:nvPr>
            <p:ph idx="2" type="pic"/>
          </p:nvPr>
        </p:nvSpPr>
        <p:spPr>
          <a:xfrm>
            <a:off x="5183188" y="987425"/>
            <a:ext cx="6172200" cy="4873625"/>
          </a:xfrm>
          <a:prstGeom prst="rect">
            <a:avLst/>
          </a:prstGeom>
          <a:noFill/>
          <a:ln>
            <a:noFill/>
          </a:ln>
        </p:spPr>
      </p:sp>
      <p:sp>
        <p:nvSpPr>
          <p:cNvPr id="68" name="Google Shape;68;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7.png"/><Relationship Id="rId6" Type="http://schemas.openxmlformats.org/officeDocument/2006/relationships/image" Target="../media/image40.png"/><Relationship Id="rId7" Type="http://schemas.openxmlformats.org/officeDocument/2006/relationships/image" Target="../media/image23.png"/><Relationship Id="rId8" Type="http://schemas.openxmlformats.org/officeDocument/2006/relationships/image" Target="../media/image6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30.png"/><Relationship Id="rId5" Type="http://schemas.openxmlformats.org/officeDocument/2006/relationships/image" Target="../media/image25.png"/><Relationship Id="rId6" Type="http://schemas.openxmlformats.org/officeDocument/2006/relationships/image" Target="../media/image32.png"/><Relationship Id="rId7" Type="http://schemas.openxmlformats.org/officeDocument/2006/relationships/image" Target="../media/image4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7.png"/></Relationships>
</file>

<file path=ppt/slides/_rels/slide24.xml.rels><?xml version="1.0" encoding="UTF-8" standalone="yes"?><Relationships xmlns="http://schemas.openxmlformats.org/package/2006/relationships"><Relationship Id="rId10"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7.png"/><Relationship Id="rId4" Type="http://schemas.openxmlformats.org/officeDocument/2006/relationships/image" Target="../media/image26.png"/><Relationship Id="rId9"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9.png"/><Relationship Id="rId7" Type="http://schemas.openxmlformats.org/officeDocument/2006/relationships/image" Target="../media/image38.png"/><Relationship Id="rId8" Type="http://schemas.openxmlformats.org/officeDocument/2006/relationships/image" Target="../media/image29.png"/></Relationships>
</file>

<file path=ppt/slides/_rels/slide25.xml.rels><?xml version="1.0" encoding="UTF-8" standalone="yes"?><Relationships xmlns="http://schemas.openxmlformats.org/package/2006/relationships"><Relationship Id="rId11" Type="http://schemas.openxmlformats.org/officeDocument/2006/relationships/image" Target="../media/image46.png"/><Relationship Id="rId10" Type="http://schemas.openxmlformats.org/officeDocument/2006/relationships/image" Target="../media/image47.png"/><Relationship Id="rId12" Type="http://schemas.openxmlformats.org/officeDocument/2006/relationships/image" Target="../media/image56.png"/><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4.png"/><Relationship Id="rId4" Type="http://schemas.openxmlformats.org/officeDocument/2006/relationships/image" Target="../media/image44.png"/><Relationship Id="rId9" Type="http://schemas.openxmlformats.org/officeDocument/2006/relationships/image" Target="../media/image53.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image" Target="../media/image43.png"/><Relationship Id="rId8" Type="http://schemas.openxmlformats.org/officeDocument/2006/relationships/image" Target="../media/image45.png"/></Relationships>
</file>

<file path=ppt/slides/_rels/slide26.xml.rels><?xml version="1.0" encoding="UTF-8" standalone="yes"?><Relationships xmlns="http://schemas.openxmlformats.org/package/2006/relationships"><Relationship Id="rId10" Type="http://schemas.openxmlformats.org/officeDocument/2006/relationships/image" Target="../media/image55.png"/><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9.png"/><Relationship Id="rId4" Type="http://schemas.openxmlformats.org/officeDocument/2006/relationships/image" Target="../media/image52.png"/><Relationship Id="rId9" Type="http://schemas.openxmlformats.org/officeDocument/2006/relationships/image" Target="../media/image54.png"/><Relationship Id="rId5" Type="http://schemas.openxmlformats.org/officeDocument/2006/relationships/image" Target="../media/image59.png"/><Relationship Id="rId6" Type="http://schemas.openxmlformats.org/officeDocument/2006/relationships/image" Target="../media/image51.png"/><Relationship Id="rId7" Type="http://schemas.openxmlformats.org/officeDocument/2006/relationships/image" Target="../media/image58.png"/><Relationship Id="rId8" Type="http://schemas.openxmlformats.org/officeDocument/2006/relationships/image" Target="../media/image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18.png"/><Relationship Id="rId13" Type="http://schemas.openxmlformats.org/officeDocument/2006/relationships/image" Target="../media/image8.png"/><Relationship Id="rId12"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11.png"/><Relationship Id="rId1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20.png"/><Relationship Id="rId7"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Rai et al. </a:t>
            </a:r>
            <a:endParaRPr/>
          </a:p>
        </p:txBody>
      </p:sp>
      <p:sp>
        <p:nvSpPr>
          <p:cNvPr id="164" name="Google Shape;164;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grpSp>
        <p:nvGrpSpPr>
          <p:cNvPr id="263" name="Google Shape;263;p10"/>
          <p:cNvGrpSpPr/>
          <p:nvPr/>
        </p:nvGrpSpPr>
        <p:grpSpPr>
          <a:xfrm>
            <a:off x="2738714" y="1844630"/>
            <a:ext cx="6705450" cy="3776651"/>
            <a:chOff x="2623457" y="496669"/>
            <a:chExt cx="6696075" cy="3766857"/>
          </a:xfrm>
        </p:grpSpPr>
        <p:pic>
          <p:nvPicPr>
            <p:cNvPr id="264" name="Google Shape;264;p10"/>
            <p:cNvPicPr preferRelativeResize="0"/>
            <p:nvPr/>
          </p:nvPicPr>
          <p:blipFill rotWithShape="1">
            <a:blip r:embed="rId3">
              <a:alphaModFix/>
            </a:blip>
            <a:srcRect b="0" l="0" r="0" t="8639"/>
            <a:stretch/>
          </p:blipFill>
          <p:spPr>
            <a:xfrm>
              <a:off x="2623457" y="496669"/>
              <a:ext cx="6696075" cy="3766857"/>
            </a:xfrm>
            <a:prstGeom prst="rect">
              <a:avLst/>
            </a:prstGeom>
            <a:noFill/>
            <a:ln>
              <a:noFill/>
            </a:ln>
          </p:spPr>
        </p:pic>
        <p:pic>
          <p:nvPicPr>
            <p:cNvPr id="265" name="Google Shape;265;p10"/>
            <p:cNvPicPr preferRelativeResize="0"/>
            <p:nvPr/>
          </p:nvPicPr>
          <p:blipFill rotWithShape="1">
            <a:blip r:embed="rId4">
              <a:alphaModFix/>
            </a:blip>
            <a:srcRect b="0" l="9791" r="2" t="94642"/>
            <a:stretch/>
          </p:blipFill>
          <p:spPr>
            <a:xfrm>
              <a:off x="3404937" y="3962399"/>
              <a:ext cx="4055858" cy="213567"/>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graphicFrame>
        <p:nvGraphicFramePr>
          <p:cNvPr id="271" name="Google Shape;271;p11"/>
          <p:cNvGraphicFramePr/>
          <p:nvPr/>
        </p:nvGraphicFramePr>
        <p:xfrm>
          <a:off x="3312842" y="2924349"/>
          <a:ext cx="3000000" cy="3000000"/>
        </p:xfrm>
        <a:graphic>
          <a:graphicData uri="http://schemas.openxmlformats.org/drawingml/2006/table">
            <a:tbl>
              <a:tblPr>
                <a:noFill/>
                <a:tableStyleId>{B88CE4EE-86FE-4DBA-A14B-798C9A526E3A}</a:tableStyleId>
              </a:tblPr>
              <a:tblGrid>
                <a:gridCol w="967500"/>
                <a:gridCol w="1861175"/>
                <a:gridCol w="876500"/>
                <a:gridCol w="949050"/>
                <a:gridCol w="912075"/>
              </a:tblGrid>
              <a:tr h="40502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Treatment</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Hazard ratios between sex</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0 – 8</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8 – 12 </a:t>
                      </a:r>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12 – 21 </a:t>
                      </a:r>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4275">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GHA</a:t>
                      </a:r>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Male vs Female</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0.403</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(0.00043)</a:t>
                      </a:r>
                      <a:endParaRPr i="1" sz="1200" u="none" cap="none" strike="noStrike">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1.268</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(0.03486)</a:t>
                      </a:r>
                      <a:endParaRPr i="1" sz="1200" u="none" cap="none" strike="noStrike">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1.245</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(0.07487)</a:t>
                      </a:r>
                      <a:endParaRPr i="1" sz="1200" u="none" cap="none" strike="noStrike">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2"/>
          <p:cNvSpPr txBox="1"/>
          <p:nvPr/>
        </p:nvSpPr>
        <p:spPr>
          <a:xfrm>
            <a:off x="10335986" y="6025243"/>
            <a:ext cx="7412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Diet 2</a:t>
            </a:r>
            <a:endParaRPr/>
          </a:p>
        </p:txBody>
      </p:sp>
      <p:pic>
        <p:nvPicPr>
          <p:cNvPr id="278" name="Google Shape;278;p12"/>
          <p:cNvPicPr preferRelativeResize="0"/>
          <p:nvPr/>
        </p:nvPicPr>
        <p:blipFill rotWithShape="1">
          <a:blip r:embed="rId3">
            <a:alphaModFix/>
          </a:blip>
          <a:srcRect b="0" l="0" r="0" t="0"/>
          <a:stretch/>
        </p:blipFill>
        <p:spPr>
          <a:xfrm>
            <a:off x="2085679" y="2181954"/>
            <a:ext cx="8991600" cy="3683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graphicFrame>
        <p:nvGraphicFramePr>
          <p:cNvPr id="284" name="Google Shape;284;p13"/>
          <p:cNvGraphicFramePr/>
          <p:nvPr/>
        </p:nvGraphicFramePr>
        <p:xfrm>
          <a:off x="1503419" y="1481045"/>
          <a:ext cx="3000000" cy="3000000"/>
        </p:xfrm>
        <a:graphic>
          <a:graphicData uri="http://schemas.openxmlformats.org/drawingml/2006/table">
            <a:tbl>
              <a:tblPr>
                <a:noFill/>
                <a:tableStyleId>{B88CE4EE-86FE-4DBA-A14B-798C9A526E3A}</a:tableStyleId>
              </a:tblPr>
              <a:tblGrid>
                <a:gridCol w="1044575"/>
                <a:gridCol w="823075"/>
                <a:gridCol w="2993875"/>
                <a:gridCol w="912625"/>
                <a:gridCol w="1039850"/>
                <a:gridCol w="1039850"/>
                <a:gridCol w="1039850"/>
              </a:tblGrid>
              <a:tr h="256650">
                <a:tc>
                  <a:txBody>
                    <a:bodyPr/>
                    <a:lstStyle/>
                    <a:p>
                      <a:pPr indent="0" lvl="0" marL="0" marR="0" rtl="0" algn="l">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Treatment</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Diet</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Hazard ratios between Sex</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0 – 3</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3 – 5</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5 – 8</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8 – 9 </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7600">
                <a:tc>
                  <a:txBody>
                    <a:bodyPr/>
                    <a:lstStyle/>
                    <a:p>
                      <a:pPr indent="0" lvl="0" marL="0" marR="0" rtl="0" algn="l">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C/C</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Female vs Male</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0.825</a:t>
                      </a:r>
                      <a:endParaRPr/>
                    </a:p>
                    <a:p>
                      <a:pPr indent="0" lvl="0" marL="0" marR="0" rtl="0" algn="ctr">
                        <a:lnSpc>
                          <a:spcPct val="100000"/>
                        </a:lnSpc>
                        <a:spcBef>
                          <a:spcPts val="0"/>
                        </a:spcBef>
                        <a:spcAft>
                          <a:spcPts val="0"/>
                        </a:spcAft>
                        <a:buNone/>
                      </a:pPr>
                      <a:r>
                        <a:rPr i="1" lang="en-US" sz="1200" u="none" cap="none" strike="noStrike">
                          <a:latin typeface="Times New Roman"/>
                          <a:ea typeface="Times New Roman"/>
                          <a:cs typeface="Times New Roman"/>
                          <a:sym typeface="Times New Roman"/>
                        </a:rPr>
                        <a:t>(0.53663)</a:t>
                      </a:r>
                      <a:endParaRPr i="1" sz="1200" u="none" cap="none" strike="noStrike">
                        <a:latin typeface="Times New Roman"/>
                        <a:ea typeface="Times New Roman"/>
                        <a:cs typeface="Times New Roman"/>
                        <a:sym typeface="Times New Roman"/>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0.249</a:t>
                      </a:r>
                      <a:endParaRPr/>
                    </a:p>
                    <a:p>
                      <a:pPr indent="0" lvl="0" marL="0" marR="0" rtl="0" algn="ctr">
                        <a:lnSpc>
                          <a:spcPct val="100000"/>
                        </a:lnSpc>
                        <a:spcBef>
                          <a:spcPts val="0"/>
                        </a:spcBef>
                        <a:spcAft>
                          <a:spcPts val="0"/>
                        </a:spcAft>
                        <a:buNone/>
                      </a:pPr>
                      <a:r>
                        <a:rPr i="1" lang="en-US" sz="1200" u="none" cap="none" strike="noStrike">
                          <a:latin typeface="Times New Roman"/>
                          <a:ea typeface="Times New Roman"/>
                          <a:cs typeface="Times New Roman"/>
                          <a:sym typeface="Times New Roman"/>
                        </a:rPr>
                        <a:t>(0.2202)</a:t>
                      </a:r>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0.664</a:t>
                      </a:r>
                      <a:endParaRPr/>
                    </a:p>
                    <a:p>
                      <a:pPr indent="0" lvl="0" marL="0" marR="0" rtl="0" algn="ctr">
                        <a:lnSpc>
                          <a:spcPct val="100000"/>
                        </a:lnSpc>
                        <a:spcBef>
                          <a:spcPts val="0"/>
                        </a:spcBef>
                        <a:spcAft>
                          <a:spcPts val="0"/>
                        </a:spcAft>
                        <a:buNone/>
                      </a:pPr>
                      <a:r>
                        <a:rPr i="1" lang="en-US" sz="1200" u="none" cap="none" strike="noStrike">
                          <a:latin typeface="Times New Roman"/>
                          <a:ea typeface="Times New Roman"/>
                          <a:cs typeface="Times New Roman"/>
                          <a:sym typeface="Times New Roman"/>
                        </a:rPr>
                        <a:t>(0.6559)</a:t>
                      </a:r>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0.398</a:t>
                      </a:r>
                      <a:endParaRPr/>
                    </a:p>
                    <a:p>
                      <a:pPr indent="0" lvl="0" marL="0" marR="0" rtl="0" algn="ctr">
                        <a:lnSpc>
                          <a:spcPct val="100000"/>
                        </a:lnSpc>
                        <a:spcBef>
                          <a:spcPts val="0"/>
                        </a:spcBef>
                        <a:spcAft>
                          <a:spcPts val="0"/>
                        </a:spcAft>
                        <a:buNone/>
                      </a:pPr>
                      <a:r>
                        <a:rPr i="1" lang="en-US" sz="1200" u="none" cap="none" strike="noStrike">
                          <a:latin typeface="Times New Roman"/>
                          <a:ea typeface="Times New Roman"/>
                          <a:cs typeface="Times New Roman"/>
                          <a:sym typeface="Times New Roman"/>
                        </a:rPr>
                        <a:t>(0.2762)</a:t>
                      </a:r>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17600">
                <a:tc>
                  <a:txBody>
                    <a:bodyPr/>
                    <a:lstStyle/>
                    <a:p>
                      <a:pPr indent="0" lvl="0" marL="0" marR="0" rtl="0" algn="l">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C/G</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 vs Male</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0.825</a:t>
                      </a:r>
                      <a:endParaRPr/>
                    </a:p>
                    <a:p>
                      <a:pPr indent="0" lvl="0" marL="0" marR="0" rtl="0" algn="ctr">
                        <a:lnSpc>
                          <a:spcPct val="100000"/>
                        </a:lnSpc>
                        <a:spcBef>
                          <a:spcPts val="0"/>
                        </a:spcBef>
                        <a:spcAft>
                          <a:spcPts val="0"/>
                        </a:spcAft>
                        <a:buNone/>
                      </a:pPr>
                      <a:r>
                        <a:rPr i="1" lang="en-US" sz="1200" u="none" cap="none" strike="noStrike">
                          <a:latin typeface="Times New Roman"/>
                          <a:ea typeface="Times New Roman"/>
                          <a:cs typeface="Times New Roman"/>
                          <a:sym typeface="Times New Roman"/>
                        </a:rPr>
                        <a:t>(0.53663)</a:t>
                      </a:r>
                      <a:endParaRPr i="1" sz="1200" u="none" cap="none" strike="noStrike">
                        <a:latin typeface="Times New Roman"/>
                        <a:ea typeface="Times New Roman"/>
                        <a:cs typeface="Times New Roman"/>
                        <a:sym typeface="Times New Roman"/>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0.249</a:t>
                      </a:r>
                      <a:endParaRPr/>
                    </a:p>
                    <a:p>
                      <a:pPr indent="0" lvl="0" marL="0" marR="0" rtl="0" algn="ctr">
                        <a:lnSpc>
                          <a:spcPct val="100000"/>
                        </a:lnSpc>
                        <a:spcBef>
                          <a:spcPts val="0"/>
                        </a:spcBef>
                        <a:spcAft>
                          <a:spcPts val="0"/>
                        </a:spcAft>
                        <a:buNone/>
                      </a:pPr>
                      <a:r>
                        <a:rPr i="1" lang="en-US" sz="1200" u="none" cap="none" strike="noStrike">
                          <a:latin typeface="Times New Roman"/>
                          <a:ea typeface="Times New Roman"/>
                          <a:cs typeface="Times New Roman"/>
                          <a:sym typeface="Times New Roman"/>
                        </a:rPr>
                        <a:t>(0.2202)</a:t>
                      </a:r>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0.664</a:t>
                      </a:r>
                      <a:endParaRPr/>
                    </a:p>
                    <a:p>
                      <a:pPr indent="0" lvl="0" marL="0" marR="0" rtl="0" algn="ctr">
                        <a:lnSpc>
                          <a:spcPct val="100000"/>
                        </a:lnSpc>
                        <a:spcBef>
                          <a:spcPts val="0"/>
                        </a:spcBef>
                        <a:spcAft>
                          <a:spcPts val="0"/>
                        </a:spcAft>
                        <a:buNone/>
                      </a:pPr>
                      <a:r>
                        <a:rPr i="1" lang="en-US" sz="1200" u="none" cap="none" strike="noStrike">
                          <a:latin typeface="Times New Roman"/>
                          <a:ea typeface="Times New Roman"/>
                          <a:cs typeface="Times New Roman"/>
                          <a:sym typeface="Times New Roman"/>
                        </a:rPr>
                        <a:t>(0.6559)</a:t>
                      </a:r>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0.398</a:t>
                      </a:r>
                      <a:endParaRPr/>
                    </a:p>
                    <a:p>
                      <a:pPr indent="0" lvl="0" marL="0" marR="0" rtl="0" algn="ctr">
                        <a:lnSpc>
                          <a:spcPct val="100000"/>
                        </a:lnSpc>
                        <a:spcBef>
                          <a:spcPts val="0"/>
                        </a:spcBef>
                        <a:spcAft>
                          <a:spcPts val="0"/>
                        </a:spcAft>
                        <a:buNone/>
                      </a:pPr>
                      <a:r>
                        <a:rPr i="1" lang="en-US" sz="1200" u="none" cap="none" strike="noStrike">
                          <a:latin typeface="Times New Roman"/>
                          <a:ea typeface="Times New Roman"/>
                          <a:cs typeface="Times New Roman"/>
                          <a:sym typeface="Times New Roman"/>
                        </a:rPr>
                        <a:t>(0.2762)</a:t>
                      </a:r>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17600">
                <a:tc>
                  <a:txBody>
                    <a:bodyPr/>
                    <a:lstStyle/>
                    <a:p>
                      <a:pPr indent="0" lvl="0" marL="0" marR="0" rtl="0" algn="l">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G/C</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 vs Male</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0.825</a:t>
                      </a:r>
                      <a:endParaRPr/>
                    </a:p>
                    <a:p>
                      <a:pPr indent="0" lvl="0" marL="0" marR="0" rtl="0" algn="ctr">
                        <a:lnSpc>
                          <a:spcPct val="100000"/>
                        </a:lnSpc>
                        <a:spcBef>
                          <a:spcPts val="0"/>
                        </a:spcBef>
                        <a:spcAft>
                          <a:spcPts val="0"/>
                        </a:spcAft>
                        <a:buNone/>
                      </a:pPr>
                      <a:r>
                        <a:rPr i="1" lang="en-US" sz="1200" u="none" cap="none" strike="noStrike">
                          <a:latin typeface="Times New Roman"/>
                          <a:ea typeface="Times New Roman"/>
                          <a:cs typeface="Times New Roman"/>
                          <a:sym typeface="Times New Roman"/>
                        </a:rPr>
                        <a:t>(0.53663)</a:t>
                      </a:r>
                      <a:endParaRPr i="1" sz="1200" u="none" cap="none" strike="noStrike">
                        <a:latin typeface="Times New Roman"/>
                        <a:ea typeface="Times New Roman"/>
                        <a:cs typeface="Times New Roman"/>
                        <a:sym typeface="Times New Roman"/>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0.249</a:t>
                      </a:r>
                      <a:endParaRPr/>
                    </a:p>
                    <a:p>
                      <a:pPr indent="0" lvl="0" marL="0" marR="0" rtl="0" algn="ctr">
                        <a:lnSpc>
                          <a:spcPct val="100000"/>
                        </a:lnSpc>
                        <a:spcBef>
                          <a:spcPts val="0"/>
                        </a:spcBef>
                        <a:spcAft>
                          <a:spcPts val="0"/>
                        </a:spcAft>
                        <a:buNone/>
                      </a:pPr>
                      <a:r>
                        <a:rPr i="1" lang="en-US" sz="1200" u="none" cap="none" strike="noStrike">
                          <a:latin typeface="Times New Roman"/>
                          <a:ea typeface="Times New Roman"/>
                          <a:cs typeface="Times New Roman"/>
                          <a:sym typeface="Times New Roman"/>
                        </a:rPr>
                        <a:t>(0.2202)</a:t>
                      </a:r>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0.664</a:t>
                      </a:r>
                      <a:endParaRPr/>
                    </a:p>
                    <a:p>
                      <a:pPr indent="0" lvl="0" marL="0" marR="0" rtl="0" algn="ctr">
                        <a:lnSpc>
                          <a:spcPct val="100000"/>
                        </a:lnSpc>
                        <a:spcBef>
                          <a:spcPts val="0"/>
                        </a:spcBef>
                        <a:spcAft>
                          <a:spcPts val="0"/>
                        </a:spcAft>
                        <a:buNone/>
                      </a:pPr>
                      <a:r>
                        <a:rPr i="1" lang="en-US" sz="1200" u="none" cap="none" strike="noStrike">
                          <a:latin typeface="Times New Roman"/>
                          <a:ea typeface="Times New Roman"/>
                          <a:cs typeface="Times New Roman"/>
                          <a:sym typeface="Times New Roman"/>
                        </a:rPr>
                        <a:t>(0.6559)</a:t>
                      </a:r>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0.398</a:t>
                      </a:r>
                      <a:endParaRPr/>
                    </a:p>
                    <a:p>
                      <a:pPr indent="0" lvl="0" marL="0" marR="0" rtl="0" algn="ctr">
                        <a:lnSpc>
                          <a:spcPct val="100000"/>
                        </a:lnSpc>
                        <a:spcBef>
                          <a:spcPts val="0"/>
                        </a:spcBef>
                        <a:spcAft>
                          <a:spcPts val="0"/>
                        </a:spcAft>
                        <a:buNone/>
                      </a:pPr>
                      <a:r>
                        <a:rPr i="1" lang="en-US" sz="1200" u="none" cap="none" strike="noStrike">
                          <a:latin typeface="Times New Roman"/>
                          <a:ea typeface="Times New Roman"/>
                          <a:cs typeface="Times New Roman"/>
                          <a:sym typeface="Times New Roman"/>
                        </a:rPr>
                        <a:t>(0.2762)</a:t>
                      </a:r>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17600">
                <a:tc>
                  <a:txBody>
                    <a:bodyPr/>
                    <a:lstStyle/>
                    <a:p>
                      <a:pPr indent="0" lvl="0" marL="0" marR="0" rtl="0" algn="l">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G/G</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 vs Male</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0.825</a:t>
                      </a:r>
                      <a:endParaRPr/>
                    </a:p>
                    <a:p>
                      <a:pPr indent="0" lvl="0" marL="0" marR="0" rtl="0" algn="ctr">
                        <a:lnSpc>
                          <a:spcPct val="100000"/>
                        </a:lnSpc>
                        <a:spcBef>
                          <a:spcPts val="0"/>
                        </a:spcBef>
                        <a:spcAft>
                          <a:spcPts val="0"/>
                        </a:spcAft>
                        <a:buNone/>
                      </a:pPr>
                      <a:r>
                        <a:rPr i="1" lang="en-US" sz="1200" u="none" cap="none" strike="noStrike">
                          <a:latin typeface="Times New Roman"/>
                          <a:ea typeface="Times New Roman"/>
                          <a:cs typeface="Times New Roman"/>
                          <a:sym typeface="Times New Roman"/>
                        </a:rPr>
                        <a:t>(0.53663)</a:t>
                      </a:r>
                      <a:endParaRPr i="1" sz="1200" u="none" cap="none" strike="noStrike">
                        <a:latin typeface="Times New Roman"/>
                        <a:ea typeface="Times New Roman"/>
                        <a:cs typeface="Times New Roman"/>
                        <a:sym typeface="Times New Roman"/>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0.249</a:t>
                      </a:r>
                      <a:endParaRPr/>
                    </a:p>
                    <a:p>
                      <a:pPr indent="0" lvl="0" marL="0" marR="0" rtl="0" algn="ctr">
                        <a:lnSpc>
                          <a:spcPct val="100000"/>
                        </a:lnSpc>
                        <a:spcBef>
                          <a:spcPts val="0"/>
                        </a:spcBef>
                        <a:spcAft>
                          <a:spcPts val="0"/>
                        </a:spcAft>
                        <a:buNone/>
                      </a:pPr>
                      <a:r>
                        <a:rPr i="1" lang="en-US" sz="1200" u="none" cap="none" strike="noStrike">
                          <a:latin typeface="Times New Roman"/>
                          <a:ea typeface="Times New Roman"/>
                          <a:cs typeface="Times New Roman"/>
                          <a:sym typeface="Times New Roman"/>
                        </a:rPr>
                        <a:t>(0.2202)</a:t>
                      </a:r>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0.664</a:t>
                      </a:r>
                      <a:endParaRPr/>
                    </a:p>
                    <a:p>
                      <a:pPr indent="0" lvl="0" marL="0" marR="0" rtl="0" algn="ctr">
                        <a:lnSpc>
                          <a:spcPct val="100000"/>
                        </a:lnSpc>
                        <a:spcBef>
                          <a:spcPts val="0"/>
                        </a:spcBef>
                        <a:spcAft>
                          <a:spcPts val="0"/>
                        </a:spcAft>
                        <a:buNone/>
                      </a:pPr>
                      <a:r>
                        <a:rPr i="1" lang="en-US" sz="1200" u="none" cap="none" strike="noStrike">
                          <a:latin typeface="Times New Roman"/>
                          <a:ea typeface="Times New Roman"/>
                          <a:cs typeface="Times New Roman"/>
                          <a:sym typeface="Times New Roman"/>
                        </a:rPr>
                        <a:t>(0.6559)</a:t>
                      </a:r>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0.398</a:t>
                      </a:r>
                      <a:endParaRPr/>
                    </a:p>
                    <a:p>
                      <a:pPr indent="0" lvl="0" marL="0" marR="0" rtl="0" algn="ctr">
                        <a:lnSpc>
                          <a:spcPct val="100000"/>
                        </a:lnSpc>
                        <a:spcBef>
                          <a:spcPts val="0"/>
                        </a:spcBef>
                        <a:spcAft>
                          <a:spcPts val="0"/>
                        </a:spcAft>
                        <a:buNone/>
                      </a:pPr>
                      <a:r>
                        <a:rPr i="1" lang="en-US" sz="1200" u="none" cap="none" strike="noStrike">
                          <a:latin typeface="Times New Roman"/>
                          <a:ea typeface="Times New Roman"/>
                          <a:cs typeface="Times New Roman"/>
                          <a:sym typeface="Times New Roman"/>
                        </a:rPr>
                        <a:t>(0.2762)</a:t>
                      </a:r>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17600">
                <a:tc>
                  <a:txBody>
                    <a:bodyPr/>
                    <a:lstStyle/>
                    <a:p>
                      <a:pPr indent="0" lvl="0" marL="0" marR="0" rtl="0" algn="l">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Inoculated</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C/C</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 vs Male</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1.371</a:t>
                      </a:r>
                      <a:endParaRPr/>
                    </a:p>
                    <a:p>
                      <a:pPr indent="0" lvl="0" marL="0" marR="0" rtl="0" algn="ctr">
                        <a:lnSpc>
                          <a:spcPct val="100000"/>
                        </a:lnSpc>
                        <a:spcBef>
                          <a:spcPts val="0"/>
                        </a:spcBef>
                        <a:spcAft>
                          <a:spcPts val="0"/>
                        </a:spcAft>
                        <a:buNone/>
                      </a:pPr>
                      <a:r>
                        <a:rPr i="1" lang="en-US" sz="1200" u="none" cap="none" strike="noStrike">
                          <a:latin typeface="Times New Roman"/>
                          <a:ea typeface="Times New Roman"/>
                          <a:cs typeface="Times New Roman"/>
                          <a:sym typeface="Times New Roman"/>
                        </a:rPr>
                        <a:t>(0.4307)</a:t>
                      </a:r>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2.780</a:t>
                      </a:r>
                      <a:endParaRPr/>
                    </a:p>
                    <a:p>
                      <a:pPr indent="0" lvl="0" marL="0" marR="0" rtl="0" algn="ctr">
                        <a:lnSpc>
                          <a:spcPct val="100000"/>
                        </a:lnSpc>
                        <a:spcBef>
                          <a:spcPts val="0"/>
                        </a:spcBef>
                        <a:spcAft>
                          <a:spcPts val="0"/>
                        </a:spcAft>
                        <a:buNone/>
                      </a:pPr>
                      <a:r>
                        <a:rPr i="1" lang="en-US" sz="1200" u="none" cap="none" strike="noStrike">
                          <a:latin typeface="Times New Roman"/>
                          <a:ea typeface="Times New Roman"/>
                          <a:cs typeface="Times New Roman"/>
                          <a:sym typeface="Times New Roman"/>
                        </a:rPr>
                        <a:t>(0.0863)</a:t>
                      </a:r>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200" u="none" cap="none" strike="noStrike">
                          <a:highlight>
                            <a:schemeClr val="lt1"/>
                          </a:highlight>
                          <a:latin typeface="Times New Roman"/>
                          <a:ea typeface="Times New Roman"/>
                          <a:cs typeface="Times New Roman"/>
                          <a:sym typeface="Times New Roman"/>
                        </a:rPr>
                        <a:t>5.377</a:t>
                      </a:r>
                      <a:endParaRPr b="1">
                        <a:highlight>
                          <a:schemeClr val="lt1"/>
                        </a:highlight>
                      </a:endParaRPr>
                    </a:p>
                    <a:p>
                      <a:pPr indent="0" lvl="0" marL="0" marR="0" rtl="0" algn="ctr">
                        <a:lnSpc>
                          <a:spcPct val="100000"/>
                        </a:lnSpc>
                        <a:spcBef>
                          <a:spcPts val="0"/>
                        </a:spcBef>
                        <a:spcAft>
                          <a:spcPts val="0"/>
                        </a:spcAft>
                        <a:buNone/>
                      </a:pPr>
                      <a:r>
                        <a:rPr b="1" i="1" lang="en-US" sz="1200" u="none" cap="none" strike="noStrike">
                          <a:highlight>
                            <a:schemeClr val="lt1"/>
                          </a:highlight>
                          <a:latin typeface="Times New Roman"/>
                          <a:ea typeface="Times New Roman"/>
                          <a:cs typeface="Times New Roman"/>
                          <a:sym typeface="Times New Roman"/>
                        </a:rPr>
                        <a:t>(1.0553e-10)</a:t>
                      </a:r>
                      <a:endParaRPr b="1">
                        <a:highlight>
                          <a:schemeClr val="lt1"/>
                        </a:highlight>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1.203</a:t>
                      </a:r>
                      <a:endParaRPr/>
                    </a:p>
                    <a:p>
                      <a:pPr indent="0" lvl="0" marL="0" marR="0" rtl="0" algn="ctr">
                        <a:lnSpc>
                          <a:spcPct val="100000"/>
                        </a:lnSpc>
                        <a:spcBef>
                          <a:spcPts val="0"/>
                        </a:spcBef>
                        <a:spcAft>
                          <a:spcPts val="0"/>
                        </a:spcAft>
                        <a:buNone/>
                      </a:pPr>
                      <a:r>
                        <a:rPr i="1" lang="en-US" sz="1200" u="none" cap="none" strike="noStrike">
                          <a:latin typeface="Times New Roman"/>
                          <a:ea typeface="Times New Roman"/>
                          <a:cs typeface="Times New Roman"/>
                          <a:sym typeface="Times New Roman"/>
                        </a:rPr>
                        <a:t>(0.4769)</a:t>
                      </a:r>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17600">
                <a:tc>
                  <a:txBody>
                    <a:bodyPr/>
                    <a:lstStyle/>
                    <a:p>
                      <a:pPr indent="0" lvl="0" marL="0" marR="0" rtl="0" algn="l">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Inoculated</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C/G</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 vs Male</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5.385e+06</a:t>
                      </a:r>
                      <a:endParaRPr/>
                    </a:p>
                    <a:p>
                      <a:pPr indent="0" lvl="0" marL="0" marR="0" rtl="0" algn="ctr">
                        <a:lnSpc>
                          <a:spcPct val="100000"/>
                        </a:lnSpc>
                        <a:spcBef>
                          <a:spcPts val="0"/>
                        </a:spcBef>
                        <a:spcAft>
                          <a:spcPts val="0"/>
                        </a:spcAft>
                        <a:buNone/>
                      </a:pPr>
                      <a:r>
                        <a:rPr i="1" lang="en-US" sz="1200" u="none" cap="none" strike="noStrike">
                          <a:latin typeface="Times New Roman"/>
                          <a:ea typeface="Times New Roman"/>
                          <a:cs typeface="Times New Roman"/>
                          <a:sym typeface="Times New Roman"/>
                        </a:rPr>
                        <a:t>(0.9925)</a:t>
                      </a:r>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1.505</a:t>
                      </a:r>
                      <a:endParaRPr/>
                    </a:p>
                    <a:p>
                      <a:pPr indent="0" lvl="0" marL="0" marR="0" rtl="0" algn="ctr">
                        <a:lnSpc>
                          <a:spcPct val="100000"/>
                        </a:lnSpc>
                        <a:spcBef>
                          <a:spcPts val="0"/>
                        </a:spcBef>
                        <a:spcAft>
                          <a:spcPts val="0"/>
                        </a:spcAft>
                        <a:buNone/>
                      </a:pPr>
                      <a:r>
                        <a:rPr i="1" lang="en-US" sz="1200" u="none" cap="none" strike="noStrike">
                          <a:latin typeface="Times New Roman"/>
                          <a:ea typeface="Times New Roman"/>
                          <a:cs typeface="Times New Roman"/>
                          <a:sym typeface="Times New Roman"/>
                        </a:rPr>
                        <a:t>(0.5299)</a:t>
                      </a:r>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200" u="none" cap="none" strike="noStrike">
                          <a:highlight>
                            <a:schemeClr val="lt1"/>
                          </a:highlight>
                          <a:latin typeface="Times New Roman"/>
                          <a:ea typeface="Times New Roman"/>
                          <a:cs typeface="Times New Roman"/>
                          <a:sym typeface="Times New Roman"/>
                        </a:rPr>
                        <a:t>10.071</a:t>
                      </a:r>
                      <a:endParaRPr b="1">
                        <a:highlight>
                          <a:schemeClr val="lt1"/>
                        </a:highlight>
                      </a:endParaRPr>
                    </a:p>
                    <a:p>
                      <a:pPr indent="0" lvl="0" marL="0" marR="0" rtl="0" algn="ctr">
                        <a:lnSpc>
                          <a:spcPct val="100000"/>
                        </a:lnSpc>
                        <a:spcBef>
                          <a:spcPts val="0"/>
                        </a:spcBef>
                        <a:spcAft>
                          <a:spcPts val="0"/>
                        </a:spcAft>
                        <a:buNone/>
                      </a:pPr>
                      <a:r>
                        <a:rPr b="1" i="1" lang="en-US" sz="1200" u="none" cap="none" strike="noStrike">
                          <a:highlight>
                            <a:schemeClr val="lt1"/>
                          </a:highlight>
                          <a:latin typeface="Times New Roman"/>
                          <a:ea typeface="Times New Roman"/>
                          <a:cs typeface="Times New Roman"/>
                          <a:sym typeface="Times New Roman"/>
                        </a:rPr>
                        <a:t>(1.0767e-05)</a:t>
                      </a:r>
                      <a:endParaRPr b="1">
                        <a:highlight>
                          <a:schemeClr val="lt1"/>
                        </a:highlight>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200" u="none" cap="none" strike="noStrike">
                          <a:highlight>
                            <a:schemeClr val="lt1"/>
                          </a:highlight>
                          <a:latin typeface="Times New Roman"/>
                          <a:ea typeface="Times New Roman"/>
                          <a:cs typeface="Times New Roman"/>
                          <a:sym typeface="Times New Roman"/>
                        </a:rPr>
                        <a:t>6.116</a:t>
                      </a:r>
                      <a:endParaRPr b="1">
                        <a:highlight>
                          <a:schemeClr val="lt1"/>
                        </a:highlight>
                      </a:endParaRPr>
                    </a:p>
                    <a:p>
                      <a:pPr indent="0" lvl="0" marL="0" marR="0" rtl="0" algn="ctr">
                        <a:lnSpc>
                          <a:spcPct val="100000"/>
                        </a:lnSpc>
                        <a:spcBef>
                          <a:spcPts val="0"/>
                        </a:spcBef>
                        <a:spcAft>
                          <a:spcPts val="0"/>
                        </a:spcAft>
                        <a:buNone/>
                      </a:pPr>
                      <a:r>
                        <a:rPr b="1" i="1" lang="en-US" sz="1200" u="none" cap="none" strike="noStrike">
                          <a:highlight>
                            <a:schemeClr val="lt1"/>
                          </a:highlight>
                          <a:latin typeface="Times New Roman"/>
                          <a:ea typeface="Times New Roman"/>
                          <a:cs typeface="Times New Roman"/>
                          <a:sym typeface="Times New Roman"/>
                        </a:rPr>
                        <a:t>(0.0016)</a:t>
                      </a:r>
                      <a:endParaRPr b="1">
                        <a:highlight>
                          <a:schemeClr val="lt1"/>
                        </a:highlight>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17600">
                <a:tc>
                  <a:txBody>
                    <a:bodyPr/>
                    <a:lstStyle/>
                    <a:p>
                      <a:pPr indent="0" lvl="0" marL="0" marR="0" rtl="0" algn="l">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Inoculated</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G/C</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 vs Male</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1.500</a:t>
                      </a:r>
                      <a:endParaRPr/>
                    </a:p>
                    <a:p>
                      <a:pPr indent="0" lvl="0" marL="0" marR="0" rtl="0" algn="ctr">
                        <a:lnSpc>
                          <a:spcPct val="100000"/>
                        </a:lnSpc>
                        <a:spcBef>
                          <a:spcPts val="0"/>
                        </a:spcBef>
                        <a:spcAft>
                          <a:spcPts val="0"/>
                        </a:spcAft>
                        <a:buNone/>
                      </a:pPr>
                      <a:r>
                        <a:rPr i="1" lang="en-US" sz="1200" u="none" cap="none" strike="noStrike">
                          <a:latin typeface="Times New Roman"/>
                          <a:ea typeface="Times New Roman"/>
                          <a:cs typeface="Times New Roman"/>
                          <a:sym typeface="Times New Roman"/>
                        </a:rPr>
                        <a:t>(0.5326)</a:t>
                      </a:r>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4.537</a:t>
                      </a:r>
                      <a:endParaRPr/>
                    </a:p>
                    <a:p>
                      <a:pPr indent="0" lvl="0" marL="0" marR="0" rtl="0" algn="ctr">
                        <a:lnSpc>
                          <a:spcPct val="100000"/>
                        </a:lnSpc>
                        <a:spcBef>
                          <a:spcPts val="0"/>
                        </a:spcBef>
                        <a:spcAft>
                          <a:spcPts val="0"/>
                        </a:spcAft>
                        <a:buNone/>
                      </a:pPr>
                      <a:r>
                        <a:rPr i="1" lang="en-US" sz="1200" u="none" cap="none" strike="noStrike">
                          <a:latin typeface="Times New Roman"/>
                          <a:ea typeface="Times New Roman"/>
                          <a:cs typeface="Times New Roman"/>
                          <a:sym typeface="Times New Roman"/>
                        </a:rPr>
                        <a:t>(0.0589)</a:t>
                      </a:r>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200" u="none" cap="none" strike="noStrike">
                          <a:highlight>
                            <a:schemeClr val="lt1"/>
                          </a:highlight>
                          <a:latin typeface="Times New Roman"/>
                          <a:ea typeface="Times New Roman"/>
                          <a:cs typeface="Times New Roman"/>
                          <a:sym typeface="Times New Roman"/>
                        </a:rPr>
                        <a:t>6.252</a:t>
                      </a:r>
                      <a:endParaRPr b="1">
                        <a:highlight>
                          <a:schemeClr val="lt1"/>
                        </a:highlight>
                      </a:endParaRPr>
                    </a:p>
                    <a:p>
                      <a:pPr indent="0" lvl="0" marL="0" marR="0" rtl="0" algn="ctr">
                        <a:lnSpc>
                          <a:spcPct val="100000"/>
                        </a:lnSpc>
                        <a:spcBef>
                          <a:spcPts val="0"/>
                        </a:spcBef>
                        <a:spcAft>
                          <a:spcPts val="0"/>
                        </a:spcAft>
                        <a:buNone/>
                      </a:pPr>
                      <a:r>
                        <a:rPr b="1" i="1" lang="en-US" sz="1200" u="none" cap="none" strike="noStrike">
                          <a:highlight>
                            <a:schemeClr val="lt1"/>
                          </a:highlight>
                          <a:latin typeface="Times New Roman"/>
                          <a:ea typeface="Times New Roman"/>
                          <a:cs typeface="Times New Roman"/>
                          <a:sym typeface="Times New Roman"/>
                        </a:rPr>
                        <a:t>(5.5698e-12)</a:t>
                      </a:r>
                      <a:endParaRPr b="1">
                        <a:highlight>
                          <a:schemeClr val="lt1"/>
                        </a:highlight>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1.443</a:t>
                      </a:r>
                      <a:endParaRPr/>
                    </a:p>
                    <a:p>
                      <a:pPr indent="0" lvl="0" marL="0" marR="0" rtl="0" algn="ctr">
                        <a:lnSpc>
                          <a:spcPct val="100000"/>
                        </a:lnSpc>
                        <a:spcBef>
                          <a:spcPts val="0"/>
                        </a:spcBef>
                        <a:spcAft>
                          <a:spcPts val="0"/>
                        </a:spcAft>
                        <a:buNone/>
                      </a:pPr>
                      <a:r>
                        <a:rPr i="1" lang="en-US" sz="1200" u="none" cap="none" strike="noStrike">
                          <a:latin typeface="Times New Roman"/>
                          <a:ea typeface="Times New Roman"/>
                          <a:cs typeface="Times New Roman"/>
                          <a:sym typeface="Times New Roman"/>
                        </a:rPr>
                        <a:t>(0.1193)</a:t>
                      </a:r>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17600">
                <a:tc>
                  <a:txBody>
                    <a:bodyPr/>
                    <a:lstStyle/>
                    <a:p>
                      <a:pPr indent="0" lvl="0" marL="0" marR="0" rtl="0" algn="l">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Inoculated</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G/G</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 vs Male</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0.249</a:t>
                      </a:r>
                      <a:endParaRPr/>
                    </a:p>
                    <a:p>
                      <a:pPr indent="0" lvl="0" marL="0" marR="0" rtl="0" algn="ctr">
                        <a:lnSpc>
                          <a:spcPct val="100000"/>
                        </a:lnSpc>
                        <a:spcBef>
                          <a:spcPts val="0"/>
                        </a:spcBef>
                        <a:spcAft>
                          <a:spcPts val="0"/>
                        </a:spcAft>
                        <a:buNone/>
                      </a:pPr>
                      <a:r>
                        <a:rPr i="1" lang="en-US" sz="1200" u="none" cap="none" strike="noStrike">
                          <a:latin typeface="Times New Roman"/>
                          <a:ea typeface="Times New Roman"/>
                          <a:cs typeface="Times New Roman"/>
                          <a:sym typeface="Times New Roman"/>
                        </a:rPr>
                        <a:t>(0.0848)</a:t>
                      </a:r>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1.486</a:t>
                      </a:r>
                      <a:endParaRPr/>
                    </a:p>
                    <a:p>
                      <a:pPr indent="0" lvl="0" marL="0" marR="0" rtl="0" algn="ctr">
                        <a:lnSpc>
                          <a:spcPct val="100000"/>
                        </a:lnSpc>
                        <a:spcBef>
                          <a:spcPts val="0"/>
                        </a:spcBef>
                        <a:spcAft>
                          <a:spcPts val="0"/>
                        </a:spcAft>
                        <a:buNone/>
                      </a:pPr>
                      <a:r>
                        <a:rPr i="1" lang="en-US" sz="1200" u="none" cap="none" strike="noStrike">
                          <a:latin typeface="Times New Roman"/>
                          <a:ea typeface="Times New Roman"/>
                          <a:cs typeface="Times New Roman"/>
                          <a:sym typeface="Times New Roman"/>
                        </a:rPr>
                        <a:t>(0.6661)</a:t>
                      </a:r>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highlight>
                            <a:srgbClr val="FFFF00"/>
                          </a:highlight>
                          <a:latin typeface="Times New Roman"/>
                          <a:ea typeface="Times New Roman"/>
                          <a:cs typeface="Times New Roman"/>
                          <a:sym typeface="Times New Roman"/>
                        </a:rPr>
                        <a:t>33.574</a:t>
                      </a:r>
                      <a:endParaRPr/>
                    </a:p>
                    <a:p>
                      <a:pPr indent="0" lvl="0" marL="0" marR="0" rtl="0" algn="ctr">
                        <a:lnSpc>
                          <a:spcPct val="100000"/>
                        </a:lnSpc>
                        <a:spcBef>
                          <a:spcPts val="0"/>
                        </a:spcBef>
                        <a:spcAft>
                          <a:spcPts val="0"/>
                        </a:spcAft>
                        <a:buNone/>
                      </a:pPr>
                      <a:r>
                        <a:rPr i="1" lang="en-US" sz="1200" u="none" cap="none" strike="noStrike">
                          <a:highlight>
                            <a:srgbClr val="FFFF00"/>
                          </a:highlight>
                          <a:latin typeface="Times New Roman"/>
                          <a:ea typeface="Times New Roman"/>
                          <a:cs typeface="Times New Roman"/>
                          <a:sym typeface="Times New Roman"/>
                        </a:rPr>
                        <a:t>(0.0011)</a:t>
                      </a:r>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highlight>
                            <a:srgbClr val="FFFF00"/>
                          </a:highlight>
                          <a:latin typeface="Times New Roman"/>
                          <a:ea typeface="Times New Roman"/>
                          <a:cs typeface="Times New Roman"/>
                          <a:sym typeface="Times New Roman"/>
                        </a:rPr>
                        <a:t>8.394</a:t>
                      </a:r>
                      <a:endParaRPr/>
                    </a:p>
                    <a:p>
                      <a:pPr indent="0" lvl="0" marL="0" marR="0" rtl="0" algn="ctr">
                        <a:lnSpc>
                          <a:spcPct val="100000"/>
                        </a:lnSpc>
                        <a:spcBef>
                          <a:spcPts val="0"/>
                        </a:spcBef>
                        <a:spcAft>
                          <a:spcPts val="0"/>
                        </a:spcAft>
                        <a:buNone/>
                      </a:pPr>
                      <a:r>
                        <a:rPr i="1" lang="en-US" sz="1200" u="none" cap="none" strike="noStrike">
                          <a:highlight>
                            <a:srgbClr val="FFFF00"/>
                          </a:highlight>
                          <a:latin typeface="Times New Roman"/>
                          <a:ea typeface="Times New Roman"/>
                          <a:cs typeface="Times New Roman"/>
                          <a:sym typeface="Times New Roman"/>
                        </a:rPr>
                        <a:t>(0.0002)</a:t>
                      </a:r>
                      <a:endParaRPr/>
                    </a:p>
                  </a:txBody>
                  <a:tcPr marT="20700" marB="20700" marR="41400" marL="41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4"/>
          <p:cNvSpPr txBox="1"/>
          <p:nvPr/>
        </p:nvSpPr>
        <p:spPr>
          <a:xfrm>
            <a:off x="10825407" y="6274128"/>
            <a:ext cx="7412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Diet 2</a:t>
            </a:r>
            <a:endParaRPr/>
          </a:p>
        </p:txBody>
      </p:sp>
      <p:graphicFrame>
        <p:nvGraphicFramePr>
          <p:cNvPr id="291" name="Google Shape;291;p14"/>
          <p:cNvGraphicFramePr/>
          <p:nvPr/>
        </p:nvGraphicFramePr>
        <p:xfrm>
          <a:off x="2351131" y="63826"/>
          <a:ext cx="3000000" cy="3000000"/>
        </p:xfrm>
        <a:graphic>
          <a:graphicData uri="http://schemas.openxmlformats.org/drawingml/2006/table">
            <a:tbl>
              <a:tblPr bandRow="1" firstRow="1">
                <a:noFill/>
                <a:tableStyleId>{1F2A592D-0C4C-484C-94CD-83BE9B6AFADF}</a:tableStyleId>
              </a:tblPr>
              <a:tblGrid>
                <a:gridCol w="690925"/>
                <a:gridCol w="690925"/>
                <a:gridCol w="1682600"/>
                <a:gridCol w="1116025"/>
                <a:gridCol w="1086425"/>
                <a:gridCol w="1111400"/>
                <a:gridCol w="1111400"/>
              </a:tblGrid>
              <a:tr h="139700">
                <a:tc>
                  <a:txBody>
                    <a:bodyPr/>
                    <a:lstStyle/>
                    <a:p>
                      <a:pPr indent="0" lvl="0" marL="0" marR="0" rtl="0" algn="ctr">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Sex</a:t>
                      </a:r>
                      <a:endParaRPr b="0" sz="11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Treatment</a:t>
                      </a:r>
                      <a:endParaRPr b="0" sz="11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Hazard ratios between Diet</a:t>
                      </a:r>
                      <a:endParaRPr b="0" sz="11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0 – 3</a:t>
                      </a:r>
                      <a:endParaRPr b="0" sz="11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3 – 5</a:t>
                      </a:r>
                      <a:endParaRPr b="0" sz="11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5 – 8</a:t>
                      </a:r>
                      <a:endParaRPr b="0" sz="11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8 – 9 </a:t>
                      </a:r>
                      <a:endParaRPr b="0" sz="11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2300">
                <a:tc>
                  <a:txBody>
                    <a:bodyPr/>
                    <a:lstStyle/>
                    <a:p>
                      <a:pPr indent="0" lvl="0" marL="0" marR="0" rtl="0" algn="ctr">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Male</a:t>
                      </a:r>
                      <a:endParaRPr sz="11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Control</a:t>
                      </a:r>
                      <a:endParaRPr sz="11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C/C</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(baseline)</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a:t>
                      </a:r>
                      <a:endParaRPr i="0" sz="1100" u="none" cap="none" strike="noStrike">
                        <a:latin typeface="Times New Roman"/>
                        <a:ea typeface="Times New Roman"/>
                        <a:cs typeface="Times New Roman"/>
                        <a:sym typeface="Times New Roman"/>
                      </a:endParaRPr>
                    </a:p>
                  </a:txBody>
                  <a:tcPr marT="22900" marB="22900" marR="45800" marL="458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a:t>
                      </a:r>
                      <a:endParaRPr i="0" sz="1100" u="none" cap="none" strike="noStrike">
                        <a:latin typeface="Times New Roman"/>
                        <a:ea typeface="Times New Roman"/>
                        <a:cs typeface="Times New Roman"/>
                        <a:sym typeface="Times New Roman"/>
                      </a:endParaRPr>
                    </a:p>
                  </a:txBody>
                  <a:tcPr marT="22900" marB="22900" marR="45800" marL="458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a:t>
                      </a:r>
                      <a:endParaRPr i="0" sz="1100" u="none" cap="none" strike="noStrike">
                        <a:latin typeface="Times New Roman"/>
                        <a:ea typeface="Times New Roman"/>
                        <a:cs typeface="Times New Roman"/>
                        <a:sym typeface="Times New Roman"/>
                      </a:endParaRPr>
                    </a:p>
                  </a:txBody>
                  <a:tcPr marT="22900" marB="22900" marR="45800" marL="458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a:t>
                      </a:r>
                      <a:endParaRPr i="0" sz="1100" u="none" cap="none" strike="noStrike">
                        <a:latin typeface="Times New Roman"/>
                        <a:ea typeface="Times New Roman"/>
                        <a:cs typeface="Times New Roman"/>
                        <a:sym typeface="Times New Roman"/>
                      </a:endParaRPr>
                    </a:p>
                  </a:txBody>
                  <a:tcPr marT="22900" marB="22900" marR="45800" marL="458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2300">
                <a:tc>
                  <a:txBody>
                    <a:bodyPr/>
                    <a:lstStyle/>
                    <a:p>
                      <a:pPr indent="0" lvl="0" marL="0" marR="0" rtl="0" algn="ctr">
                        <a:lnSpc>
                          <a:spcPct val="100000"/>
                        </a:lnSpc>
                        <a:spcBef>
                          <a:spcPts val="0"/>
                        </a:spcBef>
                        <a:spcAft>
                          <a:spcPts val="0"/>
                        </a:spcAft>
                        <a:buClr>
                          <a:schemeClr val="dk1"/>
                        </a:buClr>
                        <a:buSzPts val="1100"/>
                        <a:buFont typeface="Times New Roman"/>
                        <a:buNone/>
                      </a:pPr>
                      <a:r>
                        <a:rPr lang="en-US" sz="1100" u="none" cap="none" strike="noStrike">
                          <a:latin typeface="Times New Roman"/>
                          <a:ea typeface="Times New Roman"/>
                          <a:cs typeface="Times New Roman"/>
                          <a:sym typeface="Times New Roman"/>
                        </a:rPr>
                        <a:t>Male</a:t>
                      </a:r>
                      <a:endParaRPr b="0" i="0" sz="11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Control</a:t>
                      </a:r>
                      <a:endParaRPr sz="11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C/G</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(p-value)</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1.880</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(0.1978)</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1.005</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(0.9999)</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1.199</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(0.8982)</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0.943</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(0.9902)</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2300">
                <a:tc>
                  <a:txBody>
                    <a:bodyPr/>
                    <a:lstStyle/>
                    <a:p>
                      <a:pPr indent="0" lvl="0" marL="0" marR="0" rtl="0" algn="ctr">
                        <a:lnSpc>
                          <a:spcPct val="100000"/>
                        </a:lnSpc>
                        <a:spcBef>
                          <a:spcPts val="0"/>
                        </a:spcBef>
                        <a:spcAft>
                          <a:spcPts val="0"/>
                        </a:spcAft>
                        <a:buClr>
                          <a:schemeClr val="dk1"/>
                        </a:buClr>
                        <a:buSzPts val="1100"/>
                        <a:buFont typeface="Times New Roman"/>
                        <a:buNone/>
                      </a:pPr>
                      <a:r>
                        <a:rPr lang="en-US" sz="1100" u="none" cap="none" strike="noStrike">
                          <a:latin typeface="Times New Roman"/>
                          <a:ea typeface="Times New Roman"/>
                          <a:cs typeface="Times New Roman"/>
                          <a:sym typeface="Times New Roman"/>
                        </a:rPr>
                        <a:t>Male</a:t>
                      </a:r>
                      <a:endParaRPr b="0" i="0" sz="11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Control</a:t>
                      </a:r>
                      <a:endParaRPr sz="11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G/C</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(p-value)</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0.451</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(0.2543)</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1.487e+07</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(0.9940)</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1.054</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(0.9940)</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4.228</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(0.2034)</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2300">
                <a:tc>
                  <a:txBody>
                    <a:bodyPr/>
                    <a:lstStyle/>
                    <a:p>
                      <a:pPr indent="0" lvl="0" marL="0" marR="0" rtl="0" algn="ctr">
                        <a:lnSpc>
                          <a:spcPct val="100000"/>
                        </a:lnSpc>
                        <a:spcBef>
                          <a:spcPts val="0"/>
                        </a:spcBef>
                        <a:spcAft>
                          <a:spcPts val="0"/>
                        </a:spcAft>
                        <a:buClr>
                          <a:schemeClr val="dk1"/>
                        </a:buClr>
                        <a:buSzPts val="1100"/>
                        <a:buFont typeface="Times New Roman"/>
                        <a:buNone/>
                      </a:pPr>
                      <a:r>
                        <a:rPr lang="en-US" sz="1100" u="none" cap="none" strike="noStrike">
                          <a:latin typeface="Times New Roman"/>
                          <a:ea typeface="Times New Roman"/>
                          <a:cs typeface="Times New Roman"/>
                          <a:sym typeface="Times New Roman"/>
                        </a:rPr>
                        <a:t>Male</a:t>
                      </a:r>
                      <a:endParaRPr b="0" i="0" sz="11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Control</a:t>
                      </a:r>
                      <a:endParaRPr sz="11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G/G</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(p-value)</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2.970</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(0.0161)</a:t>
                      </a:r>
                      <a:endParaRPr i="1" sz="1100" u="none" cap="none" strike="noStrike">
                        <a:highlight>
                          <a:srgbClr val="FFFF00"/>
                        </a:highlight>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9.393e+06</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(0.9941)</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1.995</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(0.5755)</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2.001</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(0.5739)</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2300">
                <a:tc>
                  <a:txBody>
                    <a:bodyPr/>
                    <a:lstStyle/>
                    <a:p>
                      <a:pPr indent="0" lvl="0" marL="0" marR="0" rtl="0" algn="ctr">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Male</a:t>
                      </a:r>
                      <a:endParaRPr sz="11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Times New Roman"/>
                        <a:buNone/>
                      </a:pPr>
                      <a:r>
                        <a:rPr lang="en-US" sz="1100" u="none" cap="none" strike="noStrike">
                          <a:latin typeface="Times New Roman"/>
                          <a:ea typeface="Times New Roman"/>
                          <a:cs typeface="Times New Roman"/>
                          <a:sym typeface="Times New Roman"/>
                        </a:rPr>
                        <a:t>Inoculated</a:t>
                      </a:r>
                      <a:endParaRPr b="0" i="0" sz="11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C/C</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(p-value)</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3.059</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(0.9902)</a:t>
                      </a:r>
                      <a:endParaRPr i="1" sz="1100" u="none" cap="none" strike="noStrike">
                        <a:latin typeface="Times New Roman"/>
                        <a:ea typeface="Times New Roman"/>
                        <a:cs typeface="Times New Roman"/>
                        <a:sym typeface="Times New Roman"/>
                      </a:endParaRPr>
                    </a:p>
                  </a:txBody>
                  <a:tcPr marT="22900" marB="22900" marR="45800" marL="458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2.534e+07</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(0.9938)</a:t>
                      </a:r>
                      <a:endParaRPr i="1" sz="1100" u="none" cap="none" strike="noStrike">
                        <a:latin typeface="Times New Roman"/>
                        <a:ea typeface="Times New Roman"/>
                        <a:cs typeface="Times New Roman"/>
                        <a:sym typeface="Times New Roman"/>
                      </a:endParaRPr>
                    </a:p>
                  </a:txBody>
                  <a:tcPr marT="22900" marB="22900" marR="45800" marL="458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53.097</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(5.9403e-04)</a:t>
                      </a:r>
                      <a:endParaRPr i="1" sz="1100" u="none" cap="none" strike="noStrike">
                        <a:highlight>
                          <a:srgbClr val="FFFF00"/>
                        </a:highlight>
                        <a:latin typeface="Times New Roman"/>
                        <a:ea typeface="Times New Roman"/>
                        <a:cs typeface="Times New Roman"/>
                        <a:sym typeface="Times New Roman"/>
                      </a:endParaRPr>
                    </a:p>
                  </a:txBody>
                  <a:tcPr marT="22900" marB="22900" marR="45800" marL="458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50.792</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(4.5510e-04)</a:t>
                      </a:r>
                      <a:endParaRPr i="1" sz="1100" u="none" cap="none" strike="noStrike">
                        <a:highlight>
                          <a:srgbClr val="FFFF00"/>
                        </a:highlight>
                        <a:latin typeface="Times New Roman"/>
                        <a:ea typeface="Times New Roman"/>
                        <a:cs typeface="Times New Roman"/>
                        <a:sym typeface="Times New Roman"/>
                      </a:endParaRPr>
                    </a:p>
                  </a:txBody>
                  <a:tcPr marT="22900" marB="22900" marR="45800" marL="458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2300">
                <a:tc>
                  <a:txBody>
                    <a:bodyPr/>
                    <a:lstStyle/>
                    <a:p>
                      <a:pPr indent="0" lvl="0" marL="0" marR="0" rtl="0" algn="ctr">
                        <a:lnSpc>
                          <a:spcPct val="100000"/>
                        </a:lnSpc>
                        <a:spcBef>
                          <a:spcPts val="0"/>
                        </a:spcBef>
                        <a:spcAft>
                          <a:spcPts val="0"/>
                        </a:spcAft>
                        <a:buClr>
                          <a:schemeClr val="dk1"/>
                        </a:buClr>
                        <a:buSzPts val="1100"/>
                        <a:buFont typeface="Times New Roman"/>
                        <a:buNone/>
                      </a:pPr>
                      <a:r>
                        <a:rPr lang="en-US" sz="1100" u="none" cap="none" strike="noStrike">
                          <a:latin typeface="Times New Roman"/>
                          <a:ea typeface="Times New Roman"/>
                          <a:cs typeface="Times New Roman"/>
                          <a:sym typeface="Times New Roman"/>
                        </a:rPr>
                        <a:t>Male</a:t>
                      </a:r>
                      <a:endParaRPr b="0" i="0" sz="11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Times New Roman"/>
                        <a:buNone/>
                      </a:pPr>
                      <a:r>
                        <a:rPr lang="en-US" sz="1100" u="none" cap="none" strike="noStrike">
                          <a:latin typeface="Times New Roman"/>
                          <a:ea typeface="Times New Roman"/>
                          <a:cs typeface="Times New Roman"/>
                          <a:sym typeface="Times New Roman"/>
                        </a:rPr>
                        <a:t>Inoculated</a:t>
                      </a:r>
                      <a:endParaRPr b="0" i="0" sz="11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C/G</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(p-value)</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1.025e-07</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(0.9922)</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2.491e+07</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(0.9938)</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8.866</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(0.0647)</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6.001</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(0.1235)</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2300">
                <a:tc>
                  <a:txBody>
                    <a:bodyPr/>
                    <a:lstStyle/>
                    <a:p>
                      <a:pPr indent="0" lvl="0" marL="0" marR="0" rtl="0" algn="ctr">
                        <a:lnSpc>
                          <a:spcPct val="100000"/>
                        </a:lnSpc>
                        <a:spcBef>
                          <a:spcPts val="0"/>
                        </a:spcBef>
                        <a:spcAft>
                          <a:spcPts val="0"/>
                        </a:spcAft>
                        <a:buClr>
                          <a:schemeClr val="dk1"/>
                        </a:buClr>
                        <a:buSzPts val="1100"/>
                        <a:buFont typeface="Times New Roman"/>
                        <a:buNone/>
                      </a:pPr>
                      <a:r>
                        <a:rPr lang="en-US" sz="1100" u="none" cap="none" strike="noStrike">
                          <a:latin typeface="Times New Roman"/>
                          <a:ea typeface="Times New Roman"/>
                          <a:cs typeface="Times New Roman"/>
                          <a:sym typeface="Times New Roman"/>
                        </a:rPr>
                        <a:t>Male</a:t>
                      </a:r>
                      <a:endParaRPr b="0" i="0" sz="11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Times New Roman"/>
                        <a:buNone/>
                      </a:pPr>
                      <a:r>
                        <a:rPr lang="en-US" sz="1100" u="none" cap="none" strike="noStrike">
                          <a:latin typeface="Times New Roman"/>
                          <a:ea typeface="Times New Roman"/>
                          <a:cs typeface="Times New Roman"/>
                          <a:sym typeface="Times New Roman"/>
                        </a:rPr>
                        <a:t>Inoculated</a:t>
                      </a:r>
                      <a:endParaRPr b="0" i="0" sz="11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G/C</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(p-value)</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1.037</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(0.9548)</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1.173e+07</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(0.9940)</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4.920e+01</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(7.3614e-04)</a:t>
                      </a:r>
                      <a:endParaRPr i="1" sz="1100" u="none" cap="none" strike="noStrike">
                        <a:highlight>
                          <a:srgbClr val="FFFF00"/>
                        </a:highlight>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5.440e+01</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(3.6220e-04)</a:t>
                      </a:r>
                      <a:endParaRPr i="1" sz="1100" u="none" cap="none" strike="noStrike">
                        <a:highlight>
                          <a:srgbClr val="FFFF00"/>
                        </a:highlight>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2300">
                <a:tc>
                  <a:txBody>
                    <a:bodyPr/>
                    <a:lstStyle/>
                    <a:p>
                      <a:pPr indent="0" lvl="0" marL="0" marR="0" rtl="0" algn="ctr">
                        <a:lnSpc>
                          <a:spcPct val="100000"/>
                        </a:lnSpc>
                        <a:spcBef>
                          <a:spcPts val="0"/>
                        </a:spcBef>
                        <a:spcAft>
                          <a:spcPts val="0"/>
                        </a:spcAft>
                        <a:buClr>
                          <a:schemeClr val="dk1"/>
                        </a:buClr>
                        <a:buSzPts val="1100"/>
                        <a:buFont typeface="Times New Roman"/>
                        <a:buNone/>
                      </a:pPr>
                      <a:r>
                        <a:rPr lang="en-US" sz="1100" u="none" cap="none" strike="noStrike">
                          <a:latin typeface="Times New Roman"/>
                          <a:ea typeface="Times New Roman"/>
                          <a:cs typeface="Times New Roman"/>
                          <a:sym typeface="Times New Roman"/>
                        </a:rPr>
                        <a:t>Male</a:t>
                      </a:r>
                      <a:endParaRPr b="0" i="0" sz="11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Times New Roman"/>
                        <a:buNone/>
                      </a:pPr>
                      <a:r>
                        <a:rPr lang="en-US" sz="1100" u="none" cap="none" strike="noStrike">
                          <a:latin typeface="Times New Roman"/>
                          <a:ea typeface="Times New Roman"/>
                          <a:cs typeface="Times New Roman"/>
                          <a:sym typeface="Times New Roman"/>
                        </a:rPr>
                        <a:t>Inoculated</a:t>
                      </a:r>
                      <a:endParaRPr b="0" i="0" sz="11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G/G</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(p-value)</a:t>
                      </a:r>
                      <a:endParaRPr i="1" sz="1100" u="none" cap="none" strike="noStrike">
                        <a:latin typeface="Times New Roman"/>
                        <a:ea typeface="Times New Roman"/>
                        <a:cs typeface="Times New Roman"/>
                        <a:sym typeface="Times New Roman"/>
                      </a:endParaRPr>
                    </a:p>
                  </a:txBody>
                  <a:tcPr marT="22900" marB="22900" marR="45800" marL="458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2.046</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(0.1881)</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1.158e+07</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(0.9940)</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1.643</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(0.7355)</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5.539</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(0.1407)</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3425">
                <a:tc>
                  <a:txBody>
                    <a:bodyPr/>
                    <a:lstStyle/>
                    <a:p>
                      <a:pPr indent="0" lvl="0" marL="0" marR="0" rtl="0" algn="ctr">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Female</a:t>
                      </a:r>
                      <a:endParaRPr sz="11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Control</a:t>
                      </a:r>
                      <a:endParaRPr sz="11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C/C</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(p-value)</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a:t>
                      </a:r>
                      <a:endParaRPr sz="1100" u="none" cap="none" strike="noStrike">
                        <a:latin typeface="Times New Roman"/>
                        <a:ea typeface="Times New Roman"/>
                        <a:cs typeface="Times New Roman"/>
                        <a:sym typeface="Times New Roman"/>
                      </a:endParaRPr>
                    </a:p>
                  </a:txBody>
                  <a:tcPr marT="22900" marB="22900" marR="45800" marL="458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a:t>
                      </a:r>
                      <a:endParaRPr sz="1100" u="none" cap="none" strike="noStrike">
                        <a:latin typeface="Times New Roman"/>
                        <a:ea typeface="Times New Roman"/>
                        <a:cs typeface="Times New Roman"/>
                        <a:sym typeface="Times New Roman"/>
                      </a:endParaRPr>
                    </a:p>
                  </a:txBody>
                  <a:tcPr marT="22900" marB="22900" marR="45800" marL="458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a:t>
                      </a:r>
                      <a:endParaRPr sz="1100" u="none" cap="none" strike="noStrike">
                        <a:latin typeface="Times New Roman"/>
                        <a:ea typeface="Times New Roman"/>
                        <a:cs typeface="Times New Roman"/>
                        <a:sym typeface="Times New Roman"/>
                      </a:endParaRPr>
                    </a:p>
                  </a:txBody>
                  <a:tcPr marT="22900" marB="22900" marR="45800" marL="458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a:t>
                      </a:r>
                      <a:endParaRPr sz="1100" u="none" cap="none" strike="noStrike">
                        <a:latin typeface="Times New Roman"/>
                        <a:ea typeface="Times New Roman"/>
                        <a:cs typeface="Times New Roman"/>
                        <a:sym typeface="Times New Roman"/>
                      </a:endParaRPr>
                    </a:p>
                  </a:txBody>
                  <a:tcPr marT="22900" marB="22900" marR="45800" marL="458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3425">
                <a:tc>
                  <a:txBody>
                    <a:bodyPr/>
                    <a:lstStyle/>
                    <a:p>
                      <a:pPr indent="0" lvl="0" marL="0" marR="0" rtl="0" algn="ctr">
                        <a:lnSpc>
                          <a:spcPct val="100000"/>
                        </a:lnSpc>
                        <a:spcBef>
                          <a:spcPts val="0"/>
                        </a:spcBef>
                        <a:spcAft>
                          <a:spcPts val="0"/>
                        </a:spcAft>
                        <a:buClr>
                          <a:schemeClr val="dk1"/>
                        </a:buClr>
                        <a:buSzPts val="1100"/>
                        <a:buFont typeface="Times New Roman"/>
                        <a:buNone/>
                      </a:pPr>
                      <a:r>
                        <a:rPr lang="en-US" sz="1100" u="none" cap="none" strike="noStrike">
                          <a:latin typeface="Times New Roman"/>
                          <a:ea typeface="Times New Roman"/>
                          <a:cs typeface="Times New Roman"/>
                          <a:sym typeface="Times New Roman"/>
                        </a:rPr>
                        <a:t>Female</a:t>
                      </a:r>
                      <a:endParaRPr b="0" i="0" sz="11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Control</a:t>
                      </a:r>
                      <a:endParaRPr sz="11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C/G</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(p-value)</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1.880</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(0.1978)</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1.005</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(0.9999)</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1.199</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(0.8982)</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0.943</a:t>
                      </a:r>
                      <a:endParaRPr/>
                    </a:p>
                    <a:p>
                      <a:pPr indent="0" lvl="0" marL="0" marR="0" rtl="0" algn="ctr">
                        <a:spcBef>
                          <a:spcPts val="0"/>
                        </a:spcBef>
                        <a:spcAft>
                          <a:spcPts val="0"/>
                        </a:spcAft>
                        <a:buNone/>
                      </a:pPr>
                      <a:r>
                        <a:rPr i="0" lang="en-US" sz="1100" u="none" cap="none" strike="noStrike">
                          <a:latin typeface="Times New Roman"/>
                          <a:ea typeface="Times New Roman"/>
                          <a:cs typeface="Times New Roman"/>
                          <a:sym typeface="Times New Roman"/>
                        </a:rPr>
                        <a:t>(0.9902)</a:t>
                      </a:r>
                      <a:endParaRPr i="0"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3425">
                <a:tc>
                  <a:txBody>
                    <a:bodyPr/>
                    <a:lstStyle/>
                    <a:p>
                      <a:pPr indent="0" lvl="0" marL="0" marR="0" rtl="0" algn="ctr">
                        <a:lnSpc>
                          <a:spcPct val="100000"/>
                        </a:lnSpc>
                        <a:spcBef>
                          <a:spcPts val="0"/>
                        </a:spcBef>
                        <a:spcAft>
                          <a:spcPts val="0"/>
                        </a:spcAft>
                        <a:buClr>
                          <a:schemeClr val="dk1"/>
                        </a:buClr>
                        <a:buSzPts val="1100"/>
                        <a:buFont typeface="Times New Roman"/>
                        <a:buNone/>
                      </a:pPr>
                      <a:r>
                        <a:rPr lang="en-US" sz="1100" u="none" cap="none" strike="noStrike">
                          <a:latin typeface="Times New Roman"/>
                          <a:ea typeface="Times New Roman"/>
                          <a:cs typeface="Times New Roman"/>
                          <a:sym typeface="Times New Roman"/>
                        </a:rPr>
                        <a:t>Female</a:t>
                      </a:r>
                      <a:endParaRPr b="0" i="0" sz="11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Control</a:t>
                      </a:r>
                      <a:endParaRPr sz="11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G/C</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(p-value)</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0.451</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(0.2543)</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1.487e+07</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(0.9940)</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1.054</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(0.9940)</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4.228</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(0.2034)</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3425">
                <a:tc>
                  <a:txBody>
                    <a:bodyPr/>
                    <a:lstStyle/>
                    <a:p>
                      <a:pPr indent="0" lvl="0" marL="0" marR="0" rtl="0" algn="ctr">
                        <a:lnSpc>
                          <a:spcPct val="100000"/>
                        </a:lnSpc>
                        <a:spcBef>
                          <a:spcPts val="0"/>
                        </a:spcBef>
                        <a:spcAft>
                          <a:spcPts val="0"/>
                        </a:spcAft>
                        <a:buClr>
                          <a:schemeClr val="dk1"/>
                        </a:buClr>
                        <a:buSzPts val="1100"/>
                        <a:buFont typeface="Times New Roman"/>
                        <a:buNone/>
                      </a:pPr>
                      <a:r>
                        <a:rPr lang="en-US" sz="1100" u="none" cap="none" strike="noStrike">
                          <a:latin typeface="Times New Roman"/>
                          <a:ea typeface="Times New Roman"/>
                          <a:cs typeface="Times New Roman"/>
                          <a:sym typeface="Times New Roman"/>
                        </a:rPr>
                        <a:t>Female</a:t>
                      </a:r>
                      <a:endParaRPr b="0" i="0" sz="11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Control</a:t>
                      </a:r>
                      <a:endParaRPr sz="11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G/G</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(p-value)</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2.970</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(0.0161)</a:t>
                      </a:r>
                      <a:endParaRPr i="1" sz="1100" u="none" cap="none" strike="noStrike">
                        <a:highlight>
                          <a:srgbClr val="FFFF00"/>
                        </a:highlight>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9.393e+06</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(0.9941)</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1.995</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(0.5755)</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2.001</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(0.5739)</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2300">
                <a:tc>
                  <a:txBody>
                    <a:bodyPr/>
                    <a:lstStyle/>
                    <a:p>
                      <a:pPr indent="0" lvl="0" marL="0" marR="0" rtl="0" algn="ctr">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Female</a:t>
                      </a:r>
                      <a:endParaRPr sz="11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Times New Roman"/>
                        <a:buNone/>
                      </a:pPr>
                      <a:r>
                        <a:rPr lang="en-US" sz="1100" u="none" cap="none" strike="noStrike">
                          <a:latin typeface="Times New Roman"/>
                          <a:ea typeface="Times New Roman"/>
                          <a:cs typeface="Times New Roman"/>
                          <a:sym typeface="Times New Roman"/>
                        </a:rPr>
                        <a:t>Inoculated</a:t>
                      </a:r>
                      <a:endParaRPr b="0" i="0" sz="11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C/C</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(p-value)</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5.086</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(0.0017)</a:t>
                      </a:r>
                      <a:endParaRPr i="1" sz="1100" u="none" cap="none" strike="noStrike">
                        <a:highlight>
                          <a:srgbClr val="FFFF00"/>
                        </a:highlight>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2.824e+08</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(0.9931)</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4.299e+02</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(2.8914e-06)</a:t>
                      </a:r>
                      <a:endParaRPr i="1" sz="1100" u="none" cap="none" strike="noStrike">
                        <a:highlight>
                          <a:srgbClr val="FFFF00"/>
                        </a:highlight>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1.536e+02</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(9.4315e-05)</a:t>
                      </a:r>
                      <a:endParaRPr i="1" sz="1100" u="none" cap="none" strike="noStrike">
                        <a:highlight>
                          <a:srgbClr val="FFFF00"/>
                        </a:highlight>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2300">
                <a:tc>
                  <a:txBody>
                    <a:bodyPr/>
                    <a:lstStyle/>
                    <a:p>
                      <a:pPr indent="0" lvl="0" marL="0" marR="0" rtl="0" algn="ctr">
                        <a:lnSpc>
                          <a:spcPct val="100000"/>
                        </a:lnSpc>
                        <a:spcBef>
                          <a:spcPts val="0"/>
                        </a:spcBef>
                        <a:spcAft>
                          <a:spcPts val="0"/>
                        </a:spcAft>
                        <a:buClr>
                          <a:schemeClr val="dk1"/>
                        </a:buClr>
                        <a:buSzPts val="1100"/>
                        <a:buFont typeface="Times New Roman"/>
                        <a:buNone/>
                      </a:pPr>
                      <a:r>
                        <a:rPr lang="en-US" sz="1100" u="none" cap="none" strike="noStrike">
                          <a:latin typeface="Times New Roman"/>
                          <a:ea typeface="Times New Roman"/>
                          <a:cs typeface="Times New Roman"/>
                          <a:sym typeface="Times New Roman"/>
                        </a:rPr>
                        <a:t>Female</a:t>
                      </a:r>
                      <a:endParaRPr b="0" i="0" sz="11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Times New Roman"/>
                        <a:buNone/>
                      </a:pPr>
                      <a:r>
                        <a:rPr lang="en-US" sz="1100" u="none" cap="none" strike="noStrike">
                          <a:latin typeface="Times New Roman"/>
                          <a:ea typeface="Times New Roman"/>
                          <a:cs typeface="Times New Roman"/>
                          <a:sym typeface="Times New Roman"/>
                        </a:rPr>
                        <a:t>Inoculated</a:t>
                      </a:r>
                      <a:endParaRPr b="0" i="0" sz="11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C/G</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(p-value)</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0.669</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(0.6265)</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1.503e+08</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(0.9931)</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1.344e+02</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(9.4315e-05)</a:t>
                      </a:r>
                      <a:endParaRPr i="1" sz="1100" u="none" cap="none" strike="noStrike">
                        <a:highlight>
                          <a:srgbClr val="FFFF00"/>
                        </a:highlight>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1.266e+02</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(1.5734e-04)</a:t>
                      </a:r>
                      <a:endParaRPr i="1" sz="1100" u="none" cap="none" strike="noStrike">
                        <a:highlight>
                          <a:srgbClr val="FFFF00"/>
                        </a:highlight>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2300">
                <a:tc>
                  <a:txBody>
                    <a:bodyPr/>
                    <a:lstStyle/>
                    <a:p>
                      <a:pPr indent="0" lvl="0" marL="0" marR="0" rtl="0" algn="ctr">
                        <a:lnSpc>
                          <a:spcPct val="100000"/>
                        </a:lnSpc>
                        <a:spcBef>
                          <a:spcPts val="0"/>
                        </a:spcBef>
                        <a:spcAft>
                          <a:spcPts val="0"/>
                        </a:spcAft>
                        <a:buClr>
                          <a:schemeClr val="dk1"/>
                        </a:buClr>
                        <a:buSzPts val="1100"/>
                        <a:buFont typeface="Times New Roman"/>
                        <a:buNone/>
                      </a:pPr>
                      <a:r>
                        <a:rPr lang="en-US" sz="1100" u="none" cap="none" strike="noStrike">
                          <a:latin typeface="Times New Roman"/>
                          <a:ea typeface="Times New Roman"/>
                          <a:cs typeface="Times New Roman"/>
                          <a:sym typeface="Times New Roman"/>
                        </a:rPr>
                        <a:t>Female</a:t>
                      </a:r>
                      <a:endParaRPr b="0" i="0" sz="11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Times New Roman"/>
                        <a:buNone/>
                      </a:pPr>
                      <a:r>
                        <a:rPr lang="en-US" sz="1100" u="none" cap="none" strike="noStrike">
                          <a:latin typeface="Times New Roman"/>
                          <a:ea typeface="Times New Roman"/>
                          <a:cs typeface="Times New Roman"/>
                          <a:sym typeface="Times New Roman"/>
                        </a:rPr>
                        <a:t>Inoculated</a:t>
                      </a:r>
                      <a:endParaRPr b="0" i="0" sz="11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G/C</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(p-value)</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1.888</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(0.2802)</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2.133e+08</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(0.9930)</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4.632e+02</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(2.2898e-06)</a:t>
                      </a:r>
                      <a:endParaRPr i="1" sz="1100" u="none" cap="none" strike="noStrike">
                        <a:highlight>
                          <a:srgbClr val="FFFF00"/>
                        </a:highlight>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1.973e+02</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(4.4526e-05)</a:t>
                      </a:r>
                      <a:endParaRPr i="1" sz="1100" u="none" cap="none" strike="noStrike">
                        <a:highlight>
                          <a:srgbClr val="FFFF00"/>
                        </a:highlight>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2300">
                <a:tc>
                  <a:txBody>
                    <a:bodyPr/>
                    <a:lstStyle/>
                    <a:p>
                      <a:pPr indent="0" lvl="0" marL="0" marR="0" rtl="0" algn="ctr">
                        <a:lnSpc>
                          <a:spcPct val="100000"/>
                        </a:lnSpc>
                        <a:spcBef>
                          <a:spcPts val="0"/>
                        </a:spcBef>
                        <a:spcAft>
                          <a:spcPts val="0"/>
                        </a:spcAft>
                        <a:buClr>
                          <a:schemeClr val="dk1"/>
                        </a:buClr>
                        <a:buSzPts val="1100"/>
                        <a:buFont typeface="Times New Roman"/>
                        <a:buNone/>
                      </a:pPr>
                      <a:r>
                        <a:rPr lang="en-US" sz="1100" u="none" cap="none" strike="noStrike">
                          <a:latin typeface="Times New Roman"/>
                          <a:ea typeface="Times New Roman"/>
                          <a:cs typeface="Times New Roman"/>
                          <a:sym typeface="Times New Roman"/>
                        </a:rPr>
                        <a:t>Female</a:t>
                      </a:r>
                      <a:endParaRPr b="0" i="0" sz="11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Times New Roman"/>
                        <a:buNone/>
                      </a:pPr>
                      <a:r>
                        <a:rPr lang="en-US" sz="1100" u="none" cap="none" strike="noStrike">
                          <a:latin typeface="Times New Roman"/>
                          <a:ea typeface="Times New Roman"/>
                          <a:cs typeface="Times New Roman"/>
                          <a:sym typeface="Times New Roman"/>
                        </a:rPr>
                        <a:t>Inoculated</a:t>
                      </a:r>
                      <a:endParaRPr b="0" i="0" sz="11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G/G</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(p-value)</a:t>
                      </a:r>
                      <a:endParaRPr i="1" sz="1100" u="none" cap="none" strike="noStrike">
                        <a:latin typeface="Times New Roman"/>
                        <a:ea typeface="Times New Roman"/>
                        <a:cs typeface="Times New Roman"/>
                        <a:sym typeface="Times New Roman"/>
                      </a:endParaRPr>
                    </a:p>
                  </a:txBody>
                  <a:tcPr marT="22900" marB="22900" marR="45800" marL="458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0.617</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(0.5587)</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6.902e+07</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(0.9934)</a:t>
                      </a:r>
                      <a:endParaRPr i="1" sz="1100" u="none" cap="none" strike="noStrike">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8.304e+01</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(3.7280e-04)</a:t>
                      </a:r>
                      <a:endParaRPr i="1" sz="1100" u="none" cap="none" strike="noStrike">
                        <a:highlight>
                          <a:srgbClr val="FFFF00"/>
                        </a:highlight>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8.514e+01</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(4.7180e-04)</a:t>
                      </a:r>
                      <a:endParaRPr i="1" sz="1100" u="none" cap="none" strike="noStrike">
                        <a:highlight>
                          <a:srgbClr val="FFFF00"/>
                        </a:highlight>
                        <a:latin typeface="Times New Roman"/>
                        <a:ea typeface="Times New Roman"/>
                        <a:cs typeface="Times New Roman"/>
                        <a:sym typeface="Times New Roman"/>
                      </a:endParaRPr>
                    </a:p>
                  </a:txBody>
                  <a:tcPr marT="22900" marB="22900" marR="45800" marL="4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5"/>
          <p:cNvSpPr txBox="1"/>
          <p:nvPr/>
        </p:nvSpPr>
        <p:spPr>
          <a:xfrm flipH="1">
            <a:off x="11299056" y="6373520"/>
            <a:ext cx="7884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Diet 1</a:t>
            </a:r>
            <a:endParaRPr/>
          </a:p>
        </p:txBody>
      </p:sp>
      <p:grpSp>
        <p:nvGrpSpPr>
          <p:cNvPr id="298" name="Google Shape;298;p15"/>
          <p:cNvGrpSpPr/>
          <p:nvPr/>
        </p:nvGrpSpPr>
        <p:grpSpPr>
          <a:xfrm>
            <a:off x="758142" y="1701475"/>
            <a:ext cx="10675716" cy="4014234"/>
            <a:chOff x="758142" y="1273212"/>
            <a:chExt cx="10675716" cy="4014234"/>
          </a:xfrm>
        </p:grpSpPr>
        <p:pic>
          <p:nvPicPr>
            <p:cNvPr descr="A picture containing table&#10;&#10;Description automatically generated" id="299" name="Google Shape;299;p15"/>
            <p:cNvPicPr preferRelativeResize="0"/>
            <p:nvPr/>
          </p:nvPicPr>
          <p:blipFill rotWithShape="1">
            <a:blip r:embed="rId3">
              <a:alphaModFix/>
            </a:blip>
            <a:srcRect b="0" l="0" r="0" t="0"/>
            <a:stretch/>
          </p:blipFill>
          <p:spPr>
            <a:xfrm>
              <a:off x="1396334" y="1273212"/>
              <a:ext cx="1828686" cy="1013921"/>
            </a:xfrm>
            <a:prstGeom prst="rect">
              <a:avLst/>
            </a:prstGeom>
            <a:noFill/>
            <a:ln>
              <a:noFill/>
            </a:ln>
          </p:spPr>
        </p:pic>
        <p:pic>
          <p:nvPicPr>
            <p:cNvPr descr="A picture containing knife, table&#10;&#10;Description automatically generated" id="300" name="Google Shape;300;p15"/>
            <p:cNvPicPr preferRelativeResize="0"/>
            <p:nvPr/>
          </p:nvPicPr>
          <p:blipFill rotWithShape="1">
            <a:blip r:embed="rId4">
              <a:alphaModFix/>
            </a:blip>
            <a:srcRect b="0" l="0" r="0" t="0"/>
            <a:stretch/>
          </p:blipFill>
          <p:spPr>
            <a:xfrm>
              <a:off x="3400508" y="1288583"/>
              <a:ext cx="1828686" cy="1013919"/>
            </a:xfrm>
            <a:prstGeom prst="rect">
              <a:avLst/>
            </a:prstGeom>
            <a:noFill/>
            <a:ln>
              <a:noFill/>
            </a:ln>
          </p:spPr>
        </p:pic>
        <p:pic>
          <p:nvPicPr>
            <p:cNvPr descr="A picture containing knife, table&#10;&#10;Description automatically generated" id="301" name="Google Shape;301;p15"/>
            <p:cNvPicPr preferRelativeResize="0"/>
            <p:nvPr/>
          </p:nvPicPr>
          <p:blipFill rotWithShape="1">
            <a:blip r:embed="rId5">
              <a:alphaModFix/>
            </a:blip>
            <a:srcRect b="0" l="0" r="0" t="0"/>
            <a:stretch/>
          </p:blipFill>
          <p:spPr>
            <a:xfrm>
              <a:off x="5383945" y="1277008"/>
              <a:ext cx="1828685" cy="1013921"/>
            </a:xfrm>
            <a:prstGeom prst="rect">
              <a:avLst/>
            </a:prstGeom>
            <a:noFill/>
            <a:ln>
              <a:noFill/>
            </a:ln>
          </p:spPr>
        </p:pic>
        <p:pic>
          <p:nvPicPr>
            <p:cNvPr descr="A picture containing table&#10;&#10;Description automatically generated" id="302" name="Google Shape;302;p15"/>
            <p:cNvPicPr preferRelativeResize="0"/>
            <p:nvPr/>
          </p:nvPicPr>
          <p:blipFill rotWithShape="1">
            <a:blip r:embed="rId6">
              <a:alphaModFix/>
            </a:blip>
            <a:srcRect b="0" l="0" r="0" t="0"/>
            <a:stretch/>
          </p:blipFill>
          <p:spPr>
            <a:xfrm>
              <a:off x="7388118" y="1273213"/>
              <a:ext cx="1828685" cy="1013921"/>
            </a:xfrm>
            <a:prstGeom prst="rect">
              <a:avLst/>
            </a:prstGeom>
            <a:noFill/>
            <a:ln>
              <a:noFill/>
            </a:ln>
          </p:spPr>
        </p:pic>
        <p:pic>
          <p:nvPicPr>
            <p:cNvPr descr="A picture containing knife, table&#10;&#10;Description automatically generated" id="303" name="Google Shape;303;p15"/>
            <p:cNvPicPr preferRelativeResize="0"/>
            <p:nvPr/>
          </p:nvPicPr>
          <p:blipFill rotWithShape="1">
            <a:blip r:embed="rId7">
              <a:alphaModFix/>
            </a:blip>
            <a:srcRect b="0" l="0" r="0" t="0"/>
            <a:stretch/>
          </p:blipFill>
          <p:spPr>
            <a:xfrm>
              <a:off x="9392291" y="1288583"/>
              <a:ext cx="1828685" cy="1015944"/>
            </a:xfrm>
            <a:prstGeom prst="rect">
              <a:avLst/>
            </a:prstGeom>
            <a:noFill/>
            <a:ln>
              <a:noFill/>
            </a:ln>
          </p:spPr>
        </p:pic>
        <p:pic>
          <p:nvPicPr>
            <p:cNvPr descr="A close up of a map&#10;&#10;Description automatically generated" id="304" name="Google Shape;304;p15"/>
            <p:cNvPicPr preferRelativeResize="0"/>
            <p:nvPr/>
          </p:nvPicPr>
          <p:blipFill rotWithShape="1">
            <a:blip r:embed="rId8">
              <a:alphaModFix/>
            </a:blip>
            <a:srcRect b="0" l="0" r="0" t="0"/>
            <a:stretch/>
          </p:blipFill>
          <p:spPr>
            <a:xfrm>
              <a:off x="758142" y="2214134"/>
              <a:ext cx="10675716" cy="3073312"/>
            </a:xfrm>
            <a:prstGeom prst="rect">
              <a:avLst/>
            </a:prstGeom>
            <a:noFill/>
            <a:ln>
              <a:noFill/>
            </a:ln>
          </p:spPr>
        </p:pic>
      </p:grpSp>
      <p:sp>
        <p:nvSpPr>
          <p:cNvPr id="305" name="Google Shape;305;p15"/>
          <p:cNvSpPr txBox="1"/>
          <p:nvPr/>
        </p:nvSpPr>
        <p:spPr>
          <a:xfrm>
            <a:off x="0" y="6368674"/>
            <a:ext cx="17127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New plot: 06/23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6"/>
          <p:cNvSpPr/>
          <p:nvPr/>
        </p:nvSpPr>
        <p:spPr>
          <a:xfrm>
            <a:off x="990600" y="1774825"/>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 name="Google Shape;312;p16"/>
          <p:cNvSpPr/>
          <p:nvPr/>
        </p:nvSpPr>
        <p:spPr>
          <a:xfrm>
            <a:off x="990600" y="1774825"/>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313" name="Google Shape;313;p16"/>
          <p:cNvGraphicFramePr/>
          <p:nvPr/>
        </p:nvGraphicFramePr>
        <p:xfrm>
          <a:off x="2631964" y="0"/>
          <a:ext cx="3000000" cy="3000000"/>
        </p:xfrm>
        <a:graphic>
          <a:graphicData uri="http://schemas.openxmlformats.org/drawingml/2006/table">
            <a:tbl>
              <a:tblPr>
                <a:noFill/>
                <a:tableStyleId>{B88CE4EE-86FE-4DBA-A14B-798C9A526E3A}</a:tableStyleId>
              </a:tblPr>
              <a:tblGrid>
                <a:gridCol w="997850"/>
                <a:gridCol w="790250"/>
                <a:gridCol w="1924400"/>
                <a:gridCol w="1276425"/>
                <a:gridCol w="1242575"/>
                <a:gridCol w="1271125"/>
              </a:tblGrid>
              <a:tr h="216725">
                <a:tc>
                  <a:txBody>
                    <a:bodyPr/>
                    <a:lstStyle/>
                    <a:p>
                      <a:pPr indent="0" lvl="0" marL="0" marR="0" rtl="0" algn="ctr">
                        <a:lnSpc>
                          <a:spcPct val="100000"/>
                        </a:lnSpc>
                        <a:spcBef>
                          <a:spcPts val="0"/>
                        </a:spcBef>
                        <a:spcAft>
                          <a:spcPts val="0"/>
                        </a:spcAft>
                        <a:buNone/>
                      </a:pPr>
                      <a:r>
                        <a:rPr b="0" lang="en-US" sz="1200" u="none" cap="none" strike="noStrike">
                          <a:solidFill>
                            <a:srgbClr val="000000"/>
                          </a:solidFill>
                          <a:latin typeface="Times New Roman"/>
                          <a:ea typeface="Times New Roman"/>
                          <a:cs typeface="Times New Roman"/>
                          <a:sym typeface="Times New Roman"/>
                        </a:rPr>
                        <a:t>Treatment</a:t>
                      </a:r>
                      <a:endParaRPr b="0"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200" u="none" cap="none" strike="noStrike">
                          <a:solidFill>
                            <a:srgbClr val="000000"/>
                          </a:solidFill>
                          <a:latin typeface="Times New Roman"/>
                          <a:ea typeface="Times New Roman"/>
                          <a:cs typeface="Times New Roman"/>
                          <a:sym typeface="Times New Roman"/>
                        </a:rPr>
                        <a:t>Sex</a:t>
                      </a:r>
                      <a:endParaRPr b="0"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200" u="none" cap="none" strike="noStrike">
                          <a:solidFill>
                            <a:srgbClr val="000000"/>
                          </a:solidFill>
                          <a:latin typeface="Times New Roman"/>
                          <a:ea typeface="Times New Roman"/>
                          <a:cs typeface="Times New Roman"/>
                          <a:sym typeface="Times New Roman"/>
                        </a:rPr>
                        <a:t>Hazard ratios between Diet</a:t>
                      </a:r>
                      <a:endParaRPr b="0"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200" u="none" cap="none" strike="noStrike">
                          <a:solidFill>
                            <a:srgbClr val="000000"/>
                          </a:solidFill>
                          <a:latin typeface="Times New Roman"/>
                          <a:ea typeface="Times New Roman"/>
                          <a:cs typeface="Times New Roman"/>
                          <a:sym typeface="Times New Roman"/>
                        </a:rPr>
                        <a:t>0 – 4</a:t>
                      </a:r>
                      <a:endParaRPr b="0"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200" u="none" cap="none" strike="noStrike">
                          <a:solidFill>
                            <a:srgbClr val="000000"/>
                          </a:solidFill>
                          <a:latin typeface="Times New Roman"/>
                          <a:ea typeface="Times New Roman"/>
                          <a:cs typeface="Times New Roman"/>
                          <a:sym typeface="Times New Roman"/>
                        </a:rPr>
                        <a:t>4 – 9</a:t>
                      </a:r>
                      <a:endParaRPr b="0"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200" u="none" cap="none" strike="noStrike">
                          <a:solidFill>
                            <a:srgbClr val="000000"/>
                          </a:solidFill>
                          <a:latin typeface="Times New Roman"/>
                          <a:ea typeface="Times New Roman"/>
                          <a:cs typeface="Times New Roman"/>
                          <a:sym typeface="Times New Roman"/>
                        </a:rPr>
                        <a:t>9 – 12</a:t>
                      </a:r>
                      <a:endParaRPr b="0"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2300">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Male</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C/CY vs C/C</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1.443</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(0.5725)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0.383</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(0.2577)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0.190</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(0.1370)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2300">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Male</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CY/C vs C/C</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1.188</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(0.799)</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1.331</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(0.6275)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1.144</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(0.8257)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2300">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Male</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CY/CY vs C/C</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3.158</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(0.0551)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2.338</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(0.1281)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0.946</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(0.9344)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2300">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Male</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G/G vs C/C</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1.203</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(0.7846)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1.542</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(0.4511)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8.814e-07</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(0.9763)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342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Female</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C/CY vs C/C</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342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CY/C vs C/C</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342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CY/CY vs C/C</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342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G/G vs C/C</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2300">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Inoculated</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Male</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C/CY vs C/C</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0.577</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(0.3288)</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0.218</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a:t>
                      </a:r>
                      <a:r>
                        <a:rPr lang="en-US" sz="1100" u="none" cap="none" strike="noStrike">
                          <a:highlight>
                            <a:srgbClr val="FFFF00"/>
                          </a:highlight>
                          <a:latin typeface="Times New Roman"/>
                          <a:ea typeface="Times New Roman"/>
                          <a:cs typeface="Times New Roman"/>
                          <a:sym typeface="Times New Roman"/>
                        </a:rPr>
                        <a:t>6.0601e-10</a:t>
                      </a:r>
                      <a:r>
                        <a:rPr i="1" lang="en-US" sz="1100" u="none" cap="none" strike="noStrike">
                          <a:highlight>
                            <a:srgbClr val="FFFF00"/>
                          </a:highlight>
                          <a:latin typeface="Times New Roman"/>
                          <a:ea typeface="Times New Roman"/>
                          <a:cs typeface="Times New Roman"/>
                          <a:sym typeface="Times New Roman"/>
                        </a:rPr>
                        <a: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0.334</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a:t>
                      </a:r>
                      <a:r>
                        <a:rPr lang="en-US" sz="1100" u="none" cap="none" strike="noStrike">
                          <a:highlight>
                            <a:srgbClr val="FFFF00"/>
                          </a:highlight>
                          <a:latin typeface="Times New Roman"/>
                          <a:ea typeface="Times New Roman"/>
                          <a:cs typeface="Times New Roman"/>
                          <a:sym typeface="Times New Roman"/>
                        </a:rPr>
                        <a:t>8.4624e-11</a:t>
                      </a:r>
                      <a:r>
                        <a:rPr i="1" lang="en-US" sz="1100" u="none" cap="none" strike="noStrike">
                          <a:highlight>
                            <a:srgbClr val="FFFF00"/>
                          </a:highlight>
                          <a:latin typeface="Times New Roman"/>
                          <a:ea typeface="Times New Roman"/>
                          <a:cs typeface="Times New Roman"/>
                          <a:sym typeface="Times New Roman"/>
                        </a:rPr>
                        <a: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2300">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Inoculated</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Male</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CY/C vs C/C</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0.453</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(0.1946)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0.553</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(0.0001)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0.497</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a:t>
                      </a:r>
                      <a:r>
                        <a:rPr lang="en-US" sz="1100" u="none" cap="none" strike="noStrike">
                          <a:highlight>
                            <a:srgbClr val="FFFF00"/>
                          </a:highlight>
                          <a:latin typeface="Times New Roman"/>
                          <a:ea typeface="Times New Roman"/>
                          <a:cs typeface="Times New Roman"/>
                          <a:sym typeface="Times New Roman"/>
                        </a:rPr>
                        <a:t>9.4268e-07</a:t>
                      </a:r>
                      <a:r>
                        <a:rPr i="1" lang="en-US" sz="1100" u="none" cap="none" strike="noStrike">
                          <a:highlight>
                            <a:srgbClr val="FFFF00"/>
                          </a:highlight>
                          <a:latin typeface="Times New Roman"/>
                          <a:ea typeface="Times New Roman"/>
                          <a:cs typeface="Times New Roman"/>
                          <a:sym typeface="Times New Roman"/>
                        </a:rPr>
                        <a: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2300">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Inoculated</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Male</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CY/CY vs C/C</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0.644</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(0.4090)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0.216</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a:t>
                      </a:r>
                      <a:r>
                        <a:rPr lang="en-US" sz="1100" u="none" cap="none" strike="noStrike">
                          <a:highlight>
                            <a:srgbClr val="FFFF00"/>
                          </a:highlight>
                          <a:latin typeface="Times New Roman"/>
                          <a:ea typeface="Times New Roman"/>
                          <a:cs typeface="Times New Roman"/>
                          <a:sym typeface="Times New Roman"/>
                        </a:rPr>
                        <a:t>2.6627e-10</a:t>
                      </a:r>
                      <a:r>
                        <a:rPr i="1" lang="en-US" sz="1100" u="none" cap="none" strike="noStrike">
                          <a:highlight>
                            <a:srgbClr val="FFFF00"/>
                          </a:highlight>
                          <a:latin typeface="Times New Roman"/>
                          <a:ea typeface="Times New Roman"/>
                          <a:cs typeface="Times New Roman"/>
                          <a:sym typeface="Times New Roman"/>
                        </a:rPr>
                        <a: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0.221</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a:t>
                      </a:r>
                      <a:r>
                        <a:rPr lang="en-US" sz="1100" u="none" cap="none" strike="noStrike">
                          <a:highlight>
                            <a:srgbClr val="FFFF00"/>
                          </a:highlight>
                          <a:latin typeface="Times New Roman"/>
                          <a:ea typeface="Times New Roman"/>
                          <a:cs typeface="Times New Roman"/>
                          <a:sym typeface="Times New Roman"/>
                        </a:rPr>
                        <a:t>8.2823e-14</a:t>
                      </a:r>
                      <a:r>
                        <a:rPr i="1" lang="en-US" sz="1100" u="none" cap="none" strike="noStrike">
                          <a:highlight>
                            <a:srgbClr val="FFFF00"/>
                          </a:highlight>
                          <a:latin typeface="Times New Roman"/>
                          <a:ea typeface="Times New Roman"/>
                          <a:cs typeface="Times New Roman"/>
                          <a:sym typeface="Times New Roman"/>
                        </a:rPr>
                        <a: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2300">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Inoculated</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Male</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G/G vs C/C</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0.813</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(0.6830)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0.059</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a:t>
                      </a:r>
                      <a:r>
                        <a:rPr lang="en-US" sz="1100" u="none" cap="none" strike="noStrike">
                          <a:highlight>
                            <a:srgbClr val="FFFF00"/>
                          </a:highlight>
                          <a:latin typeface="Times New Roman"/>
                          <a:ea typeface="Times New Roman"/>
                          <a:cs typeface="Times New Roman"/>
                          <a:sym typeface="Times New Roman"/>
                        </a:rPr>
                        <a:t>1.7262e-10</a:t>
                      </a:r>
                      <a:r>
                        <a:rPr i="1" lang="en-US" sz="1100" u="none" cap="none" strike="noStrike">
                          <a:highlight>
                            <a:srgbClr val="FFFF00"/>
                          </a:highlight>
                          <a:latin typeface="Times New Roman"/>
                          <a:ea typeface="Times New Roman"/>
                          <a:cs typeface="Times New Roman"/>
                          <a:sym typeface="Times New Roman"/>
                        </a:rPr>
                        <a: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0.041</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a:t>
                      </a:r>
                      <a:r>
                        <a:rPr lang="en-US" sz="1100" u="none" cap="none" strike="noStrike">
                          <a:highlight>
                            <a:srgbClr val="FFFF00"/>
                          </a:highlight>
                          <a:latin typeface="Times New Roman"/>
                          <a:ea typeface="Times New Roman"/>
                          <a:cs typeface="Times New Roman"/>
                          <a:sym typeface="Times New Roman"/>
                        </a:rPr>
                        <a:t>6.6613e-15</a:t>
                      </a:r>
                      <a:r>
                        <a:rPr i="1" lang="en-US" sz="1100" u="none" cap="none" strike="noStrike">
                          <a:highlight>
                            <a:srgbClr val="FFFF00"/>
                          </a:highlight>
                          <a:latin typeface="Times New Roman"/>
                          <a:ea typeface="Times New Roman"/>
                          <a:cs typeface="Times New Roman"/>
                          <a:sym typeface="Times New Roman"/>
                        </a:rPr>
                        <a: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2300">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Inoculated</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Female</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C/CY vs C/C</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0.628</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(0.3339)</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0.282</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a:t>
                      </a:r>
                      <a:r>
                        <a:rPr lang="en-US" sz="1100" u="none" cap="none" strike="noStrike">
                          <a:highlight>
                            <a:srgbClr val="FFFF00"/>
                          </a:highlight>
                          <a:latin typeface="Times New Roman"/>
                          <a:ea typeface="Times New Roman"/>
                          <a:cs typeface="Times New Roman"/>
                          <a:sym typeface="Times New Roman"/>
                        </a:rPr>
                        <a:t>2.2922e-12</a:t>
                      </a:r>
                      <a:r>
                        <a:rPr i="1" lang="en-US" sz="1100" u="none" cap="none" strike="noStrike">
                          <a:highlight>
                            <a:srgbClr val="FFFF00"/>
                          </a:highlight>
                          <a:latin typeface="Times New Roman"/>
                          <a:ea typeface="Times New Roman"/>
                          <a:cs typeface="Times New Roman"/>
                          <a:sym typeface="Times New Roman"/>
                        </a:rPr>
                        <a: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0.284</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a:t>
                      </a:r>
                      <a:r>
                        <a:rPr lang="en-US" sz="1100" u="none" cap="none" strike="noStrike">
                          <a:highlight>
                            <a:srgbClr val="FFFF00"/>
                          </a:highlight>
                          <a:latin typeface="Times New Roman"/>
                          <a:ea typeface="Times New Roman"/>
                          <a:cs typeface="Times New Roman"/>
                          <a:sym typeface="Times New Roman"/>
                        </a:rPr>
                        <a:t>6.0437e-11</a:t>
                      </a:r>
                      <a:r>
                        <a:rPr i="1" lang="en-US" sz="1100" u="none" cap="none" strike="noStrike">
                          <a:highlight>
                            <a:srgbClr val="FFFF00"/>
                          </a:highlight>
                          <a:latin typeface="Times New Roman"/>
                          <a:ea typeface="Times New Roman"/>
                          <a:cs typeface="Times New Roman"/>
                          <a:sym typeface="Times New Roman"/>
                        </a:rPr>
                        <a: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2300">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Inoculated</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CY/C vs C/C</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0.535</a:t>
                      </a:r>
                      <a:endParaRPr/>
                    </a:p>
                    <a:p>
                      <a:pPr indent="0" lvl="0" marL="0" marR="0" rtl="0" algn="ctr">
                        <a:spcBef>
                          <a:spcPts val="0"/>
                        </a:spcBef>
                        <a:spcAft>
                          <a:spcPts val="0"/>
                        </a:spcAft>
                        <a:buNone/>
                      </a:pPr>
                      <a:r>
                        <a:rPr i="0" lang="en-US" sz="1100" u="none" cap="none" strike="noStrike">
                          <a:latin typeface="Times New Roman"/>
                          <a:ea typeface="Times New Roman"/>
                          <a:cs typeface="Times New Roman"/>
                          <a:sym typeface="Times New Roman"/>
                        </a:rPr>
                        <a:t>(0.2171)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0.467</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a:t>
                      </a:r>
                      <a:r>
                        <a:rPr lang="en-US" sz="1100" u="none" cap="none" strike="noStrike">
                          <a:highlight>
                            <a:srgbClr val="FFFF00"/>
                          </a:highlight>
                          <a:latin typeface="Times New Roman"/>
                          <a:ea typeface="Times New Roman"/>
                          <a:cs typeface="Times New Roman"/>
                          <a:sym typeface="Times New Roman"/>
                        </a:rPr>
                        <a:t>2.6667e-08</a:t>
                      </a:r>
                      <a:r>
                        <a:rPr i="1" lang="en-US" sz="1100" u="none" cap="none" strike="noStrike">
                          <a:highlight>
                            <a:srgbClr val="FFFF00"/>
                          </a:highlight>
                          <a:latin typeface="Times New Roman"/>
                          <a:ea typeface="Times New Roman"/>
                          <a:cs typeface="Times New Roman"/>
                          <a:sym typeface="Times New Roman"/>
                        </a:rPr>
                        <a: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0.479</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a:t>
                      </a:r>
                      <a:r>
                        <a:rPr lang="en-US" sz="1100" u="none" cap="none" strike="noStrike">
                          <a:highlight>
                            <a:srgbClr val="FFFF00"/>
                          </a:highlight>
                          <a:latin typeface="Times New Roman"/>
                          <a:ea typeface="Times New Roman"/>
                          <a:cs typeface="Times New Roman"/>
                          <a:sym typeface="Times New Roman"/>
                        </a:rPr>
                        <a:t>1.9271e-06</a:t>
                      </a:r>
                      <a:r>
                        <a:rPr i="1" lang="en-US" sz="1100" u="none" cap="none" strike="noStrike">
                          <a:highlight>
                            <a:srgbClr val="FFFF00"/>
                          </a:highlight>
                          <a:latin typeface="Times New Roman"/>
                          <a:ea typeface="Times New Roman"/>
                          <a:cs typeface="Times New Roman"/>
                          <a:sym typeface="Times New Roman"/>
                        </a:rPr>
                        <a: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2300">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Inoculated</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CY/CY vs C/C</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0.462</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(0.1540)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0.155</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a:t>
                      </a:r>
                      <a:r>
                        <a:rPr lang="en-US" sz="1100" u="none" cap="none" strike="noStrike">
                          <a:highlight>
                            <a:srgbClr val="FFFF00"/>
                          </a:highlight>
                          <a:latin typeface="Times New Roman"/>
                          <a:ea typeface="Times New Roman"/>
                          <a:cs typeface="Times New Roman"/>
                          <a:sym typeface="Times New Roman"/>
                        </a:rPr>
                        <a:t>1.3323e-14</a:t>
                      </a:r>
                      <a:r>
                        <a:rPr i="1" lang="en-US" sz="1100" u="none" cap="none" strike="noStrike">
                          <a:highlight>
                            <a:srgbClr val="FFFF00"/>
                          </a:highlight>
                          <a:latin typeface="Times New Roman"/>
                          <a:ea typeface="Times New Roman"/>
                          <a:cs typeface="Times New Roman"/>
                          <a:sym typeface="Times New Roman"/>
                        </a:rPr>
                        <a: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0.261</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a:t>
                      </a:r>
                      <a:r>
                        <a:rPr lang="en-US" sz="1100" u="none" cap="none" strike="noStrike">
                          <a:highlight>
                            <a:srgbClr val="FFFF00"/>
                          </a:highlight>
                          <a:latin typeface="Times New Roman"/>
                          <a:ea typeface="Times New Roman"/>
                          <a:cs typeface="Times New Roman"/>
                          <a:sym typeface="Times New Roman"/>
                        </a:rPr>
                        <a:t>8.6758e-12</a:t>
                      </a:r>
                      <a:r>
                        <a:rPr i="1" lang="en-US" sz="1100" u="none" cap="none" strike="noStrike">
                          <a:highlight>
                            <a:srgbClr val="FFFF00"/>
                          </a:highlight>
                          <a:latin typeface="Times New Roman"/>
                          <a:ea typeface="Times New Roman"/>
                          <a:cs typeface="Times New Roman"/>
                          <a:sym typeface="Times New Roman"/>
                        </a:rPr>
                        <a: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2300">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Inoculated</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G/G vs C/C</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0.7981</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(0.6115)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0.348</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a:t>
                      </a:r>
                      <a:r>
                        <a:rPr lang="en-US" sz="1100" u="none" cap="none" strike="noStrike">
                          <a:highlight>
                            <a:srgbClr val="FFFF00"/>
                          </a:highlight>
                          <a:latin typeface="Times New Roman"/>
                          <a:ea typeface="Times New Roman"/>
                          <a:cs typeface="Times New Roman"/>
                          <a:sym typeface="Times New Roman"/>
                        </a:rPr>
                        <a:t>5.3968e-11</a:t>
                      </a:r>
                      <a:r>
                        <a:rPr i="1" lang="en-US" sz="1100" u="none" cap="none" strike="noStrike">
                          <a:highlight>
                            <a:srgbClr val="FFFF00"/>
                          </a:highlight>
                          <a:latin typeface="Times New Roman"/>
                          <a:ea typeface="Times New Roman"/>
                          <a:cs typeface="Times New Roman"/>
                          <a:sym typeface="Times New Roman"/>
                        </a:rPr>
                        <a: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0.222</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a:t>
                      </a:r>
                      <a:r>
                        <a:rPr lang="en-US" sz="1100" u="none" cap="none" strike="noStrike">
                          <a:highlight>
                            <a:srgbClr val="FFFF00"/>
                          </a:highlight>
                          <a:latin typeface="Times New Roman"/>
                          <a:ea typeface="Times New Roman"/>
                          <a:cs typeface="Times New Roman"/>
                          <a:sym typeface="Times New Roman"/>
                        </a:rPr>
                        <a:t>4.2175e-12</a:t>
                      </a:r>
                      <a:r>
                        <a:rPr i="1" lang="en-US" sz="1100" u="none" cap="none" strike="noStrike">
                          <a:highlight>
                            <a:srgbClr val="FFFF00"/>
                          </a:highlight>
                          <a:latin typeface="Times New Roman"/>
                          <a:ea typeface="Times New Roman"/>
                          <a:cs typeface="Times New Roman"/>
                          <a:sym typeface="Times New Roman"/>
                        </a:rPr>
                        <a: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7"/>
          <p:cNvSpPr txBox="1"/>
          <p:nvPr/>
        </p:nvSpPr>
        <p:spPr>
          <a:xfrm flipH="1">
            <a:off x="11299056" y="6373520"/>
            <a:ext cx="7884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Diet 1</a:t>
            </a:r>
            <a:endParaRPr/>
          </a:p>
        </p:txBody>
      </p:sp>
      <p:graphicFrame>
        <p:nvGraphicFramePr>
          <p:cNvPr id="320" name="Google Shape;320;p17"/>
          <p:cNvGraphicFramePr/>
          <p:nvPr/>
        </p:nvGraphicFramePr>
        <p:xfrm>
          <a:off x="2297802" y="1278294"/>
          <a:ext cx="3000000" cy="3000000"/>
        </p:xfrm>
        <a:graphic>
          <a:graphicData uri="http://schemas.openxmlformats.org/drawingml/2006/table">
            <a:tbl>
              <a:tblPr>
                <a:noFill/>
                <a:tableStyleId>{B88CE4EE-86FE-4DBA-A14B-798C9A526E3A}</a:tableStyleId>
              </a:tblPr>
              <a:tblGrid>
                <a:gridCol w="1010325"/>
                <a:gridCol w="796100"/>
                <a:gridCol w="2895750"/>
                <a:gridCol w="882700"/>
                <a:gridCol w="1005775"/>
                <a:gridCol w="1005775"/>
              </a:tblGrid>
              <a:tr h="215725">
                <a:tc>
                  <a:txBody>
                    <a:bodyPr/>
                    <a:lstStyle/>
                    <a:p>
                      <a:pPr indent="0" lvl="0" marL="0" marR="0" rtl="0" algn="ctr">
                        <a:lnSpc>
                          <a:spcPct val="100000"/>
                        </a:lnSpc>
                        <a:spcBef>
                          <a:spcPts val="0"/>
                        </a:spcBef>
                        <a:spcAft>
                          <a:spcPts val="0"/>
                        </a:spcAft>
                        <a:buNone/>
                      </a:pPr>
                      <a:r>
                        <a:rPr b="0" lang="en-US" sz="1200" u="none" cap="none" strike="noStrike">
                          <a:solidFill>
                            <a:srgbClr val="000000"/>
                          </a:solidFill>
                          <a:latin typeface="Times New Roman"/>
                          <a:ea typeface="Times New Roman"/>
                          <a:cs typeface="Times New Roman"/>
                          <a:sym typeface="Times New Roman"/>
                        </a:rPr>
                        <a:t>Treatment</a:t>
                      </a:r>
                      <a:endParaRPr b="0"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200" u="none" cap="none" strike="noStrike">
                          <a:solidFill>
                            <a:srgbClr val="000000"/>
                          </a:solidFill>
                          <a:latin typeface="Times New Roman"/>
                          <a:ea typeface="Times New Roman"/>
                          <a:cs typeface="Times New Roman"/>
                          <a:sym typeface="Times New Roman"/>
                        </a:rPr>
                        <a:t>Diet</a:t>
                      </a:r>
                      <a:endParaRPr b="0"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200" u="none" cap="none" strike="noStrike">
                          <a:solidFill>
                            <a:srgbClr val="000000"/>
                          </a:solidFill>
                          <a:latin typeface="Times New Roman"/>
                          <a:ea typeface="Times New Roman"/>
                          <a:cs typeface="Times New Roman"/>
                          <a:sym typeface="Times New Roman"/>
                        </a:rPr>
                        <a:t>Hazard ratios between Sex</a:t>
                      </a:r>
                      <a:endParaRPr b="0"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200" u="none" cap="none" strike="noStrike">
                          <a:solidFill>
                            <a:srgbClr val="000000"/>
                          </a:solidFill>
                          <a:latin typeface="Times New Roman"/>
                          <a:ea typeface="Times New Roman"/>
                          <a:cs typeface="Times New Roman"/>
                          <a:sym typeface="Times New Roman"/>
                        </a:rPr>
                        <a:t>0 – 4</a:t>
                      </a:r>
                      <a:endParaRPr b="0"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200" u="none" cap="none" strike="noStrike">
                          <a:solidFill>
                            <a:srgbClr val="000000"/>
                          </a:solidFill>
                          <a:latin typeface="Times New Roman"/>
                          <a:ea typeface="Times New Roman"/>
                          <a:cs typeface="Times New Roman"/>
                          <a:sym typeface="Times New Roman"/>
                        </a:rPr>
                        <a:t>4 – 9</a:t>
                      </a:r>
                      <a:endParaRPr b="0"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200" u="none" cap="none" strike="noStrike">
                          <a:solidFill>
                            <a:srgbClr val="000000"/>
                          </a:solidFill>
                          <a:latin typeface="Times New Roman"/>
                          <a:ea typeface="Times New Roman"/>
                          <a:cs typeface="Times New Roman"/>
                          <a:sym typeface="Times New Roman"/>
                        </a:rPr>
                        <a:t>9 – 12</a:t>
                      </a:r>
                      <a:endParaRPr b="0"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507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C/C</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Female vs Male</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t>1.300</a:t>
                      </a:r>
                      <a:endParaRPr/>
                    </a:p>
                    <a:p>
                      <a:pPr indent="0" lvl="0" marL="0" marR="0" rtl="0" algn="ctr">
                        <a:spcBef>
                          <a:spcPts val="0"/>
                        </a:spcBef>
                        <a:spcAft>
                          <a:spcPts val="0"/>
                        </a:spcAft>
                        <a:buNone/>
                      </a:pPr>
                      <a:r>
                        <a:rPr lang="en-US" sz="1100" u="none" cap="none" strike="noStrike"/>
                        <a:t>(0.2228)</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t>0.880</a:t>
                      </a:r>
                      <a:endParaRPr/>
                    </a:p>
                    <a:p>
                      <a:pPr indent="0" lvl="0" marL="0" marR="0" rtl="0" algn="ctr">
                        <a:spcBef>
                          <a:spcPts val="0"/>
                        </a:spcBef>
                        <a:spcAft>
                          <a:spcPts val="0"/>
                        </a:spcAft>
                        <a:buNone/>
                      </a:pPr>
                      <a:r>
                        <a:rPr lang="en-US" sz="1100" u="none" cap="none" strike="noStrike"/>
                        <a:t>(0.7970)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t>0.680</a:t>
                      </a:r>
                      <a:endParaRPr/>
                    </a:p>
                    <a:p>
                      <a:pPr indent="0" lvl="0" marL="0" marR="0" rtl="0" algn="ctr">
                        <a:spcBef>
                          <a:spcPts val="0"/>
                        </a:spcBef>
                        <a:spcAft>
                          <a:spcPts val="0"/>
                        </a:spcAft>
                        <a:buNone/>
                      </a:pPr>
                      <a:r>
                        <a:rPr lang="en-US" sz="1100" u="none" cap="none" strike="noStrike"/>
                        <a:t>(0.4515)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507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C/CY</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 vs Male</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t>0.901</a:t>
                      </a:r>
                      <a:endParaRPr/>
                    </a:p>
                    <a:p>
                      <a:pPr indent="0" lvl="0" marL="0" marR="0" rtl="0" algn="ctr">
                        <a:spcBef>
                          <a:spcPts val="0"/>
                        </a:spcBef>
                        <a:spcAft>
                          <a:spcPts val="0"/>
                        </a:spcAft>
                        <a:buNone/>
                      </a:pPr>
                      <a:r>
                        <a:rPr lang="en-US" sz="1100" u="none" cap="none" strike="noStrike"/>
                        <a:t>(0.8189)</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t>2.296</a:t>
                      </a:r>
                      <a:endParaRPr/>
                    </a:p>
                    <a:p>
                      <a:pPr indent="0" lvl="0" marL="0" marR="0" rtl="0" algn="ctr">
                        <a:spcBef>
                          <a:spcPts val="0"/>
                        </a:spcBef>
                        <a:spcAft>
                          <a:spcPts val="0"/>
                        </a:spcAft>
                        <a:buNone/>
                      </a:pPr>
                      <a:r>
                        <a:rPr lang="en-US" sz="1100" u="none" cap="none" strike="noStrike"/>
                        <a:t>(0.2665)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t>3.569</a:t>
                      </a:r>
                      <a:endParaRPr/>
                    </a:p>
                    <a:p>
                      <a:pPr indent="0" lvl="0" marL="0" marR="0" rtl="0" algn="ctr">
                        <a:spcBef>
                          <a:spcPts val="0"/>
                        </a:spcBef>
                        <a:spcAft>
                          <a:spcPts val="0"/>
                        </a:spcAft>
                        <a:buNone/>
                      </a:pPr>
                      <a:r>
                        <a:rPr lang="en-US" sz="1100" u="none" cap="none" strike="noStrike"/>
                        <a:t>(0.2228)</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507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CY/C</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 vs Male</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t>1.09</a:t>
                      </a:r>
                      <a:endParaRPr/>
                    </a:p>
                    <a:p>
                      <a:pPr indent="0" lvl="0" marL="0" marR="0" rtl="0" algn="ctr">
                        <a:spcBef>
                          <a:spcPts val="0"/>
                        </a:spcBef>
                        <a:spcAft>
                          <a:spcPts val="0"/>
                        </a:spcAft>
                        <a:buNone/>
                      </a:pPr>
                      <a:r>
                        <a:rPr lang="en-US" sz="1100" u="none" cap="none" strike="noStrike"/>
                        <a:t>(0.8538)</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t>0.661</a:t>
                      </a:r>
                      <a:endParaRPr/>
                    </a:p>
                    <a:p>
                      <a:pPr indent="0" lvl="0" marL="0" marR="0" rtl="0" algn="ctr">
                        <a:spcBef>
                          <a:spcPts val="0"/>
                        </a:spcBef>
                        <a:spcAft>
                          <a:spcPts val="0"/>
                        </a:spcAft>
                        <a:buNone/>
                      </a:pPr>
                      <a:r>
                        <a:rPr lang="en-US" sz="1100" u="none" cap="none" strike="noStrike"/>
                        <a:t>(0.3448)</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t>0.594</a:t>
                      </a:r>
                      <a:endParaRPr/>
                    </a:p>
                    <a:p>
                      <a:pPr indent="0" lvl="0" marL="0" marR="0" rtl="0" algn="ctr">
                        <a:spcBef>
                          <a:spcPts val="0"/>
                        </a:spcBef>
                        <a:spcAft>
                          <a:spcPts val="0"/>
                        </a:spcAft>
                        <a:buNone/>
                      </a:pPr>
                      <a:r>
                        <a:rPr lang="en-US" sz="1100" u="none" cap="none" strike="noStrike"/>
                        <a:t>(0.9770)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507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CY/CY</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 vs Male</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rPr>
                        <a:t>0.412</a:t>
                      </a:r>
                      <a:endParaRPr/>
                    </a:p>
                    <a:p>
                      <a:pPr indent="0" lvl="0" marL="0" marR="0" rtl="0" algn="ctr">
                        <a:spcBef>
                          <a:spcPts val="0"/>
                        </a:spcBef>
                        <a:spcAft>
                          <a:spcPts val="0"/>
                        </a:spcAft>
                        <a:buNone/>
                      </a:pPr>
                      <a:r>
                        <a:rPr lang="en-US" sz="1100" u="none" cap="none" strike="noStrike">
                          <a:highlight>
                            <a:srgbClr val="FFFF00"/>
                          </a:highlight>
                        </a:rPr>
                        <a:t>(0.0175)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rPr>
                        <a:t>0.376</a:t>
                      </a:r>
                      <a:endParaRPr/>
                    </a:p>
                    <a:p>
                      <a:pPr indent="0" lvl="0" marL="0" marR="0" rtl="0" algn="ctr">
                        <a:spcBef>
                          <a:spcPts val="0"/>
                        </a:spcBef>
                        <a:spcAft>
                          <a:spcPts val="0"/>
                        </a:spcAft>
                        <a:buNone/>
                      </a:pPr>
                      <a:r>
                        <a:rPr lang="en-US" sz="1100" u="none" cap="none" strike="noStrike">
                          <a:highlight>
                            <a:srgbClr val="FFFF00"/>
                          </a:highlight>
                        </a:rPr>
                        <a:t>(0.0138)</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t>0.718</a:t>
                      </a:r>
                      <a:endParaRPr/>
                    </a:p>
                    <a:p>
                      <a:pPr indent="0" lvl="0" marL="0" marR="0" rtl="0" algn="ctr">
                        <a:spcBef>
                          <a:spcPts val="0"/>
                        </a:spcBef>
                        <a:spcAft>
                          <a:spcPts val="0"/>
                        </a:spcAft>
                        <a:buNone/>
                      </a:pPr>
                      <a:r>
                        <a:rPr lang="en-US" sz="1100" u="none" cap="none" strike="noStrike"/>
                        <a:t>(0.5546)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5075">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Control</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G/G</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 vs Male</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t>1.081</a:t>
                      </a:r>
                      <a:endParaRPr/>
                    </a:p>
                    <a:p>
                      <a:pPr indent="0" lvl="0" marL="0" marR="0" rtl="0" algn="ctr">
                        <a:spcBef>
                          <a:spcPts val="0"/>
                        </a:spcBef>
                        <a:spcAft>
                          <a:spcPts val="0"/>
                        </a:spcAft>
                        <a:buNone/>
                      </a:pPr>
                      <a:r>
                        <a:rPr lang="en-US" sz="1100" u="none" cap="none" strike="noStrike"/>
                        <a:t>(0.8734)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t>0.570</a:t>
                      </a:r>
                      <a:endParaRPr/>
                    </a:p>
                    <a:p>
                      <a:pPr indent="0" lvl="0" marL="0" marR="0" rtl="0" algn="ctr">
                        <a:spcBef>
                          <a:spcPts val="0"/>
                        </a:spcBef>
                        <a:spcAft>
                          <a:spcPts val="0"/>
                        </a:spcAft>
                        <a:buNone/>
                      </a:pPr>
                      <a:r>
                        <a:rPr lang="en-US" sz="1100" u="none" cap="none" strike="noStrike"/>
                        <a:t>(0.1805)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t>7.709e+05</a:t>
                      </a:r>
                      <a:endParaRPr/>
                    </a:p>
                    <a:p>
                      <a:pPr indent="0" lvl="0" marL="0" marR="0" rtl="0" algn="ctr">
                        <a:spcBef>
                          <a:spcPts val="0"/>
                        </a:spcBef>
                        <a:spcAft>
                          <a:spcPts val="0"/>
                        </a:spcAft>
                        <a:buNone/>
                      </a:pPr>
                      <a:r>
                        <a:rPr lang="en-US" sz="1100" u="none" cap="none" strike="noStrike"/>
                        <a:t>(0.9700)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507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Inoculated</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C/C</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 vs Male</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t>1.215</a:t>
                      </a:r>
                      <a:endParaRPr/>
                    </a:p>
                    <a:p>
                      <a:pPr indent="0" lvl="0" marL="0" marR="0" rtl="0" algn="ctr">
                        <a:spcBef>
                          <a:spcPts val="0"/>
                        </a:spcBef>
                        <a:spcAft>
                          <a:spcPts val="0"/>
                        </a:spcAft>
                        <a:buNone/>
                      </a:pPr>
                      <a:r>
                        <a:rPr lang="en-US" sz="1100" u="none" cap="none" strike="noStrike"/>
                        <a:t>(0.6606)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rPr>
                        <a:t>1.832</a:t>
                      </a:r>
                      <a:endParaRPr/>
                    </a:p>
                    <a:p>
                      <a:pPr indent="0" lvl="0" marL="0" marR="0" rtl="0" algn="ctr">
                        <a:spcBef>
                          <a:spcPts val="0"/>
                        </a:spcBef>
                        <a:spcAft>
                          <a:spcPts val="0"/>
                        </a:spcAft>
                        <a:buNone/>
                      </a:pPr>
                      <a:r>
                        <a:rPr lang="en-US" sz="1100" u="none" cap="none" strike="noStrike">
                          <a:highlight>
                            <a:srgbClr val="FFFF00"/>
                          </a:highlight>
                        </a:rPr>
                        <a:t>(1.4197e-06</a:t>
                      </a:r>
                      <a:r>
                        <a:rPr lang="en-US" sz="1100" u="none" cap="none" strike="noStrike"/>
                        <a: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t>0.950</a:t>
                      </a:r>
                      <a:endParaRPr/>
                    </a:p>
                    <a:p>
                      <a:pPr indent="0" lvl="0" marL="0" marR="0" rtl="0" algn="ctr">
                        <a:spcBef>
                          <a:spcPts val="0"/>
                        </a:spcBef>
                        <a:spcAft>
                          <a:spcPts val="0"/>
                        </a:spcAft>
                        <a:buNone/>
                      </a:pPr>
                      <a:r>
                        <a:rPr lang="en-US" sz="1100" u="none" cap="none" strike="noStrike"/>
                        <a:t>(0.6735)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507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Inoculated</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C/CY</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 vs Male</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t>1.324</a:t>
                      </a:r>
                      <a:endParaRPr/>
                    </a:p>
                    <a:p>
                      <a:pPr indent="0" lvl="0" marL="0" marR="0" rtl="0" algn="ctr">
                        <a:spcBef>
                          <a:spcPts val="0"/>
                        </a:spcBef>
                        <a:spcAft>
                          <a:spcPts val="0"/>
                        </a:spcAft>
                        <a:buNone/>
                      </a:pPr>
                      <a:r>
                        <a:rPr lang="en-US" sz="1100" u="none" cap="none" strike="noStrike"/>
                        <a:t>(0.2228)</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t>2.364</a:t>
                      </a:r>
                      <a:endParaRPr/>
                    </a:p>
                    <a:p>
                      <a:pPr indent="0" lvl="0" marL="0" marR="0" rtl="0" algn="ctr">
                        <a:spcBef>
                          <a:spcPts val="0"/>
                        </a:spcBef>
                        <a:spcAft>
                          <a:spcPts val="0"/>
                        </a:spcAft>
                        <a:buNone/>
                      </a:pPr>
                      <a:r>
                        <a:rPr lang="en-US" sz="1100" u="none" cap="none" strike="noStrike"/>
                        <a:t>(0.2228)</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t>0.806</a:t>
                      </a:r>
                      <a:endParaRPr/>
                    </a:p>
                    <a:p>
                      <a:pPr indent="0" lvl="0" marL="0" marR="0" rtl="0" algn="ctr">
                        <a:spcBef>
                          <a:spcPts val="0"/>
                        </a:spcBef>
                        <a:spcAft>
                          <a:spcPts val="0"/>
                        </a:spcAft>
                        <a:buNone/>
                      </a:pPr>
                      <a:r>
                        <a:rPr lang="en-US" sz="1100" u="none" cap="none" strike="noStrike"/>
                        <a:t>(0.1728)</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507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Inoculated</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CY/C</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 vs Male</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t>1.434</a:t>
                      </a:r>
                      <a:endParaRPr/>
                    </a:p>
                    <a:p>
                      <a:pPr indent="0" lvl="0" marL="0" marR="0" rtl="0" algn="ctr">
                        <a:spcBef>
                          <a:spcPts val="0"/>
                        </a:spcBef>
                        <a:spcAft>
                          <a:spcPts val="0"/>
                        </a:spcAft>
                        <a:buNone/>
                      </a:pPr>
                      <a:r>
                        <a:rPr lang="en-US" sz="1100" u="none" cap="none" strike="noStrike"/>
                        <a:t>(0.5796)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rPr>
                        <a:t>1.549</a:t>
                      </a:r>
                      <a:endParaRPr/>
                    </a:p>
                    <a:p>
                      <a:pPr indent="0" lvl="0" marL="0" marR="0" rtl="0" algn="ctr">
                        <a:spcBef>
                          <a:spcPts val="0"/>
                        </a:spcBef>
                        <a:spcAft>
                          <a:spcPts val="0"/>
                        </a:spcAft>
                        <a:buNone/>
                      </a:pPr>
                      <a:r>
                        <a:rPr lang="en-US" sz="1100" u="none" cap="none" strike="noStrike">
                          <a:highlight>
                            <a:srgbClr val="FFFF00"/>
                          </a:highlight>
                        </a:rPr>
                        <a:t>(0.0040)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t>0.915</a:t>
                      </a:r>
                      <a:endParaRPr/>
                    </a:p>
                    <a:p>
                      <a:pPr indent="0" lvl="0" marL="0" marR="0" rtl="0" algn="ctr">
                        <a:spcBef>
                          <a:spcPts val="0"/>
                        </a:spcBef>
                        <a:spcAft>
                          <a:spcPts val="0"/>
                        </a:spcAft>
                        <a:buNone/>
                      </a:pPr>
                      <a:r>
                        <a:rPr lang="en-US" sz="1100" u="none" cap="none" strike="noStrike"/>
                        <a:t>(0.4867)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507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Inoculated</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CY/CY</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 vs Male</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t>0.871</a:t>
                      </a:r>
                      <a:endParaRPr/>
                    </a:p>
                    <a:p>
                      <a:pPr indent="0" lvl="0" marL="0" marR="0" rtl="0" algn="ctr">
                        <a:spcBef>
                          <a:spcPts val="0"/>
                        </a:spcBef>
                        <a:spcAft>
                          <a:spcPts val="0"/>
                        </a:spcAft>
                        <a:buNone/>
                      </a:pPr>
                      <a:r>
                        <a:rPr lang="en-US" sz="1100" u="none" cap="none" strike="noStrike"/>
                        <a:t>(0.6606)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t>1.312</a:t>
                      </a:r>
                      <a:endParaRPr/>
                    </a:p>
                    <a:p>
                      <a:pPr indent="0" lvl="0" marL="0" marR="0" rtl="0" algn="ctr">
                        <a:spcBef>
                          <a:spcPts val="0"/>
                        </a:spcBef>
                        <a:spcAft>
                          <a:spcPts val="0"/>
                        </a:spcAft>
                        <a:buNone/>
                      </a:pPr>
                      <a:r>
                        <a:rPr lang="en-US" sz="1100" u="none" cap="none" strike="noStrike"/>
                        <a:t>(0.2391)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t>1.123</a:t>
                      </a:r>
                      <a:endParaRPr/>
                    </a:p>
                    <a:p>
                      <a:pPr indent="0" lvl="0" marL="0" marR="0" rtl="0" algn="ctr">
                        <a:spcBef>
                          <a:spcPts val="0"/>
                        </a:spcBef>
                        <a:spcAft>
                          <a:spcPts val="0"/>
                        </a:spcAft>
                        <a:buNone/>
                      </a:pPr>
                      <a:r>
                        <a:rPr lang="en-US" sz="1100" u="none" cap="none" strike="noStrike"/>
                        <a:t>(0.4867)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5075">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Inoculated</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G/G</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 vs Male</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t>1.193</a:t>
                      </a:r>
                      <a:endParaRPr/>
                    </a:p>
                    <a:p>
                      <a:pPr indent="0" lvl="0" marL="0" marR="0" rtl="0" algn="ctr">
                        <a:spcBef>
                          <a:spcPts val="0"/>
                        </a:spcBef>
                        <a:spcAft>
                          <a:spcPts val="0"/>
                        </a:spcAft>
                        <a:buNone/>
                      </a:pPr>
                      <a:r>
                        <a:rPr lang="en-US" sz="1100" u="none" cap="none" strike="noStrike"/>
                        <a:t>(0.7279)</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rPr>
                        <a:t>10.748</a:t>
                      </a:r>
                      <a:endParaRPr/>
                    </a:p>
                    <a:p>
                      <a:pPr indent="0" lvl="0" marL="0" marR="0" rtl="0" algn="ctr">
                        <a:spcBef>
                          <a:spcPts val="0"/>
                        </a:spcBef>
                        <a:spcAft>
                          <a:spcPts val="0"/>
                        </a:spcAft>
                        <a:buNone/>
                      </a:pPr>
                      <a:r>
                        <a:rPr lang="en-US" sz="1100" u="none" cap="none" strike="noStrike">
                          <a:highlight>
                            <a:srgbClr val="FFFF00"/>
                          </a:highlight>
                        </a:rPr>
                        <a:t>(2.0011e-08)</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rPr>
                        <a:t>5.126</a:t>
                      </a:r>
                      <a:endParaRPr/>
                    </a:p>
                    <a:p>
                      <a:pPr indent="0" lvl="0" marL="0" marR="0" rtl="0" algn="ctr">
                        <a:spcBef>
                          <a:spcPts val="0"/>
                        </a:spcBef>
                        <a:spcAft>
                          <a:spcPts val="0"/>
                        </a:spcAft>
                        <a:buNone/>
                      </a:pPr>
                      <a:r>
                        <a:rPr lang="en-US" sz="1100" u="none" cap="none" strike="noStrike">
                          <a:highlight>
                            <a:srgbClr val="FFFF00"/>
                          </a:highlight>
                        </a:rPr>
                        <a:t>(1.8983e-06)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grpSp>
        <p:nvGrpSpPr>
          <p:cNvPr id="326" name="Google Shape;326;p18"/>
          <p:cNvGrpSpPr/>
          <p:nvPr/>
        </p:nvGrpSpPr>
        <p:grpSpPr>
          <a:xfrm>
            <a:off x="1075433" y="1759907"/>
            <a:ext cx="10041133" cy="3966523"/>
            <a:chOff x="680207" y="1096967"/>
            <a:chExt cx="10831585" cy="4307190"/>
          </a:xfrm>
        </p:grpSpPr>
        <p:pic>
          <p:nvPicPr>
            <p:cNvPr descr="A picture containing table&#10;&#10;Description automatically generated" id="327" name="Google Shape;327;p18"/>
            <p:cNvPicPr preferRelativeResize="0"/>
            <p:nvPr/>
          </p:nvPicPr>
          <p:blipFill rotWithShape="1">
            <a:blip r:embed="rId3">
              <a:alphaModFix/>
            </a:blip>
            <a:srcRect b="0" l="0" r="0" t="0"/>
            <a:stretch/>
          </p:blipFill>
          <p:spPr>
            <a:xfrm>
              <a:off x="1306047" y="1096967"/>
              <a:ext cx="2236623" cy="1266236"/>
            </a:xfrm>
            <a:prstGeom prst="rect">
              <a:avLst/>
            </a:prstGeom>
            <a:noFill/>
            <a:ln>
              <a:noFill/>
            </a:ln>
          </p:spPr>
        </p:pic>
        <p:pic>
          <p:nvPicPr>
            <p:cNvPr descr="A picture containing table&#10;&#10;Description automatically generated" id="328" name="Google Shape;328;p18"/>
            <p:cNvPicPr preferRelativeResize="0"/>
            <p:nvPr/>
          </p:nvPicPr>
          <p:blipFill rotWithShape="1">
            <a:blip r:embed="rId4">
              <a:alphaModFix/>
            </a:blip>
            <a:srcRect b="0" l="0" r="0" t="0"/>
            <a:stretch/>
          </p:blipFill>
          <p:spPr>
            <a:xfrm>
              <a:off x="3882317" y="1096967"/>
              <a:ext cx="2236624" cy="1266236"/>
            </a:xfrm>
            <a:prstGeom prst="rect">
              <a:avLst/>
            </a:prstGeom>
            <a:noFill/>
            <a:ln>
              <a:noFill/>
            </a:ln>
          </p:spPr>
        </p:pic>
        <p:pic>
          <p:nvPicPr>
            <p:cNvPr descr="A picture containing table&#10;&#10;Description automatically generated" id="329" name="Google Shape;329;p18"/>
            <p:cNvPicPr preferRelativeResize="0"/>
            <p:nvPr/>
          </p:nvPicPr>
          <p:blipFill rotWithShape="1">
            <a:blip r:embed="rId5">
              <a:alphaModFix/>
            </a:blip>
            <a:srcRect b="0" l="0" r="0" t="0"/>
            <a:stretch/>
          </p:blipFill>
          <p:spPr>
            <a:xfrm>
              <a:off x="6458588" y="1096967"/>
              <a:ext cx="2236623" cy="1266236"/>
            </a:xfrm>
            <a:prstGeom prst="rect">
              <a:avLst/>
            </a:prstGeom>
            <a:noFill/>
            <a:ln>
              <a:noFill/>
            </a:ln>
          </p:spPr>
        </p:pic>
        <p:pic>
          <p:nvPicPr>
            <p:cNvPr descr="A picture containing table&#10;&#10;Description automatically generated" id="330" name="Google Shape;330;p18"/>
            <p:cNvPicPr preferRelativeResize="0"/>
            <p:nvPr/>
          </p:nvPicPr>
          <p:blipFill rotWithShape="1">
            <a:blip r:embed="rId6">
              <a:alphaModFix/>
            </a:blip>
            <a:srcRect b="0" l="0" r="0" t="0"/>
            <a:stretch/>
          </p:blipFill>
          <p:spPr>
            <a:xfrm>
              <a:off x="9034858" y="1101122"/>
              <a:ext cx="2236624" cy="1266236"/>
            </a:xfrm>
            <a:prstGeom prst="rect">
              <a:avLst/>
            </a:prstGeom>
            <a:noFill/>
            <a:ln>
              <a:noFill/>
            </a:ln>
          </p:spPr>
        </p:pic>
        <p:pic>
          <p:nvPicPr>
            <p:cNvPr descr="A close up of a map&#10;&#10;Description automatically generated" id="331" name="Google Shape;331;p18"/>
            <p:cNvPicPr preferRelativeResize="0"/>
            <p:nvPr/>
          </p:nvPicPr>
          <p:blipFill rotWithShape="1">
            <a:blip r:embed="rId7">
              <a:alphaModFix/>
            </a:blip>
            <a:srcRect b="0" l="0" r="0" t="0"/>
            <a:stretch/>
          </p:blipFill>
          <p:spPr>
            <a:xfrm>
              <a:off x="680207" y="2363203"/>
              <a:ext cx="10831585" cy="3040954"/>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graphicFrame>
        <p:nvGraphicFramePr>
          <p:cNvPr id="337" name="Google Shape;337;p19"/>
          <p:cNvGraphicFramePr/>
          <p:nvPr/>
        </p:nvGraphicFramePr>
        <p:xfrm>
          <a:off x="2639500" y="2015831"/>
          <a:ext cx="3000000" cy="3000000"/>
        </p:xfrm>
        <a:graphic>
          <a:graphicData uri="http://schemas.openxmlformats.org/drawingml/2006/table">
            <a:tbl>
              <a:tblPr>
                <a:noFill/>
                <a:tableStyleId>{B88CE4EE-86FE-4DBA-A14B-798C9A526E3A}</a:tableStyleId>
              </a:tblPr>
              <a:tblGrid>
                <a:gridCol w="1080725"/>
                <a:gridCol w="563175"/>
                <a:gridCol w="2289250"/>
                <a:gridCol w="851775"/>
                <a:gridCol w="1139875"/>
                <a:gridCol w="988200"/>
              </a:tblGrid>
              <a:tr h="215725">
                <a:tc>
                  <a:txBody>
                    <a:bodyPr/>
                    <a:lstStyle/>
                    <a:p>
                      <a:pPr indent="0" lvl="0" marL="0" marR="0" rtl="0" algn="ctr">
                        <a:lnSpc>
                          <a:spcPct val="100000"/>
                        </a:lnSpc>
                        <a:spcBef>
                          <a:spcPts val="0"/>
                        </a:spcBef>
                        <a:spcAft>
                          <a:spcPts val="0"/>
                        </a:spcAft>
                        <a:buNone/>
                      </a:pPr>
                      <a:r>
                        <a:rPr b="0" lang="en-US" sz="1200" u="none" cap="none" strike="noStrike">
                          <a:solidFill>
                            <a:srgbClr val="000000"/>
                          </a:solidFill>
                          <a:latin typeface="Times New Roman"/>
                          <a:ea typeface="Times New Roman"/>
                          <a:cs typeface="Times New Roman"/>
                          <a:sym typeface="Times New Roman"/>
                        </a:rPr>
                        <a:t>Treatment</a:t>
                      </a:r>
                      <a:endParaRPr b="0"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200" u="none" cap="none" strike="noStrike">
                          <a:solidFill>
                            <a:srgbClr val="000000"/>
                          </a:solidFill>
                          <a:latin typeface="Times New Roman"/>
                          <a:ea typeface="Times New Roman"/>
                          <a:cs typeface="Times New Roman"/>
                          <a:sym typeface="Times New Roman"/>
                        </a:rPr>
                        <a:t>Sex</a:t>
                      </a:r>
                      <a:endParaRPr b="0"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200" u="none" cap="none" strike="noStrike">
                          <a:solidFill>
                            <a:srgbClr val="000000"/>
                          </a:solidFill>
                          <a:latin typeface="Times New Roman"/>
                          <a:ea typeface="Times New Roman"/>
                          <a:cs typeface="Times New Roman"/>
                          <a:sym typeface="Times New Roman"/>
                        </a:rPr>
                        <a:t>Hazard ratios between Diet</a:t>
                      </a:r>
                      <a:endParaRPr b="0"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200" u="none" cap="none" strike="noStrike">
                          <a:solidFill>
                            <a:srgbClr val="000000"/>
                          </a:solidFill>
                          <a:latin typeface="Times New Roman"/>
                          <a:ea typeface="Times New Roman"/>
                          <a:cs typeface="Times New Roman"/>
                          <a:sym typeface="Times New Roman"/>
                        </a:rPr>
                        <a:t>0 – 5</a:t>
                      </a:r>
                      <a:endParaRPr b="0"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200" u="none" cap="none" strike="noStrike">
                          <a:solidFill>
                            <a:srgbClr val="000000"/>
                          </a:solidFill>
                          <a:latin typeface="Times New Roman"/>
                          <a:ea typeface="Times New Roman"/>
                          <a:cs typeface="Times New Roman"/>
                          <a:sym typeface="Times New Roman"/>
                        </a:rPr>
                        <a:t>5 – 8 </a:t>
                      </a:r>
                      <a:endParaRPr b="0"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200" u="none" cap="none" strike="noStrike">
                          <a:solidFill>
                            <a:srgbClr val="000000"/>
                          </a:solidFill>
                          <a:latin typeface="Times New Roman"/>
                          <a:ea typeface="Times New Roman"/>
                          <a:cs typeface="Times New Roman"/>
                          <a:sym typeface="Times New Roman"/>
                        </a:rPr>
                        <a:t>8 – 12 </a:t>
                      </a:r>
                      <a:endParaRPr b="0"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5075">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Inoculated</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Male</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CY0.5 vs C</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1.303</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(0.3577)</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0.283</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(0.0243)</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0.508</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(0.0113)</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5075">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Inoculated</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Male</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CY1.0 vs CY0.5</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0.931</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(0.7229)</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1.002</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(0.9941)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0.676</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(0.0009)</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5075">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Inoculated</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Male</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CY1.5 vs CY1.0</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0.899</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(0.5556)</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1.290</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(0.0768)</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1.268</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(0.0768)</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5075">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Inoculated</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Female</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CY0.5 vs C</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0.537</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(0.0243)</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0.496</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(8.3668e-07)</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0.749</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(0.0113)</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5075">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Inoculated</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CY1.0 vs CY0.5</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0.883</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(0.6568)</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0.464</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(1.4921e-05)</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highlight>
                            <a:srgbClr val="FFFF00"/>
                          </a:highlight>
                          <a:latin typeface="Times New Roman"/>
                          <a:ea typeface="Times New Roman"/>
                          <a:cs typeface="Times New Roman"/>
                          <a:sym typeface="Times New Roman"/>
                        </a:rPr>
                        <a:t>0.644</a:t>
                      </a:r>
                      <a:endParaRPr/>
                    </a:p>
                    <a:p>
                      <a:pPr indent="0" lvl="0" marL="0" marR="0" rtl="0" algn="ctr">
                        <a:spcBef>
                          <a:spcPts val="0"/>
                        </a:spcBef>
                        <a:spcAft>
                          <a:spcPts val="0"/>
                        </a:spcAft>
                        <a:buNone/>
                      </a:pPr>
                      <a:r>
                        <a:rPr i="1" lang="en-US" sz="1100" u="none" cap="none" strike="noStrike">
                          <a:highlight>
                            <a:srgbClr val="FFFF00"/>
                          </a:highlight>
                          <a:latin typeface="Times New Roman"/>
                          <a:ea typeface="Times New Roman"/>
                          <a:cs typeface="Times New Roman"/>
                          <a:sym typeface="Times New Roman"/>
                        </a:rPr>
                        <a:t>(0.0004)</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48625">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Inoculated</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CY1.5 vs CY1.0</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0.899</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(0.5556)</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1.290</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(0.0768)</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latin typeface="Times New Roman"/>
                          <a:ea typeface="Times New Roman"/>
                          <a:cs typeface="Times New Roman"/>
                          <a:sym typeface="Times New Roman"/>
                        </a:rPr>
                        <a:t>1.268</a:t>
                      </a:r>
                      <a:endParaRPr/>
                    </a:p>
                    <a:p>
                      <a:pPr indent="0" lvl="0" marL="0" marR="0" rtl="0" algn="ctr">
                        <a:spcBef>
                          <a:spcPts val="0"/>
                        </a:spcBef>
                        <a:spcAft>
                          <a:spcPts val="0"/>
                        </a:spcAft>
                        <a:buNone/>
                      </a:pPr>
                      <a:r>
                        <a:rPr i="1" lang="en-US" sz="1100" u="none" cap="none" strike="noStrike">
                          <a:latin typeface="Times New Roman"/>
                          <a:ea typeface="Times New Roman"/>
                          <a:cs typeface="Times New Roman"/>
                          <a:sym typeface="Times New Roman"/>
                        </a:rPr>
                        <a:t>(0.0768)</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graphicFrame>
        <p:nvGraphicFramePr>
          <p:cNvPr id="170" name="Google Shape;170;p2"/>
          <p:cNvGraphicFramePr/>
          <p:nvPr/>
        </p:nvGraphicFramePr>
        <p:xfrm>
          <a:off x="3166052" y="1963678"/>
          <a:ext cx="3000000" cy="3000000"/>
        </p:xfrm>
        <a:graphic>
          <a:graphicData uri="http://schemas.openxmlformats.org/drawingml/2006/table">
            <a:tbl>
              <a:tblPr>
                <a:noFill/>
                <a:tableStyleId>{B88CE4EE-86FE-4DBA-A14B-798C9A526E3A}</a:tableStyleId>
              </a:tblPr>
              <a:tblGrid>
                <a:gridCol w="1953700"/>
                <a:gridCol w="1953700"/>
                <a:gridCol w="1952525"/>
              </a:tblGrid>
              <a:tr h="167650">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Treatment name on graphs</a:t>
                      </a:r>
                      <a:endParaRPr sz="1200" u="none" cap="none" strike="noStrike">
                        <a:latin typeface="Times New Roman"/>
                        <a:ea typeface="Times New Roman"/>
                        <a:cs typeface="Times New Roman"/>
                        <a:sym typeface="Times New Roman"/>
                      </a:endParaRPr>
                    </a:p>
                  </a:txBody>
                  <a:tcPr marT="36825" marB="36825" marR="73025" marL="730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Age 12 – 14 (before spray)</a:t>
                      </a:r>
                      <a:endParaRPr sz="1200" u="none" cap="none" strike="noStrike">
                        <a:latin typeface="Times New Roman"/>
                        <a:ea typeface="Times New Roman"/>
                        <a:cs typeface="Times New Roman"/>
                        <a:sym typeface="Times New Roman"/>
                      </a:endParaRPr>
                    </a:p>
                  </a:txBody>
                  <a:tcPr marT="36825" marB="368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Age 15 – 27 (after spray)</a:t>
                      </a:r>
                      <a:endParaRPr sz="1200" u="none" cap="none" strike="noStrike">
                        <a:latin typeface="Times New Roman"/>
                        <a:ea typeface="Times New Roman"/>
                        <a:cs typeface="Times New Roman"/>
                        <a:sym typeface="Times New Roman"/>
                      </a:endParaRPr>
                    </a:p>
                  </a:txBody>
                  <a:tcPr marT="36825" marB="368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67650">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C/C</a:t>
                      </a:r>
                      <a:endParaRPr sz="1200" u="none" cap="none" strike="noStrike">
                        <a:latin typeface="Times New Roman"/>
                        <a:ea typeface="Times New Roman"/>
                        <a:cs typeface="Times New Roman"/>
                        <a:sym typeface="Times New Roman"/>
                      </a:endParaRPr>
                    </a:p>
                  </a:txBody>
                  <a:tcPr marT="36825" marB="36825" marR="73025" marL="730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Cornmeal</a:t>
                      </a:r>
                      <a:endParaRPr sz="1200" u="none" cap="none" strike="noStrike">
                        <a:latin typeface="Times New Roman"/>
                        <a:ea typeface="Times New Roman"/>
                        <a:cs typeface="Times New Roman"/>
                        <a:sym typeface="Times New Roman"/>
                      </a:endParaRPr>
                    </a:p>
                  </a:txBody>
                  <a:tcPr marT="36825" marB="368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Cornmeal</a:t>
                      </a:r>
                      <a:endParaRPr sz="1200" u="none" cap="none" strike="noStrike">
                        <a:latin typeface="Times New Roman"/>
                        <a:ea typeface="Times New Roman"/>
                        <a:cs typeface="Times New Roman"/>
                        <a:sym typeface="Times New Roman"/>
                      </a:endParaRPr>
                    </a:p>
                  </a:txBody>
                  <a:tcPr marT="36825" marB="368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650">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C/G</a:t>
                      </a:r>
                      <a:endParaRPr sz="1200" u="none" cap="none" strike="noStrike">
                        <a:latin typeface="Times New Roman"/>
                        <a:ea typeface="Times New Roman"/>
                        <a:cs typeface="Times New Roman"/>
                        <a:sym typeface="Times New Roman"/>
                      </a:endParaRPr>
                    </a:p>
                  </a:txBody>
                  <a:tcPr marT="36825" marB="36825" marR="73025" marL="730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Cornmeal</a:t>
                      </a:r>
                      <a:endParaRPr sz="1200" u="none" cap="none" strike="noStrike">
                        <a:latin typeface="Times New Roman"/>
                        <a:ea typeface="Times New Roman"/>
                        <a:cs typeface="Times New Roman"/>
                        <a:sym typeface="Times New Roman"/>
                      </a:endParaRPr>
                    </a:p>
                  </a:txBody>
                  <a:tcPr marT="36825" marB="368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Glucose</a:t>
                      </a:r>
                      <a:endParaRPr sz="1200" u="none" cap="none" strike="noStrike">
                        <a:latin typeface="Times New Roman"/>
                        <a:ea typeface="Times New Roman"/>
                        <a:cs typeface="Times New Roman"/>
                        <a:sym typeface="Times New Roman"/>
                      </a:endParaRPr>
                    </a:p>
                  </a:txBody>
                  <a:tcPr marT="36825" marB="368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650">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G/G</a:t>
                      </a:r>
                      <a:endParaRPr sz="1200" u="none" cap="none" strike="noStrike">
                        <a:latin typeface="Times New Roman"/>
                        <a:ea typeface="Times New Roman"/>
                        <a:cs typeface="Times New Roman"/>
                        <a:sym typeface="Times New Roman"/>
                      </a:endParaRPr>
                    </a:p>
                  </a:txBody>
                  <a:tcPr marT="36825" marB="36825" marR="73025" marL="730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Glucose</a:t>
                      </a:r>
                      <a:endParaRPr sz="1200" u="none" cap="none" strike="noStrike">
                        <a:latin typeface="Times New Roman"/>
                        <a:ea typeface="Times New Roman"/>
                        <a:cs typeface="Times New Roman"/>
                        <a:sym typeface="Times New Roman"/>
                      </a:endParaRPr>
                    </a:p>
                  </a:txBody>
                  <a:tcPr marT="36825" marB="368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Glucose</a:t>
                      </a:r>
                      <a:endParaRPr sz="1200" u="none" cap="none" strike="noStrike">
                        <a:latin typeface="Times New Roman"/>
                        <a:ea typeface="Times New Roman"/>
                        <a:cs typeface="Times New Roman"/>
                        <a:sym typeface="Times New Roman"/>
                      </a:endParaRPr>
                    </a:p>
                  </a:txBody>
                  <a:tcPr marT="36825" marB="368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650">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G/C</a:t>
                      </a:r>
                      <a:endParaRPr sz="1200" u="none" cap="none" strike="noStrike">
                        <a:latin typeface="Times New Roman"/>
                        <a:ea typeface="Times New Roman"/>
                        <a:cs typeface="Times New Roman"/>
                        <a:sym typeface="Times New Roman"/>
                      </a:endParaRPr>
                    </a:p>
                  </a:txBody>
                  <a:tcPr marT="36825" marB="36825" marR="73025" marL="730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Glucose</a:t>
                      </a:r>
                      <a:endParaRPr sz="1200" u="none" cap="none" strike="noStrike">
                        <a:latin typeface="Times New Roman"/>
                        <a:ea typeface="Times New Roman"/>
                        <a:cs typeface="Times New Roman"/>
                        <a:sym typeface="Times New Roman"/>
                      </a:endParaRPr>
                    </a:p>
                  </a:txBody>
                  <a:tcPr marT="36825" marB="368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Cornmeal</a:t>
                      </a:r>
                      <a:endParaRPr sz="1200" u="none" cap="none" strike="noStrike">
                        <a:latin typeface="Times New Roman"/>
                        <a:ea typeface="Times New Roman"/>
                        <a:cs typeface="Times New Roman"/>
                        <a:sym typeface="Times New Roman"/>
                      </a:endParaRPr>
                    </a:p>
                  </a:txBody>
                  <a:tcPr marT="36825" marB="368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71" name="Google Shape;171;p2"/>
          <p:cNvSpPr/>
          <p:nvPr/>
        </p:nvSpPr>
        <p:spPr>
          <a:xfrm>
            <a:off x="517188" y="1736219"/>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graphicFrame>
        <p:nvGraphicFramePr>
          <p:cNvPr id="343" name="Google Shape;343;p20"/>
          <p:cNvGraphicFramePr/>
          <p:nvPr/>
        </p:nvGraphicFramePr>
        <p:xfrm>
          <a:off x="2463308" y="1488054"/>
          <a:ext cx="3000000" cy="3000000"/>
        </p:xfrm>
        <a:graphic>
          <a:graphicData uri="http://schemas.openxmlformats.org/drawingml/2006/table">
            <a:tbl>
              <a:tblPr>
                <a:noFill/>
                <a:tableStyleId>{B88CE4EE-86FE-4DBA-A14B-798C9A526E3A}</a:tableStyleId>
              </a:tblPr>
              <a:tblGrid>
                <a:gridCol w="966300"/>
                <a:gridCol w="761400"/>
                <a:gridCol w="1992800"/>
                <a:gridCol w="1265125"/>
                <a:gridCol w="1102300"/>
                <a:gridCol w="1177450"/>
              </a:tblGrid>
              <a:tr h="215725">
                <a:tc>
                  <a:txBody>
                    <a:bodyPr/>
                    <a:lstStyle/>
                    <a:p>
                      <a:pPr indent="0" lvl="0" marL="0" marR="0" rtl="0" algn="ctr">
                        <a:lnSpc>
                          <a:spcPct val="100000"/>
                        </a:lnSpc>
                        <a:spcBef>
                          <a:spcPts val="0"/>
                        </a:spcBef>
                        <a:spcAft>
                          <a:spcPts val="0"/>
                        </a:spcAft>
                        <a:buNone/>
                      </a:pPr>
                      <a:r>
                        <a:rPr b="0" lang="en-US" sz="1200" u="none" cap="none" strike="noStrike">
                          <a:solidFill>
                            <a:srgbClr val="000000"/>
                          </a:solidFill>
                          <a:latin typeface="Times New Roman"/>
                          <a:ea typeface="Times New Roman"/>
                          <a:cs typeface="Times New Roman"/>
                          <a:sym typeface="Times New Roman"/>
                        </a:rPr>
                        <a:t>Treatment</a:t>
                      </a:r>
                      <a:endParaRPr b="0"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200" u="none" cap="none" strike="noStrike">
                          <a:solidFill>
                            <a:srgbClr val="000000"/>
                          </a:solidFill>
                          <a:latin typeface="Times New Roman"/>
                          <a:ea typeface="Times New Roman"/>
                          <a:cs typeface="Times New Roman"/>
                          <a:sym typeface="Times New Roman"/>
                        </a:rPr>
                        <a:t>Diet</a:t>
                      </a:r>
                      <a:endParaRPr b="0"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200" u="none" cap="none" strike="noStrike">
                          <a:solidFill>
                            <a:srgbClr val="000000"/>
                          </a:solidFill>
                          <a:latin typeface="Times New Roman"/>
                          <a:ea typeface="Times New Roman"/>
                          <a:cs typeface="Times New Roman"/>
                          <a:sym typeface="Times New Roman"/>
                        </a:rPr>
                        <a:t>Hazard ratios between Sex</a:t>
                      </a:r>
                      <a:endParaRPr b="0"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200" u="none" cap="none" strike="noStrike">
                          <a:solidFill>
                            <a:srgbClr val="000000"/>
                          </a:solidFill>
                          <a:latin typeface="Times New Roman"/>
                          <a:ea typeface="Times New Roman"/>
                          <a:cs typeface="Times New Roman"/>
                          <a:sym typeface="Times New Roman"/>
                        </a:rPr>
                        <a:t>0 – 5</a:t>
                      </a:r>
                      <a:endParaRPr b="0"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200" u="none" cap="none" strike="noStrike">
                          <a:solidFill>
                            <a:srgbClr val="000000"/>
                          </a:solidFill>
                          <a:latin typeface="Times New Roman"/>
                          <a:ea typeface="Times New Roman"/>
                          <a:cs typeface="Times New Roman"/>
                          <a:sym typeface="Times New Roman"/>
                        </a:rPr>
                        <a:t>5 – 8</a:t>
                      </a:r>
                      <a:endParaRPr b="0"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200" u="none" cap="none" strike="noStrike">
                          <a:solidFill>
                            <a:srgbClr val="000000"/>
                          </a:solidFill>
                          <a:latin typeface="Times New Roman"/>
                          <a:ea typeface="Times New Roman"/>
                          <a:cs typeface="Times New Roman"/>
                          <a:sym typeface="Times New Roman"/>
                        </a:rPr>
                        <a:t>8 – 12</a:t>
                      </a:r>
                      <a:endParaRPr b="0"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507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Female vs Male</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1.065</a:t>
                      </a:r>
                      <a:endParaRPr/>
                    </a:p>
                    <a:p>
                      <a:pPr indent="0" lvl="0" marL="0" marR="0" rtl="0" algn="ctr">
                        <a:spcBef>
                          <a:spcPts val="0"/>
                        </a:spcBef>
                        <a:spcAft>
                          <a:spcPts val="0"/>
                        </a:spcAft>
                        <a:buNone/>
                      </a:pPr>
                      <a:r>
                        <a:rPr i="1" lang="en-US" sz="1200" u="none" cap="none" strike="noStrike">
                          <a:latin typeface="Times New Roman"/>
                          <a:ea typeface="Times New Roman"/>
                          <a:cs typeface="Times New Roman"/>
                          <a:sym typeface="Times New Roman"/>
                        </a:rPr>
                        <a:t>(0.7612)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1.145</a:t>
                      </a:r>
                      <a:endParaRPr/>
                    </a:p>
                    <a:p>
                      <a:pPr indent="0" lvl="0" marL="0" marR="0" rtl="0" algn="ctr">
                        <a:spcBef>
                          <a:spcPts val="0"/>
                        </a:spcBef>
                        <a:spcAft>
                          <a:spcPts val="0"/>
                        </a:spcAft>
                        <a:buNone/>
                      </a:pPr>
                      <a:r>
                        <a:rPr i="1" lang="en-US" sz="1200" u="none" cap="none" strike="noStrike">
                          <a:latin typeface="Times New Roman"/>
                          <a:ea typeface="Times New Roman"/>
                          <a:cs typeface="Times New Roman"/>
                          <a:sym typeface="Times New Roman"/>
                        </a:rPr>
                        <a:t>(0.6556)</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1.030</a:t>
                      </a:r>
                      <a:endParaRPr/>
                    </a:p>
                    <a:p>
                      <a:pPr indent="0" lvl="0" marL="0" marR="0" rtl="0" algn="ctr">
                        <a:spcBef>
                          <a:spcPts val="0"/>
                        </a:spcBef>
                        <a:spcAft>
                          <a:spcPts val="0"/>
                        </a:spcAft>
                        <a:buNone/>
                      </a:pPr>
                      <a:r>
                        <a:rPr i="1" lang="en-US" sz="1200" u="none" cap="none" strike="noStrike">
                          <a:latin typeface="Times New Roman"/>
                          <a:ea typeface="Times New Roman"/>
                          <a:cs typeface="Times New Roman"/>
                          <a:sym typeface="Times New Roman"/>
                        </a:rPr>
                        <a:t>(0.9010)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507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CY0.5</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 vs Male</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1.065</a:t>
                      </a:r>
                      <a:endParaRPr/>
                    </a:p>
                    <a:p>
                      <a:pPr indent="0" lvl="0" marL="0" marR="0" rtl="0" algn="ctr">
                        <a:spcBef>
                          <a:spcPts val="0"/>
                        </a:spcBef>
                        <a:spcAft>
                          <a:spcPts val="0"/>
                        </a:spcAft>
                        <a:buNone/>
                      </a:pPr>
                      <a:r>
                        <a:rPr i="1" lang="en-US" sz="1200" u="none" cap="none" strike="noStrike">
                          <a:latin typeface="Times New Roman"/>
                          <a:ea typeface="Times New Roman"/>
                          <a:cs typeface="Times New Roman"/>
                          <a:sym typeface="Times New Roman"/>
                        </a:rPr>
                        <a:t>(0.7612)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1.145</a:t>
                      </a:r>
                      <a:endParaRPr/>
                    </a:p>
                    <a:p>
                      <a:pPr indent="0" lvl="0" marL="0" marR="0" rtl="0" algn="ctr">
                        <a:spcBef>
                          <a:spcPts val="0"/>
                        </a:spcBef>
                        <a:spcAft>
                          <a:spcPts val="0"/>
                        </a:spcAft>
                        <a:buNone/>
                      </a:pPr>
                      <a:r>
                        <a:rPr i="1" lang="en-US" sz="1200" u="none" cap="none" strike="noStrike">
                          <a:latin typeface="Times New Roman"/>
                          <a:ea typeface="Times New Roman"/>
                          <a:cs typeface="Times New Roman"/>
                          <a:sym typeface="Times New Roman"/>
                        </a:rPr>
                        <a:t>(0.6556)</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1.030</a:t>
                      </a:r>
                      <a:endParaRPr/>
                    </a:p>
                    <a:p>
                      <a:pPr indent="0" lvl="0" marL="0" marR="0" rtl="0" algn="ctr">
                        <a:spcBef>
                          <a:spcPts val="0"/>
                        </a:spcBef>
                        <a:spcAft>
                          <a:spcPts val="0"/>
                        </a:spcAft>
                        <a:buNone/>
                      </a:pPr>
                      <a:r>
                        <a:rPr i="1" lang="en-US" sz="1200" u="none" cap="none" strike="noStrike">
                          <a:latin typeface="Times New Roman"/>
                          <a:ea typeface="Times New Roman"/>
                          <a:cs typeface="Times New Roman"/>
                          <a:sym typeface="Times New Roman"/>
                        </a:rPr>
                        <a:t>(0.9010)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507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CY1.0</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 vs Male</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1.065</a:t>
                      </a:r>
                      <a:endParaRPr/>
                    </a:p>
                    <a:p>
                      <a:pPr indent="0" lvl="0" marL="0" marR="0" rtl="0" algn="ctr">
                        <a:spcBef>
                          <a:spcPts val="0"/>
                        </a:spcBef>
                        <a:spcAft>
                          <a:spcPts val="0"/>
                        </a:spcAft>
                        <a:buNone/>
                      </a:pPr>
                      <a:r>
                        <a:rPr i="1" lang="en-US" sz="1200" u="none" cap="none" strike="noStrike">
                          <a:latin typeface="Times New Roman"/>
                          <a:ea typeface="Times New Roman"/>
                          <a:cs typeface="Times New Roman"/>
                          <a:sym typeface="Times New Roman"/>
                        </a:rPr>
                        <a:t>(0.7612)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1.145</a:t>
                      </a:r>
                      <a:endParaRPr/>
                    </a:p>
                    <a:p>
                      <a:pPr indent="0" lvl="0" marL="0" marR="0" rtl="0" algn="ctr">
                        <a:spcBef>
                          <a:spcPts val="0"/>
                        </a:spcBef>
                        <a:spcAft>
                          <a:spcPts val="0"/>
                        </a:spcAft>
                        <a:buNone/>
                      </a:pPr>
                      <a:r>
                        <a:rPr i="1" lang="en-US" sz="1200" u="none" cap="none" strike="noStrike">
                          <a:latin typeface="Times New Roman"/>
                          <a:ea typeface="Times New Roman"/>
                          <a:cs typeface="Times New Roman"/>
                          <a:sym typeface="Times New Roman"/>
                        </a:rPr>
                        <a:t>(0.6556)</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1.030</a:t>
                      </a:r>
                      <a:endParaRPr/>
                    </a:p>
                    <a:p>
                      <a:pPr indent="0" lvl="0" marL="0" marR="0" rtl="0" algn="ctr">
                        <a:spcBef>
                          <a:spcPts val="0"/>
                        </a:spcBef>
                        <a:spcAft>
                          <a:spcPts val="0"/>
                        </a:spcAft>
                        <a:buNone/>
                      </a:pPr>
                      <a:r>
                        <a:rPr i="1" lang="en-US" sz="1200" u="none" cap="none" strike="noStrike">
                          <a:latin typeface="Times New Roman"/>
                          <a:ea typeface="Times New Roman"/>
                          <a:cs typeface="Times New Roman"/>
                          <a:sym typeface="Times New Roman"/>
                        </a:rPr>
                        <a:t>(0.9010)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507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CY1.5</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 vs Male</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1.065</a:t>
                      </a:r>
                      <a:endParaRPr/>
                    </a:p>
                    <a:p>
                      <a:pPr indent="0" lvl="0" marL="0" marR="0" rtl="0" algn="ctr">
                        <a:spcBef>
                          <a:spcPts val="0"/>
                        </a:spcBef>
                        <a:spcAft>
                          <a:spcPts val="0"/>
                        </a:spcAft>
                        <a:buNone/>
                      </a:pPr>
                      <a:r>
                        <a:rPr i="1" lang="en-US" sz="1200" u="none" cap="none" strike="noStrike">
                          <a:latin typeface="Times New Roman"/>
                          <a:ea typeface="Times New Roman"/>
                          <a:cs typeface="Times New Roman"/>
                          <a:sym typeface="Times New Roman"/>
                        </a:rPr>
                        <a:t>(0.7612)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1.145</a:t>
                      </a:r>
                      <a:endParaRPr/>
                    </a:p>
                    <a:p>
                      <a:pPr indent="0" lvl="0" marL="0" marR="0" rtl="0" algn="ctr">
                        <a:spcBef>
                          <a:spcPts val="0"/>
                        </a:spcBef>
                        <a:spcAft>
                          <a:spcPts val="0"/>
                        </a:spcAft>
                        <a:buNone/>
                      </a:pPr>
                      <a:r>
                        <a:rPr i="1" lang="en-US" sz="1200" u="none" cap="none" strike="noStrike">
                          <a:latin typeface="Times New Roman"/>
                          <a:ea typeface="Times New Roman"/>
                          <a:cs typeface="Times New Roman"/>
                          <a:sym typeface="Times New Roman"/>
                        </a:rPr>
                        <a:t>(0.6556)</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1.030</a:t>
                      </a:r>
                      <a:endParaRPr/>
                    </a:p>
                    <a:p>
                      <a:pPr indent="0" lvl="0" marL="0" marR="0" rtl="0" algn="ctr">
                        <a:spcBef>
                          <a:spcPts val="0"/>
                        </a:spcBef>
                        <a:spcAft>
                          <a:spcPts val="0"/>
                        </a:spcAft>
                        <a:buNone/>
                      </a:pPr>
                      <a:r>
                        <a:rPr i="1" lang="en-US" sz="1200" u="none" cap="none" strike="noStrike">
                          <a:latin typeface="Times New Roman"/>
                          <a:ea typeface="Times New Roman"/>
                          <a:cs typeface="Times New Roman"/>
                          <a:sym typeface="Times New Roman"/>
                        </a:rPr>
                        <a:t>(0.9010)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5075">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Inoculated</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 vs Male</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highlight>
                            <a:srgbClr val="FFFF00"/>
                          </a:highlight>
                          <a:latin typeface="Times New Roman"/>
                          <a:ea typeface="Times New Roman"/>
                          <a:cs typeface="Times New Roman"/>
                          <a:sym typeface="Times New Roman"/>
                        </a:rPr>
                        <a:t>1.711</a:t>
                      </a:r>
                      <a:endParaRPr/>
                    </a:p>
                    <a:p>
                      <a:pPr indent="0" lvl="0" marL="0" marR="0" rtl="0" algn="ctr">
                        <a:spcBef>
                          <a:spcPts val="0"/>
                        </a:spcBef>
                        <a:spcAft>
                          <a:spcPts val="0"/>
                        </a:spcAft>
                        <a:buNone/>
                      </a:pPr>
                      <a:r>
                        <a:rPr i="1" lang="en-US" sz="1200" u="none" cap="none" strike="noStrike">
                          <a:highlight>
                            <a:srgbClr val="FFFF00"/>
                          </a:highlight>
                          <a:latin typeface="Times New Roman"/>
                          <a:ea typeface="Times New Roman"/>
                          <a:cs typeface="Times New Roman"/>
                          <a:sym typeface="Times New Roman"/>
                        </a:rPr>
                        <a:t>(0.0261)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highlight>
                            <a:srgbClr val="FFFF00"/>
                          </a:highlight>
                          <a:latin typeface="Times New Roman"/>
                          <a:ea typeface="Times New Roman"/>
                          <a:cs typeface="Times New Roman"/>
                          <a:sym typeface="Times New Roman"/>
                        </a:rPr>
                        <a:t>4.794</a:t>
                      </a:r>
                      <a:endParaRPr/>
                    </a:p>
                    <a:p>
                      <a:pPr indent="0" lvl="0" marL="0" marR="0" rtl="0" algn="ctr">
                        <a:spcBef>
                          <a:spcPts val="0"/>
                        </a:spcBef>
                        <a:spcAft>
                          <a:spcPts val="0"/>
                        </a:spcAft>
                        <a:buNone/>
                      </a:pPr>
                      <a:r>
                        <a:rPr i="1" lang="en-US" sz="1200" u="none" cap="none" strike="noStrike">
                          <a:highlight>
                            <a:srgbClr val="FFFF00"/>
                          </a:highlight>
                          <a:latin typeface="Times New Roman"/>
                          <a:ea typeface="Times New Roman"/>
                          <a:cs typeface="Times New Roman"/>
                          <a:sym typeface="Times New Roman"/>
                        </a:rPr>
                        <a:t>(5.9931e-10)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0.854</a:t>
                      </a:r>
                      <a:endParaRPr/>
                    </a:p>
                    <a:p>
                      <a:pPr indent="0" lvl="0" marL="0" marR="0" rtl="0" algn="ctr">
                        <a:spcBef>
                          <a:spcPts val="0"/>
                        </a:spcBef>
                        <a:spcAft>
                          <a:spcPts val="0"/>
                        </a:spcAft>
                        <a:buNone/>
                      </a:pPr>
                      <a:r>
                        <a:rPr i="1" lang="en-US" sz="1200" u="none" cap="none" strike="noStrike">
                          <a:latin typeface="Times New Roman"/>
                          <a:ea typeface="Times New Roman"/>
                          <a:cs typeface="Times New Roman"/>
                          <a:sym typeface="Times New Roman"/>
                        </a:rPr>
                        <a:t>(0.1147)</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5075">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Inoculated</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CY0.5</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 vs Male</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highlight>
                            <a:srgbClr val="FFFF00"/>
                          </a:highlight>
                          <a:latin typeface="Times New Roman"/>
                          <a:ea typeface="Times New Roman"/>
                          <a:cs typeface="Times New Roman"/>
                          <a:sym typeface="Times New Roman"/>
                        </a:rPr>
                        <a:t>0.936</a:t>
                      </a:r>
                      <a:endParaRPr/>
                    </a:p>
                    <a:p>
                      <a:pPr indent="0" lvl="0" marL="0" marR="0" rtl="0" algn="ctr">
                        <a:spcBef>
                          <a:spcPts val="0"/>
                        </a:spcBef>
                        <a:spcAft>
                          <a:spcPts val="0"/>
                        </a:spcAft>
                        <a:buNone/>
                      </a:pPr>
                      <a:r>
                        <a:rPr i="1" lang="en-US" sz="1200" u="none" cap="none" strike="noStrike">
                          <a:highlight>
                            <a:srgbClr val="FFFF00"/>
                          </a:highlight>
                          <a:latin typeface="Times New Roman"/>
                          <a:ea typeface="Times New Roman"/>
                          <a:cs typeface="Times New Roman"/>
                          <a:sym typeface="Times New Roman"/>
                        </a:rPr>
                        <a:t>(0.0261)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highlight>
                            <a:srgbClr val="FFFF00"/>
                          </a:highlight>
                          <a:latin typeface="Times New Roman"/>
                          <a:ea typeface="Times New Roman"/>
                          <a:cs typeface="Times New Roman"/>
                          <a:sym typeface="Times New Roman"/>
                        </a:rPr>
                        <a:t>4.404</a:t>
                      </a:r>
                      <a:endParaRPr/>
                    </a:p>
                    <a:p>
                      <a:pPr indent="0" lvl="0" marL="0" marR="0" rtl="0" algn="ctr">
                        <a:spcBef>
                          <a:spcPts val="0"/>
                        </a:spcBef>
                        <a:spcAft>
                          <a:spcPts val="0"/>
                        </a:spcAft>
                        <a:buNone/>
                      </a:pPr>
                      <a:r>
                        <a:rPr i="1" lang="en-US" sz="1200" u="none" cap="none" strike="noStrike">
                          <a:highlight>
                            <a:srgbClr val="FFFF00"/>
                          </a:highlight>
                          <a:latin typeface="Times New Roman"/>
                          <a:ea typeface="Times New Roman"/>
                          <a:cs typeface="Times New Roman"/>
                          <a:sym typeface="Times New Roman"/>
                        </a:rPr>
                        <a:t>(2.4345e-09)</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1.192</a:t>
                      </a:r>
                      <a:endParaRPr/>
                    </a:p>
                    <a:p>
                      <a:pPr indent="0" lvl="0" marL="0" marR="0" rtl="0" algn="ctr">
                        <a:spcBef>
                          <a:spcPts val="0"/>
                        </a:spcBef>
                        <a:spcAft>
                          <a:spcPts val="0"/>
                        </a:spcAft>
                        <a:buNone/>
                      </a:pPr>
                      <a:r>
                        <a:rPr i="1" lang="en-US" sz="1200" u="none" cap="none" strike="noStrike">
                          <a:latin typeface="Times New Roman"/>
                          <a:ea typeface="Times New Roman"/>
                          <a:cs typeface="Times New Roman"/>
                          <a:sym typeface="Times New Roman"/>
                        </a:rPr>
                        <a:t>(0.1002)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5075">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Inoculated</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CY1.0</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 vs Male</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0.938</a:t>
                      </a:r>
                      <a:endParaRPr/>
                    </a:p>
                    <a:p>
                      <a:pPr indent="0" lvl="0" marL="0" marR="0" rtl="0" algn="ctr">
                        <a:spcBef>
                          <a:spcPts val="0"/>
                        </a:spcBef>
                        <a:spcAft>
                          <a:spcPts val="0"/>
                        </a:spcAft>
                        <a:buNone/>
                      </a:pPr>
                      <a:r>
                        <a:rPr i="1" lang="en-US" sz="1200" u="none" cap="none" strike="noStrike">
                          <a:latin typeface="Times New Roman"/>
                          <a:ea typeface="Times New Roman"/>
                          <a:cs typeface="Times New Roman"/>
                          <a:sym typeface="Times New Roman"/>
                        </a:rPr>
                        <a:t>(0.7534)</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highlight>
                            <a:srgbClr val="FFFF00"/>
                          </a:highlight>
                          <a:latin typeface="Times New Roman"/>
                          <a:ea typeface="Times New Roman"/>
                          <a:cs typeface="Times New Roman"/>
                          <a:sym typeface="Times New Roman"/>
                        </a:rPr>
                        <a:t>2.805</a:t>
                      </a:r>
                      <a:endParaRPr/>
                    </a:p>
                    <a:p>
                      <a:pPr indent="0" lvl="0" marL="0" marR="0" rtl="0" algn="ctr">
                        <a:spcBef>
                          <a:spcPts val="0"/>
                        </a:spcBef>
                        <a:spcAft>
                          <a:spcPts val="0"/>
                        </a:spcAft>
                        <a:buNone/>
                      </a:pPr>
                      <a:r>
                        <a:rPr i="1" lang="en-US" sz="1200" u="none" cap="none" strike="noStrike">
                          <a:highlight>
                            <a:srgbClr val="FFFF00"/>
                          </a:highlight>
                          <a:latin typeface="Times New Roman"/>
                          <a:ea typeface="Times New Roman"/>
                          <a:cs typeface="Times New Roman"/>
                          <a:sym typeface="Times New Roman"/>
                        </a:rPr>
                        <a:t>(3.5543e-07)</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1.043</a:t>
                      </a:r>
                      <a:endParaRPr/>
                    </a:p>
                    <a:p>
                      <a:pPr indent="0" lvl="0" marL="0" marR="0" rtl="0" algn="ctr">
                        <a:spcBef>
                          <a:spcPts val="0"/>
                        </a:spcBef>
                        <a:spcAft>
                          <a:spcPts val="0"/>
                        </a:spcAft>
                        <a:buNone/>
                      </a:pPr>
                      <a:r>
                        <a:rPr i="1" lang="en-US" sz="1200" u="none" cap="none" strike="noStrike">
                          <a:latin typeface="Times New Roman"/>
                          <a:ea typeface="Times New Roman"/>
                          <a:cs typeface="Times New Roman"/>
                          <a:sym typeface="Times New Roman"/>
                        </a:rPr>
                        <a:t>(0.6100)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5075">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Inoculated</a:t>
                      </a:r>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CY1.5</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Female vs Male</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(p-value)</a:t>
                      </a:r>
                      <a:endParaRPr b="0" i="0" sz="1200" u="none" cap="none" strike="noStrike">
                        <a:solidFill>
                          <a:srgbClr val="000000"/>
                        </a:solidFill>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0.938</a:t>
                      </a:r>
                      <a:endParaRPr/>
                    </a:p>
                    <a:p>
                      <a:pPr indent="0" lvl="0" marL="0" marR="0" rtl="0" algn="ctr">
                        <a:spcBef>
                          <a:spcPts val="0"/>
                        </a:spcBef>
                        <a:spcAft>
                          <a:spcPts val="0"/>
                        </a:spcAft>
                        <a:buNone/>
                      </a:pPr>
                      <a:r>
                        <a:rPr i="1" lang="en-US" sz="1200" u="none" cap="none" strike="noStrike">
                          <a:latin typeface="Times New Roman"/>
                          <a:ea typeface="Times New Roman"/>
                          <a:cs typeface="Times New Roman"/>
                          <a:sym typeface="Times New Roman"/>
                        </a:rPr>
                        <a:t>(0.7534)</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highlight>
                            <a:srgbClr val="FFFF00"/>
                          </a:highlight>
                          <a:latin typeface="Times New Roman"/>
                          <a:ea typeface="Times New Roman"/>
                          <a:cs typeface="Times New Roman"/>
                          <a:sym typeface="Times New Roman"/>
                        </a:rPr>
                        <a:t>2.805</a:t>
                      </a:r>
                      <a:endParaRPr/>
                    </a:p>
                    <a:p>
                      <a:pPr indent="0" lvl="0" marL="0" marR="0" rtl="0" algn="ctr">
                        <a:spcBef>
                          <a:spcPts val="0"/>
                        </a:spcBef>
                        <a:spcAft>
                          <a:spcPts val="0"/>
                        </a:spcAft>
                        <a:buNone/>
                      </a:pPr>
                      <a:r>
                        <a:rPr i="1" lang="en-US" sz="1200" u="none" cap="none" strike="noStrike">
                          <a:highlight>
                            <a:srgbClr val="FFFF00"/>
                          </a:highlight>
                          <a:latin typeface="Times New Roman"/>
                          <a:ea typeface="Times New Roman"/>
                          <a:cs typeface="Times New Roman"/>
                          <a:sym typeface="Times New Roman"/>
                        </a:rPr>
                        <a:t>(3.5543e-07)</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1.043</a:t>
                      </a:r>
                      <a:endParaRPr/>
                    </a:p>
                    <a:p>
                      <a:pPr indent="0" lvl="0" marL="0" marR="0" rtl="0" algn="ctr">
                        <a:spcBef>
                          <a:spcPts val="0"/>
                        </a:spcBef>
                        <a:spcAft>
                          <a:spcPts val="0"/>
                        </a:spcAft>
                        <a:buNone/>
                      </a:pPr>
                      <a:r>
                        <a:rPr i="1" lang="en-US" sz="1200" u="none" cap="none" strike="noStrike">
                          <a:latin typeface="Times New Roman"/>
                          <a:ea typeface="Times New Roman"/>
                          <a:cs typeface="Times New Roman"/>
                          <a:sym typeface="Times New Roman"/>
                        </a:rPr>
                        <a:t>(0.6100)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49" name="Google Shape;34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Char char="•"/>
            </a:pPr>
            <a:r>
              <a:rPr lang="en-US">
                <a:solidFill>
                  <a:srgbClr val="FF0000"/>
                </a:solidFill>
              </a:rPr>
              <a:t>THE REMAINDER OF THE SLIDES ARE NOT PART OF THE PAPER. We may decide to add them back if reviewers ask for them, but I plan to exclude them for the initial submission.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2"/>
          <p:cNvSpPr txBox="1"/>
          <p:nvPr>
            <p:ph idx="1" type="body"/>
          </p:nvPr>
        </p:nvSpPr>
        <p:spPr>
          <a:xfrm>
            <a:off x="198911" y="369909"/>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i="1" lang="en-US"/>
              <a:t>excluded</a:t>
            </a:r>
            <a:endParaRPr/>
          </a:p>
        </p:txBody>
      </p:sp>
      <p:sp>
        <p:nvSpPr>
          <p:cNvPr id="356" name="Google Shape;356;p22"/>
          <p:cNvSpPr txBox="1"/>
          <p:nvPr/>
        </p:nvSpPr>
        <p:spPr>
          <a:xfrm flipH="1">
            <a:off x="11299056" y="6373520"/>
            <a:ext cx="7884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Diet 1</a:t>
            </a:r>
            <a:endParaRPr/>
          </a:p>
        </p:txBody>
      </p:sp>
      <p:sp>
        <p:nvSpPr>
          <p:cNvPr id="357" name="Google Shape;357;p22"/>
          <p:cNvSpPr txBox="1"/>
          <p:nvPr/>
        </p:nvSpPr>
        <p:spPr>
          <a:xfrm>
            <a:off x="401782" y="1336119"/>
            <a:ext cx="11591307" cy="4185761"/>
          </a:xfrm>
          <a:prstGeom prst="rect">
            <a:avLst/>
          </a:prstGeom>
          <a:noFill/>
          <a:ln>
            <a:noFill/>
          </a:ln>
        </p:spPr>
        <p:txBody>
          <a:bodyPr anchorCtr="0" anchor="t" bIns="45700" lIns="91425" spcFirstLastPara="1" rIns="91425" wrap="square" tIns="45700">
            <a:spAutoFit/>
          </a:bodyPr>
          <a:lstStyle/>
          <a:p>
            <a:pPr indent="-400050" lvl="0" marL="400050" marR="0" rtl="0" algn="l">
              <a:spcBef>
                <a:spcPts val="0"/>
              </a:spcBef>
              <a:spcAft>
                <a:spcPts val="0"/>
              </a:spcAft>
              <a:buClr>
                <a:schemeClr val="dk1"/>
              </a:buClr>
              <a:buSzPts val="1800"/>
              <a:buFont typeface="Calibri"/>
              <a:buAutoNum type="romanUcPeriod"/>
            </a:pPr>
            <a:r>
              <a:rPr lang="en-US" sz="1800">
                <a:solidFill>
                  <a:schemeClr val="dk1"/>
                </a:solidFill>
                <a:latin typeface="Calibri"/>
                <a:ea typeface="Calibri"/>
                <a:cs typeface="Calibri"/>
                <a:sym typeface="Calibri"/>
              </a:rPr>
              <a:t>Yeast supplement</a:t>
            </a:r>
            <a:endParaRPr/>
          </a:p>
          <a:p>
            <a:pPr indent="-400050" lvl="1" marL="857250" marR="0" rtl="0" algn="l">
              <a:spcBef>
                <a:spcPts val="0"/>
              </a:spcBef>
              <a:spcAft>
                <a:spcPts val="0"/>
              </a:spcAft>
              <a:buClr>
                <a:srgbClr val="3A3838"/>
              </a:buClr>
              <a:buSzPts val="1600"/>
              <a:buFont typeface="Arial"/>
              <a:buChar char="•"/>
            </a:pPr>
            <a:r>
              <a:rPr b="0" i="0" lang="en-US" sz="1600" u="none" cap="none" strike="noStrike">
                <a:solidFill>
                  <a:srgbClr val="3A3838"/>
                </a:solidFill>
                <a:latin typeface="Calibri"/>
                <a:ea typeface="Calibri"/>
                <a:cs typeface="Calibri"/>
                <a:sym typeface="Calibri"/>
              </a:rPr>
              <a:t>Yeast after spray resulted in higher survival than cornmeal diet after spray on fungal treatment only. No such difference between control flies.  </a:t>
            </a:r>
            <a:endParaRPr/>
          </a:p>
          <a:p>
            <a:pPr indent="-285750" lvl="0" marL="40005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285750" lvl="0" marL="40005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285750" lvl="0" marL="40005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285750" lvl="0" marL="40005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285750" lvl="1" marL="8572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1" marL="8572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1" marL="8572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1" marL="8572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1" marL="8572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1" marL="8572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358" name="Google Shape;358;p22"/>
          <p:cNvGraphicFramePr/>
          <p:nvPr/>
        </p:nvGraphicFramePr>
        <p:xfrm>
          <a:off x="1477489" y="2393969"/>
          <a:ext cx="3000000" cy="3000000"/>
        </p:xfrm>
        <a:graphic>
          <a:graphicData uri="http://schemas.openxmlformats.org/drawingml/2006/table">
            <a:tbl>
              <a:tblPr bandRow="1" firstRow="1">
                <a:noFill/>
                <a:tableStyleId>{1F2A592D-0C4C-484C-94CD-83BE9B6AFADF}</a:tableStyleId>
              </a:tblPr>
              <a:tblGrid>
                <a:gridCol w="1080275"/>
                <a:gridCol w="1080275"/>
                <a:gridCol w="663625"/>
                <a:gridCol w="828125"/>
                <a:gridCol w="692725"/>
                <a:gridCol w="914400"/>
                <a:gridCol w="1047075"/>
                <a:gridCol w="922325"/>
              </a:tblGrid>
              <a:tr h="220925">
                <a:tc gridSpan="2">
                  <a:txBody>
                    <a:bodyPr/>
                    <a:lstStyle/>
                    <a:p>
                      <a:pPr indent="0" lvl="0" marL="0" marR="0" rtl="0" algn="ctr">
                        <a:spcBef>
                          <a:spcPts val="0"/>
                        </a:spcBef>
                        <a:spcAft>
                          <a:spcPts val="0"/>
                        </a:spcAft>
                        <a:buNone/>
                      </a:pPr>
                      <a:r>
                        <a:rPr lang="en-US" sz="1100" u="none" cap="none" strike="noStrike"/>
                        <a:t>Baseline: C/CY</a:t>
                      </a:r>
                      <a:endParaRPr/>
                    </a:p>
                  </a:txBody>
                  <a:tcPr marT="45725" marB="45725" marR="91450" marL="91450">
                    <a:solidFill>
                      <a:schemeClr val="accent2"/>
                    </a:solidFill>
                  </a:tcPr>
                </a:tc>
                <a:tc hMerge="1"/>
                <a:tc gridSpan="3">
                  <a:txBody>
                    <a:bodyPr/>
                    <a:lstStyle/>
                    <a:p>
                      <a:pPr indent="0" lvl="0" marL="0" marR="0" rtl="0" algn="ctr">
                        <a:spcBef>
                          <a:spcPts val="0"/>
                        </a:spcBef>
                        <a:spcAft>
                          <a:spcPts val="0"/>
                        </a:spcAft>
                        <a:buNone/>
                      </a:pPr>
                      <a:r>
                        <a:rPr lang="en-US" sz="1100" u="none" cap="none" strike="noStrike"/>
                        <a:t>Control</a:t>
                      </a:r>
                      <a:endParaRPr/>
                    </a:p>
                  </a:txBody>
                  <a:tcPr marT="45725" marB="45725" marR="91450" marL="91450"/>
                </a:tc>
                <a:tc hMerge="1"/>
                <a:tc hMerge="1"/>
                <a:tc gridSpan="3">
                  <a:txBody>
                    <a:bodyPr/>
                    <a:lstStyle/>
                    <a:p>
                      <a:pPr indent="0" lvl="0" marL="0" marR="0" rtl="0" algn="ctr">
                        <a:spcBef>
                          <a:spcPts val="0"/>
                        </a:spcBef>
                        <a:spcAft>
                          <a:spcPts val="0"/>
                        </a:spcAft>
                        <a:buNone/>
                      </a:pPr>
                      <a:r>
                        <a:rPr lang="en-US" sz="1100" u="none" cap="none" strike="noStrike"/>
                        <a:t>Fungal</a:t>
                      </a:r>
                      <a:endParaRPr/>
                    </a:p>
                  </a:txBody>
                  <a:tcPr marT="45725" marB="45725" marR="91450" marL="91450"/>
                </a:tc>
                <a:tc hMerge="1"/>
                <a:tc hMerge="1"/>
              </a:tr>
              <a:tr h="220925">
                <a:tc gridSpan="2">
                  <a:txBody>
                    <a:bodyPr/>
                    <a:lstStyle/>
                    <a:p>
                      <a:pPr indent="0" lvl="0" marL="0" marR="0" rtl="0" algn="ctr">
                        <a:spcBef>
                          <a:spcPts val="0"/>
                        </a:spcBef>
                        <a:spcAft>
                          <a:spcPts val="0"/>
                        </a:spcAft>
                        <a:buNone/>
                      </a:pPr>
                      <a:r>
                        <a:rPr lang="en-US" sz="1100" u="none" cap="none" strike="noStrike"/>
                        <a:t>Days</a:t>
                      </a:r>
                      <a:endParaRPr/>
                    </a:p>
                  </a:txBody>
                  <a:tcPr marT="45725" marB="45725" marR="91450" marL="91450"/>
                </a:tc>
                <a:tc hMerge="1"/>
                <a:tc>
                  <a:txBody>
                    <a:bodyPr/>
                    <a:lstStyle/>
                    <a:p>
                      <a:pPr indent="0" lvl="0" marL="0" marR="0" rtl="0" algn="ctr">
                        <a:spcBef>
                          <a:spcPts val="0"/>
                        </a:spcBef>
                        <a:spcAft>
                          <a:spcPts val="0"/>
                        </a:spcAft>
                        <a:buNone/>
                      </a:pPr>
                      <a:r>
                        <a:rPr lang="en-US" sz="1100" u="none" cap="none" strike="noStrike"/>
                        <a:t>0-4</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4-9</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9-12</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0-4</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4-9</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9-12</a:t>
                      </a:r>
                      <a:endParaRPr/>
                    </a:p>
                  </a:txBody>
                  <a:tcPr marT="45725" marB="45725" marR="91450" marL="91450"/>
                </a:tc>
              </a:tr>
              <a:tr h="363850">
                <a:tc>
                  <a:txBody>
                    <a:bodyPr/>
                    <a:lstStyle/>
                    <a:p>
                      <a:pPr indent="0" lvl="0" marL="0" marR="0" rtl="0" algn="ctr">
                        <a:spcBef>
                          <a:spcPts val="0"/>
                        </a:spcBef>
                        <a:spcAft>
                          <a:spcPts val="0"/>
                        </a:spcAft>
                        <a:buNone/>
                      </a:pPr>
                      <a:r>
                        <a:rPr lang="en-US" sz="1100" u="none" cap="none" strike="noStrike"/>
                        <a:t>C/C Male</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Hazard ratio</a:t>
                      </a:r>
                      <a:endParaRPr/>
                    </a:p>
                    <a:p>
                      <a:pPr indent="0" lvl="0" marL="0" marR="0" rtl="0" algn="ctr">
                        <a:spcBef>
                          <a:spcPts val="0"/>
                        </a:spcBef>
                        <a:spcAft>
                          <a:spcPts val="0"/>
                        </a:spcAft>
                        <a:buNone/>
                      </a:pPr>
                      <a:r>
                        <a:rPr lang="en-US" sz="1100" u="none" cap="none" strike="noStrike"/>
                        <a:t>(p-value)</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0.693</a:t>
                      </a:r>
                      <a:endParaRPr/>
                    </a:p>
                    <a:p>
                      <a:pPr indent="0" lvl="0" marL="0" marR="0" rtl="0" algn="ctr">
                        <a:spcBef>
                          <a:spcPts val="0"/>
                        </a:spcBef>
                        <a:spcAft>
                          <a:spcPts val="0"/>
                        </a:spcAft>
                        <a:buNone/>
                      </a:pPr>
                      <a:r>
                        <a:rPr lang="en-US" sz="1100" u="none" cap="none" strike="noStrike"/>
                        <a:t>(0.5725)</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2.610</a:t>
                      </a:r>
                      <a:endParaRPr/>
                    </a:p>
                    <a:p>
                      <a:pPr indent="0" lvl="0" marL="0" marR="0" rtl="0" algn="ctr">
                        <a:spcBef>
                          <a:spcPts val="0"/>
                        </a:spcBef>
                        <a:spcAft>
                          <a:spcPts val="0"/>
                        </a:spcAft>
                        <a:buNone/>
                      </a:pPr>
                      <a:r>
                        <a:rPr lang="en-US" sz="1100" u="none" cap="none" strike="noStrike"/>
                        <a:t>(0.2577)</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5.252</a:t>
                      </a:r>
                      <a:endParaRPr/>
                    </a:p>
                    <a:p>
                      <a:pPr indent="0" lvl="0" marL="0" marR="0" rtl="0" algn="ctr">
                        <a:spcBef>
                          <a:spcPts val="0"/>
                        </a:spcBef>
                        <a:spcAft>
                          <a:spcPts val="0"/>
                        </a:spcAft>
                        <a:buNone/>
                      </a:pPr>
                      <a:r>
                        <a:rPr lang="en-US" sz="1100" u="none" cap="none" strike="noStrike"/>
                        <a:t>(0.2577)</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1.734</a:t>
                      </a:r>
                      <a:endParaRPr/>
                    </a:p>
                    <a:p>
                      <a:pPr indent="0" lvl="0" marL="0" marR="0" rtl="0" algn="ctr">
                        <a:spcBef>
                          <a:spcPts val="0"/>
                        </a:spcBef>
                        <a:spcAft>
                          <a:spcPts val="0"/>
                        </a:spcAft>
                        <a:buNone/>
                      </a:pPr>
                      <a:r>
                        <a:rPr lang="en-US" sz="1100" u="none" cap="none" strike="noStrike"/>
                        <a:t>(0.3288)</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highlight>
                            <a:srgbClr val="FFFF00"/>
                          </a:highlight>
                        </a:rPr>
                        <a:t>4.577</a:t>
                      </a:r>
                      <a:endParaRPr/>
                    </a:p>
                    <a:p>
                      <a:pPr indent="0" lvl="0" marL="0" marR="0" rtl="0" algn="ctr">
                        <a:spcBef>
                          <a:spcPts val="0"/>
                        </a:spcBef>
                        <a:spcAft>
                          <a:spcPts val="0"/>
                        </a:spcAft>
                        <a:buNone/>
                      </a:pPr>
                      <a:r>
                        <a:rPr lang="en-US" sz="1100" u="none" cap="none" strike="noStrike">
                          <a:highlight>
                            <a:srgbClr val="FFFF00"/>
                          </a:highlight>
                        </a:rPr>
                        <a:t>(6.0606e-10)</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highlight>
                            <a:srgbClr val="FFFF00"/>
                          </a:highlight>
                        </a:rPr>
                        <a:t>2.991</a:t>
                      </a:r>
                      <a:endParaRPr/>
                    </a:p>
                    <a:p>
                      <a:pPr indent="0" lvl="0" marL="0" marR="0" rtl="0" algn="ctr">
                        <a:spcBef>
                          <a:spcPts val="0"/>
                        </a:spcBef>
                        <a:spcAft>
                          <a:spcPts val="0"/>
                        </a:spcAft>
                        <a:buNone/>
                      </a:pPr>
                      <a:r>
                        <a:rPr lang="en-US" sz="1100" u="none" cap="none" strike="noStrike">
                          <a:highlight>
                            <a:srgbClr val="FFFF00"/>
                          </a:highlight>
                        </a:rPr>
                        <a:t>(8.4623e-11)</a:t>
                      </a:r>
                      <a:endParaRPr/>
                    </a:p>
                  </a:txBody>
                  <a:tcPr marT="45725" marB="45725" marR="91450" marL="91450"/>
                </a:tc>
              </a:tr>
              <a:tr h="363850">
                <a:tc>
                  <a:txBody>
                    <a:bodyPr/>
                    <a:lstStyle/>
                    <a:p>
                      <a:pPr indent="0" lvl="0" marL="0" marR="0" rtl="0" algn="ctr">
                        <a:spcBef>
                          <a:spcPts val="0"/>
                        </a:spcBef>
                        <a:spcAft>
                          <a:spcPts val="0"/>
                        </a:spcAft>
                        <a:buNone/>
                      </a:pPr>
                      <a:r>
                        <a:rPr lang="en-US" sz="1100" u="none" cap="none" strike="noStrike"/>
                        <a:t>C/C Female</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Hazard ratio</a:t>
                      </a:r>
                      <a:endParaRPr/>
                    </a:p>
                    <a:p>
                      <a:pPr indent="0" lvl="0" marL="0" marR="0" rtl="0" algn="ctr">
                        <a:spcBef>
                          <a:spcPts val="0"/>
                        </a:spcBef>
                        <a:spcAft>
                          <a:spcPts val="0"/>
                        </a:spcAft>
                        <a:buNone/>
                      </a:pPr>
                      <a:r>
                        <a:rPr lang="en-US" sz="1100" u="none" cap="none" strike="noStrike"/>
                        <a:t>(p-value)</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0.693</a:t>
                      </a:r>
                      <a:endParaRPr/>
                    </a:p>
                    <a:p>
                      <a:pPr indent="0" lvl="0" marL="0" marR="0" rtl="0" algn="ctr">
                        <a:spcBef>
                          <a:spcPts val="0"/>
                        </a:spcBef>
                        <a:spcAft>
                          <a:spcPts val="0"/>
                        </a:spcAft>
                        <a:buNone/>
                      </a:pPr>
                      <a:r>
                        <a:rPr lang="en-US" sz="1100" u="none" cap="none" strike="noStrike"/>
                        <a:t>(0.5725)</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2.610</a:t>
                      </a:r>
                      <a:endParaRPr/>
                    </a:p>
                    <a:p>
                      <a:pPr indent="0" lvl="0" marL="0" marR="0" rtl="0" algn="ctr">
                        <a:spcBef>
                          <a:spcPts val="0"/>
                        </a:spcBef>
                        <a:spcAft>
                          <a:spcPts val="0"/>
                        </a:spcAft>
                        <a:buNone/>
                      </a:pPr>
                      <a:r>
                        <a:rPr lang="en-US" sz="1100" u="none" cap="none" strike="noStrike"/>
                        <a:t>(0.2577)</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5.252</a:t>
                      </a:r>
                      <a:endParaRPr/>
                    </a:p>
                    <a:p>
                      <a:pPr indent="0" lvl="0" marL="0" marR="0" rtl="0" algn="ctr">
                        <a:spcBef>
                          <a:spcPts val="0"/>
                        </a:spcBef>
                        <a:spcAft>
                          <a:spcPts val="0"/>
                        </a:spcAft>
                        <a:buNone/>
                      </a:pPr>
                      <a:r>
                        <a:rPr lang="en-US" sz="1100" u="none" cap="none" strike="noStrike"/>
                        <a:t>(0.2577)</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1.591</a:t>
                      </a:r>
                      <a:endParaRPr/>
                    </a:p>
                    <a:p>
                      <a:pPr indent="0" lvl="0" marL="0" marR="0" rtl="0" algn="ctr">
                        <a:spcBef>
                          <a:spcPts val="0"/>
                        </a:spcBef>
                        <a:spcAft>
                          <a:spcPts val="0"/>
                        </a:spcAft>
                        <a:buNone/>
                      </a:pPr>
                      <a:r>
                        <a:rPr lang="en-US" sz="1100" u="none" cap="none" strike="noStrike"/>
                        <a:t>(0.3339)</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highlight>
                            <a:srgbClr val="FFFF00"/>
                          </a:highlight>
                        </a:rPr>
                        <a:t>3.547</a:t>
                      </a:r>
                      <a:endParaRPr/>
                    </a:p>
                    <a:p>
                      <a:pPr indent="0" lvl="0" marL="0" marR="0" rtl="0" algn="ctr">
                        <a:spcBef>
                          <a:spcPts val="0"/>
                        </a:spcBef>
                        <a:spcAft>
                          <a:spcPts val="0"/>
                        </a:spcAft>
                        <a:buNone/>
                      </a:pPr>
                      <a:r>
                        <a:rPr lang="en-US" sz="1100" u="none" cap="none" strike="noStrike">
                          <a:highlight>
                            <a:srgbClr val="FFFF00"/>
                          </a:highlight>
                        </a:rPr>
                        <a:t>(2.2922e-12)</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highlight>
                            <a:srgbClr val="FFFF00"/>
                          </a:highlight>
                        </a:rPr>
                        <a:t>3.526</a:t>
                      </a:r>
                      <a:endParaRPr/>
                    </a:p>
                    <a:p>
                      <a:pPr indent="0" lvl="0" marL="0" marR="0" rtl="0" algn="ctr">
                        <a:spcBef>
                          <a:spcPts val="0"/>
                        </a:spcBef>
                        <a:spcAft>
                          <a:spcPts val="0"/>
                        </a:spcAft>
                        <a:buNone/>
                      </a:pPr>
                      <a:r>
                        <a:rPr lang="en-US" sz="1100" u="none" cap="none" strike="noStrike">
                          <a:highlight>
                            <a:srgbClr val="FFFF00"/>
                          </a:highlight>
                        </a:rPr>
                        <a:t>(6.0437e-11)</a:t>
                      </a:r>
                      <a:endParaRPr/>
                    </a:p>
                  </a:txBody>
                  <a:tcPr marT="45725" marB="45725" marR="91450" marL="91450"/>
                </a:tc>
              </a:tr>
            </a:tbl>
          </a:graphicData>
        </a:graphic>
      </p:graphicFrame>
      <p:graphicFrame>
        <p:nvGraphicFramePr>
          <p:cNvPr id="359" name="Google Shape;359;p22"/>
          <p:cNvGraphicFramePr/>
          <p:nvPr/>
        </p:nvGraphicFramePr>
        <p:xfrm>
          <a:off x="1477489" y="3785365"/>
          <a:ext cx="3000000" cy="3000000"/>
        </p:xfrm>
        <a:graphic>
          <a:graphicData uri="http://schemas.openxmlformats.org/drawingml/2006/table">
            <a:tbl>
              <a:tblPr bandRow="1" firstRow="1">
                <a:noFill/>
                <a:tableStyleId>{1F2A592D-0C4C-484C-94CD-83BE9B6AFADF}</a:tableStyleId>
              </a:tblPr>
              <a:tblGrid>
                <a:gridCol w="1080275"/>
                <a:gridCol w="1080275"/>
                <a:gridCol w="663625"/>
                <a:gridCol w="828125"/>
                <a:gridCol w="692725"/>
                <a:gridCol w="914400"/>
                <a:gridCol w="1047075"/>
                <a:gridCol w="922325"/>
              </a:tblGrid>
              <a:tr h="220925">
                <a:tc gridSpan="2">
                  <a:txBody>
                    <a:bodyPr/>
                    <a:lstStyle/>
                    <a:p>
                      <a:pPr indent="0" lvl="0" marL="0" marR="0" rtl="0" algn="ctr">
                        <a:spcBef>
                          <a:spcPts val="0"/>
                        </a:spcBef>
                        <a:spcAft>
                          <a:spcPts val="0"/>
                        </a:spcAft>
                        <a:buNone/>
                      </a:pPr>
                      <a:r>
                        <a:rPr lang="en-US" sz="1100" u="none" cap="none" strike="noStrike"/>
                        <a:t>Baseline: CY/CY</a:t>
                      </a:r>
                      <a:endParaRPr/>
                    </a:p>
                  </a:txBody>
                  <a:tcPr marT="45725" marB="45725" marR="91450" marL="91450">
                    <a:solidFill>
                      <a:schemeClr val="accent2"/>
                    </a:solidFill>
                  </a:tcPr>
                </a:tc>
                <a:tc hMerge="1"/>
                <a:tc gridSpan="3">
                  <a:txBody>
                    <a:bodyPr/>
                    <a:lstStyle/>
                    <a:p>
                      <a:pPr indent="0" lvl="0" marL="0" marR="0" rtl="0" algn="ctr">
                        <a:spcBef>
                          <a:spcPts val="0"/>
                        </a:spcBef>
                        <a:spcAft>
                          <a:spcPts val="0"/>
                        </a:spcAft>
                        <a:buNone/>
                      </a:pPr>
                      <a:r>
                        <a:rPr lang="en-US" sz="1100" u="none" cap="none" strike="noStrike"/>
                        <a:t>Control</a:t>
                      </a:r>
                      <a:endParaRPr/>
                    </a:p>
                  </a:txBody>
                  <a:tcPr marT="45725" marB="45725" marR="91450" marL="91450"/>
                </a:tc>
                <a:tc hMerge="1"/>
                <a:tc hMerge="1"/>
                <a:tc gridSpan="3">
                  <a:txBody>
                    <a:bodyPr/>
                    <a:lstStyle/>
                    <a:p>
                      <a:pPr indent="0" lvl="0" marL="0" marR="0" rtl="0" algn="ctr">
                        <a:spcBef>
                          <a:spcPts val="0"/>
                        </a:spcBef>
                        <a:spcAft>
                          <a:spcPts val="0"/>
                        </a:spcAft>
                        <a:buNone/>
                      </a:pPr>
                      <a:r>
                        <a:rPr lang="en-US" sz="1100" u="none" cap="none" strike="noStrike"/>
                        <a:t>Fungal</a:t>
                      </a:r>
                      <a:endParaRPr/>
                    </a:p>
                  </a:txBody>
                  <a:tcPr marT="45725" marB="45725" marR="91450" marL="91450"/>
                </a:tc>
                <a:tc hMerge="1"/>
                <a:tc hMerge="1"/>
              </a:tr>
              <a:tr h="220925">
                <a:tc gridSpan="2">
                  <a:txBody>
                    <a:bodyPr/>
                    <a:lstStyle/>
                    <a:p>
                      <a:pPr indent="0" lvl="0" marL="0" marR="0" rtl="0" algn="ctr">
                        <a:spcBef>
                          <a:spcPts val="0"/>
                        </a:spcBef>
                        <a:spcAft>
                          <a:spcPts val="0"/>
                        </a:spcAft>
                        <a:buNone/>
                      </a:pPr>
                      <a:r>
                        <a:rPr lang="en-US" sz="1100" u="none" cap="none" strike="noStrike"/>
                        <a:t>Days</a:t>
                      </a:r>
                      <a:endParaRPr/>
                    </a:p>
                  </a:txBody>
                  <a:tcPr marT="45725" marB="45725" marR="91450" marL="91450"/>
                </a:tc>
                <a:tc hMerge="1"/>
                <a:tc>
                  <a:txBody>
                    <a:bodyPr/>
                    <a:lstStyle/>
                    <a:p>
                      <a:pPr indent="0" lvl="0" marL="0" marR="0" rtl="0" algn="ctr">
                        <a:spcBef>
                          <a:spcPts val="0"/>
                        </a:spcBef>
                        <a:spcAft>
                          <a:spcPts val="0"/>
                        </a:spcAft>
                        <a:buNone/>
                      </a:pPr>
                      <a:r>
                        <a:rPr lang="en-US" sz="1100" u="none" cap="none" strike="noStrike"/>
                        <a:t>0-4</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4-9</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9-12</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0-4</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4-9</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9-12</a:t>
                      </a:r>
                      <a:endParaRPr/>
                    </a:p>
                  </a:txBody>
                  <a:tcPr marT="45725" marB="45725" marR="91450" marL="91450"/>
                </a:tc>
              </a:tr>
              <a:tr h="363850">
                <a:tc>
                  <a:txBody>
                    <a:bodyPr/>
                    <a:lstStyle/>
                    <a:p>
                      <a:pPr indent="0" lvl="0" marL="0" marR="0" rtl="0" algn="ctr">
                        <a:spcBef>
                          <a:spcPts val="0"/>
                        </a:spcBef>
                        <a:spcAft>
                          <a:spcPts val="0"/>
                        </a:spcAft>
                        <a:buNone/>
                      </a:pPr>
                      <a:r>
                        <a:rPr lang="en-US" sz="1100" u="none" cap="none" strike="noStrike"/>
                        <a:t>CY/C Male</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Hazard ratio</a:t>
                      </a:r>
                      <a:endParaRPr/>
                    </a:p>
                    <a:p>
                      <a:pPr indent="0" lvl="0" marL="0" marR="0" rtl="0" algn="ctr">
                        <a:spcBef>
                          <a:spcPts val="0"/>
                        </a:spcBef>
                        <a:spcAft>
                          <a:spcPts val="0"/>
                        </a:spcAft>
                        <a:buNone/>
                      </a:pPr>
                      <a:r>
                        <a:rPr lang="en-US" sz="1100" u="none" cap="none" strike="noStrike"/>
                        <a:t>(p-value)</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0.376</a:t>
                      </a:r>
                      <a:endParaRPr/>
                    </a:p>
                    <a:p>
                      <a:pPr indent="0" lvl="0" marL="0" marR="0" rtl="0" algn="ctr">
                        <a:spcBef>
                          <a:spcPts val="0"/>
                        </a:spcBef>
                        <a:spcAft>
                          <a:spcPts val="0"/>
                        </a:spcAft>
                        <a:buNone/>
                      </a:pPr>
                      <a:r>
                        <a:rPr lang="en-US" sz="1100" u="none" cap="none" strike="noStrike"/>
                        <a:t>(0.0765)</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0.569</a:t>
                      </a:r>
                      <a:endParaRPr/>
                    </a:p>
                    <a:p>
                      <a:pPr indent="0" lvl="0" marL="0" marR="0" rtl="0" algn="ctr">
                        <a:spcBef>
                          <a:spcPts val="0"/>
                        </a:spcBef>
                        <a:spcAft>
                          <a:spcPts val="0"/>
                        </a:spcAft>
                        <a:buNone/>
                      </a:pPr>
                      <a:r>
                        <a:rPr lang="en-US" sz="1100" u="none" cap="none" strike="noStrike"/>
                        <a:t>(0.2593)</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1.209</a:t>
                      </a:r>
                      <a:endParaRPr/>
                    </a:p>
                    <a:p>
                      <a:pPr indent="0" lvl="0" marL="0" marR="0" rtl="0" algn="ctr">
                        <a:spcBef>
                          <a:spcPts val="0"/>
                        </a:spcBef>
                        <a:spcAft>
                          <a:spcPts val="0"/>
                        </a:spcAft>
                        <a:buNone/>
                      </a:pPr>
                      <a:r>
                        <a:rPr lang="en-US" sz="1100" u="none" cap="none" strike="noStrike"/>
                        <a:t>(0.7702)</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0.703</a:t>
                      </a:r>
                      <a:endParaRPr/>
                    </a:p>
                    <a:p>
                      <a:pPr indent="0" lvl="0" marL="0" marR="0" rtl="0" algn="ctr">
                        <a:spcBef>
                          <a:spcPts val="0"/>
                        </a:spcBef>
                        <a:spcAft>
                          <a:spcPts val="0"/>
                        </a:spcAft>
                        <a:buNone/>
                      </a:pPr>
                      <a:r>
                        <a:rPr lang="en-US" sz="1100" u="none" cap="none" strike="noStrike"/>
                        <a:t>(0.5882)</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highlight>
                            <a:srgbClr val="FFFF00"/>
                          </a:highlight>
                        </a:rPr>
                        <a:t>2.560</a:t>
                      </a:r>
                      <a:endParaRPr/>
                    </a:p>
                    <a:p>
                      <a:pPr indent="0" lvl="0" marL="0" marR="0" rtl="0" algn="ctr">
                        <a:spcBef>
                          <a:spcPts val="0"/>
                        </a:spcBef>
                        <a:spcAft>
                          <a:spcPts val="0"/>
                        </a:spcAft>
                        <a:buNone/>
                      </a:pPr>
                      <a:r>
                        <a:rPr lang="en-US" sz="1100" u="none" cap="none" strike="noStrike">
                          <a:highlight>
                            <a:srgbClr val="FFFF00"/>
                          </a:highlight>
                        </a:rPr>
                        <a:t>(3.0444e-5)</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highlight>
                            <a:srgbClr val="FFFF00"/>
                          </a:highlight>
                        </a:rPr>
                        <a:t>2.249</a:t>
                      </a:r>
                      <a:endParaRPr/>
                    </a:p>
                    <a:p>
                      <a:pPr indent="0" lvl="0" marL="0" marR="0" rtl="0" algn="ctr">
                        <a:spcBef>
                          <a:spcPts val="0"/>
                        </a:spcBef>
                        <a:spcAft>
                          <a:spcPts val="0"/>
                        </a:spcAft>
                        <a:buNone/>
                      </a:pPr>
                      <a:r>
                        <a:rPr lang="en-US" sz="1100" u="none" cap="none" strike="noStrike">
                          <a:highlight>
                            <a:srgbClr val="FFFF00"/>
                          </a:highlight>
                        </a:rPr>
                        <a:t>(2.5324e-06)</a:t>
                      </a:r>
                      <a:endParaRPr/>
                    </a:p>
                  </a:txBody>
                  <a:tcPr marT="45725" marB="45725" marR="91450" marL="91450"/>
                </a:tc>
              </a:tr>
              <a:tr h="363850">
                <a:tc>
                  <a:txBody>
                    <a:bodyPr/>
                    <a:lstStyle/>
                    <a:p>
                      <a:pPr indent="0" lvl="0" marL="0" marR="0" rtl="0" algn="ctr">
                        <a:spcBef>
                          <a:spcPts val="0"/>
                        </a:spcBef>
                        <a:spcAft>
                          <a:spcPts val="0"/>
                        </a:spcAft>
                        <a:buNone/>
                      </a:pPr>
                      <a:r>
                        <a:rPr lang="en-US" sz="1100" u="none" cap="none" strike="noStrike"/>
                        <a:t>CY/C Female</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Hazard ratio</a:t>
                      </a:r>
                      <a:endParaRPr/>
                    </a:p>
                    <a:p>
                      <a:pPr indent="0" lvl="0" marL="0" marR="0" rtl="0" algn="ctr">
                        <a:spcBef>
                          <a:spcPts val="0"/>
                        </a:spcBef>
                        <a:spcAft>
                          <a:spcPts val="0"/>
                        </a:spcAft>
                        <a:buNone/>
                      </a:pPr>
                      <a:r>
                        <a:rPr lang="en-US" sz="1100" u="none" cap="none" strike="noStrike"/>
                        <a:t>(p-value)</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0.376</a:t>
                      </a:r>
                      <a:endParaRPr/>
                    </a:p>
                    <a:p>
                      <a:pPr indent="0" lvl="0" marL="0" marR="0" rtl="0" algn="ctr">
                        <a:spcBef>
                          <a:spcPts val="0"/>
                        </a:spcBef>
                        <a:spcAft>
                          <a:spcPts val="0"/>
                        </a:spcAft>
                        <a:buNone/>
                      </a:pPr>
                      <a:r>
                        <a:rPr lang="en-US" sz="1100" u="none" cap="none" strike="noStrike"/>
                        <a:t>(0.0765)</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0.569</a:t>
                      </a:r>
                      <a:endParaRPr/>
                    </a:p>
                    <a:p>
                      <a:pPr indent="0" lvl="0" marL="0" marR="0" rtl="0" algn="ctr">
                        <a:spcBef>
                          <a:spcPts val="0"/>
                        </a:spcBef>
                        <a:spcAft>
                          <a:spcPts val="0"/>
                        </a:spcAft>
                        <a:buNone/>
                      </a:pPr>
                      <a:r>
                        <a:rPr lang="en-US" sz="1100" u="none" cap="none" strike="noStrike"/>
                        <a:t>(0.2593)</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1.209</a:t>
                      </a:r>
                      <a:endParaRPr/>
                    </a:p>
                    <a:p>
                      <a:pPr indent="0" lvl="0" marL="0" marR="0" rtl="0" algn="ctr">
                        <a:spcBef>
                          <a:spcPts val="0"/>
                        </a:spcBef>
                        <a:spcAft>
                          <a:spcPts val="0"/>
                        </a:spcAft>
                        <a:buNone/>
                      </a:pPr>
                      <a:r>
                        <a:rPr lang="en-US" sz="1100" u="none" cap="none" strike="noStrike"/>
                        <a:t>(0.7702)</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t>0.435</a:t>
                      </a:r>
                      <a:endParaRPr/>
                    </a:p>
                    <a:p>
                      <a:pPr indent="0" lvl="0" marL="0" marR="0" rtl="0" algn="ctr">
                        <a:spcBef>
                          <a:spcPts val="0"/>
                        </a:spcBef>
                        <a:spcAft>
                          <a:spcPts val="0"/>
                        </a:spcAft>
                        <a:buNone/>
                      </a:pPr>
                      <a:r>
                        <a:rPr lang="en-US" sz="1100" u="none" cap="none" strike="noStrike"/>
                        <a:t>(0.3104)</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highlight>
                            <a:srgbClr val="FFFF00"/>
                          </a:highlight>
                        </a:rPr>
                        <a:t>3.022</a:t>
                      </a:r>
                      <a:endParaRPr/>
                    </a:p>
                    <a:p>
                      <a:pPr indent="0" lvl="0" marL="0" marR="0" rtl="0" algn="ctr">
                        <a:spcBef>
                          <a:spcPts val="0"/>
                        </a:spcBef>
                        <a:spcAft>
                          <a:spcPts val="0"/>
                        </a:spcAft>
                        <a:buNone/>
                      </a:pPr>
                      <a:r>
                        <a:rPr lang="en-US" sz="1100" u="none" cap="none" strike="noStrike">
                          <a:highlight>
                            <a:srgbClr val="FFFF00"/>
                          </a:highlight>
                        </a:rPr>
                        <a:t>(1.4657e-07)</a:t>
                      </a:r>
                      <a:endParaRPr/>
                    </a:p>
                  </a:txBody>
                  <a:tcPr marT="45725" marB="45725" marR="91450" marL="91450"/>
                </a:tc>
                <a:tc>
                  <a:txBody>
                    <a:bodyPr/>
                    <a:lstStyle/>
                    <a:p>
                      <a:pPr indent="0" lvl="0" marL="0" marR="0" rtl="0" algn="ctr">
                        <a:spcBef>
                          <a:spcPts val="0"/>
                        </a:spcBef>
                        <a:spcAft>
                          <a:spcPts val="0"/>
                        </a:spcAft>
                        <a:buNone/>
                      </a:pPr>
                      <a:r>
                        <a:rPr lang="en-US" sz="1100" u="none" cap="none" strike="noStrike">
                          <a:highlight>
                            <a:srgbClr val="FFFF00"/>
                          </a:highlight>
                        </a:rPr>
                        <a:t>1.833</a:t>
                      </a:r>
                      <a:endParaRPr/>
                    </a:p>
                    <a:p>
                      <a:pPr indent="0" lvl="0" marL="0" marR="0" rtl="0" algn="ctr">
                        <a:spcBef>
                          <a:spcPts val="0"/>
                        </a:spcBef>
                        <a:spcAft>
                          <a:spcPts val="0"/>
                        </a:spcAft>
                        <a:buNone/>
                      </a:pPr>
                      <a:r>
                        <a:rPr lang="en-US" sz="1100" u="none" cap="none" strike="noStrike">
                          <a:highlight>
                            <a:srgbClr val="FFFF00"/>
                          </a:highlight>
                        </a:rPr>
                        <a:t>(0.0003)</a:t>
                      </a:r>
                      <a:endParaRPr/>
                    </a:p>
                  </a:txBody>
                  <a:tcPr marT="45725" marB="45725" marR="91450" marL="9145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23"/>
          <p:cNvPicPr preferRelativeResize="0"/>
          <p:nvPr/>
        </p:nvPicPr>
        <p:blipFill rotWithShape="1">
          <a:blip r:embed="rId3">
            <a:alphaModFix/>
          </a:blip>
          <a:srcRect b="0" l="0" r="0" t="0"/>
          <a:stretch/>
        </p:blipFill>
        <p:spPr>
          <a:xfrm>
            <a:off x="2960914" y="1291499"/>
            <a:ext cx="6628901" cy="3944529"/>
          </a:xfrm>
          <a:prstGeom prst="rect">
            <a:avLst/>
          </a:prstGeom>
          <a:noFill/>
          <a:ln>
            <a:noFill/>
          </a:ln>
        </p:spPr>
      </p:pic>
      <p:sp>
        <p:nvSpPr>
          <p:cNvPr id="366" name="Google Shape;366;p23"/>
          <p:cNvSpPr txBox="1"/>
          <p:nvPr/>
        </p:nvSpPr>
        <p:spPr>
          <a:xfrm>
            <a:off x="445168" y="5662981"/>
            <a:ext cx="92481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add the data points for all replicates on top of these trend lines and get rid of the mean points.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grpSp>
        <p:nvGrpSpPr>
          <p:cNvPr id="372" name="Google Shape;372;p24"/>
          <p:cNvGrpSpPr/>
          <p:nvPr/>
        </p:nvGrpSpPr>
        <p:grpSpPr>
          <a:xfrm>
            <a:off x="232012" y="2598309"/>
            <a:ext cx="2876076" cy="3015681"/>
            <a:chOff x="0" y="2639252"/>
            <a:chExt cx="2876076" cy="3015681"/>
          </a:xfrm>
        </p:grpSpPr>
        <p:pic>
          <p:nvPicPr>
            <p:cNvPr descr="A close up of a map&#10;&#10;Description automatically generated" id="373" name="Google Shape;373;p24"/>
            <p:cNvPicPr preferRelativeResize="0"/>
            <p:nvPr/>
          </p:nvPicPr>
          <p:blipFill rotWithShape="1">
            <a:blip r:embed="rId3">
              <a:alphaModFix/>
            </a:blip>
            <a:srcRect b="0" l="0" r="0" t="0"/>
            <a:stretch/>
          </p:blipFill>
          <p:spPr>
            <a:xfrm>
              <a:off x="0" y="2639252"/>
              <a:ext cx="1687445" cy="3015681"/>
            </a:xfrm>
            <a:prstGeom prst="rect">
              <a:avLst/>
            </a:prstGeom>
            <a:noFill/>
            <a:ln>
              <a:noFill/>
            </a:ln>
          </p:spPr>
        </p:pic>
        <p:pic>
          <p:nvPicPr>
            <p:cNvPr descr="A picture containing knife, table&#10;&#10;Description automatically generated" id="374" name="Google Shape;374;p24"/>
            <p:cNvPicPr preferRelativeResize="0"/>
            <p:nvPr/>
          </p:nvPicPr>
          <p:blipFill rotWithShape="1">
            <a:blip r:embed="rId4">
              <a:alphaModFix/>
            </a:blip>
            <a:srcRect b="0" l="0" r="0" t="0"/>
            <a:stretch/>
          </p:blipFill>
          <p:spPr>
            <a:xfrm>
              <a:off x="1682276" y="3612887"/>
              <a:ext cx="1193800" cy="685800"/>
            </a:xfrm>
            <a:prstGeom prst="rect">
              <a:avLst/>
            </a:prstGeom>
            <a:noFill/>
            <a:ln>
              <a:noFill/>
            </a:ln>
          </p:spPr>
        </p:pic>
      </p:grpSp>
      <p:grpSp>
        <p:nvGrpSpPr>
          <p:cNvPr id="375" name="Google Shape;375;p24"/>
          <p:cNvGrpSpPr/>
          <p:nvPr/>
        </p:nvGrpSpPr>
        <p:grpSpPr>
          <a:xfrm>
            <a:off x="3165726" y="2598307"/>
            <a:ext cx="2846600" cy="3015681"/>
            <a:chOff x="2870907" y="2639252"/>
            <a:chExt cx="2846600" cy="3015681"/>
          </a:xfrm>
        </p:grpSpPr>
        <p:pic>
          <p:nvPicPr>
            <p:cNvPr descr="A close up of a map&#10;&#10;Description automatically generated" id="376" name="Google Shape;376;p24"/>
            <p:cNvPicPr preferRelativeResize="0"/>
            <p:nvPr/>
          </p:nvPicPr>
          <p:blipFill rotWithShape="1">
            <a:blip r:embed="rId5">
              <a:alphaModFix/>
            </a:blip>
            <a:srcRect b="0" l="0" r="0" t="0"/>
            <a:stretch/>
          </p:blipFill>
          <p:spPr>
            <a:xfrm>
              <a:off x="2870907" y="2639252"/>
              <a:ext cx="1687445" cy="3015681"/>
            </a:xfrm>
            <a:prstGeom prst="rect">
              <a:avLst/>
            </a:prstGeom>
            <a:noFill/>
            <a:ln>
              <a:noFill/>
            </a:ln>
          </p:spPr>
        </p:pic>
        <p:pic>
          <p:nvPicPr>
            <p:cNvPr descr="A picture containing knife, bird, table&#10;&#10;Description automatically generated" id="377" name="Google Shape;377;p24"/>
            <p:cNvPicPr preferRelativeResize="0"/>
            <p:nvPr/>
          </p:nvPicPr>
          <p:blipFill rotWithShape="1">
            <a:blip r:embed="rId6">
              <a:alphaModFix/>
            </a:blip>
            <a:srcRect b="0" l="0" r="0" t="0"/>
            <a:stretch/>
          </p:blipFill>
          <p:spPr>
            <a:xfrm>
              <a:off x="4444224" y="3612887"/>
              <a:ext cx="1273283" cy="724792"/>
            </a:xfrm>
            <a:prstGeom prst="rect">
              <a:avLst/>
            </a:prstGeom>
            <a:noFill/>
            <a:ln>
              <a:noFill/>
            </a:ln>
          </p:spPr>
        </p:pic>
      </p:grpSp>
      <p:grpSp>
        <p:nvGrpSpPr>
          <p:cNvPr id="378" name="Google Shape;378;p24"/>
          <p:cNvGrpSpPr/>
          <p:nvPr/>
        </p:nvGrpSpPr>
        <p:grpSpPr>
          <a:xfrm>
            <a:off x="6067898" y="2598306"/>
            <a:ext cx="2934941" cy="3015681"/>
            <a:chOff x="5741814" y="2639251"/>
            <a:chExt cx="2934941" cy="3015681"/>
          </a:xfrm>
        </p:grpSpPr>
        <p:pic>
          <p:nvPicPr>
            <p:cNvPr descr="A close up of a map&#10;&#10;Description automatically generated" id="379" name="Google Shape;379;p24"/>
            <p:cNvPicPr preferRelativeResize="0"/>
            <p:nvPr/>
          </p:nvPicPr>
          <p:blipFill rotWithShape="1">
            <a:blip r:embed="rId7">
              <a:alphaModFix/>
            </a:blip>
            <a:srcRect b="0" l="0" r="0" t="0"/>
            <a:stretch/>
          </p:blipFill>
          <p:spPr>
            <a:xfrm>
              <a:off x="5741814" y="2639251"/>
              <a:ext cx="1687445" cy="3015681"/>
            </a:xfrm>
            <a:prstGeom prst="rect">
              <a:avLst/>
            </a:prstGeom>
            <a:noFill/>
            <a:ln>
              <a:noFill/>
            </a:ln>
          </p:spPr>
        </p:pic>
        <p:pic>
          <p:nvPicPr>
            <p:cNvPr descr="A screenshot of a cell phone&#10;&#10;Description automatically generated" id="380" name="Google Shape;380;p24"/>
            <p:cNvPicPr preferRelativeResize="0"/>
            <p:nvPr/>
          </p:nvPicPr>
          <p:blipFill rotWithShape="1">
            <a:blip r:embed="rId8">
              <a:alphaModFix/>
            </a:blip>
            <a:srcRect b="0" l="0" r="0" t="0"/>
            <a:stretch/>
          </p:blipFill>
          <p:spPr>
            <a:xfrm>
              <a:off x="7365226" y="3616631"/>
              <a:ext cx="1311529" cy="766209"/>
            </a:xfrm>
            <a:prstGeom prst="rect">
              <a:avLst/>
            </a:prstGeom>
            <a:noFill/>
            <a:ln>
              <a:noFill/>
            </a:ln>
          </p:spPr>
        </p:pic>
      </p:grpSp>
      <p:grpSp>
        <p:nvGrpSpPr>
          <p:cNvPr id="381" name="Google Shape;381;p24"/>
          <p:cNvGrpSpPr/>
          <p:nvPr/>
        </p:nvGrpSpPr>
        <p:grpSpPr>
          <a:xfrm>
            <a:off x="9052931" y="2598305"/>
            <a:ext cx="2888590" cy="3015681"/>
            <a:chOff x="8612721" y="2639250"/>
            <a:chExt cx="2888590" cy="3015681"/>
          </a:xfrm>
        </p:grpSpPr>
        <p:pic>
          <p:nvPicPr>
            <p:cNvPr descr="A close up of a map&#10;&#10;Description automatically generated" id="382" name="Google Shape;382;p24"/>
            <p:cNvPicPr preferRelativeResize="0"/>
            <p:nvPr/>
          </p:nvPicPr>
          <p:blipFill rotWithShape="1">
            <a:blip r:embed="rId9">
              <a:alphaModFix/>
            </a:blip>
            <a:srcRect b="0" l="0" r="0" t="0"/>
            <a:stretch/>
          </p:blipFill>
          <p:spPr>
            <a:xfrm>
              <a:off x="8612721" y="2639250"/>
              <a:ext cx="1687445" cy="3015681"/>
            </a:xfrm>
            <a:prstGeom prst="rect">
              <a:avLst/>
            </a:prstGeom>
            <a:noFill/>
            <a:ln>
              <a:noFill/>
            </a:ln>
          </p:spPr>
        </p:pic>
        <p:pic>
          <p:nvPicPr>
            <p:cNvPr descr="A picture containing table&#10;&#10;Description automatically generated" id="383" name="Google Shape;383;p24"/>
            <p:cNvPicPr preferRelativeResize="0"/>
            <p:nvPr/>
          </p:nvPicPr>
          <p:blipFill rotWithShape="1">
            <a:blip r:embed="rId10">
              <a:alphaModFix/>
            </a:blip>
            <a:srcRect b="0" l="0" r="0" t="0"/>
            <a:stretch/>
          </p:blipFill>
          <p:spPr>
            <a:xfrm>
              <a:off x="10217394" y="3658048"/>
              <a:ext cx="1283917" cy="724792"/>
            </a:xfrm>
            <a:prstGeom prst="rect">
              <a:avLst/>
            </a:prstGeom>
            <a:noFill/>
            <a:ln>
              <a:noFill/>
            </a:ln>
          </p:spPr>
        </p:pic>
      </p:grpSp>
      <p:sp>
        <p:nvSpPr>
          <p:cNvPr id="384" name="Google Shape;384;p24"/>
          <p:cNvSpPr txBox="1"/>
          <p:nvPr/>
        </p:nvSpPr>
        <p:spPr>
          <a:xfrm>
            <a:off x="1578428" y="707571"/>
            <a:ext cx="85306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 thought this was done 4 times. How come there are only two sets of dots? Should be 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grpSp>
        <p:nvGrpSpPr>
          <p:cNvPr id="390" name="Google Shape;390;p25"/>
          <p:cNvGrpSpPr/>
          <p:nvPr/>
        </p:nvGrpSpPr>
        <p:grpSpPr>
          <a:xfrm>
            <a:off x="66239" y="2667073"/>
            <a:ext cx="2330322" cy="2598000"/>
            <a:chOff x="66239" y="2667073"/>
            <a:chExt cx="2330322" cy="2598000"/>
          </a:xfrm>
        </p:grpSpPr>
        <p:pic>
          <p:nvPicPr>
            <p:cNvPr descr="A close up of a map&#10;&#10;Description automatically generated" id="391" name="Google Shape;391;p25"/>
            <p:cNvPicPr preferRelativeResize="0"/>
            <p:nvPr/>
          </p:nvPicPr>
          <p:blipFill rotWithShape="1">
            <a:blip r:embed="rId3">
              <a:alphaModFix/>
            </a:blip>
            <a:srcRect b="0" l="0" r="0" t="0"/>
            <a:stretch/>
          </p:blipFill>
          <p:spPr>
            <a:xfrm>
              <a:off x="66239" y="2667073"/>
              <a:ext cx="1453729" cy="2598000"/>
            </a:xfrm>
            <a:prstGeom prst="rect">
              <a:avLst/>
            </a:prstGeom>
            <a:noFill/>
            <a:ln>
              <a:noFill/>
            </a:ln>
          </p:spPr>
        </p:pic>
        <p:pic>
          <p:nvPicPr>
            <p:cNvPr descr="A picture containing table&#10;&#10;Description automatically generated" id="392" name="Google Shape;392;p25"/>
            <p:cNvPicPr preferRelativeResize="0"/>
            <p:nvPr/>
          </p:nvPicPr>
          <p:blipFill rotWithShape="1">
            <a:blip r:embed="rId4">
              <a:alphaModFix/>
            </a:blip>
            <a:srcRect b="0" l="0" r="0" t="0"/>
            <a:stretch/>
          </p:blipFill>
          <p:spPr>
            <a:xfrm>
              <a:off x="1393025" y="3676121"/>
              <a:ext cx="1003536" cy="579904"/>
            </a:xfrm>
            <a:prstGeom prst="rect">
              <a:avLst/>
            </a:prstGeom>
            <a:noFill/>
            <a:ln>
              <a:noFill/>
            </a:ln>
          </p:spPr>
        </p:pic>
      </p:grpSp>
      <p:grpSp>
        <p:nvGrpSpPr>
          <p:cNvPr id="393" name="Google Shape;393;p25"/>
          <p:cNvGrpSpPr/>
          <p:nvPr/>
        </p:nvGrpSpPr>
        <p:grpSpPr>
          <a:xfrm>
            <a:off x="2413263" y="2667073"/>
            <a:ext cx="2457265" cy="2598000"/>
            <a:chOff x="2269617" y="2667073"/>
            <a:chExt cx="2457265" cy="2598000"/>
          </a:xfrm>
        </p:grpSpPr>
        <p:pic>
          <p:nvPicPr>
            <p:cNvPr descr="A close up of a map&#10;&#10;Description automatically generated" id="394" name="Google Shape;394;p25"/>
            <p:cNvPicPr preferRelativeResize="0"/>
            <p:nvPr/>
          </p:nvPicPr>
          <p:blipFill rotWithShape="1">
            <a:blip r:embed="rId5">
              <a:alphaModFix/>
            </a:blip>
            <a:srcRect b="0" l="0" r="0" t="0"/>
            <a:stretch/>
          </p:blipFill>
          <p:spPr>
            <a:xfrm>
              <a:off x="2269617" y="2667073"/>
              <a:ext cx="1453729" cy="2598000"/>
            </a:xfrm>
            <a:prstGeom prst="rect">
              <a:avLst/>
            </a:prstGeom>
            <a:noFill/>
            <a:ln>
              <a:noFill/>
            </a:ln>
          </p:spPr>
        </p:pic>
        <p:pic>
          <p:nvPicPr>
            <p:cNvPr descr="A picture containing knife, table&#10;&#10;Description automatically generated" id="395" name="Google Shape;395;p25"/>
            <p:cNvPicPr preferRelativeResize="0"/>
            <p:nvPr/>
          </p:nvPicPr>
          <p:blipFill rotWithShape="1">
            <a:blip r:embed="rId6">
              <a:alphaModFix/>
            </a:blip>
            <a:srcRect b="0" l="0" r="0" t="0"/>
            <a:stretch/>
          </p:blipFill>
          <p:spPr>
            <a:xfrm>
              <a:off x="3723346" y="3676121"/>
              <a:ext cx="1003536" cy="579904"/>
            </a:xfrm>
            <a:prstGeom prst="rect">
              <a:avLst/>
            </a:prstGeom>
            <a:noFill/>
            <a:ln>
              <a:noFill/>
            </a:ln>
          </p:spPr>
        </p:pic>
      </p:grpSp>
      <p:grpSp>
        <p:nvGrpSpPr>
          <p:cNvPr id="396" name="Google Shape;396;p25"/>
          <p:cNvGrpSpPr/>
          <p:nvPr/>
        </p:nvGrpSpPr>
        <p:grpSpPr>
          <a:xfrm>
            <a:off x="4876196" y="2667073"/>
            <a:ext cx="2411772" cy="2598000"/>
            <a:chOff x="4472995" y="2667073"/>
            <a:chExt cx="2411772" cy="2598000"/>
          </a:xfrm>
        </p:grpSpPr>
        <p:pic>
          <p:nvPicPr>
            <p:cNvPr descr="A close up of a map&#10;&#10;Description automatically generated" id="397" name="Google Shape;397;p25"/>
            <p:cNvPicPr preferRelativeResize="0"/>
            <p:nvPr/>
          </p:nvPicPr>
          <p:blipFill rotWithShape="1">
            <a:blip r:embed="rId7">
              <a:alphaModFix/>
            </a:blip>
            <a:srcRect b="0" l="0" r="0" t="0"/>
            <a:stretch/>
          </p:blipFill>
          <p:spPr>
            <a:xfrm>
              <a:off x="4472995" y="2667073"/>
              <a:ext cx="1453729" cy="2598000"/>
            </a:xfrm>
            <a:prstGeom prst="rect">
              <a:avLst/>
            </a:prstGeom>
            <a:noFill/>
            <a:ln>
              <a:noFill/>
            </a:ln>
          </p:spPr>
        </p:pic>
        <p:pic>
          <p:nvPicPr>
            <p:cNvPr descr="A picture containing knife, table&#10;&#10;Description automatically generated" id="398" name="Google Shape;398;p25"/>
            <p:cNvPicPr preferRelativeResize="0"/>
            <p:nvPr/>
          </p:nvPicPr>
          <p:blipFill rotWithShape="1">
            <a:blip r:embed="rId8">
              <a:alphaModFix/>
            </a:blip>
            <a:srcRect b="0" l="0" r="0" t="0"/>
            <a:stretch/>
          </p:blipFill>
          <p:spPr>
            <a:xfrm>
              <a:off x="5881231" y="3676121"/>
              <a:ext cx="1003536" cy="579904"/>
            </a:xfrm>
            <a:prstGeom prst="rect">
              <a:avLst/>
            </a:prstGeom>
            <a:noFill/>
            <a:ln>
              <a:noFill/>
            </a:ln>
          </p:spPr>
        </p:pic>
      </p:grpSp>
      <p:grpSp>
        <p:nvGrpSpPr>
          <p:cNvPr id="399" name="Google Shape;399;p25"/>
          <p:cNvGrpSpPr/>
          <p:nvPr/>
        </p:nvGrpSpPr>
        <p:grpSpPr>
          <a:xfrm>
            <a:off x="7318089" y="2667073"/>
            <a:ext cx="2457265" cy="2598000"/>
            <a:chOff x="6676373" y="2667073"/>
            <a:chExt cx="2457265" cy="2598000"/>
          </a:xfrm>
        </p:grpSpPr>
        <p:pic>
          <p:nvPicPr>
            <p:cNvPr descr="A close up of a map&#10;&#10;Description automatically generated" id="400" name="Google Shape;400;p25"/>
            <p:cNvPicPr preferRelativeResize="0"/>
            <p:nvPr/>
          </p:nvPicPr>
          <p:blipFill rotWithShape="1">
            <a:blip r:embed="rId9">
              <a:alphaModFix/>
            </a:blip>
            <a:srcRect b="0" l="0" r="0" t="0"/>
            <a:stretch/>
          </p:blipFill>
          <p:spPr>
            <a:xfrm>
              <a:off x="6676373" y="2667073"/>
              <a:ext cx="1453729" cy="2598000"/>
            </a:xfrm>
            <a:prstGeom prst="rect">
              <a:avLst/>
            </a:prstGeom>
            <a:noFill/>
            <a:ln>
              <a:noFill/>
            </a:ln>
          </p:spPr>
        </p:pic>
        <p:pic>
          <p:nvPicPr>
            <p:cNvPr descr="A picture containing table&#10;&#10;Description automatically generated" id="401" name="Google Shape;401;p25"/>
            <p:cNvPicPr preferRelativeResize="0"/>
            <p:nvPr/>
          </p:nvPicPr>
          <p:blipFill rotWithShape="1">
            <a:blip r:embed="rId10">
              <a:alphaModFix/>
            </a:blip>
            <a:srcRect b="0" l="0" r="0" t="0"/>
            <a:stretch/>
          </p:blipFill>
          <p:spPr>
            <a:xfrm>
              <a:off x="8130102" y="3676121"/>
              <a:ext cx="1003536" cy="579904"/>
            </a:xfrm>
            <a:prstGeom prst="rect">
              <a:avLst/>
            </a:prstGeom>
            <a:noFill/>
            <a:ln>
              <a:noFill/>
            </a:ln>
          </p:spPr>
        </p:pic>
      </p:grpSp>
      <p:grpSp>
        <p:nvGrpSpPr>
          <p:cNvPr id="402" name="Google Shape;402;p25"/>
          <p:cNvGrpSpPr/>
          <p:nvPr/>
        </p:nvGrpSpPr>
        <p:grpSpPr>
          <a:xfrm>
            <a:off x="9759982" y="2667073"/>
            <a:ext cx="2420992" cy="2598000"/>
            <a:chOff x="8879751" y="2667073"/>
            <a:chExt cx="2420992" cy="2598000"/>
          </a:xfrm>
        </p:grpSpPr>
        <p:pic>
          <p:nvPicPr>
            <p:cNvPr descr="A close up of a map&#10;&#10;Description automatically generated" id="403" name="Google Shape;403;p25"/>
            <p:cNvPicPr preferRelativeResize="0"/>
            <p:nvPr/>
          </p:nvPicPr>
          <p:blipFill rotWithShape="1">
            <a:blip r:embed="rId11">
              <a:alphaModFix/>
            </a:blip>
            <a:srcRect b="0" l="0" r="0" t="0"/>
            <a:stretch/>
          </p:blipFill>
          <p:spPr>
            <a:xfrm>
              <a:off x="8879751" y="2667073"/>
              <a:ext cx="1453729" cy="2598000"/>
            </a:xfrm>
            <a:prstGeom prst="rect">
              <a:avLst/>
            </a:prstGeom>
            <a:noFill/>
            <a:ln>
              <a:noFill/>
            </a:ln>
          </p:spPr>
        </p:pic>
        <p:pic>
          <p:nvPicPr>
            <p:cNvPr descr="A picture containing knife, table&#10;&#10;Description automatically generated" id="404" name="Google Shape;404;p25"/>
            <p:cNvPicPr preferRelativeResize="0"/>
            <p:nvPr/>
          </p:nvPicPr>
          <p:blipFill rotWithShape="1">
            <a:blip r:embed="rId12">
              <a:alphaModFix/>
            </a:blip>
            <a:srcRect b="0" l="0" r="0" t="0"/>
            <a:stretch/>
          </p:blipFill>
          <p:spPr>
            <a:xfrm>
              <a:off x="10297207" y="3676121"/>
              <a:ext cx="1003536" cy="579904"/>
            </a:xfrm>
            <a:prstGeom prst="rect">
              <a:avLst/>
            </a:prstGeom>
            <a:noFill/>
            <a:ln>
              <a:noFill/>
            </a:ln>
          </p:spPr>
        </p:pic>
      </p:grpSp>
      <p:sp>
        <p:nvSpPr>
          <p:cNvPr id="405" name="Google Shape;405;p25"/>
          <p:cNvSpPr txBox="1"/>
          <p:nvPr/>
        </p:nvSpPr>
        <p:spPr>
          <a:xfrm>
            <a:off x="1632856" y="795159"/>
            <a:ext cx="85306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 thought this was done 4 times. How come there are only two sets of dots? Should be 4?</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grpSp>
        <p:nvGrpSpPr>
          <p:cNvPr id="411" name="Google Shape;411;p26"/>
          <p:cNvGrpSpPr/>
          <p:nvPr/>
        </p:nvGrpSpPr>
        <p:grpSpPr>
          <a:xfrm>
            <a:off x="522514" y="2715513"/>
            <a:ext cx="2558725" cy="2684236"/>
            <a:chOff x="228969" y="2596243"/>
            <a:chExt cx="2558725" cy="2684236"/>
          </a:xfrm>
        </p:grpSpPr>
        <p:pic>
          <p:nvPicPr>
            <p:cNvPr id="412" name="Google Shape;412;p26"/>
            <p:cNvPicPr preferRelativeResize="0"/>
            <p:nvPr/>
          </p:nvPicPr>
          <p:blipFill rotWithShape="1">
            <a:blip r:embed="rId3">
              <a:alphaModFix/>
            </a:blip>
            <a:srcRect b="0" l="0" r="0" t="0"/>
            <a:stretch/>
          </p:blipFill>
          <p:spPr>
            <a:xfrm>
              <a:off x="228969" y="2596243"/>
              <a:ext cx="1501982" cy="2684236"/>
            </a:xfrm>
            <a:prstGeom prst="rect">
              <a:avLst/>
            </a:prstGeom>
            <a:noFill/>
            <a:ln>
              <a:noFill/>
            </a:ln>
          </p:spPr>
        </p:pic>
        <p:pic>
          <p:nvPicPr>
            <p:cNvPr descr="A picture containing table&#10;&#10;Description automatically generated" id="413" name="Google Shape;413;p26"/>
            <p:cNvPicPr preferRelativeResize="0"/>
            <p:nvPr/>
          </p:nvPicPr>
          <p:blipFill rotWithShape="1">
            <a:blip r:embed="rId4">
              <a:alphaModFix/>
            </a:blip>
            <a:srcRect b="0" l="0" r="0" t="0"/>
            <a:stretch/>
          </p:blipFill>
          <p:spPr>
            <a:xfrm>
              <a:off x="1622728" y="3659112"/>
              <a:ext cx="1164966" cy="659531"/>
            </a:xfrm>
            <a:prstGeom prst="rect">
              <a:avLst/>
            </a:prstGeom>
            <a:noFill/>
            <a:ln>
              <a:noFill/>
            </a:ln>
          </p:spPr>
        </p:pic>
      </p:grpSp>
      <p:grpSp>
        <p:nvGrpSpPr>
          <p:cNvPr id="414" name="Google Shape;414;p26"/>
          <p:cNvGrpSpPr/>
          <p:nvPr/>
        </p:nvGrpSpPr>
        <p:grpSpPr>
          <a:xfrm>
            <a:off x="3239173" y="2715513"/>
            <a:ext cx="2605728" cy="2684236"/>
            <a:chOff x="2629146" y="2596243"/>
            <a:chExt cx="2605728" cy="2684236"/>
          </a:xfrm>
        </p:grpSpPr>
        <p:pic>
          <p:nvPicPr>
            <p:cNvPr id="415" name="Google Shape;415;p26"/>
            <p:cNvPicPr preferRelativeResize="0"/>
            <p:nvPr/>
          </p:nvPicPr>
          <p:blipFill rotWithShape="1">
            <a:blip r:embed="rId5">
              <a:alphaModFix/>
            </a:blip>
            <a:srcRect b="0" l="0" r="0" t="0"/>
            <a:stretch/>
          </p:blipFill>
          <p:spPr>
            <a:xfrm>
              <a:off x="2629146" y="2596243"/>
              <a:ext cx="1501982" cy="2684236"/>
            </a:xfrm>
            <a:prstGeom prst="rect">
              <a:avLst/>
            </a:prstGeom>
            <a:noFill/>
            <a:ln>
              <a:noFill/>
            </a:ln>
          </p:spPr>
        </p:pic>
        <p:pic>
          <p:nvPicPr>
            <p:cNvPr descr="A picture containing table&#10;&#10;Description automatically generated" id="416" name="Google Shape;416;p26"/>
            <p:cNvPicPr preferRelativeResize="0"/>
            <p:nvPr/>
          </p:nvPicPr>
          <p:blipFill rotWithShape="1">
            <a:blip r:embed="rId6">
              <a:alphaModFix/>
            </a:blip>
            <a:srcRect b="0" l="0" r="0" t="0"/>
            <a:stretch/>
          </p:blipFill>
          <p:spPr>
            <a:xfrm>
              <a:off x="4069908" y="3659112"/>
              <a:ext cx="1164966" cy="659531"/>
            </a:xfrm>
            <a:prstGeom prst="rect">
              <a:avLst/>
            </a:prstGeom>
            <a:noFill/>
            <a:ln>
              <a:noFill/>
            </a:ln>
          </p:spPr>
        </p:pic>
      </p:grpSp>
      <p:grpSp>
        <p:nvGrpSpPr>
          <p:cNvPr id="417" name="Google Shape;417;p26"/>
          <p:cNvGrpSpPr/>
          <p:nvPr/>
        </p:nvGrpSpPr>
        <p:grpSpPr>
          <a:xfrm>
            <a:off x="5955832" y="2715513"/>
            <a:ext cx="2625764" cy="2684236"/>
            <a:chOff x="5029323" y="2596243"/>
            <a:chExt cx="2625764" cy="2684236"/>
          </a:xfrm>
        </p:grpSpPr>
        <p:pic>
          <p:nvPicPr>
            <p:cNvPr id="418" name="Google Shape;418;p26"/>
            <p:cNvPicPr preferRelativeResize="0"/>
            <p:nvPr/>
          </p:nvPicPr>
          <p:blipFill rotWithShape="1">
            <a:blip r:embed="rId7">
              <a:alphaModFix/>
            </a:blip>
            <a:srcRect b="0" l="0" r="0" t="0"/>
            <a:stretch/>
          </p:blipFill>
          <p:spPr>
            <a:xfrm>
              <a:off x="5029323" y="2596243"/>
              <a:ext cx="1501982" cy="2684236"/>
            </a:xfrm>
            <a:prstGeom prst="rect">
              <a:avLst/>
            </a:prstGeom>
            <a:noFill/>
            <a:ln>
              <a:noFill/>
            </a:ln>
          </p:spPr>
        </p:pic>
        <p:pic>
          <p:nvPicPr>
            <p:cNvPr descr="A picture containing table&#10;&#10;Description automatically generated" id="419" name="Google Shape;419;p26"/>
            <p:cNvPicPr preferRelativeResize="0"/>
            <p:nvPr/>
          </p:nvPicPr>
          <p:blipFill rotWithShape="1">
            <a:blip r:embed="rId8">
              <a:alphaModFix/>
            </a:blip>
            <a:srcRect b="0" l="0" r="0" t="0"/>
            <a:stretch/>
          </p:blipFill>
          <p:spPr>
            <a:xfrm>
              <a:off x="6490121" y="3659112"/>
              <a:ext cx="1164966" cy="659531"/>
            </a:xfrm>
            <a:prstGeom prst="rect">
              <a:avLst/>
            </a:prstGeom>
            <a:noFill/>
            <a:ln>
              <a:noFill/>
            </a:ln>
          </p:spPr>
        </p:pic>
      </p:grpSp>
      <p:grpSp>
        <p:nvGrpSpPr>
          <p:cNvPr id="420" name="Google Shape;420;p26"/>
          <p:cNvGrpSpPr/>
          <p:nvPr/>
        </p:nvGrpSpPr>
        <p:grpSpPr>
          <a:xfrm>
            <a:off x="8685859" y="2715513"/>
            <a:ext cx="2645800" cy="2684236"/>
            <a:chOff x="7429500" y="2599418"/>
            <a:chExt cx="2645800" cy="2684236"/>
          </a:xfrm>
        </p:grpSpPr>
        <p:pic>
          <p:nvPicPr>
            <p:cNvPr id="421" name="Google Shape;421;p26"/>
            <p:cNvPicPr preferRelativeResize="0"/>
            <p:nvPr/>
          </p:nvPicPr>
          <p:blipFill rotWithShape="1">
            <a:blip r:embed="rId9">
              <a:alphaModFix/>
            </a:blip>
            <a:srcRect b="0" l="0" r="0" t="0"/>
            <a:stretch/>
          </p:blipFill>
          <p:spPr>
            <a:xfrm>
              <a:off x="7429500" y="2599418"/>
              <a:ext cx="1501982" cy="2684236"/>
            </a:xfrm>
            <a:prstGeom prst="rect">
              <a:avLst/>
            </a:prstGeom>
            <a:noFill/>
            <a:ln>
              <a:noFill/>
            </a:ln>
          </p:spPr>
        </p:pic>
        <p:pic>
          <p:nvPicPr>
            <p:cNvPr descr="A picture containing table&#10;&#10;Description automatically generated" id="422" name="Google Shape;422;p26"/>
            <p:cNvPicPr preferRelativeResize="0"/>
            <p:nvPr/>
          </p:nvPicPr>
          <p:blipFill rotWithShape="1">
            <a:blip r:embed="rId10">
              <a:alphaModFix/>
            </a:blip>
            <a:srcRect b="0" l="0" r="0" t="0"/>
            <a:stretch/>
          </p:blipFill>
          <p:spPr>
            <a:xfrm>
              <a:off x="8910334" y="3659111"/>
              <a:ext cx="1164966" cy="659531"/>
            </a:xfrm>
            <a:prstGeom prst="rect">
              <a:avLst/>
            </a:prstGeom>
            <a:noFill/>
            <a:ln>
              <a:noFill/>
            </a:ln>
          </p:spPr>
        </p:pic>
      </p:grpSp>
      <p:sp>
        <p:nvSpPr>
          <p:cNvPr id="423" name="Google Shape;423;p26"/>
          <p:cNvSpPr txBox="1"/>
          <p:nvPr/>
        </p:nvSpPr>
        <p:spPr>
          <a:xfrm>
            <a:off x="3182294" y="561184"/>
            <a:ext cx="58525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Cut off data at 12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aphicFrame>
        <p:nvGraphicFramePr>
          <p:cNvPr id="177" name="Google Shape;177;p3"/>
          <p:cNvGraphicFramePr/>
          <p:nvPr/>
        </p:nvGraphicFramePr>
        <p:xfrm>
          <a:off x="1817914" y="1943718"/>
          <a:ext cx="3000000" cy="3000000"/>
        </p:xfrm>
        <a:graphic>
          <a:graphicData uri="http://schemas.openxmlformats.org/drawingml/2006/table">
            <a:tbl>
              <a:tblPr>
                <a:noFill/>
                <a:tableStyleId>{B88CE4EE-86FE-4DBA-A14B-798C9A526E3A}</a:tableStyleId>
              </a:tblPr>
              <a:tblGrid>
                <a:gridCol w="1988825"/>
                <a:gridCol w="2261975"/>
                <a:gridCol w="3597800"/>
              </a:tblGrid>
              <a:tr h="167650">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Treatment name on graphs</a:t>
                      </a:r>
                      <a:endParaRPr sz="1200" u="none" cap="none" strike="noStrike">
                        <a:latin typeface="Times New Roman"/>
                        <a:ea typeface="Times New Roman"/>
                        <a:cs typeface="Times New Roman"/>
                        <a:sym typeface="Times New Roman"/>
                      </a:endParaRPr>
                    </a:p>
                  </a:txBody>
                  <a:tcPr marT="36825" marB="36825" marR="73025" marL="730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Day 12 – 14 (before spray)</a:t>
                      </a:r>
                      <a:endParaRPr sz="1200" u="none" cap="none" strike="noStrike">
                        <a:latin typeface="Times New Roman"/>
                        <a:ea typeface="Times New Roman"/>
                        <a:cs typeface="Times New Roman"/>
                        <a:sym typeface="Times New Roman"/>
                      </a:endParaRPr>
                    </a:p>
                  </a:txBody>
                  <a:tcPr marT="36825" marB="368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Day 15 – 27 (after spray)</a:t>
                      </a:r>
                      <a:endParaRPr sz="1200" u="none" cap="none" strike="noStrike">
                        <a:latin typeface="Times New Roman"/>
                        <a:ea typeface="Times New Roman"/>
                        <a:cs typeface="Times New Roman"/>
                        <a:sym typeface="Times New Roman"/>
                      </a:endParaRPr>
                    </a:p>
                  </a:txBody>
                  <a:tcPr marT="36825" marB="368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67650">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C/C</a:t>
                      </a:r>
                      <a:endParaRPr sz="1200" u="none" cap="none" strike="noStrike">
                        <a:latin typeface="Times New Roman"/>
                        <a:ea typeface="Times New Roman"/>
                        <a:cs typeface="Times New Roman"/>
                        <a:sym typeface="Times New Roman"/>
                      </a:endParaRPr>
                    </a:p>
                  </a:txBody>
                  <a:tcPr marT="36825" marB="36825" marR="73025" marL="730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Cornmeal</a:t>
                      </a:r>
                      <a:endParaRPr sz="1200" u="none" cap="none" strike="noStrike">
                        <a:latin typeface="Times New Roman"/>
                        <a:ea typeface="Times New Roman"/>
                        <a:cs typeface="Times New Roman"/>
                        <a:sym typeface="Times New Roman"/>
                      </a:endParaRPr>
                    </a:p>
                  </a:txBody>
                  <a:tcPr marT="36825" marB="368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Cornmeal</a:t>
                      </a:r>
                      <a:endParaRPr sz="1200" u="none" cap="none" strike="noStrike">
                        <a:latin typeface="Times New Roman"/>
                        <a:ea typeface="Times New Roman"/>
                        <a:cs typeface="Times New Roman"/>
                        <a:sym typeface="Times New Roman"/>
                      </a:endParaRPr>
                    </a:p>
                  </a:txBody>
                  <a:tcPr marT="36825" marB="368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650">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C/CY</a:t>
                      </a:r>
                      <a:endParaRPr sz="1200" u="none" cap="none" strike="noStrike">
                        <a:latin typeface="Times New Roman"/>
                        <a:ea typeface="Times New Roman"/>
                        <a:cs typeface="Times New Roman"/>
                        <a:sym typeface="Times New Roman"/>
                      </a:endParaRPr>
                    </a:p>
                  </a:txBody>
                  <a:tcPr marT="36825" marB="36825" marR="73025" marL="730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Cornmeal</a:t>
                      </a:r>
                      <a:endParaRPr sz="1200" u="none" cap="none" strike="noStrike">
                        <a:latin typeface="Times New Roman"/>
                        <a:ea typeface="Times New Roman"/>
                        <a:cs typeface="Times New Roman"/>
                        <a:sym typeface="Times New Roman"/>
                      </a:endParaRPr>
                    </a:p>
                  </a:txBody>
                  <a:tcPr marT="36825" marB="368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Cornmeal with yeast supplement</a:t>
                      </a:r>
                      <a:endParaRPr sz="1200" u="none" cap="none" strike="noStrike">
                        <a:latin typeface="Times New Roman"/>
                        <a:ea typeface="Times New Roman"/>
                        <a:cs typeface="Times New Roman"/>
                        <a:sym typeface="Times New Roman"/>
                      </a:endParaRPr>
                    </a:p>
                  </a:txBody>
                  <a:tcPr marT="36825" marB="368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650">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CY/C</a:t>
                      </a:r>
                      <a:endParaRPr sz="1200" u="none" cap="none" strike="noStrike">
                        <a:latin typeface="Times New Roman"/>
                        <a:ea typeface="Times New Roman"/>
                        <a:cs typeface="Times New Roman"/>
                        <a:sym typeface="Times New Roman"/>
                      </a:endParaRPr>
                    </a:p>
                  </a:txBody>
                  <a:tcPr marT="36825" marB="36825" marR="73025" marL="730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Cornmeal with yeast supplement</a:t>
                      </a:r>
                      <a:endParaRPr sz="1200" u="none" cap="none" strike="noStrike">
                        <a:latin typeface="Times New Roman"/>
                        <a:ea typeface="Times New Roman"/>
                        <a:cs typeface="Times New Roman"/>
                        <a:sym typeface="Times New Roman"/>
                      </a:endParaRPr>
                    </a:p>
                  </a:txBody>
                  <a:tcPr marT="36825" marB="368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Cornmeal</a:t>
                      </a:r>
                      <a:endParaRPr sz="1200" u="none" cap="none" strike="noStrike">
                        <a:latin typeface="Times New Roman"/>
                        <a:ea typeface="Times New Roman"/>
                        <a:cs typeface="Times New Roman"/>
                        <a:sym typeface="Times New Roman"/>
                      </a:endParaRPr>
                    </a:p>
                  </a:txBody>
                  <a:tcPr marT="36825" marB="368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650">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CY/CY</a:t>
                      </a:r>
                      <a:endParaRPr sz="1200" u="none" cap="none" strike="noStrike">
                        <a:latin typeface="Times New Roman"/>
                        <a:ea typeface="Times New Roman"/>
                        <a:cs typeface="Times New Roman"/>
                        <a:sym typeface="Times New Roman"/>
                      </a:endParaRPr>
                    </a:p>
                  </a:txBody>
                  <a:tcPr marT="36825" marB="36825" marR="73025" marL="730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Cornmeal with yeast supplement</a:t>
                      </a:r>
                      <a:endParaRPr sz="1200" u="none" cap="none" strike="noStrike">
                        <a:latin typeface="Times New Roman"/>
                        <a:ea typeface="Times New Roman"/>
                        <a:cs typeface="Times New Roman"/>
                        <a:sym typeface="Times New Roman"/>
                      </a:endParaRPr>
                    </a:p>
                  </a:txBody>
                  <a:tcPr marT="36825" marB="368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Cornmeal with yeast supplement</a:t>
                      </a:r>
                      <a:endParaRPr sz="1200" u="none" cap="none" strike="noStrike">
                        <a:latin typeface="Times New Roman"/>
                        <a:ea typeface="Times New Roman"/>
                        <a:cs typeface="Times New Roman"/>
                        <a:sym typeface="Times New Roman"/>
                      </a:endParaRPr>
                    </a:p>
                  </a:txBody>
                  <a:tcPr marT="36825" marB="368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650">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G/G</a:t>
                      </a:r>
                      <a:endParaRPr sz="1200" u="none" cap="none" strike="noStrike">
                        <a:latin typeface="Times New Roman"/>
                        <a:ea typeface="Times New Roman"/>
                        <a:cs typeface="Times New Roman"/>
                        <a:sym typeface="Times New Roman"/>
                      </a:endParaRPr>
                    </a:p>
                  </a:txBody>
                  <a:tcPr marT="36825" marB="36825" marR="73025" marL="730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Glucose</a:t>
                      </a:r>
                      <a:endParaRPr sz="1200" u="none" cap="none" strike="noStrike">
                        <a:latin typeface="Times New Roman"/>
                        <a:ea typeface="Times New Roman"/>
                        <a:cs typeface="Times New Roman"/>
                        <a:sym typeface="Times New Roman"/>
                      </a:endParaRPr>
                    </a:p>
                  </a:txBody>
                  <a:tcPr marT="36825" marB="368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Glucose</a:t>
                      </a:r>
                      <a:endParaRPr sz="1200" u="none" cap="none" strike="noStrike">
                        <a:latin typeface="Times New Roman"/>
                        <a:ea typeface="Times New Roman"/>
                        <a:cs typeface="Times New Roman"/>
                        <a:sym typeface="Times New Roman"/>
                      </a:endParaRPr>
                    </a:p>
                  </a:txBody>
                  <a:tcPr marT="36825" marB="368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78" name="Google Shape;178;p3"/>
          <p:cNvSpPr/>
          <p:nvPr/>
        </p:nvSpPr>
        <p:spPr>
          <a:xfrm>
            <a:off x="838200" y="1461716"/>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grpSp>
        <p:nvGrpSpPr>
          <p:cNvPr id="184" name="Google Shape;184;p4"/>
          <p:cNvGrpSpPr/>
          <p:nvPr/>
        </p:nvGrpSpPr>
        <p:grpSpPr>
          <a:xfrm>
            <a:off x="1577597" y="1395890"/>
            <a:ext cx="9621967" cy="4470400"/>
            <a:chOff x="1799665" y="1408953"/>
            <a:chExt cx="9621967" cy="4470400"/>
          </a:xfrm>
        </p:grpSpPr>
        <p:pic>
          <p:nvPicPr>
            <p:cNvPr id="185" name="Google Shape;185;p4"/>
            <p:cNvPicPr preferRelativeResize="0"/>
            <p:nvPr/>
          </p:nvPicPr>
          <p:blipFill rotWithShape="1">
            <a:blip r:embed="rId3">
              <a:alphaModFix/>
            </a:blip>
            <a:srcRect b="0" l="0" r="0" t="0"/>
            <a:stretch/>
          </p:blipFill>
          <p:spPr>
            <a:xfrm>
              <a:off x="1799665" y="1408953"/>
              <a:ext cx="6477000" cy="4470400"/>
            </a:xfrm>
            <a:prstGeom prst="rect">
              <a:avLst/>
            </a:prstGeom>
            <a:noFill/>
            <a:ln>
              <a:noFill/>
            </a:ln>
          </p:spPr>
        </p:pic>
        <p:pic>
          <p:nvPicPr>
            <p:cNvPr descr="A screenshot of a cell phone&#10;&#10;Description automatically generated" id="186" name="Google Shape;186;p4"/>
            <p:cNvPicPr preferRelativeResize="0"/>
            <p:nvPr/>
          </p:nvPicPr>
          <p:blipFill rotWithShape="1">
            <a:blip r:embed="rId4">
              <a:alphaModFix/>
            </a:blip>
            <a:srcRect b="0" l="0" r="0" t="0"/>
            <a:stretch/>
          </p:blipFill>
          <p:spPr>
            <a:xfrm>
              <a:off x="8276665" y="1595425"/>
              <a:ext cx="3144967" cy="366715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5"/>
          <p:cNvSpPr txBox="1"/>
          <p:nvPr/>
        </p:nvSpPr>
        <p:spPr>
          <a:xfrm>
            <a:off x="2524239" y="2656701"/>
            <a:ext cx="33454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a:t>
            </a:r>
            <a:endParaRPr/>
          </a:p>
        </p:txBody>
      </p:sp>
      <p:sp>
        <p:nvSpPr>
          <p:cNvPr id="193" name="Google Shape;193;p5"/>
          <p:cNvSpPr txBox="1"/>
          <p:nvPr/>
        </p:nvSpPr>
        <p:spPr>
          <a:xfrm>
            <a:off x="2524239" y="4946850"/>
            <a:ext cx="3289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B</a:t>
            </a:r>
            <a:endParaRPr/>
          </a:p>
        </p:txBody>
      </p:sp>
      <p:grpSp>
        <p:nvGrpSpPr>
          <p:cNvPr id="194" name="Google Shape;194;p5"/>
          <p:cNvGrpSpPr/>
          <p:nvPr/>
        </p:nvGrpSpPr>
        <p:grpSpPr>
          <a:xfrm>
            <a:off x="3067900" y="548861"/>
            <a:ext cx="8778846" cy="6057122"/>
            <a:chOff x="3080256" y="388223"/>
            <a:chExt cx="8778846" cy="6057122"/>
          </a:xfrm>
        </p:grpSpPr>
        <p:grpSp>
          <p:nvGrpSpPr>
            <p:cNvPr id="195" name="Google Shape;195;p5"/>
            <p:cNvGrpSpPr/>
            <p:nvPr/>
          </p:nvGrpSpPr>
          <p:grpSpPr>
            <a:xfrm>
              <a:off x="3080256" y="388223"/>
              <a:ext cx="8778846" cy="5942350"/>
              <a:chOff x="3474670" y="468435"/>
              <a:chExt cx="8778846" cy="5942350"/>
            </a:xfrm>
          </p:grpSpPr>
          <p:grpSp>
            <p:nvGrpSpPr>
              <p:cNvPr id="196" name="Google Shape;196;p5"/>
              <p:cNvGrpSpPr/>
              <p:nvPr/>
            </p:nvGrpSpPr>
            <p:grpSpPr>
              <a:xfrm>
                <a:off x="3474670" y="1666896"/>
                <a:ext cx="8493187" cy="4743889"/>
                <a:chOff x="3474670" y="1666896"/>
                <a:chExt cx="8493187" cy="4743889"/>
              </a:xfrm>
            </p:grpSpPr>
            <p:grpSp>
              <p:nvGrpSpPr>
                <p:cNvPr id="197" name="Google Shape;197;p5"/>
                <p:cNvGrpSpPr/>
                <p:nvPr/>
              </p:nvGrpSpPr>
              <p:grpSpPr>
                <a:xfrm>
                  <a:off x="3474670" y="1666896"/>
                  <a:ext cx="8437437" cy="4743889"/>
                  <a:chOff x="3436385" y="1507683"/>
                  <a:chExt cx="8437437" cy="4743889"/>
                </a:xfrm>
              </p:grpSpPr>
              <p:grpSp>
                <p:nvGrpSpPr>
                  <p:cNvPr id="198" name="Google Shape;198;p5"/>
                  <p:cNvGrpSpPr/>
                  <p:nvPr/>
                </p:nvGrpSpPr>
                <p:grpSpPr>
                  <a:xfrm>
                    <a:off x="3436385" y="1507683"/>
                    <a:ext cx="8437437" cy="2476500"/>
                    <a:chOff x="3436385" y="1507683"/>
                    <a:chExt cx="8437437" cy="2476500"/>
                  </a:xfrm>
                </p:grpSpPr>
                <p:pic>
                  <p:nvPicPr>
                    <p:cNvPr descr="A picture containing map, text&#10;&#10;Description automatically generated" id="199" name="Google Shape;199;p5"/>
                    <p:cNvPicPr preferRelativeResize="0"/>
                    <p:nvPr/>
                  </p:nvPicPr>
                  <p:blipFill rotWithShape="1">
                    <a:blip r:embed="rId3">
                      <a:alphaModFix/>
                    </a:blip>
                    <a:srcRect b="0" l="0" r="61175" t="0"/>
                    <a:stretch/>
                  </p:blipFill>
                  <p:spPr>
                    <a:xfrm>
                      <a:off x="3436385" y="1507683"/>
                      <a:ext cx="3047194" cy="2476500"/>
                    </a:xfrm>
                    <a:prstGeom prst="rect">
                      <a:avLst/>
                    </a:prstGeom>
                    <a:noFill/>
                    <a:ln>
                      <a:noFill/>
                    </a:ln>
                  </p:spPr>
                </p:pic>
                <p:pic>
                  <p:nvPicPr>
                    <p:cNvPr descr="A picture containing map, text&#10;&#10;Description automatically generated" id="200" name="Google Shape;200;p5"/>
                    <p:cNvPicPr preferRelativeResize="0"/>
                    <p:nvPr/>
                  </p:nvPicPr>
                  <p:blipFill rotWithShape="1">
                    <a:blip r:embed="rId4">
                      <a:alphaModFix/>
                    </a:blip>
                    <a:srcRect b="10385" l="39500" r="30868" t="0"/>
                    <a:stretch/>
                  </p:blipFill>
                  <p:spPr>
                    <a:xfrm>
                      <a:off x="6815825" y="1507683"/>
                      <a:ext cx="2325632" cy="2219304"/>
                    </a:xfrm>
                    <a:prstGeom prst="rect">
                      <a:avLst/>
                    </a:prstGeom>
                    <a:noFill/>
                    <a:ln>
                      <a:noFill/>
                    </a:ln>
                  </p:spPr>
                </p:pic>
                <p:pic>
                  <p:nvPicPr>
                    <p:cNvPr descr="A picture containing map, text&#10;&#10;Description automatically generated" id="201" name="Google Shape;201;p5"/>
                    <p:cNvPicPr preferRelativeResize="0"/>
                    <p:nvPr/>
                  </p:nvPicPr>
                  <p:blipFill rotWithShape="1">
                    <a:blip r:embed="rId5">
                      <a:alphaModFix/>
                    </a:blip>
                    <a:srcRect b="0" l="68696" r="0" t="0"/>
                    <a:stretch/>
                  </p:blipFill>
                  <p:spPr>
                    <a:xfrm>
                      <a:off x="9416887" y="1507683"/>
                      <a:ext cx="2456935" cy="2476500"/>
                    </a:xfrm>
                    <a:prstGeom prst="rect">
                      <a:avLst/>
                    </a:prstGeom>
                    <a:noFill/>
                    <a:ln>
                      <a:noFill/>
                    </a:ln>
                  </p:spPr>
                </p:pic>
              </p:grpSp>
              <p:grpSp>
                <p:nvGrpSpPr>
                  <p:cNvPr id="202" name="Google Shape;202;p5"/>
                  <p:cNvGrpSpPr/>
                  <p:nvPr/>
                </p:nvGrpSpPr>
                <p:grpSpPr>
                  <a:xfrm>
                    <a:off x="3520054" y="3775072"/>
                    <a:ext cx="8296949" cy="2476500"/>
                    <a:chOff x="3520054" y="3775072"/>
                    <a:chExt cx="8296949" cy="2476500"/>
                  </a:xfrm>
                </p:grpSpPr>
                <p:pic>
                  <p:nvPicPr>
                    <p:cNvPr descr="A close up of a map&#10;&#10;Description automatically generated" id="203" name="Google Shape;203;p5"/>
                    <p:cNvPicPr preferRelativeResize="0"/>
                    <p:nvPr/>
                  </p:nvPicPr>
                  <p:blipFill rotWithShape="1">
                    <a:blip r:embed="rId6">
                      <a:alphaModFix/>
                    </a:blip>
                    <a:srcRect b="0" l="0" r="62241" t="0"/>
                    <a:stretch/>
                  </p:blipFill>
                  <p:spPr>
                    <a:xfrm>
                      <a:off x="3520054" y="3775072"/>
                      <a:ext cx="2963525" cy="2476500"/>
                    </a:xfrm>
                    <a:prstGeom prst="rect">
                      <a:avLst/>
                    </a:prstGeom>
                    <a:noFill/>
                    <a:ln>
                      <a:noFill/>
                    </a:ln>
                  </p:spPr>
                </p:pic>
                <p:pic>
                  <p:nvPicPr>
                    <p:cNvPr descr="A close up of a map&#10;&#10;Description automatically generated" id="204" name="Google Shape;204;p5"/>
                    <p:cNvPicPr preferRelativeResize="0"/>
                    <p:nvPr/>
                  </p:nvPicPr>
                  <p:blipFill rotWithShape="1">
                    <a:blip r:embed="rId7">
                      <a:alphaModFix/>
                    </a:blip>
                    <a:srcRect b="8565" l="38120" r="32023" t="0"/>
                    <a:stretch/>
                  </p:blipFill>
                  <p:spPr>
                    <a:xfrm>
                      <a:off x="9473704" y="3775072"/>
                      <a:ext cx="2343299" cy="2264388"/>
                    </a:xfrm>
                    <a:prstGeom prst="rect">
                      <a:avLst/>
                    </a:prstGeom>
                    <a:noFill/>
                    <a:ln>
                      <a:noFill/>
                    </a:ln>
                  </p:spPr>
                </p:pic>
                <p:pic>
                  <p:nvPicPr>
                    <p:cNvPr descr="A close up of a map&#10;&#10;Description automatically generated" id="205" name="Google Shape;205;p5"/>
                    <p:cNvPicPr preferRelativeResize="0"/>
                    <p:nvPr/>
                  </p:nvPicPr>
                  <p:blipFill rotWithShape="1">
                    <a:blip r:embed="rId8">
                      <a:alphaModFix/>
                    </a:blip>
                    <a:srcRect b="0" l="67986" r="0" t="0"/>
                    <a:stretch/>
                  </p:blipFill>
                  <p:spPr>
                    <a:xfrm>
                      <a:off x="6722299" y="3775072"/>
                      <a:ext cx="2512685" cy="2476500"/>
                    </a:xfrm>
                    <a:prstGeom prst="rect">
                      <a:avLst/>
                    </a:prstGeom>
                    <a:noFill/>
                    <a:ln>
                      <a:noFill/>
                    </a:ln>
                  </p:spPr>
                </p:pic>
              </p:grpSp>
            </p:grpSp>
            <p:grpSp>
              <p:nvGrpSpPr>
                <p:cNvPr id="206" name="Google Shape;206;p5"/>
                <p:cNvGrpSpPr/>
                <p:nvPr/>
              </p:nvGrpSpPr>
              <p:grpSpPr>
                <a:xfrm>
                  <a:off x="6784389" y="3934285"/>
                  <a:ext cx="5183468" cy="431071"/>
                  <a:chOff x="6784389" y="3934285"/>
                  <a:chExt cx="5183468" cy="431071"/>
                </a:xfrm>
              </p:grpSpPr>
              <p:pic>
                <p:nvPicPr>
                  <p:cNvPr descr="A close up of a map&#10;&#10;Description automatically generated" id="207" name="Google Shape;207;p5"/>
                  <p:cNvPicPr preferRelativeResize="0"/>
                  <p:nvPr/>
                </p:nvPicPr>
                <p:blipFill rotWithShape="1">
                  <a:blip r:embed="rId9">
                    <a:alphaModFix/>
                  </a:blip>
                  <a:srcRect b="82594" l="67986" r="0" t="0"/>
                  <a:stretch/>
                </p:blipFill>
                <p:spPr>
                  <a:xfrm>
                    <a:off x="9455172" y="3934285"/>
                    <a:ext cx="2512685" cy="431071"/>
                  </a:xfrm>
                  <a:prstGeom prst="rect">
                    <a:avLst/>
                  </a:prstGeom>
                  <a:noFill/>
                  <a:ln>
                    <a:noFill/>
                  </a:ln>
                </p:spPr>
              </p:pic>
              <p:pic>
                <p:nvPicPr>
                  <p:cNvPr descr="A close up of a map&#10;&#10;Description automatically generated" id="208" name="Google Shape;208;p5"/>
                  <p:cNvPicPr preferRelativeResize="0"/>
                  <p:nvPr/>
                </p:nvPicPr>
                <p:blipFill rotWithShape="1">
                  <a:blip r:embed="rId10">
                    <a:alphaModFix/>
                  </a:blip>
                  <a:srcRect b="82594" l="38120" r="32023" t="0"/>
                  <a:stretch/>
                </p:blipFill>
                <p:spPr>
                  <a:xfrm>
                    <a:off x="6784389" y="3934285"/>
                    <a:ext cx="2343299" cy="431071"/>
                  </a:xfrm>
                  <a:prstGeom prst="rect">
                    <a:avLst/>
                  </a:prstGeom>
                  <a:noFill/>
                  <a:ln>
                    <a:noFill/>
                  </a:ln>
                </p:spPr>
              </p:pic>
            </p:grpSp>
          </p:grpSp>
          <p:pic>
            <p:nvPicPr>
              <p:cNvPr descr="A screenshot of a cell phone&#10;&#10;Description automatically generated" id="209" name="Google Shape;209;p5"/>
              <p:cNvPicPr preferRelativeResize="0"/>
              <p:nvPr/>
            </p:nvPicPr>
            <p:blipFill rotWithShape="1">
              <a:blip r:embed="rId11">
                <a:alphaModFix/>
              </a:blip>
              <a:srcRect b="65764" l="0" r="0" t="0"/>
              <a:stretch/>
            </p:blipFill>
            <p:spPr>
              <a:xfrm>
                <a:off x="3947635" y="468435"/>
                <a:ext cx="2812949" cy="1122926"/>
              </a:xfrm>
              <a:prstGeom prst="rect">
                <a:avLst/>
              </a:prstGeom>
              <a:noFill/>
              <a:ln>
                <a:noFill/>
              </a:ln>
            </p:spPr>
          </p:pic>
          <p:pic>
            <p:nvPicPr>
              <p:cNvPr descr="A screenshot of a cell phone&#10;&#10;Description automatically generated" id="210" name="Google Shape;210;p5"/>
              <p:cNvPicPr preferRelativeResize="0"/>
              <p:nvPr/>
            </p:nvPicPr>
            <p:blipFill rotWithShape="1">
              <a:blip r:embed="rId12">
                <a:alphaModFix/>
              </a:blip>
              <a:srcRect b="34465" l="0" r="0" t="33241"/>
              <a:stretch/>
            </p:blipFill>
            <p:spPr>
              <a:xfrm>
                <a:off x="6694101" y="489247"/>
                <a:ext cx="2812949" cy="1059258"/>
              </a:xfrm>
              <a:prstGeom prst="rect">
                <a:avLst/>
              </a:prstGeom>
              <a:noFill/>
              <a:ln>
                <a:noFill/>
              </a:ln>
            </p:spPr>
          </p:pic>
          <p:pic>
            <p:nvPicPr>
              <p:cNvPr descr="A screenshot of a cell phone&#10;&#10;Description automatically generated" id="211" name="Google Shape;211;p5"/>
              <p:cNvPicPr preferRelativeResize="0"/>
              <p:nvPr/>
            </p:nvPicPr>
            <p:blipFill rotWithShape="1">
              <a:blip r:embed="rId13">
                <a:alphaModFix/>
              </a:blip>
              <a:srcRect b="0" l="0" r="0" t="66918"/>
              <a:stretch/>
            </p:blipFill>
            <p:spPr>
              <a:xfrm>
                <a:off x="9440567" y="522603"/>
                <a:ext cx="2812949" cy="1085097"/>
              </a:xfrm>
              <a:prstGeom prst="rect">
                <a:avLst/>
              </a:prstGeom>
              <a:noFill/>
              <a:ln>
                <a:noFill/>
              </a:ln>
            </p:spPr>
          </p:pic>
        </p:grpSp>
        <p:pic>
          <p:nvPicPr>
            <p:cNvPr descr="A close up of a map&#10;&#10;Description automatically generated" id="212" name="Google Shape;212;p5"/>
            <p:cNvPicPr preferRelativeResize="0"/>
            <p:nvPr/>
          </p:nvPicPr>
          <p:blipFill rotWithShape="1">
            <a:blip r:embed="rId14">
              <a:alphaModFix/>
            </a:blip>
            <a:srcRect b="0" l="38120" r="32023" t="90731"/>
            <a:stretch/>
          </p:blipFill>
          <p:spPr>
            <a:xfrm>
              <a:off x="6422454" y="6215801"/>
              <a:ext cx="2343299" cy="229544"/>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graphicFrame>
        <p:nvGraphicFramePr>
          <p:cNvPr id="218" name="Google Shape;218;p6"/>
          <p:cNvGraphicFramePr/>
          <p:nvPr/>
        </p:nvGraphicFramePr>
        <p:xfrm>
          <a:off x="2294709" y="303291"/>
          <a:ext cx="3000000" cy="3000000"/>
        </p:xfrm>
        <a:graphic>
          <a:graphicData uri="http://schemas.openxmlformats.org/drawingml/2006/table">
            <a:tbl>
              <a:tblPr>
                <a:noFill/>
                <a:tableStyleId>{B88CE4EE-86FE-4DBA-A14B-798C9A526E3A}</a:tableStyleId>
              </a:tblPr>
              <a:tblGrid>
                <a:gridCol w="1011150"/>
                <a:gridCol w="796750"/>
                <a:gridCol w="2898100"/>
                <a:gridCol w="883425"/>
                <a:gridCol w="1006575"/>
                <a:gridCol w="1006575"/>
              </a:tblGrid>
              <a:tr h="25292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Treatment</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Sex</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Hazard ratios between mating status</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0 – 5</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5 – 11</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11 – 21</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987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Female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Mated vs Virgins</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1.28</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(0.4978)</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1.24</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(0.4446)</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0.93</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(0.8012)</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9987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Female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Cohabiting vs Virgins</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2.79</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(0.0014)</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4.59</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(&lt;0.0001)</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2.29</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(&lt;0.0001)</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9987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Female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Cohabiting vs Mated</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2.19</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(0.0219)</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3.69</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(0.0003)</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2.46</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(0.0046)</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9987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Male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Mated vs Virgins</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0.70</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(0.3297)</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0.69</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(0.1956)</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0.52</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(0.0238)</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9987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Male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Cohabiting vs Virgins</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2.79</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(0.0014)</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4.59</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(&lt;0.0001)</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2.29</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(&lt;0.0001)</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9987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Male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Cohabiting vs Mated</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3.96</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(0.0005)</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6.69</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(&lt;0.0001)</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4.45</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(&lt;0.0001)</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9987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Inoculated</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Female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Mated vs Virgins</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2.72</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(0.0041)</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2.65</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(&lt;0.0001)</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1.99</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(&lt;0.0001)</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9987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Inoculated</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Female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Cohabiting vs Virgins</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2.79</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(0.0014)</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4.59</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(&lt;0.0001)</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2.29</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(&lt;0.0001)</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9987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Inoculated</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Female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Cohabiting vs Mated</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1.03</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(0.9073)</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1.73</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(0.0001)</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1.15</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(0.3419)</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9987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Inoculated</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Male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Mated vs Virgins</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1.50</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(0.1854)</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1.46</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(0.0098)</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1.10</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(0.4450)</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9987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Inoculated</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Male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Cohabiting vs Virgins</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2.79</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(0.0014)</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4.59</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(&lt;0.0001)</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2.29</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(&lt;0.0001)</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99875">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Inoculated</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Male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Cohabiting vs Mated</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1.86</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(0.0178)</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3.14</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(&lt;0.0001)</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2.09</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(0.0002)</a:t>
                      </a:r>
                      <a:endParaRPr sz="1200" u="none" cap="none" strike="noStrike">
                        <a:latin typeface="Times New Roman"/>
                        <a:ea typeface="Times New Roman"/>
                        <a:cs typeface="Times New Roman"/>
                        <a:sym typeface="Times New Roman"/>
                      </a:endParaRPr>
                    </a:p>
                  </a:txBody>
                  <a:tcPr marT="20700" marB="20700" marR="41400" marL="41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19" name="Google Shape;219;p6"/>
          <p:cNvSpPr/>
          <p:nvPr/>
        </p:nvSpPr>
        <p:spPr>
          <a:xfrm>
            <a:off x="3714750" y="1825625"/>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aphicFrame>
        <p:nvGraphicFramePr>
          <p:cNvPr id="225" name="Google Shape;225;p7"/>
          <p:cNvGraphicFramePr/>
          <p:nvPr/>
        </p:nvGraphicFramePr>
        <p:xfrm>
          <a:off x="2567639" y="1662273"/>
          <a:ext cx="3000000" cy="3000000"/>
        </p:xfrm>
        <a:graphic>
          <a:graphicData uri="http://schemas.openxmlformats.org/drawingml/2006/table">
            <a:tbl>
              <a:tblPr>
                <a:noFill/>
                <a:tableStyleId>{B88CE4EE-86FE-4DBA-A14B-798C9A526E3A}</a:tableStyleId>
              </a:tblPr>
              <a:tblGrid>
                <a:gridCol w="1234300"/>
                <a:gridCol w="1541225"/>
                <a:gridCol w="2738650"/>
                <a:gridCol w="1072275"/>
              </a:tblGrid>
              <a:tr h="277800">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Treatment</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Mating status</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Hazard ratios between sex</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0 – 21</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42600">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Virgins</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Male vs Female</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2.11</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(0.0016)</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42600">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Mated</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Male vs Female</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1.16</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(0.4805)</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42600">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Control</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Cohabiting</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Male vs Female</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1.33</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(0.0013)</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42600">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Inoculated</a:t>
                      </a:r>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Virgins</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Male vs Female</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2.11</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(0.0016)</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42600">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Inoculated</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Mated</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Male vs Female</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0.74</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(0.0084)</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42600">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Inoculated</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Cohabiting</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Male vs Female</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(p-value)</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1.33</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(0.0013)</a:t>
                      </a:r>
                      <a:endParaRPr sz="1200" u="none" cap="none" strike="noStrike">
                        <a:latin typeface="Times New Roman"/>
                        <a:ea typeface="Times New Roman"/>
                        <a:cs typeface="Times New Roman"/>
                        <a:sym typeface="Times New Roman"/>
                      </a:endParaRPr>
                    </a:p>
                  </a:txBody>
                  <a:tcPr marT="32850" marB="32850" marR="65100" marL="65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26" name="Google Shape;226;p7"/>
          <p:cNvSpPr/>
          <p:nvPr/>
        </p:nvSpPr>
        <p:spPr>
          <a:xfrm>
            <a:off x="1408113" y="1770063"/>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grpSp>
        <p:nvGrpSpPr>
          <p:cNvPr id="232" name="Google Shape;232;p8"/>
          <p:cNvGrpSpPr/>
          <p:nvPr/>
        </p:nvGrpSpPr>
        <p:grpSpPr>
          <a:xfrm>
            <a:off x="808109" y="1624687"/>
            <a:ext cx="4858404" cy="4009619"/>
            <a:chOff x="1074714" y="2480266"/>
            <a:chExt cx="4858404" cy="4009619"/>
          </a:xfrm>
        </p:grpSpPr>
        <p:grpSp>
          <p:nvGrpSpPr>
            <p:cNvPr id="233" name="Google Shape;233;p8"/>
            <p:cNvGrpSpPr/>
            <p:nvPr/>
          </p:nvGrpSpPr>
          <p:grpSpPr>
            <a:xfrm>
              <a:off x="1074714" y="2480266"/>
              <a:ext cx="3543401" cy="4009619"/>
              <a:chOff x="1364370" y="2332544"/>
              <a:chExt cx="3543401" cy="4009619"/>
            </a:xfrm>
          </p:grpSpPr>
          <p:pic>
            <p:nvPicPr>
              <p:cNvPr descr="A picture containing fence&#10;&#10;Description automatically generated" id="234" name="Google Shape;234;p8"/>
              <p:cNvPicPr preferRelativeResize="0"/>
              <p:nvPr/>
            </p:nvPicPr>
            <p:blipFill rotWithShape="1">
              <a:blip r:embed="rId3">
                <a:alphaModFix/>
              </a:blip>
              <a:srcRect b="0" l="0" r="0" t="3732"/>
              <a:stretch/>
            </p:blipFill>
            <p:spPr>
              <a:xfrm>
                <a:off x="1448561" y="2531723"/>
                <a:ext cx="3459210" cy="3810440"/>
              </a:xfrm>
              <a:prstGeom prst="rect">
                <a:avLst/>
              </a:prstGeom>
              <a:noFill/>
              <a:ln>
                <a:noFill/>
              </a:ln>
            </p:spPr>
          </p:pic>
          <p:sp>
            <p:nvSpPr>
              <p:cNvPr id="235" name="Google Shape;235;p8"/>
              <p:cNvSpPr txBox="1"/>
              <p:nvPr/>
            </p:nvSpPr>
            <p:spPr>
              <a:xfrm>
                <a:off x="1364370" y="2332544"/>
                <a:ext cx="34015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a:t>
                </a:r>
                <a:endParaRPr/>
              </a:p>
            </p:txBody>
          </p:sp>
        </p:grpSp>
        <p:pic>
          <p:nvPicPr>
            <p:cNvPr id="236" name="Google Shape;236;p8"/>
            <p:cNvPicPr preferRelativeResize="0"/>
            <p:nvPr/>
          </p:nvPicPr>
          <p:blipFill rotWithShape="1">
            <a:blip r:embed="rId4">
              <a:alphaModFix/>
            </a:blip>
            <a:srcRect b="0" l="0" r="0" t="0"/>
            <a:stretch/>
          </p:blipFill>
          <p:spPr>
            <a:xfrm>
              <a:off x="4566748" y="3873609"/>
              <a:ext cx="1366370" cy="993723"/>
            </a:xfrm>
            <a:prstGeom prst="rect">
              <a:avLst/>
            </a:prstGeom>
            <a:noFill/>
            <a:ln>
              <a:noFill/>
            </a:ln>
          </p:spPr>
        </p:pic>
      </p:grpSp>
      <p:grpSp>
        <p:nvGrpSpPr>
          <p:cNvPr id="237" name="Google Shape;237;p8"/>
          <p:cNvGrpSpPr/>
          <p:nvPr/>
        </p:nvGrpSpPr>
        <p:grpSpPr>
          <a:xfrm>
            <a:off x="5628616" y="1818945"/>
            <a:ext cx="5642808" cy="3891955"/>
            <a:chOff x="6015328" y="1652716"/>
            <a:chExt cx="5642808" cy="3891955"/>
          </a:xfrm>
        </p:grpSpPr>
        <p:grpSp>
          <p:nvGrpSpPr>
            <p:cNvPr id="238" name="Google Shape;238;p8"/>
            <p:cNvGrpSpPr/>
            <p:nvPr/>
          </p:nvGrpSpPr>
          <p:grpSpPr>
            <a:xfrm>
              <a:off x="6015328" y="1652716"/>
              <a:ext cx="5642808" cy="3891955"/>
              <a:chOff x="6015328" y="1652716"/>
              <a:chExt cx="5642808" cy="3891955"/>
            </a:xfrm>
          </p:grpSpPr>
          <p:grpSp>
            <p:nvGrpSpPr>
              <p:cNvPr id="239" name="Google Shape;239;p8"/>
              <p:cNvGrpSpPr/>
              <p:nvPr/>
            </p:nvGrpSpPr>
            <p:grpSpPr>
              <a:xfrm>
                <a:off x="6015328" y="1652716"/>
                <a:ext cx="5642808" cy="3891955"/>
                <a:chOff x="5859181" y="1501229"/>
                <a:chExt cx="5642808" cy="3891955"/>
              </a:xfrm>
            </p:grpSpPr>
            <p:grpSp>
              <p:nvGrpSpPr>
                <p:cNvPr id="240" name="Google Shape;240;p8"/>
                <p:cNvGrpSpPr/>
                <p:nvPr/>
              </p:nvGrpSpPr>
              <p:grpSpPr>
                <a:xfrm>
                  <a:off x="6001738" y="1907136"/>
                  <a:ext cx="5500251" cy="3486048"/>
                  <a:chOff x="5809596" y="1612034"/>
                  <a:chExt cx="5500251" cy="3486048"/>
                </a:xfrm>
              </p:grpSpPr>
              <p:pic>
                <p:nvPicPr>
                  <p:cNvPr id="241" name="Google Shape;241;p8"/>
                  <p:cNvPicPr preferRelativeResize="0"/>
                  <p:nvPr/>
                </p:nvPicPr>
                <p:blipFill rotWithShape="1">
                  <a:blip r:embed="rId5">
                    <a:alphaModFix/>
                  </a:blip>
                  <a:srcRect b="2043" l="0" r="0" t="1282"/>
                  <a:stretch/>
                </p:blipFill>
                <p:spPr>
                  <a:xfrm>
                    <a:off x="5809596" y="1649897"/>
                    <a:ext cx="5500251" cy="3448185"/>
                  </a:xfrm>
                  <a:prstGeom prst="rect">
                    <a:avLst/>
                  </a:prstGeom>
                  <a:noFill/>
                  <a:ln>
                    <a:noFill/>
                  </a:ln>
                </p:spPr>
              </p:pic>
              <p:pic>
                <p:nvPicPr>
                  <p:cNvPr id="242" name="Google Shape;242;p8"/>
                  <p:cNvPicPr preferRelativeResize="0"/>
                  <p:nvPr/>
                </p:nvPicPr>
                <p:blipFill rotWithShape="1">
                  <a:blip r:embed="rId6">
                    <a:alphaModFix/>
                  </a:blip>
                  <a:srcRect b="0" l="0" r="0" t="0"/>
                  <a:stretch/>
                </p:blipFill>
                <p:spPr>
                  <a:xfrm>
                    <a:off x="5995975" y="1612034"/>
                    <a:ext cx="195915" cy="3216275"/>
                  </a:xfrm>
                  <a:prstGeom prst="rect">
                    <a:avLst/>
                  </a:prstGeom>
                  <a:noFill/>
                  <a:ln>
                    <a:noFill/>
                  </a:ln>
                </p:spPr>
              </p:pic>
            </p:grpSp>
            <p:sp>
              <p:nvSpPr>
                <p:cNvPr id="243" name="Google Shape;243;p8"/>
                <p:cNvSpPr txBox="1"/>
                <p:nvPr/>
              </p:nvSpPr>
              <p:spPr>
                <a:xfrm>
                  <a:off x="5859181" y="1501229"/>
                  <a:ext cx="3289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B</a:t>
                  </a:r>
                  <a:endParaRPr/>
                </a:p>
              </p:txBody>
            </p:sp>
          </p:grpSp>
          <p:pic>
            <p:nvPicPr>
              <p:cNvPr id="244" name="Google Shape;244;p8"/>
              <p:cNvPicPr preferRelativeResize="0"/>
              <p:nvPr/>
            </p:nvPicPr>
            <p:blipFill rotWithShape="1">
              <a:blip r:embed="rId7">
                <a:alphaModFix/>
              </a:blip>
              <a:srcRect b="2033" l="64165" r="2877" t="92936"/>
              <a:stretch/>
            </p:blipFill>
            <p:spPr>
              <a:xfrm>
                <a:off x="6958213" y="2297417"/>
                <a:ext cx="1834036" cy="170198"/>
              </a:xfrm>
              <a:prstGeom prst="rect">
                <a:avLst/>
              </a:prstGeom>
              <a:noFill/>
              <a:ln>
                <a:noFill/>
              </a:ln>
            </p:spPr>
          </p:pic>
        </p:grpSp>
        <p:grpSp>
          <p:nvGrpSpPr>
            <p:cNvPr id="245" name="Google Shape;245;p8"/>
            <p:cNvGrpSpPr/>
            <p:nvPr/>
          </p:nvGrpSpPr>
          <p:grpSpPr>
            <a:xfrm>
              <a:off x="6958213" y="5122805"/>
              <a:ext cx="4440819" cy="411972"/>
              <a:chOff x="6845967" y="5638611"/>
              <a:chExt cx="4440819" cy="411972"/>
            </a:xfrm>
          </p:grpSpPr>
          <p:sp>
            <p:nvSpPr>
              <p:cNvPr id="246" name="Google Shape;246;p8"/>
              <p:cNvSpPr txBox="1"/>
              <p:nvPr/>
            </p:nvSpPr>
            <p:spPr>
              <a:xfrm>
                <a:off x="6845967" y="5648303"/>
                <a:ext cx="973902"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525252"/>
                    </a:solidFill>
                    <a:latin typeface="Arial"/>
                    <a:ea typeface="Arial"/>
                    <a:cs typeface="Arial"/>
                    <a:sym typeface="Arial"/>
                  </a:rPr>
                  <a:t>Control Cohabit</a:t>
                </a:r>
                <a:endParaRPr/>
              </a:p>
            </p:txBody>
          </p:sp>
          <p:sp>
            <p:nvSpPr>
              <p:cNvPr id="247" name="Google Shape;247;p8"/>
              <p:cNvSpPr txBox="1"/>
              <p:nvPr/>
            </p:nvSpPr>
            <p:spPr>
              <a:xfrm>
                <a:off x="7831267" y="5638611"/>
                <a:ext cx="1128134"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525252"/>
                    </a:solidFill>
                    <a:latin typeface="Arial"/>
                    <a:ea typeface="Arial"/>
                    <a:cs typeface="Arial"/>
                    <a:sym typeface="Arial"/>
                  </a:rPr>
                  <a:t>Inoculated Cohabit</a:t>
                </a:r>
                <a:endParaRPr/>
              </a:p>
            </p:txBody>
          </p:sp>
          <p:sp>
            <p:nvSpPr>
              <p:cNvPr id="248" name="Google Shape;248;p8"/>
              <p:cNvSpPr txBox="1"/>
              <p:nvPr/>
            </p:nvSpPr>
            <p:spPr>
              <a:xfrm>
                <a:off x="9118554" y="5648303"/>
                <a:ext cx="895189"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525252"/>
                    </a:solidFill>
                    <a:latin typeface="Arial"/>
                    <a:ea typeface="Arial"/>
                    <a:cs typeface="Arial"/>
                    <a:sym typeface="Arial"/>
                  </a:rPr>
                  <a:t>Control Mated</a:t>
                </a:r>
                <a:endParaRPr/>
              </a:p>
            </p:txBody>
          </p:sp>
          <p:sp>
            <p:nvSpPr>
              <p:cNvPr id="249" name="Google Shape;249;p8"/>
              <p:cNvSpPr txBox="1"/>
              <p:nvPr/>
            </p:nvSpPr>
            <p:spPr>
              <a:xfrm>
                <a:off x="10013743" y="5650473"/>
                <a:ext cx="1273043"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525252"/>
                    </a:solidFill>
                    <a:latin typeface="Arial"/>
                    <a:ea typeface="Arial"/>
                    <a:cs typeface="Arial"/>
                    <a:sym typeface="Arial"/>
                  </a:rPr>
                  <a:t>Inoculated </a:t>
                </a:r>
                <a:endParaRPr/>
              </a:p>
              <a:p>
                <a:pPr indent="0" lvl="0" marL="0" marR="0" rtl="0" algn="ctr">
                  <a:spcBef>
                    <a:spcPts val="0"/>
                  </a:spcBef>
                  <a:spcAft>
                    <a:spcPts val="0"/>
                  </a:spcAft>
                  <a:buNone/>
                </a:pPr>
                <a:r>
                  <a:rPr lang="en-US" sz="1000">
                    <a:solidFill>
                      <a:srgbClr val="525252"/>
                    </a:solidFill>
                    <a:latin typeface="Arial"/>
                    <a:ea typeface="Arial"/>
                    <a:cs typeface="Arial"/>
                    <a:sym typeface="Arial"/>
                  </a:rPr>
                  <a:t>Mated</a:t>
                </a:r>
                <a:endParaRPr/>
              </a:p>
            </p:txBody>
          </p:sp>
        </p:grpSp>
      </p:grpSp>
      <p:sp>
        <p:nvSpPr>
          <p:cNvPr id="250" name="Google Shape;250;p8"/>
          <p:cNvSpPr txBox="1"/>
          <p:nvPr/>
        </p:nvSpPr>
        <p:spPr>
          <a:xfrm>
            <a:off x="0" y="6368674"/>
            <a:ext cx="17127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New plot: 06/04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graphicFrame>
        <p:nvGraphicFramePr>
          <p:cNvPr id="256" name="Google Shape;256;p9"/>
          <p:cNvGraphicFramePr/>
          <p:nvPr/>
        </p:nvGraphicFramePr>
        <p:xfrm>
          <a:off x="2971801" y="2109962"/>
          <a:ext cx="3000000" cy="3000000"/>
        </p:xfrm>
        <a:graphic>
          <a:graphicData uri="http://schemas.openxmlformats.org/drawingml/2006/table">
            <a:tbl>
              <a:tblPr>
                <a:noFill/>
                <a:tableStyleId>{B88CE4EE-86FE-4DBA-A14B-798C9A526E3A}</a:tableStyleId>
              </a:tblPr>
              <a:tblGrid>
                <a:gridCol w="2040725"/>
                <a:gridCol w="443625"/>
                <a:gridCol w="769800"/>
                <a:gridCol w="833525"/>
                <a:gridCol w="801050"/>
                <a:gridCol w="1359650"/>
              </a:tblGrid>
              <a:tr h="376875">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Df</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Sum Sq</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Mean Sq</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F value</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Pr(&gt;F)</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6875">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Day</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1</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55.19</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55.19</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5.8532</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0.01634*</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6875">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Treatment</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1</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363.70</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363.70</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38.5723</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2.505e-09***</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6875">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Mating_status</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1</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229.53</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229.53</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24.3426</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1.564e-06***</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6875">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Treatment:Mating_status</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1</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47.40</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47.40</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5.0270</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0.02593*</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6875">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Day:Treatment</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1</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163.88</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163.88</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17.3799</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4.361e-05***</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6875">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Residuals</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226</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2130.98</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9.43</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54600" marB="54600" marR="73025" marL="73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57" name="Google Shape;257;p9"/>
          <p:cNvSpPr/>
          <p:nvPr/>
        </p:nvSpPr>
        <p:spPr>
          <a:xfrm>
            <a:off x="838200" y="253365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2019-12-22T21:46:03Z</dcterms:created>
  <dc:creator>Parvin</dc:creator>
</cp:coreProperties>
</file>