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94" r:id="rId4"/>
    <p:sldId id="295" r:id="rId5"/>
    <p:sldId id="297" r:id="rId6"/>
    <p:sldId id="298" r:id="rId7"/>
    <p:sldId id="272" r:id="rId8"/>
    <p:sldId id="273" r:id="rId9"/>
    <p:sldId id="279" r:id="rId10"/>
    <p:sldId id="274" r:id="rId11"/>
    <p:sldId id="280" r:id="rId12"/>
    <p:sldId id="275" r:id="rId13"/>
    <p:sldId id="300" r:id="rId14"/>
    <p:sldId id="301" r:id="rId15"/>
    <p:sldId id="265" r:id="rId16"/>
    <p:sldId id="259" r:id="rId17"/>
    <p:sldId id="258" r:id="rId18"/>
    <p:sldId id="291" r:id="rId19"/>
    <p:sldId id="269" r:id="rId20"/>
    <p:sldId id="293" r:id="rId21"/>
    <p:sldId id="292" r:id="rId22"/>
    <p:sldId id="296" r:id="rId23"/>
    <p:sldId id="290" r:id="rId24"/>
    <p:sldId id="281" r:id="rId25"/>
    <p:sldId id="285" r:id="rId26"/>
    <p:sldId id="287"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vin" initials="P" lastIdx="1" clrIdx="0">
    <p:extLst>
      <p:ext uri="{19B8F6BF-5375-455C-9EA6-DF929625EA0E}">
        <p15:presenceInfo xmlns:p15="http://schemas.microsoft.com/office/powerpoint/2012/main" userId="Parv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4" autoAdjust="0"/>
    <p:restoredTop sz="87347" autoAdjust="0"/>
  </p:normalViewPr>
  <p:slideViewPr>
    <p:cSldViewPr snapToGrid="0">
      <p:cViewPr varScale="1">
        <p:scale>
          <a:sx n="74" d="100"/>
          <a:sy n="74" d="100"/>
        </p:scale>
        <p:origin x="192" y="9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7" d="100"/>
          <a:sy n="97" d="100"/>
        </p:scale>
        <p:origin x="24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95DFD-EC2E-4584-8D18-BC169B255BB3}" type="datetimeFigureOut">
              <a:rPr lang="en-US" smtClean="0"/>
              <a:t>6/24/20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3D143-826C-4324-89A0-0ABB5BCEB6CC}" type="slidenum">
              <a:rPr lang="en-US" smtClean="0"/>
              <a:t>‹#›</a:t>
            </a:fld>
            <a:endParaRPr lang="en-US"/>
          </a:p>
        </p:txBody>
      </p:sp>
    </p:spTree>
    <p:extLst>
      <p:ext uri="{BB962C8B-B14F-4D97-AF65-F5344CB8AC3E}">
        <p14:creationId xmlns:p14="http://schemas.microsoft.com/office/powerpoint/2010/main" val="263254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S1. Dietary treatments of Experiment 3. For each dietary condition, half of the flies were inoculated and half were treated as controls. Flies were reared on a Cornmeal diet until age 12 from egg. Then some flies received Cornmeal and some received Glucose diet. After flies were sprayed at age 15 days from egg, some flies received Cornmeal and some Glucose diet. Days here are given from egg.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a:t>
            </a:fld>
            <a:endParaRPr lang="en-US"/>
          </a:p>
        </p:txBody>
      </p:sp>
    </p:spTree>
    <p:extLst>
      <p:ext uri="{BB962C8B-B14F-4D97-AF65-F5344CB8AC3E}">
        <p14:creationId xmlns:p14="http://schemas.microsoft.com/office/powerpoint/2010/main" val="831346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a:t>
            </a:r>
            <a:r>
              <a:rPr lang="en-US" dirty="0">
                <a:solidFill>
                  <a:srgbClr val="FF0000"/>
                </a:solidFill>
              </a:rPr>
              <a:t>S6</a:t>
            </a:r>
            <a:r>
              <a:rPr lang="en-US" dirty="0"/>
              <a:t>. Hazard ratios and </a:t>
            </a:r>
            <a:r>
              <a:rPr lang="en-US" i="1" dirty="0"/>
              <a:t>p</a:t>
            </a:r>
            <a:r>
              <a:rPr lang="en-US" dirty="0"/>
              <a:t>-values for males vs females in GHA inoculated flies. Data from Experiment 2. </a:t>
            </a:r>
            <a:r>
              <a:rPr lang="en-US" sz="1200" kern="1200" dirty="0">
                <a:solidFill>
                  <a:schemeClr val="tx1"/>
                </a:solidFill>
                <a:effectLst/>
                <a:latin typeface="+mn-lt"/>
                <a:ea typeface="+mn-ea"/>
                <a:cs typeface="+mn-cs"/>
              </a:rPr>
              <a:t>The hazard ratios indicate the risk of male flies dying post inoculation in comparison to the female flies. The data strongly supports that there is sexual dimorphism in post inoculation survival in the 0-8 and 8-12 age intervals. However the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in the 12-21 days interval suggests there is no sexual dimorphism in survival in this interval. </a:t>
            </a:r>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11</a:t>
            </a:fld>
            <a:endParaRPr lang="en-US"/>
          </a:p>
        </p:txBody>
      </p:sp>
    </p:spTree>
    <p:extLst>
      <p:ext uri="{BB962C8B-B14F-4D97-AF65-F5344CB8AC3E}">
        <p14:creationId xmlns:p14="http://schemas.microsoft.com/office/powerpoint/2010/main" val="285862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4. Effects of diet on post-inoculation survival of </a:t>
            </a:r>
            <a:r>
              <a:rPr lang="en-US" i="1" dirty="0"/>
              <a:t>D. melanogaster </a:t>
            </a:r>
            <a:r>
              <a:rPr lang="en-US" dirty="0"/>
              <a:t>inoculated with </a:t>
            </a:r>
            <a:r>
              <a:rPr lang="en-US" i="1" dirty="0"/>
              <a:t>B. </a:t>
            </a:r>
            <a:r>
              <a:rPr lang="en-US" i="1" dirty="0" err="1"/>
              <a:t>bassiana</a:t>
            </a:r>
            <a:r>
              <a:rPr lang="en-US" i="1" dirty="0"/>
              <a:t> </a:t>
            </a:r>
            <a:r>
              <a:rPr lang="en-US" dirty="0"/>
              <a:t>strain GHA. Data from Experiment 3. </a:t>
            </a:r>
            <a:r>
              <a:rPr lang="en-US" sz="1200" kern="1200" dirty="0">
                <a:solidFill>
                  <a:schemeClr val="tx1"/>
                </a:solidFill>
                <a:effectLst/>
                <a:latin typeface="+mn-lt"/>
                <a:ea typeface="+mn-ea"/>
                <a:cs typeface="+mn-cs"/>
              </a:rPr>
              <a:t>Figure shows model estimates with 95% Bootstrap confidence intervals from the raw data shown in Figure S3. </a:t>
            </a:r>
            <a:r>
              <a:rPr lang="en-US" dirty="0"/>
              <a:t>For analysis of these data see Tables S4 and S5.  Inoculated flies had lower survival than control flies. There was no sexual dimorphism observed among control flies, but among inoculated flies males survived better than females. The timing of introduction of a glucose diet affected post inoculation survival. </a:t>
            </a:r>
          </a:p>
          <a:p>
            <a:pPr marL="857250" lvl="1" indent="-400050">
              <a:buFont typeface="Arial" panose="020B0604020202020204" pitchFamily="34" charset="0"/>
              <a:buChar char="•"/>
            </a:pPr>
            <a:endParaRPr lang="en-US" sz="1600" dirty="0"/>
          </a:p>
          <a:p>
            <a:endParaRPr lang="en-US" dirty="0"/>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12</a:t>
            </a:fld>
            <a:endParaRPr lang="en-US"/>
          </a:p>
        </p:txBody>
      </p:sp>
    </p:spTree>
    <p:extLst>
      <p:ext uri="{BB962C8B-B14F-4D97-AF65-F5344CB8AC3E}">
        <p14:creationId xmlns:p14="http://schemas.microsoft.com/office/powerpoint/2010/main" val="361052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S7. Diet affects sexual dimorphism of </a:t>
            </a:r>
            <a:r>
              <a:rPr lang="en-US" i="1" dirty="0"/>
              <a:t>D. melanogaster </a:t>
            </a:r>
            <a:r>
              <a:rPr lang="en-US" dirty="0"/>
              <a:t>inoculated with </a:t>
            </a:r>
            <a:r>
              <a:rPr lang="en-US" i="1" dirty="0"/>
              <a:t>B. </a:t>
            </a:r>
            <a:r>
              <a:rPr lang="en-US" i="1" dirty="0" err="1"/>
              <a:t>bassiana</a:t>
            </a:r>
            <a:r>
              <a:rPr lang="en-US" i="1" dirty="0"/>
              <a:t> </a:t>
            </a:r>
            <a:r>
              <a:rPr lang="en-US" dirty="0"/>
              <a:t>strain GHA in a sex-specific manner. Data from Experiment 3. There was no sexual dimorphism in survival among the control treatments, regardless of diet. However, among fungal inoculated flies, males survived better than females in some age intervals on every diet. The timing of introduction of a Glucose diet has an impact on the Hazard ratio among inoculated flies.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13</a:t>
            </a:fld>
            <a:endParaRPr lang="en-US"/>
          </a:p>
        </p:txBody>
      </p:sp>
    </p:spTree>
    <p:extLst>
      <p:ext uri="{BB962C8B-B14F-4D97-AF65-F5344CB8AC3E}">
        <p14:creationId xmlns:p14="http://schemas.microsoft.com/office/powerpoint/2010/main" val="113370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S8. </a:t>
            </a:r>
            <a:r>
              <a:rPr lang="en-US" sz="1200" kern="1200" dirty="0" err="1">
                <a:solidFill>
                  <a:schemeClr val="tx1"/>
                </a:solidFill>
                <a:effectLst/>
                <a:latin typeface="+mn-lt"/>
                <a:ea typeface="+mn-ea"/>
                <a:cs typeface="+mn-cs"/>
              </a:rPr>
              <a:t>ExpEffects</a:t>
            </a:r>
            <a:r>
              <a:rPr lang="en-US" sz="1200" kern="1200" dirty="0">
                <a:solidFill>
                  <a:schemeClr val="tx1"/>
                </a:solidFill>
                <a:effectLst/>
                <a:latin typeface="+mn-lt"/>
                <a:ea typeface="+mn-ea"/>
                <a:cs typeface="+mn-cs"/>
              </a:rPr>
              <a:t> of dietary condition and infection status on male and female survival in different age groups. Data from Experiment 3. ADD STATEMENT ABOUT EFFECTS OF GLUCOSE AND EFFECTS OF TIMING OF ITS INTRODUCTION.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14</a:t>
            </a:fld>
            <a:endParaRPr lang="en-US"/>
          </a:p>
        </p:txBody>
      </p:sp>
    </p:spTree>
    <p:extLst>
      <p:ext uri="{BB962C8B-B14F-4D97-AF65-F5344CB8AC3E}">
        <p14:creationId xmlns:p14="http://schemas.microsoft.com/office/powerpoint/2010/main" val="90841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Figure 5. Yeast supplementation affects 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GHA. Data from Experiment 4. The figure shows model estimates for the raw data shown in Figure S4. Three days prior to control spray (dashed lines) or fungal spray (solid lines), flies were given Cornmeal (C), Cornmeal with yeast supplement (CY), or Glucose (G) diets (marked before the dash in the figure headings). After the spray which was on day 15 from egg, flies were kept on one of the three types of diets (C, CY, or G, marked after the dash in the figure headings). Yeast supplementation improved survival of inoculated flies. When yeast supplementation was provided after the inoculation, sexual dimorphism was ablated. But there was sexual dimorphism among control flies when yeast supplementation was provided both before and after the spray. See Tables S6 for analysis of these results. </a:t>
            </a:r>
          </a:p>
          <a:p>
            <a:endParaRPr lang="en-US" sz="120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15</a:t>
            </a:fld>
            <a:endParaRPr lang="en-US"/>
          </a:p>
        </p:txBody>
      </p:sp>
    </p:spTree>
    <p:extLst>
      <p:ext uri="{BB962C8B-B14F-4D97-AF65-F5344CB8AC3E}">
        <p14:creationId xmlns:p14="http://schemas.microsoft.com/office/powerpoint/2010/main" val="1141084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S9. Effect of diet on survival of males and females combined when inoculated with B. </a:t>
            </a:r>
            <a:r>
              <a:rPr lang="en-US" sz="1200" kern="1200" dirty="0" err="1">
                <a:solidFill>
                  <a:schemeClr val="tx1"/>
                </a:solidFill>
                <a:effectLst/>
                <a:latin typeface="+mn-lt"/>
                <a:ea typeface="+mn-ea"/>
                <a:cs typeface="+mn-cs"/>
              </a:rPr>
              <a:t>bassiana</a:t>
            </a:r>
            <a:r>
              <a:rPr lang="en-US" sz="1200" kern="1200" dirty="0">
                <a:solidFill>
                  <a:schemeClr val="tx1"/>
                </a:solidFill>
                <a:effectLst/>
                <a:latin typeface="+mn-lt"/>
                <a:ea typeface="+mn-ea"/>
                <a:cs typeface="+mn-cs"/>
              </a:rPr>
              <a:t> GHA. Data from Experiment 4. Hazard ratios and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are presented from 0-4, 4-9 and 9-14 days post inoculation.</a:t>
            </a:r>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16</a:t>
            </a:fld>
            <a:endParaRPr lang="en-US"/>
          </a:p>
        </p:txBody>
      </p:sp>
    </p:spTree>
    <p:extLst>
      <p:ext uri="{BB962C8B-B14F-4D97-AF65-F5344CB8AC3E}">
        <p14:creationId xmlns:p14="http://schemas.microsoft.com/office/powerpoint/2010/main" val="2470071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Table S10. Yeast supplementation affects sexual dimorphism in surviving infection. Data from Experiment 4. Whenever yeast supplementation was provided after inoculation, it ablated the sexual dimorphism in survival. However, when yeast supplementation was provided before and after the spray, there was sexual dimorphism among uninfected control flies. The hazard ratio, showing difference in hazard between males and females is largest for flies that received the glucose diet. </a:t>
            </a:r>
          </a:p>
          <a:p>
            <a:endParaRPr lang="en-US" sz="1200" i="0"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17</a:t>
            </a:fld>
            <a:endParaRPr lang="en-US"/>
          </a:p>
        </p:txBody>
      </p:sp>
    </p:spTree>
    <p:extLst>
      <p:ext uri="{BB962C8B-B14F-4D97-AF65-F5344CB8AC3E}">
        <p14:creationId xmlns:p14="http://schemas.microsoft.com/office/powerpoint/2010/main" val="4085822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6: Level of yeast supplementation affects sexual dimorphism in survival when </a:t>
            </a:r>
            <a:r>
              <a:rPr lang="en-US" sz="1200" i="1" kern="1200" dirty="0">
                <a:solidFill>
                  <a:schemeClr val="tx1"/>
                </a:solidFill>
                <a:effectLst/>
                <a:latin typeface="+mn-lt"/>
                <a:ea typeface="+mn-ea"/>
                <a:cs typeface="+mn-cs"/>
              </a:rPr>
              <a:t>D. melanogaster</a:t>
            </a:r>
            <a:r>
              <a:rPr lang="en-US" sz="1200" kern="1200" dirty="0">
                <a:solidFill>
                  <a:schemeClr val="tx1"/>
                </a:solidFill>
                <a:effectLst/>
                <a:latin typeface="+mn-lt"/>
                <a:ea typeface="+mn-ea"/>
                <a:cs typeface="+mn-cs"/>
              </a:rPr>
              <a:t> are 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GHA</a:t>
            </a:r>
            <a:r>
              <a:rPr lang="en-US" sz="1200" i="1" kern="1200" dirty="0">
                <a:solidFill>
                  <a:schemeClr val="tx1"/>
                </a:solidFill>
                <a:effectLst/>
                <a:latin typeface="+mn-lt"/>
                <a:ea typeface="+mn-ea"/>
                <a:cs typeface="+mn-cs"/>
              </a:rPr>
              <a:t>. </a:t>
            </a:r>
            <a:r>
              <a:rPr lang="en-US" sz="1200" i="0" u="none" kern="1200" dirty="0">
                <a:solidFill>
                  <a:schemeClr val="tx1"/>
                </a:solidFill>
                <a:effectLst/>
                <a:latin typeface="+mn-lt"/>
                <a:ea typeface="+mn-ea"/>
                <a:cs typeface="+mn-cs"/>
              </a:rPr>
              <a:t>The figure shows model estimates and 95% confidence intervals for the raw data shown in Figure S5. </a:t>
            </a:r>
            <a:r>
              <a:rPr lang="en-US" sz="1200" i="0" kern="1200" dirty="0">
                <a:solidFill>
                  <a:schemeClr val="tx1"/>
                </a:solidFill>
                <a:effectLst/>
                <a:latin typeface="+mn-lt"/>
                <a:ea typeface="+mn-ea"/>
                <a:cs typeface="+mn-cs"/>
              </a:rPr>
              <a:t>All flies were reared on cornmeal diets. After the sprays, flies received cornmeal diets supplemented with varying levels of yeast. See Tables S7 and S8 for statistical analysis of these results.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18</a:t>
            </a:fld>
            <a:endParaRPr lang="en-US"/>
          </a:p>
        </p:txBody>
      </p:sp>
    </p:spTree>
    <p:extLst>
      <p:ext uri="{BB962C8B-B14F-4D97-AF65-F5344CB8AC3E}">
        <p14:creationId xmlns:p14="http://schemas.microsoft.com/office/powerpoint/2010/main" val="689349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S11. Experiment 5. Intermediate levels of yeast supplementation improved survival. Pairwise comparisons of survival are shown, comparing the control (no yeast) condition with the lowest yeast level, the lowest and intermediate yeast levels, and the intermediate and high yeast levels. In both males and females, survival is improved by low and intermediate levels of yeast supplementation.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19</a:t>
            </a:fld>
            <a:endParaRPr lang="en-US"/>
          </a:p>
        </p:txBody>
      </p:sp>
    </p:spTree>
    <p:extLst>
      <p:ext uri="{BB962C8B-B14F-4D97-AF65-F5344CB8AC3E}">
        <p14:creationId xmlns:p14="http://schemas.microsoft.com/office/powerpoint/2010/main" val="3826194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S12. There was no sexual dimorphism in survival among control flies. Data from Experiment 5. When flies were inoculated with fungus, there was sexual dimorphism on all diets, but the age intervals and magnitudes of this dimorphism changed with the level of yeast supplementation. When there is no yeast supplement or a little amount of supplement, the dimorphism starts at earlier ages than with higher levels of yeast supplement.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20</a:t>
            </a:fld>
            <a:endParaRPr lang="en-US"/>
          </a:p>
        </p:txBody>
      </p:sp>
    </p:spTree>
    <p:extLst>
      <p:ext uri="{BB962C8B-B14F-4D97-AF65-F5344CB8AC3E}">
        <p14:creationId xmlns:p14="http://schemas.microsoft.com/office/powerpoint/2010/main" val="254868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S2. Dietary treatments of Experiment 4. For each dietary condition, half of the flies were inoculated and half were treated as controls. All flies were reared on a Cornmeal diet until age 12 from egg. Then the specific dietary conditions were applied. Days here are given from egg.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3</a:t>
            </a:fld>
            <a:endParaRPr lang="en-US"/>
          </a:p>
        </p:txBody>
      </p:sp>
    </p:spTree>
    <p:extLst>
      <p:ext uri="{BB962C8B-B14F-4D97-AF65-F5344CB8AC3E}">
        <p14:creationId xmlns:p14="http://schemas.microsoft.com/office/powerpoint/2010/main" val="279318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EXCLUDE. </a:t>
            </a:r>
          </a:p>
          <a:p>
            <a:r>
              <a:rPr lang="en-US" sz="1200" i="0" kern="1200" dirty="0">
                <a:solidFill>
                  <a:schemeClr val="tx1"/>
                </a:solidFill>
                <a:effectLst/>
                <a:latin typeface="+mn-lt"/>
                <a:ea typeface="+mn-ea"/>
                <a:cs typeface="+mn-cs"/>
              </a:rPr>
              <a:t>Yeast supplementation affects 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GHA. Three days prior to control spray (dashed lines) or fungal spray (solid lines), flies were given Cornmeal (C), Cornmeal with yeast supplement (CY), or Glucose (G) diets, marked before the dash in the figure headings. After the spray on day 15 from egg, flies were kept on one of the three types of diets (marked after the dash in the figure headings). </a:t>
            </a:r>
          </a:p>
          <a:p>
            <a:endParaRPr lang="en-US" sz="1200" i="0" kern="1200" dirty="0">
              <a:solidFill>
                <a:schemeClr val="tx1"/>
              </a:solidFill>
              <a:effectLst/>
              <a:latin typeface="+mn-lt"/>
              <a:ea typeface="+mn-ea"/>
              <a:cs typeface="+mn-cs"/>
            </a:endParaRPr>
          </a:p>
          <a:p>
            <a:r>
              <a:rPr lang="en-US" dirty="0"/>
              <a:t>II. Sexual dimorphism</a:t>
            </a:r>
          </a:p>
          <a:p>
            <a:pPr marL="742950" lvl="1" indent="-285750">
              <a:buFont typeface="Arial" panose="020B0604020202020204" pitchFamily="34" charset="0"/>
              <a:buChar char="•"/>
            </a:pPr>
            <a:r>
              <a:rPr lang="en-US" sz="1600" dirty="0">
                <a:solidFill>
                  <a:schemeClr val="bg2">
                    <a:lumMod val="25000"/>
                  </a:schemeClr>
                </a:solidFill>
              </a:rPr>
              <a:t>Sexual dimorphism exists (female survives better) for CY/CY group from day 0-9 after spray under control treatment, but it does not exist under fungal treatment.</a:t>
            </a:r>
          </a:p>
          <a:p>
            <a:pPr marL="742950" lvl="1" indent="-285750">
              <a:buFont typeface="Arial" panose="020B0604020202020204" pitchFamily="34" charset="0"/>
              <a:buChar char="•"/>
            </a:pPr>
            <a:r>
              <a:rPr lang="en-US" sz="1600" dirty="0">
                <a:solidFill>
                  <a:schemeClr val="bg2">
                    <a:lumMod val="25000"/>
                  </a:schemeClr>
                </a:solidFill>
              </a:rPr>
              <a:t>Sexual dimorphism exists (male survives better) for C/C group from day 3-9 after spray under fungal treatment, but it does not exist under control treatment. Same results for CY/C group.</a:t>
            </a:r>
          </a:p>
          <a:p>
            <a:pPr marL="742950" lvl="1" indent="-285750">
              <a:buFont typeface="Arial" panose="020B0604020202020204" pitchFamily="34" charset="0"/>
              <a:buChar char="•"/>
            </a:pPr>
            <a:r>
              <a:rPr lang="en-US" sz="1600" dirty="0">
                <a:solidFill>
                  <a:schemeClr val="bg2">
                    <a:lumMod val="25000"/>
                  </a:schemeClr>
                </a:solidFill>
              </a:rPr>
              <a:t>Sexual dimorphism exists (male survives better) for G/G group from day 3-12 after spray under fungal treatment, but it does not exist under control treatment.</a:t>
            </a:r>
          </a:p>
          <a:p>
            <a:endParaRPr lang="en-US" sz="1200" i="0"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Can we make these conclusions from the analysis?</a:t>
            </a:r>
          </a:p>
          <a:p>
            <a:pPr marL="171450" indent="-171450">
              <a:buFontTx/>
              <a:buChar char="-"/>
            </a:pPr>
            <a:r>
              <a:rPr lang="en-US" sz="1200" i="0" kern="1200" dirty="0">
                <a:solidFill>
                  <a:schemeClr val="tx1"/>
                </a:solidFill>
                <a:effectLst/>
                <a:latin typeface="+mn-lt"/>
                <a:ea typeface="+mn-ea"/>
                <a:cs typeface="+mn-cs"/>
              </a:rPr>
              <a:t>Yeast supplement after the spray resulted in higher survival than cornmeal diet after spray</a:t>
            </a:r>
          </a:p>
          <a:p>
            <a:pPr marL="171450" indent="-171450">
              <a:buFontTx/>
              <a:buChar char="-"/>
            </a:pPr>
            <a:r>
              <a:rPr lang="en-US" sz="1200" i="0" kern="1200" dirty="0">
                <a:solidFill>
                  <a:schemeClr val="tx1"/>
                </a:solidFill>
                <a:effectLst/>
                <a:latin typeface="+mn-lt"/>
                <a:ea typeface="+mn-ea"/>
                <a:cs typeface="+mn-cs"/>
              </a:rPr>
              <a:t>Sexual dimorphism was ablated when yeast supplement was given before and after spray</a:t>
            </a:r>
          </a:p>
          <a:p>
            <a:pPr marL="171450" indent="-171450">
              <a:buFontTx/>
              <a:buChar char="-"/>
            </a:pPr>
            <a:r>
              <a:rPr lang="en-US" sz="1200" i="0" kern="1200" dirty="0">
                <a:solidFill>
                  <a:schemeClr val="tx1"/>
                </a:solidFill>
                <a:effectLst/>
                <a:latin typeface="+mn-lt"/>
                <a:ea typeface="+mn-ea"/>
                <a:cs typeface="+mn-cs"/>
              </a:rPr>
              <a:t>Female survival was the same when given yeast supplement after spray or when on glucose diet, but male survival was better on glucose diet </a:t>
            </a:r>
          </a:p>
          <a:p>
            <a:pPr marL="171450" indent="-171450">
              <a:buFontTx/>
              <a:buChar char="-"/>
            </a:pPr>
            <a:r>
              <a:rPr lang="en-US" sz="1200" i="0" kern="1200" dirty="0">
                <a:solidFill>
                  <a:schemeClr val="tx1"/>
                </a:solidFill>
                <a:effectLst/>
                <a:latin typeface="+mn-lt"/>
                <a:ea typeface="+mn-ea"/>
                <a:cs typeface="+mn-cs"/>
              </a:rPr>
              <a:t>Sexual dimorphism was most pronounced on glucose diet</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22</a:t>
            </a:fld>
            <a:endParaRPr lang="en-US"/>
          </a:p>
        </p:txBody>
      </p:sp>
    </p:spTree>
    <p:extLst>
      <p:ext uri="{BB962C8B-B14F-4D97-AF65-F5344CB8AC3E}">
        <p14:creationId xmlns:p14="http://schemas.microsoft.com/office/powerpoint/2010/main" val="2080687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EXCLUDE. </a:t>
            </a:r>
          </a:p>
          <a:p>
            <a:r>
              <a:rPr lang="en-US" sz="1200" i="0" kern="1200" dirty="0">
                <a:solidFill>
                  <a:schemeClr val="tx1"/>
                </a:solidFill>
                <a:effectLst/>
                <a:latin typeface="+mn-lt"/>
                <a:ea typeface="+mn-ea"/>
                <a:cs typeface="+mn-cs"/>
              </a:rPr>
              <a:t>Figure S2. Experiment 2. </a:t>
            </a:r>
            <a:r>
              <a:rPr lang="en-US" sz="1200" kern="1200" dirty="0">
                <a:solidFill>
                  <a:schemeClr val="tx1"/>
                </a:solidFill>
                <a:effectLst/>
                <a:latin typeface="+mn-lt"/>
                <a:ea typeface="+mn-ea"/>
                <a:cs typeface="+mn-cs"/>
              </a:rPr>
              <a:t>Raw data showing survival percentage of control and GHA inoculated males and females. The points show data from three replicates and the lines are the means of the three replicates.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23</a:t>
            </a:fld>
            <a:endParaRPr lang="en-US"/>
          </a:p>
        </p:txBody>
      </p:sp>
    </p:spTree>
    <p:extLst>
      <p:ext uri="{BB962C8B-B14F-4D97-AF65-F5344CB8AC3E}">
        <p14:creationId xmlns:p14="http://schemas.microsoft.com/office/powerpoint/2010/main" val="2115330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EXCLUDE. Figure S3. Experiment 3. Effects of diet on post-inoculation survival of </a:t>
            </a:r>
            <a:r>
              <a:rPr lang="en-US" i="1" dirty="0"/>
              <a:t>D. melanogaster </a:t>
            </a:r>
            <a:r>
              <a:rPr lang="en-US" dirty="0"/>
              <a:t>inoculated with </a:t>
            </a:r>
            <a:r>
              <a:rPr lang="en-US" i="1" dirty="0"/>
              <a:t>B. </a:t>
            </a:r>
            <a:r>
              <a:rPr lang="en-US" i="1" dirty="0" err="1"/>
              <a:t>bassiana</a:t>
            </a:r>
            <a:r>
              <a:rPr lang="en-US" i="1" dirty="0"/>
              <a:t> </a:t>
            </a:r>
            <a:r>
              <a:rPr lang="en-US" dirty="0"/>
              <a:t>strain GHA. Dots show data from each experiment and lines are the means of this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24</a:t>
            </a:fld>
            <a:endParaRPr lang="en-US"/>
          </a:p>
        </p:txBody>
      </p:sp>
    </p:spTree>
    <p:extLst>
      <p:ext uri="{BB962C8B-B14F-4D97-AF65-F5344CB8AC3E}">
        <p14:creationId xmlns:p14="http://schemas.microsoft.com/office/powerpoint/2010/main" val="1400320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EXCLUDE. Figure S2. </a:t>
            </a:r>
            <a:r>
              <a:rPr lang="en-US" sz="1200" i="0" kern="1200" dirty="0">
                <a:solidFill>
                  <a:schemeClr val="tx1"/>
                </a:solidFill>
                <a:effectLst/>
                <a:latin typeface="+mn-lt"/>
                <a:ea typeface="+mn-ea"/>
                <a:cs typeface="+mn-cs"/>
              </a:rPr>
              <a:t>Yeast supplementation affects 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GHA. Points show raw data from four replicates of this study and lines are the means of these replicates. </a:t>
            </a:r>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25</a:t>
            </a:fld>
            <a:endParaRPr lang="en-US"/>
          </a:p>
        </p:txBody>
      </p:sp>
    </p:spTree>
    <p:extLst>
      <p:ext uri="{BB962C8B-B14F-4D97-AF65-F5344CB8AC3E}">
        <p14:creationId xmlns:p14="http://schemas.microsoft.com/office/powerpoint/2010/main" val="1673301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EXCLUDE. Figure S5. Effects of yeast supplementation on sexual dimorphism of </a:t>
            </a:r>
            <a:r>
              <a:rPr lang="en-US" i="1" dirty="0"/>
              <a:t>D. melanogaster </a:t>
            </a:r>
            <a:r>
              <a:rPr lang="en-US" dirty="0"/>
              <a:t>inoculated with </a:t>
            </a:r>
            <a:r>
              <a:rPr lang="en-US" i="1" dirty="0"/>
              <a:t>B. </a:t>
            </a:r>
            <a:r>
              <a:rPr lang="en-US" i="1" dirty="0" err="1"/>
              <a:t>bassiana</a:t>
            </a:r>
            <a:r>
              <a:rPr lang="en-US" dirty="0"/>
              <a:t>. Dots show raw data from four replicate experiments and the lines show the means of this data. </a:t>
            </a:r>
          </a:p>
        </p:txBody>
      </p:sp>
      <p:sp>
        <p:nvSpPr>
          <p:cNvPr id="4" name="Slide Number Placeholder 3"/>
          <p:cNvSpPr>
            <a:spLocks noGrp="1"/>
          </p:cNvSpPr>
          <p:nvPr>
            <p:ph type="sldNum" sz="quarter" idx="5"/>
          </p:nvPr>
        </p:nvSpPr>
        <p:spPr/>
        <p:txBody>
          <a:bodyPr/>
          <a:lstStyle/>
          <a:p>
            <a:fld id="{2733D143-826C-4324-89A0-0ABB5BCEB6CC}" type="slidenum">
              <a:rPr lang="en-US" smtClean="0"/>
              <a:t>26</a:t>
            </a:fld>
            <a:endParaRPr lang="en-US"/>
          </a:p>
        </p:txBody>
      </p:sp>
    </p:spTree>
    <p:extLst>
      <p:ext uri="{BB962C8B-B14F-4D97-AF65-F5344CB8AC3E}">
        <p14:creationId xmlns:p14="http://schemas.microsoft.com/office/powerpoint/2010/main" val="228664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Figure1. </a:t>
            </a:r>
            <a:r>
              <a:rPr lang="en-US" sz="1200" i="0" kern="1200" dirty="0">
                <a:solidFill>
                  <a:schemeClr val="tx1"/>
                </a:solidFill>
                <a:effectLst/>
                <a:latin typeface="+mn-lt"/>
                <a:ea typeface="+mn-ea"/>
                <a:cs typeface="+mn-cs"/>
              </a:rPr>
              <a:t>Survival post inoculation with </a:t>
            </a:r>
            <a:r>
              <a:rPr lang="en-US" sz="1200" i="1" kern="1200" dirty="0">
                <a:solidFill>
                  <a:schemeClr val="tx1"/>
                </a:solidFill>
                <a:effectLst/>
                <a:latin typeface="+mn-lt"/>
                <a:ea typeface="+mn-ea"/>
                <a:cs typeface="+mn-cs"/>
              </a:rPr>
              <a:t>Beauveria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is affected by mating status in both males and females. Data from Experiment 1. Flies were sprayed with fungal suspension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 1658, solid lines) or with a control, fungus-free suspension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 1626, dashed lines) at age 17 days from egg, and survival was followed for 21 days. In both females (green) and males (red), mated flies (which mated for 24 hours prior to the spray) had lower survival than virgin flies, and flies that mated for longer than one day (cohabiting flies, which mated for 24 hours prior to spray and then cohabited with the other sex after the spray) had lower survival than mated flies (see Table S1 for statistical analysis). This figure shows model estimates for survival proportions, which are obtained from the raw survival data (Figure S1).</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4</a:t>
            </a:fld>
            <a:endParaRPr lang="en-US"/>
          </a:p>
        </p:txBody>
      </p:sp>
    </p:spTree>
    <p:extLst>
      <p:ext uri="{BB962C8B-B14F-4D97-AF65-F5344CB8AC3E}">
        <p14:creationId xmlns:p14="http://schemas.microsoft.com/office/powerpoint/2010/main" val="247825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Figure S1. </a:t>
            </a:r>
            <a:r>
              <a:rPr lang="en-US" sz="1200" i="0" kern="1200" dirty="0">
                <a:solidFill>
                  <a:schemeClr val="tx1"/>
                </a:solidFill>
                <a:effectLst/>
                <a:latin typeface="+mn-lt"/>
                <a:ea typeface="+mn-ea"/>
                <a:cs typeface="+mn-cs"/>
              </a:rPr>
              <a:t>Sexual dimorphism in survival of </a:t>
            </a:r>
            <a:r>
              <a:rPr lang="en-US" sz="1200" i="1" kern="1200" dirty="0">
                <a:solidFill>
                  <a:schemeClr val="tx1"/>
                </a:solidFill>
                <a:effectLst/>
                <a:latin typeface="+mn-lt"/>
                <a:ea typeface="+mn-ea"/>
                <a:cs typeface="+mn-cs"/>
              </a:rPr>
              <a:t>D. melanogaster </a:t>
            </a:r>
            <a:r>
              <a:rPr lang="en-US" sz="1200" i="0" kern="1200" dirty="0">
                <a:solidFill>
                  <a:schemeClr val="tx1"/>
                </a:solidFill>
                <a:effectLst/>
                <a:latin typeface="+mn-lt"/>
                <a:ea typeface="+mn-ea"/>
                <a:cs typeface="+mn-cs"/>
              </a:rPr>
              <a:t>inoculated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strain ARSEF 12460 is affected by mating status. Data from Experiment 1. Female (green) and male (red) survival after control spray (dashed lines) and fungal spray (solid lines) is shown for cohabiting flies, virgin flies, and mated flies which mated for only 24 hours. Survival was followed for 21 days after the spray. Sample sizes per treatment are provided in the legend. The top graphs show model estimates for survival proportions, using four replicates of raw data with 95% Bootstrap confidence intervals. See Tables S1 and S2 for statistical analysis of this data. Bottom graphs show the raw data for the four replicates of each treatment and the means. For cohabiting and virgin flies, females had better survival than males after inoculation. For mated flies, this trend was reversed. In both females and males, virgin survival was higher than mated survival, which was itself higher than survival under cohabiting condition.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5</a:t>
            </a:fld>
            <a:endParaRPr lang="en-US"/>
          </a:p>
        </p:txBody>
      </p:sp>
    </p:spTree>
    <p:extLst>
      <p:ext uri="{BB962C8B-B14F-4D97-AF65-F5344CB8AC3E}">
        <p14:creationId xmlns:p14="http://schemas.microsoft.com/office/powerpoint/2010/main" val="110921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a:t>
            </a:r>
            <a:r>
              <a:rPr lang="en-US" dirty="0">
                <a:solidFill>
                  <a:srgbClr val="FF0000"/>
                </a:solidFill>
              </a:rPr>
              <a:t>S3</a:t>
            </a:r>
            <a:r>
              <a:rPr lang="en-US" dirty="0"/>
              <a:t>. Hazard ratios and </a:t>
            </a:r>
            <a:r>
              <a:rPr lang="en-US" i="1" dirty="0"/>
              <a:t>p</a:t>
            </a:r>
            <a:r>
              <a:rPr lang="en-US" dirty="0"/>
              <a:t>-Values when comparing mating statuses in both control and fungal inoculated </a:t>
            </a:r>
            <a:r>
              <a:rPr lang="en-US" i="1" dirty="0"/>
              <a:t>Drosophila melanogaster. </a:t>
            </a:r>
            <a:r>
              <a:rPr lang="en-US" i="0" dirty="0"/>
              <a:t>Data from Experiment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Hazard ratios and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are presented in the time intervals of 0-5, 5-11, and 11-21 days post inoculation.</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6</a:t>
            </a:fld>
            <a:endParaRPr lang="en-US"/>
          </a:p>
        </p:txBody>
      </p:sp>
    </p:spTree>
    <p:extLst>
      <p:ext uri="{BB962C8B-B14F-4D97-AF65-F5344CB8AC3E}">
        <p14:creationId xmlns:p14="http://schemas.microsoft.com/office/powerpoint/2010/main" val="275684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S4. </a:t>
            </a:r>
            <a:r>
              <a:rPr lang="en-US" dirty="0"/>
              <a:t>Hazard ratios and </a:t>
            </a:r>
            <a:r>
              <a:rPr lang="en-US" i="1" dirty="0"/>
              <a:t>p</a:t>
            </a:r>
            <a:r>
              <a:rPr lang="en-US" dirty="0"/>
              <a:t>-Values when comparing males and females under different mating statuses in both control and fungal inoculated </a:t>
            </a:r>
            <a:r>
              <a:rPr lang="en-US" i="1" dirty="0"/>
              <a:t>Drosophila melanogaster. </a:t>
            </a:r>
            <a:r>
              <a:rPr lang="en-US" i="0" dirty="0"/>
              <a:t>Data from Experiment 1. </a:t>
            </a:r>
            <a:r>
              <a:rPr lang="en-US" sz="1200" kern="1200" dirty="0">
                <a:solidFill>
                  <a:schemeClr val="tx1"/>
                </a:solidFill>
                <a:effectLst/>
                <a:latin typeface="+mn-lt"/>
                <a:ea typeface="+mn-ea"/>
                <a:cs typeface="+mn-cs"/>
              </a:rPr>
              <a:t>Hazard ratios and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-values are presented for days 0-21 post inoculation. </a:t>
            </a:r>
          </a:p>
          <a:p>
            <a:endParaRPr lang="en-US" dirty="0"/>
          </a:p>
        </p:txBody>
      </p:sp>
      <p:sp>
        <p:nvSpPr>
          <p:cNvPr id="4" name="Slide Number Placeholder 3"/>
          <p:cNvSpPr>
            <a:spLocks noGrp="1"/>
          </p:cNvSpPr>
          <p:nvPr>
            <p:ph type="sldNum" sz="quarter" idx="5"/>
          </p:nvPr>
        </p:nvSpPr>
        <p:spPr/>
        <p:txBody>
          <a:bodyPr/>
          <a:lstStyle/>
          <a:p>
            <a:fld id="{2733D143-826C-4324-89A0-0ABB5BCEB6CC}" type="slidenum">
              <a:rPr lang="en-US" smtClean="0"/>
              <a:t>7</a:t>
            </a:fld>
            <a:endParaRPr lang="en-US"/>
          </a:p>
        </p:txBody>
      </p:sp>
    </p:spTree>
    <p:extLst>
      <p:ext uri="{BB962C8B-B14F-4D97-AF65-F5344CB8AC3E}">
        <p14:creationId xmlns:p14="http://schemas.microsoft.com/office/powerpoint/2010/main" val="14657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2. </a:t>
                </a:r>
                <a:r>
                  <a:rPr lang="en-US" sz="1200" kern="1200" dirty="0">
                    <a:solidFill>
                      <a:schemeClr val="tx1"/>
                    </a:solidFill>
                    <a:effectLst/>
                    <a:latin typeface="+mn-lt"/>
                    <a:ea typeface="+mn-ea"/>
                    <a:cs typeface="+mn-cs"/>
                  </a:rPr>
                  <a:t>Reproductive output of mated and cohabiting females in control and fungal inoculated conditions. Data from Experiment 1. (A) Analysis of variance for the offspring counts.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data points are plotted for 95% confidence intervals. Offspring count was lower for fungal inoculated</a:t>
                </a:r>
                <a:r>
                  <a:rPr lang="en-US" sz="1200" kern="1200" baseline="0" dirty="0">
                    <a:solidFill>
                      <a:schemeClr val="tx1"/>
                    </a:solidFill>
                    <a:effectLst/>
                    <a:latin typeface="+mn-lt"/>
                    <a:ea typeface="+mn-ea"/>
                    <a:cs typeface="+mn-cs"/>
                  </a:rPr>
                  <a:t> females than for control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3.313×</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−8</m:t>
                        </m:r>
                      </m:sup>
                    </m:sSup>
                  </m:oMath>
                </a14:m>
                <a:r>
                  <a:rPr lang="en-US" sz="1200" kern="1200" dirty="0">
                    <a:solidFill>
                      <a:schemeClr val="tx1"/>
                    </a:solidFill>
                    <a:effectLst/>
                    <a:latin typeface="+mn-lt"/>
                    <a:ea typeface="+mn-ea"/>
                    <a:cs typeface="+mn-cs"/>
                  </a:rPr>
                  <a:t>). Among</a:t>
                </a:r>
                <a:r>
                  <a:rPr lang="en-US" sz="1200" kern="1200" baseline="0" dirty="0">
                    <a:solidFill>
                      <a:schemeClr val="tx1"/>
                    </a:solidFill>
                    <a:effectLst/>
                    <a:latin typeface="+mn-lt"/>
                    <a:ea typeface="+mn-ea"/>
                    <a:cs typeface="+mn-cs"/>
                  </a:rPr>
                  <a:t> control females, those that cohabited with males had higher offspring counts compared to those who mated for only 24 hours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4.534×</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−6</m:t>
                        </m:r>
                      </m:sup>
                    </m:sSup>
                  </m:oMath>
                </a14:m>
                <a:r>
                  <a:rPr lang="en-US" sz="1200" kern="1200" dirty="0">
                    <a:solidFill>
                      <a:schemeClr val="tx1"/>
                    </a:solidFill>
                    <a:effectLst/>
                    <a:latin typeface="+mn-lt"/>
                    <a:ea typeface="+mn-ea"/>
                    <a:cs typeface="+mn-cs"/>
                  </a:rPr>
                  <a:t>). There was an interaction effect between treatment (inoculated/control) and mating status (cohabited/mated) with a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of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3.725×</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−2</m:t>
                        </m:r>
                      </m:sup>
                    </m:sSup>
                  </m:oMath>
                </a14:m>
                <a:r>
                  <a:rPr lang="en-US" sz="1200" kern="1200" dirty="0">
                    <a:solidFill>
                      <a:schemeClr val="tx1"/>
                    </a:solidFill>
                    <a:effectLst/>
                    <a:latin typeface="+mn-lt"/>
                    <a:ea typeface="+mn-ea"/>
                    <a:cs typeface="+mn-cs"/>
                  </a:rPr>
                  <a:t>. (B) Box plot shows the raw data distribution of offspring counts per surviving female and predicted mean value for cohabited and mated females. Black dots represent the outliers while red lines represents the 95% confidence intervals. A</a:t>
                </a:r>
                <a:r>
                  <a:rPr lang="en-US" sz="1200" kern="1200" baseline="0" dirty="0">
                    <a:solidFill>
                      <a:schemeClr val="tx1"/>
                    </a:solidFill>
                    <a:effectLst/>
                    <a:latin typeface="+mn-lt"/>
                    <a:ea typeface="+mn-ea"/>
                    <a:cs typeface="+mn-cs"/>
                  </a:rPr>
                  <a:t>mong females in the cohabiting condition, controls had higher offspring count that fungal inoculated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0.01203), but among mated females,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there was no significant difference between offspring counts in control and fungal inoculated conditions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0.08702). Among uninfected controls, cohabiting females had higher offspring</a:t>
                </a:r>
                <a:r>
                  <a:rPr lang="en-US" sz="1200" kern="1200" baseline="0" dirty="0">
                    <a:solidFill>
                      <a:schemeClr val="tx1"/>
                    </a:solidFill>
                    <a:effectLst/>
                    <a:latin typeface="+mn-lt"/>
                    <a:ea typeface="+mn-ea"/>
                    <a:cs typeface="+mn-cs"/>
                  </a:rPr>
                  <a:t> counts than mated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0.01687). However, among fungal inoculated flies, offspring</a:t>
                </a:r>
                <a:r>
                  <a:rPr lang="en-US" sz="1200" kern="1200" baseline="0" dirty="0">
                    <a:solidFill>
                      <a:schemeClr val="tx1"/>
                    </a:solidFill>
                    <a:effectLst/>
                    <a:latin typeface="+mn-lt"/>
                    <a:ea typeface="+mn-ea"/>
                    <a:cs typeface="+mn-cs"/>
                  </a:rPr>
                  <a:t> counts of cohabiting females did not differ from those of mated females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0.17707).  </a:t>
                </a:r>
                <a:endParaRPr lang="en-US" dirty="0"/>
              </a:p>
            </p:txBody>
          </p:sp>
        </mc:Choice>
        <mc:Fallback xmlns="">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Figure 4. </a:t>
                </a:r>
                <a:r>
                  <a:rPr lang="en-US" sz="1200" kern="1200" dirty="0">
                    <a:solidFill>
                      <a:schemeClr val="tx1"/>
                    </a:solidFill>
                    <a:effectLst/>
                    <a:latin typeface="+mn-lt"/>
                    <a:ea typeface="+mn-ea"/>
                    <a:cs typeface="+mn-cs"/>
                  </a:rPr>
                  <a:t>Reproductive output of mated and cohabiting females from both control and </a:t>
                </a:r>
              </a:p>
              <a:p>
                <a:r>
                  <a:rPr lang="en-US" sz="1200" kern="1200" dirty="0">
                    <a:solidFill>
                      <a:schemeClr val="tx1"/>
                    </a:solidFill>
                    <a:effectLst/>
                    <a:latin typeface="+mn-lt"/>
                    <a:ea typeface="+mn-ea"/>
                    <a:cs typeface="+mn-cs"/>
                  </a:rPr>
                  <a:t>fungal inoculated conditions (A) Analysis of variance for the offspring counts produced by control and fungal inoculated females at two different mating statuses. The data points are plotted for 95% confidence intervals. The fungal inoculated groups showed a lower offspring count in comparison to the control groups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a:t>
                </a:r>
                <a:r>
                  <a:rPr lang="en-US" sz="1200" i="0" kern="1200">
                    <a:solidFill>
                      <a:schemeClr val="tx1"/>
                    </a:solidFill>
                    <a:effectLst/>
                    <a:latin typeface="+mn-lt"/>
                    <a:ea typeface="+mn-ea"/>
                    <a:cs typeface="+mn-cs"/>
                  </a:rPr>
                  <a:t>3.313×10^(−8)</a:t>
                </a:r>
                <a:r>
                  <a:rPr lang="en-US" sz="1200" kern="1200" dirty="0">
                    <a:solidFill>
                      <a:schemeClr val="tx1"/>
                    </a:solidFill>
                    <a:effectLst/>
                    <a:latin typeface="+mn-lt"/>
                    <a:ea typeface="+mn-ea"/>
                    <a:cs typeface="+mn-cs"/>
                  </a:rPr>
                  <a:t>). The mated groups showed a lower offspring count in comparison to the cohabit group in control treatment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r>
                  <a:rPr lang="en-US" sz="1200" i="0" kern="1200">
                    <a:solidFill>
                      <a:schemeClr val="tx1"/>
                    </a:solidFill>
                    <a:effectLst/>
                    <a:latin typeface="+mn-lt"/>
                    <a:ea typeface="+mn-ea"/>
                    <a:cs typeface="+mn-cs"/>
                  </a:rPr>
                  <a:t>4.534×10^(−6)</a:t>
                </a:r>
                <a:r>
                  <a:rPr lang="en-US" sz="1200" kern="1200" dirty="0">
                    <a:solidFill>
                      <a:schemeClr val="tx1"/>
                    </a:solidFill>
                    <a:effectLst/>
                    <a:latin typeface="+mn-lt"/>
                    <a:ea typeface="+mn-ea"/>
                    <a:cs typeface="+mn-cs"/>
                  </a:rPr>
                  <a:t>). There was an interaction effect between treatment (fungal/control) and mating status (cohabit/mated) with a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of </a:t>
                </a:r>
                <a:r>
                  <a:rPr lang="en-US" sz="1200" i="0" kern="1200">
                    <a:solidFill>
                      <a:schemeClr val="tx1"/>
                    </a:solidFill>
                    <a:effectLst/>
                    <a:latin typeface="+mn-lt"/>
                    <a:ea typeface="+mn-ea"/>
                    <a:cs typeface="+mn-cs"/>
                  </a:rPr>
                  <a:t>3.725×10^(−2)</a:t>
                </a:r>
                <a:r>
                  <a:rPr lang="en-US" sz="1200" kern="1200" dirty="0">
                    <a:solidFill>
                      <a:schemeClr val="tx1"/>
                    </a:solidFill>
                    <a:effectLst/>
                    <a:latin typeface="+mn-lt"/>
                    <a:ea typeface="+mn-ea"/>
                    <a:cs typeface="+mn-cs"/>
                  </a:rPr>
                  <a:t>. (B) Box plot shows the raw data distribution of offspring counts per surviving female and predicted mean value for cohabit and mated flies. Black dots represent the outliers while red lines represents the 95% confidence intervals. Control cohabits have a higher offspring count than the fungal cohabits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0.01203) whereas, there was no significant difference between offspring counts in control mated and fungal mated groups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0.08702). Control cohabit females had a significantly higher offspring count than the control mated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0.01687). However, fungal cohabits and fungal mated groups did not show a significant difference in offspring counts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0.17707). The control cohabits (predicted mean : 7.124) have a lower offspring counts than fungal cohabits (predicted mean: 3.844) and the same was seen in control mated (predicted mean : 4.275982) and fungal mated females (predicted mean : 2.772).</a:t>
                </a:r>
              </a:p>
              <a:p>
                <a:endParaRPr lang="en-US" dirty="0"/>
              </a:p>
            </p:txBody>
          </p:sp>
        </mc:Fallback>
      </mc:AlternateContent>
      <p:sp>
        <p:nvSpPr>
          <p:cNvPr id="4" name="Slide Number Placeholder 3"/>
          <p:cNvSpPr>
            <a:spLocks noGrp="1"/>
          </p:cNvSpPr>
          <p:nvPr>
            <p:ph type="sldNum" sz="quarter" idx="5"/>
          </p:nvPr>
        </p:nvSpPr>
        <p:spPr/>
        <p:txBody>
          <a:bodyPr/>
          <a:lstStyle/>
          <a:p>
            <a:fld id="{2733D143-826C-4324-89A0-0ABB5BCEB6CC}" type="slidenum">
              <a:rPr lang="en-US" smtClean="0"/>
              <a:t>8</a:t>
            </a:fld>
            <a:endParaRPr lang="en-US"/>
          </a:p>
        </p:txBody>
      </p:sp>
    </p:spTree>
    <p:extLst>
      <p:ext uri="{BB962C8B-B14F-4D97-AF65-F5344CB8AC3E}">
        <p14:creationId xmlns:p14="http://schemas.microsoft.com/office/powerpoint/2010/main" val="102149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a:t>
                </a:r>
                <a:r>
                  <a:rPr lang="en-US" sz="1200" kern="1200" baseline="0" dirty="0">
                    <a:solidFill>
                      <a:schemeClr val="tx1"/>
                    </a:solidFill>
                    <a:effectLst/>
                    <a:latin typeface="+mn-lt"/>
                    <a:ea typeface="+mn-ea"/>
                    <a:cs typeface="+mn-cs"/>
                  </a:rPr>
                  <a:t> S5. </a:t>
                </a:r>
                <a:r>
                  <a:rPr lang="en-US" dirty="0"/>
                  <a:t>Analysis of variance for reproductive output data from mated and cohabiting females. Data from Experiment 1. The</a:t>
                </a:r>
                <a:r>
                  <a:rPr lang="en-US" baseline="0" dirty="0"/>
                  <a:t> </a:t>
                </a:r>
                <a:r>
                  <a:rPr lang="en-US" sz="1200" kern="1200" dirty="0">
                    <a:solidFill>
                      <a:schemeClr val="tx1"/>
                    </a:solidFill>
                    <a:effectLst/>
                    <a:latin typeface="+mn-lt"/>
                    <a:ea typeface="+mn-ea"/>
                    <a:cs typeface="+mn-cs"/>
                  </a:rPr>
                  <a:t>data strongly supports the difference on offspring counts between the fungal inoculated groups and the controls (p-value:</a:t>
                </a:r>
                <a14:m>
                  <m:oMath xmlns:m="http://schemas.openxmlformats.org/officeDocument/2006/math">
                    <m:r>
                      <a:rPr lang="en-US" sz="1200" b="0" i="0"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2.505×</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−9</m:t>
                        </m:r>
                      </m:sup>
                    </m:sSup>
                  </m:oMath>
                </a14:m>
                <a:r>
                  <a:rPr lang="en-US" sz="1200" kern="1200" dirty="0">
                    <a:solidFill>
                      <a:schemeClr val="tx1"/>
                    </a:solidFill>
                    <a:effectLst/>
                    <a:latin typeface="+mn-lt"/>
                    <a:ea typeface="+mn-ea"/>
                    <a:cs typeface="+mn-cs"/>
                  </a:rPr>
                  <a:t>) . The data also strongly supports that cohabited and mated groups differ in their offspring counts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1.564×</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10</m:t>
                        </m:r>
                      </m:e>
                      <m:sup>
                        <m:r>
                          <a:rPr lang="en-US" sz="1200" i="1" kern="1200">
                            <a:solidFill>
                              <a:schemeClr val="tx1"/>
                            </a:solidFill>
                            <a:effectLst/>
                            <a:latin typeface="Cambria Math" panose="02040503050406030204" pitchFamily="18" charset="0"/>
                            <a:ea typeface="+mn-ea"/>
                            <a:cs typeface="+mn-cs"/>
                          </a:rPr>
                          <m:t>−6</m:t>
                        </m:r>
                      </m:sup>
                    </m:sSup>
                  </m:oMath>
                </a14:m>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0.05, ***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0.001 </a:t>
                </a: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Significantly smaller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of Treatment (</a:t>
                </a:r>
                <a:r>
                  <a:rPr lang="en-US" sz="1200" i="0" kern="1200">
                    <a:solidFill>
                      <a:schemeClr val="tx1"/>
                    </a:solidFill>
                    <a:effectLst/>
                    <a:latin typeface="+mn-lt"/>
                    <a:ea typeface="+mn-ea"/>
                    <a:cs typeface="+mn-cs"/>
                  </a:rPr>
                  <a:t>2.505×10^(−9)</a:t>
                </a:r>
                <a:r>
                  <a:rPr lang="en-US" sz="1200" kern="1200" dirty="0">
                    <a:solidFill>
                      <a:schemeClr val="tx1"/>
                    </a:solidFill>
                    <a:effectLst/>
                    <a:latin typeface="+mn-lt"/>
                    <a:ea typeface="+mn-ea"/>
                    <a:cs typeface="+mn-cs"/>
                  </a:rPr>
                  <a:t>) indicates that the data strongly supports the difference on offspring counts between the fungal inoculated groups and the controls. The data also strongly supports that cohabiting and mated groups differ in their offspring counts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a:t>
                </a:r>
                <a:r>
                  <a:rPr lang="en-US" sz="1200" i="0" kern="1200">
                    <a:solidFill>
                      <a:schemeClr val="tx1"/>
                    </a:solidFill>
                    <a:effectLst/>
                    <a:latin typeface="+mn-lt"/>
                    <a:ea typeface="+mn-ea"/>
                    <a:cs typeface="+mn-cs"/>
                  </a:rPr>
                  <a:t>1.564×10^(−6)</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0.05, ***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-value ≤ 0.001 </a:t>
                </a:r>
              </a:p>
              <a:p>
                <a:endParaRPr lang="en-US" dirty="0"/>
              </a:p>
            </p:txBody>
          </p:sp>
        </mc:Fallback>
      </mc:AlternateContent>
      <p:sp>
        <p:nvSpPr>
          <p:cNvPr id="4" name="Slide Number Placeholder 3"/>
          <p:cNvSpPr>
            <a:spLocks noGrp="1"/>
          </p:cNvSpPr>
          <p:nvPr>
            <p:ph type="sldNum" sz="quarter" idx="5"/>
          </p:nvPr>
        </p:nvSpPr>
        <p:spPr/>
        <p:txBody>
          <a:bodyPr/>
          <a:lstStyle/>
          <a:p>
            <a:fld id="{2733D143-826C-4324-89A0-0ABB5BCEB6CC}" type="slidenum">
              <a:rPr lang="en-US" smtClean="0"/>
              <a:t>9</a:t>
            </a:fld>
            <a:endParaRPr lang="en-US"/>
          </a:p>
        </p:txBody>
      </p:sp>
    </p:spTree>
    <p:extLst>
      <p:ext uri="{BB962C8B-B14F-4D97-AF65-F5344CB8AC3E}">
        <p14:creationId xmlns:p14="http://schemas.microsoft.com/office/powerpoint/2010/main" val="1369316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Figure 3. </a:t>
            </a:r>
            <a:r>
              <a:rPr lang="en-US" sz="1200" kern="1200" dirty="0">
                <a:solidFill>
                  <a:schemeClr val="tx1"/>
                </a:solidFill>
                <a:effectLst/>
                <a:latin typeface="+mn-lt"/>
                <a:ea typeface="+mn-ea"/>
                <a:cs typeface="+mn-cs"/>
              </a:rPr>
              <a:t>Sexual dimorphism in survival of </a:t>
            </a:r>
            <a:r>
              <a:rPr lang="en-US" sz="1200" i="1" kern="1200" dirty="0">
                <a:solidFill>
                  <a:schemeClr val="tx1"/>
                </a:solidFill>
                <a:effectLst/>
                <a:latin typeface="+mn-lt"/>
                <a:ea typeface="+mn-ea"/>
                <a:cs typeface="+mn-cs"/>
              </a:rPr>
              <a:t>D. melanogaster </a:t>
            </a:r>
            <a:r>
              <a:rPr lang="en-US" sz="1200" kern="1200" dirty="0">
                <a:solidFill>
                  <a:schemeClr val="tx1"/>
                </a:solidFill>
                <a:effectLst/>
                <a:latin typeface="+mn-lt"/>
                <a:ea typeface="+mn-ea"/>
                <a:cs typeface="+mn-cs"/>
              </a:rPr>
              <a:t>after inoculation with </a:t>
            </a:r>
            <a:r>
              <a:rPr lang="en-US" sz="1200" i="1" kern="1200" dirty="0">
                <a:solidFill>
                  <a:schemeClr val="tx1"/>
                </a:solidFill>
                <a:effectLst/>
                <a:latin typeface="+mn-lt"/>
                <a:ea typeface="+mn-ea"/>
                <a:cs typeface="+mn-cs"/>
              </a:rPr>
              <a:t>B. </a:t>
            </a:r>
            <a:r>
              <a:rPr lang="en-US" sz="1200" i="1" kern="1200" dirty="0" err="1">
                <a:solidFill>
                  <a:schemeClr val="tx1"/>
                </a:solidFill>
                <a:effectLst/>
                <a:latin typeface="+mn-lt"/>
                <a:ea typeface="+mn-ea"/>
                <a:cs typeface="+mn-cs"/>
              </a:rPr>
              <a:t>bassiana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strain GHA. Data from Experiment 2. Figure shows model estimates with 95% Bootstrap confidence intervals from the raw data shown in Figure S2. Inoculated males survived better than inoculated females until day 12 post spray. See Table S4 for statistical analysis.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33D143-826C-4324-89A0-0ABB5BCEB6CC}" type="slidenum">
              <a:rPr lang="en-US" smtClean="0"/>
              <a:t>10</a:t>
            </a:fld>
            <a:endParaRPr lang="en-US"/>
          </a:p>
        </p:txBody>
      </p:sp>
    </p:spTree>
    <p:extLst>
      <p:ext uri="{BB962C8B-B14F-4D97-AF65-F5344CB8AC3E}">
        <p14:creationId xmlns:p14="http://schemas.microsoft.com/office/powerpoint/2010/main" val="327568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6FE1-4A85-4254-9451-F833B10A8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BCFC8-E6A2-4322-BE4B-3F4E6B727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86B1D-F9F0-41B2-9019-6421482019D3}"/>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5" name="Footer Placeholder 4">
            <a:extLst>
              <a:ext uri="{FF2B5EF4-FFF2-40B4-BE49-F238E27FC236}">
                <a16:creationId xmlns:a16="http://schemas.microsoft.com/office/drawing/2014/main" id="{3B9E7C56-6960-4D9D-8A7A-03D258D56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E2D59-E1C3-4420-BDCA-CB6B965F1562}"/>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160051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66C5-0F80-4688-B040-AAB0DC2CCF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4C9B94-9535-447F-AA57-538C9C839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47524-CA7B-4301-89C5-5E1415E199F2}"/>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5" name="Footer Placeholder 4">
            <a:extLst>
              <a:ext uri="{FF2B5EF4-FFF2-40B4-BE49-F238E27FC236}">
                <a16:creationId xmlns:a16="http://schemas.microsoft.com/office/drawing/2014/main" id="{722EE69D-DB6A-4284-B9D0-05B8374E1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57CF-7472-4B68-992D-3BFA082E971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42113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5525E-5776-4832-8F4F-B1284F4C3A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EA3255-142D-41C9-9EA8-D2E17BC90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DD1CF-FAF5-4EBD-83C7-CDBBB21104F1}"/>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5" name="Footer Placeholder 4">
            <a:extLst>
              <a:ext uri="{FF2B5EF4-FFF2-40B4-BE49-F238E27FC236}">
                <a16:creationId xmlns:a16="http://schemas.microsoft.com/office/drawing/2014/main" id="{6B2AA4B2-DAB5-4549-96D8-D797BBEB6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E796F-7B4D-4E3A-9592-FDD8574FBCA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7654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D9DE-1A30-B445-B41A-311E168305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1BCA7-A510-6E47-93B7-9AE8E3129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42D3C6-1BAD-E046-B955-561A2C5E9563}"/>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5" name="Footer Placeholder 4">
            <a:extLst>
              <a:ext uri="{FF2B5EF4-FFF2-40B4-BE49-F238E27FC236}">
                <a16:creationId xmlns:a16="http://schemas.microsoft.com/office/drawing/2014/main" id="{22B8AB80-86F2-D340-A22E-4A503682B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D58A0-032F-FC48-811C-0E53F374F960}"/>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63789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1FFB-47F3-8747-9C32-EA85C856B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A1058-02B3-CB47-9CDD-D24588A95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F3CA0-7394-7241-9E29-E3069626312E}"/>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5" name="Footer Placeholder 4">
            <a:extLst>
              <a:ext uri="{FF2B5EF4-FFF2-40B4-BE49-F238E27FC236}">
                <a16:creationId xmlns:a16="http://schemas.microsoft.com/office/drawing/2014/main" id="{377BE045-AEF7-F34B-A555-00DCA0535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8BDD8-0FBB-CD4B-BFA2-377030F070B9}"/>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129727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F514-E7CF-5C45-8892-09056189EF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EF5CAA-102B-3F4F-9848-C56169191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1F944-7CE7-7744-A8CF-099F40455597}"/>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5" name="Footer Placeholder 4">
            <a:extLst>
              <a:ext uri="{FF2B5EF4-FFF2-40B4-BE49-F238E27FC236}">
                <a16:creationId xmlns:a16="http://schemas.microsoft.com/office/drawing/2014/main" id="{07E3660C-1CA2-974A-B267-B90753608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59084-4377-2A4E-A7BB-6AB1EB4E3E67}"/>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1799691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F428-C9D7-4340-B749-F3E05856B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1D4C8-431C-CE4B-A448-7EFFE32D01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0E4B78-BE21-FB4A-ABAD-EA44611E3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E988B-66DA-AC4C-A3C4-8016E61D514C}"/>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6" name="Footer Placeholder 5">
            <a:extLst>
              <a:ext uri="{FF2B5EF4-FFF2-40B4-BE49-F238E27FC236}">
                <a16:creationId xmlns:a16="http://schemas.microsoft.com/office/drawing/2014/main" id="{49B41ED1-FA5D-5046-A47A-A5DBB29BA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95C44-4721-DC4D-9BD5-CB224D32715C}"/>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5568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AFED-0C93-0148-A235-217348BF51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48BE39-A7CE-FB4A-9E45-86D93A074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31411-42BD-FC4B-B2B6-E830CE963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94B5-6932-E942-BF51-03E760814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B2467-B4A6-2644-A508-4FF5A9596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C716E-3415-1D47-A9B2-B21DE52D3532}"/>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8" name="Footer Placeholder 7">
            <a:extLst>
              <a:ext uri="{FF2B5EF4-FFF2-40B4-BE49-F238E27FC236}">
                <a16:creationId xmlns:a16="http://schemas.microsoft.com/office/drawing/2014/main" id="{3375EE0E-D394-1949-9AE6-0291E42108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0F0B74-2768-544C-BA69-238F66462F94}"/>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88816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0FA7-0A37-1E47-981D-DE91F8B6F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23D558-3024-7B48-9A21-7F31D89217BD}"/>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4" name="Footer Placeholder 3">
            <a:extLst>
              <a:ext uri="{FF2B5EF4-FFF2-40B4-BE49-F238E27FC236}">
                <a16:creationId xmlns:a16="http://schemas.microsoft.com/office/drawing/2014/main" id="{EA53B76B-BD42-E347-9A6D-137513B62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C893B3-0DBA-8440-9DEE-9FF09BC3FD2F}"/>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25095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00DF4-A4E7-304E-AFD3-8C78F679A3DE}"/>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3" name="Footer Placeholder 2">
            <a:extLst>
              <a:ext uri="{FF2B5EF4-FFF2-40B4-BE49-F238E27FC236}">
                <a16:creationId xmlns:a16="http://schemas.microsoft.com/office/drawing/2014/main" id="{2821B770-42EF-814A-8E1C-28E8A697C2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865AF4-BDB5-5142-AF0B-6A30E4A9389E}"/>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2572585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3B92-21E0-4E46-A397-B67BE36A8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EDC8F0-920F-FA4E-95EE-7AE472D09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CBA7FF-EDA8-3B4D-9F4A-42160EA76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58C2F-BE32-734D-AEB7-B7AF9E20C5DA}"/>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6" name="Footer Placeholder 5">
            <a:extLst>
              <a:ext uri="{FF2B5EF4-FFF2-40B4-BE49-F238E27FC236}">
                <a16:creationId xmlns:a16="http://schemas.microsoft.com/office/drawing/2014/main" id="{F2F30F8A-71FC-3C4F-AE5C-9BFA26646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6C028-B733-CE43-94C7-977E8E6BD76A}"/>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0550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062B-B77D-4C16-8E32-21873608A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6B982-DF96-4091-892B-5BBC982049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85E9-C935-4AD0-B451-53594016FE9D}"/>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5" name="Footer Placeholder 4">
            <a:extLst>
              <a:ext uri="{FF2B5EF4-FFF2-40B4-BE49-F238E27FC236}">
                <a16:creationId xmlns:a16="http://schemas.microsoft.com/office/drawing/2014/main" id="{31E37255-BC72-40C1-821E-F0FA95BC5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D2E73-737A-48BE-9FEF-525420F0CE6D}"/>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1788790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CCD2-4CF0-0B48-8A6A-4B999A12E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CDB4A0-CC55-B148-8881-758D97B91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BC48E-CEC7-644E-A9DE-69BE5ED30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07A07-7B9E-DA46-B538-19DF4E3DB3FD}"/>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6" name="Footer Placeholder 5">
            <a:extLst>
              <a:ext uri="{FF2B5EF4-FFF2-40B4-BE49-F238E27FC236}">
                <a16:creationId xmlns:a16="http://schemas.microsoft.com/office/drawing/2014/main" id="{8DDB7B10-7F5B-6D4A-8BF1-15ED8EAB9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BC41-E19E-1A4F-B73D-9EEBDFC2B09E}"/>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1632365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3930-E050-D340-A80C-C62A466FF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EA021A-D48A-3043-912B-96FA9CD8DD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7A509-2C99-444A-8A56-D62E43F9CECC}"/>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5" name="Footer Placeholder 4">
            <a:extLst>
              <a:ext uri="{FF2B5EF4-FFF2-40B4-BE49-F238E27FC236}">
                <a16:creationId xmlns:a16="http://schemas.microsoft.com/office/drawing/2014/main" id="{6696F6EF-CEED-184F-8CF0-93428024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C12A4-230B-114D-B527-DF28D3A44805}"/>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4204270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A51D1-480C-8546-9708-43720947EF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E61B2-755C-6948-BFFC-45C4C14351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D54A-1015-B44D-AE10-0FFCBAB2ACFB}"/>
              </a:ext>
            </a:extLst>
          </p:cNvPr>
          <p:cNvSpPr>
            <a:spLocks noGrp="1"/>
          </p:cNvSpPr>
          <p:nvPr>
            <p:ph type="dt" sz="half" idx="10"/>
          </p:nvPr>
        </p:nvSpPr>
        <p:spPr/>
        <p:txBody>
          <a:bodyPr/>
          <a:lstStyle/>
          <a:p>
            <a:fld id="{7311B3FD-5DF8-F540-BB19-4ACF8CDD5D53}" type="datetimeFigureOut">
              <a:rPr lang="en-US" smtClean="0"/>
              <a:t>6/24/20</a:t>
            </a:fld>
            <a:endParaRPr lang="en-US"/>
          </a:p>
        </p:txBody>
      </p:sp>
      <p:sp>
        <p:nvSpPr>
          <p:cNvPr id="5" name="Footer Placeholder 4">
            <a:extLst>
              <a:ext uri="{FF2B5EF4-FFF2-40B4-BE49-F238E27FC236}">
                <a16:creationId xmlns:a16="http://schemas.microsoft.com/office/drawing/2014/main" id="{80579AE8-7457-C542-BF6C-31CB1FB94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E5D62-9975-B04F-9C68-80BB83B663F2}"/>
              </a:ext>
            </a:extLst>
          </p:cNvPr>
          <p:cNvSpPr>
            <a:spLocks noGrp="1"/>
          </p:cNvSpPr>
          <p:nvPr>
            <p:ph type="sldNum" sz="quarter" idx="12"/>
          </p:nvPr>
        </p:nvSpPr>
        <p:spPr/>
        <p:txBody>
          <a:bodyPr/>
          <a:lstStyle/>
          <a:p>
            <a:fld id="{A562E2AB-32BA-CD44-B240-5D4680374892}" type="slidenum">
              <a:rPr lang="en-US" smtClean="0"/>
              <a:t>‹#›</a:t>
            </a:fld>
            <a:endParaRPr lang="en-US"/>
          </a:p>
        </p:txBody>
      </p:sp>
    </p:spTree>
    <p:extLst>
      <p:ext uri="{BB962C8B-B14F-4D97-AF65-F5344CB8AC3E}">
        <p14:creationId xmlns:p14="http://schemas.microsoft.com/office/powerpoint/2010/main" val="300471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5730-22AA-4E9F-875B-CC418A132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E8C85-E511-481C-88DE-2AB2FEAFC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ADC9A-663E-4080-A731-83E1DD771BA4}"/>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5" name="Footer Placeholder 4">
            <a:extLst>
              <a:ext uri="{FF2B5EF4-FFF2-40B4-BE49-F238E27FC236}">
                <a16:creationId xmlns:a16="http://schemas.microsoft.com/office/drawing/2014/main" id="{F0724E16-FABC-45BE-A725-607F4FE7E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B5577-808B-45A0-8B79-8193DB9E45F5}"/>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272476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4BC6-EA8E-4994-8F9B-C8201E5B2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8E1A2-0BB9-4993-BB4B-E7F6EADDC8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ED115C-A143-44DB-BC2E-2D596DF82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04E602-47E3-4E0A-B244-ECF4148339B3}"/>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6" name="Footer Placeholder 5">
            <a:extLst>
              <a:ext uri="{FF2B5EF4-FFF2-40B4-BE49-F238E27FC236}">
                <a16:creationId xmlns:a16="http://schemas.microsoft.com/office/drawing/2014/main" id="{2D1340D0-8710-46C0-B724-18D431958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A080E-2D89-4B69-9C81-407A007E11B9}"/>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20514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6930-B869-41EF-81BC-51AB7B7AD8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FE1C37-E4D8-4799-B221-3324C34FB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1E487-E680-403E-B61E-0732D202A4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679FB1-2448-4DC6-A3A5-B030C89B9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C8C67-B7EB-41F5-9041-E8737C45D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3196B-C005-46F5-8447-D65C7C6B5C35}"/>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8" name="Footer Placeholder 7">
            <a:extLst>
              <a:ext uri="{FF2B5EF4-FFF2-40B4-BE49-F238E27FC236}">
                <a16:creationId xmlns:a16="http://schemas.microsoft.com/office/drawing/2014/main" id="{843C8B2F-4D16-42FA-9C2F-7A2B370A33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2B1163-278F-48CC-8F45-C906FAB0DD4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88761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8AED-09D2-4C16-83B5-993175DC99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071DD-3580-4418-A823-4B2878A86585}"/>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4" name="Footer Placeholder 3">
            <a:extLst>
              <a:ext uri="{FF2B5EF4-FFF2-40B4-BE49-F238E27FC236}">
                <a16:creationId xmlns:a16="http://schemas.microsoft.com/office/drawing/2014/main" id="{785790D1-3D1F-4EC7-8E31-D2491F2F5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A1F2F2-D0FC-4F07-BE3E-97E596C3E029}"/>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4680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C34F5-FF35-4298-8DA4-0C8DEB9FC964}"/>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3" name="Footer Placeholder 2">
            <a:extLst>
              <a:ext uri="{FF2B5EF4-FFF2-40B4-BE49-F238E27FC236}">
                <a16:creationId xmlns:a16="http://schemas.microsoft.com/office/drawing/2014/main" id="{119B1CD2-4949-4D5D-B6A3-F47380DAD1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D726B-B661-48F3-89AF-47BE5C8A62E4}"/>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253661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53FA-3A29-4F37-A266-310A188AC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DEAAE-AA92-4AE0-AB51-19752839E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B1235E-BEC0-4755-8D14-DD33001E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3D689-88DF-4C6D-96A1-7308049EA9ED}"/>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6" name="Footer Placeholder 5">
            <a:extLst>
              <a:ext uri="{FF2B5EF4-FFF2-40B4-BE49-F238E27FC236}">
                <a16:creationId xmlns:a16="http://schemas.microsoft.com/office/drawing/2014/main" id="{CE4DE1FD-7FEE-4489-BAB3-BA19BEA2A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1803D-45F4-47D7-8661-AA25DC0B7722}"/>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267547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8369-E67C-4BF5-BB06-49E59F413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2CD618-280E-4ACE-BE1F-CE1304631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55D441-A1A1-412F-89A2-BA96D1B07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81CB7-B160-48FA-8FA4-14A3F726A604}"/>
              </a:ext>
            </a:extLst>
          </p:cNvPr>
          <p:cNvSpPr>
            <a:spLocks noGrp="1"/>
          </p:cNvSpPr>
          <p:nvPr>
            <p:ph type="dt" sz="half" idx="10"/>
          </p:nvPr>
        </p:nvSpPr>
        <p:spPr/>
        <p:txBody>
          <a:bodyPr/>
          <a:lstStyle/>
          <a:p>
            <a:fld id="{E3A93DF4-D92B-4871-889E-BD8134BE99AB}" type="datetimeFigureOut">
              <a:rPr lang="en-US" smtClean="0"/>
              <a:t>6/24/20</a:t>
            </a:fld>
            <a:endParaRPr lang="en-US"/>
          </a:p>
        </p:txBody>
      </p:sp>
      <p:sp>
        <p:nvSpPr>
          <p:cNvPr id="6" name="Footer Placeholder 5">
            <a:extLst>
              <a:ext uri="{FF2B5EF4-FFF2-40B4-BE49-F238E27FC236}">
                <a16:creationId xmlns:a16="http://schemas.microsoft.com/office/drawing/2014/main" id="{53C71DD5-B7BE-488E-8035-A4574C2E9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B293A-01E0-4B4C-A852-280F6A059A7A}"/>
              </a:ext>
            </a:extLst>
          </p:cNvPr>
          <p:cNvSpPr>
            <a:spLocks noGrp="1"/>
          </p:cNvSpPr>
          <p:nvPr>
            <p:ph type="sldNum" sz="quarter" idx="12"/>
          </p:nvPr>
        </p:nvSpPr>
        <p:spPr/>
        <p:txBody>
          <a:bodyPr/>
          <a:lstStyle/>
          <a:p>
            <a:fld id="{4C2498BC-3040-4739-AF7A-5FA763BF81EE}" type="slidenum">
              <a:rPr lang="en-US" smtClean="0"/>
              <a:t>‹#›</a:t>
            </a:fld>
            <a:endParaRPr lang="en-US"/>
          </a:p>
        </p:txBody>
      </p:sp>
    </p:spTree>
    <p:extLst>
      <p:ext uri="{BB962C8B-B14F-4D97-AF65-F5344CB8AC3E}">
        <p14:creationId xmlns:p14="http://schemas.microsoft.com/office/powerpoint/2010/main" val="36090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3DB25-F830-4F26-BB14-72434A410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26B4A8-DC64-4142-89BE-612ED2CA2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FCAA6-6D04-42CC-8F63-F0BCED3E5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93DF4-D92B-4871-889E-BD8134BE99AB}" type="datetimeFigureOut">
              <a:rPr lang="en-US" smtClean="0"/>
              <a:t>6/24/20</a:t>
            </a:fld>
            <a:endParaRPr lang="en-US"/>
          </a:p>
        </p:txBody>
      </p:sp>
      <p:sp>
        <p:nvSpPr>
          <p:cNvPr id="5" name="Footer Placeholder 4">
            <a:extLst>
              <a:ext uri="{FF2B5EF4-FFF2-40B4-BE49-F238E27FC236}">
                <a16:creationId xmlns:a16="http://schemas.microsoft.com/office/drawing/2014/main" id="{5BE91397-6731-426C-9E04-807A2617B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286085-B026-41C0-9617-68088F4B3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498BC-3040-4739-AF7A-5FA763BF81EE}" type="slidenum">
              <a:rPr lang="en-US" smtClean="0"/>
              <a:t>‹#›</a:t>
            </a:fld>
            <a:endParaRPr lang="en-US"/>
          </a:p>
        </p:txBody>
      </p:sp>
    </p:spTree>
    <p:extLst>
      <p:ext uri="{BB962C8B-B14F-4D97-AF65-F5344CB8AC3E}">
        <p14:creationId xmlns:p14="http://schemas.microsoft.com/office/powerpoint/2010/main" val="346975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9379A-2DB3-264B-AC57-32DC6A34D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27F52-C5C4-0D45-8653-46E5EA7D5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7EDC4-0039-874E-AF8E-B60C535D1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1B3FD-5DF8-F540-BB19-4ACF8CDD5D53}" type="datetimeFigureOut">
              <a:rPr lang="en-US" smtClean="0"/>
              <a:t>6/24/20</a:t>
            </a:fld>
            <a:endParaRPr lang="en-US"/>
          </a:p>
        </p:txBody>
      </p:sp>
      <p:sp>
        <p:nvSpPr>
          <p:cNvPr id="5" name="Footer Placeholder 4">
            <a:extLst>
              <a:ext uri="{FF2B5EF4-FFF2-40B4-BE49-F238E27FC236}">
                <a16:creationId xmlns:a16="http://schemas.microsoft.com/office/drawing/2014/main" id="{6F823EA4-7B8F-C849-A14E-86BCAFD2F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17D737-5AB4-1542-9582-41DC7A948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2E2AB-32BA-CD44-B240-5D4680374892}" type="slidenum">
              <a:rPr lang="en-US" smtClean="0"/>
              <a:t>‹#›</a:t>
            </a:fld>
            <a:endParaRPr lang="en-US"/>
          </a:p>
        </p:txBody>
      </p:sp>
    </p:spTree>
    <p:extLst>
      <p:ext uri="{BB962C8B-B14F-4D97-AF65-F5344CB8AC3E}">
        <p14:creationId xmlns:p14="http://schemas.microsoft.com/office/powerpoint/2010/main" val="1426150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9.png"/><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1CC2-8E86-4337-9C9D-F0A68852B015}"/>
              </a:ext>
            </a:extLst>
          </p:cNvPr>
          <p:cNvSpPr>
            <a:spLocks noGrp="1"/>
          </p:cNvSpPr>
          <p:nvPr>
            <p:ph type="ctrTitle"/>
          </p:nvPr>
        </p:nvSpPr>
        <p:spPr/>
        <p:txBody>
          <a:bodyPr/>
          <a:lstStyle/>
          <a:p>
            <a:r>
              <a:rPr lang="en-US" dirty="0"/>
              <a:t>Rai et al. </a:t>
            </a:r>
          </a:p>
        </p:txBody>
      </p:sp>
      <p:sp>
        <p:nvSpPr>
          <p:cNvPr id="3" name="Subtitle 2">
            <a:extLst>
              <a:ext uri="{FF2B5EF4-FFF2-40B4-BE49-F238E27FC236}">
                <a16:creationId xmlns:a16="http://schemas.microsoft.com/office/drawing/2014/main" id="{B833A1AF-8A7A-4B2A-BFE0-F1AB8E9E5B0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975A569-E34D-4DDB-8782-4B751C222C5C}"/>
              </a:ext>
            </a:extLst>
          </p:cNvPr>
          <p:cNvSpPr txBox="1"/>
          <p:nvPr/>
        </p:nvSpPr>
        <p:spPr>
          <a:xfrm>
            <a:off x="1110343" y="805543"/>
            <a:ext cx="9797143" cy="646331"/>
          </a:xfrm>
          <a:prstGeom prst="rect">
            <a:avLst/>
          </a:prstGeom>
          <a:noFill/>
        </p:spPr>
        <p:txBody>
          <a:bodyPr wrap="square" rtlCol="0">
            <a:spAutoFit/>
          </a:bodyPr>
          <a:lstStyle/>
          <a:p>
            <a:r>
              <a:rPr lang="en-US" dirty="0">
                <a:solidFill>
                  <a:srgbClr val="FF0000"/>
                </a:solidFill>
              </a:rPr>
              <a:t>Han, my comments to you are in red font on the slides. Please leave the comments and write to me how you addressed them. </a:t>
            </a:r>
          </a:p>
        </p:txBody>
      </p:sp>
    </p:spTree>
    <p:extLst>
      <p:ext uri="{BB962C8B-B14F-4D97-AF65-F5344CB8AC3E}">
        <p14:creationId xmlns:p14="http://schemas.microsoft.com/office/powerpoint/2010/main" val="253967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383D5F-761E-0447-A96A-CBA25937B188}"/>
              </a:ext>
            </a:extLst>
          </p:cNvPr>
          <p:cNvGrpSpPr/>
          <p:nvPr/>
        </p:nvGrpSpPr>
        <p:grpSpPr>
          <a:xfrm>
            <a:off x="2747962" y="1854594"/>
            <a:ext cx="6696075" cy="3766857"/>
            <a:chOff x="2623457" y="496669"/>
            <a:chExt cx="6696075" cy="3766857"/>
          </a:xfrm>
        </p:grpSpPr>
        <p:pic>
          <p:nvPicPr>
            <p:cNvPr id="6" name="Picture 5">
              <a:extLst>
                <a:ext uri="{FF2B5EF4-FFF2-40B4-BE49-F238E27FC236}">
                  <a16:creationId xmlns:a16="http://schemas.microsoft.com/office/drawing/2014/main" id="{4AF13EB3-7AEF-4655-8E54-41AD15C0B3AC}"/>
                </a:ext>
              </a:extLst>
            </p:cNvPr>
            <p:cNvPicPr/>
            <p:nvPr/>
          </p:nvPicPr>
          <p:blipFill rotWithShape="1">
            <a:blip r:embed="rId3">
              <a:extLst>
                <a:ext uri="{28A0092B-C50C-407E-A947-70E740481C1C}">
                  <a14:useLocalDpi xmlns:a14="http://schemas.microsoft.com/office/drawing/2010/main" val="0"/>
                </a:ext>
              </a:extLst>
            </a:blip>
            <a:srcRect t="8639"/>
            <a:stretch/>
          </p:blipFill>
          <p:spPr bwMode="auto">
            <a:xfrm>
              <a:off x="2623457" y="496669"/>
              <a:ext cx="6696075" cy="3766857"/>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71D25EF-C3F0-8A43-9BE9-F602B128BCCC}"/>
                </a:ext>
              </a:extLst>
            </p:cNvPr>
            <p:cNvPicPr>
              <a:picLocks noChangeAspect="1"/>
            </p:cNvPicPr>
            <p:nvPr/>
          </p:nvPicPr>
          <p:blipFill rotWithShape="1">
            <a:blip r:embed="rId4"/>
            <a:srcRect l="9791" t="94642" r="2"/>
            <a:stretch/>
          </p:blipFill>
          <p:spPr>
            <a:xfrm>
              <a:off x="3404937" y="3962399"/>
              <a:ext cx="4055858" cy="213567"/>
            </a:xfrm>
            <a:prstGeom prst="rect">
              <a:avLst/>
            </a:prstGeom>
          </p:spPr>
        </p:pic>
      </p:grpSp>
    </p:spTree>
    <p:extLst>
      <p:ext uri="{BB962C8B-B14F-4D97-AF65-F5344CB8AC3E}">
        <p14:creationId xmlns:p14="http://schemas.microsoft.com/office/powerpoint/2010/main" val="295655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36641123-4845-8245-9D70-ED2DEC8C5105}"/>
              </a:ext>
            </a:extLst>
          </p:cNvPr>
          <p:cNvGraphicFramePr>
            <a:graphicFrameLocks noGrp="1"/>
          </p:cNvGraphicFramePr>
          <p:nvPr>
            <p:extLst>
              <p:ext uri="{D42A27DB-BD31-4B8C-83A1-F6EECF244321}">
                <p14:modId xmlns:p14="http://schemas.microsoft.com/office/powerpoint/2010/main" val="4114467737"/>
              </p:ext>
            </p:extLst>
          </p:nvPr>
        </p:nvGraphicFramePr>
        <p:xfrm>
          <a:off x="3312842" y="2924349"/>
          <a:ext cx="5566315" cy="1009302"/>
        </p:xfrm>
        <a:graphic>
          <a:graphicData uri="http://schemas.openxmlformats.org/drawingml/2006/table">
            <a:tbl>
              <a:tblPr firstRow="1" firstCol="1" bandRow="1"/>
              <a:tblGrid>
                <a:gridCol w="967506">
                  <a:extLst>
                    <a:ext uri="{9D8B030D-6E8A-4147-A177-3AD203B41FA5}">
                      <a16:colId xmlns:a16="http://schemas.microsoft.com/office/drawing/2014/main" val="3532673281"/>
                    </a:ext>
                  </a:extLst>
                </a:gridCol>
                <a:gridCol w="1861183">
                  <a:extLst>
                    <a:ext uri="{9D8B030D-6E8A-4147-A177-3AD203B41FA5}">
                      <a16:colId xmlns:a16="http://schemas.microsoft.com/office/drawing/2014/main" val="268821804"/>
                    </a:ext>
                  </a:extLst>
                </a:gridCol>
                <a:gridCol w="876495">
                  <a:extLst>
                    <a:ext uri="{9D8B030D-6E8A-4147-A177-3AD203B41FA5}">
                      <a16:colId xmlns:a16="http://schemas.microsoft.com/office/drawing/2014/main" val="1723632150"/>
                    </a:ext>
                  </a:extLst>
                </a:gridCol>
                <a:gridCol w="949062">
                  <a:extLst>
                    <a:ext uri="{9D8B030D-6E8A-4147-A177-3AD203B41FA5}">
                      <a16:colId xmlns:a16="http://schemas.microsoft.com/office/drawing/2014/main" val="3243354856"/>
                    </a:ext>
                  </a:extLst>
                </a:gridCol>
                <a:gridCol w="912069">
                  <a:extLst>
                    <a:ext uri="{9D8B030D-6E8A-4147-A177-3AD203B41FA5}">
                      <a16:colId xmlns:a16="http://schemas.microsoft.com/office/drawing/2014/main" val="689588561"/>
                    </a:ext>
                  </a:extLst>
                </a:gridCol>
              </a:tblGrid>
              <a:tr h="405033">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Treatment</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Hazard ratios between sex</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0 – 8</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8 – 12 </a:t>
                      </a: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12 – 21 </a:t>
                      </a: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097339"/>
                  </a:ext>
                </a:extLst>
              </a:tr>
              <a:tr h="604269">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GHA</a:t>
                      </a: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 vs Female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0.403</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(0.00043)</a:t>
                      </a:r>
                      <a:endParaRPr lang="en-US" sz="1200" i="1" dirty="0">
                        <a:effectLst/>
                        <a:latin typeface="Times New Roman" panose="02020603050405020304" pitchFamily="18" charset="0"/>
                        <a:ea typeface="Times New Roman" panose="02020603050405020304"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1.268</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(0.03486)</a:t>
                      </a:r>
                      <a:endParaRPr lang="en-US" sz="1200" i="1" dirty="0">
                        <a:effectLst/>
                        <a:latin typeface="Times New Roman" panose="02020603050405020304" pitchFamily="18" charset="0"/>
                        <a:ea typeface="Times New Roman" panose="02020603050405020304"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1.245</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(0.07487)</a:t>
                      </a:r>
                      <a:endParaRPr lang="en-US" sz="1200" i="1" dirty="0">
                        <a:effectLst/>
                        <a:latin typeface="Times New Roman" panose="02020603050405020304" pitchFamily="18" charset="0"/>
                        <a:ea typeface="Times New Roman" panose="02020603050405020304" pitchFamily="18" charset="0"/>
                      </a:endParaRPr>
                    </a:p>
                  </a:txBody>
                  <a:tcPr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245707"/>
                  </a:ext>
                </a:extLst>
              </a:tr>
            </a:tbl>
          </a:graphicData>
        </a:graphic>
      </p:graphicFrame>
      <p:sp>
        <p:nvSpPr>
          <p:cNvPr id="11" name="TextBox 10">
            <a:extLst>
              <a:ext uri="{FF2B5EF4-FFF2-40B4-BE49-F238E27FC236}">
                <a16:creationId xmlns:a16="http://schemas.microsoft.com/office/drawing/2014/main" id="{8B6B0D19-8EB8-1548-A264-E22B8AFAA367}"/>
              </a:ext>
            </a:extLst>
          </p:cNvPr>
          <p:cNvSpPr txBox="1"/>
          <p:nvPr/>
        </p:nvSpPr>
        <p:spPr>
          <a:xfrm>
            <a:off x="0" y="6368674"/>
            <a:ext cx="1814151" cy="369332"/>
          </a:xfrm>
          <a:prstGeom prst="rect">
            <a:avLst/>
          </a:prstGeom>
          <a:noFill/>
        </p:spPr>
        <p:txBody>
          <a:bodyPr wrap="none" rtlCol="0">
            <a:spAutoFit/>
          </a:bodyPr>
          <a:lstStyle/>
          <a:p>
            <a:r>
              <a:rPr lang="en-US" dirty="0"/>
              <a:t>New table: 06/24</a:t>
            </a:r>
          </a:p>
        </p:txBody>
      </p:sp>
    </p:spTree>
    <p:extLst>
      <p:ext uri="{BB962C8B-B14F-4D97-AF65-F5344CB8AC3E}">
        <p14:creationId xmlns:p14="http://schemas.microsoft.com/office/powerpoint/2010/main" val="3757046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04D4062-E642-4FAF-8CB2-33BF9BE0B50A}"/>
              </a:ext>
            </a:extLst>
          </p:cNvPr>
          <p:cNvSpPr txBox="1"/>
          <p:nvPr/>
        </p:nvSpPr>
        <p:spPr>
          <a:xfrm>
            <a:off x="856388" y="119994"/>
            <a:ext cx="10024546" cy="2308324"/>
          </a:xfrm>
          <a:prstGeom prst="rect">
            <a:avLst/>
          </a:prstGeom>
          <a:noFill/>
        </p:spPr>
        <p:txBody>
          <a:bodyPr wrap="square" rtlCol="0">
            <a:spAutoFit/>
          </a:bodyPr>
          <a:lstStyle/>
          <a:p>
            <a:r>
              <a:rPr lang="en-US" dirty="0">
                <a:solidFill>
                  <a:srgbClr val="FF0000"/>
                </a:solidFill>
              </a:rPr>
              <a:t>Fix y scale so it matches in all the graphs.</a:t>
            </a:r>
          </a:p>
          <a:p>
            <a:r>
              <a:rPr lang="en-US" dirty="0">
                <a:solidFill>
                  <a:srgbClr val="FF0000"/>
                </a:solidFill>
              </a:rPr>
              <a:t>Check the graph titles, I think you might have the middle two reversed.</a:t>
            </a:r>
          </a:p>
          <a:p>
            <a:r>
              <a:rPr lang="en-US" dirty="0">
                <a:solidFill>
                  <a:srgbClr val="FF0000"/>
                </a:solidFill>
              </a:rPr>
              <a:t>The one  you labelled “C/G” was actually “G/G”? Can you double check to make sure.</a:t>
            </a:r>
          </a:p>
          <a:p>
            <a:endParaRPr lang="en-US" dirty="0">
              <a:solidFill>
                <a:srgbClr val="FF0000"/>
              </a:solidFill>
            </a:endParaRPr>
          </a:p>
          <a:p>
            <a:pPr marL="285750" indent="-285750">
              <a:buFontTx/>
              <a:buChar char="-"/>
            </a:pPr>
            <a:r>
              <a:rPr lang="en-US" dirty="0">
                <a:solidFill>
                  <a:schemeClr val="accent3">
                    <a:lumMod val="50000"/>
                  </a:schemeClr>
                </a:solidFill>
              </a:rPr>
              <a:t>Diet switched at Day 9 so cut off at Day 9 </a:t>
            </a:r>
          </a:p>
          <a:p>
            <a:pPr marL="285750" indent="-285750">
              <a:buFontTx/>
              <a:buChar char="-"/>
            </a:pPr>
            <a:r>
              <a:rPr lang="en-US" dirty="0">
                <a:solidFill>
                  <a:schemeClr val="accent3">
                    <a:lumMod val="50000"/>
                  </a:schemeClr>
                </a:solidFill>
              </a:rPr>
              <a:t>Labels checked. </a:t>
            </a:r>
          </a:p>
          <a:p>
            <a:pPr marL="285750" indent="-285750">
              <a:buFontTx/>
              <a:buChar char="-"/>
            </a:pPr>
            <a:endParaRPr lang="en-US" dirty="0">
              <a:solidFill>
                <a:schemeClr val="accent3">
                  <a:lumMod val="50000"/>
                </a:schemeClr>
              </a:solidFill>
            </a:endParaRPr>
          </a:p>
          <a:p>
            <a:endParaRPr lang="en-US" dirty="0">
              <a:solidFill>
                <a:schemeClr val="accent3">
                  <a:lumMod val="50000"/>
                </a:schemeClr>
              </a:solidFill>
            </a:endParaRPr>
          </a:p>
        </p:txBody>
      </p:sp>
      <p:sp>
        <p:nvSpPr>
          <p:cNvPr id="2" name="TextBox 1">
            <a:extLst>
              <a:ext uri="{FF2B5EF4-FFF2-40B4-BE49-F238E27FC236}">
                <a16:creationId xmlns:a16="http://schemas.microsoft.com/office/drawing/2014/main" id="{7CA5C0B6-ACD0-C947-9B48-949422028AC8}"/>
              </a:ext>
            </a:extLst>
          </p:cNvPr>
          <p:cNvSpPr txBox="1"/>
          <p:nvPr/>
        </p:nvSpPr>
        <p:spPr>
          <a:xfrm>
            <a:off x="10335986" y="6025243"/>
            <a:ext cx="741293" cy="369332"/>
          </a:xfrm>
          <a:prstGeom prst="rect">
            <a:avLst/>
          </a:prstGeom>
          <a:noFill/>
        </p:spPr>
        <p:txBody>
          <a:bodyPr wrap="none" rtlCol="0">
            <a:spAutoFit/>
          </a:bodyPr>
          <a:lstStyle/>
          <a:p>
            <a:r>
              <a:rPr lang="en-US" dirty="0"/>
              <a:t>Diet 2</a:t>
            </a:r>
          </a:p>
        </p:txBody>
      </p:sp>
      <p:pic>
        <p:nvPicPr>
          <p:cNvPr id="6" name="Picture 5">
            <a:extLst>
              <a:ext uri="{FF2B5EF4-FFF2-40B4-BE49-F238E27FC236}">
                <a16:creationId xmlns:a16="http://schemas.microsoft.com/office/drawing/2014/main" id="{3073DCC8-6307-844C-9DD1-E16721580709}"/>
              </a:ext>
            </a:extLst>
          </p:cNvPr>
          <p:cNvPicPr>
            <a:picLocks noChangeAspect="1"/>
          </p:cNvPicPr>
          <p:nvPr/>
        </p:nvPicPr>
        <p:blipFill>
          <a:blip r:embed="rId3"/>
          <a:stretch>
            <a:fillRect/>
          </a:stretch>
        </p:blipFill>
        <p:spPr>
          <a:xfrm>
            <a:off x="2085679" y="2181954"/>
            <a:ext cx="8991600" cy="3683000"/>
          </a:xfrm>
          <a:prstGeom prst="rect">
            <a:avLst/>
          </a:prstGeom>
        </p:spPr>
      </p:pic>
      <p:sp>
        <p:nvSpPr>
          <p:cNvPr id="20" name="TextBox 19">
            <a:extLst>
              <a:ext uri="{FF2B5EF4-FFF2-40B4-BE49-F238E27FC236}">
                <a16:creationId xmlns:a16="http://schemas.microsoft.com/office/drawing/2014/main" id="{56259F84-1430-FE4A-AD34-16C750683BA2}"/>
              </a:ext>
            </a:extLst>
          </p:cNvPr>
          <p:cNvSpPr txBox="1"/>
          <p:nvPr/>
        </p:nvSpPr>
        <p:spPr>
          <a:xfrm>
            <a:off x="0" y="6368674"/>
            <a:ext cx="1712777" cy="369332"/>
          </a:xfrm>
          <a:prstGeom prst="rect">
            <a:avLst/>
          </a:prstGeom>
          <a:noFill/>
        </p:spPr>
        <p:txBody>
          <a:bodyPr wrap="none" rtlCol="0">
            <a:spAutoFit/>
          </a:bodyPr>
          <a:lstStyle/>
          <a:p>
            <a:r>
              <a:rPr lang="en-US" dirty="0"/>
              <a:t>New plot: 06/19</a:t>
            </a:r>
          </a:p>
        </p:txBody>
      </p:sp>
    </p:spTree>
    <p:extLst>
      <p:ext uri="{BB962C8B-B14F-4D97-AF65-F5344CB8AC3E}">
        <p14:creationId xmlns:p14="http://schemas.microsoft.com/office/powerpoint/2010/main" val="271516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8FE939-A95F-8441-822C-D0597BF6DF9D}"/>
              </a:ext>
            </a:extLst>
          </p:cNvPr>
          <p:cNvGraphicFramePr>
            <a:graphicFrameLocks noGrp="1"/>
          </p:cNvGraphicFramePr>
          <p:nvPr>
            <p:extLst>
              <p:ext uri="{D42A27DB-BD31-4B8C-83A1-F6EECF244321}">
                <p14:modId xmlns:p14="http://schemas.microsoft.com/office/powerpoint/2010/main" val="2825406873"/>
              </p:ext>
            </p:extLst>
          </p:nvPr>
        </p:nvGraphicFramePr>
        <p:xfrm>
          <a:off x="1794919" y="1744845"/>
          <a:ext cx="8602159" cy="4133576"/>
        </p:xfrm>
        <a:graphic>
          <a:graphicData uri="http://schemas.openxmlformats.org/drawingml/2006/table">
            <a:tbl>
              <a:tblPr firstRow="1" bandRow="1"/>
              <a:tblGrid>
                <a:gridCol w="1010321">
                  <a:extLst>
                    <a:ext uri="{9D8B030D-6E8A-4147-A177-3AD203B41FA5}">
                      <a16:colId xmlns:a16="http://schemas.microsoft.com/office/drawing/2014/main" val="1541290196"/>
                    </a:ext>
                  </a:extLst>
                </a:gridCol>
                <a:gridCol w="796103">
                  <a:extLst>
                    <a:ext uri="{9D8B030D-6E8A-4147-A177-3AD203B41FA5}">
                      <a16:colId xmlns:a16="http://schemas.microsoft.com/office/drawing/2014/main" val="2390396875"/>
                    </a:ext>
                  </a:extLst>
                </a:gridCol>
                <a:gridCol w="2895746">
                  <a:extLst>
                    <a:ext uri="{9D8B030D-6E8A-4147-A177-3AD203B41FA5}">
                      <a16:colId xmlns:a16="http://schemas.microsoft.com/office/drawing/2014/main" val="1341366955"/>
                    </a:ext>
                  </a:extLst>
                </a:gridCol>
                <a:gridCol w="882700">
                  <a:extLst>
                    <a:ext uri="{9D8B030D-6E8A-4147-A177-3AD203B41FA5}">
                      <a16:colId xmlns:a16="http://schemas.microsoft.com/office/drawing/2014/main" val="1988481744"/>
                    </a:ext>
                  </a:extLst>
                </a:gridCol>
                <a:gridCol w="1005763">
                  <a:extLst>
                    <a:ext uri="{9D8B030D-6E8A-4147-A177-3AD203B41FA5}">
                      <a16:colId xmlns:a16="http://schemas.microsoft.com/office/drawing/2014/main" val="294570229"/>
                    </a:ext>
                  </a:extLst>
                </a:gridCol>
                <a:gridCol w="1005763">
                  <a:extLst>
                    <a:ext uri="{9D8B030D-6E8A-4147-A177-3AD203B41FA5}">
                      <a16:colId xmlns:a16="http://schemas.microsoft.com/office/drawing/2014/main" val="2726467271"/>
                    </a:ext>
                  </a:extLst>
                </a:gridCol>
                <a:gridCol w="1005763">
                  <a:extLst>
                    <a:ext uri="{9D8B030D-6E8A-4147-A177-3AD203B41FA5}">
                      <a16:colId xmlns:a16="http://schemas.microsoft.com/office/drawing/2014/main" val="2800538718"/>
                    </a:ext>
                  </a:extLst>
                </a:gridCol>
              </a:tblGrid>
              <a:tr h="241256">
                <a:tc>
                  <a:txBody>
                    <a:bodyPr/>
                    <a:lstStyle/>
                    <a:p>
                      <a:pPr marL="0" marR="0">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Treatment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Diet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Hazard ratios between Sex</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 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 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 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8 – 9 </a:t>
                      </a: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22908"/>
                  </a:ext>
                </a:extLst>
              </a:tr>
              <a:tr h="486540">
                <a:tc>
                  <a:txBody>
                    <a:bodyPr/>
                    <a:lstStyle/>
                    <a:p>
                      <a:pPr marL="0" marR="0">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C/C</a:t>
                      </a: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Female vs Male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0.825</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0.53663)</a:t>
                      </a:r>
                      <a:endPar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0.249</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0.2202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0.664</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0.6559</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0.398</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0.2762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5918169"/>
                  </a:ext>
                </a:extLst>
              </a:tr>
              <a:tr h="486540">
                <a:tc>
                  <a:txBody>
                    <a:bodyPr/>
                    <a:lstStyle/>
                    <a:p>
                      <a:pPr marL="0" marR="0">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0.825</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0.53663)</a:t>
                      </a:r>
                      <a:endPar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0.249</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0.2202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0.664</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0.6559</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0.398</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0.2762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extLst>
                  <a:ext uri="{0D108BD9-81ED-4DB2-BD59-A6C34878D82A}">
                    <a16:rowId xmlns:a16="http://schemas.microsoft.com/office/drawing/2014/main" val="2830363681"/>
                  </a:ext>
                </a:extLst>
              </a:tr>
              <a:tr h="486540">
                <a:tc>
                  <a:txBody>
                    <a:bodyPr/>
                    <a:lstStyle/>
                    <a:p>
                      <a:pPr marL="0" marR="0">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0.825</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0.53663)</a:t>
                      </a:r>
                      <a:endPar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0.249</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0.2202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0.664</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0.6559</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0.398</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0.2762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extLst>
                  <a:ext uri="{0D108BD9-81ED-4DB2-BD59-A6C34878D82A}">
                    <a16:rowId xmlns:a16="http://schemas.microsoft.com/office/drawing/2014/main" val="2901718444"/>
                  </a:ext>
                </a:extLst>
              </a:tr>
              <a:tr h="486540">
                <a:tc>
                  <a:txBody>
                    <a:bodyPr/>
                    <a:lstStyle/>
                    <a:p>
                      <a:pPr marL="0" marR="0">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0.825</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0.53663)</a:t>
                      </a:r>
                      <a:endPar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0.249</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0.2202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0.664</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0.6559</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0.398</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0.2762</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extLst>
                  <a:ext uri="{0D108BD9-81ED-4DB2-BD59-A6C34878D82A}">
                    <a16:rowId xmlns:a16="http://schemas.microsoft.com/office/drawing/2014/main" val="1008062345"/>
                  </a:ext>
                </a:extLst>
              </a:tr>
              <a:tr h="486540">
                <a:tc>
                  <a:txBody>
                    <a:bodyPr/>
                    <a:lstStyle/>
                    <a:p>
                      <a:pPr marL="0" marR="0">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C/C</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1.371</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0.4307</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2.780</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0.0863</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highlight>
                            <a:srgbClr val="FFFF00"/>
                          </a:highlight>
                          <a:latin typeface="Times New Roman" panose="02020603050405020304" pitchFamily="18" charset="0"/>
                          <a:cs typeface="Times New Roman" panose="02020603050405020304" pitchFamily="18" charset="0"/>
                        </a:rPr>
                        <a:t>5.377</a:t>
                      </a:r>
                    </a:p>
                    <a:p>
                      <a:pPr marL="0" marR="0" algn="ctr">
                        <a:lnSpc>
                          <a:spcPct val="100000"/>
                        </a:lnSpc>
                        <a:spcBef>
                          <a:spcPts val="0"/>
                        </a:spcBef>
                        <a:spcAft>
                          <a:spcPts val="0"/>
                        </a:spcAft>
                      </a:pP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highlight>
                            <a:srgbClr val="FFFF00"/>
                          </a:highlight>
                          <a:latin typeface="Times New Roman" panose="02020603050405020304" pitchFamily="18" charset="0"/>
                          <a:cs typeface="Times New Roman" panose="02020603050405020304" pitchFamily="18" charset="0"/>
                        </a:rPr>
                        <a:t>1.0553e-10</a:t>
                      </a: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1.203</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(0.4769)</a:t>
                      </a:r>
                    </a:p>
                  </a:txBody>
                  <a:tcPr marL="41412" marR="41412" marT="20706" marB="20706">
                    <a:lnL>
                      <a:noFill/>
                    </a:lnL>
                    <a:lnR>
                      <a:noFill/>
                    </a:lnR>
                    <a:lnT>
                      <a:noFill/>
                    </a:lnT>
                    <a:lnB>
                      <a:noFill/>
                    </a:lnB>
                  </a:tcPr>
                </a:tc>
                <a:extLst>
                  <a:ext uri="{0D108BD9-81ED-4DB2-BD59-A6C34878D82A}">
                    <a16:rowId xmlns:a16="http://schemas.microsoft.com/office/drawing/2014/main" val="3502667666"/>
                  </a:ext>
                </a:extLst>
              </a:tr>
              <a:tr h="486540">
                <a:tc>
                  <a:txBody>
                    <a:bodyPr/>
                    <a:lstStyle/>
                    <a:p>
                      <a:pPr marL="0" marR="0">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5.385e+06</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(0.9925)</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1.505</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0.5299</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highlight>
                            <a:srgbClr val="FFFF00"/>
                          </a:highlight>
                          <a:latin typeface="Times New Roman" panose="02020603050405020304" pitchFamily="18" charset="0"/>
                          <a:cs typeface="Times New Roman" panose="02020603050405020304" pitchFamily="18" charset="0"/>
                        </a:rPr>
                        <a:t>10.071</a:t>
                      </a:r>
                    </a:p>
                    <a:p>
                      <a:pPr marL="0" marR="0" algn="ctr">
                        <a:lnSpc>
                          <a:spcPct val="100000"/>
                        </a:lnSpc>
                        <a:spcBef>
                          <a:spcPts val="0"/>
                        </a:spcBef>
                        <a:spcAft>
                          <a:spcPts val="0"/>
                        </a:spcAft>
                      </a:pP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highlight>
                            <a:srgbClr val="FFFF00"/>
                          </a:highlight>
                          <a:latin typeface="Times New Roman" panose="02020603050405020304" pitchFamily="18" charset="0"/>
                          <a:cs typeface="Times New Roman" panose="02020603050405020304" pitchFamily="18" charset="0"/>
                        </a:rPr>
                        <a:t>1.0767e-05</a:t>
                      </a: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6.116</a:t>
                      </a:r>
                    </a:p>
                    <a:p>
                      <a:pPr marL="0" marR="0" algn="ctr">
                        <a:lnSpc>
                          <a:spcPct val="100000"/>
                        </a:lnSpc>
                        <a:spcBef>
                          <a:spcPts val="0"/>
                        </a:spcBef>
                        <a:spcAft>
                          <a:spcPts val="0"/>
                        </a:spcAft>
                      </a:pP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(0.0016)</a:t>
                      </a:r>
                    </a:p>
                  </a:txBody>
                  <a:tcPr marL="41412" marR="41412" marT="20706" marB="20706">
                    <a:lnL>
                      <a:noFill/>
                    </a:lnL>
                    <a:lnR>
                      <a:noFill/>
                    </a:lnR>
                    <a:lnT>
                      <a:noFill/>
                    </a:lnT>
                    <a:lnB>
                      <a:noFill/>
                    </a:lnB>
                  </a:tcPr>
                </a:tc>
                <a:extLst>
                  <a:ext uri="{0D108BD9-81ED-4DB2-BD59-A6C34878D82A}">
                    <a16:rowId xmlns:a16="http://schemas.microsoft.com/office/drawing/2014/main" val="2013425727"/>
                  </a:ext>
                </a:extLst>
              </a:tr>
              <a:tr h="486540">
                <a:tc>
                  <a:txBody>
                    <a:bodyPr/>
                    <a:lstStyle/>
                    <a:p>
                      <a:pPr marL="0" marR="0">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1.500</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0.5326</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4.537</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0.0589</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highlight>
                            <a:srgbClr val="FFFF00"/>
                          </a:highlight>
                          <a:latin typeface="Times New Roman" panose="02020603050405020304" pitchFamily="18" charset="0"/>
                          <a:cs typeface="Times New Roman" panose="02020603050405020304" pitchFamily="18" charset="0"/>
                        </a:rPr>
                        <a:t>6.252</a:t>
                      </a:r>
                    </a:p>
                    <a:p>
                      <a:pPr marL="0" marR="0" algn="ctr">
                        <a:lnSpc>
                          <a:spcPct val="100000"/>
                        </a:lnSpc>
                        <a:spcBef>
                          <a:spcPts val="0"/>
                        </a:spcBef>
                        <a:spcAft>
                          <a:spcPts val="0"/>
                        </a:spcAft>
                      </a:pP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highlight>
                            <a:srgbClr val="FFFF00"/>
                          </a:highlight>
                          <a:latin typeface="Times New Roman" panose="02020603050405020304" pitchFamily="18" charset="0"/>
                          <a:cs typeface="Times New Roman" panose="02020603050405020304" pitchFamily="18" charset="0"/>
                        </a:rPr>
                        <a:t>5.5698e-12</a:t>
                      </a: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1.443</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0.1193</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a:noFill/>
                    </a:lnB>
                  </a:tcPr>
                </a:tc>
                <a:extLst>
                  <a:ext uri="{0D108BD9-81ED-4DB2-BD59-A6C34878D82A}">
                    <a16:rowId xmlns:a16="http://schemas.microsoft.com/office/drawing/2014/main" val="4027724826"/>
                  </a:ext>
                </a:extLst>
              </a:tr>
              <a:tr h="486540">
                <a:tc>
                  <a:txBody>
                    <a:bodyPr/>
                    <a:lstStyle/>
                    <a:p>
                      <a:pPr marL="0" marR="0">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0.249</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0.0848</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Times New Roman" panose="02020603050405020304" pitchFamily="18" charset="0"/>
                          <a:cs typeface="Times New Roman" panose="02020603050405020304" pitchFamily="18" charset="0"/>
                        </a:rPr>
                        <a:t>1.486</a:t>
                      </a:r>
                    </a:p>
                    <a:p>
                      <a:pPr marL="0" marR="0" algn="ctr">
                        <a:lnSpc>
                          <a:spcPct val="1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0.6661</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highlight>
                            <a:srgbClr val="FFFF00"/>
                          </a:highlight>
                          <a:latin typeface="Times New Roman" panose="02020603050405020304" pitchFamily="18" charset="0"/>
                          <a:cs typeface="Times New Roman" panose="02020603050405020304" pitchFamily="18" charset="0"/>
                        </a:rPr>
                        <a:t>33.574</a:t>
                      </a:r>
                    </a:p>
                    <a:p>
                      <a:pPr marL="0" marR="0" algn="ctr">
                        <a:lnSpc>
                          <a:spcPct val="100000"/>
                        </a:lnSpc>
                        <a:spcBef>
                          <a:spcPts val="0"/>
                        </a:spcBef>
                        <a:spcAft>
                          <a:spcPts val="0"/>
                        </a:spcAft>
                      </a:pP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a:highlight>
                            <a:srgbClr val="FFFF00"/>
                          </a:highlight>
                          <a:latin typeface="Times New Roman" panose="02020603050405020304" pitchFamily="18" charset="0"/>
                          <a:cs typeface="Times New Roman" panose="02020603050405020304" pitchFamily="18" charset="0"/>
                        </a:rPr>
                        <a:t>0.0011</a:t>
                      </a: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p>
                  </a:txBody>
                  <a:tcPr marL="41412" marR="41412" marT="20706" marB="20706">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highlight>
                            <a:srgbClr val="FFFF00"/>
                          </a:highlight>
                          <a:latin typeface="Times New Roman" panose="02020603050405020304" pitchFamily="18" charset="0"/>
                          <a:cs typeface="Times New Roman" panose="02020603050405020304" pitchFamily="18" charset="0"/>
                        </a:rPr>
                        <a:t>8.394</a:t>
                      </a:r>
                    </a:p>
                    <a:p>
                      <a:pPr marL="0" marR="0" algn="ctr">
                        <a:lnSpc>
                          <a:spcPct val="100000"/>
                        </a:lnSpc>
                        <a:spcBef>
                          <a:spcPts val="0"/>
                        </a:spcBef>
                        <a:spcAft>
                          <a:spcPts val="0"/>
                        </a:spcAft>
                      </a:pPr>
                      <a:r>
                        <a:rPr lang="en-US" sz="12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(0.0002)</a:t>
                      </a:r>
                    </a:p>
                  </a:txBody>
                  <a:tcPr marL="41412" marR="41412" marT="20706" marB="20706">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535302"/>
                  </a:ext>
                </a:extLst>
              </a:tr>
            </a:tbl>
          </a:graphicData>
        </a:graphic>
      </p:graphicFrame>
      <p:sp>
        <p:nvSpPr>
          <p:cNvPr id="4" name="TextBox 3">
            <a:extLst>
              <a:ext uri="{FF2B5EF4-FFF2-40B4-BE49-F238E27FC236}">
                <a16:creationId xmlns:a16="http://schemas.microsoft.com/office/drawing/2014/main" id="{80763243-3AE8-5A4D-A12F-35BD1348F023}"/>
              </a:ext>
            </a:extLst>
          </p:cNvPr>
          <p:cNvSpPr txBox="1"/>
          <p:nvPr/>
        </p:nvSpPr>
        <p:spPr>
          <a:xfrm>
            <a:off x="0" y="6368674"/>
            <a:ext cx="1814151" cy="369332"/>
          </a:xfrm>
          <a:prstGeom prst="rect">
            <a:avLst/>
          </a:prstGeom>
          <a:noFill/>
        </p:spPr>
        <p:txBody>
          <a:bodyPr wrap="none" rtlCol="0">
            <a:spAutoFit/>
          </a:bodyPr>
          <a:lstStyle/>
          <a:p>
            <a:r>
              <a:rPr lang="en-US" dirty="0"/>
              <a:t>New table: 06/19</a:t>
            </a:r>
          </a:p>
        </p:txBody>
      </p:sp>
      <p:sp>
        <p:nvSpPr>
          <p:cNvPr id="5" name="TextBox 4">
            <a:extLst>
              <a:ext uri="{FF2B5EF4-FFF2-40B4-BE49-F238E27FC236}">
                <a16:creationId xmlns:a16="http://schemas.microsoft.com/office/drawing/2014/main" id="{E234EDF9-58B7-E641-B0A3-FB149AF785E5}"/>
              </a:ext>
            </a:extLst>
          </p:cNvPr>
          <p:cNvSpPr txBox="1"/>
          <p:nvPr/>
        </p:nvSpPr>
        <p:spPr>
          <a:xfrm>
            <a:off x="446314" y="160230"/>
            <a:ext cx="11299371" cy="1569660"/>
          </a:xfrm>
          <a:prstGeom prst="rect">
            <a:avLst/>
          </a:prstGeom>
          <a:noFill/>
        </p:spPr>
        <p:txBody>
          <a:bodyPr wrap="square" rtlCol="0">
            <a:spAutoFit/>
          </a:bodyPr>
          <a:lstStyle/>
          <a:p>
            <a:r>
              <a:rPr lang="en-US" sz="1600" dirty="0">
                <a:solidFill>
                  <a:srgbClr val="FF0000"/>
                </a:solidFill>
              </a:rPr>
              <a:t>The 9-12 day information here doesn’t seem to match what is shown on the graphs on slide 12. </a:t>
            </a:r>
          </a:p>
          <a:p>
            <a:r>
              <a:rPr lang="en-US" sz="1600" dirty="0">
                <a:solidFill>
                  <a:srgbClr val="FF0000"/>
                </a:solidFill>
              </a:rPr>
              <a:t>For example for C/C, this would imply that among infected flies there is no sexual dimorphism in the 9-12 day interval, but the graphs look like there is a difference?</a:t>
            </a:r>
          </a:p>
          <a:p>
            <a:pPr marL="285750" indent="-285750">
              <a:buFont typeface="Arial" panose="020B0604020202020204" pitchFamily="34" charset="0"/>
              <a:buChar char="•"/>
            </a:pPr>
            <a:r>
              <a:rPr lang="en-US" sz="1600" dirty="0">
                <a:solidFill>
                  <a:schemeClr val="accent3">
                    <a:lumMod val="50000"/>
                  </a:schemeClr>
                </a:solidFill>
              </a:rPr>
              <a:t>There is no sexual dimorphism (in terms of hazard ratio) for C/C at the last time interval (day8 to day9) because the slope of female and the slope of male is very close to each other from day 8 to day 9, which means two groups of flies </a:t>
            </a:r>
            <a:r>
              <a:rPr lang="en-US" sz="1600">
                <a:solidFill>
                  <a:schemeClr val="accent3">
                    <a:lumMod val="50000"/>
                  </a:schemeClr>
                </a:solidFill>
              </a:rPr>
              <a:t>die at </a:t>
            </a:r>
            <a:r>
              <a:rPr lang="en-US" sz="1600" dirty="0">
                <a:solidFill>
                  <a:schemeClr val="accent3">
                    <a:lumMod val="50000"/>
                  </a:schemeClr>
                </a:solidFill>
              </a:rPr>
              <a:t>the same rate. Same reason for G/G. </a:t>
            </a:r>
          </a:p>
        </p:txBody>
      </p:sp>
    </p:spTree>
    <p:extLst>
      <p:ext uri="{BB962C8B-B14F-4D97-AF65-F5344CB8AC3E}">
        <p14:creationId xmlns:p14="http://schemas.microsoft.com/office/powerpoint/2010/main" val="153036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FF1AE9-8DE9-9047-945F-37F8A49F06ED}"/>
              </a:ext>
            </a:extLst>
          </p:cNvPr>
          <p:cNvSpPr txBox="1"/>
          <p:nvPr/>
        </p:nvSpPr>
        <p:spPr>
          <a:xfrm>
            <a:off x="10825407" y="6274128"/>
            <a:ext cx="741293" cy="369332"/>
          </a:xfrm>
          <a:prstGeom prst="rect">
            <a:avLst/>
          </a:prstGeom>
          <a:noFill/>
        </p:spPr>
        <p:txBody>
          <a:bodyPr wrap="none" rtlCol="0">
            <a:spAutoFit/>
          </a:bodyPr>
          <a:lstStyle/>
          <a:p>
            <a:r>
              <a:rPr lang="en-US" dirty="0"/>
              <a:t>Diet 2</a:t>
            </a:r>
          </a:p>
        </p:txBody>
      </p:sp>
      <p:sp>
        <p:nvSpPr>
          <p:cNvPr id="8" name="TextBox 7">
            <a:extLst>
              <a:ext uri="{FF2B5EF4-FFF2-40B4-BE49-F238E27FC236}">
                <a16:creationId xmlns:a16="http://schemas.microsoft.com/office/drawing/2014/main" id="{E6BB74E1-DE6C-4550-8921-81D7FEAF38D6}"/>
              </a:ext>
            </a:extLst>
          </p:cNvPr>
          <p:cNvSpPr txBox="1"/>
          <p:nvPr/>
        </p:nvSpPr>
        <p:spPr>
          <a:xfrm>
            <a:off x="166256" y="755924"/>
            <a:ext cx="1836715" cy="1754326"/>
          </a:xfrm>
          <a:prstGeom prst="rect">
            <a:avLst/>
          </a:prstGeom>
          <a:noFill/>
        </p:spPr>
        <p:txBody>
          <a:bodyPr wrap="square" rtlCol="0">
            <a:spAutoFit/>
          </a:bodyPr>
          <a:lstStyle/>
          <a:p>
            <a:r>
              <a:rPr lang="en-US" dirty="0">
                <a:solidFill>
                  <a:srgbClr val="FF0000"/>
                </a:solidFill>
              </a:rPr>
              <a:t>Combine into one table with two parts. </a:t>
            </a:r>
          </a:p>
          <a:p>
            <a:endParaRPr lang="en-US" dirty="0">
              <a:solidFill>
                <a:srgbClr val="FF0000"/>
              </a:solidFill>
            </a:endParaRPr>
          </a:p>
          <a:p>
            <a:r>
              <a:rPr lang="en-US" dirty="0">
                <a:solidFill>
                  <a:srgbClr val="FF0000"/>
                </a:solidFill>
              </a:rPr>
              <a:t>Complete the table legend. </a:t>
            </a:r>
          </a:p>
        </p:txBody>
      </p:sp>
      <p:sp>
        <p:nvSpPr>
          <p:cNvPr id="10" name="TextBox 9">
            <a:extLst>
              <a:ext uri="{FF2B5EF4-FFF2-40B4-BE49-F238E27FC236}">
                <a16:creationId xmlns:a16="http://schemas.microsoft.com/office/drawing/2014/main" id="{752EED83-848C-EB43-8D89-DF855EA59852}"/>
              </a:ext>
            </a:extLst>
          </p:cNvPr>
          <p:cNvSpPr txBox="1"/>
          <p:nvPr/>
        </p:nvSpPr>
        <p:spPr>
          <a:xfrm>
            <a:off x="0" y="6368674"/>
            <a:ext cx="1814151" cy="369332"/>
          </a:xfrm>
          <a:prstGeom prst="rect">
            <a:avLst/>
          </a:prstGeom>
          <a:noFill/>
        </p:spPr>
        <p:txBody>
          <a:bodyPr wrap="none" rtlCol="0">
            <a:spAutoFit/>
          </a:bodyPr>
          <a:lstStyle/>
          <a:p>
            <a:r>
              <a:rPr lang="en-US" dirty="0"/>
              <a:t>New table: 06/19</a:t>
            </a:r>
          </a:p>
        </p:txBody>
      </p:sp>
      <p:graphicFrame>
        <p:nvGraphicFramePr>
          <p:cNvPr id="9" name="Table 8">
            <a:extLst>
              <a:ext uri="{FF2B5EF4-FFF2-40B4-BE49-F238E27FC236}">
                <a16:creationId xmlns:a16="http://schemas.microsoft.com/office/drawing/2014/main" id="{1897AED3-EBFE-E54D-BC30-CE09E63D82A5}"/>
              </a:ext>
            </a:extLst>
          </p:cNvPr>
          <p:cNvGraphicFramePr>
            <a:graphicFrameLocks noGrp="1"/>
          </p:cNvGraphicFramePr>
          <p:nvPr>
            <p:extLst>
              <p:ext uri="{D42A27DB-BD31-4B8C-83A1-F6EECF244321}">
                <p14:modId xmlns:p14="http://schemas.microsoft.com/office/powerpoint/2010/main" val="3465477030"/>
              </p:ext>
            </p:extLst>
          </p:nvPr>
        </p:nvGraphicFramePr>
        <p:xfrm>
          <a:off x="2351131" y="63826"/>
          <a:ext cx="7489738" cy="6730348"/>
        </p:xfrm>
        <a:graphic>
          <a:graphicData uri="http://schemas.openxmlformats.org/drawingml/2006/table">
            <a:tbl>
              <a:tblPr firstRow="1" bandRow="1">
                <a:tableStyleId>{5940675A-B579-460E-94D1-54222C63F5DA}</a:tableStyleId>
              </a:tblPr>
              <a:tblGrid>
                <a:gridCol w="690937">
                  <a:extLst>
                    <a:ext uri="{9D8B030D-6E8A-4147-A177-3AD203B41FA5}">
                      <a16:colId xmlns:a16="http://schemas.microsoft.com/office/drawing/2014/main" val="2390396875"/>
                    </a:ext>
                  </a:extLst>
                </a:gridCol>
                <a:gridCol w="690937">
                  <a:extLst>
                    <a:ext uri="{9D8B030D-6E8A-4147-A177-3AD203B41FA5}">
                      <a16:colId xmlns:a16="http://schemas.microsoft.com/office/drawing/2014/main" val="1884971598"/>
                    </a:ext>
                  </a:extLst>
                </a:gridCol>
                <a:gridCol w="1682589">
                  <a:extLst>
                    <a:ext uri="{9D8B030D-6E8A-4147-A177-3AD203B41FA5}">
                      <a16:colId xmlns:a16="http://schemas.microsoft.com/office/drawing/2014/main" val="1341366955"/>
                    </a:ext>
                  </a:extLst>
                </a:gridCol>
                <a:gridCol w="1116035">
                  <a:extLst>
                    <a:ext uri="{9D8B030D-6E8A-4147-A177-3AD203B41FA5}">
                      <a16:colId xmlns:a16="http://schemas.microsoft.com/office/drawing/2014/main" val="1988481744"/>
                    </a:ext>
                  </a:extLst>
                </a:gridCol>
                <a:gridCol w="1086430">
                  <a:extLst>
                    <a:ext uri="{9D8B030D-6E8A-4147-A177-3AD203B41FA5}">
                      <a16:colId xmlns:a16="http://schemas.microsoft.com/office/drawing/2014/main" val="294570229"/>
                    </a:ext>
                  </a:extLst>
                </a:gridCol>
                <a:gridCol w="1111405">
                  <a:extLst>
                    <a:ext uri="{9D8B030D-6E8A-4147-A177-3AD203B41FA5}">
                      <a16:colId xmlns:a16="http://schemas.microsoft.com/office/drawing/2014/main" val="2726467271"/>
                    </a:ext>
                  </a:extLst>
                </a:gridCol>
                <a:gridCol w="1111405">
                  <a:extLst>
                    <a:ext uri="{9D8B030D-6E8A-4147-A177-3AD203B41FA5}">
                      <a16:colId xmlns:a16="http://schemas.microsoft.com/office/drawing/2014/main" val="2244828500"/>
                    </a:ext>
                  </a:extLst>
                </a:gridCol>
              </a:tblGrid>
              <a:tr h="0">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Sex</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Treatment</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Hazard ratios between Diet</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0 – 3</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3 – 5</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5 – 8</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8 – 9 </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6322908"/>
                  </a:ext>
                </a:extLst>
              </a:tr>
              <a:tr h="412303">
                <a:tc>
                  <a:txBody>
                    <a:bodyPr/>
                    <a:lstStyle/>
                    <a:p>
                      <a:pPr marL="0" marR="0" algn="ctr">
                        <a:lnSpc>
                          <a:spcPct val="100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Male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(baseline)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5918169"/>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1.880</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0.1978</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1.005</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(0.9999)</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1.199</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(0.8982)</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0.943</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(0.9902)</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0363681"/>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0.451</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0.2543</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1.487e+07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a:t>
                      </a:r>
                      <a:r>
                        <a:rPr lang="en-US" sz="1100" i="1" dirty="0">
                          <a:latin typeface="Times New Roman" panose="02020603050405020304" pitchFamily="18" charset="0"/>
                          <a:cs typeface="Times New Roman" panose="02020603050405020304" pitchFamily="18" charset="0"/>
                        </a:rPr>
                        <a:t>9940</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1.054</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0.9940</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4.228</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0.2034</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1718444"/>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2.970</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(0.0161)</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9.393e+06</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a:t>
                      </a:r>
                      <a:r>
                        <a:rPr lang="en-US" sz="1100" i="1" dirty="0">
                          <a:latin typeface="Times New Roman" panose="02020603050405020304" pitchFamily="18" charset="0"/>
                          <a:cs typeface="Times New Roman" panose="02020603050405020304" pitchFamily="18" charset="0"/>
                        </a:rPr>
                        <a:t>9941</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1.995</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0.5755</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2.001</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(0.5739)</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8062345"/>
                  </a:ext>
                </a:extLst>
              </a:tr>
              <a:tr h="412303">
                <a:tc>
                  <a:txBody>
                    <a:bodyPr/>
                    <a:lstStyle/>
                    <a:p>
                      <a:pPr marL="0" marR="0" algn="ctr">
                        <a:lnSpc>
                          <a:spcPct val="100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Male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3.059</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(0.9902)</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2.534e+07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(0.9938)</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53.097</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5.9403e-04</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50.792</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4.5510e-04</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44015074"/>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1.025e-07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(0.9922)</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2.491e+07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(0.9938)</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8.866</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0.0647</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6.001</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(0.1235)</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2418188"/>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1.037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(0.9548)</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1.173e+07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(0.9940)</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4.920e+01</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7.3614e-04</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5.440e+01</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3.6220e-04</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3875930"/>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2.046</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(0.1881)</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1.158e+07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(0.9940)</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1.643</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(0.7355)</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5.539</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0.1407</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2838429"/>
                  </a:ext>
                </a:extLst>
              </a:tr>
              <a:tr h="393415">
                <a:tc>
                  <a:txBody>
                    <a:bodyPr/>
                    <a:lstStyle/>
                    <a:p>
                      <a:pPr marL="0" marR="0" algn="ctr">
                        <a:lnSpc>
                          <a:spcPct val="100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Female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4638528"/>
                  </a:ext>
                </a:extLst>
              </a:tr>
              <a:tr h="393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1.880</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0.1978</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1.005</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(0.9999)</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1.199</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(0.8982)</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0.943</a:t>
                      </a:r>
                    </a:p>
                    <a:p>
                      <a:pPr marL="0" marR="0" algn="ctr">
                        <a:spcBef>
                          <a:spcPts val="0"/>
                        </a:spcBef>
                        <a:spcAft>
                          <a:spcPts val="0"/>
                        </a:spcAft>
                      </a:pPr>
                      <a:r>
                        <a:rPr lang="en-US" sz="1100" i="0" dirty="0">
                          <a:effectLst/>
                          <a:latin typeface="Times New Roman" panose="02020603050405020304" pitchFamily="18" charset="0"/>
                          <a:cs typeface="Times New Roman" panose="02020603050405020304" pitchFamily="18" charset="0"/>
                        </a:rPr>
                        <a:t>(0.9902)</a:t>
                      </a:r>
                      <a:endParaRPr lang="en-US"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8455656"/>
                  </a:ext>
                </a:extLst>
              </a:tr>
              <a:tr h="393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0.451</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0.2543</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1.487e+07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a:t>
                      </a:r>
                      <a:r>
                        <a:rPr lang="en-US" sz="1100" i="1" dirty="0">
                          <a:latin typeface="Times New Roman" panose="02020603050405020304" pitchFamily="18" charset="0"/>
                          <a:cs typeface="Times New Roman" panose="02020603050405020304" pitchFamily="18" charset="0"/>
                        </a:rPr>
                        <a:t>9940</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1.054</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0.9940</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4.228</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0.2034</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473111"/>
                  </a:ext>
                </a:extLst>
              </a:tr>
              <a:tr h="393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0000"/>
                        </a:lnSpc>
                        <a:spcBef>
                          <a:spcPts val="0"/>
                        </a:spcBef>
                        <a:spcAft>
                          <a:spcPts val="0"/>
                        </a:spcAft>
                      </a:pPr>
                      <a:r>
                        <a:rPr lang="en-US" sz="1100" kern="1200" dirty="0">
                          <a:effectLst/>
                          <a:latin typeface="Times New Roman" panose="02020603050405020304" pitchFamily="18" charset="0"/>
                          <a:cs typeface="Times New Roman" panose="02020603050405020304" pitchFamily="18" charset="0"/>
                        </a:rPr>
                        <a:t>Control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2.970</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(0.0161)</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9.393e+06</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a:t>
                      </a:r>
                      <a:r>
                        <a:rPr lang="en-US" sz="1100" i="1" dirty="0">
                          <a:latin typeface="Times New Roman" panose="02020603050405020304" pitchFamily="18" charset="0"/>
                          <a:cs typeface="Times New Roman" panose="02020603050405020304" pitchFamily="18" charset="0"/>
                        </a:rPr>
                        <a:t>9941</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1.995</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a:t>
                      </a:r>
                      <a:r>
                        <a:rPr lang="en-US" sz="1100" i="1" dirty="0">
                          <a:latin typeface="Times New Roman" panose="02020603050405020304" pitchFamily="18" charset="0"/>
                          <a:cs typeface="Times New Roman" panose="02020603050405020304" pitchFamily="18" charset="0"/>
                        </a:rPr>
                        <a:t>0.5755</a:t>
                      </a:r>
                      <a:r>
                        <a:rPr lang="en-US" sz="1100" i="1" dirty="0">
                          <a:effectLst/>
                          <a:latin typeface="Times New Roman" panose="02020603050405020304" pitchFamily="18" charset="0"/>
                          <a:cs typeface="Times New Roman" panose="02020603050405020304" pitchFamily="18" charset="0"/>
                        </a:rPr>
                        <a:t>)</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2.001</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(0.5739)</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22103450"/>
                  </a:ext>
                </a:extLst>
              </a:tr>
              <a:tr h="412303">
                <a:tc>
                  <a:txBody>
                    <a:bodyPr/>
                    <a:lstStyle/>
                    <a:p>
                      <a:pPr marL="0" marR="0" algn="ctr">
                        <a:lnSpc>
                          <a:spcPct val="100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Female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5.086</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0.0017</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2.824e+08</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(0.9931)</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4.299e+02</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2.8914e-06</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1.536e+02</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9.4315e-05</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4767870"/>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C/G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0.669</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(0.6265)</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1.503e+08</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(0.9931)</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1.344e+02</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9.4315e-05</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1.266e+02</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1.5734e-04</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6770150"/>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G/C</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1.888</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(0.2802)</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2.133e+08</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(0.9930)</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4.632e+02</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2.2898e-06</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1.973e+02</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4.4526e-05</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47382224"/>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Female</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Inoculated</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G/G</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(p-value)</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0.617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(0.5587)</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latin typeface="Times New Roman" panose="02020603050405020304" pitchFamily="18" charset="0"/>
                          <a:cs typeface="Times New Roman" panose="02020603050405020304" pitchFamily="18" charset="0"/>
                        </a:rPr>
                        <a:t>6.902e+07</a:t>
                      </a:r>
                    </a:p>
                    <a:p>
                      <a:pPr marL="0" marR="0" algn="ctr">
                        <a:spcBef>
                          <a:spcPts val="0"/>
                        </a:spcBef>
                        <a:spcAft>
                          <a:spcPts val="0"/>
                        </a:spcAft>
                      </a:pPr>
                      <a:r>
                        <a:rPr lang="en-US" sz="1100" i="1" dirty="0">
                          <a:effectLst/>
                          <a:latin typeface="Times New Roman" panose="02020603050405020304" pitchFamily="18" charset="0"/>
                          <a:cs typeface="Times New Roman" panose="02020603050405020304" pitchFamily="18" charset="0"/>
                        </a:rPr>
                        <a:t>(0.9934)</a:t>
                      </a:r>
                      <a:endPar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8.304e+01</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3.7280e-04</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100" dirty="0">
                          <a:highlight>
                            <a:srgbClr val="FFFF00"/>
                          </a:highlight>
                          <a:latin typeface="Times New Roman" panose="02020603050405020304" pitchFamily="18" charset="0"/>
                          <a:cs typeface="Times New Roman" panose="02020603050405020304" pitchFamily="18" charset="0"/>
                        </a:rPr>
                        <a:t>8.514e+01</a:t>
                      </a:r>
                    </a:p>
                    <a:p>
                      <a:pPr marL="0" marR="0" algn="ctr">
                        <a:spcBef>
                          <a:spcPts val="0"/>
                        </a:spcBef>
                        <a:spcAft>
                          <a:spcPts val="0"/>
                        </a:spcAft>
                      </a:pPr>
                      <a:r>
                        <a:rPr lang="en-US" sz="1100" i="1" dirty="0">
                          <a:effectLst/>
                          <a:highlight>
                            <a:srgbClr val="FFFF00"/>
                          </a:highlight>
                          <a:latin typeface="Times New Roman" panose="02020603050405020304" pitchFamily="18" charset="0"/>
                          <a:cs typeface="Times New Roman" panose="02020603050405020304" pitchFamily="18" charset="0"/>
                        </a:rPr>
                        <a:t>(</a:t>
                      </a:r>
                      <a:r>
                        <a:rPr lang="en-US" sz="1100" i="1" dirty="0">
                          <a:highlight>
                            <a:srgbClr val="FFFF00"/>
                          </a:highlight>
                          <a:latin typeface="Times New Roman" panose="02020603050405020304" pitchFamily="18" charset="0"/>
                          <a:cs typeface="Times New Roman" panose="02020603050405020304" pitchFamily="18" charset="0"/>
                        </a:rPr>
                        <a:t>4.7180e-04</a:t>
                      </a:r>
                      <a:r>
                        <a:rPr lang="en-US" sz="1100" i="1" dirty="0">
                          <a:effectLst/>
                          <a:highlight>
                            <a:srgbClr val="FFFF00"/>
                          </a:highlight>
                          <a:latin typeface="Times New Roman" panose="02020603050405020304" pitchFamily="18" charset="0"/>
                          <a:cs typeface="Times New Roman" panose="02020603050405020304" pitchFamily="18" charset="0"/>
                        </a:rPr>
                        <a:t>)</a:t>
                      </a:r>
                      <a:endParaRPr lang="en-US" sz="1100" i="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45804" marR="45804" marT="22902" marB="22902">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574090"/>
                  </a:ext>
                </a:extLst>
              </a:tr>
            </a:tbl>
          </a:graphicData>
        </a:graphic>
      </p:graphicFrame>
    </p:spTree>
    <p:extLst>
      <p:ext uri="{BB962C8B-B14F-4D97-AF65-F5344CB8AC3E}">
        <p14:creationId xmlns:p14="http://schemas.microsoft.com/office/powerpoint/2010/main" val="422923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70137-F0D8-4B42-829B-B4CFCA18AFF7}"/>
              </a:ext>
            </a:extLst>
          </p:cNvPr>
          <p:cNvSpPr txBox="1"/>
          <p:nvPr/>
        </p:nvSpPr>
        <p:spPr>
          <a:xfrm>
            <a:off x="1188799" y="119994"/>
            <a:ext cx="10245059" cy="1015663"/>
          </a:xfrm>
          <a:prstGeom prst="rect">
            <a:avLst/>
          </a:prstGeom>
          <a:noFill/>
        </p:spPr>
        <p:txBody>
          <a:bodyPr wrap="square" rtlCol="0">
            <a:spAutoFit/>
          </a:bodyPr>
          <a:lstStyle/>
          <a:p>
            <a:r>
              <a:rPr lang="en-US" sz="1500" dirty="0">
                <a:solidFill>
                  <a:srgbClr val="FF0000"/>
                </a:solidFill>
              </a:rPr>
              <a:t>Fix y scale so it is the same in all the graphs</a:t>
            </a:r>
          </a:p>
          <a:p>
            <a:r>
              <a:rPr lang="en-US" sz="1500" dirty="0">
                <a:solidFill>
                  <a:srgbClr val="FF0000"/>
                </a:solidFill>
              </a:rPr>
              <a:t>According to the stats table there is no difference between the red and green in the C/CY. This is true?</a:t>
            </a:r>
          </a:p>
          <a:p>
            <a:pPr marL="285750" indent="-285750">
              <a:buFont typeface="Arial" panose="020B0604020202020204" pitchFamily="34" charset="0"/>
              <a:buChar char="•"/>
            </a:pPr>
            <a:r>
              <a:rPr lang="en-US" sz="1500" dirty="0">
                <a:solidFill>
                  <a:schemeClr val="accent3">
                    <a:lumMod val="50000"/>
                  </a:schemeClr>
                </a:solidFill>
              </a:rPr>
              <a:t>Yes, it’s true that there is no difference between red and green in C/CY because the day by day vertical distance in between isn’t large enough. </a:t>
            </a:r>
          </a:p>
        </p:txBody>
      </p:sp>
      <p:sp>
        <p:nvSpPr>
          <p:cNvPr id="12" name="TextBox 11">
            <a:extLst>
              <a:ext uri="{FF2B5EF4-FFF2-40B4-BE49-F238E27FC236}">
                <a16:creationId xmlns:a16="http://schemas.microsoft.com/office/drawing/2014/main" id="{2DF2AFCE-ACB0-4748-8979-E1E82499E1C4}"/>
              </a:ext>
            </a:extLst>
          </p:cNvPr>
          <p:cNvSpPr txBox="1"/>
          <p:nvPr/>
        </p:nvSpPr>
        <p:spPr>
          <a:xfrm flipH="1">
            <a:off x="11299056" y="6373520"/>
            <a:ext cx="788485" cy="369332"/>
          </a:xfrm>
          <a:prstGeom prst="rect">
            <a:avLst/>
          </a:prstGeom>
          <a:noFill/>
        </p:spPr>
        <p:txBody>
          <a:bodyPr wrap="square" rtlCol="0">
            <a:spAutoFit/>
          </a:bodyPr>
          <a:lstStyle/>
          <a:p>
            <a:r>
              <a:rPr lang="en-US" dirty="0"/>
              <a:t>Diet 1</a:t>
            </a:r>
          </a:p>
        </p:txBody>
      </p:sp>
      <p:grpSp>
        <p:nvGrpSpPr>
          <p:cNvPr id="7" name="Group 6">
            <a:extLst>
              <a:ext uri="{FF2B5EF4-FFF2-40B4-BE49-F238E27FC236}">
                <a16:creationId xmlns:a16="http://schemas.microsoft.com/office/drawing/2014/main" id="{30A11E27-AFE1-884A-962D-A21ABDDA5F32}"/>
              </a:ext>
            </a:extLst>
          </p:cNvPr>
          <p:cNvGrpSpPr/>
          <p:nvPr/>
        </p:nvGrpSpPr>
        <p:grpSpPr>
          <a:xfrm>
            <a:off x="758142" y="1701475"/>
            <a:ext cx="10675716" cy="4014234"/>
            <a:chOff x="758142" y="1273212"/>
            <a:chExt cx="10675716" cy="4014234"/>
          </a:xfrm>
        </p:grpSpPr>
        <p:pic>
          <p:nvPicPr>
            <p:cNvPr id="24" name="Picture 23" descr="A picture containing table&#10;&#10;Description automatically generated">
              <a:extLst>
                <a:ext uri="{FF2B5EF4-FFF2-40B4-BE49-F238E27FC236}">
                  <a16:creationId xmlns:a16="http://schemas.microsoft.com/office/drawing/2014/main" id="{56AED1F3-4A08-F24D-A30A-638C76BFC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334" y="1273212"/>
              <a:ext cx="1828686" cy="1013921"/>
            </a:xfrm>
            <a:prstGeom prst="rect">
              <a:avLst/>
            </a:prstGeom>
          </p:spPr>
        </p:pic>
        <p:pic>
          <p:nvPicPr>
            <p:cNvPr id="26" name="Picture 25" descr="A picture containing knife, table&#10;&#10;Description automatically generated">
              <a:extLst>
                <a:ext uri="{FF2B5EF4-FFF2-40B4-BE49-F238E27FC236}">
                  <a16:creationId xmlns:a16="http://schemas.microsoft.com/office/drawing/2014/main" id="{535523A7-A40C-234F-8AF2-DBB5FF0A7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0508" y="1288583"/>
              <a:ext cx="1828686" cy="1013919"/>
            </a:xfrm>
            <a:prstGeom prst="rect">
              <a:avLst/>
            </a:prstGeom>
          </p:spPr>
        </p:pic>
        <p:pic>
          <p:nvPicPr>
            <p:cNvPr id="28" name="Picture 27" descr="A picture containing knife, table&#10;&#10;Description automatically generated">
              <a:extLst>
                <a:ext uri="{FF2B5EF4-FFF2-40B4-BE49-F238E27FC236}">
                  <a16:creationId xmlns:a16="http://schemas.microsoft.com/office/drawing/2014/main" id="{A6B82AF6-7D9F-4842-BADD-9B3920C8C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945" y="1277008"/>
              <a:ext cx="1828685" cy="1013921"/>
            </a:xfrm>
            <a:prstGeom prst="rect">
              <a:avLst/>
            </a:prstGeom>
          </p:spPr>
        </p:pic>
        <p:pic>
          <p:nvPicPr>
            <p:cNvPr id="30" name="Picture 29" descr="A picture containing table&#10;&#10;Description automatically generated">
              <a:extLst>
                <a:ext uri="{FF2B5EF4-FFF2-40B4-BE49-F238E27FC236}">
                  <a16:creationId xmlns:a16="http://schemas.microsoft.com/office/drawing/2014/main" id="{895F16BC-023B-164A-9268-4DC443ADA1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118" y="1273213"/>
              <a:ext cx="1828685" cy="1013921"/>
            </a:xfrm>
            <a:prstGeom prst="rect">
              <a:avLst/>
            </a:prstGeom>
          </p:spPr>
        </p:pic>
        <p:pic>
          <p:nvPicPr>
            <p:cNvPr id="32" name="Picture 31" descr="A picture containing knife, table&#10;&#10;Description automatically generated">
              <a:extLst>
                <a:ext uri="{FF2B5EF4-FFF2-40B4-BE49-F238E27FC236}">
                  <a16:creationId xmlns:a16="http://schemas.microsoft.com/office/drawing/2014/main" id="{7C24BB54-5EB4-0F44-8FE1-29E3F1AB84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2291" y="1288583"/>
              <a:ext cx="1828685" cy="1015944"/>
            </a:xfrm>
            <a:prstGeom prst="rect">
              <a:avLst/>
            </a:prstGeom>
          </p:spPr>
        </p:pic>
        <p:pic>
          <p:nvPicPr>
            <p:cNvPr id="6" name="Picture 5" descr="A close up of a map&#10;&#10;Description automatically generated">
              <a:extLst>
                <a:ext uri="{FF2B5EF4-FFF2-40B4-BE49-F238E27FC236}">
                  <a16:creationId xmlns:a16="http://schemas.microsoft.com/office/drawing/2014/main" id="{1FBACA90-308F-E34E-9AD5-05FFE7F47B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142" y="2214134"/>
              <a:ext cx="10675716" cy="3073312"/>
            </a:xfrm>
            <a:prstGeom prst="rect">
              <a:avLst/>
            </a:prstGeom>
          </p:spPr>
        </p:pic>
      </p:grpSp>
      <p:sp>
        <p:nvSpPr>
          <p:cNvPr id="25" name="TextBox 24">
            <a:extLst>
              <a:ext uri="{FF2B5EF4-FFF2-40B4-BE49-F238E27FC236}">
                <a16:creationId xmlns:a16="http://schemas.microsoft.com/office/drawing/2014/main" id="{51E0240A-473F-4A48-BD03-98F853368A1D}"/>
              </a:ext>
            </a:extLst>
          </p:cNvPr>
          <p:cNvSpPr txBox="1"/>
          <p:nvPr/>
        </p:nvSpPr>
        <p:spPr>
          <a:xfrm>
            <a:off x="0" y="6368674"/>
            <a:ext cx="1712777" cy="369332"/>
          </a:xfrm>
          <a:prstGeom prst="rect">
            <a:avLst/>
          </a:prstGeom>
          <a:noFill/>
        </p:spPr>
        <p:txBody>
          <a:bodyPr wrap="none" rtlCol="0">
            <a:spAutoFit/>
          </a:bodyPr>
          <a:lstStyle/>
          <a:p>
            <a:r>
              <a:rPr lang="en-US" dirty="0"/>
              <a:t>New plot: 06/23</a:t>
            </a:r>
          </a:p>
        </p:txBody>
      </p:sp>
    </p:spTree>
    <p:extLst>
      <p:ext uri="{BB962C8B-B14F-4D97-AF65-F5344CB8AC3E}">
        <p14:creationId xmlns:p14="http://schemas.microsoft.com/office/powerpoint/2010/main" val="101527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37CA1D8-DC46-43F0-807F-F2977400C693}"/>
              </a:ext>
            </a:extLst>
          </p:cNvPr>
          <p:cNvSpPr>
            <a:spLocks noChangeArrowheads="1"/>
          </p:cNvSpPr>
          <p:nvPr/>
        </p:nvSpPr>
        <p:spPr bwMode="auto">
          <a:xfrm>
            <a:off x="990600" y="1774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6E01AD0E-2619-4746-9884-646639A9BD91}"/>
              </a:ext>
            </a:extLst>
          </p:cNvPr>
          <p:cNvSpPr>
            <a:spLocks noChangeArrowheads="1"/>
          </p:cNvSpPr>
          <p:nvPr/>
        </p:nvSpPr>
        <p:spPr bwMode="auto">
          <a:xfrm>
            <a:off x="990600" y="1774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8B3F3761-C64F-E244-A138-E1C8C4D31A48}"/>
              </a:ext>
            </a:extLst>
          </p:cNvPr>
          <p:cNvSpPr txBox="1"/>
          <p:nvPr/>
        </p:nvSpPr>
        <p:spPr>
          <a:xfrm>
            <a:off x="10623925" y="6269874"/>
            <a:ext cx="741293" cy="369332"/>
          </a:xfrm>
          <a:prstGeom prst="rect">
            <a:avLst/>
          </a:prstGeom>
          <a:noFill/>
        </p:spPr>
        <p:txBody>
          <a:bodyPr wrap="none" rtlCol="0">
            <a:spAutoFit/>
          </a:bodyPr>
          <a:lstStyle/>
          <a:p>
            <a:r>
              <a:rPr lang="en-US" dirty="0"/>
              <a:t>Diet 1</a:t>
            </a:r>
          </a:p>
        </p:txBody>
      </p:sp>
      <p:sp>
        <p:nvSpPr>
          <p:cNvPr id="2" name="TextBox 1">
            <a:extLst>
              <a:ext uri="{FF2B5EF4-FFF2-40B4-BE49-F238E27FC236}">
                <a16:creationId xmlns:a16="http://schemas.microsoft.com/office/drawing/2014/main" id="{F46F83A8-6285-4EA7-8D8E-1F94CE87AE17}"/>
              </a:ext>
            </a:extLst>
          </p:cNvPr>
          <p:cNvSpPr txBox="1"/>
          <p:nvPr/>
        </p:nvSpPr>
        <p:spPr>
          <a:xfrm>
            <a:off x="172787" y="1541760"/>
            <a:ext cx="2256906" cy="923330"/>
          </a:xfrm>
          <a:prstGeom prst="rect">
            <a:avLst/>
          </a:prstGeom>
          <a:noFill/>
        </p:spPr>
        <p:txBody>
          <a:bodyPr wrap="square" rtlCol="0">
            <a:spAutoFit/>
          </a:bodyPr>
          <a:lstStyle/>
          <a:p>
            <a:r>
              <a:rPr lang="en-US" dirty="0">
                <a:solidFill>
                  <a:srgbClr val="FF0000"/>
                </a:solidFill>
              </a:rPr>
              <a:t>Update this table with baseline being C,C instead of C, C+Y</a:t>
            </a:r>
          </a:p>
        </p:txBody>
      </p:sp>
      <p:sp>
        <p:nvSpPr>
          <p:cNvPr id="8" name="TextBox 7">
            <a:extLst>
              <a:ext uri="{FF2B5EF4-FFF2-40B4-BE49-F238E27FC236}">
                <a16:creationId xmlns:a16="http://schemas.microsoft.com/office/drawing/2014/main" id="{F9C5EF57-5A30-9A48-B6B4-3EBADCEF64AA}"/>
              </a:ext>
            </a:extLst>
          </p:cNvPr>
          <p:cNvSpPr txBox="1"/>
          <p:nvPr/>
        </p:nvSpPr>
        <p:spPr>
          <a:xfrm>
            <a:off x="0" y="6368674"/>
            <a:ext cx="1814151" cy="369332"/>
          </a:xfrm>
          <a:prstGeom prst="rect">
            <a:avLst/>
          </a:prstGeom>
          <a:noFill/>
        </p:spPr>
        <p:txBody>
          <a:bodyPr wrap="none" rtlCol="0">
            <a:spAutoFit/>
          </a:bodyPr>
          <a:lstStyle/>
          <a:p>
            <a:r>
              <a:rPr lang="en-US" dirty="0"/>
              <a:t>New table: 06/23</a:t>
            </a:r>
          </a:p>
        </p:txBody>
      </p:sp>
      <p:graphicFrame>
        <p:nvGraphicFramePr>
          <p:cNvPr id="11" name="Table 10">
            <a:extLst>
              <a:ext uri="{FF2B5EF4-FFF2-40B4-BE49-F238E27FC236}">
                <a16:creationId xmlns:a16="http://schemas.microsoft.com/office/drawing/2014/main" id="{18019F49-8657-084A-A93C-A1945577F763}"/>
              </a:ext>
            </a:extLst>
          </p:cNvPr>
          <p:cNvGraphicFramePr>
            <a:graphicFrameLocks noGrp="1"/>
          </p:cNvGraphicFramePr>
          <p:nvPr>
            <p:extLst>
              <p:ext uri="{D42A27DB-BD31-4B8C-83A1-F6EECF244321}">
                <p14:modId xmlns:p14="http://schemas.microsoft.com/office/powerpoint/2010/main" val="2547359318"/>
              </p:ext>
            </p:extLst>
          </p:nvPr>
        </p:nvGraphicFramePr>
        <p:xfrm>
          <a:off x="2631964" y="0"/>
          <a:ext cx="7502636" cy="6973620"/>
        </p:xfrm>
        <a:graphic>
          <a:graphicData uri="http://schemas.openxmlformats.org/drawingml/2006/table">
            <a:tbl>
              <a:tblPr firstRow="1" bandRow="1"/>
              <a:tblGrid>
                <a:gridCol w="997851">
                  <a:extLst>
                    <a:ext uri="{9D8B030D-6E8A-4147-A177-3AD203B41FA5}">
                      <a16:colId xmlns:a16="http://schemas.microsoft.com/office/drawing/2014/main" val="1541290196"/>
                    </a:ext>
                  </a:extLst>
                </a:gridCol>
                <a:gridCol w="790239">
                  <a:extLst>
                    <a:ext uri="{9D8B030D-6E8A-4147-A177-3AD203B41FA5}">
                      <a16:colId xmlns:a16="http://schemas.microsoft.com/office/drawing/2014/main" val="2390396875"/>
                    </a:ext>
                  </a:extLst>
                </a:gridCol>
                <a:gridCol w="1924409">
                  <a:extLst>
                    <a:ext uri="{9D8B030D-6E8A-4147-A177-3AD203B41FA5}">
                      <a16:colId xmlns:a16="http://schemas.microsoft.com/office/drawing/2014/main" val="1341366955"/>
                    </a:ext>
                  </a:extLst>
                </a:gridCol>
                <a:gridCol w="1276431">
                  <a:extLst>
                    <a:ext uri="{9D8B030D-6E8A-4147-A177-3AD203B41FA5}">
                      <a16:colId xmlns:a16="http://schemas.microsoft.com/office/drawing/2014/main" val="1988481744"/>
                    </a:ext>
                  </a:extLst>
                </a:gridCol>
                <a:gridCol w="1242571">
                  <a:extLst>
                    <a:ext uri="{9D8B030D-6E8A-4147-A177-3AD203B41FA5}">
                      <a16:colId xmlns:a16="http://schemas.microsoft.com/office/drawing/2014/main" val="294570229"/>
                    </a:ext>
                  </a:extLst>
                </a:gridCol>
                <a:gridCol w="1271135">
                  <a:extLst>
                    <a:ext uri="{9D8B030D-6E8A-4147-A177-3AD203B41FA5}">
                      <a16:colId xmlns:a16="http://schemas.microsoft.com/office/drawing/2014/main" val="2726467271"/>
                    </a:ext>
                  </a:extLst>
                </a:gridCol>
              </a:tblGrid>
              <a:tr h="216714">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Treatment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Sex</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Hazard ratios between Diet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 4</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 9</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 12</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22908"/>
                  </a:ext>
                </a:extLst>
              </a:tr>
              <a:tr h="412303">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C/CY vs C/C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latin typeface="Times New Roman" panose="02020603050405020304" pitchFamily="18" charset="0"/>
                          <a:cs typeface="Times New Roman" panose="02020603050405020304" pitchFamily="18" charset="0"/>
                        </a:rPr>
                        <a:t>1.443</a:t>
                      </a:r>
                    </a:p>
                    <a:p>
                      <a:pPr algn="ctr"/>
                      <a:r>
                        <a:rPr lang="en-US" sz="1100" i="1" dirty="0">
                          <a:latin typeface="Times New Roman" panose="02020603050405020304" pitchFamily="18" charset="0"/>
                          <a:cs typeface="Times New Roman" panose="02020603050405020304" pitchFamily="18" charset="0"/>
                        </a:rPr>
                        <a:t>(0.5725)</a:t>
                      </a:r>
                    </a:p>
                  </a:txBody>
                  <a:tcPr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latin typeface="Times New Roman" panose="02020603050405020304" pitchFamily="18" charset="0"/>
                          <a:cs typeface="Times New Roman" panose="02020603050405020304" pitchFamily="18" charset="0"/>
                        </a:rPr>
                        <a:t>0.383</a:t>
                      </a:r>
                    </a:p>
                    <a:p>
                      <a:pPr algn="ctr"/>
                      <a:r>
                        <a:rPr lang="en-US" sz="1100" i="1" dirty="0">
                          <a:latin typeface="Times New Roman" panose="02020603050405020304" pitchFamily="18" charset="0"/>
                          <a:cs typeface="Times New Roman" panose="02020603050405020304" pitchFamily="18" charset="0"/>
                        </a:rPr>
                        <a:t>(0.2577)</a:t>
                      </a:r>
                    </a:p>
                  </a:txBody>
                  <a:tcPr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latin typeface="Times New Roman" panose="02020603050405020304" pitchFamily="18" charset="0"/>
                          <a:cs typeface="Times New Roman" panose="02020603050405020304" pitchFamily="18" charset="0"/>
                        </a:rPr>
                        <a:t>0.190</a:t>
                      </a:r>
                    </a:p>
                    <a:p>
                      <a:pPr algn="ctr"/>
                      <a:r>
                        <a:rPr lang="en-US" sz="1100" i="1" dirty="0">
                          <a:latin typeface="Times New Roman" panose="02020603050405020304" pitchFamily="18" charset="0"/>
                          <a:cs typeface="Times New Roman" panose="02020603050405020304" pitchFamily="18" charset="0"/>
                        </a:rPr>
                        <a:t>(0.1370)</a:t>
                      </a:r>
                    </a:p>
                  </a:txBody>
                  <a:tcPr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5918169"/>
                  </a:ext>
                </a:extLst>
              </a:tr>
              <a:tr h="412303">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1.188</a:t>
                      </a:r>
                    </a:p>
                    <a:p>
                      <a:pPr algn="ctr"/>
                      <a:r>
                        <a:rPr lang="en-US" sz="1100" i="1" dirty="0">
                          <a:latin typeface="Times New Roman" panose="02020603050405020304" pitchFamily="18" charset="0"/>
                          <a:cs typeface="Times New Roman" panose="02020603050405020304" pitchFamily="18" charset="0"/>
                        </a:rPr>
                        <a:t>(0.799)</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1.331</a:t>
                      </a:r>
                    </a:p>
                    <a:p>
                      <a:pPr algn="ctr"/>
                      <a:r>
                        <a:rPr lang="en-US" sz="1100" i="1" dirty="0">
                          <a:latin typeface="Times New Roman" panose="02020603050405020304" pitchFamily="18" charset="0"/>
                          <a:cs typeface="Times New Roman" panose="02020603050405020304" pitchFamily="18" charset="0"/>
                        </a:rPr>
                        <a:t>(0.6275)</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1.144</a:t>
                      </a:r>
                    </a:p>
                    <a:p>
                      <a:pPr algn="ctr"/>
                      <a:r>
                        <a:rPr lang="en-US" sz="1100" i="1" dirty="0">
                          <a:latin typeface="Times New Roman" panose="02020603050405020304" pitchFamily="18" charset="0"/>
                          <a:cs typeface="Times New Roman" panose="02020603050405020304" pitchFamily="18" charset="0"/>
                        </a:rPr>
                        <a:t>(0.8257)</a:t>
                      </a:r>
                    </a:p>
                  </a:txBody>
                  <a:tcPr anchor="ctr">
                    <a:lnL>
                      <a:noFill/>
                    </a:lnL>
                    <a:lnR>
                      <a:noFill/>
                    </a:lnR>
                    <a:lnT>
                      <a:noFill/>
                    </a:lnT>
                    <a:lnB>
                      <a:noFill/>
                    </a:lnB>
                  </a:tcPr>
                </a:tc>
                <a:extLst>
                  <a:ext uri="{0D108BD9-81ED-4DB2-BD59-A6C34878D82A}">
                    <a16:rowId xmlns:a16="http://schemas.microsoft.com/office/drawing/2014/main" val="2830363681"/>
                  </a:ext>
                </a:extLst>
              </a:tr>
              <a:tr h="412303">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CY/CY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3.158</a:t>
                      </a:r>
                    </a:p>
                    <a:p>
                      <a:pPr algn="ctr"/>
                      <a:r>
                        <a:rPr lang="en-US" sz="1100" i="1" dirty="0">
                          <a:latin typeface="Times New Roman" panose="02020603050405020304" pitchFamily="18" charset="0"/>
                          <a:cs typeface="Times New Roman" panose="02020603050405020304" pitchFamily="18" charset="0"/>
                        </a:rPr>
                        <a:t>(0.0551)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2.338</a:t>
                      </a:r>
                    </a:p>
                    <a:p>
                      <a:pPr algn="ctr"/>
                      <a:r>
                        <a:rPr lang="en-US" sz="1100" i="1" dirty="0">
                          <a:latin typeface="Times New Roman" panose="02020603050405020304" pitchFamily="18" charset="0"/>
                          <a:cs typeface="Times New Roman" panose="02020603050405020304" pitchFamily="18" charset="0"/>
                        </a:rPr>
                        <a:t>(0.1281)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0.946</a:t>
                      </a:r>
                    </a:p>
                    <a:p>
                      <a:pPr algn="ctr"/>
                      <a:r>
                        <a:rPr lang="en-US" sz="1100" i="1" dirty="0">
                          <a:latin typeface="Times New Roman" panose="02020603050405020304" pitchFamily="18" charset="0"/>
                          <a:cs typeface="Times New Roman" panose="02020603050405020304" pitchFamily="18" charset="0"/>
                        </a:rPr>
                        <a:t>(0.9344)</a:t>
                      </a:r>
                    </a:p>
                  </a:txBody>
                  <a:tcPr anchor="ctr">
                    <a:lnL>
                      <a:noFill/>
                    </a:lnL>
                    <a:lnR>
                      <a:noFill/>
                    </a:lnR>
                    <a:lnT>
                      <a:noFill/>
                    </a:lnT>
                    <a:lnB>
                      <a:noFill/>
                    </a:lnB>
                  </a:tcPr>
                </a:tc>
                <a:extLst>
                  <a:ext uri="{0D108BD9-81ED-4DB2-BD59-A6C34878D82A}">
                    <a16:rowId xmlns:a16="http://schemas.microsoft.com/office/drawing/2014/main" val="2901718444"/>
                  </a:ext>
                </a:extLst>
              </a:tr>
              <a:tr h="412303">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G/G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1.203</a:t>
                      </a:r>
                    </a:p>
                    <a:p>
                      <a:pPr algn="ctr"/>
                      <a:r>
                        <a:rPr lang="en-US" sz="1100" i="1" dirty="0">
                          <a:latin typeface="Times New Roman" panose="02020603050405020304" pitchFamily="18" charset="0"/>
                          <a:cs typeface="Times New Roman" panose="02020603050405020304" pitchFamily="18" charset="0"/>
                        </a:rPr>
                        <a:t>(0.7846)</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1.542</a:t>
                      </a:r>
                    </a:p>
                    <a:p>
                      <a:pPr algn="ctr"/>
                      <a:r>
                        <a:rPr lang="en-US" sz="1100" i="1" dirty="0">
                          <a:latin typeface="Times New Roman" panose="02020603050405020304" pitchFamily="18" charset="0"/>
                          <a:cs typeface="Times New Roman" panose="02020603050405020304" pitchFamily="18" charset="0"/>
                        </a:rPr>
                        <a:t>(0.4511)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8.814e-07</a:t>
                      </a:r>
                    </a:p>
                    <a:p>
                      <a:pPr algn="ctr"/>
                      <a:r>
                        <a:rPr lang="en-US" sz="1100" i="1" dirty="0">
                          <a:latin typeface="Times New Roman" panose="02020603050405020304" pitchFamily="18" charset="0"/>
                          <a:cs typeface="Times New Roman" panose="02020603050405020304" pitchFamily="18" charset="0"/>
                        </a:rPr>
                        <a:t>(0.9763)</a:t>
                      </a:r>
                    </a:p>
                  </a:txBody>
                  <a:tcPr anchor="ctr">
                    <a:lnL>
                      <a:noFill/>
                    </a:lnL>
                    <a:lnR>
                      <a:noFill/>
                    </a:lnR>
                    <a:lnT>
                      <a:noFill/>
                    </a:lnT>
                    <a:lnB>
                      <a:noFill/>
                    </a:lnB>
                  </a:tcPr>
                </a:tc>
                <a:extLst>
                  <a:ext uri="{0D108BD9-81ED-4DB2-BD59-A6C34878D82A}">
                    <a16:rowId xmlns:a16="http://schemas.microsoft.com/office/drawing/2014/main" val="1008062345"/>
                  </a:ext>
                </a:extLst>
              </a:tr>
              <a:tr h="39341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C/CY vs C/C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extLst>
                  <a:ext uri="{0D108BD9-81ED-4DB2-BD59-A6C34878D82A}">
                    <a16:rowId xmlns:a16="http://schemas.microsoft.com/office/drawing/2014/main" val="1754638528"/>
                  </a:ext>
                </a:extLst>
              </a:tr>
              <a:tr h="39341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extLst>
                  <a:ext uri="{0D108BD9-81ED-4DB2-BD59-A6C34878D82A}">
                    <a16:rowId xmlns:a16="http://schemas.microsoft.com/office/drawing/2014/main" val="298455656"/>
                  </a:ext>
                </a:extLst>
              </a:tr>
              <a:tr h="39341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CY/CY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extLst>
                  <a:ext uri="{0D108BD9-81ED-4DB2-BD59-A6C34878D82A}">
                    <a16:rowId xmlns:a16="http://schemas.microsoft.com/office/drawing/2014/main" val="115473111"/>
                  </a:ext>
                </a:extLst>
              </a:tr>
              <a:tr h="39341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G/G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tcPr>
                </a:tc>
                <a:extLst>
                  <a:ext uri="{0D108BD9-81ED-4DB2-BD59-A6C34878D82A}">
                    <a16:rowId xmlns:a16="http://schemas.microsoft.com/office/drawing/2014/main" val="3922103450"/>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C/CY vs C/C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0.577</a:t>
                      </a:r>
                    </a:p>
                    <a:p>
                      <a:pPr algn="ctr"/>
                      <a:r>
                        <a:rPr lang="en-US" sz="1100" i="1" dirty="0">
                          <a:latin typeface="Times New Roman" panose="02020603050405020304" pitchFamily="18" charset="0"/>
                          <a:cs typeface="Times New Roman" panose="02020603050405020304" pitchFamily="18" charset="0"/>
                        </a:rPr>
                        <a:t>(0.3288)</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0.218</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6.0601e-10</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0.334</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8.4624e-11</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1440480038"/>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0.453</a:t>
                      </a:r>
                    </a:p>
                    <a:p>
                      <a:pPr algn="ctr"/>
                      <a:r>
                        <a:rPr lang="en-US" sz="1100" i="1" dirty="0">
                          <a:latin typeface="Times New Roman" panose="02020603050405020304" pitchFamily="18" charset="0"/>
                          <a:cs typeface="Times New Roman" panose="02020603050405020304" pitchFamily="18" charset="0"/>
                        </a:rPr>
                        <a:t>(0.1946)</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0.553</a:t>
                      </a:r>
                    </a:p>
                    <a:p>
                      <a:pPr algn="ctr"/>
                      <a:r>
                        <a:rPr lang="en-US" sz="1100" i="1" dirty="0">
                          <a:highlight>
                            <a:srgbClr val="FFFF00"/>
                          </a:highlight>
                          <a:latin typeface="Times New Roman" panose="02020603050405020304" pitchFamily="18" charset="0"/>
                          <a:cs typeface="Times New Roman" panose="02020603050405020304" pitchFamily="18" charset="0"/>
                        </a:rPr>
                        <a:t>(0.0001)</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0.497</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9.4268e-07</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3502667666"/>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CY/CY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0.644</a:t>
                      </a:r>
                    </a:p>
                    <a:p>
                      <a:pPr algn="ctr"/>
                      <a:r>
                        <a:rPr lang="en-US" sz="1100" i="1" dirty="0">
                          <a:latin typeface="Times New Roman" panose="02020603050405020304" pitchFamily="18" charset="0"/>
                          <a:cs typeface="Times New Roman" panose="02020603050405020304" pitchFamily="18" charset="0"/>
                        </a:rPr>
                        <a:t>(0.4090)</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0.216</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2.6627e-10</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0.221</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8.2823e-14</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2013425727"/>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G/G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0.813</a:t>
                      </a:r>
                    </a:p>
                    <a:p>
                      <a:pPr algn="ctr"/>
                      <a:r>
                        <a:rPr lang="en-US" sz="1100" i="1" dirty="0">
                          <a:latin typeface="Times New Roman" panose="02020603050405020304" pitchFamily="18" charset="0"/>
                          <a:cs typeface="Times New Roman" panose="02020603050405020304" pitchFamily="18" charset="0"/>
                        </a:rPr>
                        <a:t>(0.6830)</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0.059</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1.7262e-10</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0.041</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6.6613e-15</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4027724826"/>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C/CY vs C/C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0.628</a:t>
                      </a:r>
                    </a:p>
                    <a:p>
                      <a:pPr algn="ctr"/>
                      <a:r>
                        <a:rPr lang="en-US" sz="1100" i="1" dirty="0">
                          <a:latin typeface="Times New Roman" panose="02020603050405020304" pitchFamily="18" charset="0"/>
                          <a:cs typeface="Times New Roman" panose="02020603050405020304" pitchFamily="18" charset="0"/>
                        </a:rPr>
                        <a:t>(0.3339)</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0.282</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2.2922e-12</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0.284</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6.0437e-11</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2964767870"/>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0.535</a:t>
                      </a:r>
                    </a:p>
                    <a:p>
                      <a:pPr algn="ctr"/>
                      <a:r>
                        <a:rPr lang="en-US" sz="1100" i="0" dirty="0">
                          <a:latin typeface="Times New Roman" panose="02020603050405020304" pitchFamily="18" charset="0"/>
                          <a:cs typeface="Times New Roman" panose="02020603050405020304" pitchFamily="18" charset="0"/>
                        </a:rPr>
                        <a:t>(0.2171)</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0.467</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2.6667e-08</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0.479</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1.9271e-06</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3506770150"/>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CY/CY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0.462</a:t>
                      </a:r>
                    </a:p>
                    <a:p>
                      <a:pPr algn="ctr"/>
                      <a:r>
                        <a:rPr lang="en-US" sz="1100" i="1" dirty="0">
                          <a:latin typeface="Times New Roman" panose="02020603050405020304" pitchFamily="18" charset="0"/>
                          <a:cs typeface="Times New Roman" panose="02020603050405020304" pitchFamily="18" charset="0"/>
                        </a:rPr>
                        <a:t>(0.1540)</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0.155</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1.3323e-14</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0.261</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8.6758e-12</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1447382224"/>
                  </a:ext>
                </a:extLst>
              </a:tr>
              <a:tr h="4123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G/G vs C/C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0.7981</a:t>
                      </a:r>
                    </a:p>
                    <a:p>
                      <a:pPr algn="ctr"/>
                      <a:r>
                        <a:rPr lang="en-US" sz="1100" i="1" dirty="0">
                          <a:latin typeface="Times New Roman" panose="02020603050405020304" pitchFamily="18" charset="0"/>
                          <a:cs typeface="Times New Roman" panose="02020603050405020304" pitchFamily="18" charset="0"/>
                        </a:rPr>
                        <a:t>(0.6115)</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0.348</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5.3968e-11</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0.222</a:t>
                      </a:r>
                    </a:p>
                    <a:p>
                      <a:pPr algn="ctr"/>
                      <a:r>
                        <a:rPr lang="en-US" sz="1100" i="1" dirty="0">
                          <a:highlight>
                            <a:srgbClr val="FFFF00"/>
                          </a:highlight>
                          <a:latin typeface="Times New Roman" panose="02020603050405020304" pitchFamily="18" charset="0"/>
                          <a:cs typeface="Times New Roman" panose="02020603050405020304" pitchFamily="18" charset="0"/>
                        </a:rPr>
                        <a:t>(</a:t>
                      </a:r>
                      <a:r>
                        <a:rPr lang="en-US" sz="1100" dirty="0">
                          <a:highlight>
                            <a:srgbClr val="FFFF00"/>
                          </a:highlight>
                          <a:latin typeface="Times New Roman" panose="02020603050405020304" pitchFamily="18" charset="0"/>
                          <a:cs typeface="Times New Roman" panose="02020603050405020304" pitchFamily="18" charset="0"/>
                        </a:rPr>
                        <a:t>4.2175e-12</a:t>
                      </a:r>
                      <a:r>
                        <a:rPr lang="en-US" sz="1100" i="1" dirty="0">
                          <a:highlight>
                            <a:srgbClr val="FFFF00"/>
                          </a:highlight>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3493574090"/>
                  </a:ext>
                </a:extLst>
              </a:tr>
            </a:tbl>
          </a:graphicData>
        </a:graphic>
      </p:graphicFrame>
    </p:spTree>
    <p:extLst>
      <p:ext uri="{BB962C8B-B14F-4D97-AF65-F5344CB8AC3E}">
        <p14:creationId xmlns:p14="http://schemas.microsoft.com/office/powerpoint/2010/main" val="203380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DF2AFCE-ACB0-4748-8979-E1E82499E1C4}"/>
              </a:ext>
            </a:extLst>
          </p:cNvPr>
          <p:cNvSpPr txBox="1"/>
          <p:nvPr/>
        </p:nvSpPr>
        <p:spPr>
          <a:xfrm flipH="1">
            <a:off x="11299056" y="6373520"/>
            <a:ext cx="788485" cy="369332"/>
          </a:xfrm>
          <a:prstGeom prst="rect">
            <a:avLst/>
          </a:prstGeom>
          <a:noFill/>
        </p:spPr>
        <p:txBody>
          <a:bodyPr wrap="square" rtlCol="0">
            <a:spAutoFit/>
          </a:bodyPr>
          <a:lstStyle/>
          <a:p>
            <a:r>
              <a:rPr lang="en-US" dirty="0"/>
              <a:t>Diet 1</a:t>
            </a:r>
          </a:p>
        </p:txBody>
      </p:sp>
      <p:sp>
        <p:nvSpPr>
          <p:cNvPr id="5" name="TextBox 4">
            <a:extLst>
              <a:ext uri="{FF2B5EF4-FFF2-40B4-BE49-F238E27FC236}">
                <a16:creationId xmlns:a16="http://schemas.microsoft.com/office/drawing/2014/main" id="{95BF37AB-34FD-4D5A-B51E-7E12B07E4A23}"/>
              </a:ext>
            </a:extLst>
          </p:cNvPr>
          <p:cNvSpPr txBox="1"/>
          <p:nvPr/>
        </p:nvSpPr>
        <p:spPr>
          <a:xfrm>
            <a:off x="178347" y="2756030"/>
            <a:ext cx="2119455" cy="923330"/>
          </a:xfrm>
          <a:prstGeom prst="rect">
            <a:avLst/>
          </a:prstGeom>
          <a:noFill/>
        </p:spPr>
        <p:txBody>
          <a:bodyPr wrap="square" rtlCol="0">
            <a:spAutoFit/>
          </a:bodyPr>
          <a:lstStyle/>
          <a:p>
            <a:r>
              <a:rPr lang="en-US" dirty="0">
                <a:solidFill>
                  <a:srgbClr val="FF0000"/>
                </a:solidFill>
              </a:rPr>
              <a:t>Make the two tables line up better. Organize. </a:t>
            </a:r>
          </a:p>
        </p:txBody>
      </p:sp>
      <p:graphicFrame>
        <p:nvGraphicFramePr>
          <p:cNvPr id="10" name="Table 9">
            <a:extLst>
              <a:ext uri="{FF2B5EF4-FFF2-40B4-BE49-F238E27FC236}">
                <a16:creationId xmlns:a16="http://schemas.microsoft.com/office/drawing/2014/main" id="{31F7C842-95E8-9444-BF21-FE4FEC679A03}"/>
              </a:ext>
            </a:extLst>
          </p:cNvPr>
          <p:cNvGraphicFramePr>
            <a:graphicFrameLocks noGrp="1"/>
          </p:cNvGraphicFramePr>
          <p:nvPr>
            <p:extLst>
              <p:ext uri="{D42A27DB-BD31-4B8C-83A1-F6EECF244321}">
                <p14:modId xmlns:p14="http://schemas.microsoft.com/office/powerpoint/2010/main" val="445432742"/>
              </p:ext>
            </p:extLst>
          </p:nvPr>
        </p:nvGraphicFramePr>
        <p:xfrm>
          <a:off x="2297802" y="1278294"/>
          <a:ext cx="7596396" cy="4574942"/>
        </p:xfrm>
        <a:graphic>
          <a:graphicData uri="http://schemas.openxmlformats.org/drawingml/2006/table">
            <a:tbl>
              <a:tblPr firstRow="1" bandRow="1"/>
              <a:tblGrid>
                <a:gridCol w="1010321">
                  <a:extLst>
                    <a:ext uri="{9D8B030D-6E8A-4147-A177-3AD203B41FA5}">
                      <a16:colId xmlns:a16="http://schemas.microsoft.com/office/drawing/2014/main" val="1541290196"/>
                    </a:ext>
                  </a:extLst>
                </a:gridCol>
                <a:gridCol w="796103">
                  <a:extLst>
                    <a:ext uri="{9D8B030D-6E8A-4147-A177-3AD203B41FA5}">
                      <a16:colId xmlns:a16="http://schemas.microsoft.com/office/drawing/2014/main" val="2390396875"/>
                    </a:ext>
                  </a:extLst>
                </a:gridCol>
                <a:gridCol w="2895746">
                  <a:extLst>
                    <a:ext uri="{9D8B030D-6E8A-4147-A177-3AD203B41FA5}">
                      <a16:colId xmlns:a16="http://schemas.microsoft.com/office/drawing/2014/main" val="1341366955"/>
                    </a:ext>
                  </a:extLst>
                </a:gridCol>
                <a:gridCol w="882700">
                  <a:extLst>
                    <a:ext uri="{9D8B030D-6E8A-4147-A177-3AD203B41FA5}">
                      <a16:colId xmlns:a16="http://schemas.microsoft.com/office/drawing/2014/main" val="1988481744"/>
                    </a:ext>
                  </a:extLst>
                </a:gridCol>
                <a:gridCol w="1005763">
                  <a:extLst>
                    <a:ext uri="{9D8B030D-6E8A-4147-A177-3AD203B41FA5}">
                      <a16:colId xmlns:a16="http://schemas.microsoft.com/office/drawing/2014/main" val="294570229"/>
                    </a:ext>
                  </a:extLst>
                </a:gridCol>
                <a:gridCol w="1005763">
                  <a:extLst>
                    <a:ext uri="{9D8B030D-6E8A-4147-A177-3AD203B41FA5}">
                      <a16:colId xmlns:a16="http://schemas.microsoft.com/office/drawing/2014/main" val="2726467271"/>
                    </a:ext>
                  </a:extLst>
                </a:gridCol>
              </a:tblGrid>
              <a:tr h="215731">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rPr>
                        <a:t>Treatment</a:t>
                      </a:r>
                      <a:endParaRPr lang="en-US" sz="1200" b="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rPr>
                        <a:t>Diet</a:t>
                      </a:r>
                      <a:endParaRPr lang="en-US" sz="1200" b="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rPr>
                        <a:t>Hazard ratios between Sex</a:t>
                      </a:r>
                      <a:endParaRPr lang="en-US" sz="1200" b="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rPr>
                        <a:t>0 – 4</a:t>
                      </a:r>
                      <a:endParaRPr lang="en-US" sz="1200" b="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rPr>
                        <a:t>4 – 9</a:t>
                      </a:r>
                      <a:endParaRPr lang="en-US" sz="1200" b="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rPr>
                        <a:t>9 – 12</a:t>
                      </a:r>
                      <a:endParaRPr lang="en-US" sz="1200" b="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22908"/>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C/C</a:t>
                      </a: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Female vs 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t>1.300</a:t>
                      </a:r>
                    </a:p>
                    <a:p>
                      <a:pPr algn="ctr"/>
                      <a:r>
                        <a:rPr lang="en-US" sz="1100" dirty="0"/>
                        <a:t>(0.2228)</a:t>
                      </a:r>
                    </a:p>
                  </a:txBody>
                  <a:tcPr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t>0.880</a:t>
                      </a:r>
                    </a:p>
                    <a:p>
                      <a:pPr algn="ctr"/>
                      <a:r>
                        <a:rPr lang="en-US" sz="1100" dirty="0"/>
                        <a:t>(0.7970)</a:t>
                      </a:r>
                    </a:p>
                  </a:txBody>
                  <a:tcPr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t>0.680</a:t>
                      </a:r>
                    </a:p>
                    <a:p>
                      <a:pPr algn="ctr"/>
                      <a:r>
                        <a:rPr lang="en-US" sz="1100" dirty="0"/>
                        <a:t>(0.4515)</a:t>
                      </a:r>
                    </a:p>
                  </a:txBody>
                  <a:tcPr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5918169"/>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C/CY</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a:noFill/>
                    </a:lnB>
                  </a:tcPr>
                </a:tc>
                <a:tc>
                  <a:txBody>
                    <a:bodyPr/>
                    <a:lstStyle/>
                    <a:p>
                      <a:pPr algn="ctr"/>
                      <a:r>
                        <a:rPr lang="en-US" sz="1100" dirty="0"/>
                        <a:t>0.901</a:t>
                      </a:r>
                    </a:p>
                    <a:p>
                      <a:pPr algn="ctr"/>
                      <a:r>
                        <a:rPr lang="en-US" sz="1100" dirty="0"/>
                        <a:t>(0.8189)</a:t>
                      </a:r>
                    </a:p>
                  </a:txBody>
                  <a:tcPr anchor="ctr">
                    <a:lnL>
                      <a:noFill/>
                    </a:lnL>
                    <a:lnR>
                      <a:noFill/>
                    </a:lnR>
                    <a:lnT>
                      <a:noFill/>
                    </a:lnT>
                    <a:lnB>
                      <a:noFill/>
                    </a:lnB>
                  </a:tcPr>
                </a:tc>
                <a:tc>
                  <a:txBody>
                    <a:bodyPr/>
                    <a:lstStyle/>
                    <a:p>
                      <a:pPr algn="ctr"/>
                      <a:r>
                        <a:rPr lang="en-US" sz="1100" dirty="0"/>
                        <a:t>2.296</a:t>
                      </a:r>
                    </a:p>
                    <a:p>
                      <a:pPr algn="ctr"/>
                      <a:r>
                        <a:rPr lang="en-US" sz="1100" dirty="0"/>
                        <a:t>(0.2665)</a:t>
                      </a:r>
                    </a:p>
                  </a:txBody>
                  <a:tcPr anchor="ctr">
                    <a:lnL>
                      <a:noFill/>
                    </a:lnL>
                    <a:lnR>
                      <a:noFill/>
                    </a:lnR>
                    <a:lnT>
                      <a:noFill/>
                    </a:lnT>
                    <a:lnB>
                      <a:noFill/>
                    </a:lnB>
                  </a:tcPr>
                </a:tc>
                <a:tc>
                  <a:txBody>
                    <a:bodyPr/>
                    <a:lstStyle/>
                    <a:p>
                      <a:pPr algn="ctr"/>
                      <a:r>
                        <a:rPr lang="en-US" sz="1100" dirty="0"/>
                        <a:t>3.569</a:t>
                      </a:r>
                    </a:p>
                    <a:p>
                      <a:pPr algn="ctr"/>
                      <a:r>
                        <a:rPr lang="en-US" sz="1100" dirty="0"/>
                        <a:t>(0.2228)</a:t>
                      </a:r>
                    </a:p>
                  </a:txBody>
                  <a:tcPr anchor="ctr">
                    <a:lnL>
                      <a:noFill/>
                    </a:lnL>
                    <a:lnR>
                      <a:noFill/>
                    </a:lnR>
                    <a:lnT>
                      <a:noFill/>
                    </a:lnT>
                    <a:lnB>
                      <a:noFill/>
                    </a:lnB>
                  </a:tcPr>
                </a:tc>
                <a:extLst>
                  <a:ext uri="{0D108BD9-81ED-4DB2-BD59-A6C34878D82A}">
                    <a16:rowId xmlns:a16="http://schemas.microsoft.com/office/drawing/2014/main" val="2830363681"/>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CY/C</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a:noFill/>
                    </a:lnB>
                  </a:tcPr>
                </a:tc>
                <a:tc>
                  <a:txBody>
                    <a:bodyPr/>
                    <a:lstStyle/>
                    <a:p>
                      <a:pPr algn="ctr"/>
                      <a:r>
                        <a:rPr lang="en-US" sz="1100" dirty="0"/>
                        <a:t>1.09</a:t>
                      </a:r>
                    </a:p>
                    <a:p>
                      <a:pPr algn="ctr"/>
                      <a:r>
                        <a:rPr lang="en-US" sz="1100" dirty="0"/>
                        <a:t>(0.8538)</a:t>
                      </a:r>
                    </a:p>
                  </a:txBody>
                  <a:tcPr anchor="ctr">
                    <a:lnL>
                      <a:noFill/>
                    </a:lnL>
                    <a:lnR>
                      <a:noFill/>
                    </a:lnR>
                    <a:lnT>
                      <a:noFill/>
                    </a:lnT>
                    <a:lnB>
                      <a:noFill/>
                    </a:lnB>
                  </a:tcPr>
                </a:tc>
                <a:tc>
                  <a:txBody>
                    <a:bodyPr/>
                    <a:lstStyle/>
                    <a:p>
                      <a:pPr algn="ctr"/>
                      <a:r>
                        <a:rPr lang="en-US" sz="1100" dirty="0"/>
                        <a:t>0.661</a:t>
                      </a:r>
                    </a:p>
                    <a:p>
                      <a:pPr algn="ctr"/>
                      <a:r>
                        <a:rPr lang="en-US" sz="1100" dirty="0"/>
                        <a:t>(0.3448)</a:t>
                      </a:r>
                    </a:p>
                  </a:txBody>
                  <a:tcPr anchor="ctr">
                    <a:lnL>
                      <a:noFill/>
                    </a:lnL>
                    <a:lnR>
                      <a:noFill/>
                    </a:lnR>
                    <a:lnT>
                      <a:noFill/>
                    </a:lnT>
                    <a:lnB>
                      <a:noFill/>
                    </a:lnB>
                  </a:tcPr>
                </a:tc>
                <a:tc>
                  <a:txBody>
                    <a:bodyPr/>
                    <a:lstStyle/>
                    <a:p>
                      <a:pPr algn="ctr"/>
                      <a:r>
                        <a:rPr lang="en-US" sz="1100" dirty="0"/>
                        <a:t>0.594</a:t>
                      </a:r>
                    </a:p>
                    <a:p>
                      <a:pPr algn="ctr"/>
                      <a:r>
                        <a:rPr lang="en-US" sz="1100" dirty="0"/>
                        <a:t>(0.9770)</a:t>
                      </a:r>
                    </a:p>
                  </a:txBody>
                  <a:tcPr anchor="ctr">
                    <a:lnL>
                      <a:noFill/>
                    </a:lnL>
                    <a:lnR>
                      <a:noFill/>
                    </a:lnR>
                    <a:lnT>
                      <a:noFill/>
                    </a:lnT>
                    <a:lnB>
                      <a:noFill/>
                    </a:lnB>
                  </a:tcPr>
                </a:tc>
                <a:extLst>
                  <a:ext uri="{0D108BD9-81ED-4DB2-BD59-A6C34878D82A}">
                    <a16:rowId xmlns:a16="http://schemas.microsoft.com/office/drawing/2014/main" val="2901718444"/>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CY/CY</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a:noFill/>
                    </a:lnB>
                  </a:tcPr>
                </a:tc>
                <a:tc>
                  <a:txBody>
                    <a:bodyPr/>
                    <a:lstStyle/>
                    <a:p>
                      <a:pPr algn="ctr"/>
                      <a:r>
                        <a:rPr lang="en-US" sz="1100" dirty="0">
                          <a:highlight>
                            <a:srgbClr val="FFFF00"/>
                          </a:highlight>
                        </a:rPr>
                        <a:t>0.412</a:t>
                      </a:r>
                    </a:p>
                    <a:p>
                      <a:pPr algn="ctr"/>
                      <a:r>
                        <a:rPr lang="en-US" sz="1100" dirty="0">
                          <a:highlight>
                            <a:srgbClr val="FFFF00"/>
                          </a:highlight>
                        </a:rPr>
                        <a:t>(0.0175)</a:t>
                      </a:r>
                    </a:p>
                  </a:txBody>
                  <a:tcPr anchor="ctr">
                    <a:lnL>
                      <a:noFill/>
                    </a:lnL>
                    <a:lnR>
                      <a:noFill/>
                    </a:lnR>
                    <a:lnT>
                      <a:noFill/>
                    </a:lnT>
                    <a:lnB>
                      <a:noFill/>
                    </a:lnB>
                  </a:tcPr>
                </a:tc>
                <a:tc>
                  <a:txBody>
                    <a:bodyPr/>
                    <a:lstStyle/>
                    <a:p>
                      <a:pPr algn="ctr"/>
                      <a:r>
                        <a:rPr lang="en-US" sz="1100" dirty="0">
                          <a:highlight>
                            <a:srgbClr val="FFFF00"/>
                          </a:highlight>
                        </a:rPr>
                        <a:t>0.376</a:t>
                      </a:r>
                    </a:p>
                    <a:p>
                      <a:pPr algn="ctr"/>
                      <a:r>
                        <a:rPr lang="en-US" sz="1100" dirty="0">
                          <a:highlight>
                            <a:srgbClr val="FFFF00"/>
                          </a:highlight>
                        </a:rPr>
                        <a:t>(0.0138)</a:t>
                      </a:r>
                    </a:p>
                  </a:txBody>
                  <a:tcPr anchor="ctr">
                    <a:lnL>
                      <a:noFill/>
                    </a:lnL>
                    <a:lnR>
                      <a:noFill/>
                    </a:lnR>
                    <a:lnT>
                      <a:noFill/>
                    </a:lnT>
                    <a:lnB>
                      <a:noFill/>
                    </a:lnB>
                  </a:tcPr>
                </a:tc>
                <a:tc>
                  <a:txBody>
                    <a:bodyPr/>
                    <a:lstStyle/>
                    <a:p>
                      <a:pPr algn="ctr"/>
                      <a:r>
                        <a:rPr lang="en-US" sz="1100" dirty="0"/>
                        <a:t>0.718</a:t>
                      </a:r>
                    </a:p>
                    <a:p>
                      <a:pPr algn="ctr"/>
                      <a:r>
                        <a:rPr lang="en-US" sz="1100" dirty="0"/>
                        <a:t>(0.5546)</a:t>
                      </a:r>
                    </a:p>
                  </a:txBody>
                  <a:tcPr anchor="ctr">
                    <a:lnL>
                      <a:noFill/>
                    </a:lnL>
                    <a:lnR>
                      <a:noFill/>
                    </a:lnR>
                    <a:lnT>
                      <a:noFill/>
                    </a:lnT>
                    <a:lnB>
                      <a:noFill/>
                    </a:lnB>
                  </a:tcPr>
                </a:tc>
                <a:extLst>
                  <a:ext uri="{0D108BD9-81ED-4DB2-BD59-A6C34878D82A}">
                    <a16:rowId xmlns:a16="http://schemas.microsoft.com/office/drawing/2014/main" val="1008062345"/>
                  </a:ext>
                </a:extLst>
              </a:tr>
              <a:tr h="435065">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Control</a:t>
                      </a: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G/G</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a:noFill/>
                    </a:lnB>
                  </a:tcPr>
                </a:tc>
                <a:tc>
                  <a:txBody>
                    <a:bodyPr/>
                    <a:lstStyle/>
                    <a:p>
                      <a:pPr algn="ctr"/>
                      <a:r>
                        <a:rPr lang="en-US" sz="1100" dirty="0"/>
                        <a:t>1.081</a:t>
                      </a:r>
                    </a:p>
                    <a:p>
                      <a:pPr algn="ctr"/>
                      <a:r>
                        <a:rPr lang="en-US" sz="1100" dirty="0"/>
                        <a:t>(0.8734)</a:t>
                      </a:r>
                    </a:p>
                  </a:txBody>
                  <a:tcPr anchor="ctr">
                    <a:lnL>
                      <a:noFill/>
                    </a:lnL>
                    <a:lnR>
                      <a:noFill/>
                    </a:lnR>
                    <a:lnT>
                      <a:noFill/>
                    </a:lnT>
                    <a:lnB>
                      <a:noFill/>
                    </a:lnB>
                  </a:tcPr>
                </a:tc>
                <a:tc>
                  <a:txBody>
                    <a:bodyPr/>
                    <a:lstStyle/>
                    <a:p>
                      <a:pPr algn="ctr"/>
                      <a:r>
                        <a:rPr lang="en-US" sz="1100" dirty="0"/>
                        <a:t>0.570</a:t>
                      </a:r>
                    </a:p>
                    <a:p>
                      <a:pPr algn="ctr"/>
                      <a:r>
                        <a:rPr lang="en-US" sz="1100" dirty="0"/>
                        <a:t>(0.1805)</a:t>
                      </a:r>
                    </a:p>
                  </a:txBody>
                  <a:tcPr anchor="ctr">
                    <a:lnL>
                      <a:noFill/>
                    </a:lnL>
                    <a:lnR>
                      <a:noFill/>
                    </a:lnR>
                    <a:lnT>
                      <a:noFill/>
                    </a:lnT>
                    <a:lnB>
                      <a:noFill/>
                    </a:lnB>
                  </a:tcPr>
                </a:tc>
                <a:tc>
                  <a:txBody>
                    <a:bodyPr/>
                    <a:lstStyle/>
                    <a:p>
                      <a:pPr algn="ctr"/>
                      <a:r>
                        <a:rPr lang="en-US" sz="1100" dirty="0"/>
                        <a:t>7.709e+05</a:t>
                      </a:r>
                    </a:p>
                    <a:p>
                      <a:pPr algn="ctr"/>
                      <a:r>
                        <a:rPr lang="en-US" sz="1100" dirty="0"/>
                        <a:t>(0.9700)</a:t>
                      </a:r>
                    </a:p>
                  </a:txBody>
                  <a:tcPr anchor="ctr">
                    <a:lnL>
                      <a:noFill/>
                    </a:lnL>
                    <a:lnR>
                      <a:noFill/>
                    </a:lnR>
                    <a:lnT>
                      <a:noFill/>
                    </a:lnT>
                    <a:lnB>
                      <a:noFill/>
                    </a:lnB>
                  </a:tcPr>
                </a:tc>
                <a:extLst>
                  <a:ext uri="{0D108BD9-81ED-4DB2-BD59-A6C34878D82A}">
                    <a16:rowId xmlns:a16="http://schemas.microsoft.com/office/drawing/2014/main" val="1440480038"/>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C/C</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a:noFill/>
                    </a:lnB>
                  </a:tcPr>
                </a:tc>
                <a:tc>
                  <a:txBody>
                    <a:bodyPr/>
                    <a:lstStyle/>
                    <a:p>
                      <a:pPr algn="ctr"/>
                      <a:r>
                        <a:rPr lang="en-US" sz="1100" dirty="0"/>
                        <a:t>1.215</a:t>
                      </a:r>
                    </a:p>
                    <a:p>
                      <a:pPr algn="ctr"/>
                      <a:r>
                        <a:rPr lang="en-US" sz="1100" dirty="0"/>
                        <a:t>(0.6606)</a:t>
                      </a:r>
                    </a:p>
                  </a:txBody>
                  <a:tcPr anchor="ctr">
                    <a:lnL>
                      <a:noFill/>
                    </a:lnL>
                    <a:lnR>
                      <a:noFill/>
                    </a:lnR>
                    <a:lnT>
                      <a:noFill/>
                    </a:lnT>
                    <a:lnB>
                      <a:noFill/>
                    </a:lnB>
                  </a:tcPr>
                </a:tc>
                <a:tc>
                  <a:txBody>
                    <a:bodyPr/>
                    <a:lstStyle/>
                    <a:p>
                      <a:pPr algn="ctr"/>
                      <a:r>
                        <a:rPr lang="en-US" sz="1100" dirty="0">
                          <a:highlight>
                            <a:srgbClr val="FFFF00"/>
                          </a:highlight>
                        </a:rPr>
                        <a:t>1.832</a:t>
                      </a:r>
                    </a:p>
                    <a:p>
                      <a:pPr algn="ctr"/>
                      <a:r>
                        <a:rPr lang="en-US" sz="1100" dirty="0">
                          <a:highlight>
                            <a:srgbClr val="FFFF00"/>
                          </a:highlight>
                        </a:rPr>
                        <a:t>(1.4197e-06</a:t>
                      </a:r>
                      <a:r>
                        <a:rPr lang="en-US" sz="1100" dirty="0"/>
                        <a:t>)</a:t>
                      </a:r>
                    </a:p>
                  </a:txBody>
                  <a:tcPr anchor="ctr">
                    <a:lnL>
                      <a:noFill/>
                    </a:lnL>
                    <a:lnR>
                      <a:noFill/>
                    </a:lnR>
                    <a:lnT>
                      <a:noFill/>
                    </a:lnT>
                    <a:lnB>
                      <a:noFill/>
                    </a:lnB>
                  </a:tcPr>
                </a:tc>
                <a:tc>
                  <a:txBody>
                    <a:bodyPr/>
                    <a:lstStyle/>
                    <a:p>
                      <a:pPr algn="ctr"/>
                      <a:r>
                        <a:rPr lang="en-US" sz="1100" dirty="0"/>
                        <a:t>0.950</a:t>
                      </a:r>
                    </a:p>
                    <a:p>
                      <a:pPr algn="ctr"/>
                      <a:r>
                        <a:rPr lang="en-US" sz="1100" dirty="0"/>
                        <a:t>(0.6735)</a:t>
                      </a:r>
                    </a:p>
                  </a:txBody>
                  <a:tcPr anchor="ctr">
                    <a:lnL>
                      <a:noFill/>
                    </a:lnL>
                    <a:lnR>
                      <a:noFill/>
                    </a:lnR>
                    <a:lnT>
                      <a:noFill/>
                    </a:lnT>
                    <a:lnB>
                      <a:noFill/>
                    </a:lnB>
                  </a:tcPr>
                </a:tc>
                <a:extLst>
                  <a:ext uri="{0D108BD9-81ED-4DB2-BD59-A6C34878D82A}">
                    <a16:rowId xmlns:a16="http://schemas.microsoft.com/office/drawing/2014/main" val="3502667666"/>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C/CY</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a:noFill/>
                    </a:lnB>
                  </a:tcPr>
                </a:tc>
                <a:tc>
                  <a:txBody>
                    <a:bodyPr/>
                    <a:lstStyle/>
                    <a:p>
                      <a:pPr algn="ctr"/>
                      <a:r>
                        <a:rPr lang="en-US" sz="1100" dirty="0"/>
                        <a:t>1.324</a:t>
                      </a:r>
                    </a:p>
                    <a:p>
                      <a:pPr algn="ctr"/>
                      <a:r>
                        <a:rPr lang="en-US" sz="1100" dirty="0"/>
                        <a:t>(0.2228)</a:t>
                      </a:r>
                    </a:p>
                  </a:txBody>
                  <a:tcPr anchor="ctr">
                    <a:lnL>
                      <a:noFill/>
                    </a:lnL>
                    <a:lnR>
                      <a:noFill/>
                    </a:lnR>
                    <a:lnT>
                      <a:noFill/>
                    </a:lnT>
                    <a:lnB>
                      <a:noFill/>
                    </a:lnB>
                  </a:tcPr>
                </a:tc>
                <a:tc>
                  <a:txBody>
                    <a:bodyPr/>
                    <a:lstStyle/>
                    <a:p>
                      <a:pPr algn="ctr"/>
                      <a:r>
                        <a:rPr lang="en-US" sz="1100" dirty="0"/>
                        <a:t>2.364</a:t>
                      </a:r>
                    </a:p>
                    <a:p>
                      <a:pPr algn="ctr"/>
                      <a:r>
                        <a:rPr lang="en-US" sz="1100" dirty="0"/>
                        <a:t>(0.2228)</a:t>
                      </a:r>
                    </a:p>
                  </a:txBody>
                  <a:tcPr anchor="ctr">
                    <a:lnL>
                      <a:noFill/>
                    </a:lnL>
                    <a:lnR>
                      <a:noFill/>
                    </a:lnR>
                    <a:lnT>
                      <a:noFill/>
                    </a:lnT>
                    <a:lnB>
                      <a:noFill/>
                    </a:lnB>
                  </a:tcPr>
                </a:tc>
                <a:tc>
                  <a:txBody>
                    <a:bodyPr/>
                    <a:lstStyle/>
                    <a:p>
                      <a:pPr algn="ctr"/>
                      <a:r>
                        <a:rPr lang="en-US" sz="1100" dirty="0"/>
                        <a:t>0.806</a:t>
                      </a:r>
                    </a:p>
                    <a:p>
                      <a:pPr algn="ctr"/>
                      <a:r>
                        <a:rPr lang="en-US" sz="1100" dirty="0"/>
                        <a:t>(0.1728)</a:t>
                      </a:r>
                    </a:p>
                  </a:txBody>
                  <a:tcPr anchor="ctr">
                    <a:lnL>
                      <a:noFill/>
                    </a:lnL>
                    <a:lnR>
                      <a:noFill/>
                    </a:lnR>
                    <a:lnT>
                      <a:noFill/>
                    </a:lnT>
                    <a:lnB>
                      <a:noFill/>
                    </a:lnB>
                  </a:tcPr>
                </a:tc>
                <a:extLst>
                  <a:ext uri="{0D108BD9-81ED-4DB2-BD59-A6C34878D82A}">
                    <a16:rowId xmlns:a16="http://schemas.microsoft.com/office/drawing/2014/main" val="2013425727"/>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CY/C</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a:noFill/>
                    </a:lnB>
                  </a:tcPr>
                </a:tc>
                <a:tc>
                  <a:txBody>
                    <a:bodyPr/>
                    <a:lstStyle/>
                    <a:p>
                      <a:pPr algn="ctr"/>
                      <a:r>
                        <a:rPr lang="en-US" sz="1100" dirty="0"/>
                        <a:t>1.434</a:t>
                      </a:r>
                    </a:p>
                    <a:p>
                      <a:pPr algn="ctr"/>
                      <a:r>
                        <a:rPr lang="en-US" sz="1100" dirty="0"/>
                        <a:t>(0.5796)</a:t>
                      </a:r>
                    </a:p>
                  </a:txBody>
                  <a:tcPr anchor="ctr">
                    <a:lnL>
                      <a:noFill/>
                    </a:lnL>
                    <a:lnR>
                      <a:noFill/>
                    </a:lnR>
                    <a:lnT>
                      <a:noFill/>
                    </a:lnT>
                    <a:lnB>
                      <a:noFill/>
                    </a:lnB>
                  </a:tcPr>
                </a:tc>
                <a:tc>
                  <a:txBody>
                    <a:bodyPr/>
                    <a:lstStyle/>
                    <a:p>
                      <a:pPr algn="ctr"/>
                      <a:r>
                        <a:rPr lang="en-US" sz="1100" dirty="0">
                          <a:highlight>
                            <a:srgbClr val="FFFF00"/>
                          </a:highlight>
                        </a:rPr>
                        <a:t>1.549</a:t>
                      </a:r>
                    </a:p>
                    <a:p>
                      <a:pPr algn="ctr"/>
                      <a:r>
                        <a:rPr lang="en-US" sz="1100" dirty="0">
                          <a:highlight>
                            <a:srgbClr val="FFFF00"/>
                          </a:highlight>
                        </a:rPr>
                        <a:t>(0.0040)</a:t>
                      </a:r>
                    </a:p>
                  </a:txBody>
                  <a:tcPr anchor="ctr">
                    <a:lnL>
                      <a:noFill/>
                    </a:lnL>
                    <a:lnR>
                      <a:noFill/>
                    </a:lnR>
                    <a:lnT>
                      <a:noFill/>
                    </a:lnT>
                    <a:lnB>
                      <a:noFill/>
                    </a:lnB>
                  </a:tcPr>
                </a:tc>
                <a:tc>
                  <a:txBody>
                    <a:bodyPr/>
                    <a:lstStyle/>
                    <a:p>
                      <a:pPr algn="ctr"/>
                      <a:r>
                        <a:rPr lang="en-US" sz="1100" dirty="0"/>
                        <a:t>0.915</a:t>
                      </a:r>
                    </a:p>
                    <a:p>
                      <a:pPr algn="ctr"/>
                      <a:r>
                        <a:rPr lang="en-US" sz="1100" dirty="0"/>
                        <a:t>(0.4867)</a:t>
                      </a:r>
                    </a:p>
                  </a:txBody>
                  <a:tcPr anchor="ctr">
                    <a:lnL>
                      <a:noFill/>
                    </a:lnL>
                    <a:lnR>
                      <a:noFill/>
                    </a:lnR>
                    <a:lnT>
                      <a:noFill/>
                    </a:lnT>
                    <a:lnB>
                      <a:noFill/>
                    </a:lnB>
                  </a:tcPr>
                </a:tc>
                <a:extLst>
                  <a:ext uri="{0D108BD9-81ED-4DB2-BD59-A6C34878D82A}">
                    <a16:rowId xmlns:a16="http://schemas.microsoft.com/office/drawing/2014/main" val="4027724826"/>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CY/CY</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w="12700" cap="flat" cmpd="sng" algn="ctr">
                      <a:noFill/>
                      <a:prstDash val="solid"/>
                      <a:round/>
                      <a:headEnd type="none" w="med" len="med"/>
                      <a:tailEnd type="none" w="med" len="med"/>
                    </a:lnB>
                  </a:tcPr>
                </a:tc>
                <a:tc>
                  <a:txBody>
                    <a:bodyPr/>
                    <a:lstStyle/>
                    <a:p>
                      <a:pPr algn="ctr"/>
                      <a:r>
                        <a:rPr lang="en-US" sz="1100" dirty="0"/>
                        <a:t>0.871</a:t>
                      </a:r>
                    </a:p>
                    <a:p>
                      <a:pPr algn="ctr"/>
                      <a:r>
                        <a:rPr lang="en-US" sz="1100" dirty="0"/>
                        <a:t>(0.6606)</a:t>
                      </a:r>
                    </a:p>
                  </a:txBody>
                  <a:tcPr anchor="ctr">
                    <a:lnL>
                      <a:noFill/>
                    </a:lnL>
                    <a:lnR>
                      <a:noFill/>
                    </a:lnR>
                    <a:lnT>
                      <a:noFill/>
                    </a:lnT>
                    <a:lnB w="12700" cap="flat" cmpd="sng" algn="ctr">
                      <a:noFill/>
                      <a:prstDash val="solid"/>
                      <a:round/>
                      <a:headEnd type="none" w="med" len="med"/>
                      <a:tailEnd type="none" w="med" len="med"/>
                    </a:lnB>
                  </a:tcPr>
                </a:tc>
                <a:tc>
                  <a:txBody>
                    <a:bodyPr/>
                    <a:lstStyle/>
                    <a:p>
                      <a:pPr algn="ctr"/>
                      <a:r>
                        <a:rPr lang="en-US" sz="1100" dirty="0"/>
                        <a:t>1.312</a:t>
                      </a:r>
                    </a:p>
                    <a:p>
                      <a:pPr algn="ctr"/>
                      <a:r>
                        <a:rPr lang="en-US" sz="1100" dirty="0"/>
                        <a:t>(0.2391)</a:t>
                      </a:r>
                    </a:p>
                  </a:txBody>
                  <a:tcPr anchor="ctr">
                    <a:lnL>
                      <a:noFill/>
                    </a:lnL>
                    <a:lnR>
                      <a:noFill/>
                    </a:lnR>
                    <a:lnT>
                      <a:noFill/>
                    </a:lnT>
                    <a:lnB w="12700" cap="flat" cmpd="sng" algn="ctr">
                      <a:noFill/>
                      <a:prstDash val="solid"/>
                      <a:round/>
                      <a:headEnd type="none" w="med" len="med"/>
                      <a:tailEnd type="none" w="med" len="med"/>
                    </a:lnB>
                  </a:tcPr>
                </a:tc>
                <a:tc>
                  <a:txBody>
                    <a:bodyPr/>
                    <a:lstStyle/>
                    <a:p>
                      <a:pPr algn="ctr"/>
                      <a:r>
                        <a:rPr lang="en-US" sz="1100" dirty="0"/>
                        <a:t>1.123</a:t>
                      </a:r>
                    </a:p>
                    <a:p>
                      <a:pPr algn="ctr"/>
                      <a:r>
                        <a:rPr lang="en-US" sz="1100" dirty="0"/>
                        <a:t>(0.4867)</a:t>
                      </a:r>
                    </a:p>
                  </a:txBody>
                  <a:tcPr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2459535302"/>
                  </a:ext>
                </a:extLst>
              </a:tr>
              <a:tr h="435065">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Inoculated</a:t>
                      </a: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G/G</a:t>
                      </a: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100" dirty="0"/>
                        <a:t>1.193</a:t>
                      </a:r>
                    </a:p>
                    <a:p>
                      <a:pPr algn="ctr"/>
                      <a:r>
                        <a:rPr lang="en-US" sz="1100" dirty="0"/>
                        <a:t>(0.7279)</a:t>
                      </a:r>
                    </a:p>
                  </a:txBody>
                  <a:tcPr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100" dirty="0">
                          <a:highlight>
                            <a:srgbClr val="FFFF00"/>
                          </a:highlight>
                        </a:rPr>
                        <a:t>10.748</a:t>
                      </a:r>
                    </a:p>
                    <a:p>
                      <a:pPr algn="ctr"/>
                      <a:r>
                        <a:rPr lang="en-US" sz="1100" dirty="0">
                          <a:highlight>
                            <a:srgbClr val="FFFF00"/>
                          </a:highlight>
                        </a:rPr>
                        <a:t>(2.0011e-08)</a:t>
                      </a:r>
                    </a:p>
                  </a:txBody>
                  <a:tcPr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100" dirty="0">
                          <a:highlight>
                            <a:srgbClr val="FFFF00"/>
                          </a:highlight>
                        </a:rPr>
                        <a:t>5.126</a:t>
                      </a:r>
                    </a:p>
                    <a:p>
                      <a:pPr algn="ctr"/>
                      <a:r>
                        <a:rPr lang="en-US" sz="1100" dirty="0">
                          <a:highlight>
                            <a:srgbClr val="FFFF00"/>
                          </a:highlight>
                        </a:rPr>
                        <a:t>(1.8983e-06)</a:t>
                      </a:r>
                    </a:p>
                  </a:txBody>
                  <a:tcPr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358018"/>
                  </a:ext>
                </a:extLst>
              </a:tr>
            </a:tbl>
          </a:graphicData>
        </a:graphic>
      </p:graphicFrame>
      <p:sp>
        <p:nvSpPr>
          <p:cNvPr id="6" name="TextBox 5">
            <a:extLst>
              <a:ext uri="{FF2B5EF4-FFF2-40B4-BE49-F238E27FC236}">
                <a16:creationId xmlns:a16="http://schemas.microsoft.com/office/drawing/2014/main" id="{723E0962-5637-6D4E-BC2F-D12E07980707}"/>
              </a:ext>
            </a:extLst>
          </p:cNvPr>
          <p:cNvSpPr txBox="1"/>
          <p:nvPr/>
        </p:nvSpPr>
        <p:spPr>
          <a:xfrm>
            <a:off x="0" y="6368674"/>
            <a:ext cx="1814151" cy="369332"/>
          </a:xfrm>
          <a:prstGeom prst="rect">
            <a:avLst/>
          </a:prstGeom>
          <a:noFill/>
        </p:spPr>
        <p:txBody>
          <a:bodyPr wrap="none" rtlCol="0">
            <a:spAutoFit/>
          </a:bodyPr>
          <a:lstStyle/>
          <a:p>
            <a:r>
              <a:rPr lang="en-US" dirty="0"/>
              <a:t>New table: 06/23</a:t>
            </a:r>
          </a:p>
        </p:txBody>
      </p:sp>
    </p:spTree>
    <p:extLst>
      <p:ext uri="{BB962C8B-B14F-4D97-AF65-F5344CB8AC3E}">
        <p14:creationId xmlns:p14="http://schemas.microsoft.com/office/powerpoint/2010/main" val="303681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752AF-A5C7-44C0-A820-BB3C3A75DAF7}"/>
              </a:ext>
            </a:extLst>
          </p:cNvPr>
          <p:cNvSpPr txBox="1"/>
          <p:nvPr/>
        </p:nvSpPr>
        <p:spPr>
          <a:xfrm>
            <a:off x="3182294" y="561184"/>
            <a:ext cx="5852564" cy="369332"/>
          </a:xfrm>
          <a:prstGeom prst="rect">
            <a:avLst/>
          </a:prstGeom>
          <a:noFill/>
        </p:spPr>
        <p:txBody>
          <a:bodyPr wrap="square" rtlCol="0">
            <a:spAutoFit/>
          </a:bodyPr>
          <a:lstStyle/>
          <a:p>
            <a:r>
              <a:rPr lang="en-US" dirty="0">
                <a:solidFill>
                  <a:srgbClr val="FF0000"/>
                </a:solidFill>
              </a:rPr>
              <a:t>Cut off data at 12. Make y axes all the same. </a:t>
            </a:r>
          </a:p>
        </p:txBody>
      </p:sp>
      <p:grpSp>
        <p:nvGrpSpPr>
          <p:cNvPr id="5" name="Group 4">
            <a:extLst>
              <a:ext uri="{FF2B5EF4-FFF2-40B4-BE49-F238E27FC236}">
                <a16:creationId xmlns:a16="http://schemas.microsoft.com/office/drawing/2014/main" id="{9ADBBC64-E745-C647-862F-26376D8A7ED0}"/>
              </a:ext>
            </a:extLst>
          </p:cNvPr>
          <p:cNvGrpSpPr/>
          <p:nvPr/>
        </p:nvGrpSpPr>
        <p:grpSpPr>
          <a:xfrm>
            <a:off x="1075433" y="1759907"/>
            <a:ext cx="10041133" cy="3966523"/>
            <a:chOff x="680207" y="1096967"/>
            <a:chExt cx="10831585" cy="4307190"/>
          </a:xfrm>
        </p:grpSpPr>
        <p:pic>
          <p:nvPicPr>
            <p:cNvPr id="21" name="Picture 20" descr="A picture containing table&#10;&#10;Description automatically generated">
              <a:extLst>
                <a:ext uri="{FF2B5EF4-FFF2-40B4-BE49-F238E27FC236}">
                  <a16:creationId xmlns:a16="http://schemas.microsoft.com/office/drawing/2014/main" id="{DA2CE1A3-43C2-D141-812C-E912EAB42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047" y="1096967"/>
              <a:ext cx="2236623" cy="1266236"/>
            </a:xfrm>
            <a:prstGeom prst="rect">
              <a:avLst/>
            </a:prstGeom>
          </p:spPr>
        </p:pic>
        <p:pic>
          <p:nvPicPr>
            <p:cNvPr id="23" name="Picture 22" descr="A picture containing table&#10;&#10;Description automatically generated">
              <a:extLst>
                <a:ext uri="{FF2B5EF4-FFF2-40B4-BE49-F238E27FC236}">
                  <a16:creationId xmlns:a16="http://schemas.microsoft.com/office/drawing/2014/main" id="{408C2987-DD9B-3A49-A102-524FA787E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317" y="1096967"/>
              <a:ext cx="2236624" cy="1266236"/>
            </a:xfrm>
            <a:prstGeom prst="rect">
              <a:avLst/>
            </a:prstGeom>
          </p:spPr>
        </p:pic>
        <p:pic>
          <p:nvPicPr>
            <p:cNvPr id="25" name="Picture 24" descr="A picture containing table&#10;&#10;Description automatically generated">
              <a:extLst>
                <a:ext uri="{FF2B5EF4-FFF2-40B4-BE49-F238E27FC236}">
                  <a16:creationId xmlns:a16="http://schemas.microsoft.com/office/drawing/2014/main" id="{83E011DE-7D71-F349-B8B0-A6613198BB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8588" y="1096967"/>
              <a:ext cx="2236623" cy="1266236"/>
            </a:xfrm>
            <a:prstGeom prst="rect">
              <a:avLst/>
            </a:prstGeom>
          </p:spPr>
        </p:pic>
        <p:pic>
          <p:nvPicPr>
            <p:cNvPr id="27" name="Picture 26" descr="A picture containing table&#10;&#10;Description automatically generated">
              <a:extLst>
                <a:ext uri="{FF2B5EF4-FFF2-40B4-BE49-F238E27FC236}">
                  <a16:creationId xmlns:a16="http://schemas.microsoft.com/office/drawing/2014/main" id="{D06084A4-78B6-A04F-8ED8-CA277810B0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4858" y="1101122"/>
              <a:ext cx="2236624" cy="1266236"/>
            </a:xfrm>
            <a:prstGeom prst="rect">
              <a:avLst/>
            </a:prstGeom>
          </p:spPr>
        </p:pic>
        <p:pic>
          <p:nvPicPr>
            <p:cNvPr id="4" name="Picture 3" descr="A close up of a map&#10;&#10;Description automatically generated">
              <a:extLst>
                <a:ext uri="{FF2B5EF4-FFF2-40B4-BE49-F238E27FC236}">
                  <a16:creationId xmlns:a16="http://schemas.microsoft.com/office/drawing/2014/main" id="{BFE97601-9B22-3B4F-B65D-A107611319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207" y="2363203"/>
              <a:ext cx="10831585" cy="3040954"/>
            </a:xfrm>
            <a:prstGeom prst="rect">
              <a:avLst/>
            </a:prstGeom>
          </p:spPr>
        </p:pic>
      </p:grpSp>
      <p:sp>
        <p:nvSpPr>
          <p:cNvPr id="18" name="TextBox 17">
            <a:extLst>
              <a:ext uri="{FF2B5EF4-FFF2-40B4-BE49-F238E27FC236}">
                <a16:creationId xmlns:a16="http://schemas.microsoft.com/office/drawing/2014/main" id="{45915B6D-D7BD-B14B-8740-FC5217F73D73}"/>
              </a:ext>
            </a:extLst>
          </p:cNvPr>
          <p:cNvSpPr txBox="1"/>
          <p:nvPr/>
        </p:nvSpPr>
        <p:spPr>
          <a:xfrm>
            <a:off x="0" y="6368674"/>
            <a:ext cx="1712777" cy="369332"/>
          </a:xfrm>
          <a:prstGeom prst="rect">
            <a:avLst/>
          </a:prstGeom>
          <a:noFill/>
        </p:spPr>
        <p:txBody>
          <a:bodyPr wrap="none" rtlCol="0">
            <a:spAutoFit/>
          </a:bodyPr>
          <a:lstStyle/>
          <a:p>
            <a:r>
              <a:rPr lang="en-US" dirty="0"/>
              <a:t>New plot: 06/23</a:t>
            </a:r>
          </a:p>
        </p:txBody>
      </p:sp>
    </p:spTree>
    <p:extLst>
      <p:ext uri="{BB962C8B-B14F-4D97-AF65-F5344CB8AC3E}">
        <p14:creationId xmlns:p14="http://schemas.microsoft.com/office/powerpoint/2010/main" val="238186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645ACB-7F9F-5540-9135-36EAC148FC36}"/>
              </a:ext>
            </a:extLst>
          </p:cNvPr>
          <p:cNvGraphicFramePr>
            <a:graphicFrameLocks noGrp="1"/>
          </p:cNvGraphicFramePr>
          <p:nvPr>
            <p:extLst>
              <p:ext uri="{D42A27DB-BD31-4B8C-83A1-F6EECF244321}">
                <p14:modId xmlns:p14="http://schemas.microsoft.com/office/powerpoint/2010/main" val="4193713305"/>
              </p:ext>
            </p:extLst>
          </p:nvPr>
        </p:nvGraphicFramePr>
        <p:xfrm>
          <a:off x="2639500" y="2015831"/>
          <a:ext cx="6913000" cy="2826337"/>
        </p:xfrm>
        <a:graphic>
          <a:graphicData uri="http://schemas.openxmlformats.org/drawingml/2006/table">
            <a:tbl>
              <a:tblPr firstRow="1" bandRow="1"/>
              <a:tblGrid>
                <a:gridCol w="1080730">
                  <a:extLst>
                    <a:ext uri="{9D8B030D-6E8A-4147-A177-3AD203B41FA5}">
                      <a16:colId xmlns:a16="http://schemas.microsoft.com/office/drawing/2014/main" val="1541290196"/>
                    </a:ext>
                  </a:extLst>
                </a:gridCol>
                <a:gridCol w="563183">
                  <a:extLst>
                    <a:ext uri="{9D8B030D-6E8A-4147-A177-3AD203B41FA5}">
                      <a16:colId xmlns:a16="http://schemas.microsoft.com/office/drawing/2014/main" val="2390396875"/>
                    </a:ext>
                  </a:extLst>
                </a:gridCol>
                <a:gridCol w="2289259">
                  <a:extLst>
                    <a:ext uri="{9D8B030D-6E8A-4147-A177-3AD203B41FA5}">
                      <a16:colId xmlns:a16="http://schemas.microsoft.com/office/drawing/2014/main" val="1341366955"/>
                    </a:ext>
                  </a:extLst>
                </a:gridCol>
                <a:gridCol w="851770">
                  <a:extLst>
                    <a:ext uri="{9D8B030D-6E8A-4147-A177-3AD203B41FA5}">
                      <a16:colId xmlns:a16="http://schemas.microsoft.com/office/drawing/2014/main" val="1988481744"/>
                    </a:ext>
                  </a:extLst>
                </a:gridCol>
                <a:gridCol w="1139868">
                  <a:extLst>
                    <a:ext uri="{9D8B030D-6E8A-4147-A177-3AD203B41FA5}">
                      <a16:colId xmlns:a16="http://schemas.microsoft.com/office/drawing/2014/main" val="294570229"/>
                    </a:ext>
                  </a:extLst>
                </a:gridCol>
                <a:gridCol w="988190">
                  <a:extLst>
                    <a:ext uri="{9D8B030D-6E8A-4147-A177-3AD203B41FA5}">
                      <a16:colId xmlns:a16="http://schemas.microsoft.com/office/drawing/2014/main" val="2726467271"/>
                    </a:ext>
                  </a:extLst>
                </a:gridCol>
              </a:tblGrid>
              <a:tr h="215731">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Treatment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Sex</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Hazard ratios between Diet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 5</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 8 </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 12 </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22908"/>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CY0.5 vs 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latin typeface="Times New Roman" panose="02020603050405020304" pitchFamily="18" charset="0"/>
                          <a:cs typeface="Times New Roman" panose="02020603050405020304" pitchFamily="18" charset="0"/>
                        </a:rPr>
                        <a:t>1.303</a:t>
                      </a:r>
                    </a:p>
                    <a:p>
                      <a:pPr algn="ctr"/>
                      <a:r>
                        <a:rPr lang="en-US" sz="1100" i="1" dirty="0">
                          <a:latin typeface="Times New Roman" panose="02020603050405020304" pitchFamily="18" charset="0"/>
                          <a:cs typeface="Times New Roman" panose="02020603050405020304" pitchFamily="18" charset="0"/>
                        </a:rPr>
                        <a:t>(0.3577)</a:t>
                      </a:r>
                    </a:p>
                  </a:txBody>
                  <a:tcP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0.283</a:t>
                      </a:r>
                    </a:p>
                    <a:p>
                      <a:pPr algn="ctr"/>
                      <a:r>
                        <a:rPr lang="en-US" sz="1100" i="1" dirty="0">
                          <a:highlight>
                            <a:srgbClr val="FFFF00"/>
                          </a:highlight>
                          <a:latin typeface="Times New Roman" panose="02020603050405020304" pitchFamily="18" charset="0"/>
                          <a:cs typeface="Times New Roman" panose="02020603050405020304" pitchFamily="18" charset="0"/>
                        </a:rPr>
                        <a:t>(0.0243)</a:t>
                      </a:r>
                    </a:p>
                  </a:txBody>
                  <a:tcP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0.508</a:t>
                      </a:r>
                    </a:p>
                    <a:p>
                      <a:pPr algn="ctr"/>
                      <a:r>
                        <a:rPr lang="en-US" sz="1100" i="1" dirty="0">
                          <a:highlight>
                            <a:srgbClr val="FFFF00"/>
                          </a:highlight>
                          <a:latin typeface="Times New Roman" panose="02020603050405020304" pitchFamily="18" charset="0"/>
                          <a:cs typeface="Times New Roman" panose="02020603050405020304" pitchFamily="18" charset="0"/>
                        </a:rPr>
                        <a:t>(0.0113)</a:t>
                      </a:r>
                    </a:p>
                  </a:txBody>
                  <a:tcP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5918169"/>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CY1.0 vs CY0.5</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0.931</a:t>
                      </a:r>
                    </a:p>
                    <a:p>
                      <a:pPr algn="ctr"/>
                      <a:r>
                        <a:rPr lang="en-US" sz="1100" i="1" dirty="0">
                          <a:latin typeface="Times New Roman" panose="02020603050405020304" pitchFamily="18" charset="0"/>
                          <a:cs typeface="Times New Roman" panose="02020603050405020304" pitchFamily="18" charset="0"/>
                        </a:rPr>
                        <a:t>(0.7229)</a:t>
                      </a:r>
                    </a:p>
                  </a:txBody>
                  <a:tcP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1.002</a:t>
                      </a:r>
                    </a:p>
                    <a:p>
                      <a:pPr algn="ctr"/>
                      <a:r>
                        <a:rPr lang="en-US" sz="1100" i="1" dirty="0">
                          <a:latin typeface="Times New Roman" panose="02020603050405020304" pitchFamily="18" charset="0"/>
                          <a:cs typeface="Times New Roman" panose="02020603050405020304" pitchFamily="18" charset="0"/>
                        </a:rPr>
                        <a:t>(0.9941)</a:t>
                      </a:r>
                    </a:p>
                  </a:txBody>
                  <a:tcP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0.676</a:t>
                      </a:r>
                    </a:p>
                    <a:p>
                      <a:pPr algn="ctr"/>
                      <a:r>
                        <a:rPr lang="en-US" sz="1100" i="1" dirty="0">
                          <a:highlight>
                            <a:srgbClr val="FFFF00"/>
                          </a:highlight>
                          <a:latin typeface="Times New Roman" panose="02020603050405020304" pitchFamily="18" charset="0"/>
                          <a:cs typeface="Times New Roman" panose="02020603050405020304" pitchFamily="18" charset="0"/>
                        </a:rPr>
                        <a:t>(0.0009)</a:t>
                      </a:r>
                    </a:p>
                  </a:txBody>
                  <a:tcPr>
                    <a:lnL>
                      <a:noFill/>
                    </a:lnL>
                    <a:lnR>
                      <a:noFill/>
                    </a:lnR>
                    <a:lnT>
                      <a:noFill/>
                    </a:lnT>
                    <a:lnB>
                      <a:noFill/>
                    </a:lnB>
                  </a:tcPr>
                </a:tc>
                <a:extLst>
                  <a:ext uri="{0D108BD9-81ED-4DB2-BD59-A6C34878D82A}">
                    <a16:rowId xmlns:a16="http://schemas.microsoft.com/office/drawing/2014/main" val="2830363681"/>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CY1.5 vs CY1.0</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0.899</a:t>
                      </a:r>
                    </a:p>
                    <a:p>
                      <a:pPr algn="ctr"/>
                      <a:r>
                        <a:rPr lang="en-US" sz="1100" i="1" dirty="0">
                          <a:latin typeface="Times New Roman" panose="02020603050405020304" pitchFamily="18" charset="0"/>
                          <a:cs typeface="Times New Roman" panose="02020603050405020304" pitchFamily="18" charset="0"/>
                        </a:rPr>
                        <a:t>(0.5556)</a:t>
                      </a:r>
                    </a:p>
                  </a:txBody>
                  <a:tcP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1.290</a:t>
                      </a:r>
                    </a:p>
                    <a:p>
                      <a:pPr algn="ctr"/>
                      <a:r>
                        <a:rPr lang="en-US" sz="1100" i="1" dirty="0">
                          <a:latin typeface="Times New Roman" panose="02020603050405020304" pitchFamily="18" charset="0"/>
                          <a:cs typeface="Times New Roman" panose="02020603050405020304" pitchFamily="18" charset="0"/>
                        </a:rPr>
                        <a:t>(0.0768)</a:t>
                      </a:r>
                    </a:p>
                  </a:txBody>
                  <a:tcP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1.268</a:t>
                      </a:r>
                    </a:p>
                    <a:p>
                      <a:pPr algn="ctr"/>
                      <a:r>
                        <a:rPr lang="en-US" sz="1100" i="1" dirty="0">
                          <a:latin typeface="Times New Roman" panose="02020603050405020304" pitchFamily="18" charset="0"/>
                          <a:cs typeface="Times New Roman" panose="02020603050405020304" pitchFamily="18" charset="0"/>
                        </a:rPr>
                        <a:t>(0.0768)</a:t>
                      </a:r>
                    </a:p>
                  </a:txBody>
                  <a:tcPr>
                    <a:lnL>
                      <a:noFill/>
                    </a:lnL>
                    <a:lnR>
                      <a:noFill/>
                    </a:lnR>
                    <a:lnT>
                      <a:noFill/>
                    </a:lnT>
                    <a:lnB>
                      <a:noFill/>
                    </a:lnB>
                  </a:tcPr>
                </a:tc>
                <a:extLst>
                  <a:ext uri="{0D108BD9-81ED-4DB2-BD59-A6C34878D82A}">
                    <a16:rowId xmlns:a16="http://schemas.microsoft.com/office/drawing/2014/main" val="2901718444"/>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CY0.5 vs C</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0.537</a:t>
                      </a:r>
                    </a:p>
                    <a:p>
                      <a:pPr algn="ctr"/>
                      <a:r>
                        <a:rPr lang="en-US" sz="1100" i="1" dirty="0">
                          <a:highlight>
                            <a:srgbClr val="FFFF00"/>
                          </a:highlight>
                          <a:latin typeface="Times New Roman" panose="02020603050405020304" pitchFamily="18" charset="0"/>
                          <a:cs typeface="Times New Roman" panose="02020603050405020304" pitchFamily="18" charset="0"/>
                        </a:rPr>
                        <a:t>(0.0243)</a:t>
                      </a:r>
                    </a:p>
                  </a:txBody>
                  <a:tcP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0.496</a:t>
                      </a:r>
                    </a:p>
                    <a:p>
                      <a:pPr algn="ctr"/>
                      <a:r>
                        <a:rPr lang="en-US" sz="1100" i="1" dirty="0">
                          <a:highlight>
                            <a:srgbClr val="FFFF00"/>
                          </a:highlight>
                          <a:latin typeface="Times New Roman" panose="02020603050405020304" pitchFamily="18" charset="0"/>
                          <a:cs typeface="Times New Roman" panose="02020603050405020304" pitchFamily="18" charset="0"/>
                        </a:rPr>
                        <a:t>(8.3668e-07)</a:t>
                      </a:r>
                    </a:p>
                  </a:txBody>
                  <a:tcP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0.749</a:t>
                      </a:r>
                    </a:p>
                    <a:p>
                      <a:pPr algn="ctr"/>
                      <a:r>
                        <a:rPr lang="en-US" sz="1100" i="1" dirty="0">
                          <a:highlight>
                            <a:srgbClr val="FFFF00"/>
                          </a:highlight>
                          <a:latin typeface="Times New Roman" panose="02020603050405020304" pitchFamily="18" charset="0"/>
                          <a:cs typeface="Times New Roman" panose="02020603050405020304" pitchFamily="18" charset="0"/>
                        </a:rPr>
                        <a:t>(0.0113)</a:t>
                      </a:r>
                    </a:p>
                  </a:txBody>
                  <a:tcPr>
                    <a:lnL>
                      <a:noFill/>
                    </a:lnL>
                    <a:lnR>
                      <a:noFill/>
                    </a:lnR>
                    <a:lnT>
                      <a:noFill/>
                    </a:lnT>
                    <a:lnB>
                      <a:noFill/>
                    </a:lnB>
                  </a:tcPr>
                </a:tc>
                <a:extLst>
                  <a:ext uri="{0D108BD9-81ED-4DB2-BD59-A6C34878D82A}">
                    <a16:rowId xmlns:a16="http://schemas.microsoft.com/office/drawing/2014/main" val="1008062345"/>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CY1.0 vs CY0.5</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100" dirty="0">
                          <a:latin typeface="Times New Roman" panose="02020603050405020304" pitchFamily="18" charset="0"/>
                          <a:cs typeface="Times New Roman" panose="02020603050405020304" pitchFamily="18" charset="0"/>
                        </a:rPr>
                        <a:t>0.883</a:t>
                      </a:r>
                    </a:p>
                    <a:p>
                      <a:pPr algn="ctr"/>
                      <a:r>
                        <a:rPr lang="en-US" sz="1100" i="1" dirty="0">
                          <a:latin typeface="Times New Roman" panose="02020603050405020304" pitchFamily="18" charset="0"/>
                          <a:cs typeface="Times New Roman" panose="02020603050405020304" pitchFamily="18" charset="0"/>
                        </a:rPr>
                        <a:t>(0.6568)</a:t>
                      </a:r>
                    </a:p>
                  </a:txBody>
                  <a:tcP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0.464</a:t>
                      </a:r>
                    </a:p>
                    <a:p>
                      <a:pPr algn="ctr"/>
                      <a:r>
                        <a:rPr lang="en-US" sz="1100" i="1" dirty="0">
                          <a:highlight>
                            <a:srgbClr val="FFFF00"/>
                          </a:highlight>
                          <a:latin typeface="Times New Roman" panose="02020603050405020304" pitchFamily="18" charset="0"/>
                          <a:cs typeface="Times New Roman" panose="02020603050405020304" pitchFamily="18" charset="0"/>
                        </a:rPr>
                        <a:t>(1.4921e-05)</a:t>
                      </a:r>
                    </a:p>
                  </a:txBody>
                  <a:tcPr>
                    <a:lnL>
                      <a:noFill/>
                    </a:lnL>
                    <a:lnR>
                      <a:noFill/>
                    </a:lnR>
                    <a:lnT>
                      <a:noFill/>
                    </a:lnT>
                    <a:lnB>
                      <a:noFill/>
                    </a:lnB>
                  </a:tcPr>
                </a:tc>
                <a:tc>
                  <a:txBody>
                    <a:bodyPr/>
                    <a:lstStyle/>
                    <a:p>
                      <a:pPr algn="ctr"/>
                      <a:r>
                        <a:rPr lang="en-US" sz="1100" dirty="0">
                          <a:highlight>
                            <a:srgbClr val="FFFF00"/>
                          </a:highlight>
                          <a:latin typeface="Times New Roman" panose="02020603050405020304" pitchFamily="18" charset="0"/>
                          <a:cs typeface="Times New Roman" panose="02020603050405020304" pitchFamily="18" charset="0"/>
                        </a:rPr>
                        <a:t>0.644</a:t>
                      </a:r>
                    </a:p>
                    <a:p>
                      <a:pPr algn="ctr"/>
                      <a:r>
                        <a:rPr lang="en-US" sz="1100" i="1" dirty="0">
                          <a:highlight>
                            <a:srgbClr val="FFFF00"/>
                          </a:highlight>
                          <a:latin typeface="Times New Roman" panose="02020603050405020304" pitchFamily="18" charset="0"/>
                          <a:cs typeface="Times New Roman" panose="02020603050405020304" pitchFamily="18" charset="0"/>
                        </a:rPr>
                        <a:t>(0.0004)</a:t>
                      </a:r>
                    </a:p>
                  </a:txBody>
                  <a:tcPr>
                    <a:lnL>
                      <a:noFill/>
                    </a:lnL>
                    <a:lnR>
                      <a:noFill/>
                    </a:lnR>
                    <a:lnT>
                      <a:noFill/>
                    </a:lnT>
                    <a:lnB>
                      <a:noFill/>
                    </a:lnB>
                  </a:tcPr>
                </a:tc>
                <a:extLst>
                  <a:ext uri="{0D108BD9-81ED-4DB2-BD59-A6C34878D82A}">
                    <a16:rowId xmlns:a16="http://schemas.microsoft.com/office/drawing/2014/main" val="1440480038"/>
                  </a:ext>
                </a:extLst>
              </a:tr>
              <a:tr h="3486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a:t>
                      </a: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CY1.5 vs CY1.0</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100" dirty="0">
                          <a:latin typeface="Times New Roman" panose="02020603050405020304" pitchFamily="18" charset="0"/>
                          <a:cs typeface="Times New Roman" panose="02020603050405020304" pitchFamily="18" charset="0"/>
                        </a:rPr>
                        <a:t>0.899</a:t>
                      </a:r>
                    </a:p>
                    <a:p>
                      <a:pPr algn="ctr"/>
                      <a:r>
                        <a:rPr lang="en-US" sz="1100" i="1" dirty="0">
                          <a:latin typeface="Times New Roman" panose="02020603050405020304" pitchFamily="18" charset="0"/>
                          <a:cs typeface="Times New Roman" panose="02020603050405020304" pitchFamily="18" charset="0"/>
                        </a:rPr>
                        <a:t>(0.5556)</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100" dirty="0">
                          <a:latin typeface="Times New Roman" panose="02020603050405020304" pitchFamily="18" charset="0"/>
                          <a:cs typeface="Times New Roman" panose="02020603050405020304" pitchFamily="18" charset="0"/>
                        </a:rPr>
                        <a:t>1.290</a:t>
                      </a:r>
                    </a:p>
                    <a:p>
                      <a:pPr algn="ctr"/>
                      <a:r>
                        <a:rPr lang="en-US" sz="1100" i="1" dirty="0">
                          <a:latin typeface="Times New Roman" panose="02020603050405020304" pitchFamily="18" charset="0"/>
                          <a:cs typeface="Times New Roman" panose="02020603050405020304" pitchFamily="18" charset="0"/>
                        </a:rPr>
                        <a:t>(0.0768)</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100" dirty="0">
                          <a:latin typeface="Times New Roman" panose="02020603050405020304" pitchFamily="18" charset="0"/>
                          <a:cs typeface="Times New Roman" panose="02020603050405020304" pitchFamily="18" charset="0"/>
                        </a:rPr>
                        <a:t>1.268</a:t>
                      </a:r>
                    </a:p>
                    <a:p>
                      <a:pPr algn="ctr"/>
                      <a:r>
                        <a:rPr lang="en-US" sz="1100" i="1" dirty="0">
                          <a:latin typeface="Times New Roman" panose="02020603050405020304" pitchFamily="18" charset="0"/>
                          <a:cs typeface="Times New Roman" panose="02020603050405020304" pitchFamily="18" charset="0"/>
                        </a:rPr>
                        <a:t>(0.0768)</a:t>
                      </a:r>
                    </a:p>
                  </a:txBody>
                  <a:tcP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667666"/>
                  </a:ext>
                </a:extLst>
              </a:tr>
            </a:tbl>
          </a:graphicData>
        </a:graphic>
      </p:graphicFrame>
      <p:sp>
        <p:nvSpPr>
          <p:cNvPr id="4" name="TextBox 3">
            <a:extLst>
              <a:ext uri="{FF2B5EF4-FFF2-40B4-BE49-F238E27FC236}">
                <a16:creationId xmlns:a16="http://schemas.microsoft.com/office/drawing/2014/main" id="{9CDF26FB-4B91-0242-A6AF-EBD2D439DC6F}"/>
              </a:ext>
            </a:extLst>
          </p:cNvPr>
          <p:cNvSpPr txBox="1"/>
          <p:nvPr/>
        </p:nvSpPr>
        <p:spPr>
          <a:xfrm>
            <a:off x="0" y="6368674"/>
            <a:ext cx="1814151" cy="369332"/>
          </a:xfrm>
          <a:prstGeom prst="rect">
            <a:avLst/>
          </a:prstGeom>
          <a:noFill/>
        </p:spPr>
        <p:txBody>
          <a:bodyPr wrap="none" rtlCol="0">
            <a:spAutoFit/>
          </a:bodyPr>
          <a:lstStyle/>
          <a:p>
            <a:r>
              <a:rPr lang="en-US" dirty="0"/>
              <a:t>New table: 06/23</a:t>
            </a:r>
          </a:p>
        </p:txBody>
      </p:sp>
    </p:spTree>
    <p:extLst>
      <p:ext uri="{BB962C8B-B14F-4D97-AF65-F5344CB8AC3E}">
        <p14:creationId xmlns:p14="http://schemas.microsoft.com/office/powerpoint/2010/main" val="410995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CE942F-F329-40A7-9E5C-33F673C7ECE4}"/>
              </a:ext>
            </a:extLst>
          </p:cNvPr>
          <p:cNvGraphicFramePr>
            <a:graphicFrameLocks noGrp="1"/>
          </p:cNvGraphicFramePr>
          <p:nvPr>
            <p:extLst>
              <p:ext uri="{D42A27DB-BD31-4B8C-83A1-F6EECF244321}">
                <p14:modId xmlns:p14="http://schemas.microsoft.com/office/powerpoint/2010/main" val="855287154"/>
              </p:ext>
            </p:extLst>
          </p:nvPr>
        </p:nvGraphicFramePr>
        <p:xfrm>
          <a:off x="3166052" y="1963678"/>
          <a:ext cx="5859895" cy="1282700"/>
        </p:xfrm>
        <a:graphic>
          <a:graphicData uri="http://schemas.openxmlformats.org/drawingml/2006/table">
            <a:tbl>
              <a:tblPr firstRow="1" firstCol="1" bandRow="1"/>
              <a:tblGrid>
                <a:gridCol w="1953689">
                  <a:extLst>
                    <a:ext uri="{9D8B030D-6E8A-4147-A177-3AD203B41FA5}">
                      <a16:colId xmlns:a16="http://schemas.microsoft.com/office/drawing/2014/main" val="5149485"/>
                    </a:ext>
                  </a:extLst>
                </a:gridCol>
                <a:gridCol w="1953689">
                  <a:extLst>
                    <a:ext uri="{9D8B030D-6E8A-4147-A177-3AD203B41FA5}">
                      <a16:colId xmlns:a16="http://schemas.microsoft.com/office/drawing/2014/main" val="3675891897"/>
                    </a:ext>
                  </a:extLst>
                </a:gridCol>
                <a:gridCol w="1952517">
                  <a:extLst>
                    <a:ext uri="{9D8B030D-6E8A-4147-A177-3AD203B41FA5}">
                      <a16:colId xmlns:a16="http://schemas.microsoft.com/office/drawing/2014/main" val="2587746437"/>
                    </a:ext>
                  </a:extLst>
                </a:gridCol>
              </a:tblGrid>
              <a:tr h="167640">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Treatment name on graphs</a:t>
                      </a:r>
                      <a:endParaRPr lang="en-US" sz="120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Age 12 – 14 (before spray)</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Age 15 – 27 (after spray)</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377427"/>
                  </a:ext>
                </a:extLst>
              </a:tr>
              <a:tr h="167640">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C/C</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47264744"/>
                  </a:ext>
                </a:extLst>
              </a:tr>
              <a:tr h="167640">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C/G</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Glucose</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extLst>
                  <a:ext uri="{0D108BD9-81ED-4DB2-BD59-A6C34878D82A}">
                    <a16:rowId xmlns:a16="http://schemas.microsoft.com/office/drawing/2014/main" val="2821823949"/>
                  </a:ext>
                </a:extLst>
              </a:tr>
              <a:tr h="167640">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G/G</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Glucose</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Glucose</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extLst>
                  <a:ext uri="{0D108BD9-81ED-4DB2-BD59-A6C34878D82A}">
                    <a16:rowId xmlns:a16="http://schemas.microsoft.com/office/drawing/2014/main" val="2838245598"/>
                  </a:ext>
                </a:extLst>
              </a:tr>
              <a:tr h="167640">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G/C</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Glucose</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Cornmeal</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423821"/>
                  </a:ext>
                </a:extLst>
              </a:tr>
            </a:tbl>
          </a:graphicData>
        </a:graphic>
      </p:graphicFrame>
      <p:sp>
        <p:nvSpPr>
          <p:cNvPr id="5" name="Rectangle 1">
            <a:extLst>
              <a:ext uri="{FF2B5EF4-FFF2-40B4-BE49-F238E27FC236}">
                <a16:creationId xmlns:a16="http://schemas.microsoft.com/office/drawing/2014/main" id="{5379055F-4442-4906-966B-6451F5961B5A}"/>
              </a:ext>
            </a:extLst>
          </p:cNvPr>
          <p:cNvSpPr>
            <a:spLocks noChangeArrowheads="1"/>
          </p:cNvSpPr>
          <p:nvPr/>
        </p:nvSpPr>
        <p:spPr bwMode="auto">
          <a:xfrm>
            <a:off x="517188" y="17362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70990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05DBDF-7ECD-4188-8AAA-E18EF812CB2B}"/>
              </a:ext>
            </a:extLst>
          </p:cNvPr>
          <p:cNvSpPr txBox="1"/>
          <p:nvPr/>
        </p:nvSpPr>
        <p:spPr>
          <a:xfrm>
            <a:off x="419664" y="1451573"/>
            <a:ext cx="1897867" cy="923330"/>
          </a:xfrm>
          <a:prstGeom prst="rect">
            <a:avLst/>
          </a:prstGeom>
          <a:noFill/>
        </p:spPr>
        <p:txBody>
          <a:bodyPr wrap="square" rtlCol="0">
            <a:spAutoFit/>
          </a:bodyPr>
          <a:lstStyle/>
          <a:p>
            <a:r>
              <a:rPr lang="en-US" dirty="0">
                <a:solidFill>
                  <a:srgbClr val="FF0000"/>
                </a:solidFill>
              </a:rPr>
              <a:t>Make the two tables line up better, organize</a:t>
            </a:r>
          </a:p>
        </p:txBody>
      </p:sp>
      <p:graphicFrame>
        <p:nvGraphicFramePr>
          <p:cNvPr id="7" name="Table 6">
            <a:extLst>
              <a:ext uri="{FF2B5EF4-FFF2-40B4-BE49-F238E27FC236}">
                <a16:creationId xmlns:a16="http://schemas.microsoft.com/office/drawing/2014/main" id="{A90587B7-4BDA-AC4E-BCF8-0E2165688F1D}"/>
              </a:ext>
            </a:extLst>
          </p:cNvPr>
          <p:cNvGraphicFramePr>
            <a:graphicFrameLocks noGrp="1"/>
          </p:cNvGraphicFramePr>
          <p:nvPr>
            <p:extLst>
              <p:ext uri="{D42A27DB-BD31-4B8C-83A1-F6EECF244321}">
                <p14:modId xmlns:p14="http://schemas.microsoft.com/office/powerpoint/2010/main" val="145641409"/>
              </p:ext>
            </p:extLst>
          </p:nvPr>
        </p:nvGraphicFramePr>
        <p:xfrm>
          <a:off x="2463308" y="1488054"/>
          <a:ext cx="7265384" cy="3881892"/>
        </p:xfrm>
        <a:graphic>
          <a:graphicData uri="http://schemas.openxmlformats.org/drawingml/2006/table">
            <a:tbl>
              <a:tblPr firstRow="1" bandRow="1"/>
              <a:tblGrid>
                <a:gridCol w="966296">
                  <a:extLst>
                    <a:ext uri="{9D8B030D-6E8A-4147-A177-3AD203B41FA5}">
                      <a16:colId xmlns:a16="http://schemas.microsoft.com/office/drawing/2014/main" val="1541290196"/>
                    </a:ext>
                  </a:extLst>
                </a:gridCol>
                <a:gridCol w="761412">
                  <a:extLst>
                    <a:ext uri="{9D8B030D-6E8A-4147-A177-3AD203B41FA5}">
                      <a16:colId xmlns:a16="http://schemas.microsoft.com/office/drawing/2014/main" val="2390396875"/>
                    </a:ext>
                  </a:extLst>
                </a:gridCol>
                <a:gridCol w="1992810">
                  <a:extLst>
                    <a:ext uri="{9D8B030D-6E8A-4147-A177-3AD203B41FA5}">
                      <a16:colId xmlns:a16="http://schemas.microsoft.com/office/drawing/2014/main" val="1341366955"/>
                    </a:ext>
                  </a:extLst>
                </a:gridCol>
                <a:gridCol w="1265128">
                  <a:extLst>
                    <a:ext uri="{9D8B030D-6E8A-4147-A177-3AD203B41FA5}">
                      <a16:colId xmlns:a16="http://schemas.microsoft.com/office/drawing/2014/main" val="1988481744"/>
                    </a:ext>
                  </a:extLst>
                </a:gridCol>
                <a:gridCol w="1102291">
                  <a:extLst>
                    <a:ext uri="{9D8B030D-6E8A-4147-A177-3AD203B41FA5}">
                      <a16:colId xmlns:a16="http://schemas.microsoft.com/office/drawing/2014/main" val="294570229"/>
                    </a:ext>
                  </a:extLst>
                </a:gridCol>
                <a:gridCol w="1177447">
                  <a:extLst>
                    <a:ext uri="{9D8B030D-6E8A-4147-A177-3AD203B41FA5}">
                      <a16:colId xmlns:a16="http://schemas.microsoft.com/office/drawing/2014/main" val="2726467271"/>
                    </a:ext>
                  </a:extLst>
                </a:gridCol>
              </a:tblGrid>
              <a:tr h="215731">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Treatment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Diet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Hazard ratios between Sex</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 5</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 8</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b="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 12</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22908"/>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Female vs Male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dirty="0">
                          <a:latin typeface="Times New Roman" panose="02020603050405020304" pitchFamily="18" charset="0"/>
                          <a:cs typeface="Times New Roman" panose="02020603050405020304" pitchFamily="18" charset="0"/>
                        </a:rPr>
                        <a:t>1.065</a:t>
                      </a:r>
                    </a:p>
                    <a:p>
                      <a:pPr algn="ctr"/>
                      <a:r>
                        <a:rPr lang="en-US" sz="1200" i="1" dirty="0">
                          <a:latin typeface="Times New Roman" panose="02020603050405020304" pitchFamily="18" charset="0"/>
                          <a:cs typeface="Times New Roman" panose="02020603050405020304" pitchFamily="18" charset="0"/>
                        </a:rPr>
                        <a:t>(0.7612)</a:t>
                      </a:r>
                    </a:p>
                  </a:txBody>
                  <a:tcP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dirty="0">
                          <a:latin typeface="Times New Roman" panose="02020603050405020304" pitchFamily="18" charset="0"/>
                          <a:cs typeface="Times New Roman" panose="02020603050405020304" pitchFamily="18" charset="0"/>
                        </a:rPr>
                        <a:t>1.145</a:t>
                      </a:r>
                    </a:p>
                    <a:p>
                      <a:pPr algn="ctr"/>
                      <a:r>
                        <a:rPr lang="en-US" sz="1200" i="1" dirty="0">
                          <a:latin typeface="Times New Roman" panose="02020603050405020304" pitchFamily="18" charset="0"/>
                          <a:cs typeface="Times New Roman" panose="02020603050405020304" pitchFamily="18" charset="0"/>
                        </a:rPr>
                        <a:t>(0.6556)</a:t>
                      </a:r>
                    </a:p>
                  </a:txBody>
                  <a:tcP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dirty="0">
                          <a:latin typeface="Times New Roman" panose="02020603050405020304" pitchFamily="18" charset="0"/>
                          <a:cs typeface="Times New Roman" panose="02020603050405020304" pitchFamily="18" charset="0"/>
                        </a:rPr>
                        <a:t>1.030</a:t>
                      </a:r>
                    </a:p>
                    <a:p>
                      <a:pPr algn="ctr"/>
                      <a:r>
                        <a:rPr lang="en-US" sz="1200" i="1" dirty="0">
                          <a:latin typeface="Times New Roman" panose="02020603050405020304" pitchFamily="18" charset="0"/>
                          <a:cs typeface="Times New Roman" panose="02020603050405020304" pitchFamily="18" charset="0"/>
                        </a:rPr>
                        <a:t>(0.9010)</a:t>
                      </a:r>
                    </a:p>
                  </a:txBody>
                  <a:tcP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5918169"/>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CY0.5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1.065</a:t>
                      </a:r>
                    </a:p>
                    <a:p>
                      <a:pPr algn="ctr"/>
                      <a:r>
                        <a:rPr lang="en-US" sz="1200" i="1" dirty="0">
                          <a:latin typeface="Times New Roman" panose="02020603050405020304" pitchFamily="18" charset="0"/>
                          <a:cs typeface="Times New Roman" panose="02020603050405020304" pitchFamily="18" charset="0"/>
                        </a:rPr>
                        <a:t>(0.7612)</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1.145</a:t>
                      </a:r>
                    </a:p>
                    <a:p>
                      <a:pPr algn="ctr"/>
                      <a:r>
                        <a:rPr lang="en-US" sz="1200" i="1" dirty="0">
                          <a:latin typeface="Times New Roman" panose="02020603050405020304" pitchFamily="18" charset="0"/>
                          <a:cs typeface="Times New Roman" panose="02020603050405020304" pitchFamily="18" charset="0"/>
                        </a:rPr>
                        <a:t>(0.6556)</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1.030</a:t>
                      </a:r>
                    </a:p>
                    <a:p>
                      <a:pPr algn="ctr"/>
                      <a:r>
                        <a:rPr lang="en-US" sz="1200" i="1" dirty="0">
                          <a:latin typeface="Times New Roman" panose="02020603050405020304" pitchFamily="18" charset="0"/>
                          <a:cs typeface="Times New Roman" panose="02020603050405020304" pitchFamily="18" charset="0"/>
                        </a:rPr>
                        <a:t>(0.9010)</a:t>
                      </a:r>
                    </a:p>
                  </a:txBody>
                  <a:tcPr>
                    <a:lnL>
                      <a:noFill/>
                    </a:lnL>
                    <a:lnR>
                      <a:noFill/>
                    </a:lnR>
                    <a:lnT>
                      <a:noFill/>
                    </a:lnT>
                    <a:lnB>
                      <a:noFill/>
                    </a:lnB>
                  </a:tcPr>
                </a:tc>
                <a:extLst>
                  <a:ext uri="{0D108BD9-81ED-4DB2-BD59-A6C34878D82A}">
                    <a16:rowId xmlns:a16="http://schemas.microsoft.com/office/drawing/2014/main" val="2830363681"/>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CY1.0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1.065</a:t>
                      </a:r>
                    </a:p>
                    <a:p>
                      <a:pPr algn="ctr"/>
                      <a:r>
                        <a:rPr lang="en-US" sz="1200" i="1" dirty="0">
                          <a:latin typeface="Times New Roman" panose="02020603050405020304" pitchFamily="18" charset="0"/>
                          <a:cs typeface="Times New Roman" panose="02020603050405020304" pitchFamily="18" charset="0"/>
                        </a:rPr>
                        <a:t>(0.7612)</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1.145</a:t>
                      </a:r>
                    </a:p>
                    <a:p>
                      <a:pPr algn="ctr"/>
                      <a:r>
                        <a:rPr lang="en-US" sz="1200" i="1" dirty="0">
                          <a:latin typeface="Times New Roman" panose="02020603050405020304" pitchFamily="18" charset="0"/>
                          <a:cs typeface="Times New Roman" panose="02020603050405020304" pitchFamily="18" charset="0"/>
                        </a:rPr>
                        <a:t>(0.6556)</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1.030</a:t>
                      </a:r>
                    </a:p>
                    <a:p>
                      <a:pPr algn="ctr"/>
                      <a:r>
                        <a:rPr lang="en-US" sz="1200" i="1" dirty="0">
                          <a:latin typeface="Times New Roman" panose="02020603050405020304" pitchFamily="18" charset="0"/>
                          <a:cs typeface="Times New Roman" panose="02020603050405020304" pitchFamily="18" charset="0"/>
                        </a:rPr>
                        <a:t>(0.9010)</a:t>
                      </a:r>
                    </a:p>
                  </a:txBody>
                  <a:tcPr>
                    <a:lnL>
                      <a:noFill/>
                    </a:lnL>
                    <a:lnR>
                      <a:noFill/>
                    </a:lnR>
                    <a:lnT>
                      <a:noFill/>
                    </a:lnT>
                    <a:lnB>
                      <a:noFill/>
                    </a:lnB>
                  </a:tcPr>
                </a:tc>
                <a:extLst>
                  <a:ext uri="{0D108BD9-81ED-4DB2-BD59-A6C34878D82A}">
                    <a16:rowId xmlns:a16="http://schemas.microsoft.com/office/drawing/2014/main" val="2901718444"/>
                  </a:ext>
                </a:extLst>
              </a:tr>
              <a:tr h="43506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CY1.5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1.065</a:t>
                      </a:r>
                    </a:p>
                    <a:p>
                      <a:pPr algn="ctr"/>
                      <a:r>
                        <a:rPr lang="en-US" sz="1200" i="1" dirty="0">
                          <a:latin typeface="Times New Roman" panose="02020603050405020304" pitchFamily="18" charset="0"/>
                          <a:cs typeface="Times New Roman" panose="02020603050405020304" pitchFamily="18" charset="0"/>
                        </a:rPr>
                        <a:t>(0.7612)</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1.145</a:t>
                      </a:r>
                    </a:p>
                    <a:p>
                      <a:pPr algn="ctr"/>
                      <a:r>
                        <a:rPr lang="en-US" sz="1200" i="1" dirty="0">
                          <a:latin typeface="Times New Roman" panose="02020603050405020304" pitchFamily="18" charset="0"/>
                          <a:cs typeface="Times New Roman" panose="02020603050405020304" pitchFamily="18" charset="0"/>
                        </a:rPr>
                        <a:t>(0.6556)</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1.030</a:t>
                      </a:r>
                    </a:p>
                    <a:p>
                      <a:pPr algn="ctr"/>
                      <a:r>
                        <a:rPr lang="en-US" sz="1200" i="1" dirty="0">
                          <a:latin typeface="Times New Roman" panose="02020603050405020304" pitchFamily="18" charset="0"/>
                          <a:cs typeface="Times New Roman" panose="02020603050405020304" pitchFamily="18" charset="0"/>
                        </a:rPr>
                        <a:t>(0.9010)</a:t>
                      </a:r>
                    </a:p>
                  </a:txBody>
                  <a:tcPr>
                    <a:lnL>
                      <a:noFill/>
                    </a:lnL>
                    <a:lnR>
                      <a:noFill/>
                    </a:lnR>
                    <a:lnT>
                      <a:noFill/>
                    </a:lnT>
                    <a:lnB>
                      <a:noFill/>
                    </a:lnB>
                  </a:tcPr>
                </a:tc>
                <a:extLst>
                  <a:ext uri="{0D108BD9-81ED-4DB2-BD59-A6C34878D82A}">
                    <a16:rowId xmlns:a16="http://schemas.microsoft.com/office/drawing/2014/main" val="1008062345"/>
                  </a:ext>
                </a:extLst>
              </a:tr>
              <a:tr h="435065">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Inoculated</a:t>
                      </a: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200" dirty="0">
                          <a:highlight>
                            <a:srgbClr val="FFFF00"/>
                          </a:highlight>
                          <a:latin typeface="Times New Roman" panose="02020603050405020304" pitchFamily="18" charset="0"/>
                          <a:cs typeface="Times New Roman" panose="02020603050405020304" pitchFamily="18" charset="0"/>
                        </a:rPr>
                        <a:t>1.711</a:t>
                      </a:r>
                    </a:p>
                    <a:p>
                      <a:pPr algn="ctr"/>
                      <a:r>
                        <a:rPr lang="en-US" sz="1200" i="1" dirty="0">
                          <a:highlight>
                            <a:srgbClr val="FFFF00"/>
                          </a:highlight>
                          <a:latin typeface="Times New Roman" panose="02020603050405020304" pitchFamily="18" charset="0"/>
                          <a:cs typeface="Times New Roman" panose="02020603050405020304" pitchFamily="18" charset="0"/>
                        </a:rPr>
                        <a:t>(0.0261)</a:t>
                      </a:r>
                    </a:p>
                  </a:txBody>
                  <a:tcPr>
                    <a:lnL>
                      <a:noFill/>
                    </a:lnL>
                    <a:lnR>
                      <a:noFill/>
                    </a:lnR>
                    <a:lnT>
                      <a:noFill/>
                    </a:lnT>
                    <a:lnB>
                      <a:noFill/>
                    </a:lnB>
                  </a:tcPr>
                </a:tc>
                <a:tc>
                  <a:txBody>
                    <a:bodyPr/>
                    <a:lstStyle/>
                    <a:p>
                      <a:pPr algn="ctr"/>
                      <a:r>
                        <a:rPr lang="en-US" sz="1200" dirty="0">
                          <a:highlight>
                            <a:srgbClr val="FFFF00"/>
                          </a:highlight>
                          <a:latin typeface="Times New Roman" panose="02020603050405020304" pitchFamily="18" charset="0"/>
                          <a:cs typeface="Times New Roman" panose="02020603050405020304" pitchFamily="18" charset="0"/>
                        </a:rPr>
                        <a:t>4.794</a:t>
                      </a:r>
                    </a:p>
                    <a:p>
                      <a:pPr algn="ctr"/>
                      <a:r>
                        <a:rPr lang="en-US" sz="1200" i="1" dirty="0">
                          <a:highlight>
                            <a:srgbClr val="FFFF00"/>
                          </a:highlight>
                          <a:latin typeface="Times New Roman" panose="02020603050405020304" pitchFamily="18" charset="0"/>
                          <a:cs typeface="Times New Roman" panose="02020603050405020304" pitchFamily="18" charset="0"/>
                        </a:rPr>
                        <a:t>(5.9931e-10)</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0.854</a:t>
                      </a:r>
                    </a:p>
                    <a:p>
                      <a:pPr algn="ctr"/>
                      <a:r>
                        <a:rPr lang="en-US" sz="1200" i="1" dirty="0">
                          <a:latin typeface="Times New Roman" panose="02020603050405020304" pitchFamily="18" charset="0"/>
                          <a:cs typeface="Times New Roman" panose="02020603050405020304" pitchFamily="18" charset="0"/>
                        </a:rPr>
                        <a:t>(0.1147)</a:t>
                      </a:r>
                    </a:p>
                  </a:txBody>
                  <a:tcPr>
                    <a:lnL>
                      <a:noFill/>
                    </a:lnL>
                    <a:lnR>
                      <a:noFill/>
                    </a:lnR>
                    <a:lnT>
                      <a:noFill/>
                    </a:lnT>
                    <a:lnB>
                      <a:noFill/>
                    </a:lnB>
                  </a:tcPr>
                </a:tc>
                <a:extLst>
                  <a:ext uri="{0D108BD9-81ED-4DB2-BD59-A6C34878D82A}">
                    <a16:rowId xmlns:a16="http://schemas.microsoft.com/office/drawing/2014/main" val="3502667666"/>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CY0.5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200" dirty="0">
                          <a:highlight>
                            <a:srgbClr val="FFFF00"/>
                          </a:highlight>
                          <a:latin typeface="Times New Roman" panose="02020603050405020304" pitchFamily="18" charset="0"/>
                          <a:cs typeface="Times New Roman" panose="02020603050405020304" pitchFamily="18" charset="0"/>
                        </a:rPr>
                        <a:t>0.936</a:t>
                      </a:r>
                    </a:p>
                    <a:p>
                      <a:pPr algn="ctr"/>
                      <a:r>
                        <a:rPr lang="en-US" sz="1200" i="1" dirty="0">
                          <a:highlight>
                            <a:srgbClr val="FFFF00"/>
                          </a:highlight>
                          <a:latin typeface="Times New Roman" panose="02020603050405020304" pitchFamily="18" charset="0"/>
                          <a:cs typeface="Times New Roman" panose="02020603050405020304" pitchFamily="18" charset="0"/>
                        </a:rPr>
                        <a:t>(0.0261)</a:t>
                      </a:r>
                    </a:p>
                  </a:txBody>
                  <a:tcPr>
                    <a:lnL>
                      <a:noFill/>
                    </a:lnL>
                    <a:lnR>
                      <a:noFill/>
                    </a:lnR>
                    <a:lnT>
                      <a:noFill/>
                    </a:lnT>
                    <a:lnB>
                      <a:noFill/>
                    </a:lnB>
                  </a:tcPr>
                </a:tc>
                <a:tc>
                  <a:txBody>
                    <a:bodyPr/>
                    <a:lstStyle/>
                    <a:p>
                      <a:pPr algn="ctr"/>
                      <a:r>
                        <a:rPr lang="en-US" sz="1200" dirty="0">
                          <a:highlight>
                            <a:srgbClr val="FFFF00"/>
                          </a:highlight>
                          <a:latin typeface="Times New Roman" panose="02020603050405020304" pitchFamily="18" charset="0"/>
                          <a:cs typeface="Times New Roman" panose="02020603050405020304" pitchFamily="18" charset="0"/>
                        </a:rPr>
                        <a:t>4.404</a:t>
                      </a:r>
                    </a:p>
                    <a:p>
                      <a:pPr algn="ctr"/>
                      <a:r>
                        <a:rPr lang="en-US" sz="1200" i="1" dirty="0">
                          <a:highlight>
                            <a:srgbClr val="FFFF00"/>
                          </a:highlight>
                          <a:latin typeface="Times New Roman" panose="02020603050405020304" pitchFamily="18" charset="0"/>
                          <a:cs typeface="Times New Roman" panose="02020603050405020304" pitchFamily="18" charset="0"/>
                        </a:rPr>
                        <a:t>(2.4345e-09)</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1.192</a:t>
                      </a:r>
                    </a:p>
                    <a:p>
                      <a:pPr algn="ctr"/>
                      <a:r>
                        <a:rPr lang="en-US" sz="1200" i="1" dirty="0">
                          <a:latin typeface="Times New Roman" panose="02020603050405020304" pitchFamily="18" charset="0"/>
                          <a:cs typeface="Times New Roman" panose="02020603050405020304" pitchFamily="18" charset="0"/>
                        </a:rPr>
                        <a:t>(0.1002)</a:t>
                      </a:r>
                    </a:p>
                  </a:txBody>
                  <a:tcPr>
                    <a:lnL>
                      <a:noFill/>
                    </a:lnL>
                    <a:lnR>
                      <a:noFill/>
                    </a:lnR>
                    <a:lnT>
                      <a:noFill/>
                    </a:lnT>
                    <a:lnB>
                      <a:noFill/>
                    </a:lnB>
                  </a:tcPr>
                </a:tc>
                <a:extLst>
                  <a:ext uri="{0D108BD9-81ED-4DB2-BD59-A6C34878D82A}">
                    <a16:rowId xmlns:a16="http://schemas.microsoft.com/office/drawing/2014/main" val="2013425727"/>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CY1.0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0.938</a:t>
                      </a:r>
                    </a:p>
                    <a:p>
                      <a:pPr algn="ctr"/>
                      <a:r>
                        <a:rPr lang="en-US" sz="1200" i="1" dirty="0">
                          <a:latin typeface="Times New Roman" panose="02020603050405020304" pitchFamily="18" charset="0"/>
                          <a:cs typeface="Times New Roman" panose="02020603050405020304" pitchFamily="18" charset="0"/>
                        </a:rPr>
                        <a:t>(0.7534)</a:t>
                      </a:r>
                    </a:p>
                  </a:txBody>
                  <a:tcPr>
                    <a:lnL>
                      <a:noFill/>
                    </a:lnL>
                    <a:lnR>
                      <a:noFill/>
                    </a:lnR>
                    <a:lnT>
                      <a:noFill/>
                    </a:lnT>
                    <a:lnB>
                      <a:noFill/>
                    </a:lnB>
                  </a:tcPr>
                </a:tc>
                <a:tc>
                  <a:txBody>
                    <a:bodyPr/>
                    <a:lstStyle/>
                    <a:p>
                      <a:pPr algn="ctr"/>
                      <a:r>
                        <a:rPr lang="en-US" sz="1200" dirty="0">
                          <a:highlight>
                            <a:srgbClr val="FFFF00"/>
                          </a:highlight>
                          <a:latin typeface="Times New Roman" panose="02020603050405020304" pitchFamily="18" charset="0"/>
                          <a:cs typeface="Times New Roman" panose="02020603050405020304" pitchFamily="18" charset="0"/>
                        </a:rPr>
                        <a:t>2.805</a:t>
                      </a:r>
                    </a:p>
                    <a:p>
                      <a:pPr algn="ctr"/>
                      <a:r>
                        <a:rPr lang="en-US" sz="1200" i="1" dirty="0">
                          <a:highlight>
                            <a:srgbClr val="FFFF00"/>
                          </a:highlight>
                          <a:latin typeface="Times New Roman" panose="02020603050405020304" pitchFamily="18" charset="0"/>
                          <a:cs typeface="Times New Roman" panose="02020603050405020304" pitchFamily="18" charset="0"/>
                        </a:rPr>
                        <a:t>(3.5543e-07)</a:t>
                      </a:r>
                    </a:p>
                  </a:txBody>
                  <a:tcPr>
                    <a:lnL>
                      <a:noFill/>
                    </a:lnL>
                    <a:lnR>
                      <a:noFill/>
                    </a:lnR>
                    <a:lnT>
                      <a:noFill/>
                    </a:lnT>
                    <a:lnB>
                      <a:noFill/>
                    </a:lnB>
                  </a:tcPr>
                </a:tc>
                <a:tc>
                  <a:txBody>
                    <a:bodyPr/>
                    <a:lstStyle/>
                    <a:p>
                      <a:pPr algn="ctr"/>
                      <a:r>
                        <a:rPr lang="en-US" sz="1200" dirty="0">
                          <a:latin typeface="Times New Roman" panose="02020603050405020304" pitchFamily="18" charset="0"/>
                          <a:cs typeface="Times New Roman" panose="02020603050405020304" pitchFamily="18" charset="0"/>
                        </a:rPr>
                        <a:t>1.043</a:t>
                      </a:r>
                    </a:p>
                    <a:p>
                      <a:pPr algn="ctr"/>
                      <a:r>
                        <a:rPr lang="en-US" sz="1200" i="1" dirty="0">
                          <a:latin typeface="Times New Roman" panose="02020603050405020304" pitchFamily="18" charset="0"/>
                          <a:cs typeface="Times New Roman" panose="02020603050405020304" pitchFamily="18" charset="0"/>
                        </a:rPr>
                        <a:t>(0.6100)</a:t>
                      </a:r>
                    </a:p>
                  </a:txBody>
                  <a:tcPr>
                    <a:lnL>
                      <a:noFill/>
                    </a:lnL>
                    <a:lnR>
                      <a:noFill/>
                    </a:lnR>
                    <a:lnT>
                      <a:noFill/>
                    </a:lnT>
                    <a:lnB>
                      <a:noFill/>
                    </a:lnB>
                  </a:tcPr>
                </a:tc>
                <a:extLst>
                  <a:ext uri="{0D108BD9-81ED-4DB2-BD59-A6C34878D82A}">
                    <a16:rowId xmlns:a16="http://schemas.microsoft.com/office/drawing/2014/main" val="4027724826"/>
                  </a:ext>
                </a:extLst>
              </a:tr>
              <a:tr h="435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Inoculated</a:t>
                      </a: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CY1.5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Female vs Male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(p-value)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41412" marR="41412" marT="20706" marB="20706"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200" dirty="0">
                          <a:latin typeface="Times New Roman" panose="02020603050405020304" pitchFamily="18" charset="0"/>
                          <a:cs typeface="Times New Roman" panose="02020603050405020304" pitchFamily="18" charset="0"/>
                        </a:rPr>
                        <a:t>0.938</a:t>
                      </a:r>
                    </a:p>
                    <a:p>
                      <a:pPr algn="ctr"/>
                      <a:r>
                        <a:rPr lang="en-US" sz="1200" i="1" dirty="0">
                          <a:latin typeface="Times New Roman" panose="02020603050405020304" pitchFamily="18" charset="0"/>
                          <a:cs typeface="Times New Roman" panose="02020603050405020304" pitchFamily="18" charset="0"/>
                        </a:rPr>
                        <a:t>(0.7534)</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200" dirty="0">
                          <a:highlight>
                            <a:srgbClr val="FFFF00"/>
                          </a:highlight>
                          <a:latin typeface="Times New Roman" panose="02020603050405020304" pitchFamily="18" charset="0"/>
                          <a:cs typeface="Times New Roman" panose="02020603050405020304" pitchFamily="18" charset="0"/>
                        </a:rPr>
                        <a:t>2.805</a:t>
                      </a:r>
                    </a:p>
                    <a:p>
                      <a:pPr algn="ctr"/>
                      <a:r>
                        <a:rPr lang="en-US" sz="1200" i="1" dirty="0">
                          <a:highlight>
                            <a:srgbClr val="FFFF00"/>
                          </a:highlight>
                          <a:latin typeface="Times New Roman" panose="02020603050405020304" pitchFamily="18" charset="0"/>
                          <a:cs typeface="Times New Roman" panose="02020603050405020304" pitchFamily="18" charset="0"/>
                        </a:rPr>
                        <a:t>(3.5543e-07)</a:t>
                      </a: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r>
                        <a:rPr lang="en-US" sz="1200" dirty="0">
                          <a:latin typeface="Times New Roman" panose="02020603050405020304" pitchFamily="18" charset="0"/>
                          <a:cs typeface="Times New Roman" panose="02020603050405020304" pitchFamily="18" charset="0"/>
                        </a:rPr>
                        <a:t>1.043</a:t>
                      </a:r>
                    </a:p>
                    <a:p>
                      <a:pPr algn="ctr"/>
                      <a:r>
                        <a:rPr lang="en-US" sz="1200" i="1" dirty="0">
                          <a:latin typeface="Times New Roman" panose="02020603050405020304" pitchFamily="18" charset="0"/>
                          <a:cs typeface="Times New Roman" panose="02020603050405020304" pitchFamily="18" charset="0"/>
                        </a:rPr>
                        <a:t>(0.6100)</a:t>
                      </a:r>
                    </a:p>
                  </a:txBody>
                  <a:tcP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535302"/>
                  </a:ext>
                </a:extLst>
              </a:tr>
            </a:tbl>
          </a:graphicData>
        </a:graphic>
      </p:graphicFrame>
      <p:sp>
        <p:nvSpPr>
          <p:cNvPr id="9" name="TextBox 8">
            <a:extLst>
              <a:ext uri="{FF2B5EF4-FFF2-40B4-BE49-F238E27FC236}">
                <a16:creationId xmlns:a16="http://schemas.microsoft.com/office/drawing/2014/main" id="{3F604991-547D-1944-810F-F401F929BE65}"/>
              </a:ext>
            </a:extLst>
          </p:cNvPr>
          <p:cNvSpPr txBox="1"/>
          <p:nvPr/>
        </p:nvSpPr>
        <p:spPr>
          <a:xfrm>
            <a:off x="0" y="6368674"/>
            <a:ext cx="1814151" cy="369332"/>
          </a:xfrm>
          <a:prstGeom prst="rect">
            <a:avLst/>
          </a:prstGeom>
          <a:noFill/>
        </p:spPr>
        <p:txBody>
          <a:bodyPr wrap="none" rtlCol="0">
            <a:spAutoFit/>
          </a:bodyPr>
          <a:lstStyle/>
          <a:p>
            <a:r>
              <a:rPr lang="en-US" dirty="0"/>
              <a:t>New table: 06/24</a:t>
            </a:r>
          </a:p>
        </p:txBody>
      </p:sp>
    </p:spTree>
    <p:extLst>
      <p:ext uri="{BB962C8B-B14F-4D97-AF65-F5344CB8AC3E}">
        <p14:creationId xmlns:p14="http://schemas.microsoft.com/office/powerpoint/2010/main" val="100149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2BC0-283D-417A-9FCE-68BAF938E0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CBAB1F-B505-460F-92ED-A2A0D5F0FEB3}"/>
              </a:ext>
            </a:extLst>
          </p:cNvPr>
          <p:cNvSpPr>
            <a:spLocks noGrp="1"/>
          </p:cNvSpPr>
          <p:nvPr>
            <p:ph idx="1"/>
          </p:nvPr>
        </p:nvSpPr>
        <p:spPr/>
        <p:txBody>
          <a:bodyPr/>
          <a:lstStyle/>
          <a:p>
            <a:r>
              <a:rPr lang="en-US" dirty="0">
                <a:solidFill>
                  <a:srgbClr val="FF0000"/>
                </a:solidFill>
              </a:rPr>
              <a:t>THE REMAINDER OF THE SLIDES ARE NOT PART OF THE PAPER. We may decide to add them back if reviewers ask for them, but I plan to exclude them for the initial submission. </a:t>
            </a:r>
          </a:p>
        </p:txBody>
      </p:sp>
    </p:spTree>
    <p:extLst>
      <p:ext uri="{BB962C8B-B14F-4D97-AF65-F5344CB8AC3E}">
        <p14:creationId xmlns:p14="http://schemas.microsoft.com/office/powerpoint/2010/main" val="348658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73D28-CCD0-45F8-8F6A-E02FC1A51B9E}"/>
              </a:ext>
            </a:extLst>
          </p:cNvPr>
          <p:cNvSpPr>
            <a:spLocks noGrp="1"/>
          </p:cNvSpPr>
          <p:nvPr>
            <p:ph idx="1"/>
          </p:nvPr>
        </p:nvSpPr>
        <p:spPr>
          <a:xfrm>
            <a:off x="198911" y="369909"/>
            <a:ext cx="10515600" cy="4351338"/>
          </a:xfrm>
        </p:spPr>
        <p:txBody>
          <a:bodyPr/>
          <a:lstStyle/>
          <a:p>
            <a:pPr marL="0" indent="0">
              <a:buNone/>
            </a:pPr>
            <a:r>
              <a:rPr lang="en-US" i="1" dirty="0"/>
              <a:t>excluded</a:t>
            </a:r>
            <a:endParaRPr lang="en-US" dirty="0"/>
          </a:p>
        </p:txBody>
      </p:sp>
      <p:sp>
        <p:nvSpPr>
          <p:cNvPr id="12" name="TextBox 11">
            <a:extLst>
              <a:ext uri="{FF2B5EF4-FFF2-40B4-BE49-F238E27FC236}">
                <a16:creationId xmlns:a16="http://schemas.microsoft.com/office/drawing/2014/main" id="{2DF2AFCE-ACB0-4748-8979-E1E82499E1C4}"/>
              </a:ext>
            </a:extLst>
          </p:cNvPr>
          <p:cNvSpPr txBox="1"/>
          <p:nvPr/>
        </p:nvSpPr>
        <p:spPr>
          <a:xfrm flipH="1">
            <a:off x="11299056" y="6373520"/>
            <a:ext cx="788485" cy="369332"/>
          </a:xfrm>
          <a:prstGeom prst="rect">
            <a:avLst/>
          </a:prstGeom>
          <a:noFill/>
        </p:spPr>
        <p:txBody>
          <a:bodyPr wrap="square" rtlCol="0">
            <a:spAutoFit/>
          </a:bodyPr>
          <a:lstStyle/>
          <a:p>
            <a:r>
              <a:rPr lang="en-US" dirty="0"/>
              <a:t>Diet 1</a:t>
            </a:r>
          </a:p>
        </p:txBody>
      </p:sp>
      <p:sp>
        <p:nvSpPr>
          <p:cNvPr id="4" name="TextBox 3">
            <a:extLst>
              <a:ext uri="{FF2B5EF4-FFF2-40B4-BE49-F238E27FC236}">
                <a16:creationId xmlns:a16="http://schemas.microsoft.com/office/drawing/2014/main" id="{3FD7967A-56B2-A44E-8453-FC6CBEF233FC}"/>
              </a:ext>
            </a:extLst>
          </p:cNvPr>
          <p:cNvSpPr txBox="1"/>
          <p:nvPr/>
        </p:nvSpPr>
        <p:spPr>
          <a:xfrm>
            <a:off x="401782" y="1336119"/>
            <a:ext cx="11591307" cy="4185761"/>
          </a:xfrm>
          <a:prstGeom prst="rect">
            <a:avLst/>
          </a:prstGeom>
          <a:noFill/>
        </p:spPr>
        <p:txBody>
          <a:bodyPr wrap="square" rtlCol="0">
            <a:spAutoFit/>
          </a:bodyPr>
          <a:lstStyle/>
          <a:p>
            <a:pPr marL="400050" indent="-400050">
              <a:buFont typeface="+mj-lt"/>
              <a:buAutoNum type="romanUcPeriod"/>
            </a:pPr>
            <a:r>
              <a:rPr lang="en-US" dirty="0"/>
              <a:t>Yeast supplement</a:t>
            </a:r>
          </a:p>
          <a:p>
            <a:pPr marL="857250" lvl="1" indent="-400050">
              <a:buFont typeface="Arial" panose="020B0604020202020204" pitchFamily="34" charset="0"/>
              <a:buChar char="•"/>
            </a:pPr>
            <a:r>
              <a:rPr lang="en-US" sz="1600" dirty="0">
                <a:solidFill>
                  <a:schemeClr val="bg2">
                    <a:lumMod val="25000"/>
                  </a:schemeClr>
                </a:solidFill>
              </a:rPr>
              <a:t>Yeast after spray resulted in higher survival than cornmeal diet after spray on fungal treatment only. No such difference between control flies.  </a:t>
            </a:r>
          </a:p>
          <a:p>
            <a:pPr marL="400050" indent="-400050">
              <a:buFont typeface="+mj-lt"/>
              <a:buAutoNum type="romanUcPeriod"/>
            </a:pPr>
            <a:endParaRPr lang="en-US" dirty="0"/>
          </a:p>
          <a:p>
            <a:pPr marL="400050" indent="-400050">
              <a:buFont typeface="+mj-lt"/>
              <a:buAutoNum type="romanUcPeriod"/>
            </a:pPr>
            <a:endParaRPr lang="en-US" dirty="0"/>
          </a:p>
          <a:p>
            <a:pPr marL="400050" indent="-400050">
              <a:buFont typeface="+mj-lt"/>
              <a:buAutoNum type="romanUcPeriod"/>
            </a:pPr>
            <a:endParaRPr lang="en-US" dirty="0"/>
          </a:p>
          <a:p>
            <a:pPr marL="400050" indent="-400050">
              <a:buFont typeface="+mj-lt"/>
              <a:buAutoNum type="romanUcPeriod"/>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pPr marL="857250" lvl="1" indent="-400050">
              <a:buFont typeface="Arial" panose="020B0604020202020204" pitchFamily="34" charset="0"/>
              <a:buChar char="•"/>
            </a:pPr>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E9EB5159-45BC-3E4D-A624-96D7F2593B34}"/>
              </a:ext>
            </a:extLst>
          </p:cNvPr>
          <p:cNvGraphicFramePr>
            <a:graphicFrameLocks noGrp="1"/>
          </p:cNvGraphicFramePr>
          <p:nvPr/>
        </p:nvGraphicFramePr>
        <p:xfrm>
          <a:off x="1477489" y="2393969"/>
          <a:ext cx="7228842" cy="1371600"/>
        </p:xfrm>
        <a:graphic>
          <a:graphicData uri="http://schemas.openxmlformats.org/drawingml/2006/table">
            <a:tbl>
              <a:tblPr firstRow="1" bandRow="1">
                <a:tableStyleId>{5940675A-B579-460E-94D1-54222C63F5DA}</a:tableStyleId>
              </a:tblPr>
              <a:tblGrid>
                <a:gridCol w="1080285">
                  <a:extLst>
                    <a:ext uri="{9D8B030D-6E8A-4147-A177-3AD203B41FA5}">
                      <a16:colId xmlns:a16="http://schemas.microsoft.com/office/drawing/2014/main" val="482271420"/>
                    </a:ext>
                  </a:extLst>
                </a:gridCol>
                <a:gridCol w="1080285">
                  <a:extLst>
                    <a:ext uri="{9D8B030D-6E8A-4147-A177-3AD203B41FA5}">
                      <a16:colId xmlns:a16="http://schemas.microsoft.com/office/drawing/2014/main" val="2730131625"/>
                    </a:ext>
                  </a:extLst>
                </a:gridCol>
                <a:gridCol w="663635">
                  <a:extLst>
                    <a:ext uri="{9D8B030D-6E8A-4147-A177-3AD203B41FA5}">
                      <a16:colId xmlns:a16="http://schemas.microsoft.com/office/drawing/2014/main" val="558337430"/>
                    </a:ext>
                  </a:extLst>
                </a:gridCol>
                <a:gridCol w="828116">
                  <a:extLst>
                    <a:ext uri="{9D8B030D-6E8A-4147-A177-3AD203B41FA5}">
                      <a16:colId xmlns:a16="http://schemas.microsoft.com/office/drawing/2014/main" val="788840185"/>
                    </a:ext>
                  </a:extLst>
                </a:gridCol>
                <a:gridCol w="692728">
                  <a:extLst>
                    <a:ext uri="{9D8B030D-6E8A-4147-A177-3AD203B41FA5}">
                      <a16:colId xmlns:a16="http://schemas.microsoft.com/office/drawing/2014/main" val="3636553945"/>
                    </a:ext>
                  </a:extLst>
                </a:gridCol>
                <a:gridCol w="914400">
                  <a:extLst>
                    <a:ext uri="{9D8B030D-6E8A-4147-A177-3AD203B41FA5}">
                      <a16:colId xmlns:a16="http://schemas.microsoft.com/office/drawing/2014/main" val="4042278622"/>
                    </a:ext>
                  </a:extLst>
                </a:gridCol>
                <a:gridCol w="1047070">
                  <a:extLst>
                    <a:ext uri="{9D8B030D-6E8A-4147-A177-3AD203B41FA5}">
                      <a16:colId xmlns:a16="http://schemas.microsoft.com/office/drawing/2014/main" val="1211399707"/>
                    </a:ext>
                  </a:extLst>
                </a:gridCol>
                <a:gridCol w="922323">
                  <a:extLst>
                    <a:ext uri="{9D8B030D-6E8A-4147-A177-3AD203B41FA5}">
                      <a16:colId xmlns:a16="http://schemas.microsoft.com/office/drawing/2014/main" val="348404548"/>
                    </a:ext>
                  </a:extLst>
                </a:gridCol>
              </a:tblGrid>
              <a:tr h="220915">
                <a:tc gridSpan="2">
                  <a:txBody>
                    <a:bodyPr/>
                    <a:lstStyle/>
                    <a:p>
                      <a:pPr algn="ctr"/>
                      <a:r>
                        <a:rPr lang="en-US" sz="1100" dirty="0"/>
                        <a:t>Baseline: C/CY</a:t>
                      </a:r>
                    </a:p>
                  </a:txBody>
                  <a:tcPr>
                    <a:solidFill>
                      <a:schemeClr val="accent2"/>
                    </a:solidFill>
                  </a:tcPr>
                </a:tc>
                <a:tc hMerge="1">
                  <a:txBody>
                    <a:bodyPr/>
                    <a:lstStyle/>
                    <a:p>
                      <a:pPr algn="ctr"/>
                      <a:endParaRPr lang="en-US" sz="1100" dirty="0"/>
                    </a:p>
                  </a:txBody>
                  <a:tcPr>
                    <a:solidFill>
                      <a:schemeClr val="accent2"/>
                    </a:solidFill>
                  </a:tcPr>
                </a:tc>
                <a:tc gridSpan="3">
                  <a:txBody>
                    <a:bodyPr/>
                    <a:lstStyle/>
                    <a:p>
                      <a:pPr algn="ctr"/>
                      <a:r>
                        <a:rPr lang="en-US" sz="1100" dirty="0"/>
                        <a:t>Control</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Fungal</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220915">
                <a:tc gridSpan="2">
                  <a:txBody>
                    <a:bodyPr/>
                    <a:lstStyle/>
                    <a:p>
                      <a:pPr algn="ctr"/>
                      <a:r>
                        <a:rPr lang="en-US" sz="1100" dirty="0"/>
                        <a:t>Days</a:t>
                      </a:r>
                    </a:p>
                  </a:txBody>
                  <a:tcPr/>
                </a:tc>
                <a:tc hMerge="1">
                  <a:txBody>
                    <a:bodyPr/>
                    <a:lstStyle/>
                    <a:p>
                      <a:pPr algn="ctr"/>
                      <a:endParaRPr lang="en-US" sz="1100" dirty="0"/>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363860">
                <a:tc>
                  <a:txBody>
                    <a:bodyPr/>
                    <a:lstStyle/>
                    <a:p>
                      <a:pPr algn="ctr"/>
                      <a:r>
                        <a:rPr lang="en-US" sz="1100" dirty="0"/>
                        <a:t>C/C 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0.693</a:t>
                      </a:r>
                    </a:p>
                    <a:p>
                      <a:pPr algn="ctr"/>
                      <a:r>
                        <a:rPr lang="en-US" sz="1100" dirty="0"/>
                        <a:t>(0.5725)</a:t>
                      </a:r>
                    </a:p>
                  </a:txBody>
                  <a:tcPr/>
                </a:tc>
                <a:tc>
                  <a:txBody>
                    <a:bodyPr/>
                    <a:lstStyle/>
                    <a:p>
                      <a:pPr algn="ctr"/>
                      <a:r>
                        <a:rPr lang="en-US" sz="1100" dirty="0"/>
                        <a:t>2.610</a:t>
                      </a:r>
                    </a:p>
                    <a:p>
                      <a:pPr algn="ctr"/>
                      <a:r>
                        <a:rPr lang="en-US" sz="1100" dirty="0"/>
                        <a:t>(0.2577)</a:t>
                      </a:r>
                    </a:p>
                  </a:txBody>
                  <a:tcPr/>
                </a:tc>
                <a:tc>
                  <a:txBody>
                    <a:bodyPr/>
                    <a:lstStyle/>
                    <a:p>
                      <a:pPr algn="ctr"/>
                      <a:r>
                        <a:rPr lang="en-US" sz="1100" dirty="0"/>
                        <a:t>5.252</a:t>
                      </a:r>
                    </a:p>
                    <a:p>
                      <a:pPr algn="ctr"/>
                      <a:r>
                        <a:rPr lang="en-US" sz="1100" dirty="0"/>
                        <a:t>(0.2577)</a:t>
                      </a:r>
                    </a:p>
                  </a:txBody>
                  <a:tcPr/>
                </a:tc>
                <a:tc>
                  <a:txBody>
                    <a:bodyPr/>
                    <a:lstStyle/>
                    <a:p>
                      <a:pPr algn="ctr"/>
                      <a:r>
                        <a:rPr lang="en-US" sz="1100" dirty="0"/>
                        <a:t>1.734</a:t>
                      </a:r>
                    </a:p>
                    <a:p>
                      <a:pPr algn="ctr"/>
                      <a:r>
                        <a:rPr lang="en-US" sz="1100" dirty="0"/>
                        <a:t>(0.3288)</a:t>
                      </a:r>
                    </a:p>
                  </a:txBody>
                  <a:tcPr/>
                </a:tc>
                <a:tc>
                  <a:txBody>
                    <a:bodyPr/>
                    <a:lstStyle/>
                    <a:p>
                      <a:pPr algn="ctr"/>
                      <a:r>
                        <a:rPr lang="en-US" sz="1100" dirty="0">
                          <a:highlight>
                            <a:srgbClr val="FFFF00"/>
                          </a:highlight>
                        </a:rPr>
                        <a:t>4.577</a:t>
                      </a:r>
                    </a:p>
                    <a:p>
                      <a:pPr algn="ctr"/>
                      <a:r>
                        <a:rPr lang="en-US" sz="1100" dirty="0">
                          <a:highlight>
                            <a:srgbClr val="FFFF00"/>
                          </a:highlight>
                        </a:rPr>
                        <a:t>(6.0606e-10)</a:t>
                      </a:r>
                    </a:p>
                  </a:txBody>
                  <a:tcPr/>
                </a:tc>
                <a:tc>
                  <a:txBody>
                    <a:bodyPr/>
                    <a:lstStyle/>
                    <a:p>
                      <a:pPr algn="ctr"/>
                      <a:r>
                        <a:rPr lang="en-US" sz="1100" dirty="0">
                          <a:highlight>
                            <a:srgbClr val="FFFF00"/>
                          </a:highlight>
                        </a:rPr>
                        <a:t>2.991</a:t>
                      </a:r>
                    </a:p>
                    <a:p>
                      <a:pPr algn="ctr"/>
                      <a:r>
                        <a:rPr lang="en-US" sz="1100" dirty="0">
                          <a:highlight>
                            <a:srgbClr val="FFFF00"/>
                          </a:highlight>
                        </a:rPr>
                        <a:t>(8.4623e-11)</a:t>
                      </a:r>
                    </a:p>
                  </a:txBody>
                  <a:tcPr/>
                </a:tc>
                <a:extLst>
                  <a:ext uri="{0D108BD9-81ED-4DB2-BD59-A6C34878D82A}">
                    <a16:rowId xmlns:a16="http://schemas.microsoft.com/office/drawing/2014/main" val="4138375111"/>
                  </a:ext>
                </a:extLst>
              </a:tr>
              <a:tr h="363860">
                <a:tc>
                  <a:txBody>
                    <a:bodyPr/>
                    <a:lstStyle/>
                    <a:p>
                      <a:pPr algn="ctr"/>
                      <a:r>
                        <a:rPr lang="en-US" sz="1100" dirty="0"/>
                        <a:t>C/C Female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0.693</a:t>
                      </a:r>
                    </a:p>
                    <a:p>
                      <a:pPr algn="ctr"/>
                      <a:r>
                        <a:rPr lang="en-US" sz="1100" dirty="0"/>
                        <a:t>(0.5725)</a:t>
                      </a:r>
                    </a:p>
                  </a:txBody>
                  <a:tcPr/>
                </a:tc>
                <a:tc>
                  <a:txBody>
                    <a:bodyPr/>
                    <a:lstStyle/>
                    <a:p>
                      <a:pPr algn="ctr"/>
                      <a:r>
                        <a:rPr lang="en-US" sz="1100" dirty="0"/>
                        <a:t>2.610</a:t>
                      </a:r>
                    </a:p>
                    <a:p>
                      <a:pPr algn="ctr"/>
                      <a:r>
                        <a:rPr lang="en-US" sz="1100" dirty="0"/>
                        <a:t>(0.2577)</a:t>
                      </a:r>
                    </a:p>
                  </a:txBody>
                  <a:tcPr/>
                </a:tc>
                <a:tc>
                  <a:txBody>
                    <a:bodyPr/>
                    <a:lstStyle/>
                    <a:p>
                      <a:pPr algn="ctr"/>
                      <a:r>
                        <a:rPr lang="en-US" sz="1100" dirty="0"/>
                        <a:t>5.252</a:t>
                      </a:r>
                    </a:p>
                    <a:p>
                      <a:pPr algn="ctr"/>
                      <a:r>
                        <a:rPr lang="en-US" sz="1100" dirty="0"/>
                        <a:t>(0.2577)</a:t>
                      </a:r>
                    </a:p>
                  </a:txBody>
                  <a:tcPr/>
                </a:tc>
                <a:tc>
                  <a:txBody>
                    <a:bodyPr/>
                    <a:lstStyle/>
                    <a:p>
                      <a:pPr algn="ctr"/>
                      <a:r>
                        <a:rPr lang="en-US" sz="1100" dirty="0"/>
                        <a:t>1.591</a:t>
                      </a:r>
                    </a:p>
                    <a:p>
                      <a:pPr algn="ctr"/>
                      <a:r>
                        <a:rPr lang="en-US" sz="1100" dirty="0"/>
                        <a:t>(0.3339)</a:t>
                      </a:r>
                    </a:p>
                  </a:txBody>
                  <a:tcPr/>
                </a:tc>
                <a:tc>
                  <a:txBody>
                    <a:bodyPr/>
                    <a:lstStyle/>
                    <a:p>
                      <a:pPr algn="ctr"/>
                      <a:r>
                        <a:rPr lang="en-US" sz="1100" dirty="0">
                          <a:highlight>
                            <a:srgbClr val="FFFF00"/>
                          </a:highlight>
                        </a:rPr>
                        <a:t>3.547</a:t>
                      </a:r>
                    </a:p>
                    <a:p>
                      <a:pPr algn="ctr"/>
                      <a:r>
                        <a:rPr lang="en-US" sz="1100" dirty="0">
                          <a:highlight>
                            <a:srgbClr val="FFFF00"/>
                          </a:highlight>
                        </a:rPr>
                        <a:t>(2.2922e-12)</a:t>
                      </a:r>
                    </a:p>
                  </a:txBody>
                  <a:tcPr/>
                </a:tc>
                <a:tc>
                  <a:txBody>
                    <a:bodyPr/>
                    <a:lstStyle/>
                    <a:p>
                      <a:pPr algn="ctr"/>
                      <a:r>
                        <a:rPr lang="en-US" sz="1100" dirty="0">
                          <a:highlight>
                            <a:srgbClr val="FFFF00"/>
                          </a:highlight>
                        </a:rPr>
                        <a:t>3.526</a:t>
                      </a:r>
                    </a:p>
                    <a:p>
                      <a:pPr algn="ctr"/>
                      <a:r>
                        <a:rPr lang="en-US" sz="1100" dirty="0">
                          <a:highlight>
                            <a:srgbClr val="FFFF00"/>
                          </a:highlight>
                        </a:rPr>
                        <a:t>(6.0437e-11)</a:t>
                      </a:r>
                    </a:p>
                  </a:txBody>
                  <a:tcPr/>
                </a:tc>
                <a:extLst>
                  <a:ext uri="{0D108BD9-81ED-4DB2-BD59-A6C34878D82A}">
                    <a16:rowId xmlns:a16="http://schemas.microsoft.com/office/drawing/2014/main" val="376592132"/>
                  </a:ext>
                </a:extLst>
              </a:tr>
            </a:tbl>
          </a:graphicData>
        </a:graphic>
      </p:graphicFrame>
      <p:graphicFrame>
        <p:nvGraphicFramePr>
          <p:cNvPr id="7" name="Table 6">
            <a:extLst>
              <a:ext uri="{FF2B5EF4-FFF2-40B4-BE49-F238E27FC236}">
                <a16:creationId xmlns:a16="http://schemas.microsoft.com/office/drawing/2014/main" id="{29EA1162-B6F7-E646-B346-7494C2DEFE0A}"/>
              </a:ext>
            </a:extLst>
          </p:cNvPr>
          <p:cNvGraphicFramePr>
            <a:graphicFrameLocks noGrp="1"/>
          </p:cNvGraphicFramePr>
          <p:nvPr/>
        </p:nvGraphicFramePr>
        <p:xfrm>
          <a:off x="1477489" y="3785365"/>
          <a:ext cx="7228842" cy="1371600"/>
        </p:xfrm>
        <a:graphic>
          <a:graphicData uri="http://schemas.openxmlformats.org/drawingml/2006/table">
            <a:tbl>
              <a:tblPr firstRow="1" bandRow="1">
                <a:tableStyleId>{5940675A-B579-460E-94D1-54222C63F5DA}</a:tableStyleId>
              </a:tblPr>
              <a:tblGrid>
                <a:gridCol w="1080285">
                  <a:extLst>
                    <a:ext uri="{9D8B030D-6E8A-4147-A177-3AD203B41FA5}">
                      <a16:colId xmlns:a16="http://schemas.microsoft.com/office/drawing/2014/main" val="482271420"/>
                    </a:ext>
                  </a:extLst>
                </a:gridCol>
                <a:gridCol w="1080285">
                  <a:extLst>
                    <a:ext uri="{9D8B030D-6E8A-4147-A177-3AD203B41FA5}">
                      <a16:colId xmlns:a16="http://schemas.microsoft.com/office/drawing/2014/main" val="2730131625"/>
                    </a:ext>
                  </a:extLst>
                </a:gridCol>
                <a:gridCol w="663635">
                  <a:extLst>
                    <a:ext uri="{9D8B030D-6E8A-4147-A177-3AD203B41FA5}">
                      <a16:colId xmlns:a16="http://schemas.microsoft.com/office/drawing/2014/main" val="558337430"/>
                    </a:ext>
                  </a:extLst>
                </a:gridCol>
                <a:gridCol w="828116">
                  <a:extLst>
                    <a:ext uri="{9D8B030D-6E8A-4147-A177-3AD203B41FA5}">
                      <a16:colId xmlns:a16="http://schemas.microsoft.com/office/drawing/2014/main" val="788840185"/>
                    </a:ext>
                  </a:extLst>
                </a:gridCol>
                <a:gridCol w="692728">
                  <a:extLst>
                    <a:ext uri="{9D8B030D-6E8A-4147-A177-3AD203B41FA5}">
                      <a16:colId xmlns:a16="http://schemas.microsoft.com/office/drawing/2014/main" val="3636553945"/>
                    </a:ext>
                  </a:extLst>
                </a:gridCol>
                <a:gridCol w="914400">
                  <a:extLst>
                    <a:ext uri="{9D8B030D-6E8A-4147-A177-3AD203B41FA5}">
                      <a16:colId xmlns:a16="http://schemas.microsoft.com/office/drawing/2014/main" val="4042278622"/>
                    </a:ext>
                  </a:extLst>
                </a:gridCol>
                <a:gridCol w="1047070">
                  <a:extLst>
                    <a:ext uri="{9D8B030D-6E8A-4147-A177-3AD203B41FA5}">
                      <a16:colId xmlns:a16="http://schemas.microsoft.com/office/drawing/2014/main" val="1211399707"/>
                    </a:ext>
                  </a:extLst>
                </a:gridCol>
                <a:gridCol w="922323">
                  <a:extLst>
                    <a:ext uri="{9D8B030D-6E8A-4147-A177-3AD203B41FA5}">
                      <a16:colId xmlns:a16="http://schemas.microsoft.com/office/drawing/2014/main" val="348404548"/>
                    </a:ext>
                  </a:extLst>
                </a:gridCol>
              </a:tblGrid>
              <a:tr h="220915">
                <a:tc gridSpan="2">
                  <a:txBody>
                    <a:bodyPr/>
                    <a:lstStyle/>
                    <a:p>
                      <a:pPr algn="ctr"/>
                      <a:r>
                        <a:rPr lang="en-US" sz="1100" dirty="0"/>
                        <a:t>Baseline: CY/CY</a:t>
                      </a:r>
                    </a:p>
                  </a:txBody>
                  <a:tcPr>
                    <a:solidFill>
                      <a:schemeClr val="accent2"/>
                    </a:solidFill>
                  </a:tcPr>
                </a:tc>
                <a:tc hMerge="1">
                  <a:txBody>
                    <a:bodyPr/>
                    <a:lstStyle/>
                    <a:p>
                      <a:pPr algn="ctr"/>
                      <a:endParaRPr lang="en-US" sz="1100" dirty="0"/>
                    </a:p>
                  </a:txBody>
                  <a:tcPr>
                    <a:solidFill>
                      <a:schemeClr val="accent2"/>
                    </a:solidFill>
                  </a:tcPr>
                </a:tc>
                <a:tc gridSpan="3">
                  <a:txBody>
                    <a:bodyPr/>
                    <a:lstStyle/>
                    <a:p>
                      <a:pPr algn="ctr"/>
                      <a:r>
                        <a:rPr lang="en-US" sz="1100" dirty="0"/>
                        <a:t>Control</a:t>
                      </a:r>
                    </a:p>
                  </a:txBody>
                  <a:tcPr/>
                </a:tc>
                <a:tc hMerge="1">
                  <a:txBody>
                    <a:bodyPr/>
                    <a:lstStyle/>
                    <a:p>
                      <a:pPr algn="ctr"/>
                      <a:endParaRPr lang="en-US" dirty="0"/>
                    </a:p>
                  </a:txBody>
                  <a:tcPr/>
                </a:tc>
                <a:tc hMerge="1">
                  <a:txBody>
                    <a:bodyPr/>
                    <a:lstStyle/>
                    <a:p>
                      <a:pPr algn="ctr"/>
                      <a:endParaRPr lang="en-US" dirty="0"/>
                    </a:p>
                  </a:txBody>
                  <a:tcPr/>
                </a:tc>
                <a:tc gridSpan="3">
                  <a:txBody>
                    <a:bodyPr/>
                    <a:lstStyle/>
                    <a:p>
                      <a:pPr algn="ctr"/>
                      <a:r>
                        <a:rPr lang="en-US" sz="1100" dirty="0"/>
                        <a:t>Fungal</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194284"/>
                  </a:ext>
                </a:extLst>
              </a:tr>
              <a:tr h="220915">
                <a:tc gridSpan="2">
                  <a:txBody>
                    <a:bodyPr/>
                    <a:lstStyle/>
                    <a:p>
                      <a:pPr algn="ctr"/>
                      <a:r>
                        <a:rPr lang="en-US" sz="1100" dirty="0"/>
                        <a:t>Days</a:t>
                      </a:r>
                    </a:p>
                  </a:txBody>
                  <a:tcPr/>
                </a:tc>
                <a:tc hMerge="1">
                  <a:txBody>
                    <a:bodyPr/>
                    <a:lstStyle/>
                    <a:p>
                      <a:pPr algn="ctr"/>
                      <a:endParaRPr lang="en-US" sz="1100" dirty="0"/>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tc>
                  <a:txBody>
                    <a:bodyPr/>
                    <a:lstStyle/>
                    <a:p>
                      <a:pPr algn="ctr"/>
                      <a:r>
                        <a:rPr lang="en-US" sz="1100" dirty="0"/>
                        <a:t>0-4</a:t>
                      </a:r>
                    </a:p>
                  </a:txBody>
                  <a:tcPr/>
                </a:tc>
                <a:tc>
                  <a:txBody>
                    <a:bodyPr/>
                    <a:lstStyle/>
                    <a:p>
                      <a:pPr algn="ctr"/>
                      <a:r>
                        <a:rPr lang="en-US" sz="1100" dirty="0"/>
                        <a:t>4-9</a:t>
                      </a:r>
                    </a:p>
                  </a:txBody>
                  <a:tcPr/>
                </a:tc>
                <a:tc>
                  <a:txBody>
                    <a:bodyPr/>
                    <a:lstStyle/>
                    <a:p>
                      <a:pPr algn="ctr"/>
                      <a:r>
                        <a:rPr lang="en-US" sz="1100" dirty="0"/>
                        <a:t>9-12</a:t>
                      </a:r>
                    </a:p>
                  </a:txBody>
                  <a:tcPr/>
                </a:tc>
                <a:extLst>
                  <a:ext uri="{0D108BD9-81ED-4DB2-BD59-A6C34878D82A}">
                    <a16:rowId xmlns:a16="http://schemas.microsoft.com/office/drawing/2014/main" val="4206556522"/>
                  </a:ext>
                </a:extLst>
              </a:tr>
              <a:tr h="363860">
                <a:tc>
                  <a:txBody>
                    <a:bodyPr/>
                    <a:lstStyle/>
                    <a:p>
                      <a:pPr algn="ctr"/>
                      <a:r>
                        <a:rPr lang="en-US" sz="1100" dirty="0"/>
                        <a:t>CY/C 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0.376</a:t>
                      </a:r>
                    </a:p>
                    <a:p>
                      <a:pPr algn="ctr"/>
                      <a:r>
                        <a:rPr lang="en-US" sz="1100" dirty="0"/>
                        <a:t>(0.0765)</a:t>
                      </a:r>
                    </a:p>
                  </a:txBody>
                  <a:tcPr/>
                </a:tc>
                <a:tc>
                  <a:txBody>
                    <a:bodyPr/>
                    <a:lstStyle/>
                    <a:p>
                      <a:pPr algn="ctr"/>
                      <a:r>
                        <a:rPr lang="en-US" sz="1100" dirty="0"/>
                        <a:t>0.569</a:t>
                      </a:r>
                    </a:p>
                    <a:p>
                      <a:pPr algn="ctr"/>
                      <a:r>
                        <a:rPr lang="en-US" sz="1100" dirty="0"/>
                        <a:t>(0.2593)</a:t>
                      </a:r>
                    </a:p>
                  </a:txBody>
                  <a:tcPr/>
                </a:tc>
                <a:tc>
                  <a:txBody>
                    <a:bodyPr/>
                    <a:lstStyle/>
                    <a:p>
                      <a:pPr algn="ctr"/>
                      <a:r>
                        <a:rPr lang="en-US" sz="1100" dirty="0"/>
                        <a:t>1.209</a:t>
                      </a:r>
                    </a:p>
                    <a:p>
                      <a:pPr algn="ctr"/>
                      <a:r>
                        <a:rPr lang="en-US" sz="1100" dirty="0"/>
                        <a:t>(0.7702)</a:t>
                      </a:r>
                    </a:p>
                  </a:txBody>
                  <a:tcPr/>
                </a:tc>
                <a:tc>
                  <a:txBody>
                    <a:bodyPr/>
                    <a:lstStyle/>
                    <a:p>
                      <a:pPr algn="ctr"/>
                      <a:r>
                        <a:rPr lang="en-US" sz="1100" dirty="0"/>
                        <a:t>0.703</a:t>
                      </a:r>
                    </a:p>
                    <a:p>
                      <a:pPr algn="ctr"/>
                      <a:r>
                        <a:rPr lang="en-US" sz="1100" dirty="0"/>
                        <a:t>(0.5882)</a:t>
                      </a:r>
                    </a:p>
                  </a:txBody>
                  <a:tcPr/>
                </a:tc>
                <a:tc>
                  <a:txBody>
                    <a:bodyPr/>
                    <a:lstStyle/>
                    <a:p>
                      <a:pPr algn="ctr"/>
                      <a:r>
                        <a:rPr lang="en-US" sz="1100" dirty="0">
                          <a:highlight>
                            <a:srgbClr val="FFFF00"/>
                          </a:highlight>
                        </a:rPr>
                        <a:t>2.560</a:t>
                      </a:r>
                    </a:p>
                    <a:p>
                      <a:pPr algn="ctr"/>
                      <a:r>
                        <a:rPr lang="en-US" sz="1100" dirty="0">
                          <a:highlight>
                            <a:srgbClr val="FFFF00"/>
                          </a:highlight>
                        </a:rPr>
                        <a:t>(3.0444e-5)</a:t>
                      </a:r>
                    </a:p>
                  </a:txBody>
                  <a:tcPr/>
                </a:tc>
                <a:tc>
                  <a:txBody>
                    <a:bodyPr/>
                    <a:lstStyle/>
                    <a:p>
                      <a:pPr algn="ctr"/>
                      <a:r>
                        <a:rPr lang="en-US" sz="1100" dirty="0">
                          <a:highlight>
                            <a:srgbClr val="FFFF00"/>
                          </a:highlight>
                        </a:rPr>
                        <a:t>2.249</a:t>
                      </a:r>
                    </a:p>
                    <a:p>
                      <a:pPr algn="ctr"/>
                      <a:r>
                        <a:rPr lang="en-US" sz="1100" dirty="0">
                          <a:highlight>
                            <a:srgbClr val="FFFF00"/>
                          </a:highlight>
                        </a:rPr>
                        <a:t>(2.5324e-06)</a:t>
                      </a:r>
                    </a:p>
                  </a:txBody>
                  <a:tcPr/>
                </a:tc>
                <a:extLst>
                  <a:ext uri="{0D108BD9-81ED-4DB2-BD59-A6C34878D82A}">
                    <a16:rowId xmlns:a16="http://schemas.microsoft.com/office/drawing/2014/main" val="4138375111"/>
                  </a:ext>
                </a:extLst>
              </a:tr>
              <a:tr h="363860">
                <a:tc>
                  <a:txBody>
                    <a:bodyPr/>
                    <a:lstStyle/>
                    <a:p>
                      <a:pPr algn="ctr"/>
                      <a:r>
                        <a:rPr lang="en-US" sz="1100" dirty="0"/>
                        <a:t>CY/C Female</a:t>
                      </a:r>
                    </a:p>
                  </a:txBody>
                  <a:tcPr/>
                </a:tc>
                <a:tc>
                  <a:txBody>
                    <a:bodyPr/>
                    <a:lstStyle/>
                    <a:p>
                      <a:pPr algn="ctr"/>
                      <a:r>
                        <a:rPr lang="en-US" sz="1100" dirty="0"/>
                        <a:t>Hazard ratio</a:t>
                      </a:r>
                    </a:p>
                    <a:p>
                      <a:pPr algn="ctr"/>
                      <a:r>
                        <a:rPr lang="en-US" sz="1100" dirty="0"/>
                        <a:t>(p-value)</a:t>
                      </a:r>
                    </a:p>
                  </a:txBody>
                  <a:tcPr/>
                </a:tc>
                <a:tc>
                  <a:txBody>
                    <a:bodyPr/>
                    <a:lstStyle/>
                    <a:p>
                      <a:pPr algn="ctr"/>
                      <a:r>
                        <a:rPr lang="en-US" sz="1100" dirty="0"/>
                        <a:t>0.376</a:t>
                      </a:r>
                    </a:p>
                    <a:p>
                      <a:pPr algn="ctr"/>
                      <a:r>
                        <a:rPr lang="en-US" sz="1100" dirty="0"/>
                        <a:t>(0.0765)</a:t>
                      </a:r>
                    </a:p>
                  </a:txBody>
                  <a:tcPr/>
                </a:tc>
                <a:tc>
                  <a:txBody>
                    <a:bodyPr/>
                    <a:lstStyle/>
                    <a:p>
                      <a:pPr algn="ctr"/>
                      <a:r>
                        <a:rPr lang="en-US" sz="1100" dirty="0"/>
                        <a:t>0.569</a:t>
                      </a:r>
                    </a:p>
                    <a:p>
                      <a:pPr algn="ctr"/>
                      <a:r>
                        <a:rPr lang="en-US" sz="1100" dirty="0"/>
                        <a:t>(0.2593)</a:t>
                      </a:r>
                    </a:p>
                  </a:txBody>
                  <a:tcPr/>
                </a:tc>
                <a:tc>
                  <a:txBody>
                    <a:bodyPr/>
                    <a:lstStyle/>
                    <a:p>
                      <a:pPr algn="ctr"/>
                      <a:r>
                        <a:rPr lang="en-US" sz="1100" dirty="0"/>
                        <a:t>1.209</a:t>
                      </a:r>
                    </a:p>
                    <a:p>
                      <a:pPr algn="ctr"/>
                      <a:r>
                        <a:rPr lang="en-US" sz="1100" dirty="0"/>
                        <a:t>(0.7702)</a:t>
                      </a:r>
                    </a:p>
                  </a:txBody>
                  <a:tcPr/>
                </a:tc>
                <a:tc>
                  <a:txBody>
                    <a:bodyPr/>
                    <a:lstStyle/>
                    <a:p>
                      <a:pPr algn="ctr"/>
                      <a:r>
                        <a:rPr lang="en-US" sz="1100" dirty="0"/>
                        <a:t>0.435</a:t>
                      </a:r>
                    </a:p>
                    <a:p>
                      <a:pPr algn="ctr"/>
                      <a:r>
                        <a:rPr lang="en-US" sz="1100" dirty="0"/>
                        <a:t>(0.3104)</a:t>
                      </a:r>
                    </a:p>
                  </a:txBody>
                  <a:tcPr/>
                </a:tc>
                <a:tc>
                  <a:txBody>
                    <a:bodyPr/>
                    <a:lstStyle/>
                    <a:p>
                      <a:pPr algn="ctr"/>
                      <a:r>
                        <a:rPr lang="en-US" sz="1100" dirty="0">
                          <a:highlight>
                            <a:srgbClr val="FFFF00"/>
                          </a:highlight>
                        </a:rPr>
                        <a:t>3.022</a:t>
                      </a:r>
                    </a:p>
                    <a:p>
                      <a:pPr algn="ctr"/>
                      <a:r>
                        <a:rPr lang="en-US" sz="1100" dirty="0">
                          <a:highlight>
                            <a:srgbClr val="FFFF00"/>
                          </a:highlight>
                        </a:rPr>
                        <a:t>(1.4657e-07)</a:t>
                      </a:r>
                    </a:p>
                  </a:txBody>
                  <a:tcPr/>
                </a:tc>
                <a:tc>
                  <a:txBody>
                    <a:bodyPr/>
                    <a:lstStyle/>
                    <a:p>
                      <a:pPr algn="ctr"/>
                      <a:r>
                        <a:rPr lang="en-US" sz="1100" dirty="0">
                          <a:highlight>
                            <a:srgbClr val="FFFF00"/>
                          </a:highlight>
                        </a:rPr>
                        <a:t>1.833</a:t>
                      </a:r>
                    </a:p>
                    <a:p>
                      <a:pPr algn="ctr"/>
                      <a:r>
                        <a:rPr lang="en-US" sz="1100" dirty="0">
                          <a:highlight>
                            <a:srgbClr val="FFFF00"/>
                          </a:highlight>
                        </a:rPr>
                        <a:t>(0.0003)</a:t>
                      </a:r>
                    </a:p>
                  </a:txBody>
                  <a:tcPr/>
                </a:tc>
                <a:extLst>
                  <a:ext uri="{0D108BD9-81ED-4DB2-BD59-A6C34878D82A}">
                    <a16:rowId xmlns:a16="http://schemas.microsoft.com/office/drawing/2014/main" val="376592132"/>
                  </a:ext>
                </a:extLst>
              </a:tr>
            </a:tbl>
          </a:graphicData>
        </a:graphic>
      </p:graphicFrame>
    </p:spTree>
    <p:extLst>
      <p:ext uri="{BB962C8B-B14F-4D97-AF65-F5344CB8AC3E}">
        <p14:creationId xmlns:p14="http://schemas.microsoft.com/office/powerpoint/2010/main" val="1148736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948483-A33B-4922-93F6-873100C1A2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60914" y="1291499"/>
            <a:ext cx="6628901" cy="3944529"/>
          </a:xfrm>
          <a:prstGeom prst="rect">
            <a:avLst/>
          </a:prstGeom>
          <a:noFill/>
        </p:spPr>
      </p:pic>
      <p:sp>
        <p:nvSpPr>
          <p:cNvPr id="5" name="TextBox 4">
            <a:extLst>
              <a:ext uri="{FF2B5EF4-FFF2-40B4-BE49-F238E27FC236}">
                <a16:creationId xmlns:a16="http://schemas.microsoft.com/office/drawing/2014/main" id="{109FF108-3498-4438-A864-27EF78891D38}"/>
              </a:ext>
            </a:extLst>
          </p:cNvPr>
          <p:cNvSpPr txBox="1"/>
          <p:nvPr/>
        </p:nvSpPr>
        <p:spPr>
          <a:xfrm>
            <a:off x="445168" y="5662981"/>
            <a:ext cx="9248109" cy="369332"/>
          </a:xfrm>
          <a:prstGeom prst="rect">
            <a:avLst/>
          </a:prstGeom>
          <a:noFill/>
        </p:spPr>
        <p:txBody>
          <a:bodyPr wrap="none" rtlCol="0">
            <a:spAutoFit/>
          </a:bodyPr>
          <a:lstStyle/>
          <a:p>
            <a:r>
              <a:rPr lang="en-US" dirty="0"/>
              <a:t>add the data points for all replicates on top of these trend lines and get rid of the mean points. </a:t>
            </a:r>
          </a:p>
        </p:txBody>
      </p:sp>
    </p:spTree>
    <p:extLst>
      <p:ext uri="{BB962C8B-B14F-4D97-AF65-F5344CB8AC3E}">
        <p14:creationId xmlns:p14="http://schemas.microsoft.com/office/powerpoint/2010/main" val="882015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BFDE33B-BA09-CC42-ABDB-02C4B31C313D}"/>
              </a:ext>
            </a:extLst>
          </p:cNvPr>
          <p:cNvGrpSpPr/>
          <p:nvPr/>
        </p:nvGrpSpPr>
        <p:grpSpPr>
          <a:xfrm>
            <a:off x="232012" y="2598309"/>
            <a:ext cx="2876076" cy="3015681"/>
            <a:chOff x="0" y="2639252"/>
            <a:chExt cx="2876076" cy="3015681"/>
          </a:xfrm>
        </p:grpSpPr>
        <p:pic>
          <p:nvPicPr>
            <p:cNvPr id="6" name="Picture 5" descr="A close up of a map&#10;&#10;Description automatically generated">
              <a:extLst>
                <a:ext uri="{FF2B5EF4-FFF2-40B4-BE49-F238E27FC236}">
                  <a16:creationId xmlns:a16="http://schemas.microsoft.com/office/drawing/2014/main" id="{796FD585-75CC-6043-AD85-E1017BE50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39252"/>
              <a:ext cx="1687445" cy="3015681"/>
            </a:xfrm>
            <a:prstGeom prst="rect">
              <a:avLst/>
            </a:prstGeom>
          </p:spPr>
        </p:pic>
        <p:pic>
          <p:nvPicPr>
            <p:cNvPr id="13" name="Picture 12" descr="A picture containing knife, table&#10;&#10;Description automatically generated">
              <a:extLst>
                <a:ext uri="{FF2B5EF4-FFF2-40B4-BE49-F238E27FC236}">
                  <a16:creationId xmlns:a16="http://schemas.microsoft.com/office/drawing/2014/main" id="{0384B8EF-7DD9-C844-A893-6EF8D2A74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276" y="3612887"/>
              <a:ext cx="1193800" cy="685800"/>
            </a:xfrm>
            <a:prstGeom prst="rect">
              <a:avLst/>
            </a:prstGeom>
          </p:spPr>
        </p:pic>
      </p:grpSp>
      <p:grpSp>
        <p:nvGrpSpPr>
          <p:cNvPr id="17" name="Group 16">
            <a:extLst>
              <a:ext uri="{FF2B5EF4-FFF2-40B4-BE49-F238E27FC236}">
                <a16:creationId xmlns:a16="http://schemas.microsoft.com/office/drawing/2014/main" id="{2143141F-AF40-5047-BD7C-B1F8FC4168B5}"/>
              </a:ext>
            </a:extLst>
          </p:cNvPr>
          <p:cNvGrpSpPr/>
          <p:nvPr/>
        </p:nvGrpSpPr>
        <p:grpSpPr>
          <a:xfrm>
            <a:off x="3165726" y="2598307"/>
            <a:ext cx="2846600" cy="3015681"/>
            <a:chOff x="2870907" y="2639252"/>
            <a:chExt cx="2846600" cy="3015681"/>
          </a:xfrm>
        </p:grpSpPr>
        <p:pic>
          <p:nvPicPr>
            <p:cNvPr id="8" name="Picture 7" descr="A close up of a map&#10;&#10;Description automatically generated">
              <a:extLst>
                <a:ext uri="{FF2B5EF4-FFF2-40B4-BE49-F238E27FC236}">
                  <a16:creationId xmlns:a16="http://schemas.microsoft.com/office/drawing/2014/main" id="{0F7AB927-2B05-5949-B912-E263792F0D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0907" y="2639252"/>
              <a:ext cx="1687445" cy="3015681"/>
            </a:xfrm>
            <a:prstGeom prst="rect">
              <a:avLst/>
            </a:prstGeom>
          </p:spPr>
        </p:pic>
        <p:pic>
          <p:nvPicPr>
            <p:cNvPr id="14" name="Picture 13" descr="A picture containing knife, bird, table&#10;&#10;Description automatically generated">
              <a:extLst>
                <a:ext uri="{FF2B5EF4-FFF2-40B4-BE49-F238E27FC236}">
                  <a16:creationId xmlns:a16="http://schemas.microsoft.com/office/drawing/2014/main" id="{A617FF9E-A36C-544E-940C-C37E4E2724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4224" y="3612887"/>
              <a:ext cx="1273283" cy="724792"/>
            </a:xfrm>
            <a:prstGeom prst="rect">
              <a:avLst/>
            </a:prstGeom>
          </p:spPr>
        </p:pic>
      </p:grpSp>
      <p:grpSp>
        <p:nvGrpSpPr>
          <p:cNvPr id="19" name="Group 18">
            <a:extLst>
              <a:ext uri="{FF2B5EF4-FFF2-40B4-BE49-F238E27FC236}">
                <a16:creationId xmlns:a16="http://schemas.microsoft.com/office/drawing/2014/main" id="{F382AD31-A0F8-A640-AE4F-8189DACEAF77}"/>
              </a:ext>
            </a:extLst>
          </p:cNvPr>
          <p:cNvGrpSpPr/>
          <p:nvPr/>
        </p:nvGrpSpPr>
        <p:grpSpPr>
          <a:xfrm>
            <a:off x="6067898" y="2598306"/>
            <a:ext cx="2934941" cy="3015681"/>
            <a:chOff x="5741814" y="2639251"/>
            <a:chExt cx="2934941" cy="3015681"/>
          </a:xfrm>
        </p:grpSpPr>
        <p:pic>
          <p:nvPicPr>
            <p:cNvPr id="10" name="Picture 9" descr="A close up of a map&#10;&#10;Description automatically generated">
              <a:extLst>
                <a:ext uri="{FF2B5EF4-FFF2-40B4-BE49-F238E27FC236}">
                  <a16:creationId xmlns:a16="http://schemas.microsoft.com/office/drawing/2014/main" id="{75A32EF6-0FA8-0547-ADF3-19AFD11C1C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1814" y="2639251"/>
              <a:ext cx="1687445" cy="301568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EFC5AECF-714F-684A-B731-6F48D4F744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5226" y="3616631"/>
              <a:ext cx="1311529" cy="766209"/>
            </a:xfrm>
            <a:prstGeom prst="rect">
              <a:avLst/>
            </a:prstGeom>
          </p:spPr>
        </p:pic>
      </p:grpSp>
      <p:grpSp>
        <p:nvGrpSpPr>
          <p:cNvPr id="20" name="Group 19">
            <a:extLst>
              <a:ext uri="{FF2B5EF4-FFF2-40B4-BE49-F238E27FC236}">
                <a16:creationId xmlns:a16="http://schemas.microsoft.com/office/drawing/2014/main" id="{A4EFBD1A-4C1C-BC40-8F90-FA0CCB774DEC}"/>
              </a:ext>
            </a:extLst>
          </p:cNvPr>
          <p:cNvGrpSpPr/>
          <p:nvPr/>
        </p:nvGrpSpPr>
        <p:grpSpPr>
          <a:xfrm>
            <a:off x="9052931" y="2598305"/>
            <a:ext cx="2888590" cy="3015681"/>
            <a:chOff x="8612721" y="2639250"/>
            <a:chExt cx="2888590" cy="3015681"/>
          </a:xfrm>
        </p:grpSpPr>
        <p:pic>
          <p:nvPicPr>
            <p:cNvPr id="12" name="Picture 11" descr="A close up of a map&#10;&#10;Description automatically generated">
              <a:extLst>
                <a:ext uri="{FF2B5EF4-FFF2-40B4-BE49-F238E27FC236}">
                  <a16:creationId xmlns:a16="http://schemas.microsoft.com/office/drawing/2014/main" id="{47D58C94-1209-1040-811C-40C858E64B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12721" y="2639250"/>
              <a:ext cx="1687445" cy="3015681"/>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1C4128C3-D4C2-8A47-9B29-4C9AE8C8E9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7394" y="3658048"/>
              <a:ext cx="1283917" cy="724792"/>
            </a:xfrm>
            <a:prstGeom prst="rect">
              <a:avLst/>
            </a:prstGeom>
          </p:spPr>
        </p:pic>
      </p:grpSp>
      <p:sp>
        <p:nvSpPr>
          <p:cNvPr id="5" name="TextBox 4">
            <a:extLst>
              <a:ext uri="{FF2B5EF4-FFF2-40B4-BE49-F238E27FC236}">
                <a16:creationId xmlns:a16="http://schemas.microsoft.com/office/drawing/2014/main" id="{3E21CD3A-569F-4E5A-B74F-A75B5B60F6AD}"/>
              </a:ext>
            </a:extLst>
          </p:cNvPr>
          <p:cNvSpPr txBox="1"/>
          <p:nvPr/>
        </p:nvSpPr>
        <p:spPr>
          <a:xfrm>
            <a:off x="1578428" y="707571"/>
            <a:ext cx="8530669" cy="369332"/>
          </a:xfrm>
          <a:prstGeom prst="rect">
            <a:avLst/>
          </a:prstGeom>
          <a:noFill/>
        </p:spPr>
        <p:txBody>
          <a:bodyPr wrap="none" rtlCol="0">
            <a:spAutoFit/>
          </a:bodyPr>
          <a:lstStyle/>
          <a:p>
            <a:r>
              <a:rPr lang="en-US" dirty="0"/>
              <a:t>I thought this was done 4 times. How come there are only two sets of dots? Should be 4?</a:t>
            </a:r>
          </a:p>
        </p:txBody>
      </p:sp>
    </p:spTree>
    <p:extLst>
      <p:ext uri="{BB962C8B-B14F-4D97-AF65-F5344CB8AC3E}">
        <p14:creationId xmlns:p14="http://schemas.microsoft.com/office/powerpoint/2010/main" val="258454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B07DF7B-FA56-734F-BDA5-B7EF1970AE32}"/>
              </a:ext>
            </a:extLst>
          </p:cNvPr>
          <p:cNvGrpSpPr/>
          <p:nvPr/>
        </p:nvGrpSpPr>
        <p:grpSpPr>
          <a:xfrm>
            <a:off x="66239" y="2667073"/>
            <a:ext cx="2330322" cy="2598000"/>
            <a:chOff x="66239" y="2667073"/>
            <a:chExt cx="2330322" cy="2598000"/>
          </a:xfrm>
        </p:grpSpPr>
        <p:pic>
          <p:nvPicPr>
            <p:cNvPr id="5" name="Picture 4" descr="A close up of a map&#10;&#10;Description automatically generated">
              <a:extLst>
                <a:ext uri="{FF2B5EF4-FFF2-40B4-BE49-F238E27FC236}">
                  <a16:creationId xmlns:a16="http://schemas.microsoft.com/office/drawing/2014/main" id="{408471E2-E114-7A4B-9569-3BDC2E07B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9" y="2667073"/>
              <a:ext cx="1453729" cy="2598000"/>
            </a:xfrm>
            <a:prstGeom prst="rect">
              <a:avLst/>
            </a:prstGeom>
          </p:spPr>
        </p:pic>
        <p:pic>
          <p:nvPicPr>
            <p:cNvPr id="28" name="Picture 27" descr="A picture containing table&#10;&#10;Description automatically generated">
              <a:extLst>
                <a:ext uri="{FF2B5EF4-FFF2-40B4-BE49-F238E27FC236}">
                  <a16:creationId xmlns:a16="http://schemas.microsoft.com/office/drawing/2014/main" id="{A589A571-E0FA-E545-B877-E774C99DF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025" y="3676121"/>
              <a:ext cx="1003536" cy="579904"/>
            </a:xfrm>
            <a:prstGeom prst="rect">
              <a:avLst/>
            </a:prstGeom>
          </p:spPr>
        </p:pic>
      </p:grpSp>
      <p:grpSp>
        <p:nvGrpSpPr>
          <p:cNvPr id="42" name="Group 41">
            <a:extLst>
              <a:ext uri="{FF2B5EF4-FFF2-40B4-BE49-F238E27FC236}">
                <a16:creationId xmlns:a16="http://schemas.microsoft.com/office/drawing/2014/main" id="{18F5E734-EAB7-824E-9F0A-1250F7CCE3B0}"/>
              </a:ext>
            </a:extLst>
          </p:cNvPr>
          <p:cNvGrpSpPr/>
          <p:nvPr/>
        </p:nvGrpSpPr>
        <p:grpSpPr>
          <a:xfrm>
            <a:off x="2413263" y="2667073"/>
            <a:ext cx="2457265" cy="2598000"/>
            <a:chOff x="2269617" y="2667073"/>
            <a:chExt cx="2457265" cy="2598000"/>
          </a:xfrm>
        </p:grpSpPr>
        <p:pic>
          <p:nvPicPr>
            <p:cNvPr id="7" name="Picture 6" descr="A close up of a map&#10;&#10;Description automatically generated">
              <a:extLst>
                <a:ext uri="{FF2B5EF4-FFF2-40B4-BE49-F238E27FC236}">
                  <a16:creationId xmlns:a16="http://schemas.microsoft.com/office/drawing/2014/main" id="{4269FC3E-8325-F54F-8581-A0E571561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9617" y="2667073"/>
              <a:ext cx="1453729" cy="2598000"/>
            </a:xfrm>
            <a:prstGeom prst="rect">
              <a:avLst/>
            </a:prstGeom>
          </p:spPr>
        </p:pic>
        <p:pic>
          <p:nvPicPr>
            <p:cNvPr id="31" name="Picture 30" descr="A picture containing knife, table&#10;&#10;Description automatically generated">
              <a:extLst>
                <a:ext uri="{FF2B5EF4-FFF2-40B4-BE49-F238E27FC236}">
                  <a16:creationId xmlns:a16="http://schemas.microsoft.com/office/drawing/2014/main" id="{6AE982DD-6A96-674E-B295-CB2FC0F2D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3346" y="3676121"/>
              <a:ext cx="1003536" cy="579904"/>
            </a:xfrm>
            <a:prstGeom prst="rect">
              <a:avLst/>
            </a:prstGeom>
          </p:spPr>
        </p:pic>
      </p:grpSp>
      <p:grpSp>
        <p:nvGrpSpPr>
          <p:cNvPr id="43" name="Group 42">
            <a:extLst>
              <a:ext uri="{FF2B5EF4-FFF2-40B4-BE49-F238E27FC236}">
                <a16:creationId xmlns:a16="http://schemas.microsoft.com/office/drawing/2014/main" id="{F50BE796-66D5-104A-9FE3-514C7D304A7A}"/>
              </a:ext>
            </a:extLst>
          </p:cNvPr>
          <p:cNvGrpSpPr/>
          <p:nvPr/>
        </p:nvGrpSpPr>
        <p:grpSpPr>
          <a:xfrm>
            <a:off x="4876196" y="2667073"/>
            <a:ext cx="2411772" cy="2598000"/>
            <a:chOff x="4472995" y="2667073"/>
            <a:chExt cx="2411772" cy="2598000"/>
          </a:xfrm>
        </p:grpSpPr>
        <p:pic>
          <p:nvPicPr>
            <p:cNvPr id="9" name="Picture 8" descr="A close up of a map&#10;&#10;Description automatically generated">
              <a:extLst>
                <a:ext uri="{FF2B5EF4-FFF2-40B4-BE49-F238E27FC236}">
                  <a16:creationId xmlns:a16="http://schemas.microsoft.com/office/drawing/2014/main" id="{EB6767A8-775C-4F47-AF79-437356594F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2995" y="2667073"/>
              <a:ext cx="1453729" cy="2598000"/>
            </a:xfrm>
            <a:prstGeom prst="rect">
              <a:avLst/>
            </a:prstGeom>
          </p:spPr>
        </p:pic>
        <p:pic>
          <p:nvPicPr>
            <p:cNvPr id="34" name="Picture 33" descr="A picture containing knife, table&#10;&#10;Description automatically generated">
              <a:extLst>
                <a:ext uri="{FF2B5EF4-FFF2-40B4-BE49-F238E27FC236}">
                  <a16:creationId xmlns:a16="http://schemas.microsoft.com/office/drawing/2014/main" id="{6EE0EA35-D850-B649-BC97-6428172D12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81231" y="3676121"/>
              <a:ext cx="1003536" cy="579904"/>
            </a:xfrm>
            <a:prstGeom prst="rect">
              <a:avLst/>
            </a:prstGeom>
          </p:spPr>
        </p:pic>
      </p:grpSp>
      <p:grpSp>
        <p:nvGrpSpPr>
          <p:cNvPr id="44" name="Group 43">
            <a:extLst>
              <a:ext uri="{FF2B5EF4-FFF2-40B4-BE49-F238E27FC236}">
                <a16:creationId xmlns:a16="http://schemas.microsoft.com/office/drawing/2014/main" id="{6770B64F-D772-9441-A5DC-225653B9F40C}"/>
              </a:ext>
            </a:extLst>
          </p:cNvPr>
          <p:cNvGrpSpPr/>
          <p:nvPr/>
        </p:nvGrpSpPr>
        <p:grpSpPr>
          <a:xfrm>
            <a:off x="7318089" y="2667073"/>
            <a:ext cx="2457265" cy="2598000"/>
            <a:chOff x="6676373" y="2667073"/>
            <a:chExt cx="2457265" cy="2598000"/>
          </a:xfrm>
        </p:grpSpPr>
        <p:pic>
          <p:nvPicPr>
            <p:cNvPr id="11" name="Picture 10" descr="A close up of a map&#10;&#10;Description automatically generated">
              <a:extLst>
                <a:ext uri="{FF2B5EF4-FFF2-40B4-BE49-F238E27FC236}">
                  <a16:creationId xmlns:a16="http://schemas.microsoft.com/office/drawing/2014/main" id="{8AF39502-1FC3-A845-96EE-BF31AA4393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6373" y="2667073"/>
              <a:ext cx="1453729" cy="2598000"/>
            </a:xfrm>
            <a:prstGeom prst="rect">
              <a:avLst/>
            </a:prstGeom>
          </p:spPr>
        </p:pic>
        <p:pic>
          <p:nvPicPr>
            <p:cNvPr id="37" name="Picture 36" descr="A picture containing table&#10;&#10;Description automatically generated">
              <a:extLst>
                <a:ext uri="{FF2B5EF4-FFF2-40B4-BE49-F238E27FC236}">
                  <a16:creationId xmlns:a16="http://schemas.microsoft.com/office/drawing/2014/main" id="{701626F2-71DD-A244-8FC0-BE8C307839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0102" y="3676121"/>
              <a:ext cx="1003536" cy="579904"/>
            </a:xfrm>
            <a:prstGeom prst="rect">
              <a:avLst/>
            </a:prstGeom>
          </p:spPr>
        </p:pic>
      </p:grpSp>
      <p:grpSp>
        <p:nvGrpSpPr>
          <p:cNvPr id="45" name="Group 44">
            <a:extLst>
              <a:ext uri="{FF2B5EF4-FFF2-40B4-BE49-F238E27FC236}">
                <a16:creationId xmlns:a16="http://schemas.microsoft.com/office/drawing/2014/main" id="{B4280313-7606-AB45-B94F-893BC75F7E9A}"/>
              </a:ext>
            </a:extLst>
          </p:cNvPr>
          <p:cNvGrpSpPr/>
          <p:nvPr/>
        </p:nvGrpSpPr>
        <p:grpSpPr>
          <a:xfrm>
            <a:off x="9759982" y="2667073"/>
            <a:ext cx="2420992" cy="2598000"/>
            <a:chOff x="8879751" y="2667073"/>
            <a:chExt cx="2420992" cy="2598000"/>
          </a:xfrm>
        </p:grpSpPr>
        <p:pic>
          <p:nvPicPr>
            <p:cNvPr id="13" name="Picture 12" descr="A close up of a map&#10;&#10;Description automatically generated">
              <a:extLst>
                <a:ext uri="{FF2B5EF4-FFF2-40B4-BE49-F238E27FC236}">
                  <a16:creationId xmlns:a16="http://schemas.microsoft.com/office/drawing/2014/main" id="{8B9CA6A3-54BE-E24E-A532-BA679D2842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79751" y="2667073"/>
              <a:ext cx="1453729" cy="2598000"/>
            </a:xfrm>
            <a:prstGeom prst="rect">
              <a:avLst/>
            </a:prstGeom>
          </p:spPr>
        </p:pic>
        <p:pic>
          <p:nvPicPr>
            <p:cNvPr id="40" name="Picture 39" descr="A picture containing knife, table&#10;&#10;Description automatically generated">
              <a:extLst>
                <a:ext uri="{FF2B5EF4-FFF2-40B4-BE49-F238E27FC236}">
                  <a16:creationId xmlns:a16="http://schemas.microsoft.com/office/drawing/2014/main" id="{EFB55CBB-646A-FD47-AFCD-0B218444EB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97207" y="3676121"/>
              <a:ext cx="1003536" cy="579904"/>
            </a:xfrm>
            <a:prstGeom prst="rect">
              <a:avLst/>
            </a:prstGeom>
          </p:spPr>
        </p:pic>
      </p:grpSp>
      <p:sp>
        <p:nvSpPr>
          <p:cNvPr id="18" name="TextBox 17">
            <a:extLst>
              <a:ext uri="{FF2B5EF4-FFF2-40B4-BE49-F238E27FC236}">
                <a16:creationId xmlns:a16="http://schemas.microsoft.com/office/drawing/2014/main" id="{399A3901-F2B8-41BF-BBC5-53F12152E4CC}"/>
              </a:ext>
            </a:extLst>
          </p:cNvPr>
          <p:cNvSpPr txBox="1"/>
          <p:nvPr/>
        </p:nvSpPr>
        <p:spPr>
          <a:xfrm>
            <a:off x="1632856" y="795159"/>
            <a:ext cx="8530669" cy="369332"/>
          </a:xfrm>
          <a:prstGeom prst="rect">
            <a:avLst/>
          </a:prstGeom>
          <a:noFill/>
        </p:spPr>
        <p:txBody>
          <a:bodyPr wrap="none" rtlCol="0">
            <a:spAutoFit/>
          </a:bodyPr>
          <a:lstStyle/>
          <a:p>
            <a:r>
              <a:rPr lang="en-US" dirty="0"/>
              <a:t>I thought this was done 4 times. How come there are only two sets of dots? Should be 4?</a:t>
            </a:r>
          </a:p>
        </p:txBody>
      </p:sp>
    </p:spTree>
    <p:extLst>
      <p:ext uri="{BB962C8B-B14F-4D97-AF65-F5344CB8AC3E}">
        <p14:creationId xmlns:p14="http://schemas.microsoft.com/office/powerpoint/2010/main" val="3950522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59D73DF-3379-E940-8A9D-9A8139D923AB}"/>
              </a:ext>
            </a:extLst>
          </p:cNvPr>
          <p:cNvGrpSpPr/>
          <p:nvPr/>
        </p:nvGrpSpPr>
        <p:grpSpPr>
          <a:xfrm>
            <a:off x="522514" y="2715513"/>
            <a:ext cx="2558725" cy="2684236"/>
            <a:chOff x="228969" y="2596243"/>
            <a:chExt cx="2558725" cy="2684236"/>
          </a:xfrm>
        </p:grpSpPr>
        <p:pic>
          <p:nvPicPr>
            <p:cNvPr id="5" name="Picture 4">
              <a:extLst>
                <a:ext uri="{FF2B5EF4-FFF2-40B4-BE49-F238E27FC236}">
                  <a16:creationId xmlns:a16="http://schemas.microsoft.com/office/drawing/2014/main" id="{B259722E-1E15-3647-9F89-2A2AFFE1F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69" y="2596243"/>
              <a:ext cx="1501982" cy="2684236"/>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30E6E9FD-218A-0944-BCF6-656A551EE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728" y="3659112"/>
              <a:ext cx="1164966" cy="659531"/>
            </a:xfrm>
            <a:prstGeom prst="rect">
              <a:avLst/>
            </a:prstGeom>
          </p:spPr>
        </p:pic>
      </p:grpSp>
      <p:grpSp>
        <p:nvGrpSpPr>
          <p:cNvPr id="26" name="Group 25">
            <a:extLst>
              <a:ext uri="{FF2B5EF4-FFF2-40B4-BE49-F238E27FC236}">
                <a16:creationId xmlns:a16="http://schemas.microsoft.com/office/drawing/2014/main" id="{5C589039-33BB-704D-AAFB-9E3AC31A356E}"/>
              </a:ext>
            </a:extLst>
          </p:cNvPr>
          <p:cNvGrpSpPr/>
          <p:nvPr/>
        </p:nvGrpSpPr>
        <p:grpSpPr>
          <a:xfrm>
            <a:off x="3239173" y="2715513"/>
            <a:ext cx="2605728" cy="2684236"/>
            <a:chOff x="2629146" y="2596243"/>
            <a:chExt cx="2605728" cy="2684236"/>
          </a:xfrm>
        </p:grpSpPr>
        <p:pic>
          <p:nvPicPr>
            <p:cNvPr id="7" name="Picture 6">
              <a:extLst>
                <a:ext uri="{FF2B5EF4-FFF2-40B4-BE49-F238E27FC236}">
                  <a16:creationId xmlns:a16="http://schemas.microsoft.com/office/drawing/2014/main" id="{7FCD3A30-67FD-8B49-A0FE-DEB1A7F50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9146" y="2596243"/>
              <a:ext cx="1501982" cy="2684236"/>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EB0222DD-C6B9-F142-BD6D-C75DDF6F5C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9908" y="3659112"/>
              <a:ext cx="1164966" cy="659531"/>
            </a:xfrm>
            <a:prstGeom prst="rect">
              <a:avLst/>
            </a:prstGeom>
          </p:spPr>
        </p:pic>
      </p:grpSp>
      <p:grpSp>
        <p:nvGrpSpPr>
          <p:cNvPr id="27" name="Group 26">
            <a:extLst>
              <a:ext uri="{FF2B5EF4-FFF2-40B4-BE49-F238E27FC236}">
                <a16:creationId xmlns:a16="http://schemas.microsoft.com/office/drawing/2014/main" id="{3DBCF276-6C1D-1444-A737-D52E12CD01BB}"/>
              </a:ext>
            </a:extLst>
          </p:cNvPr>
          <p:cNvGrpSpPr/>
          <p:nvPr/>
        </p:nvGrpSpPr>
        <p:grpSpPr>
          <a:xfrm>
            <a:off x="5955832" y="2715513"/>
            <a:ext cx="2625764" cy="2684236"/>
            <a:chOff x="5029323" y="2596243"/>
            <a:chExt cx="2625764" cy="2684236"/>
          </a:xfrm>
        </p:grpSpPr>
        <p:pic>
          <p:nvPicPr>
            <p:cNvPr id="9" name="Picture 8">
              <a:extLst>
                <a:ext uri="{FF2B5EF4-FFF2-40B4-BE49-F238E27FC236}">
                  <a16:creationId xmlns:a16="http://schemas.microsoft.com/office/drawing/2014/main" id="{5D1D1507-E563-6F4C-AA4F-994F904F0A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9323" y="2596243"/>
              <a:ext cx="1501982" cy="2684236"/>
            </a:xfrm>
            <a:prstGeom prst="rect">
              <a:avLst/>
            </a:prstGeom>
          </p:spPr>
        </p:pic>
        <p:pic>
          <p:nvPicPr>
            <p:cNvPr id="21" name="Picture 20" descr="A picture containing table&#10;&#10;Description automatically generated">
              <a:extLst>
                <a:ext uri="{FF2B5EF4-FFF2-40B4-BE49-F238E27FC236}">
                  <a16:creationId xmlns:a16="http://schemas.microsoft.com/office/drawing/2014/main" id="{D91560F2-14C9-1246-A916-7D14E98ED5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90121" y="3659112"/>
              <a:ext cx="1164966" cy="659531"/>
            </a:xfrm>
            <a:prstGeom prst="rect">
              <a:avLst/>
            </a:prstGeom>
          </p:spPr>
        </p:pic>
      </p:grpSp>
      <p:grpSp>
        <p:nvGrpSpPr>
          <p:cNvPr id="28" name="Group 27">
            <a:extLst>
              <a:ext uri="{FF2B5EF4-FFF2-40B4-BE49-F238E27FC236}">
                <a16:creationId xmlns:a16="http://schemas.microsoft.com/office/drawing/2014/main" id="{14B446C6-AB2C-2C4C-8E6B-8DC00B0760AF}"/>
              </a:ext>
            </a:extLst>
          </p:cNvPr>
          <p:cNvGrpSpPr/>
          <p:nvPr/>
        </p:nvGrpSpPr>
        <p:grpSpPr>
          <a:xfrm>
            <a:off x="8685859" y="2715513"/>
            <a:ext cx="2645800" cy="2684236"/>
            <a:chOff x="7429500" y="2599418"/>
            <a:chExt cx="2645800" cy="2684236"/>
          </a:xfrm>
        </p:grpSpPr>
        <p:pic>
          <p:nvPicPr>
            <p:cNvPr id="11" name="Picture 10">
              <a:extLst>
                <a:ext uri="{FF2B5EF4-FFF2-40B4-BE49-F238E27FC236}">
                  <a16:creationId xmlns:a16="http://schemas.microsoft.com/office/drawing/2014/main" id="{BCD48EBD-D314-6642-8796-6D5A39D634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29500" y="2599418"/>
              <a:ext cx="1501982" cy="2684236"/>
            </a:xfrm>
            <a:prstGeom prst="rect">
              <a:avLst/>
            </a:prstGeom>
          </p:spPr>
        </p:pic>
        <p:pic>
          <p:nvPicPr>
            <p:cNvPr id="24" name="Picture 23" descr="A picture containing table&#10;&#10;Description automatically generated">
              <a:extLst>
                <a:ext uri="{FF2B5EF4-FFF2-40B4-BE49-F238E27FC236}">
                  <a16:creationId xmlns:a16="http://schemas.microsoft.com/office/drawing/2014/main" id="{D3875127-C2B0-2444-AB91-88090C44CF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10334" y="3659111"/>
              <a:ext cx="1164966" cy="659531"/>
            </a:xfrm>
            <a:prstGeom prst="rect">
              <a:avLst/>
            </a:prstGeom>
          </p:spPr>
        </p:pic>
      </p:grpSp>
      <p:sp>
        <p:nvSpPr>
          <p:cNvPr id="17" name="TextBox 16">
            <a:extLst>
              <a:ext uri="{FF2B5EF4-FFF2-40B4-BE49-F238E27FC236}">
                <a16:creationId xmlns:a16="http://schemas.microsoft.com/office/drawing/2014/main" id="{02D10A51-15CB-4909-8A31-6637BB692628}"/>
              </a:ext>
            </a:extLst>
          </p:cNvPr>
          <p:cNvSpPr txBox="1"/>
          <p:nvPr/>
        </p:nvSpPr>
        <p:spPr>
          <a:xfrm>
            <a:off x="3182294" y="561184"/>
            <a:ext cx="5852564" cy="369332"/>
          </a:xfrm>
          <a:prstGeom prst="rect">
            <a:avLst/>
          </a:prstGeom>
          <a:noFill/>
        </p:spPr>
        <p:txBody>
          <a:bodyPr wrap="square" rtlCol="0">
            <a:spAutoFit/>
          </a:bodyPr>
          <a:lstStyle/>
          <a:p>
            <a:r>
              <a:rPr lang="en-US" dirty="0"/>
              <a:t>Cut off data at 12</a:t>
            </a:r>
          </a:p>
        </p:txBody>
      </p:sp>
    </p:spTree>
    <p:extLst>
      <p:ext uri="{BB962C8B-B14F-4D97-AF65-F5344CB8AC3E}">
        <p14:creationId xmlns:p14="http://schemas.microsoft.com/office/powerpoint/2010/main" val="164933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AEBE996-6D4E-4911-BD08-BA7C375041DB}"/>
              </a:ext>
            </a:extLst>
          </p:cNvPr>
          <p:cNvGraphicFramePr>
            <a:graphicFrameLocks noGrp="1"/>
          </p:cNvGraphicFramePr>
          <p:nvPr>
            <p:extLst>
              <p:ext uri="{D42A27DB-BD31-4B8C-83A1-F6EECF244321}">
                <p14:modId xmlns:p14="http://schemas.microsoft.com/office/powerpoint/2010/main" val="1270407513"/>
              </p:ext>
            </p:extLst>
          </p:nvPr>
        </p:nvGraphicFramePr>
        <p:xfrm>
          <a:off x="1817914" y="1943718"/>
          <a:ext cx="7848599" cy="1539240"/>
        </p:xfrm>
        <a:graphic>
          <a:graphicData uri="http://schemas.openxmlformats.org/drawingml/2006/table">
            <a:tbl>
              <a:tblPr firstRow="1" firstCol="1" bandRow="1"/>
              <a:tblGrid>
                <a:gridCol w="1988835">
                  <a:extLst>
                    <a:ext uri="{9D8B030D-6E8A-4147-A177-3AD203B41FA5}">
                      <a16:colId xmlns:a16="http://schemas.microsoft.com/office/drawing/2014/main" val="1308706017"/>
                    </a:ext>
                  </a:extLst>
                </a:gridCol>
                <a:gridCol w="2261966">
                  <a:extLst>
                    <a:ext uri="{9D8B030D-6E8A-4147-A177-3AD203B41FA5}">
                      <a16:colId xmlns:a16="http://schemas.microsoft.com/office/drawing/2014/main" val="2199188259"/>
                    </a:ext>
                  </a:extLst>
                </a:gridCol>
                <a:gridCol w="3597798">
                  <a:extLst>
                    <a:ext uri="{9D8B030D-6E8A-4147-A177-3AD203B41FA5}">
                      <a16:colId xmlns:a16="http://schemas.microsoft.com/office/drawing/2014/main" val="4222918006"/>
                    </a:ext>
                  </a:extLst>
                </a:gridCol>
              </a:tblGrid>
              <a:tr h="167640">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Treatment name on graphs</a:t>
                      </a:r>
                      <a:endParaRPr lang="en-US" sz="120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Day 12 – 14 (before spray)</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Day 15 – 27 (after spray)</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272673"/>
                  </a:ext>
                </a:extLst>
              </a:tr>
              <a:tr h="167640">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C/C</a:t>
                      </a:r>
                      <a:endParaRPr lang="en-US" sz="120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49261996"/>
                  </a:ext>
                </a:extLst>
              </a:tr>
              <a:tr h="167640">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C/CY</a:t>
                      </a:r>
                      <a:endParaRPr lang="en-US" sz="120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 with yeast supplement</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extLst>
                  <a:ext uri="{0D108BD9-81ED-4DB2-BD59-A6C34878D82A}">
                    <a16:rowId xmlns:a16="http://schemas.microsoft.com/office/drawing/2014/main" val="2940713838"/>
                  </a:ext>
                </a:extLst>
              </a:tr>
              <a:tr h="167640">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CY/C</a:t>
                      </a:r>
                      <a:endParaRPr lang="en-US" sz="120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 with yeast supplement</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extLst>
                  <a:ext uri="{0D108BD9-81ED-4DB2-BD59-A6C34878D82A}">
                    <a16:rowId xmlns:a16="http://schemas.microsoft.com/office/drawing/2014/main" val="2408035195"/>
                  </a:ext>
                </a:extLst>
              </a:tr>
              <a:tr h="167640">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CY/CY</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 with yeast supplement</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tc>
                  <a:txBody>
                    <a:bodyPr/>
                    <a:lstStyle/>
                    <a:p>
                      <a:pPr marL="0" marR="0" algn="ctr">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rPr>
                        <a:t>Cornmeal with yeast supplement</a:t>
                      </a:r>
                      <a:endParaRPr lang="en-US" sz="120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a:noFill/>
                    </a:lnB>
                  </a:tcPr>
                </a:tc>
                <a:extLst>
                  <a:ext uri="{0D108BD9-81ED-4DB2-BD59-A6C34878D82A}">
                    <a16:rowId xmlns:a16="http://schemas.microsoft.com/office/drawing/2014/main" val="3186885457"/>
                  </a:ext>
                </a:extLst>
              </a:tr>
              <a:tr h="167640">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G/G</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Glucose</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rPr>
                        <a:t>Glucose</a:t>
                      </a:r>
                      <a:endParaRPr lang="en-US" sz="1200" dirty="0">
                        <a:effectLst/>
                        <a:latin typeface="Times New Roman" panose="02020603050405020304" pitchFamily="18" charset="0"/>
                        <a:ea typeface="Times New Roman" panose="02020603050405020304" pitchFamily="18" charset="0"/>
                      </a:endParaRPr>
                    </a:p>
                  </a:txBody>
                  <a:tcPr marL="73025" marR="73025" marT="36830" marB="3683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077904"/>
                  </a:ext>
                </a:extLst>
              </a:tr>
            </a:tbl>
          </a:graphicData>
        </a:graphic>
      </p:graphicFrame>
      <p:sp>
        <p:nvSpPr>
          <p:cNvPr id="5" name="Rectangle 1">
            <a:extLst>
              <a:ext uri="{FF2B5EF4-FFF2-40B4-BE49-F238E27FC236}">
                <a16:creationId xmlns:a16="http://schemas.microsoft.com/office/drawing/2014/main" id="{03543B7C-B8EC-456B-B067-760F99C03A06}"/>
              </a:ext>
            </a:extLst>
          </p:cNvPr>
          <p:cNvSpPr>
            <a:spLocks noChangeArrowheads="1"/>
          </p:cNvSpPr>
          <p:nvPr/>
        </p:nvSpPr>
        <p:spPr bwMode="auto">
          <a:xfrm>
            <a:off x="838200" y="14617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444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6629D-F659-3C46-9EA6-8D3C7FCA4D29}"/>
              </a:ext>
            </a:extLst>
          </p:cNvPr>
          <p:cNvSpPr txBox="1"/>
          <p:nvPr/>
        </p:nvSpPr>
        <p:spPr>
          <a:xfrm>
            <a:off x="86888" y="6488668"/>
            <a:ext cx="1712777" cy="369332"/>
          </a:xfrm>
          <a:prstGeom prst="rect">
            <a:avLst/>
          </a:prstGeom>
          <a:noFill/>
        </p:spPr>
        <p:txBody>
          <a:bodyPr wrap="none" rtlCol="0">
            <a:spAutoFit/>
          </a:bodyPr>
          <a:lstStyle/>
          <a:p>
            <a:r>
              <a:rPr lang="en-US" dirty="0"/>
              <a:t>New plot: 06/01</a:t>
            </a:r>
          </a:p>
        </p:txBody>
      </p:sp>
      <p:grpSp>
        <p:nvGrpSpPr>
          <p:cNvPr id="8" name="Group 7">
            <a:extLst>
              <a:ext uri="{FF2B5EF4-FFF2-40B4-BE49-F238E27FC236}">
                <a16:creationId xmlns:a16="http://schemas.microsoft.com/office/drawing/2014/main" id="{94950080-6074-B343-8369-D799C07D9732}"/>
              </a:ext>
            </a:extLst>
          </p:cNvPr>
          <p:cNvGrpSpPr/>
          <p:nvPr/>
        </p:nvGrpSpPr>
        <p:grpSpPr>
          <a:xfrm>
            <a:off x="1577597" y="1395890"/>
            <a:ext cx="9621967" cy="4470400"/>
            <a:chOff x="1799665" y="1408953"/>
            <a:chExt cx="9621967" cy="4470400"/>
          </a:xfrm>
        </p:grpSpPr>
        <p:pic>
          <p:nvPicPr>
            <p:cNvPr id="6" name="Picture 5">
              <a:extLst>
                <a:ext uri="{FF2B5EF4-FFF2-40B4-BE49-F238E27FC236}">
                  <a16:creationId xmlns:a16="http://schemas.microsoft.com/office/drawing/2014/main" id="{7FCDD6EA-E1BF-5147-8C02-C523D8DC8A54}"/>
                </a:ext>
              </a:extLst>
            </p:cNvPr>
            <p:cNvPicPr>
              <a:picLocks noChangeAspect="1"/>
            </p:cNvPicPr>
            <p:nvPr/>
          </p:nvPicPr>
          <p:blipFill>
            <a:blip r:embed="rId3"/>
            <a:stretch>
              <a:fillRect/>
            </a:stretch>
          </p:blipFill>
          <p:spPr>
            <a:xfrm>
              <a:off x="1799665" y="1408953"/>
              <a:ext cx="6477000" cy="447040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6D4256DE-2EFE-FE42-8840-0E60E6522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6665" y="1595425"/>
              <a:ext cx="3144967" cy="3667150"/>
            </a:xfrm>
            <a:prstGeom prst="rect">
              <a:avLst/>
            </a:prstGeom>
          </p:spPr>
        </p:pic>
      </p:grpSp>
    </p:spTree>
    <p:extLst>
      <p:ext uri="{BB962C8B-B14F-4D97-AF65-F5344CB8AC3E}">
        <p14:creationId xmlns:p14="http://schemas.microsoft.com/office/powerpoint/2010/main" val="928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C3436-B231-4218-8FDF-DD43866B9239}"/>
              </a:ext>
            </a:extLst>
          </p:cNvPr>
          <p:cNvSpPr txBox="1"/>
          <p:nvPr/>
        </p:nvSpPr>
        <p:spPr>
          <a:xfrm>
            <a:off x="241609" y="304660"/>
            <a:ext cx="1882555" cy="5078313"/>
          </a:xfrm>
          <a:prstGeom prst="rect">
            <a:avLst/>
          </a:prstGeom>
          <a:noFill/>
        </p:spPr>
        <p:txBody>
          <a:bodyPr wrap="square" rtlCol="0">
            <a:spAutoFit/>
          </a:bodyPr>
          <a:lstStyle/>
          <a:p>
            <a:r>
              <a:rPr lang="en-US" dirty="0">
                <a:solidFill>
                  <a:srgbClr val="FF0000"/>
                </a:solidFill>
              </a:rPr>
              <a:t>I combined these two sets of graph. Please make the format match as much as possible. </a:t>
            </a:r>
          </a:p>
          <a:p>
            <a:endParaRPr lang="en-US" dirty="0">
              <a:solidFill>
                <a:srgbClr val="FF0000"/>
              </a:solidFill>
            </a:endParaRPr>
          </a:p>
          <a:p>
            <a:r>
              <a:rPr lang="en-US" dirty="0">
                <a:solidFill>
                  <a:srgbClr val="FF0000"/>
                </a:solidFill>
              </a:rPr>
              <a:t>Change “cohabit” in the legend to “cohabiting” and “fungal” to “inoculated” – make these change on all graphs and tables that have “cohabit” and “fungal”</a:t>
            </a:r>
          </a:p>
          <a:p>
            <a:endParaRPr lang="en-US" dirty="0"/>
          </a:p>
        </p:txBody>
      </p:sp>
      <p:sp>
        <p:nvSpPr>
          <p:cNvPr id="12" name="TextBox 11">
            <a:extLst>
              <a:ext uri="{FF2B5EF4-FFF2-40B4-BE49-F238E27FC236}">
                <a16:creationId xmlns:a16="http://schemas.microsoft.com/office/drawing/2014/main" id="{1B383BA9-7D67-844F-A634-2929EDE43F4C}"/>
              </a:ext>
            </a:extLst>
          </p:cNvPr>
          <p:cNvSpPr txBox="1"/>
          <p:nvPr/>
        </p:nvSpPr>
        <p:spPr>
          <a:xfrm>
            <a:off x="0" y="6368674"/>
            <a:ext cx="1712777" cy="369332"/>
          </a:xfrm>
          <a:prstGeom prst="rect">
            <a:avLst/>
          </a:prstGeom>
          <a:noFill/>
        </p:spPr>
        <p:txBody>
          <a:bodyPr wrap="none" rtlCol="0">
            <a:spAutoFit/>
          </a:bodyPr>
          <a:lstStyle/>
          <a:p>
            <a:r>
              <a:rPr lang="en-US" dirty="0"/>
              <a:t>New plot: 06/03</a:t>
            </a:r>
          </a:p>
        </p:txBody>
      </p:sp>
      <p:sp>
        <p:nvSpPr>
          <p:cNvPr id="23" name="TextBox 22">
            <a:extLst>
              <a:ext uri="{FF2B5EF4-FFF2-40B4-BE49-F238E27FC236}">
                <a16:creationId xmlns:a16="http://schemas.microsoft.com/office/drawing/2014/main" id="{E385E279-7AE0-2946-927C-A3EB0D8BC4ED}"/>
              </a:ext>
            </a:extLst>
          </p:cNvPr>
          <p:cNvSpPr txBox="1"/>
          <p:nvPr/>
        </p:nvSpPr>
        <p:spPr>
          <a:xfrm>
            <a:off x="2524239" y="2656701"/>
            <a:ext cx="334547" cy="400110"/>
          </a:xfrm>
          <a:prstGeom prst="rect">
            <a:avLst/>
          </a:prstGeom>
          <a:noFill/>
        </p:spPr>
        <p:txBody>
          <a:bodyPr wrap="square" rtlCol="0">
            <a:spAutoFit/>
          </a:bodyPr>
          <a:lstStyle/>
          <a:p>
            <a:r>
              <a:rPr lang="en-US" sz="2000" dirty="0"/>
              <a:t>A</a:t>
            </a:r>
          </a:p>
        </p:txBody>
      </p:sp>
      <p:sp>
        <p:nvSpPr>
          <p:cNvPr id="24" name="TextBox 23">
            <a:extLst>
              <a:ext uri="{FF2B5EF4-FFF2-40B4-BE49-F238E27FC236}">
                <a16:creationId xmlns:a16="http://schemas.microsoft.com/office/drawing/2014/main" id="{5C49C2AB-4611-A349-8919-A15D9A66978C}"/>
              </a:ext>
            </a:extLst>
          </p:cNvPr>
          <p:cNvSpPr txBox="1"/>
          <p:nvPr/>
        </p:nvSpPr>
        <p:spPr>
          <a:xfrm>
            <a:off x="2524239" y="4946850"/>
            <a:ext cx="328936" cy="400110"/>
          </a:xfrm>
          <a:prstGeom prst="rect">
            <a:avLst/>
          </a:prstGeom>
          <a:noFill/>
        </p:spPr>
        <p:txBody>
          <a:bodyPr wrap="none" rtlCol="0">
            <a:spAutoFit/>
          </a:bodyPr>
          <a:lstStyle/>
          <a:p>
            <a:r>
              <a:rPr lang="en-US" sz="2000" dirty="0"/>
              <a:t>B</a:t>
            </a:r>
          </a:p>
        </p:txBody>
      </p:sp>
      <p:grpSp>
        <p:nvGrpSpPr>
          <p:cNvPr id="9" name="Group 8">
            <a:extLst>
              <a:ext uri="{FF2B5EF4-FFF2-40B4-BE49-F238E27FC236}">
                <a16:creationId xmlns:a16="http://schemas.microsoft.com/office/drawing/2014/main" id="{85EF035E-7CA4-404E-8700-24542850B399}"/>
              </a:ext>
            </a:extLst>
          </p:cNvPr>
          <p:cNvGrpSpPr/>
          <p:nvPr/>
        </p:nvGrpSpPr>
        <p:grpSpPr>
          <a:xfrm>
            <a:off x="3067900" y="548861"/>
            <a:ext cx="8778846" cy="6057122"/>
            <a:chOff x="3080256" y="388223"/>
            <a:chExt cx="8778846" cy="6057122"/>
          </a:xfrm>
        </p:grpSpPr>
        <p:grpSp>
          <p:nvGrpSpPr>
            <p:cNvPr id="7" name="Group 6">
              <a:extLst>
                <a:ext uri="{FF2B5EF4-FFF2-40B4-BE49-F238E27FC236}">
                  <a16:creationId xmlns:a16="http://schemas.microsoft.com/office/drawing/2014/main" id="{18E8C501-0C42-FC43-9A4E-58836665A1D5}"/>
                </a:ext>
              </a:extLst>
            </p:cNvPr>
            <p:cNvGrpSpPr/>
            <p:nvPr/>
          </p:nvGrpSpPr>
          <p:grpSpPr>
            <a:xfrm>
              <a:off x="3080256" y="388223"/>
              <a:ext cx="8778846" cy="5942350"/>
              <a:chOff x="3474670" y="468435"/>
              <a:chExt cx="8778846" cy="5942350"/>
            </a:xfrm>
          </p:grpSpPr>
          <p:grpSp>
            <p:nvGrpSpPr>
              <p:cNvPr id="4" name="Group 3">
                <a:extLst>
                  <a:ext uri="{FF2B5EF4-FFF2-40B4-BE49-F238E27FC236}">
                    <a16:creationId xmlns:a16="http://schemas.microsoft.com/office/drawing/2014/main" id="{441E7B20-F31A-6F49-BC3F-67257EBC1BB1}"/>
                  </a:ext>
                </a:extLst>
              </p:cNvPr>
              <p:cNvGrpSpPr/>
              <p:nvPr/>
            </p:nvGrpSpPr>
            <p:grpSpPr>
              <a:xfrm>
                <a:off x="3474670" y="1666896"/>
                <a:ext cx="8493187" cy="4743889"/>
                <a:chOff x="3474670" y="1666896"/>
                <a:chExt cx="8493187" cy="4743889"/>
              </a:xfrm>
            </p:grpSpPr>
            <p:grpSp>
              <p:nvGrpSpPr>
                <p:cNvPr id="31" name="Group 30">
                  <a:extLst>
                    <a:ext uri="{FF2B5EF4-FFF2-40B4-BE49-F238E27FC236}">
                      <a16:creationId xmlns:a16="http://schemas.microsoft.com/office/drawing/2014/main" id="{4F40E6C9-14D0-E941-A3D6-A8FF08ECA7BD}"/>
                    </a:ext>
                  </a:extLst>
                </p:cNvPr>
                <p:cNvGrpSpPr/>
                <p:nvPr/>
              </p:nvGrpSpPr>
              <p:grpSpPr>
                <a:xfrm>
                  <a:off x="3474670" y="1666896"/>
                  <a:ext cx="8437437" cy="4743889"/>
                  <a:chOff x="3436385" y="1507683"/>
                  <a:chExt cx="8437437" cy="4743889"/>
                </a:xfrm>
              </p:grpSpPr>
              <p:grpSp>
                <p:nvGrpSpPr>
                  <p:cNvPr id="21" name="Group 20">
                    <a:extLst>
                      <a:ext uri="{FF2B5EF4-FFF2-40B4-BE49-F238E27FC236}">
                        <a16:creationId xmlns:a16="http://schemas.microsoft.com/office/drawing/2014/main" id="{C654E24A-DA7C-E34D-A4C9-D1DE2C85586A}"/>
                      </a:ext>
                    </a:extLst>
                  </p:cNvPr>
                  <p:cNvGrpSpPr/>
                  <p:nvPr/>
                </p:nvGrpSpPr>
                <p:grpSpPr>
                  <a:xfrm>
                    <a:off x="3436385" y="1507683"/>
                    <a:ext cx="8437437" cy="2476500"/>
                    <a:chOff x="3436385" y="1507683"/>
                    <a:chExt cx="8437437" cy="2476500"/>
                  </a:xfrm>
                </p:grpSpPr>
                <p:pic>
                  <p:nvPicPr>
                    <p:cNvPr id="13" name="Picture 12" descr="A picture containing map, text&#10;&#10;Description automatically generated">
                      <a:extLst>
                        <a:ext uri="{FF2B5EF4-FFF2-40B4-BE49-F238E27FC236}">
                          <a16:creationId xmlns:a16="http://schemas.microsoft.com/office/drawing/2014/main" id="{11AED37F-5D45-F44E-A929-73BD02E82F80}"/>
                        </a:ext>
                      </a:extLst>
                    </p:cNvPr>
                    <p:cNvPicPr>
                      <a:picLocks noChangeAspect="1"/>
                    </p:cNvPicPr>
                    <p:nvPr/>
                  </p:nvPicPr>
                  <p:blipFill rotWithShape="1">
                    <a:blip r:embed="rId3">
                      <a:extLst>
                        <a:ext uri="{28A0092B-C50C-407E-A947-70E740481C1C}">
                          <a14:useLocalDpi xmlns:a14="http://schemas.microsoft.com/office/drawing/2010/main" val="0"/>
                        </a:ext>
                      </a:extLst>
                    </a:blip>
                    <a:srcRect r="61175"/>
                    <a:stretch/>
                  </p:blipFill>
                  <p:spPr>
                    <a:xfrm>
                      <a:off x="3436385" y="1507683"/>
                      <a:ext cx="3047194" cy="2476500"/>
                    </a:xfrm>
                    <a:prstGeom prst="rect">
                      <a:avLst/>
                    </a:prstGeom>
                  </p:spPr>
                </p:pic>
                <p:pic>
                  <p:nvPicPr>
                    <p:cNvPr id="25" name="Picture 24" descr="A picture containing map, text&#10;&#10;Description automatically generated">
                      <a:extLst>
                        <a:ext uri="{FF2B5EF4-FFF2-40B4-BE49-F238E27FC236}">
                          <a16:creationId xmlns:a16="http://schemas.microsoft.com/office/drawing/2014/main" id="{134474BC-A7CE-294C-9801-A3611DB4C869}"/>
                        </a:ext>
                      </a:extLst>
                    </p:cNvPr>
                    <p:cNvPicPr>
                      <a:picLocks noChangeAspect="1"/>
                    </p:cNvPicPr>
                    <p:nvPr/>
                  </p:nvPicPr>
                  <p:blipFill rotWithShape="1">
                    <a:blip r:embed="rId3">
                      <a:extLst>
                        <a:ext uri="{28A0092B-C50C-407E-A947-70E740481C1C}">
                          <a14:useLocalDpi xmlns:a14="http://schemas.microsoft.com/office/drawing/2010/main" val="0"/>
                        </a:ext>
                      </a:extLst>
                    </a:blip>
                    <a:srcRect l="39500" r="30868" b="10385"/>
                    <a:stretch/>
                  </p:blipFill>
                  <p:spPr>
                    <a:xfrm>
                      <a:off x="6815825" y="1507683"/>
                      <a:ext cx="2325632" cy="2219304"/>
                    </a:xfrm>
                    <a:prstGeom prst="rect">
                      <a:avLst/>
                    </a:prstGeom>
                  </p:spPr>
                </p:pic>
                <p:pic>
                  <p:nvPicPr>
                    <p:cNvPr id="26" name="Picture 25" descr="A picture containing map, text&#10;&#10;Description automatically generated">
                      <a:extLst>
                        <a:ext uri="{FF2B5EF4-FFF2-40B4-BE49-F238E27FC236}">
                          <a16:creationId xmlns:a16="http://schemas.microsoft.com/office/drawing/2014/main" id="{26AF9C6B-9B79-B64F-92CA-56B76B7C4443}"/>
                        </a:ext>
                      </a:extLst>
                    </p:cNvPr>
                    <p:cNvPicPr>
                      <a:picLocks noChangeAspect="1"/>
                    </p:cNvPicPr>
                    <p:nvPr/>
                  </p:nvPicPr>
                  <p:blipFill rotWithShape="1">
                    <a:blip r:embed="rId3">
                      <a:extLst>
                        <a:ext uri="{28A0092B-C50C-407E-A947-70E740481C1C}">
                          <a14:useLocalDpi xmlns:a14="http://schemas.microsoft.com/office/drawing/2010/main" val="0"/>
                        </a:ext>
                      </a:extLst>
                    </a:blip>
                    <a:srcRect l="68696"/>
                    <a:stretch/>
                  </p:blipFill>
                  <p:spPr>
                    <a:xfrm>
                      <a:off x="9416887" y="1507683"/>
                      <a:ext cx="2456935" cy="2476500"/>
                    </a:xfrm>
                    <a:prstGeom prst="rect">
                      <a:avLst/>
                    </a:prstGeom>
                  </p:spPr>
                </p:pic>
              </p:grpSp>
              <p:grpSp>
                <p:nvGrpSpPr>
                  <p:cNvPr id="30" name="Group 29">
                    <a:extLst>
                      <a:ext uri="{FF2B5EF4-FFF2-40B4-BE49-F238E27FC236}">
                        <a16:creationId xmlns:a16="http://schemas.microsoft.com/office/drawing/2014/main" id="{6A949B85-9F4D-2645-8DF6-60DB406DEF92}"/>
                      </a:ext>
                    </a:extLst>
                  </p:cNvPr>
                  <p:cNvGrpSpPr/>
                  <p:nvPr/>
                </p:nvGrpSpPr>
                <p:grpSpPr>
                  <a:xfrm>
                    <a:off x="3520054" y="3775072"/>
                    <a:ext cx="8296949" cy="2476500"/>
                    <a:chOff x="3520054" y="3775072"/>
                    <a:chExt cx="8296949" cy="2476500"/>
                  </a:xfrm>
                </p:grpSpPr>
                <p:pic>
                  <p:nvPicPr>
                    <p:cNvPr id="19" name="Picture 18" descr="A close up of a map&#10;&#10;Description automatically generated">
                      <a:extLst>
                        <a:ext uri="{FF2B5EF4-FFF2-40B4-BE49-F238E27FC236}">
                          <a16:creationId xmlns:a16="http://schemas.microsoft.com/office/drawing/2014/main" id="{0CDDB32E-67D6-984A-974E-7979B2F96B44}"/>
                        </a:ext>
                      </a:extLst>
                    </p:cNvPr>
                    <p:cNvPicPr>
                      <a:picLocks noChangeAspect="1"/>
                    </p:cNvPicPr>
                    <p:nvPr/>
                  </p:nvPicPr>
                  <p:blipFill rotWithShape="1">
                    <a:blip r:embed="rId4">
                      <a:extLst>
                        <a:ext uri="{28A0092B-C50C-407E-A947-70E740481C1C}">
                          <a14:useLocalDpi xmlns:a14="http://schemas.microsoft.com/office/drawing/2010/main" val="0"/>
                        </a:ext>
                      </a:extLst>
                    </a:blip>
                    <a:srcRect r="62241"/>
                    <a:stretch/>
                  </p:blipFill>
                  <p:spPr>
                    <a:xfrm>
                      <a:off x="3520054" y="3775072"/>
                      <a:ext cx="2963525" cy="2476500"/>
                    </a:xfrm>
                    <a:prstGeom prst="rect">
                      <a:avLst/>
                    </a:prstGeom>
                  </p:spPr>
                </p:pic>
                <p:pic>
                  <p:nvPicPr>
                    <p:cNvPr id="28" name="Picture 27" descr="A close up of a map&#10;&#10;Description automatically generated">
                      <a:extLst>
                        <a:ext uri="{FF2B5EF4-FFF2-40B4-BE49-F238E27FC236}">
                          <a16:creationId xmlns:a16="http://schemas.microsoft.com/office/drawing/2014/main" id="{7CA1C7FE-E5C0-984B-AD2F-F9381E7D6FA5}"/>
                        </a:ext>
                      </a:extLst>
                    </p:cNvPr>
                    <p:cNvPicPr>
                      <a:picLocks noChangeAspect="1"/>
                    </p:cNvPicPr>
                    <p:nvPr/>
                  </p:nvPicPr>
                  <p:blipFill rotWithShape="1">
                    <a:blip r:embed="rId4">
                      <a:extLst>
                        <a:ext uri="{28A0092B-C50C-407E-A947-70E740481C1C}">
                          <a14:useLocalDpi xmlns:a14="http://schemas.microsoft.com/office/drawing/2010/main" val="0"/>
                        </a:ext>
                      </a:extLst>
                    </a:blip>
                    <a:srcRect l="38120" r="32024" b="8565"/>
                    <a:stretch/>
                  </p:blipFill>
                  <p:spPr>
                    <a:xfrm>
                      <a:off x="9473704" y="3775072"/>
                      <a:ext cx="2343299" cy="2264388"/>
                    </a:xfrm>
                    <a:prstGeom prst="rect">
                      <a:avLst/>
                    </a:prstGeom>
                  </p:spPr>
                </p:pic>
                <p:pic>
                  <p:nvPicPr>
                    <p:cNvPr id="29" name="Picture 28" descr="A close up of a map&#10;&#10;Description automatically generated">
                      <a:extLst>
                        <a:ext uri="{FF2B5EF4-FFF2-40B4-BE49-F238E27FC236}">
                          <a16:creationId xmlns:a16="http://schemas.microsoft.com/office/drawing/2014/main" id="{49F66572-9567-3141-91B0-91075E4C6874}"/>
                        </a:ext>
                      </a:extLst>
                    </p:cNvPr>
                    <p:cNvPicPr>
                      <a:picLocks noChangeAspect="1"/>
                    </p:cNvPicPr>
                    <p:nvPr/>
                  </p:nvPicPr>
                  <p:blipFill rotWithShape="1">
                    <a:blip r:embed="rId4">
                      <a:extLst>
                        <a:ext uri="{28A0092B-C50C-407E-A947-70E740481C1C}">
                          <a14:useLocalDpi xmlns:a14="http://schemas.microsoft.com/office/drawing/2010/main" val="0"/>
                        </a:ext>
                      </a:extLst>
                    </a:blip>
                    <a:srcRect l="67986"/>
                    <a:stretch/>
                  </p:blipFill>
                  <p:spPr>
                    <a:xfrm>
                      <a:off x="6722299" y="3775072"/>
                      <a:ext cx="2512685" cy="2476500"/>
                    </a:xfrm>
                    <a:prstGeom prst="rect">
                      <a:avLst/>
                    </a:prstGeom>
                  </p:spPr>
                </p:pic>
              </p:grpSp>
            </p:grpSp>
            <p:grpSp>
              <p:nvGrpSpPr>
                <p:cNvPr id="3" name="Group 2">
                  <a:extLst>
                    <a:ext uri="{FF2B5EF4-FFF2-40B4-BE49-F238E27FC236}">
                      <a16:creationId xmlns:a16="http://schemas.microsoft.com/office/drawing/2014/main" id="{4041E534-CD67-D649-8CF1-76668332F2F1}"/>
                    </a:ext>
                  </a:extLst>
                </p:cNvPr>
                <p:cNvGrpSpPr/>
                <p:nvPr/>
              </p:nvGrpSpPr>
              <p:grpSpPr>
                <a:xfrm>
                  <a:off x="6784389" y="3934285"/>
                  <a:ext cx="5183468" cy="431071"/>
                  <a:chOff x="6784389" y="3934285"/>
                  <a:chExt cx="5183468" cy="431071"/>
                </a:xfrm>
              </p:grpSpPr>
              <p:pic>
                <p:nvPicPr>
                  <p:cNvPr id="20" name="Picture 19" descr="A close up of a map&#10;&#10;Description automatically generated">
                    <a:extLst>
                      <a:ext uri="{FF2B5EF4-FFF2-40B4-BE49-F238E27FC236}">
                        <a16:creationId xmlns:a16="http://schemas.microsoft.com/office/drawing/2014/main" id="{5EF74395-C544-1A4E-BF16-BF66CBB5A6A1}"/>
                      </a:ext>
                    </a:extLst>
                  </p:cNvPr>
                  <p:cNvPicPr>
                    <a:picLocks noChangeAspect="1"/>
                  </p:cNvPicPr>
                  <p:nvPr/>
                </p:nvPicPr>
                <p:blipFill rotWithShape="1">
                  <a:blip r:embed="rId4">
                    <a:extLst>
                      <a:ext uri="{28A0092B-C50C-407E-A947-70E740481C1C}">
                        <a14:useLocalDpi xmlns:a14="http://schemas.microsoft.com/office/drawing/2010/main" val="0"/>
                      </a:ext>
                    </a:extLst>
                  </a:blip>
                  <a:srcRect l="67986" b="82594"/>
                  <a:stretch/>
                </p:blipFill>
                <p:spPr>
                  <a:xfrm>
                    <a:off x="9455172" y="3934285"/>
                    <a:ext cx="2512685" cy="431071"/>
                  </a:xfrm>
                  <a:prstGeom prst="rect">
                    <a:avLst/>
                  </a:prstGeom>
                </p:spPr>
              </p:pic>
              <p:pic>
                <p:nvPicPr>
                  <p:cNvPr id="32" name="Picture 31" descr="A close up of a map&#10;&#10;Description automatically generated">
                    <a:extLst>
                      <a:ext uri="{FF2B5EF4-FFF2-40B4-BE49-F238E27FC236}">
                        <a16:creationId xmlns:a16="http://schemas.microsoft.com/office/drawing/2014/main" id="{D9339E72-3B20-F548-A5B8-5877D9312ED3}"/>
                      </a:ext>
                    </a:extLst>
                  </p:cNvPr>
                  <p:cNvPicPr>
                    <a:picLocks noChangeAspect="1"/>
                  </p:cNvPicPr>
                  <p:nvPr/>
                </p:nvPicPr>
                <p:blipFill rotWithShape="1">
                  <a:blip r:embed="rId4">
                    <a:extLst>
                      <a:ext uri="{28A0092B-C50C-407E-A947-70E740481C1C}">
                        <a14:useLocalDpi xmlns:a14="http://schemas.microsoft.com/office/drawing/2010/main" val="0"/>
                      </a:ext>
                    </a:extLst>
                  </a:blip>
                  <a:srcRect l="38120" r="32024" b="82594"/>
                  <a:stretch/>
                </p:blipFill>
                <p:spPr>
                  <a:xfrm>
                    <a:off x="6784389" y="3934285"/>
                    <a:ext cx="2343299" cy="431071"/>
                  </a:xfrm>
                  <a:prstGeom prst="rect">
                    <a:avLst/>
                  </a:prstGeom>
                </p:spPr>
              </p:pic>
            </p:grpSp>
          </p:grpSp>
          <p:pic>
            <p:nvPicPr>
              <p:cNvPr id="6" name="Picture 5" descr="A screenshot of a cell phone&#10;&#10;Description automatically generated">
                <a:extLst>
                  <a:ext uri="{FF2B5EF4-FFF2-40B4-BE49-F238E27FC236}">
                    <a16:creationId xmlns:a16="http://schemas.microsoft.com/office/drawing/2014/main" id="{72F8F974-B0CD-0B4C-804F-D159941CBCA2}"/>
                  </a:ext>
                </a:extLst>
              </p:cNvPr>
              <p:cNvPicPr>
                <a:picLocks noChangeAspect="1"/>
              </p:cNvPicPr>
              <p:nvPr/>
            </p:nvPicPr>
            <p:blipFill rotWithShape="1">
              <a:blip r:embed="rId5">
                <a:extLst>
                  <a:ext uri="{28A0092B-C50C-407E-A947-70E740481C1C}">
                    <a14:useLocalDpi xmlns:a14="http://schemas.microsoft.com/office/drawing/2010/main" val="0"/>
                  </a:ext>
                </a:extLst>
              </a:blip>
              <a:srcRect b="65764"/>
              <a:stretch/>
            </p:blipFill>
            <p:spPr>
              <a:xfrm>
                <a:off x="3947635" y="468435"/>
                <a:ext cx="2812949" cy="1122926"/>
              </a:xfrm>
              <a:prstGeom prst="rect">
                <a:avLst/>
              </a:prstGeom>
            </p:spPr>
          </p:pic>
          <p:pic>
            <p:nvPicPr>
              <p:cNvPr id="35" name="Picture 34" descr="A screenshot of a cell phone&#10;&#10;Description automatically generated">
                <a:extLst>
                  <a:ext uri="{FF2B5EF4-FFF2-40B4-BE49-F238E27FC236}">
                    <a16:creationId xmlns:a16="http://schemas.microsoft.com/office/drawing/2014/main" id="{BF067E54-D3C9-5148-BA13-89009520D5D6}"/>
                  </a:ext>
                </a:extLst>
              </p:cNvPr>
              <p:cNvPicPr>
                <a:picLocks noChangeAspect="1"/>
              </p:cNvPicPr>
              <p:nvPr/>
            </p:nvPicPr>
            <p:blipFill rotWithShape="1">
              <a:blip r:embed="rId5">
                <a:extLst>
                  <a:ext uri="{28A0092B-C50C-407E-A947-70E740481C1C}">
                    <a14:useLocalDpi xmlns:a14="http://schemas.microsoft.com/office/drawing/2010/main" val="0"/>
                  </a:ext>
                </a:extLst>
              </a:blip>
              <a:srcRect t="33241" b="34465"/>
              <a:stretch/>
            </p:blipFill>
            <p:spPr>
              <a:xfrm>
                <a:off x="6694101" y="489247"/>
                <a:ext cx="2812949" cy="1059258"/>
              </a:xfrm>
              <a:prstGeom prst="rect">
                <a:avLst/>
              </a:prstGeom>
            </p:spPr>
          </p:pic>
          <p:pic>
            <p:nvPicPr>
              <p:cNvPr id="36" name="Picture 35" descr="A screenshot of a cell phone&#10;&#10;Description automatically generated">
                <a:extLst>
                  <a:ext uri="{FF2B5EF4-FFF2-40B4-BE49-F238E27FC236}">
                    <a16:creationId xmlns:a16="http://schemas.microsoft.com/office/drawing/2014/main" id="{4230542A-21B1-2C4E-ABA6-737608B80BF9}"/>
                  </a:ext>
                </a:extLst>
              </p:cNvPr>
              <p:cNvPicPr>
                <a:picLocks noChangeAspect="1"/>
              </p:cNvPicPr>
              <p:nvPr/>
            </p:nvPicPr>
            <p:blipFill rotWithShape="1">
              <a:blip r:embed="rId5">
                <a:extLst>
                  <a:ext uri="{28A0092B-C50C-407E-A947-70E740481C1C}">
                    <a14:useLocalDpi xmlns:a14="http://schemas.microsoft.com/office/drawing/2010/main" val="0"/>
                  </a:ext>
                </a:extLst>
              </a:blip>
              <a:srcRect t="66918"/>
              <a:stretch/>
            </p:blipFill>
            <p:spPr>
              <a:xfrm>
                <a:off x="9440567" y="522603"/>
                <a:ext cx="2812949" cy="1085097"/>
              </a:xfrm>
              <a:prstGeom prst="rect">
                <a:avLst/>
              </a:prstGeom>
            </p:spPr>
          </p:pic>
        </p:grpSp>
        <p:pic>
          <p:nvPicPr>
            <p:cNvPr id="33" name="Picture 32" descr="A close up of a map&#10;&#10;Description automatically generated">
              <a:extLst>
                <a:ext uri="{FF2B5EF4-FFF2-40B4-BE49-F238E27FC236}">
                  <a16:creationId xmlns:a16="http://schemas.microsoft.com/office/drawing/2014/main" id="{433E1E63-B395-7F46-A079-92B75D921D3B}"/>
                </a:ext>
              </a:extLst>
            </p:cNvPr>
            <p:cNvPicPr>
              <a:picLocks noChangeAspect="1"/>
            </p:cNvPicPr>
            <p:nvPr/>
          </p:nvPicPr>
          <p:blipFill rotWithShape="1">
            <a:blip r:embed="rId4">
              <a:extLst>
                <a:ext uri="{28A0092B-C50C-407E-A947-70E740481C1C}">
                  <a14:useLocalDpi xmlns:a14="http://schemas.microsoft.com/office/drawing/2010/main" val="0"/>
                </a:ext>
              </a:extLst>
            </a:blip>
            <a:srcRect l="38120" t="90731" r="32024"/>
            <a:stretch/>
          </p:blipFill>
          <p:spPr>
            <a:xfrm>
              <a:off x="6422454" y="6215801"/>
              <a:ext cx="2343299" cy="229544"/>
            </a:xfrm>
            <a:prstGeom prst="rect">
              <a:avLst/>
            </a:prstGeom>
          </p:spPr>
        </p:pic>
      </p:grpSp>
    </p:spTree>
    <p:extLst>
      <p:ext uri="{BB962C8B-B14F-4D97-AF65-F5344CB8AC3E}">
        <p14:creationId xmlns:p14="http://schemas.microsoft.com/office/powerpoint/2010/main" val="34644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F24B45C-F83C-4EA0-B69F-42D7A2239028}"/>
              </a:ext>
            </a:extLst>
          </p:cNvPr>
          <p:cNvGraphicFramePr>
            <a:graphicFrameLocks noGrp="1"/>
          </p:cNvGraphicFramePr>
          <p:nvPr>
            <p:extLst>
              <p:ext uri="{D42A27DB-BD31-4B8C-83A1-F6EECF244321}">
                <p14:modId xmlns:p14="http://schemas.microsoft.com/office/powerpoint/2010/main" val="3496969438"/>
              </p:ext>
            </p:extLst>
          </p:nvPr>
        </p:nvGraphicFramePr>
        <p:xfrm>
          <a:off x="2294709" y="303291"/>
          <a:ext cx="7602582" cy="6251418"/>
        </p:xfrm>
        <a:graphic>
          <a:graphicData uri="http://schemas.openxmlformats.org/drawingml/2006/table">
            <a:tbl>
              <a:tblPr firstRow="1" bandRow="1"/>
              <a:tblGrid>
                <a:gridCol w="1011144">
                  <a:extLst>
                    <a:ext uri="{9D8B030D-6E8A-4147-A177-3AD203B41FA5}">
                      <a16:colId xmlns:a16="http://schemas.microsoft.com/office/drawing/2014/main" val="1541290196"/>
                    </a:ext>
                  </a:extLst>
                </a:gridCol>
                <a:gridCol w="796751">
                  <a:extLst>
                    <a:ext uri="{9D8B030D-6E8A-4147-A177-3AD203B41FA5}">
                      <a16:colId xmlns:a16="http://schemas.microsoft.com/office/drawing/2014/main" val="2390396875"/>
                    </a:ext>
                  </a:extLst>
                </a:gridCol>
                <a:gridCol w="2898104">
                  <a:extLst>
                    <a:ext uri="{9D8B030D-6E8A-4147-A177-3AD203B41FA5}">
                      <a16:colId xmlns:a16="http://schemas.microsoft.com/office/drawing/2014/main" val="1341366955"/>
                    </a:ext>
                  </a:extLst>
                </a:gridCol>
                <a:gridCol w="883419">
                  <a:extLst>
                    <a:ext uri="{9D8B030D-6E8A-4147-A177-3AD203B41FA5}">
                      <a16:colId xmlns:a16="http://schemas.microsoft.com/office/drawing/2014/main" val="1988481744"/>
                    </a:ext>
                  </a:extLst>
                </a:gridCol>
                <a:gridCol w="1006582">
                  <a:extLst>
                    <a:ext uri="{9D8B030D-6E8A-4147-A177-3AD203B41FA5}">
                      <a16:colId xmlns:a16="http://schemas.microsoft.com/office/drawing/2014/main" val="294570229"/>
                    </a:ext>
                  </a:extLst>
                </a:gridCol>
                <a:gridCol w="1006582">
                  <a:extLst>
                    <a:ext uri="{9D8B030D-6E8A-4147-A177-3AD203B41FA5}">
                      <a16:colId xmlns:a16="http://schemas.microsoft.com/office/drawing/2014/main" val="2726467271"/>
                    </a:ext>
                  </a:extLst>
                </a:gridCol>
              </a:tblGrid>
              <a:tr h="252918">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Treatment</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Sex</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Hazard ratios between mating status</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 – 5</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5 – 11</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11 – 21</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6322908"/>
                  </a:ext>
                </a:extLst>
              </a:tr>
              <a:tr h="499875">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Female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Mated vs Virgins</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1.28</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(0.4978)</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1.24</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(0.4446)</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0.93</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(0.8012)</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5918169"/>
                  </a:ext>
                </a:extLst>
              </a:tr>
              <a:tr h="499875">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Female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Virgins</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2.79</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(0.0014)</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4.59</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(&lt;0.0001)</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2.29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2830363681"/>
                  </a:ext>
                </a:extLst>
              </a:tr>
              <a:tr h="499875">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Female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Mated</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2.19</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(0.0219)</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3.69</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(0.0003)</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2.46</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(0.0046)</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2901718444"/>
                  </a:ext>
                </a:extLst>
              </a:tr>
              <a:tr h="499875">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Mated vs Virgins</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0.70</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(0.3297)</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0.69</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(0.1956)</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0.52</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(0.0238)</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1008062345"/>
                  </a:ext>
                </a:extLst>
              </a:tr>
              <a:tr h="499875">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Virgins</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2.79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(0.0014)</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4.59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2.29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3596065421"/>
                  </a:ext>
                </a:extLst>
              </a:tr>
              <a:tr h="49987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Mated</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3.96</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(0.0005)</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6.69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4.45</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1620874186"/>
                  </a:ext>
                </a:extLst>
              </a:tr>
              <a:tr h="49987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Female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Mated vs Virgins</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(p-value)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2.72</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(0.0041)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2.65</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1.99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3502667666"/>
                  </a:ext>
                </a:extLst>
              </a:tr>
              <a:tr h="49987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Female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Virgins</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2.79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(0.0014)</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4.59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2.29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2013425727"/>
                  </a:ext>
                </a:extLst>
              </a:tr>
              <a:tr h="49987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Female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Mated</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1.03</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(0.9073)</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1.73</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1.15</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(0.3419)</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4027724826"/>
                  </a:ext>
                </a:extLst>
              </a:tr>
              <a:tr h="49987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Mated vs Virgins</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(p-value)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1.50</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(0.1854)</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1.46</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(0.0098)</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1.10</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(0.4450)</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2459535302"/>
                  </a:ext>
                </a:extLst>
              </a:tr>
              <a:tr h="49987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Virgins</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2.79</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(0.0014)</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4.59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2.29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(&lt;0.0001)</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a:noFill/>
                    </a:lnB>
                  </a:tcPr>
                </a:tc>
                <a:extLst>
                  <a:ext uri="{0D108BD9-81ED-4DB2-BD59-A6C34878D82A}">
                    <a16:rowId xmlns:a16="http://schemas.microsoft.com/office/drawing/2014/main" val="3027810455"/>
                  </a:ext>
                </a:extLst>
              </a:tr>
              <a:tr h="499875">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Male</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 vs Mated</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1.86</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(0.0178)</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3.14</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(&lt;0.0001)</a:t>
                      </a:r>
                      <a:endParaRPr lang="en-US" sz="120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2.09</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(0.0002)</a:t>
                      </a:r>
                      <a:endParaRPr lang="en-US" sz="1200" dirty="0">
                        <a:effectLst/>
                        <a:latin typeface="Times New Roman" panose="02020603050405020304" pitchFamily="18" charset="0"/>
                        <a:ea typeface="Times New Roman" panose="02020603050405020304" pitchFamily="18" charset="0"/>
                      </a:endParaRPr>
                    </a:p>
                  </a:txBody>
                  <a:tcPr marL="41412" marR="41412" marT="20706" marB="20706"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738761"/>
                  </a:ext>
                </a:extLst>
              </a:tr>
            </a:tbl>
          </a:graphicData>
        </a:graphic>
      </p:graphicFrame>
      <p:sp>
        <p:nvSpPr>
          <p:cNvPr id="7" name="Rectangle 2">
            <a:extLst>
              <a:ext uri="{FF2B5EF4-FFF2-40B4-BE49-F238E27FC236}">
                <a16:creationId xmlns:a16="http://schemas.microsoft.com/office/drawing/2014/main" id="{DCD5E625-FB74-48EE-9ABC-A744E3126F8D}"/>
              </a:ext>
            </a:extLst>
          </p:cNvPr>
          <p:cNvSpPr>
            <a:spLocks noChangeArrowheads="1"/>
          </p:cNvSpPr>
          <p:nvPr/>
        </p:nvSpPr>
        <p:spPr bwMode="auto">
          <a:xfrm>
            <a:off x="37147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468C0BD9-3C59-354F-A137-D261E38EB337}"/>
              </a:ext>
            </a:extLst>
          </p:cNvPr>
          <p:cNvSpPr txBox="1"/>
          <p:nvPr/>
        </p:nvSpPr>
        <p:spPr>
          <a:xfrm>
            <a:off x="0" y="6368674"/>
            <a:ext cx="1814151" cy="369332"/>
          </a:xfrm>
          <a:prstGeom prst="rect">
            <a:avLst/>
          </a:prstGeom>
          <a:noFill/>
        </p:spPr>
        <p:txBody>
          <a:bodyPr wrap="none" rtlCol="0">
            <a:spAutoFit/>
          </a:bodyPr>
          <a:lstStyle/>
          <a:p>
            <a:r>
              <a:rPr lang="en-US" dirty="0"/>
              <a:t>New table: 06/04</a:t>
            </a:r>
          </a:p>
        </p:txBody>
      </p:sp>
    </p:spTree>
    <p:extLst>
      <p:ext uri="{BB962C8B-B14F-4D97-AF65-F5344CB8AC3E}">
        <p14:creationId xmlns:p14="http://schemas.microsoft.com/office/powerpoint/2010/main" val="54901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B248087-1333-4147-8B2A-07433061103F}"/>
              </a:ext>
            </a:extLst>
          </p:cNvPr>
          <p:cNvGraphicFramePr>
            <a:graphicFrameLocks noGrp="1"/>
          </p:cNvGraphicFramePr>
          <p:nvPr>
            <p:extLst>
              <p:ext uri="{D42A27DB-BD31-4B8C-83A1-F6EECF244321}">
                <p14:modId xmlns:p14="http://schemas.microsoft.com/office/powerpoint/2010/main" val="2239863173"/>
              </p:ext>
            </p:extLst>
          </p:nvPr>
        </p:nvGraphicFramePr>
        <p:xfrm>
          <a:off x="2567639" y="1662273"/>
          <a:ext cx="6586459" cy="3533454"/>
        </p:xfrm>
        <a:graphic>
          <a:graphicData uri="http://schemas.openxmlformats.org/drawingml/2006/table">
            <a:tbl>
              <a:tblPr firstRow="1" firstCol="1" bandRow="1"/>
              <a:tblGrid>
                <a:gridCol w="1234302">
                  <a:extLst>
                    <a:ext uri="{9D8B030D-6E8A-4147-A177-3AD203B41FA5}">
                      <a16:colId xmlns:a16="http://schemas.microsoft.com/office/drawing/2014/main" val="572515896"/>
                    </a:ext>
                  </a:extLst>
                </a:gridCol>
                <a:gridCol w="1541231">
                  <a:extLst>
                    <a:ext uri="{9D8B030D-6E8A-4147-A177-3AD203B41FA5}">
                      <a16:colId xmlns:a16="http://schemas.microsoft.com/office/drawing/2014/main" val="3397828387"/>
                    </a:ext>
                  </a:extLst>
                </a:gridCol>
                <a:gridCol w="2738650">
                  <a:extLst>
                    <a:ext uri="{9D8B030D-6E8A-4147-A177-3AD203B41FA5}">
                      <a16:colId xmlns:a16="http://schemas.microsoft.com/office/drawing/2014/main" val="1524733763"/>
                    </a:ext>
                  </a:extLst>
                </a:gridCol>
                <a:gridCol w="1072276">
                  <a:extLst>
                    <a:ext uri="{9D8B030D-6E8A-4147-A177-3AD203B41FA5}">
                      <a16:colId xmlns:a16="http://schemas.microsoft.com/office/drawing/2014/main" val="3171516611"/>
                    </a:ext>
                  </a:extLst>
                </a:gridCol>
              </a:tblGrid>
              <a:tr h="277788">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Treatment</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Mating status</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Hazard ratios between sex</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 – 21</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1331841"/>
                  </a:ext>
                </a:extLst>
              </a:tr>
              <a:tr h="542611">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Virgins</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 vs Female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2.11</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(0.0016)</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76117530"/>
                  </a:ext>
                </a:extLst>
              </a:tr>
              <a:tr h="542611">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Control</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Mated</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 vs Female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1.16</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(0.4805)</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extLst>
                  <a:ext uri="{0D108BD9-81ED-4DB2-BD59-A6C34878D82A}">
                    <a16:rowId xmlns:a16="http://schemas.microsoft.com/office/drawing/2014/main" val="1921796593"/>
                  </a:ext>
                </a:extLst>
              </a:tr>
              <a:tr h="542611">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Control</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 vs Female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1.33</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(0.0013)</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extLst>
                  <a:ext uri="{0D108BD9-81ED-4DB2-BD59-A6C34878D82A}">
                    <a16:rowId xmlns:a16="http://schemas.microsoft.com/office/drawing/2014/main" val="3525982300"/>
                  </a:ext>
                </a:extLst>
              </a:tr>
              <a:tr h="542611">
                <a:tc>
                  <a:txBody>
                    <a:bodyPr/>
                    <a:lstStyle/>
                    <a:p>
                      <a:pPr marL="0" marR="0" algn="ctr">
                        <a:lnSpc>
                          <a:spcPct val="1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Inoculated</a:t>
                      </a: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Virgins</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 vs Female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2.11</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(0.0016)</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extLst>
                  <a:ext uri="{0D108BD9-81ED-4DB2-BD59-A6C34878D82A}">
                    <a16:rowId xmlns:a16="http://schemas.microsoft.com/office/drawing/2014/main" val="867425111"/>
                  </a:ext>
                </a:extLst>
              </a:tr>
              <a:tr h="542611">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Mated</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 vs Female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tc>
                  <a:txBody>
                    <a:bodyPr/>
                    <a:lstStyle/>
                    <a:p>
                      <a:pPr marL="0" marR="0" algn="ctr">
                        <a:lnSpc>
                          <a:spcPct val="100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0.74</a:t>
                      </a:r>
                      <a:endParaRPr lang="en-US" sz="120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a:solidFill>
                            <a:srgbClr val="000000"/>
                          </a:solidFill>
                          <a:effectLst/>
                          <a:latin typeface="Times New Roman" panose="02020603050405020304" pitchFamily="18" charset="0"/>
                          <a:ea typeface="Times New Roman" panose="02020603050405020304" pitchFamily="18" charset="0"/>
                        </a:rPr>
                        <a:t>(0.0084)</a:t>
                      </a:r>
                      <a:endParaRPr lang="en-US" sz="120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a:noFill/>
                    </a:lnB>
                  </a:tcPr>
                </a:tc>
                <a:extLst>
                  <a:ext uri="{0D108BD9-81ED-4DB2-BD59-A6C34878D82A}">
                    <a16:rowId xmlns:a16="http://schemas.microsoft.com/office/drawing/2014/main" val="111960275"/>
                  </a:ext>
                </a:extLst>
              </a:tr>
              <a:tr h="542611">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Inoculated</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Cohabiting</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Male vs Female</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(p-value)</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1.33</a:t>
                      </a:r>
                      <a:endParaRPr lang="en-US" sz="12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200" i="1" kern="1200" dirty="0">
                          <a:solidFill>
                            <a:srgbClr val="000000"/>
                          </a:solidFill>
                          <a:effectLst/>
                          <a:latin typeface="Times New Roman" panose="02020603050405020304" pitchFamily="18" charset="0"/>
                          <a:ea typeface="Times New Roman" panose="02020603050405020304" pitchFamily="18" charset="0"/>
                        </a:rPr>
                        <a:t>(0.0013)</a:t>
                      </a:r>
                      <a:endParaRPr lang="en-US" sz="1200" dirty="0">
                        <a:effectLst/>
                        <a:latin typeface="Times New Roman" panose="02020603050405020304" pitchFamily="18" charset="0"/>
                        <a:ea typeface="Times New Roman" panose="02020603050405020304" pitchFamily="18" charset="0"/>
                      </a:endParaRPr>
                    </a:p>
                  </a:txBody>
                  <a:tcPr marL="65111" marR="65111" marT="32839" marB="32839"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817459"/>
                  </a:ext>
                </a:extLst>
              </a:tr>
            </a:tbl>
          </a:graphicData>
        </a:graphic>
      </p:graphicFrame>
      <p:sp>
        <p:nvSpPr>
          <p:cNvPr id="5" name="Rectangle 1">
            <a:extLst>
              <a:ext uri="{FF2B5EF4-FFF2-40B4-BE49-F238E27FC236}">
                <a16:creationId xmlns:a16="http://schemas.microsoft.com/office/drawing/2014/main" id="{E245BAEA-D14D-47FA-AEB5-D5AD4BC5AFC1}"/>
              </a:ext>
            </a:extLst>
          </p:cNvPr>
          <p:cNvSpPr>
            <a:spLocks noChangeArrowheads="1"/>
          </p:cNvSpPr>
          <p:nvPr/>
        </p:nvSpPr>
        <p:spPr bwMode="auto">
          <a:xfrm>
            <a:off x="1408113" y="17700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21FAF347-BD1B-034D-BC25-07D2C1688607}"/>
              </a:ext>
            </a:extLst>
          </p:cNvPr>
          <p:cNvSpPr txBox="1"/>
          <p:nvPr/>
        </p:nvSpPr>
        <p:spPr>
          <a:xfrm>
            <a:off x="0" y="6368674"/>
            <a:ext cx="1814151" cy="369332"/>
          </a:xfrm>
          <a:prstGeom prst="rect">
            <a:avLst/>
          </a:prstGeom>
          <a:noFill/>
        </p:spPr>
        <p:txBody>
          <a:bodyPr wrap="none" rtlCol="0">
            <a:spAutoFit/>
          </a:bodyPr>
          <a:lstStyle/>
          <a:p>
            <a:r>
              <a:rPr lang="en-US" dirty="0"/>
              <a:t>New table: 06/04</a:t>
            </a:r>
          </a:p>
        </p:txBody>
      </p:sp>
    </p:spTree>
    <p:extLst>
      <p:ext uri="{BB962C8B-B14F-4D97-AF65-F5344CB8AC3E}">
        <p14:creationId xmlns:p14="http://schemas.microsoft.com/office/powerpoint/2010/main" val="89443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6FF3CA7-753D-0D45-8FEF-889051B6C943}"/>
              </a:ext>
            </a:extLst>
          </p:cNvPr>
          <p:cNvGrpSpPr/>
          <p:nvPr/>
        </p:nvGrpSpPr>
        <p:grpSpPr>
          <a:xfrm>
            <a:off x="808109" y="1624687"/>
            <a:ext cx="4858404" cy="4009619"/>
            <a:chOff x="1074714" y="2480266"/>
            <a:chExt cx="4858404" cy="4009619"/>
          </a:xfrm>
        </p:grpSpPr>
        <p:grpSp>
          <p:nvGrpSpPr>
            <p:cNvPr id="20" name="Group 19">
              <a:extLst>
                <a:ext uri="{FF2B5EF4-FFF2-40B4-BE49-F238E27FC236}">
                  <a16:creationId xmlns:a16="http://schemas.microsoft.com/office/drawing/2014/main" id="{215841FF-E7C3-BF44-B1F7-CC440E06F022}"/>
                </a:ext>
              </a:extLst>
            </p:cNvPr>
            <p:cNvGrpSpPr/>
            <p:nvPr/>
          </p:nvGrpSpPr>
          <p:grpSpPr>
            <a:xfrm>
              <a:off x="1074714" y="2480266"/>
              <a:ext cx="3543401" cy="4009619"/>
              <a:chOff x="1364370" y="2332544"/>
              <a:chExt cx="3543401" cy="4009619"/>
            </a:xfrm>
          </p:grpSpPr>
          <p:pic>
            <p:nvPicPr>
              <p:cNvPr id="15" name="Picture 14" descr="A picture containing fence&#10;&#10;Description automatically generated">
                <a:extLst>
                  <a:ext uri="{FF2B5EF4-FFF2-40B4-BE49-F238E27FC236}">
                    <a16:creationId xmlns:a16="http://schemas.microsoft.com/office/drawing/2014/main" id="{14366F7A-B9B1-5145-8C63-5165964EA8B1}"/>
                  </a:ext>
                </a:extLst>
              </p:cNvPr>
              <p:cNvPicPr>
                <a:picLocks noChangeAspect="1"/>
              </p:cNvPicPr>
              <p:nvPr/>
            </p:nvPicPr>
            <p:blipFill rotWithShape="1">
              <a:blip r:embed="rId3">
                <a:extLst>
                  <a:ext uri="{28A0092B-C50C-407E-A947-70E740481C1C}">
                    <a14:useLocalDpi xmlns:a14="http://schemas.microsoft.com/office/drawing/2010/main" val="0"/>
                  </a:ext>
                </a:extLst>
              </a:blip>
              <a:srcRect t="3732"/>
              <a:stretch/>
            </p:blipFill>
            <p:spPr>
              <a:xfrm>
                <a:off x="1448561" y="2531723"/>
                <a:ext cx="3459210" cy="3810440"/>
              </a:xfrm>
              <a:prstGeom prst="rect">
                <a:avLst/>
              </a:prstGeom>
            </p:spPr>
          </p:pic>
          <p:sp>
            <p:nvSpPr>
              <p:cNvPr id="18" name="TextBox 17">
                <a:extLst>
                  <a:ext uri="{FF2B5EF4-FFF2-40B4-BE49-F238E27FC236}">
                    <a16:creationId xmlns:a16="http://schemas.microsoft.com/office/drawing/2014/main" id="{BE5D1B91-35B6-A246-B0F0-6DA2EFABC11C}"/>
                  </a:ext>
                </a:extLst>
              </p:cNvPr>
              <p:cNvSpPr txBox="1"/>
              <p:nvPr/>
            </p:nvSpPr>
            <p:spPr>
              <a:xfrm>
                <a:off x="1364370" y="2332544"/>
                <a:ext cx="340158" cy="400110"/>
              </a:xfrm>
              <a:prstGeom prst="rect">
                <a:avLst/>
              </a:prstGeom>
              <a:noFill/>
            </p:spPr>
            <p:txBody>
              <a:bodyPr wrap="none" rtlCol="0">
                <a:spAutoFit/>
              </a:bodyPr>
              <a:lstStyle/>
              <a:p>
                <a:r>
                  <a:rPr lang="en-US" sz="2000" dirty="0"/>
                  <a:t>A</a:t>
                </a:r>
              </a:p>
            </p:txBody>
          </p:sp>
        </p:grpSp>
        <p:pic>
          <p:nvPicPr>
            <p:cNvPr id="3" name="Picture 2">
              <a:extLst>
                <a:ext uri="{FF2B5EF4-FFF2-40B4-BE49-F238E27FC236}">
                  <a16:creationId xmlns:a16="http://schemas.microsoft.com/office/drawing/2014/main" id="{1EA3D55B-4D79-874F-9EBA-5B64C02D6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748" y="3873609"/>
              <a:ext cx="1366370" cy="993723"/>
            </a:xfrm>
            <a:prstGeom prst="rect">
              <a:avLst/>
            </a:prstGeom>
          </p:spPr>
        </p:pic>
      </p:grpSp>
      <p:grpSp>
        <p:nvGrpSpPr>
          <p:cNvPr id="10" name="Group 9">
            <a:extLst>
              <a:ext uri="{FF2B5EF4-FFF2-40B4-BE49-F238E27FC236}">
                <a16:creationId xmlns:a16="http://schemas.microsoft.com/office/drawing/2014/main" id="{68450F24-1DE6-6941-9063-06FDC3FCF1D0}"/>
              </a:ext>
            </a:extLst>
          </p:cNvPr>
          <p:cNvGrpSpPr/>
          <p:nvPr/>
        </p:nvGrpSpPr>
        <p:grpSpPr>
          <a:xfrm>
            <a:off x="5628616" y="1818945"/>
            <a:ext cx="5642808" cy="3891955"/>
            <a:chOff x="6015328" y="1652716"/>
            <a:chExt cx="5642808" cy="3891955"/>
          </a:xfrm>
        </p:grpSpPr>
        <p:grpSp>
          <p:nvGrpSpPr>
            <p:cNvPr id="9" name="Group 8">
              <a:extLst>
                <a:ext uri="{FF2B5EF4-FFF2-40B4-BE49-F238E27FC236}">
                  <a16:creationId xmlns:a16="http://schemas.microsoft.com/office/drawing/2014/main" id="{902DAD8A-17C8-FA4D-8A56-E5E559FD1829}"/>
                </a:ext>
              </a:extLst>
            </p:cNvPr>
            <p:cNvGrpSpPr/>
            <p:nvPr/>
          </p:nvGrpSpPr>
          <p:grpSpPr>
            <a:xfrm>
              <a:off x="6015328" y="1652716"/>
              <a:ext cx="5642808" cy="3891955"/>
              <a:chOff x="6015328" y="1652716"/>
              <a:chExt cx="5642808" cy="3891955"/>
            </a:xfrm>
          </p:grpSpPr>
          <p:grpSp>
            <p:nvGrpSpPr>
              <p:cNvPr id="21" name="Group 20">
                <a:extLst>
                  <a:ext uri="{FF2B5EF4-FFF2-40B4-BE49-F238E27FC236}">
                    <a16:creationId xmlns:a16="http://schemas.microsoft.com/office/drawing/2014/main" id="{EC584A11-B118-9342-A4F6-32E3029219A2}"/>
                  </a:ext>
                </a:extLst>
              </p:cNvPr>
              <p:cNvGrpSpPr/>
              <p:nvPr/>
            </p:nvGrpSpPr>
            <p:grpSpPr>
              <a:xfrm>
                <a:off x="6015328" y="1652716"/>
                <a:ext cx="5642808" cy="3891955"/>
                <a:chOff x="5859181" y="1501229"/>
                <a:chExt cx="5642808" cy="3891955"/>
              </a:xfrm>
            </p:grpSpPr>
            <p:grpSp>
              <p:nvGrpSpPr>
                <p:cNvPr id="16" name="Group 15">
                  <a:extLst>
                    <a:ext uri="{FF2B5EF4-FFF2-40B4-BE49-F238E27FC236}">
                      <a16:creationId xmlns:a16="http://schemas.microsoft.com/office/drawing/2014/main" id="{A76EBB40-FB3B-A347-9767-194F7480BA57}"/>
                    </a:ext>
                  </a:extLst>
                </p:cNvPr>
                <p:cNvGrpSpPr/>
                <p:nvPr/>
              </p:nvGrpSpPr>
              <p:grpSpPr>
                <a:xfrm>
                  <a:off x="6001738" y="1907136"/>
                  <a:ext cx="5500251" cy="3486048"/>
                  <a:chOff x="5809596" y="1612034"/>
                  <a:chExt cx="5500251" cy="3486048"/>
                </a:xfrm>
              </p:grpSpPr>
              <p:pic>
                <p:nvPicPr>
                  <p:cNvPr id="5" name="Picture 4">
                    <a:extLst>
                      <a:ext uri="{FF2B5EF4-FFF2-40B4-BE49-F238E27FC236}">
                        <a16:creationId xmlns:a16="http://schemas.microsoft.com/office/drawing/2014/main" id="{97010E55-3008-4AA9-AA92-5E24C6DB09C5}"/>
                      </a:ext>
                    </a:extLst>
                  </p:cNvPr>
                  <p:cNvPicPr/>
                  <p:nvPr/>
                </p:nvPicPr>
                <p:blipFill rotWithShape="1">
                  <a:blip r:embed="rId5" cstate="print">
                    <a:extLst>
                      <a:ext uri="{28A0092B-C50C-407E-A947-70E740481C1C}">
                        <a14:useLocalDpi xmlns:a14="http://schemas.microsoft.com/office/drawing/2010/main" val="0"/>
                      </a:ext>
                    </a:extLst>
                  </a:blip>
                  <a:srcRect t="1282" b="2044"/>
                  <a:stretch/>
                </p:blipFill>
                <p:spPr bwMode="auto">
                  <a:xfrm>
                    <a:off x="5809596" y="1649897"/>
                    <a:ext cx="5500251" cy="3448185"/>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879537B8-2C4D-1242-A62E-02D6D5B086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975" y="1612034"/>
                    <a:ext cx="195915" cy="3216275"/>
                  </a:xfrm>
                  <a:prstGeom prst="rect">
                    <a:avLst/>
                  </a:prstGeom>
                </p:spPr>
              </p:pic>
            </p:grpSp>
            <p:sp>
              <p:nvSpPr>
                <p:cNvPr id="19" name="TextBox 18">
                  <a:extLst>
                    <a:ext uri="{FF2B5EF4-FFF2-40B4-BE49-F238E27FC236}">
                      <a16:creationId xmlns:a16="http://schemas.microsoft.com/office/drawing/2014/main" id="{6AA50023-174C-E549-85CB-4E72EE185DFE}"/>
                    </a:ext>
                  </a:extLst>
                </p:cNvPr>
                <p:cNvSpPr txBox="1"/>
                <p:nvPr/>
              </p:nvSpPr>
              <p:spPr>
                <a:xfrm>
                  <a:off x="5859181" y="1501229"/>
                  <a:ext cx="328936" cy="400110"/>
                </a:xfrm>
                <a:prstGeom prst="rect">
                  <a:avLst/>
                </a:prstGeom>
                <a:noFill/>
              </p:spPr>
              <p:txBody>
                <a:bodyPr wrap="none" rtlCol="0">
                  <a:spAutoFit/>
                </a:bodyPr>
                <a:lstStyle/>
                <a:p>
                  <a:r>
                    <a:rPr lang="en-US" sz="2000" dirty="0"/>
                    <a:t>B</a:t>
                  </a:r>
                </a:p>
              </p:txBody>
            </p:sp>
          </p:grpSp>
          <p:pic>
            <p:nvPicPr>
              <p:cNvPr id="25" name="Picture 24">
                <a:extLst>
                  <a:ext uri="{FF2B5EF4-FFF2-40B4-BE49-F238E27FC236}">
                    <a16:creationId xmlns:a16="http://schemas.microsoft.com/office/drawing/2014/main" id="{8805FB96-DD49-D44B-9FAA-2CC42BC657DC}"/>
                  </a:ext>
                </a:extLst>
              </p:cNvPr>
              <p:cNvPicPr/>
              <p:nvPr/>
            </p:nvPicPr>
            <p:blipFill rotWithShape="1">
              <a:blip r:embed="rId5" cstate="print">
                <a:extLst>
                  <a:ext uri="{28A0092B-C50C-407E-A947-70E740481C1C}">
                    <a14:useLocalDpi xmlns:a14="http://schemas.microsoft.com/office/drawing/2010/main" val="0"/>
                  </a:ext>
                </a:extLst>
              </a:blip>
              <a:srcRect l="64165" t="92936" r="2877" b="2034"/>
              <a:stretch/>
            </p:blipFill>
            <p:spPr bwMode="auto">
              <a:xfrm>
                <a:off x="6958213" y="2297417"/>
                <a:ext cx="1834036" cy="170198"/>
              </a:xfrm>
              <a:prstGeom prst="rect">
                <a:avLst/>
              </a:prstGeom>
              <a:noFill/>
              <a:ln>
                <a:noFill/>
              </a:ln>
              <a:extLst>
                <a:ext uri="{53640926-AAD7-44D8-BBD7-CCE9431645EC}">
                  <a14:shadowObscured xmlns:a14="http://schemas.microsoft.com/office/drawing/2010/main"/>
                </a:ext>
              </a:extLst>
            </p:spPr>
          </p:pic>
        </p:grpSp>
        <p:grpSp>
          <p:nvGrpSpPr>
            <p:cNvPr id="8" name="Group 7">
              <a:extLst>
                <a:ext uri="{FF2B5EF4-FFF2-40B4-BE49-F238E27FC236}">
                  <a16:creationId xmlns:a16="http://schemas.microsoft.com/office/drawing/2014/main" id="{C1552741-8654-2743-9D21-5FD02E14C1BA}"/>
                </a:ext>
              </a:extLst>
            </p:cNvPr>
            <p:cNvGrpSpPr/>
            <p:nvPr/>
          </p:nvGrpSpPr>
          <p:grpSpPr>
            <a:xfrm>
              <a:off x="6958213" y="5122805"/>
              <a:ext cx="4440819" cy="411972"/>
              <a:chOff x="6845967" y="5638611"/>
              <a:chExt cx="4440819" cy="411972"/>
            </a:xfrm>
          </p:grpSpPr>
          <p:sp>
            <p:nvSpPr>
              <p:cNvPr id="7" name="TextBox 6">
                <a:extLst>
                  <a:ext uri="{FF2B5EF4-FFF2-40B4-BE49-F238E27FC236}">
                    <a16:creationId xmlns:a16="http://schemas.microsoft.com/office/drawing/2014/main" id="{57295AB5-8198-354C-B259-B781CA4EF5ED}"/>
                  </a:ext>
                </a:extLst>
              </p:cNvPr>
              <p:cNvSpPr txBox="1"/>
              <p:nvPr/>
            </p:nvSpPr>
            <p:spPr>
              <a:xfrm>
                <a:off x="6845967" y="5648303"/>
                <a:ext cx="973902" cy="400110"/>
              </a:xfrm>
              <a:prstGeom prst="rect">
                <a:avLst/>
              </a:prstGeom>
              <a:solidFill>
                <a:schemeClr val="bg1"/>
              </a:solidFill>
            </p:spPr>
            <p:txBody>
              <a:bodyPr wrap="square" rtlCol="0">
                <a:spAutoFit/>
              </a:bodyPr>
              <a:lstStyle/>
              <a:p>
                <a:pPr algn="ctr"/>
                <a:r>
                  <a:rPr lang="en-US" sz="1000" dirty="0">
                    <a:solidFill>
                      <a:schemeClr val="accent3">
                        <a:lumMod val="50000"/>
                      </a:schemeClr>
                    </a:solidFill>
                    <a:latin typeface="Arial" panose="020B0604020202020204" pitchFamily="34" charset="0"/>
                    <a:cs typeface="Arial" panose="020B0604020202020204" pitchFamily="34" charset="0"/>
                  </a:rPr>
                  <a:t>Control Cohabit</a:t>
                </a:r>
              </a:p>
            </p:txBody>
          </p:sp>
          <p:sp>
            <p:nvSpPr>
              <p:cNvPr id="22" name="TextBox 21">
                <a:extLst>
                  <a:ext uri="{FF2B5EF4-FFF2-40B4-BE49-F238E27FC236}">
                    <a16:creationId xmlns:a16="http://schemas.microsoft.com/office/drawing/2014/main" id="{22F6534D-6B66-9F44-BACE-654422F6C570}"/>
                  </a:ext>
                </a:extLst>
              </p:cNvPr>
              <p:cNvSpPr txBox="1"/>
              <p:nvPr/>
            </p:nvSpPr>
            <p:spPr>
              <a:xfrm>
                <a:off x="7831267" y="5638611"/>
                <a:ext cx="1128134" cy="400110"/>
              </a:xfrm>
              <a:prstGeom prst="rect">
                <a:avLst/>
              </a:prstGeom>
              <a:solidFill>
                <a:schemeClr val="bg1"/>
              </a:solidFill>
            </p:spPr>
            <p:txBody>
              <a:bodyPr wrap="square" rtlCol="0">
                <a:spAutoFit/>
              </a:bodyPr>
              <a:lstStyle/>
              <a:p>
                <a:pPr algn="ctr"/>
                <a:r>
                  <a:rPr lang="en-US" sz="1000" dirty="0">
                    <a:solidFill>
                      <a:schemeClr val="accent3">
                        <a:lumMod val="50000"/>
                      </a:schemeClr>
                    </a:solidFill>
                    <a:latin typeface="Arial" panose="020B0604020202020204" pitchFamily="34" charset="0"/>
                    <a:cs typeface="Arial" panose="020B0604020202020204" pitchFamily="34" charset="0"/>
                  </a:rPr>
                  <a:t>Inoculated Cohabit</a:t>
                </a:r>
              </a:p>
            </p:txBody>
          </p:sp>
          <p:sp>
            <p:nvSpPr>
              <p:cNvPr id="23" name="TextBox 22">
                <a:extLst>
                  <a:ext uri="{FF2B5EF4-FFF2-40B4-BE49-F238E27FC236}">
                    <a16:creationId xmlns:a16="http://schemas.microsoft.com/office/drawing/2014/main" id="{E9F6D971-DDFF-3245-B86F-68CD83840458}"/>
                  </a:ext>
                </a:extLst>
              </p:cNvPr>
              <p:cNvSpPr txBox="1"/>
              <p:nvPr/>
            </p:nvSpPr>
            <p:spPr>
              <a:xfrm>
                <a:off x="9118554" y="5648303"/>
                <a:ext cx="895189" cy="400110"/>
              </a:xfrm>
              <a:prstGeom prst="rect">
                <a:avLst/>
              </a:prstGeom>
              <a:solidFill>
                <a:schemeClr val="bg1"/>
              </a:solidFill>
            </p:spPr>
            <p:txBody>
              <a:bodyPr wrap="square" rtlCol="0">
                <a:spAutoFit/>
              </a:bodyPr>
              <a:lstStyle/>
              <a:p>
                <a:pPr algn="ctr"/>
                <a:r>
                  <a:rPr lang="en-US" sz="1000" dirty="0">
                    <a:solidFill>
                      <a:schemeClr val="accent3">
                        <a:lumMod val="50000"/>
                      </a:schemeClr>
                    </a:solidFill>
                    <a:latin typeface="Arial" panose="020B0604020202020204" pitchFamily="34" charset="0"/>
                    <a:cs typeface="Arial" panose="020B0604020202020204" pitchFamily="34" charset="0"/>
                  </a:rPr>
                  <a:t>Control Mated</a:t>
                </a:r>
              </a:p>
            </p:txBody>
          </p:sp>
          <p:sp>
            <p:nvSpPr>
              <p:cNvPr id="24" name="TextBox 23">
                <a:extLst>
                  <a:ext uri="{FF2B5EF4-FFF2-40B4-BE49-F238E27FC236}">
                    <a16:creationId xmlns:a16="http://schemas.microsoft.com/office/drawing/2014/main" id="{69066551-C3EF-5246-A3F2-68E45B3E2B9C}"/>
                  </a:ext>
                </a:extLst>
              </p:cNvPr>
              <p:cNvSpPr txBox="1"/>
              <p:nvPr/>
            </p:nvSpPr>
            <p:spPr>
              <a:xfrm>
                <a:off x="10013743" y="5650473"/>
                <a:ext cx="1273043" cy="400110"/>
              </a:xfrm>
              <a:prstGeom prst="rect">
                <a:avLst/>
              </a:prstGeom>
              <a:solidFill>
                <a:schemeClr val="bg1"/>
              </a:solidFill>
            </p:spPr>
            <p:txBody>
              <a:bodyPr wrap="square" rtlCol="0">
                <a:spAutoFit/>
              </a:bodyPr>
              <a:lstStyle/>
              <a:p>
                <a:pPr algn="ctr"/>
                <a:r>
                  <a:rPr lang="en-US" sz="1000" dirty="0">
                    <a:solidFill>
                      <a:schemeClr val="accent3">
                        <a:lumMod val="50000"/>
                      </a:schemeClr>
                    </a:solidFill>
                    <a:latin typeface="Arial" panose="020B0604020202020204" pitchFamily="34" charset="0"/>
                    <a:cs typeface="Arial" panose="020B0604020202020204" pitchFamily="34" charset="0"/>
                  </a:rPr>
                  <a:t>Inoculated </a:t>
                </a:r>
              </a:p>
              <a:p>
                <a:pPr algn="ctr"/>
                <a:r>
                  <a:rPr lang="en-US" sz="1000" dirty="0">
                    <a:solidFill>
                      <a:schemeClr val="accent3">
                        <a:lumMod val="50000"/>
                      </a:schemeClr>
                    </a:solidFill>
                    <a:latin typeface="Arial" panose="020B0604020202020204" pitchFamily="34" charset="0"/>
                    <a:cs typeface="Arial" panose="020B0604020202020204" pitchFamily="34" charset="0"/>
                  </a:rPr>
                  <a:t>Mated</a:t>
                </a:r>
              </a:p>
            </p:txBody>
          </p:sp>
        </p:grpSp>
      </p:grpSp>
      <p:sp>
        <p:nvSpPr>
          <p:cNvPr id="26" name="TextBox 25">
            <a:extLst>
              <a:ext uri="{FF2B5EF4-FFF2-40B4-BE49-F238E27FC236}">
                <a16:creationId xmlns:a16="http://schemas.microsoft.com/office/drawing/2014/main" id="{44110B8F-2A0A-0641-839E-DEA6DE92F894}"/>
              </a:ext>
            </a:extLst>
          </p:cNvPr>
          <p:cNvSpPr txBox="1"/>
          <p:nvPr/>
        </p:nvSpPr>
        <p:spPr>
          <a:xfrm>
            <a:off x="0" y="6368674"/>
            <a:ext cx="1712777" cy="369332"/>
          </a:xfrm>
          <a:prstGeom prst="rect">
            <a:avLst/>
          </a:prstGeom>
          <a:noFill/>
        </p:spPr>
        <p:txBody>
          <a:bodyPr wrap="none" rtlCol="0">
            <a:spAutoFit/>
          </a:bodyPr>
          <a:lstStyle/>
          <a:p>
            <a:r>
              <a:rPr lang="en-US" dirty="0"/>
              <a:t>New plot: 06/04</a:t>
            </a:r>
          </a:p>
        </p:txBody>
      </p:sp>
    </p:spTree>
    <p:extLst>
      <p:ext uri="{BB962C8B-B14F-4D97-AF65-F5344CB8AC3E}">
        <p14:creationId xmlns:p14="http://schemas.microsoft.com/office/powerpoint/2010/main" val="8698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5F84D9B-62FF-4663-BB68-6559E7F5335E}"/>
              </a:ext>
            </a:extLst>
          </p:cNvPr>
          <p:cNvGraphicFramePr>
            <a:graphicFrameLocks noGrp="1"/>
          </p:cNvGraphicFramePr>
          <p:nvPr>
            <p:extLst>
              <p:ext uri="{D42A27DB-BD31-4B8C-83A1-F6EECF244321}">
                <p14:modId xmlns:p14="http://schemas.microsoft.com/office/powerpoint/2010/main" val="55828796"/>
              </p:ext>
            </p:extLst>
          </p:nvPr>
        </p:nvGraphicFramePr>
        <p:xfrm>
          <a:off x="2971801" y="2109962"/>
          <a:ext cx="6248398" cy="2638076"/>
        </p:xfrm>
        <a:graphic>
          <a:graphicData uri="http://schemas.openxmlformats.org/drawingml/2006/table">
            <a:tbl>
              <a:tblPr firstRow="1" firstCol="1" bandRow="1"/>
              <a:tblGrid>
                <a:gridCol w="2040727">
                  <a:extLst>
                    <a:ext uri="{9D8B030D-6E8A-4147-A177-3AD203B41FA5}">
                      <a16:colId xmlns:a16="http://schemas.microsoft.com/office/drawing/2014/main" val="3532673281"/>
                    </a:ext>
                  </a:extLst>
                </a:gridCol>
                <a:gridCol w="443636">
                  <a:extLst>
                    <a:ext uri="{9D8B030D-6E8A-4147-A177-3AD203B41FA5}">
                      <a16:colId xmlns:a16="http://schemas.microsoft.com/office/drawing/2014/main" val="268821804"/>
                    </a:ext>
                  </a:extLst>
                </a:gridCol>
                <a:gridCol w="769803">
                  <a:extLst>
                    <a:ext uri="{9D8B030D-6E8A-4147-A177-3AD203B41FA5}">
                      <a16:colId xmlns:a16="http://schemas.microsoft.com/office/drawing/2014/main" val="1723632150"/>
                    </a:ext>
                  </a:extLst>
                </a:gridCol>
                <a:gridCol w="833536">
                  <a:extLst>
                    <a:ext uri="{9D8B030D-6E8A-4147-A177-3AD203B41FA5}">
                      <a16:colId xmlns:a16="http://schemas.microsoft.com/office/drawing/2014/main" val="3243354856"/>
                    </a:ext>
                  </a:extLst>
                </a:gridCol>
                <a:gridCol w="801045">
                  <a:extLst>
                    <a:ext uri="{9D8B030D-6E8A-4147-A177-3AD203B41FA5}">
                      <a16:colId xmlns:a16="http://schemas.microsoft.com/office/drawing/2014/main" val="689588561"/>
                    </a:ext>
                  </a:extLst>
                </a:gridCol>
                <a:gridCol w="1359651">
                  <a:extLst>
                    <a:ext uri="{9D8B030D-6E8A-4147-A177-3AD203B41FA5}">
                      <a16:colId xmlns:a16="http://schemas.microsoft.com/office/drawing/2014/main" val="498125779"/>
                    </a:ext>
                  </a:extLst>
                </a:gridCol>
              </a:tblGrid>
              <a:tr h="376868">
                <a:tc>
                  <a:txBody>
                    <a:bodyPr/>
                    <a:lstStyle/>
                    <a:p>
                      <a:pPr marL="0" marR="0" algn="l">
                        <a:lnSpc>
                          <a:spcPct val="10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Sum Sq</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Mean Sq</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 value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Pr(&gt;F)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097339"/>
                  </a:ext>
                </a:extLst>
              </a:tr>
              <a:tr h="376868">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Day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0000"/>
                        </a:lnSpc>
                        <a:spcBef>
                          <a:spcPts val="0"/>
                        </a:spcBef>
                        <a:spcAft>
                          <a:spcPts val="0"/>
                        </a:spcAft>
                        <a:tabLst>
                          <a:tab pos="316230" algn="dec"/>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55.19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55.19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5.8532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0.01634*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59484331"/>
                  </a:ext>
                </a:extLst>
              </a:tr>
              <a:tr h="376868">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Treatment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363.70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363.70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38.5723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2.505e-09***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extLst>
                  <a:ext uri="{0D108BD9-81ED-4DB2-BD59-A6C34878D82A}">
                    <a16:rowId xmlns:a16="http://schemas.microsoft.com/office/drawing/2014/main" val="2927730122"/>
                  </a:ext>
                </a:extLst>
              </a:tr>
              <a:tr h="376868">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Mating_status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229.53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229.53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1638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24.3426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1.564e-06***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extLst>
                  <a:ext uri="{0D108BD9-81ED-4DB2-BD59-A6C34878D82A}">
                    <a16:rowId xmlns:a16="http://schemas.microsoft.com/office/drawing/2014/main" val="3038926898"/>
                  </a:ext>
                </a:extLst>
              </a:tr>
              <a:tr h="376868">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Treatment:Mating_status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47.40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47.40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163830" algn="dec"/>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5.0270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0.02593*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extLst>
                  <a:ext uri="{0D108BD9-81ED-4DB2-BD59-A6C34878D82A}">
                    <a16:rowId xmlns:a16="http://schemas.microsoft.com/office/drawing/2014/main" val="2880912279"/>
                  </a:ext>
                </a:extLst>
              </a:tr>
              <a:tr h="376868">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Day:Treatment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163.88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163.88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163830" algn="dec"/>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17.3799</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tc>
                  <a:txBody>
                    <a:bodyPr/>
                    <a:lstStyle/>
                    <a:p>
                      <a:pPr marL="0" marR="0" algn="l">
                        <a:lnSpc>
                          <a:spcPct val="100000"/>
                        </a:lnSpc>
                        <a:spcBef>
                          <a:spcPts val="0"/>
                        </a:spcBef>
                        <a:spcAft>
                          <a:spcPts val="0"/>
                        </a:spcAft>
                        <a:tabLst>
                          <a:tab pos="20574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4.361e-05***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a:noFill/>
                    </a:lnB>
                  </a:tcPr>
                </a:tc>
                <a:extLst>
                  <a:ext uri="{0D108BD9-81ED-4DB2-BD59-A6C34878D82A}">
                    <a16:rowId xmlns:a16="http://schemas.microsoft.com/office/drawing/2014/main" val="419369202"/>
                  </a:ext>
                </a:extLst>
              </a:tr>
              <a:tr h="376868">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Residuals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2130.98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tabLst>
                          <a:tab pos="316230" algn="dec"/>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9.43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025" marR="73025" marT="54610" marB="5461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245707"/>
                  </a:ext>
                </a:extLst>
              </a:tr>
            </a:tbl>
          </a:graphicData>
        </a:graphic>
      </p:graphicFrame>
      <p:sp>
        <p:nvSpPr>
          <p:cNvPr id="5" name="Rectangle 1">
            <a:extLst>
              <a:ext uri="{FF2B5EF4-FFF2-40B4-BE49-F238E27FC236}">
                <a16:creationId xmlns:a16="http://schemas.microsoft.com/office/drawing/2014/main" id="{61748C5C-01CD-4948-8CCB-ABC5DED3B111}"/>
              </a:ext>
            </a:extLst>
          </p:cNvPr>
          <p:cNvSpPr>
            <a:spLocks noChangeArrowheads="1"/>
          </p:cNvSpPr>
          <p:nvPr/>
        </p:nvSpPr>
        <p:spPr bwMode="auto">
          <a:xfrm>
            <a:off x="838200" y="2533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526A225D-DE2D-B746-A80A-26E15CFA0B5C}"/>
              </a:ext>
            </a:extLst>
          </p:cNvPr>
          <p:cNvSpPr txBox="1"/>
          <p:nvPr/>
        </p:nvSpPr>
        <p:spPr>
          <a:xfrm>
            <a:off x="0" y="6368674"/>
            <a:ext cx="1814151" cy="369332"/>
          </a:xfrm>
          <a:prstGeom prst="rect">
            <a:avLst/>
          </a:prstGeom>
          <a:noFill/>
        </p:spPr>
        <p:txBody>
          <a:bodyPr wrap="none" rtlCol="0">
            <a:spAutoFit/>
          </a:bodyPr>
          <a:lstStyle/>
          <a:p>
            <a:r>
              <a:rPr lang="en-US" dirty="0"/>
              <a:t>New table: 06/04</a:t>
            </a:r>
          </a:p>
        </p:txBody>
      </p:sp>
    </p:spTree>
    <p:extLst>
      <p:ext uri="{BB962C8B-B14F-4D97-AF65-F5344CB8AC3E}">
        <p14:creationId xmlns:p14="http://schemas.microsoft.com/office/powerpoint/2010/main" val="3489593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24233</TotalTime>
  <Words>5123</Words>
  <Application>Microsoft Macintosh PowerPoint</Application>
  <PresentationFormat>Widescreen</PresentationFormat>
  <Paragraphs>1183</Paragraphs>
  <Slides>26</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Calibri Light</vt:lpstr>
      <vt:lpstr>Cambria Math</vt:lpstr>
      <vt:lpstr>Times New Roman</vt:lpstr>
      <vt:lpstr>Office Theme</vt:lpstr>
      <vt:lpstr>Custom Design</vt:lpstr>
      <vt:lpstr>Rai et 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 et al.</dc:title>
  <dc:subject/>
  <dc:creator>Parvin</dc:creator>
  <cp:keywords/>
  <dc:description/>
  <cp:lastModifiedBy>Yinhan</cp:lastModifiedBy>
  <cp:revision>334</cp:revision>
  <dcterms:created xsi:type="dcterms:W3CDTF">2019-12-22T21:46:03Z</dcterms:created>
  <dcterms:modified xsi:type="dcterms:W3CDTF">2020-06-24T21:02:55Z</dcterms:modified>
  <cp:category/>
</cp:coreProperties>
</file>