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/>
    <p:restoredTop sz="82245"/>
  </p:normalViewPr>
  <p:slideViewPr>
    <p:cSldViewPr snapToGrid="0" snapToObjects="1">
      <p:cViewPr varScale="1">
        <p:scale>
          <a:sx n="88" d="100"/>
          <a:sy n="88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9546-A41D-7548-B84F-1686FF0149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7069-DB2D-0549-AEB2-1DEC0F72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4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7069-DB2D-0549-AEB2-1DEC0F7257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CFDF-7758-A54F-814D-711D03B52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F8483-A338-D344-B466-4A43036E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382E-54AB-9D41-B239-126A6B83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051E-7545-5B46-9B54-ACC35857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0FC8-3118-044A-A48A-267C66F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CB6C-35BF-8541-B9BA-08D6CC98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7370-36C7-FC4C-9658-89DE8C79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89FB-E32C-C543-A62B-FC8F3516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10B5-A9E9-F644-9591-E28F1B1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298D-B66C-0F4C-8086-98FA33FD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00B7F-5536-1248-B3CD-18E6B9408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6CA1-3EE6-F04D-9ED6-CCBA6654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E582-ED35-1A45-B9CB-9BF2F412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28CD-FAC1-324A-8F7D-8F480D09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7943-02EA-4B4E-8BA1-13CD973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CA4F-D64B-FE46-B827-EC0EDDBF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B546-BA22-CB46-A601-0841145C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AF99-600A-D444-8F48-7F41F4BC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DB4D-CFCC-0145-8D24-35360180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52F7-B692-A241-900D-303131AF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49A-9160-9949-8786-59115CC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2C7A-CB6F-744E-AB89-ADBA1A96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8487-AD91-8B4E-A76B-91DDFA14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EA82-6B86-7848-BB26-BC97B589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A634-3E97-D54C-82DF-A5F3EEEC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65A7-A10D-E24E-B28A-E5ECC1BA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F9BA-03CD-1A46-B944-601820F1C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7BC8-59C2-6645-A75F-6DB60A1EA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292EC-2697-3A4F-B634-C81DB21C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745E-A33A-264B-B529-36E1874C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C2476-406B-9646-B938-BFA2D495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DCF2-6200-3649-9D05-A4C5FAF5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4187-B349-564C-A945-017048EA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12DE-6BB4-5E46-9ED6-999ADBED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B1602-614E-5840-9E55-F90C3A659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F6C68-A883-C14E-9732-E4A088EA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46B4E-C49A-664F-BDF7-208535BF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88F3D-DC8F-3D40-A033-866B965A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95758-9734-F942-B8C6-8836A9D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DCC3-22E1-C04A-B4D0-7083DBFE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859D5-797E-B347-BEED-1D3E30E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7D9A5-C580-0845-BB35-9C722725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1A14-310C-D743-8FD0-6708587A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45ED9-67FB-3547-9175-188DC683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505A7-E859-B34B-BC96-A3F55612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F971-7B76-D74F-8A62-67EFEC9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CA88-FDCA-1549-BA1C-3A92CB36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F06B-5D32-1F48-8450-8D6E1079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F55-BB31-E948-8ADF-44C4C1BC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B2FC-DB23-9243-8ECD-DF010CD1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4EF82-2369-0243-8B69-59C0053A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E4CB-A1F3-8140-AF60-BF7D6311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9BD-CE42-E241-BF63-755D80BD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F2E36-B3EF-C14B-B595-CFDD8FF7B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32788-AFB9-084D-BC01-39945988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0438D-70CF-3E4C-9A4D-1CF923D2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094A-44A9-1547-8CFC-3203CDCC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1C10-1767-FC47-A846-D3A09F54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C443C-4F26-6345-A1DA-C011D576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51B8E-A7B7-F54F-A915-A0D120D3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09B6-A8A0-3B41-8377-4F342163A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4379-B10C-2F46-924B-7CC1AA0744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61C6-F7BB-304B-8650-907260E13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7BE-771E-784A-BC8E-60AEFE7C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AEED-D82C-5444-9B3C-E1D824EB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90661E-6A73-764B-AFA4-64466944FEE9}"/>
                  </a:ext>
                </a:extLst>
              </p:cNvPr>
              <p:cNvSpPr txBox="1"/>
              <p:nvPr/>
            </p:nvSpPr>
            <p:spPr>
              <a:xfrm>
                <a:off x="1017188" y="924216"/>
                <a:ext cx="10278006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𝑐𝑜𝑥𝑝h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𝐹𝑢𝑛𝑔𝑎𝑙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90661E-6A73-764B-AFA4-64466944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88" y="924216"/>
                <a:ext cx="10278006" cy="578363"/>
              </a:xfrm>
              <a:prstGeom prst="rect">
                <a:avLst/>
              </a:prstGeom>
              <a:blipFill>
                <a:blip r:embed="rId3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44CEF-4337-AD4D-96A4-23E498B3A516}"/>
                  </a:ext>
                </a:extLst>
              </p:cNvPr>
              <p:cNvSpPr txBox="1"/>
              <p:nvPr/>
            </p:nvSpPr>
            <p:spPr>
              <a:xfrm>
                <a:off x="818882" y="2061007"/>
                <a:ext cx="10674618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0−4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⁡[0.35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+0.03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−0.45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+0.31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−0.11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41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+ 3.02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+0.89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+0.40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+1.15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+ 0.81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+3.03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1.02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0.24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44CEF-4337-AD4D-96A4-23E498B3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2" y="2061007"/>
                <a:ext cx="10674618" cy="909352"/>
              </a:xfrm>
              <a:prstGeom prst="rect">
                <a:avLst/>
              </a:prstGeom>
              <a:blipFill>
                <a:blip r:embed="rId4"/>
                <a:stretch>
                  <a:fillRect l="-475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E9B34E-0D7C-C049-97E0-4678213A5AF9}"/>
                  </a:ext>
                </a:extLst>
              </p:cNvPr>
              <p:cNvSpPr txBox="1"/>
              <p:nvPr/>
            </p:nvSpPr>
            <p:spPr>
              <a:xfrm>
                <a:off x="818882" y="3252530"/>
                <a:ext cx="10674618" cy="1129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4−9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⁡[2.96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−0.36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+0.23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+0.73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+0.38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3.02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+0.89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+0.40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+1.15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0.81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+2.84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0.48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0.24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E9B34E-0D7C-C049-97E0-4678213A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2" y="3252530"/>
                <a:ext cx="10674618" cy="1129733"/>
              </a:xfrm>
              <a:prstGeom prst="rect">
                <a:avLst/>
              </a:prstGeom>
              <a:blipFill>
                <a:blip r:embed="rId5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6A7B-B0E5-8F41-99FF-CDCF36AAD055}"/>
                  </a:ext>
                </a:extLst>
              </p:cNvPr>
              <p:cNvSpPr txBox="1"/>
              <p:nvPr/>
            </p:nvSpPr>
            <p:spPr>
              <a:xfrm>
                <a:off x="818882" y="4532547"/>
                <a:ext cx="10674618" cy="914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9−14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⁡[3.76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+0.32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−0.04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+0.63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+0.66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3.02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+0.89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+0.40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+1.15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0.81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+0.83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0.24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𝐹𝑢𝑛𝑔𝑎𝑙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6A7B-B0E5-8F41-99FF-CDCF36AA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2" y="4532547"/>
                <a:ext cx="10674618" cy="914289"/>
              </a:xfrm>
              <a:prstGeom prst="rect">
                <a:avLst/>
              </a:prstGeom>
              <a:blipFill>
                <a:blip r:embed="rId6"/>
                <a:stretch>
                  <a:fillRect l="-475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54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9E433-8280-764C-A227-567C0697FF42}"/>
              </a:ext>
            </a:extLst>
          </p:cNvPr>
          <p:cNvSpPr txBox="1"/>
          <p:nvPr/>
        </p:nvSpPr>
        <p:spPr>
          <a:xfrm>
            <a:off x="574158" y="446567"/>
            <a:ext cx="287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Figure 1: overall survival plot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F9A9975-C0BD-5647-9CEA-3FD71E5C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1458021"/>
            <a:ext cx="5460306" cy="4349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EF57A-760C-8A4B-BDCD-7C906982A649}"/>
              </a:ext>
            </a:extLst>
          </p:cNvPr>
          <p:cNvSpPr txBox="1"/>
          <p:nvPr/>
        </p:nvSpPr>
        <p:spPr>
          <a:xfrm>
            <a:off x="2012468" y="5835365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31E27-2AD9-024B-869E-E5F1CEB0A204}"/>
              </a:ext>
            </a:extLst>
          </p:cNvPr>
          <p:cNvSpPr txBox="1"/>
          <p:nvPr/>
        </p:nvSpPr>
        <p:spPr>
          <a:xfrm>
            <a:off x="8508349" y="583536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plot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67441C3-8349-274E-A517-26840A9E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38" y="1787640"/>
            <a:ext cx="5921829" cy="3690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13062-18E2-B641-B746-DA1796110494}"/>
              </a:ext>
            </a:extLst>
          </p:cNvPr>
          <p:cNvSpPr txBox="1"/>
          <p:nvPr/>
        </p:nvSpPr>
        <p:spPr>
          <a:xfrm>
            <a:off x="6531429" y="1178659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Bootstrap: 200</a:t>
            </a:r>
          </a:p>
        </p:txBody>
      </p:sp>
    </p:spTree>
    <p:extLst>
      <p:ext uri="{BB962C8B-B14F-4D97-AF65-F5344CB8AC3E}">
        <p14:creationId xmlns:p14="http://schemas.microsoft.com/office/powerpoint/2010/main" val="32401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4289ADF-4A84-7944-988D-94FDA243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22" y="1684403"/>
            <a:ext cx="5657982" cy="364250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5DE44F6-7066-4641-BCA0-2A2E757A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9" y="1607745"/>
            <a:ext cx="5776733" cy="3642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B21F7-723F-694C-A806-4A8C59B70936}"/>
              </a:ext>
            </a:extLst>
          </p:cNvPr>
          <p:cNvSpPr txBox="1"/>
          <p:nvPr/>
        </p:nvSpPr>
        <p:spPr>
          <a:xfrm>
            <a:off x="2653931" y="1346421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B187F-503A-D247-849A-1FC16C56FFFE}"/>
              </a:ext>
            </a:extLst>
          </p:cNvPr>
          <p:cNvSpPr txBox="1"/>
          <p:nvPr/>
        </p:nvSpPr>
        <p:spPr>
          <a:xfrm>
            <a:off x="8465415" y="1346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4786F-552A-B84F-864F-E429D6B680BC}"/>
              </a:ext>
            </a:extLst>
          </p:cNvPr>
          <p:cNvSpPr txBox="1"/>
          <p:nvPr/>
        </p:nvSpPr>
        <p:spPr>
          <a:xfrm>
            <a:off x="574158" y="446567"/>
            <a:ext cx="29313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Figure 2: survival plots by Sex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E644D-4F87-0A4E-A481-0A98AF0625E2}"/>
              </a:ext>
            </a:extLst>
          </p:cNvPr>
          <p:cNvSpPr txBox="1"/>
          <p:nvPr/>
        </p:nvSpPr>
        <p:spPr>
          <a:xfrm>
            <a:off x="3657601" y="435377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Bootstrap: 200</a:t>
            </a:r>
          </a:p>
        </p:txBody>
      </p:sp>
    </p:spTree>
    <p:extLst>
      <p:ext uri="{BB962C8B-B14F-4D97-AF65-F5344CB8AC3E}">
        <p14:creationId xmlns:p14="http://schemas.microsoft.com/office/powerpoint/2010/main" val="2489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181047-BB69-3444-A7AE-4381F4EF7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32532"/>
              </p:ext>
            </p:extLst>
          </p:nvPr>
        </p:nvGraphicFramePr>
        <p:xfrm>
          <a:off x="6462825" y="2346879"/>
          <a:ext cx="5271975" cy="2492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753">
                  <a:extLst>
                    <a:ext uri="{9D8B030D-6E8A-4147-A177-3AD203B41FA5}">
                      <a16:colId xmlns:a16="http://schemas.microsoft.com/office/drawing/2014/main" val="4039403152"/>
                    </a:ext>
                  </a:extLst>
                </a:gridCol>
                <a:gridCol w="1049753">
                  <a:extLst>
                    <a:ext uri="{9D8B030D-6E8A-4147-A177-3AD203B41FA5}">
                      <a16:colId xmlns:a16="http://schemas.microsoft.com/office/drawing/2014/main" val="539225136"/>
                    </a:ext>
                  </a:extLst>
                </a:gridCol>
                <a:gridCol w="1075897">
                  <a:extLst>
                    <a:ext uri="{9D8B030D-6E8A-4147-A177-3AD203B41FA5}">
                      <a16:colId xmlns:a16="http://schemas.microsoft.com/office/drawing/2014/main" val="1971375610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2068093581"/>
                    </a:ext>
                  </a:extLst>
                </a:gridCol>
                <a:gridCol w="1040033">
                  <a:extLst>
                    <a:ext uri="{9D8B030D-6E8A-4147-A177-3AD203B41FA5}">
                      <a16:colId xmlns:a16="http://schemas.microsoft.com/office/drawing/2014/main" val="769515454"/>
                    </a:ext>
                  </a:extLst>
                </a:gridCol>
              </a:tblGrid>
              <a:tr h="49845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Baseline:</a:t>
                      </a:r>
                    </a:p>
                    <a:p>
                      <a:pPr algn="ctr"/>
                      <a:r>
                        <a:rPr lang="en-US" sz="1100" b="1" i="1" dirty="0"/>
                        <a:t>C, C + 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4 - 9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9 - 14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965861"/>
                  </a:ext>
                </a:extLst>
              </a:tr>
              <a:tr h="498453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Hazard ratio</a:t>
                      </a:r>
                    </a:p>
                    <a:p>
                      <a:pPr algn="ctr"/>
                      <a:r>
                        <a:rPr lang="en-US" sz="1050" dirty="0"/>
                        <a:t>(P-value)</a:t>
                      </a:r>
                      <a:endParaRPr lang="en-US" sz="1050" i="1" dirty="0"/>
                    </a:p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C + Y, C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</a:t>
                      </a:r>
                    </a:p>
                    <a:p>
                      <a:pPr algn="ctr"/>
                      <a:r>
                        <a:rPr lang="en-US" sz="1100" dirty="0"/>
                        <a:t>(0.8282)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0.80</a:t>
                      </a:r>
                    </a:p>
                    <a:p>
                      <a:pPr algn="ctr"/>
                      <a:r>
                        <a:rPr lang="en-US" sz="1100" dirty="0"/>
                        <a:t>(0.2828)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0.75</a:t>
                      </a:r>
                    </a:p>
                    <a:p>
                      <a:pPr algn="ctr"/>
                      <a:r>
                        <a:rPr lang="en-US" sz="1100" dirty="0"/>
                        <a:t>(0.0118)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642691"/>
                  </a:ext>
                </a:extLst>
              </a:tr>
              <a:tr h="498453">
                <a:tc vMerge="1"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C + Y,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(0.5342)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1.86</a:t>
                      </a:r>
                    </a:p>
                    <a:p>
                      <a:pPr algn="ctr"/>
                      <a:r>
                        <a:rPr lang="en-US" sz="1100" i="1" dirty="0"/>
                        <a:t>(9.2327e-06)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1.68</a:t>
                      </a:r>
                    </a:p>
                    <a:p>
                      <a:pPr algn="ctr"/>
                      <a:r>
                        <a:rPr lang="en-US" sz="1100" i="1" dirty="0"/>
                        <a:t>(2.3177e-07)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051267"/>
                  </a:ext>
                </a:extLst>
              </a:tr>
              <a:tr h="498453">
                <a:tc vMerge="1"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G,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(0.0196)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0.31</a:t>
                      </a:r>
                    </a:p>
                    <a:p>
                      <a:pPr algn="ctr"/>
                      <a:r>
                        <a:rPr lang="en-US" sz="1100" i="1" dirty="0"/>
                        <a:t>(4.3652e-06)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0.12</a:t>
                      </a:r>
                    </a:p>
                    <a:p>
                      <a:pPr algn="ctr"/>
                      <a:r>
                        <a:rPr lang="en-US" sz="1100" i="1" dirty="0"/>
                        <a:t>(7.6783e-13)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427239"/>
                  </a:ext>
                </a:extLst>
              </a:tr>
              <a:tr h="498453">
                <a:tc vMerge="1"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C,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(0.0404)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3.79</a:t>
                      </a:r>
                    </a:p>
                    <a:p>
                      <a:pPr algn="ctr"/>
                      <a:r>
                        <a:rPr lang="en-US" sz="1100" i="1" dirty="0"/>
                        <a:t>(2.1450e-13)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2.92</a:t>
                      </a:r>
                    </a:p>
                    <a:p>
                      <a:pPr algn="ctr"/>
                      <a:r>
                        <a:rPr lang="en-US" sz="1100" i="1" dirty="0"/>
                        <a:t>(2.1760e-14)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432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3881B5-AF1D-BB46-9F87-5CE0B238808B}"/>
              </a:ext>
            </a:extLst>
          </p:cNvPr>
          <p:cNvSpPr txBox="1"/>
          <p:nvPr/>
        </p:nvSpPr>
        <p:spPr>
          <a:xfrm>
            <a:off x="8790073" y="168030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666D4-A17B-914C-A1DC-3689113840FE}"/>
              </a:ext>
            </a:extLst>
          </p:cNvPr>
          <p:cNvSpPr txBox="1"/>
          <p:nvPr/>
        </p:nvSpPr>
        <p:spPr>
          <a:xfrm>
            <a:off x="3002523" y="1680305"/>
            <a:ext cx="798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Female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08F9EB-A33B-8342-AFF1-C9B79240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7199"/>
              </p:ext>
            </p:extLst>
          </p:nvPr>
        </p:nvGraphicFramePr>
        <p:xfrm>
          <a:off x="824025" y="2346879"/>
          <a:ext cx="5271975" cy="2492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753">
                  <a:extLst>
                    <a:ext uri="{9D8B030D-6E8A-4147-A177-3AD203B41FA5}">
                      <a16:colId xmlns:a16="http://schemas.microsoft.com/office/drawing/2014/main" val="4039403152"/>
                    </a:ext>
                  </a:extLst>
                </a:gridCol>
                <a:gridCol w="1049753">
                  <a:extLst>
                    <a:ext uri="{9D8B030D-6E8A-4147-A177-3AD203B41FA5}">
                      <a16:colId xmlns:a16="http://schemas.microsoft.com/office/drawing/2014/main" val="539225136"/>
                    </a:ext>
                  </a:extLst>
                </a:gridCol>
                <a:gridCol w="1075897">
                  <a:extLst>
                    <a:ext uri="{9D8B030D-6E8A-4147-A177-3AD203B41FA5}">
                      <a16:colId xmlns:a16="http://schemas.microsoft.com/office/drawing/2014/main" val="1971375610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2068093581"/>
                    </a:ext>
                  </a:extLst>
                </a:gridCol>
                <a:gridCol w="1040033">
                  <a:extLst>
                    <a:ext uri="{9D8B030D-6E8A-4147-A177-3AD203B41FA5}">
                      <a16:colId xmlns:a16="http://schemas.microsoft.com/office/drawing/2014/main" val="769515454"/>
                    </a:ext>
                  </a:extLst>
                </a:gridCol>
              </a:tblGrid>
              <a:tr h="49845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Baseline:</a:t>
                      </a:r>
                    </a:p>
                    <a:p>
                      <a:pPr algn="ctr"/>
                      <a:r>
                        <a:rPr lang="en-US" sz="1100" b="1" i="1" dirty="0"/>
                        <a:t>C, C + 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4 - 9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9 - 14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965861"/>
                  </a:ext>
                </a:extLst>
              </a:tr>
              <a:tr h="498453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Hazard ratio</a:t>
                      </a:r>
                    </a:p>
                    <a:p>
                      <a:pPr algn="ctr"/>
                      <a:r>
                        <a:rPr lang="en-US" sz="1050" dirty="0"/>
                        <a:t>(P-value)</a:t>
                      </a:r>
                      <a:endParaRPr lang="en-US" sz="1050" i="1" dirty="0"/>
                    </a:p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C + Y, C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0.36</a:t>
                      </a:r>
                    </a:p>
                    <a:p>
                      <a:pPr algn="ctr"/>
                      <a:r>
                        <a:rPr lang="en-US" sz="1100" dirty="0"/>
                        <a:t>(0.0564)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0.59</a:t>
                      </a:r>
                    </a:p>
                    <a:p>
                      <a:pPr algn="ctr"/>
                      <a:r>
                        <a:rPr lang="en-US" sz="1100" dirty="0"/>
                        <a:t>(0.0052)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0.77</a:t>
                      </a:r>
                    </a:p>
                    <a:p>
                      <a:pPr algn="ctr"/>
                      <a:r>
                        <a:rPr lang="en-US" sz="1100" dirty="0"/>
                        <a:t>(0.0311)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642691"/>
                  </a:ext>
                </a:extLst>
              </a:tr>
              <a:tr h="498453">
                <a:tc vMerge="1"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C + Y,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(0.5342)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1.86</a:t>
                      </a:r>
                    </a:p>
                    <a:p>
                      <a:pPr algn="ctr"/>
                      <a:r>
                        <a:rPr lang="en-US" sz="1100" i="1" dirty="0"/>
                        <a:t>(9.2327e-06)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1.68</a:t>
                      </a:r>
                    </a:p>
                    <a:p>
                      <a:pPr algn="ctr"/>
                      <a:r>
                        <a:rPr lang="en-US" sz="1100" i="1" dirty="0"/>
                        <a:t>(2.3177e-07)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051267"/>
                  </a:ext>
                </a:extLst>
              </a:tr>
              <a:tr h="498453">
                <a:tc vMerge="1"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G,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1.732002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(0.1089984)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1.326148</a:t>
                      </a:r>
                    </a:p>
                    <a:p>
                      <a:pPr algn="ctr"/>
                      <a:r>
                        <a:rPr lang="en-US" sz="1100" i="1" dirty="0"/>
                        <a:t>(0.04807224)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0.52</a:t>
                      </a:r>
                    </a:p>
                    <a:p>
                      <a:pPr algn="ctr"/>
                      <a:r>
                        <a:rPr lang="en-US" sz="1100" i="1" dirty="0"/>
                        <a:t>(1.4070e-05)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427239"/>
                  </a:ext>
                </a:extLst>
              </a:tr>
              <a:tr h="498453">
                <a:tc vMerge="1"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C,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(0.0404)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3.79</a:t>
                      </a:r>
                    </a:p>
                    <a:p>
                      <a:pPr algn="ctr"/>
                      <a:r>
                        <a:rPr lang="en-US" sz="1100" i="1" dirty="0"/>
                        <a:t>(2.1450e-13)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2.92</a:t>
                      </a:r>
                    </a:p>
                    <a:p>
                      <a:pPr algn="ctr"/>
                      <a:r>
                        <a:rPr lang="en-US" sz="1100" i="1" dirty="0"/>
                        <a:t>(2.1760e-14)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432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4C39A8-1751-264C-9BDA-19C2B27621A1}"/>
              </a:ext>
            </a:extLst>
          </p:cNvPr>
          <p:cNvSpPr txBox="1"/>
          <p:nvPr/>
        </p:nvSpPr>
        <p:spPr>
          <a:xfrm>
            <a:off x="574158" y="446567"/>
            <a:ext cx="28203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2: hazard ratios by Sex</a:t>
            </a:r>
          </a:p>
        </p:txBody>
      </p:sp>
    </p:spTree>
    <p:extLst>
      <p:ext uri="{BB962C8B-B14F-4D97-AF65-F5344CB8AC3E}">
        <p14:creationId xmlns:p14="http://schemas.microsoft.com/office/powerpoint/2010/main" val="12236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2D280-8BBF-0C44-A39C-DCEFB494EF71}"/>
              </a:ext>
            </a:extLst>
          </p:cNvPr>
          <p:cNvSpPr txBox="1"/>
          <p:nvPr/>
        </p:nvSpPr>
        <p:spPr>
          <a:xfrm>
            <a:off x="574158" y="446567"/>
            <a:ext cx="30008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Figure 3: survival plots by Diet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41B3F-0632-9C4F-BBC3-4294ED16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58" y="1075105"/>
            <a:ext cx="8586952" cy="2063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B96BB-226D-B345-A7BB-5DC5A145D6AD}"/>
              </a:ext>
            </a:extLst>
          </p:cNvPr>
          <p:cNvSpPr txBox="1"/>
          <p:nvPr/>
        </p:nvSpPr>
        <p:spPr>
          <a:xfrm>
            <a:off x="596439" y="1552923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1C339-4B32-0341-8216-6F917D0ADD67}"/>
              </a:ext>
            </a:extLst>
          </p:cNvPr>
          <p:cNvSpPr txBox="1"/>
          <p:nvPr/>
        </p:nvSpPr>
        <p:spPr>
          <a:xfrm>
            <a:off x="596439" y="435451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plot</a:t>
            </a:r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AB5803CA-697A-2949-BEF2-B67BF7C4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45" y="3459607"/>
            <a:ext cx="9971314" cy="2736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62DF44-898B-5142-8500-2DA520E4E0F5}"/>
              </a:ext>
            </a:extLst>
          </p:cNvPr>
          <p:cNvSpPr txBox="1"/>
          <p:nvPr/>
        </p:nvSpPr>
        <p:spPr>
          <a:xfrm>
            <a:off x="410298" y="5618753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Bootstrap: 200</a:t>
            </a:r>
          </a:p>
        </p:txBody>
      </p:sp>
    </p:spTree>
    <p:extLst>
      <p:ext uri="{BB962C8B-B14F-4D97-AF65-F5344CB8AC3E}">
        <p14:creationId xmlns:p14="http://schemas.microsoft.com/office/powerpoint/2010/main" val="109421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A6FA08-363E-074B-938C-27C920CFC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20142"/>
              </p:ext>
            </p:extLst>
          </p:nvPr>
        </p:nvGraphicFramePr>
        <p:xfrm>
          <a:off x="2742157" y="955268"/>
          <a:ext cx="3953976" cy="1335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494">
                  <a:extLst>
                    <a:ext uri="{9D8B030D-6E8A-4147-A177-3AD203B41FA5}">
                      <a16:colId xmlns:a16="http://schemas.microsoft.com/office/drawing/2014/main" val="763539260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1908619001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2274131571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3141460026"/>
                    </a:ext>
                  </a:extLst>
                </a:gridCol>
              </a:tblGrid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Baseline:</a:t>
                      </a:r>
                    </a:p>
                    <a:p>
                      <a:pPr algn="ctr"/>
                      <a:r>
                        <a:rPr lang="en-US" sz="1100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9-14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06525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  <a:p>
                      <a:pPr algn="ctr"/>
                      <a:r>
                        <a:rPr lang="en-US" sz="1100" dirty="0"/>
                        <a:t>(p-value)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0.97</a:t>
                      </a:r>
                    </a:p>
                    <a:p>
                      <a:pPr algn="ctr"/>
                      <a:r>
                        <a:rPr lang="en-US" sz="1100" dirty="0"/>
                        <a:t>(0.8863)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1.44</a:t>
                      </a:r>
                    </a:p>
                    <a:p>
                      <a:pPr algn="ctr"/>
                      <a:r>
                        <a:rPr lang="en-US" sz="1100" dirty="0"/>
                        <a:t>(0.0783)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0.72</a:t>
                      </a:r>
                    </a:p>
                    <a:p>
                      <a:pPr algn="ctr"/>
                      <a:r>
                        <a:rPr lang="en-US" sz="1100" dirty="0"/>
                        <a:t>(0.1079)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553698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  <a:p>
                      <a:pPr algn="ctr"/>
                      <a:r>
                        <a:rPr lang="en-US" sz="1100" dirty="0"/>
                        <a:t>(p-value)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1.20</a:t>
                      </a:r>
                    </a:p>
                    <a:p>
                      <a:pPr algn="ctr"/>
                      <a:r>
                        <a:rPr lang="en-US" sz="1100" dirty="0"/>
                        <a:t>(0.4208)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1.77</a:t>
                      </a:r>
                    </a:p>
                    <a:p>
                      <a:pPr algn="ctr"/>
                      <a:r>
                        <a:rPr lang="en-US" sz="1100" dirty="0"/>
                        <a:t>(2.6149e-08)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0.90</a:t>
                      </a:r>
                    </a:p>
                    <a:p>
                      <a:pPr algn="ctr"/>
                      <a:r>
                        <a:rPr lang="en-US" sz="1100" dirty="0"/>
                        <a:t>(0.0826)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646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28E5F0-A944-D441-A1BC-9F3836ABBA88}"/>
              </a:ext>
            </a:extLst>
          </p:cNvPr>
          <p:cNvSpPr txBox="1"/>
          <p:nvPr/>
        </p:nvSpPr>
        <p:spPr>
          <a:xfrm>
            <a:off x="574158" y="446567"/>
            <a:ext cx="28899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3: hazard ratios by Diet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AB03A-03AA-C34C-9BE0-3F49CC8DB9CE}"/>
              </a:ext>
            </a:extLst>
          </p:cNvPr>
          <p:cNvSpPr txBox="1"/>
          <p:nvPr/>
        </p:nvSpPr>
        <p:spPr>
          <a:xfrm>
            <a:off x="1045212" y="1336926"/>
            <a:ext cx="124091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Diet 1: C, C</a:t>
            </a:r>
          </a:p>
          <a:p>
            <a:r>
              <a:rPr lang="en-US" sz="1400" dirty="0"/>
              <a:t>Diet 2: C, C + Y</a:t>
            </a:r>
          </a:p>
          <a:p>
            <a:r>
              <a:rPr lang="en-US" sz="1400" dirty="0"/>
              <a:t>Diet 3: C + Y,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97A38-A489-FD4A-AC28-55B8439C4B12}"/>
              </a:ext>
            </a:extLst>
          </p:cNvPr>
          <p:cNvSpPr txBox="1"/>
          <p:nvPr/>
        </p:nvSpPr>
        <p:spPr>
          <a:xfrm>
            <a:off x="1082760" y="4628522"/>
            <a:ext cx="10188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Diet 5: G, 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677B34-8214-DE49-BAD2-6F94C421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62995"/>
              </p:ext>
            </p:extLst>
          </p:nvPr>
        </p:nvGraphicFramePr>
        <p:xfrm>
          <a:off x="2758880" y="4690242"/>
          <a:ext cx="3953976" cy="1335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494">
                  <a:extLst>
                    <a:ext uri="{9D8B030D-6E8A-4147-A177-3AD203B41FA5}">
                      <a16:colId xmlns:a16="http://schemas.microsoft.com/office/drawing/2014/main" val="763539260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1908619001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2274131571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3141460026"/>
                    </a:ext>
                  </a:extLst>
                </a:gridCol>
              </a:tblGrid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Baseline:</a:t>
                      </a:r>
                    </a:p>
                    <a:p>
                      <a:pPr algn="ctr"/>
                      <a:r>
                        <a:rPr lang="en-US" sz="1100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9-14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06525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  <a:p>
                      <a:pPr algn="ctr"/>
                      <a:r>
                        <a:rPr lang="en-US" sz="1100" dirty="0"/>
                        <a:t>(p-value)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0.97</a:t>
                      </a:r>
                    </a:p>
                    <a:p>
                      <a:pPr algn="ctr"/>
                      <a:r>
                        <a:rPr lang="en-US" sz="1100" dirty="0"/>
                        <a:t>(0.8863)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1.44</a:t>
                      </a:r>
                    </a:p>
                    <a:p>
                      <a:pPr algn="ctr"/>
                      <a:r>
                        <a:rPr lang="en-US" sz="1100" dirty="0"/>
                        <a:t>(0.0783)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0.72</a:t>
                      </a:r>
                    </a:p>
                    <a:p>
                      <a:pPr algn="ctr"/>
                      <a:r>
                        <a:rPr lang="en-US" sz="1100" dirty="0"/>
                        <a:t>(0.1079)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553698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  <a:p>
                      <a:pPr algn="ctr"/>
                      <a:r>
                        <a:rPr lang="en-US" sz="1100" dirty="0"/>
                        <a:t>(p-value)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5.07</a:t>
                      </a:r>
                    </a:p>
                    <a:p>
                      <a:pPr algn="ctr"/>
                      <a:r>
                        <a:rPr lang="en-US" sz="1100" dirty="0"/>
                        <a:t>(1.6869e-06)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7.52</a:t>
                      </a:r>
                    </a:p>
                    <a:p>
                      <a:pPr algn="ctr"/>
                      <a:r>
                        <a:rPr lang="en-US" sz="1100" dirty="0"/>
                        <a:t>(8.5190e-12)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3.79</a:t>
                      </a:r>
                    </a:p>
                    <a:p>
                      <a:pPr algn="ctr"/>
                      <a:r>
                        <a:rPr lang="en-US" sz="1100" dirty="0"/>
                        <a:t>(3.6622e-08)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646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39EED7-FFB9-C24F-B600-4F56F2AA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13020"/>
              </p:ext>
            </p:extLst>
          </p:nvPr>
        </p:nvGraphicFramePr>
        <p:xfrm>
          <a:off x="2742157" y="2944978"/>
          <a:ext cx="3953976" cy="1335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494">
                  <a:extLst>
                    <a:ext uri="{9D8B030D-6E8A-4147-A177-3AD203B41FA5}">
                      <a16:colId xmlns:a16="http://schemas.microsoft.com/office/drawing/2014/main" val="763539260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1908619001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2274131571"/>
                    </a:ext>
                  </a:extLst>
                </a:gridCol>
                <a:gridCol w="988494">
                  <a:extLst>
                    <a:ext uri="{9D8B030D-6E8A-4147-A177-3AD203B41FA5}">
                      <a16:colId xmlns:a16="http://schemas.microsoft.com/office/drawing/2014/main" val="3141460026"/>
                    </a:ext>
                  </a:extLst>
                </a:gridCol>
              </a:tblGrid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Baseline:</a:t>
                      </a:r>
                    </a:p>
                    <a:p>
                      <a:pPr algn="ctr"/>
                      <a:r>
                        <a:rPr lang="en-US" sz="1100" b="1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9-14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06525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</a:t>
                      </a:r>
                    </a:p>
                    <a:p>
                      <a:pPr algn="ctr"/>
                      <a:r>
                        <a:rPr lang="en-US" sz="1100" dirty="0"/>
                        <a:t>(p-value)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0.32</a:t>
                      </a:r>
                    </a:p>
                    <a:p>
                      <a:pPr algn="ctr"/>
                      <a:r>
                        <a:rPr lang="en-US" sz="1100" dirty="0"/>
                        <a:t>(0.0368)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0.51</a:t>
                      </a:r>
                    </a:p>
                    <a:p>
                      <a:pPr algn="ctr"/>
                      <a:r>
                        <a:rPr lang="en-US" sz="1100" dirty="0"/>
                        <a:t>(0.1274)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0.87</a:t>
                      </a:r>
                    </a:p>
                    <a:p>
                      <a:pPr algn="ctr"/>
                      <a:r>
                        <a:rPr lang="en-US" sz="1100" dirty="0"/>
                        <a:t>(0.7435)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553698"/>
                  </a:ext>
                </a:extLst>
              </a:tr>
              <a:tr h="4452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Fungal</a:t>
                      </a:r>
                    </a:p>
                    <a:p>
                      <a:pPr algn="ctr"/>
                      <a:r>
                        <a:rPr lang="en-US" sz="1100" dirty="0"/>
                        <a:t>(p-value)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0.39</a:t>
                      </a:r>
                    </a:p>
                    <a:p>
                      <a:pPr algn="ctr"/>
                      <a:r>
                        <a:rPr lang="en-US" sz="1100" dirty="0"/>
                        <a:t>(0.1325)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1.29</a:t>
                      </a:r>
                    </a:p>
                    <a:p>
                      <a:pPr algn="ctr"/>
                      <a:r>
                        <a:rPr lang="en-US" sz="1100" dirty="0"/>
                        <a:t>(0.2599)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0.93</a:t>
                      </a:r>
                    </a:p>
                    <a:p>
                      <a:pPr algn="ctr"/>
                      <a:r>
                        <a:rPr lang="en-US" sz="1100" dirty="0"/>
                        <a:t>(0.5406)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646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27FBAC-A28D-2D44-84D5-ADB007EA73DF}"/>
              </a:ext>
            </a:extLst>
          </p:cNvPr>
          <p:cNvSpPr txBox="1"/>
          <p:nvPr/>
        </p:nvSpPr>
        <p:spPr>
          <a:xfrm>
            <a:off x="1045212" y="3368831"/>
            <a:ext cx="14776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Diet 4: C + Y, C + Y</a:t>
            </a:r>
          </a:p>
        </p:txBody>
      </p:sp>
    </p:spTree>
    <p:extLst>
      <p:ext uri="{BB962C8B-B14F-4D97-AF65-F5344CB8AC3E}">
        <p14:creationId xmlns:p14="http://schemas.microsoft.com/office/powerpoint/2010/main" val="386841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624</Words>
  <Application>Microsoft Macintosh PowerPoint</Application>
  <PresentationFormat>Widescreen</PresentationFormat>
  <Paragraphs>163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63</cp:revision>
  <dcterms:created xsi:type="dcterms:W3CDTF">2019-06-26T22:49:35Z</dcterms:created>
  <dcterms:modified xsi:type="dcterms:W3CDTF">2019-07-26T23:04:13Z</dcterms:modified>
</cp:coreProperties>
</file>