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8" r:id="rId2"/>
    <p:sldId id="256" r:id="rId3"/>
    <p:sldId id="263" r:id="rId4"/>
    <p:sldId id="264" r:id="rId5"/>
    <p:sldId id="269" r:id="rId6"/>
    <p:sldId id="257" r:id="rId7"/>
    <p:sldId id="270" r:id="rId8"/>
    <p:sldId id="272" r:id="rId9"/>
    <p:sldId id="267" r:id="rId10"/>
    <p:sldId id="262" r:id="rId11"/>
    <p:sldId id="258" r:id="rId12"/>
    <p:sldId id="265" r:id="rId13"/>
    <p:sldId id="259" r:id="rId14"/>
    <p:sldId id="266" r:id="rId15"/>
    <p:sldId id="260" r:id="rId16"/>
    <p:sldId id="273" r:id="rId17"/>
    <p:sldId id="26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2"/>
    <p:restoredTop sz="68844"/>
  </p:normalViewPr>
  <p:slideViewPr>
    <p:cSldViewPr snapToGrid="0" snapToObjects="1">
      <p:cViewPr>
        <p:scale>
          <a:sx n="102" d="100"/>
          <a:sy n="102" d="100"/>
        </p:scale>
        <p:origin x="-284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74F1F-5042-2044-A2D7-0ACFAAE503AA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7F3E9-99AD-524F-B432-B068BC3D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CCC vs CCCY</a:t>
            </a:r>
          </a:p>
          <a:p>
            <a:pPr marL="171450" indent="-171450">
              <a:buFontTx/>
              <a:buChar char="-"/>
            </a:pPr>
            <a:r>
              <a:rPr lang="en-US" dirty="0"/>
              <a:t>Fungal CCCY survived better than fungal CCC from 0-3 and 13-18.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CCCY survived worse than fungal CCC from 3-9.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difference between 9-13.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CCCY == CCG?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0-18.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US" dirty="0"/>
              <a:t>CYCYC == GGC?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GGC survived worse than fungal CYCYC from 3-9.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GGC survived better than fungal CYCYC from 13-18.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either 0-3, or 9-13.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25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CYCYC vs CCCY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CCCY survived worse than fungal CYCYC from 3-18.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0-3.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0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CYCYC vs CCCY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CCCY survived worse than fungal CYCYC from 3-18.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0-3.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Fungal GGG survived better than fungal CCC from 3-18.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difference between 0-3.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Fungal GGG survived better than fungal CCC from 3-13.</a:t>
            </a:r>
          </a:p>
          <a:p>
            <a:pPr marL="171450" indent="-171450">
              <a:buFontTx/>
              <a:buChar char="-"/>
            </a:pPr>
            <a:r>
              <a:rPr lang="en-US" dirty="0"/>
              <a:t> No difference between either 0-3 or 13-18.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2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CCC vs CGG (Day 1 post spray)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CGG survived better than fungal CCC from 0-18.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CCC vs CCG (Day 9 post spray)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CCG survived better than fungal CCC from 0-3 and 13-18.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3-13.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CCC vs CGG (Day 1 post spray)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CGG survived better than fungal CCC from 0-13.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13-18.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CCC vs CCG (Day 9 post spray)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CCG survived better than fungal CCC from 0-3 and 13-18.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CCG survived worse than fungal CCC from 3-9.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9-13.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1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GGG vs GCC (Day 1 post spray)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GCC survived worse than fungal GGG from 3-18.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0-3.</a:t>
            </a:r>
          </a:p>
          <a:p>
            <a:endParaRPr lang="en-US" dirty="0"/>
          </a:p>
          <a:p>
            <a:r>
              <a:rPr lang="en-US" dirty="0"/>
              <a:t>GGG vs GGC (Day 9 post spray)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GGC survived worse than fungal GGG from 13-18.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0-13.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GGG vs GCC (Day 1 post spray)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GCC survived worse than fungal GGG from 3-13.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either 0-3 or 13-18.</a:t>
            </a:r>
          </a:p>
          <a:p>
            <a:endParaRPr lang="en-US" dirty="0"/>
          </a:p>
          <a:p>
            <a:r>
              <a:rPr lang="en-US" dirty="0"/>
              <a:t>GGG vs GGC (Day 9 post spray)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GGC survived worse than fungal GGG from 9-13.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either 0-9 or 13-18.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1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CCC vs CCCY</a:t>
            </a:r>
          </a:p>
          <a:p>
            <a:pPr marL="171450" indent="-171450">
              <a:buFontTx/>
              <a:buChar char="-"/>
            </a:pPr>
            <a:r>
              <a:rPr lang="en-US" dirty="0"/>
              <a:t>Fungal CCCY survived better than fungal CCC from 0-3 and 13-18.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CCCY survived worse than fungal CCC from 3-9.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difference between 9-13.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CCCY == CCG?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CCG survived better than fungal CCCY from 3-9.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either 0-3 or 9-18.</a:t>
            </a:r>
          </a:p>
          <a:p>
            <a:endParaRPr lang="en-US" dirty="0"/>
          </a:p>
          <a:p>
            <a:r>
              <a:rPr lang="en-US" dirty="0"/>
              <a:t>CYCYC == GGC?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Fungal GGC survived better than fungal CYCYC from 13-18.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difference between 0-13.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7F3E9-99AD-524F-B432-B068BC3D1C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A84B-97FE-6C4A-B0AF-6D46CAD5E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2E0D6-C19F-3547-8A19-1A0E9007C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DE6B-2B7F-CA41-9D8D-5EBF3845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B362-CC9B-4E4A-A1C7-FF6030B6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5327-629F-5849-86FB-7C4682D5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1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9D3D-7D58-4E44-A29F-ECBC6F01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2BCDB-6417-684A-BB83-1855DF0C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B60F-586E-DE45-8D0C-116FC976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69B2-0C4C-C744-8943-79C93CDB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6658-6608-7F49-A50C-6C11DE0A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62C2C-0E7C-4D47-BA02-BE029B4B3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DB2DF-72E3-DC46-AC54-BDFDAA58E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2256-2133-D44E-BCEE-AD8887F5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C40E-4792-5B42-B1D4-C2CF8557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EF02-81A8-6C4E-8FF1-C3F646E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B5F4-FE43-4A4F-AEFE-8776F66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BDEE-1059-6E47-B7A4-437E0DE8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B9A4-63CE-D343-8B20-6C314464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0EC7-4681-CE40-B1CE-82EE76A4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B520-8605-3141-93FE-EBA2DADB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70B9-3692-8049-A0A3-6BC4118B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BD9C-6526-864C-A613-70606718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8556F-E50F-974E-A722-CB512158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96E0-0341-B84D-B986-9F02BCE3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428B-5C19-6849-A7EA-5CCD0FA8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1897-8198-B44C-BE9C-1B2ADC3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EC25-7CFA-EC45-8F86-A47A4656B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A7C8E-A63E-FB43-88E0-B829EEDE4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1ED4-8FA7-8B46-9C9A-62FF9586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70144-49F5-DC4A-A8EB-DEAEF24C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CA06F-2937-E340-980F-918F8668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EDA8-41CA-C945-A99A-84831419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3560C-6F37-1E4D-8CA9-818D925BD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1C972-B630-4E49-ACC3-CDF7554B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A33F8-1365-1546-84A3-7F25DEB20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0B8F-31A8-8A40-AA20-2E4728944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C4164-15F1-EA49-AAFC-3A049591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28615-343D-C648-BBFE-E0AAD712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A7C0F-201D-D743-B880-A5313447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0239-5859-F240-87FD-A69CBAF2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86B48-AFD5-EC45-98A1-7D325D68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1777C-FCD2-7845-8D94-B34DA4A7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0BF47-E692-BB45-B756-C60ACEA3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88B31-E66A-214D-AAC5-A21558CA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C1ED7-7DCF-5C4F-8471-8D6489D2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14F7-E2E3-C849-B504-1A7FD6B6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9E94-81CC-E743-ACAC-97EA9AA5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ACDF-5596-584B-977E-313601AE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9525F-3AB4-734B-9CB7-AF842AD2A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DBA1-7D36-6E4C-92CE-6E8A5CDB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98F70-9612-384A-8DAB-99F570FA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38B1D-EA4D-FA4F-9A7D-AE719F89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2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D799-FFC9-8B40-8785-36B0A278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0EFEE-0AB6-FF40-A487-D8D13FFF3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09329-68DC-8A41-9814-4DC2DF212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69887-848C-8A49-AD91-DEC69DBE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52773-5D1A-BF43-BD69-F50A0C6F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E60C-00C9-374C-9740-2956787E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2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F86F0-3386-3F4F-AF1B-05AF0597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8CCC9-CB85-1D47-9B8A-BC0817B8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FB84-5432-974C-9845-B6F289D83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BF0E-CC3B-8E4D-8FB6-7ADD0BACC1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40BC-C5DA-4845-B9A4-444E1C81A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D556E-FCB6-4148-9534-6EFA54B81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C922E-F1EC-5346-8C58-622BF11B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E8662-0B98-6341-8995-94BC963D96C3}"/>
              </a:ext>
            </a:extLst>
          </p:cNvPr>
          <p:cNvSpPr txBox="1"/>
          <p:nvPr/>
        </p:nvSpPr>
        <p:spPr>
          <a:xfrm>
            <a:off x="2412952" y="3044279"/>
            <a:ext cx="7366095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DIET #2 Switch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D0440-A6B7-6747-BCB9-AEBC2B913E1D}"/>
              </a:ext>
            </a:extLst>
          </p:cNvPr>
          <p:cNvSpPr txBox="1"/>
          <p:nvPr/>
        </p:nvSpPr>
        <p:spPr>
          <a:xfrm>
            <a:off x="9241390" y="4184883"/>
            <a:ext cx="1944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Updated 08/10/2019</a:t>
            </a:r>
          </a:p>
        </p:txBody>
      </p:sp>
    </p:spTree>
    <p:extLst>
      <p:ext uri="{BB962C8B-B14F-4D97-AF65-F5344CB8AC3E}">
        <p14:creationId xmlns:p14="http://schemas.microsoft.com/office/powerpoint/2010/main" val="377746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66BFC-8F8D-5B44-8DC4-C127D7143D2C}"/>
              </a:ext>
            </a:extLst>
          </p:cNvPr>
          <p:cNvSpPr txBox="1"/>
          <p:nvPr/>
        </p:nvSpPr>
        <p:spPr>
          <a:xfrm>
            <a:off x="571500" y="685800"/>
            <a:ext cx="597689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2: Glucose (GGG) vs Cornmeal (CCC)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93C674-7F6C-4B4A-9953-2DBDD13D9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30635"/>
              </p:ext>
            </p:extLst>
          </p:nvPr>
        </p:nvGraphicFramePr>
        <p:xfrm>
          <a:off x="2464902" y="4800600"/>
          <a:ext cx="72621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483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1008483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307330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984475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984475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984475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984475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Hazard ratios between diet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C,C,C vs G,G,G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1.674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0.1065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1.292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0.5171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0.433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0.1232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0.808</a:t>
                      </a:r>
                    </a:p>
                    <a:p>
                      <a:pPr algn="ctr"/>
                      <a:r>
                        <a:rPr lang="en-US" sz="1200" i="1" dirty="0"/>
                        <a:t>(0</a:t>
                      </a:r>
                      <a:r>
                        <a:rPr lang="en-US" sz="1200" dirty="0"/>
                        <a:t>.4530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C,C,C vs G,G,G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0.450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0.0553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0.357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1.8652e-14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0.573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2.1717e-05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0.894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0.5093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F068BE-4FEF-C24B-BDA6-B93DBE1185FB}"/>
              </a:ext>
            </a:extLst>
          </p:cNvPr>
          <p:cNvSpPr txBox="1"/>
          <p:nvPr/>
        </p:nvSpPr>
        <p:spPr>
          <a:xfrm>
            <a:off x="571501" y="1306447"/>
            <a:ext cx="9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Female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9A52832-EB86-204C-A14A-0D19F920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28" y="1238530"/>
            <a:ext cx="5546144" cy="3471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D6A439-7B02-C247-99BF-17F313E95D5A}"/>
              </a:ext>
            </a:extLst>
          </p:cNvPr>
          <p:cNvSpPr txBox="1"/>
          <p:nvPr/>
        </p:nvSpPr>
        <p:spPr>
          <a:xfrm>
            <a:off x="787125" y="5274554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Baseline: CCC</a:t>
            </a:r>
          </a:p>
        </p:txBody>
      </p:sp>
    </p:spTree>
    <p:extLst>
      <p:ext uri="{BB962C8B-B14F-4D97-AF65-F5344CB8AC3E}">
        <p14:creationId xmlns:p14="http://schemas.microsoft.com/office/powerpoint/2010/main" val="309042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66BFC-8F8D-5B44-8DC4-C127D7143D2C}"/>
              </a:ext>
            </a:extLst>
          </p:cNvPr>
          <p:cNvSpPr txBox="1"/>
          <p:nvPr/>
        </p:nvSpPr>
        <p:spPr>
          <a:xfrm>
            <a:off x="571500" y="685800"/>
            <a:ext cx="44859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3: Cornmeal Treatments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BE1B3-4BEB-C743-99AE-74FAC122AA2D}"/>
              </a:ext>
            </a:extLst>
          </p:cNvPr>
          <p:cNvSpPr txBox="1"/>
          <p:nvPr/>
        </p:nvSpPr>
        <p:spPr>
          <a:xfrm>
            <a:off x="571501" y="1306447"/>
            <a:ext cx="9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0BE8E-7A0F-3546-BE8D-32F49E8F1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38617"/>
              </p:ext>
            </p:extLst>
          </p:nvPr>
        </p:nvGraphicFramePr>
        <p:xfrm>
          <a:off x="2881067" y="4678060"/>
          <a:ext cx="6429865" cy="217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99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157495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871643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871643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871643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871643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43598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Hazard ratios between 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4359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C,C,C vs C,G,G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1.907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0.0420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0.782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0.6200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1.178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0.6614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0.587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0.1088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4359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C,C,C vs C,C,G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1.382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0.3385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1.690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0.1565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1.392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0.3475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0.820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0.4940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  <a:tr h="4359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C,C,C vs C,G,G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0.151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0.0129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0.229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2.585e-09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0.050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3.553e-15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0.249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6.511e-09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93719"/>
                  </a:ext>
                </a:extLst>
              </a:tr>
              <a:tr h="4359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C,C,C vs C,C,G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0.146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0.0115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0.915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0.4800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0.982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0.8579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0.697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0.0329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51770"/>
                  </a:ext>
                </a:extLst>
              </a:tr>
            </a:tbl>
          </a:graphicData>
        </a:graphic>
      </p:graphicFrame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9F3B3B4-9C84-C049-A574-F85558754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9" b="1471"/>
          <a:stretch/>
        </p:blipFill>
        <p:spPr>
          <a:xfrm>
            <a:off x="3256400" y="1192142"/>
            <a:ext cx="5679197" cy="3441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FDF3D9-B05C-AD49-B366-0F25BE58B70E}"/>
              </a:ext>
            </a:extLst>
          </p:cNvPr>
          <p:cNvSpPr txBox="1"/>
          <p:nvPr/>
        </p:nvSpPr>
        <p:spPr>
          <a:xfrm>
            <a:off x="787125" y="5274554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Baseline: CCC</a:t>
            </a:r>
          </a:p>
        </p:txBody>
      </p:sp>
    </p:spTree>
    <p:extLst>
      <p:ext uri="{BB962C8B-B14F-4D97-AF65-F5344CB8AC3E}">
        <p14:creationId xmlns:p14="http://schemas.microsoft.com/office/powerpoint/2010/main" val="181097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66BFC-8F8D-5B44-8DC4-C127D7143D2C}"/>
              </a:ext>
            </a:extLst>
          </p:cNvPr>
          <p:cNvSpPr txBox="1"/>
          <p:nvPr/>
        </p:nvSpPr>
        <p:spPr>
          <a:xfrm>
            <a:off x="571500" y="685800"/>
            <a:ext cx="44859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3: Cornmeal Treatments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AE88E1-EC40-FA4C-BBF4-080D77DA1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47429"/>
              </p:ext>
            </p:extLst>
          </p:nvPr>
        </p:nvGraphicFramePr>
        <p:xfrm>
          <a:off x="2950858" y="4723375"/>
          <a:ext cx="6290284" cy="2134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516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873516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132368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852721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852721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852721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852721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42692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Hazard ratios between 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C,C,C vs C,G,G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1.907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0.0420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0.782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0.6200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1.178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0.6614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0.587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0.1088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C,C,C vs C,C,G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1.382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0.3385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1.690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0.1565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1.392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0.3475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0.820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0.4940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C,C,C vs C,G,G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0.175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0.0034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0.431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7.496e-12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0.750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0.0149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0.907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0.5759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93719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C,C,C vs C,C,G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0.226</a:t>
                      </a:r>
                      <a:endParaRPr lang="en-US" altLang="zh-CN" sz="11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0.0075)</a:t>
                      </a:r>
                      <a:endParaRPr lang="en-US" sz="1100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1.361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0.0002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0.954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0.6921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0.544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(0.0090)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51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3BE1B3-4BEB-C743-99AE-74FAC122AA2D}"/>
              </a:ext>
            </a:extLst>
          </p:cNvPr>
          <p:cNvSpPr txBox="1"/>
          <p:nvPr/>
        </p:nvSpPr>
        <p:spPr>
          <a:xfrm>
            <a:off x="571501" y="1306447"/>
            <a:ext cx="9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Female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F414BA1-2BDF-6544-8902-0721501F2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2" b="2790"/>
          <a:stretch/>
        </p:blipFill>
        <p:spPr>
          <a:xfrm>
            <a:off x="3155066" y="1183964"/>
            <a:ext cx="5881867" cy="3502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4FB57-5D7C-7849-83DE-6AD382B664FB}"/>
              </a:ext>
            </a:extLst>
          </p:cNvPr>
          <p:cNvSpPr txBox="1"/>
          <p:nvPr/>
        </p:nvSpPr>
        <p:spPr>
          <a:xfrm>
            <a:off x="787125" y="5274554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Baseline: CCC</a:t>
            </a:r>
          </a:p>
        </p:txBody>
      </p:sp>
    </p:spTree>
    <p:extLst>
      <p:ext uri="{BB962C8B-B14F-4D97-AF65-F5344CB8AC3E}">
        <p14:creationId xmlns:p14="http://schemas.microsoft.com/office/powerpoint/2010/main" val="56732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66BFC-8F8D-5B44-8DC4-C127D7143D2C}"/>
              </a:ext>
            </a:extLst>
          </p:cNvPr>
          <p:cNvSpPr txBox="1"/>
          <p:nvPr/>
        </p:nvSpPr>
        <p:spPr>
          <a:xfrm>
            <a:off x="571500" y="685800"/>
            <a:ext cx="425680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4: Glucose Treatments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3A5396-0B8E-7A4E-B93B-AD57B1D99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14256"/>
              </p:ext>
            </p:extLst>
          </p:nvPr>
        </p:nvGraphicFramePr>
        <p:xfrm>
          <a:off x="2647244" y="4656315"/>
          <a:ext cx="6897512" cy="217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840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957840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241680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43598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Hazard ratios between 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4359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G,G,G vs G,C,C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0.259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0.0003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0.999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0.9974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2.489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0.0938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0.812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0.4736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4359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G,G,G vs G,G,C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1.147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0.6463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1.465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0.3889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1.653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0.4387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0.673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0.3036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  <a:tr h="4359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G,G,G vs G,C,C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0.661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0.3492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13.527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5.9941e-12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7.626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(&lt;0.0001)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3.022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8.0558e-06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93719"/>
                  </a:ext>
                </a:extLst>
              </a:tr>
              <a:tr h="43598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G,G,G vs G,G,C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0.951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0.9175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1.286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0.5588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0.698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0.2048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1.666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0.0498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51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4D025E-57EE-3647-B007-2D7AA8E7EDCE}"/>
              </a:ext>
            </a:extLst>
          </p:cNvPr>
          <p:cNvSpPr txBox="1"/>
          <p:nvPr/>
        </p:nvSpPr>
        <p:spPr>
          <a:xfrm>
            <a:off x="571501" y="1306447"/>
            <a:ext cx="9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Male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54A963-7B94-0C49-B495-7072B5F9C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9" b="1471"/>
          <a:stretch/>
        </p:blipFill>
        <p:spPr>
          <a:xfrm>
            <a:off x="3256401" y="1181270"/>
            <a:ext cx="5679197" cy="3441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CCFDA-B818-8145-BADB-F63407BB0322}"/>
              </a:ext>
            </a:extLst>
          </p:cNvPr>
          <p:cNvSpPr txBox="1"/>
          <p:nvPr/>
        </p:nvSpPr>
        <p:spPr>
          <a:xfrm>
            <a:off x="787125" y="5274554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Baseline: GGG</a:t>
            </a:r>
          </a:p>
        </p:txBody>
      </p:sp>
    </p:spTree>
    <p:extLst>
      <p:ext uri="{BB962C8B-B14F-4D97-AF65-F5344CB8AC3E}">
        <p14:creationId xmlns:p14="http://schemas.microsoft.com/office/powerpoint/2010/main" val="380940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66BFC-8F8D-5B44-8DC4-C127D7143D2C}"/>
              </a:ext>
            </a:extLst>
          </p:cNvPr>
          <p:cNvSpPr txBox="1"/>
          <p:nvPr/>
        </p:nvSpPr>
        <p:spPr>
          <a:xfrm>
            <a:off x="571500" y="685800"/>
            <a:ext cx="425680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4: Glucose Treatments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3A5396-0B8E-7A4E-B93B-AD57B1D99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68769"/>
              </p:ext>
            </p:extLst>
          </p:nvPr>
        </p:nvGraphicFramePr>
        <p:xfrm>
          <a:off x="2654171" y="4724400"/>
          <a:ext cx="688365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916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955916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239186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933160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933160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933160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933160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420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Hazard ratios between 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42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G,G,G vs G,C,C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0.259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0.0003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0.999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0.9974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2.489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0.0938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0.812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0.4736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42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G,G,G vs G,G,C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1.147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0.6463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1.465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0.3889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1.653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0.4387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0.673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0.3036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  <a:tr h="42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G,G,G vs G,C,C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0.963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0.9333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3.613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(&lt;0.0001)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1.878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1.9974e-06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0.733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0.0895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93719"/>
                  </a:ext>
                </a:extLst>
              </a:tr>
              <a:tr h="42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G,G,G vs G,G,C</a:t>
                      </a:r>
                    </a:p>
                    <a:p>
                      <a:r>
                        <a:rPr lang="en-US" sz="11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0.400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0.1799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1.120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0.3975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1.387</a:t>
                      </a:r>
                    </a:p>
                    <a:p>
                      <a:pPr algn="ctr"/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0.0180</a:t>
                      </a:r>
                      <a:r>
                        <a:rPr lang="en-US" sz="11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1.096</a:t>
                      </a:r>
                    </a:p>
                    <a:p>
                      <a:pPr algn="ctr"/>
                      <a:r>
                        <a:rPr lang="en-US" sz="1100" i="1" dirty="0"/>
                        <a:t>(</a:t>
                      </a:r>
                      <a:r>
                        <a:rPr lang="en-US" sz="1100" dirty="0"/>
                        <a:t>0.6054</a:t>
                      </a:r>
                      <a:r>
                        <a:rPr lang="en-US" sz="11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51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4D025E-57EE-3647-B007-2D7AA8E7EDCE}"/>
              </a:ext>
            </a:extLst>
          </p:cNvPr>
          <p:cNvSpPr txBox="1"/>
          <p:nvPr/>
        </p:nvSpPr>
        <p:spPr>
          <a:xfrm>
            <a:off x="571501" y="1306447"/>
            <a:ext cx="9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Female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E0A71A8-2670-B648-BD81-881DE9C83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2" b="2790"/>
          <a:stretch/>
        </p:blipFill>
        <p:spPr>
          <a:xfrm>
            <a:off x="3155066" y="1198331"/>
            <a:ext cx="5881867" cy="3502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385A6-FB01-B044-BF79-1E4AC386D6AF}"/>
              </a:ext>
            </a:extLst>
          </p:cNvPr>
          <p:cNvSpPr txBox="1"/>
          <p:nvPr/>
        </p:nvSpPr>
        <p:spPr>
          <a:xfrm>
            <a:off x="787125" y="5274554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Baseline: GGG</a:t>
            </a:r>
          </a:p>
        </p:txBody>
      </p:sp>
    </p:spTree>
    <p:extLst>
      <p:ext uri="{BB962C8B-B14F-4D97-AF65-F5344CB8AC3E}">
        <p14:creationId xmlns:p14="http://schemas.microsoft.com/office/powerpoint/2010/main" val="21915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E0F3E3-CF3F-6C43-9153-79FB814C142F}"/>
              </a:ext>
            </a:extLst>
          </p:cNvPr>
          <p:cNvSpPr txBox="1"/>
          <p:nvPr/>
        </p:nvSpPr>
        <p:spPr>
          <a:xfrm>
            <a:off x="571500" y="685800"/>
            <a:ext cx="381200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5: Yeast vs Glucose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62022-1A33-324B-BCE3-7B6E99781E71}"/>
              </a:ext>
            </a:extLst>
          </p:cNvPr>
          <p:cNvSpPr txBox="1"/>
          <p:nvPr/>
        </p:nvSpPr>
        <p:spPr>
          <a:xfrm>
            <a:off x="571501" y="1306447"/>
            <a:ext cx="9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Male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23767D9-870F-194E-B1F4-397F821BB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9" b="1471"/>
          <a:stretch/>
        </p:blipFill>
        <p:spPr>
          <a:xfrm>
            <a:off x="3695461" y="1163158"/>
            <a:ext cx="4801077" cy="290915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4C76D8-0109-664D-8059-D84C30E3D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77542"/>
              </p:ext>
            </p:extLst>
          </p:nvPr>
        </p:nvGraphicFramePr>
        <p:xfrm>
          <a:off x="2732752" y="4088006"/>
          <a:ext cx="672649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091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934091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210894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Hazard ratios between 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C,C,C vs C,C,C+Y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0.410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0.0027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1.341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(8.54e-05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0.997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0.9713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0.607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Male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C,C,C+Y vs C,C,G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3.370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0.0023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1.260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0.5297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1.396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0.3436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1.350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0.3160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Male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C+Y,C+Y,C vs G,G,C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5.804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0.0017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1.524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0.3591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1.018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0.9753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0.558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0.1245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60817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Male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C,C,C vs C,C,C+Y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0.410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0.0027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1.341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(8.54e-05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0.997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0.9713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0.607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93719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Male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C,C,C+Y vs C,C,G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0.357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0.1824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0.682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0.0025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0.985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0.8826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1.149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0.4425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51770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C+Y,C+Y,C vs G,G,C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1.992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0.2791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0.561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0.3200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0.482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0.2839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0.085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2.6420e-07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4729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5D89CF-8483-5C40-9DC6-0AF6D552C21D}"/>
              </a:ext>
            </a:extLst>
          </p:cNvPr>
          <p:cNvSpPr txBox="1"/>
          <p:nvPr/>
        </p:nvSpPr>
        <p:spPr>
          <a:xfrm>
            <a:off x="787125" y="5274554"/>
            <a:ext cx="950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Baselines: 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C,C,C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C,C,C+Y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C+Y,C+Y,C</a:t>
            </a:r>
          </a:p>
        </p:txBody>
      </p:sp>
    </p:spTree>
    <p:extLst>
      <p:ext uri="{BB962C8B-B14F-4D97-AF65-F5344CB8AC3E}">
        <p14:creationId xmlns:p14="http://schemas.microsoft.com/office/powerpoint/2010/main" val="311874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E0F3E3-CF3F-6C43-9153-79FB814C142F}"/>
              </a:ext>
            </a:extLst>
          </p:cNvPr>
          <p:cNvSpPr txBox="1"/>
          <p:nvPr/>
        </p:nvSpPr>
        <p:spPr>
          <a:xfrm>
            <a:off x="571500" y="685800"/>
            <a:ext cx="381200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5: Yeast vs Glucose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2E6DB1-13C8-E642-8810-2AF624EE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54216"/>
              </p:ext>
            </p:extLst>
          </p:nvPr>
        </p:nvGraphicFramePr>
        <p:xfrm>
          <a:off x="2732752" y="4088006"/>
          <a:ext cx="672649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091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934091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210894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Hazard ratios between 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C,C,C vs C,C,C+Y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0.410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0.0027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1.341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(8.54e-05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0.997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0.9713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0.607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C,C,C+Y vs C,C,G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3.370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0.0023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1.260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0.5297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1.396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0.3436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1.350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0.3160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C+Y,C+Y,C vs G,G,C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5.804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0.0017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1.524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0.3591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1.018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0.9753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0.558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0.1245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60817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C,C,C vs C,C,C+Y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0.410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0.0027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1.341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(8.54e-05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0.997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0.9713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0.607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93719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C,C,C+Y vs C,C,G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0.552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0.3019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1.015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0.8444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0.957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0.7138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0.896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0.6453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51770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C+Y,C+Y,C vs G,G,C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1.545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0.6352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1.371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0.0284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1.107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0.4283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0.370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2.4842e-09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4729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C7B369-4111-9742-B526-8DC3EACEF439}"/>
              </a:ext>
            </a:extLst>
          </p:cNvPr>
          <p:cNvSpPr txBox="1"/>
          <p:nvPr/>
        </p:nvSpPr>
        <p:spPr>
          <a:xfrm>
            <a:off x="571501" y="1306447"/>
            <a:ext cx="9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Female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9130DA9-B6C9-5D4C-B359-4820AE567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2" b="2790"/>
          <a:stretch/>
        </p:blipFill>
        <p:spPr>
          <a:xfrm>
            <a:off x="3698709" y="1190043"/>
            <a:ext cx="4794581" cy="2855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9D86E-86E8-A245-9BB5-DC0A44148FAE}"/>
              </a:ext>
            </a:extLst>
          </p:cNvPr>
          <p:cNvSpPr txBox="1"/>
          <p:nvPr/>
        </p:nvSpPr>
        <p:spPr>
          <a:xfrm>
            <a:off x="787125" y="5274554"/>
            <a:ext cx="950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Baselines: 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C,C,C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C,C,C+Y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C+Y,C+Y,C</a:t>
            </a:r>
          </a:p>
        </p:txBody>
      </p:sp>
    </p:spTree>
    <p:extLst>
      <p:ext uri="{BB962C8B-B14F-4D97-AF65-F5344CB8AC3E}">
        <p14:creationId xmlns:p14="http://schemas.microsoft.com/office/powerpoint/2010/main" val="419874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E0F3E3-CF3F-6C43-9153-79FB814C142F}"/>
              </a:ext>
            </a:extLst>
          </p:cNvPr>
          <p:cNvSpPr txBox="1"/>
          <p:nvPr/>
        </p:nvSpPr>
        <p:spPr>
          <a:xfrm>
            <a:off x="571500" y="685800"/>
            <a:ext cx="366369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6: Timing of Yeast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09101-CBEF-B74A-9769-877618D07965}"/>
              </a:ext>
            </a:extLst>
          </p:cNvPr>
          <p:cNvSpPr txBox="1"/>
          <p:nvPr/>
        </p:nvSpPr>
        <p:spPr>
          <a:xfrm>
            <a:off x="571501" y="1306447"/>
            <a:ext cx="9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Male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2666679-FAF9-6445-8C18-42836A2F9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9" b="1471"/>
          <a:stretch/>
        </p:blipFill>
        <p:spPr>
          <a:xfrm>
            <a:off x="3123844" y="1320637"/>
            <a:ext cx="5944310" cy="360188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1DE5D5-F880-114B-84E0-0E0AEE2F8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25392"/>
              </p:ext>
            </p:extLst>
          </p:nvPr>
        </p:nvGraphicFramePr>
        <p:xfrm>
          <a:off x="2732751" y="5095692"/>
          <a:ext cx="672649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091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783237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361748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Hazard ratios between 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Male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C+Y,C+Y,C vs C,C,C+Y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1.239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0.7138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1.080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0.8522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1.419</a:t>
                      </a:r>
                    </a:p>
                    <a:p>
                      <a:pPr algn="ctr"/>
                      <a:r>
                        <a:rPr lang="en-US" sz="1000" i="1" dirty="0"/>
                        <a:t>(0</a:t>
                      </a:r>
                      <a:r>
                        <a:rPr lang="en-US" sz="1000" dirty="0"/>
                        <a:t>.4424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0.624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0.0988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60817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Male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C+Y,C+Y,C vs C,C,C+Y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1.086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0.8781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5.381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8.1943e-12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2.059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4.3395e-08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0.352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3.0765e-10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937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8A4CC9-F787-9C40-B5FB-15B5DA16B470}"/>
              </a:ext>
            </a:extLst>
          </p:cNvPr>
          <p:cNvSpPr txBox="1"/>
          <p:nvPr/>
        </p:nvSpPr>
        <p:spPr>
          <a:xfrm>
            <a:off x="787125" y="5274554"/>
            <a:ext cx="9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Baselines: 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C+Y,C+Y,C</a:t>
            </a:r>
          </a:p>
        </p:txBody>
      </p:sp>
    </p:spTree>
    <p:extLst>
      <p:ext uri="{BB962C8B-B14F-4D97-AF65-F5344CB8AC3E}">
        <p14:creationId xmlns:p14="http://schemas.microsoft.com/office/powerpoint/2010/main" val="136850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E0F3E3-CF3F-6C43-9153-79FB814C142F}"/>
              </a:ext>
            </a:extLst>
          </p:cNvPr>
          <p:cNvSpPr txBox="1"/>
          <p:nvPr/>
        </p:nvSpPr>
        <p:spPr>
          <a:xfrm>
            <a:off x="571500" y="685800"/>
            <a:ext cx="366369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6: Timing of Yeast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09101-CBEF-B74A-9769-877618D07965}"/>
              </a:ext>
            </a:extLst>
          </p:cNvPr>
          <p:cNvSpPr txBox="1"/>
          <p:nvPr/>
        </p:nvSpPr>
        <p:spPr>
          <a:xfrm>
            <a:off x="571501" y="1306447"/>
            <a:ext cx="9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Female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1DE5D5-F880-114B-84E0-0E0AEE2F8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27454"/>
              </p:ext>
            </p:extLst>
          </p:nvPr>
        </p:nvGraphicFramePr>
        <p:xfrm>
          <a:off x="2732751" y="5095692"/>
          <a:ext cx="672649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091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783237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361748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911855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Hazard ratios between 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C+Y,C+Y,C vs C,C,C+Y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1.239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0.7138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1.080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0.8522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1.419</a:t>
                      </a:r>
                    </a:p>
                    <a:p>
                      <a:pPr algn="ctr"/>
                      <a:r>
                        <a:rPr lang="en-US" sz="1000" i="1" dirty="0"/>
                        <a:t>(0</a:t>
                      </a:r>
                      <a:r>
                        <a:rPr lang="en-US" sz="1000" dirty="0"/>
                        <a:t>.4424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0.624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0.0988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60817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C+Y,C+Y,C vs C,C,C+Y</a:t>
                      </a:r>
                    </a:p>
                    <a:p>
                      <a:r>
                        <a:rPr lang="en-US" sz="10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3.516</a:t>
                      </a:r>
                    </a:p>
                    <a:p>
                      <a:pPr algn="ctr"/>
                      <a:r>
                        <a:rPr lang="en-US" sz="1000" i="1" dirty="0"/>
                        <a:t>(</a:t>
                      </a:r>
                      <a:r>
                        <a:rPr lang="en-US" sz="1000" dirty="0"/>
                        <a:t>0.1020</a:t>
                      </a:r>
                      <a:r>
                        <a:rPr lang="en-US" sz="10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4.600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(&lt;0.0001)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1.389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0.0060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0.230</a:t>
                      </a:r>
                    </a:p>
                    <a:p>
                      <a:pPr algn="ctr"/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1.1546e-14</a:t>
                      </a:r>
                      <a:r>
                        <a:rPr lang="en-US" sz="10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937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8A4CC9-F787-9C40-B5FB-15B5DA16B470}"/>
              </a:ext>
            </a:extLst>
          </p:cNvPr>
          <p:cNvSpPr txBox="1"/>
          <p:nvPr/>
        </p:nvSpPr>
        <p:spPr>
          <a:xfrm>
            <a:off x="787125" y="5274554"/>
            <a:ext cx="9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Baselines: 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C+Y,C+Y,C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E4FF99B-B8CC-494E-8A22-027DBEA5F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2" b="2790"/>
          <a:stretch/>
        </p:blipFill>
        <p:spPr>
          <a:xfrm>
            <a:off x="3033263" y="1297584"/>
            <a:ext cx="6125471" cy="36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6F6161-28B5-C843-9A46-B44B54D22164}"/>
                  </a:ext>
                </a:extLst>
              </p:cNvPr>
              <p:cNvSpPr txBox="1"/>
              <p:nvPr/>
            </p:nvSpPr>
            <p:spPr>
              <a:xfrm>
                <a:off x="1479253" y="2128622"/>
                <a:ext cx="9233494" cy="2141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𝑐𝑜𝑥𝑝h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Fungal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Fungal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Fungal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Fungal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Fungal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6F6161-28B5-C843-9A46-B44B54D22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53" y="2128622"/>
                <a:ext cx="9233494" cy="2141099"/>
              </a:xfrm>
              <a:prstGeom prst="rect">
                <a:avLst/>
              </a:prstGeom>
              <a:blipFill>
                <a:blip r:embed="rId2"/>
                <a:stretch>
                  <a:fillRect l="-960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DE57459-294D-424A-9964-A1804410980D}"/>
              </a:ext>
            </a:extLst>
          </p:cNvPr>
          <p:cNvSpPr txBox="1"/>
          <p:nvPr/>
        </p:nvSpPr>
        <p:spPr>
          <a:xfrm>
            <a:off x="2780129" y="575859"/>
            <a:ext cx="66317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I: Cox Model – Formula </a:t>
            </a:r>
          </a:p>
        </p:txBody>
      </p:sp>
    </p:spTree>
    <p:extLst>
      <p:ext uri="{BB962C8B-B14F-4D97-AF65-F5344CB8AC3E}">
        <p14:creationId xmlns:p14="http://schemas.microsoft.com/office/powerpoint/2010/main" val="167095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EF5CD6-31BC-8645-8F6A-5988600D82A0}"/>
                  </a:ext>
                </a:extLst>
              </p:cNvPr>
              <p:cNvSpPr txBox="1"/>
              <p:nvPr/>
            </p:nvSpPr>
            <p:spPr>
              <a:xfrm>
                <a:off x="405635" y="1117215"/>
                <a:ext cx="11647030" cy="1305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0−3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⁡[0.70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−0.04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0.52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−0.84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0.32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0.65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+0.65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−0.89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−1.11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0.29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−2.54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−1.13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−0.94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−2.25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+0.13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+0.15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−1.24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−0.38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+0.44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−1.17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EF5CD6-31BC-8645-8F6A-5988600D8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35" y="1117215"/>
                <a:ext cx="11647030" cy="130548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8824FD-337F-6B40-9187-BCAEC9E88A13}"/>
                  </a:ext>
                </a:extLst>
              </p:cNvPr>
              <p:cNvSpPr txBox="1"/>
              <p:nvPr/>
            </p:nvSpPr>
            <p:spPr>
              <a:xfrm>
                <a:off x="454942" y="2533501"/>
                <a:ext cx="11476701" cy="1305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3−9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3.08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−0.76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0.26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+0.25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+0.52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−0.25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+0.64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+0.29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+0.22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1.90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−1.23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−2.74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−2.61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−0.61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−1.61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+0.63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+1.18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+1.32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+040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+0.16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8824FD-337F-6B40-9187-BCAEC9E8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2" y="2533501"/>
                <a:ext cx="11476701" cy="1305486"/>
              </a:xfrm>
              <a:prstGeom prst="rect">
                <a:avLst/>
              </a:prstGeom>
              <a:blipFill>
                <a:blip r:embed="rId3"/>
                <a:stretch>
                  <a:fillRect l="-554" r="-111"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C085B2-07FF-0E4B-AB3F-77FE059B6F70}"/>
                  </a:ext>
                </a:extLst>
              </p:cNvPr>
              <p:cNvSpPr txBox="1"/>
              <p:nvPr/>
            </p:nvSpPr>
            <p:spPr>
              <a:xfrm>
                <a:off x="405635" y="3949785"/>
                <a:ext cx="11476701" cy="1305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9−13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3.69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−0.47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𝐹𝑒𝑚𝑎𝑙𝑒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−0.84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+0.07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+0.33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+0.16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−0.34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−0.003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−0.35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+0.36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−3.16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−1.98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−1.12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−0.35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−0.37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2.71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+2.09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+1.40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−0.03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+0.39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C085B2-07FF-0E4B-AB3F-77FE059B6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35" y="3949785"/>
                <a:ext cx="11476701" cy="1305486"/>
              </a:xfrm>
              <a:prstGeom prst="rect">
                <a:avLst/>
              </a:prstGeom>
              <a:blipFill>
                <a:blip r:embed="rId4"/>
                <a:stretch>
                  <a:fillRect l="-442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7EE362-4C8D-A64F-A90F-46F9C82AAA5B}"/>
                  </a:ext>
                </a:extLst>
              </p:cNvPr>
              <p:cNvSpPr txBox="1"/>
              <p:nvPr/>
            </p:nvSpPr>
            <p:spPr>
              <a:xfrm>
                <a:off x="280127" y="5366069"/>
                <a:ext cx="11772537" cy="1305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13−18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⁡[2.11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−0.60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𝐹𝑒𝑚𝑎𝑙𝑒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−0.21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−0.42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−0.20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−0.53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−0.61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−0.50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−0.03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+0.39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−0.86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−0.41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−1.31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−0.16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+0.57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1.29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+1.00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+1.42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−0.25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+0.43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𝐹𝑢𝑛𝑔𝑙𝑒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𝐹𝑒𝑚𝑎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7EE362-4C8D-A64F-A90F-46F9C82AA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7" y="5366069"/>
                <a:ext cx="11772537" cy="1305486"/>
              </a:xfrm>
              <a:prstGeom prst="rect">
                <a:avLst/>
              </a:prstGeom>
              <a:blipFill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539B536-51B1-0040-9E11-B1D6C30E5EA4}"/>
              </a:ext>
            </a:extLst>
          </p:cNvPr>
          <p:cNvSpPr txBox="1"/>
          <p:nvPr/>
        </p:nvSpPr>
        <p:spPr>
          <a:xfrm>
            <a:off x="2780129" y="421640"/>
            <a:ext cx="66317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I: Cox Model – Coefficients </a:t>
            </a:r>
          </a:p>
        </p:txBody>
      </p:sp>
    </p:spTree>
    <p:extLst>
      <p:ext uri="{BB962C8B-B14F-4D97-AF65-F5344CB8AC3E}">
        <p14:creationId xmlns:p14="http://schemas.microsoft.com/office/powerpoint/2010/main" val="252002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019155-74E0-694A-AC46-20E42C7B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09585"/>
            <a:ext cx="5291666" cy="379677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15886DB-89E3-6746-8C38-D2470DD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5419"/>
            <a:ext cx="5447880" cy="3690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674A8-6D97-714D-AFD9-8785D653E384}"/>
              </a:ext>
            </a:extLst>
          </p:cNvPr>
          <p:cNvSpPr txBox="1"/>
          <p:nvPr/>
        </p:nvSpPr>
        <p:spPr>
          <a:xfrm>
            <a:off x="2155613" y="1440253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193B2-5B7E-4046-B130-E775ADE03C78}"/>
              </a:ext>
            </a:extLst>
          </p:cNvPr>
          <p:cNvSpPr txBox="1"/>
          <p:nvPr/>
        </p:nvSpPr>
        <p:spPr>
          <a:xfrm>
            <a:off x="8002750" y="154608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B30C5-BC98-6F40-A687-AE0B428839B3}"/>
              </a:ext>
            </a:extLst>
          </p:cNvPr>
          <p:cNvSpPr txBox="1"/>
          <p:nvPr/>
        </p:nvSpPr>
        <p:spPr>
          <a:xfrm>
            <a:off x="9222956" y="1592253"/>
            <a:ext cx="10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Bootstrap: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ADDF8-A421-8D4E-855E-2050E281D248}"/>
              </a:ext>
            </a:extLst>
          </p:cNvPr>
          <p:cNvSpPr txBox="1"/>
          <p:nvPr/>
        </p:nvSpPr>
        <p:spPr>
          <a:xfrm>
            <a:off x="2780129" y="421640"/>
            <a:ext cx="66317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I: Cox Model – Survival Plots</a:t>
            </a:r>
          </a:p>
        </p:txBody>
      </p:sp>
    </p:spTree>
    <p:extLst>
      <p:ext uri="{BB962C8B-B14F-4D97-AF65-F5344CB8AC3E}">
        <p14:creationId xmlns:p14="http://schemas.microsoft.com/office/powerpoint/2010/main" val="1577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F64F8-2CF2-6E49-9655-4EEEB9F393ED}"/>
              </a:ext>
            </a:extLst>
          </p:cNvPr>
          <p:cNvSpPr txBox="1"/>
          <p:nvPr/>
        </p:nvSpPr>
        <p:spPr>
          <a:xfrm>
            <a:off x="2412952" y="3044279"/>
            <a:ext cx="7366095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II: Analysis Questions</a:t>
            </a:r>
          </a:p>
        </p:txBody>
      </p:sp>
    </p:spTree>
    <p:extLst>
      <p:ext uri="{BB962C8B-B14F-4D97-AF65-F5344CB8AC3E}">
        <p14:creationId xmlns:p14="http://schemas.microsoft.com/office/powerpoint/2010/main" val="149423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66BFC-8F8D-5B44-8DC4-C127D7143D2C}"/>
              </a:ext>
            </a:extLst>
          </p:cNvPr>
          <p:cNvSpPr txBox="1"/>
          <p:nvPr/>
        </p:nvSpPr>
        <p:spPr>
          <a:xfrm>
            <a:off x="571500" y="685800"/>
            <a:ext cx="371204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1: Male vs Female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26CDD2-3F3E-1447-BAC6-7CE36E83C4A7}"/>
              </a:ext>
            </a:extLst>
          </p:cNvPr>
          <p:cNvGrpSpPr/>
          <p:nvPr/>
        </p:nvGrpSpPr>
        <p:grpSpPr>
          <a:xfrm>
            <a:off x="1129178" y="2087563"/>
            <a:ext cx="9933644" cy="3471005"/>
            <a:chOff x="762724" y="2056567"/>
            <a:chExt cx="9933644" cy="3471005"/>
          </a:xfrm>
        </p:grpSpPr>
        <p:pic>
          <p:nvPicPr>
            <p:cNvPr id="10" name="Picture 9" descr="A close up of a map&#10;&#10;Description automatically generated">
              <a:extLst>
                <a:ext uri="{FF2B5EF4-FFF2-40B4-BE49-F238E27FC236}">
                  <a16:creationId xmlns:a16="http://schemas.microsoft.com/office/drawing/2014/main" id="{8B0C1C9D-CBB5-024A-83E1-5D8F38F58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724" y="2144338"/>
              <a:ext cx="5252594" cy="3295463"/>
            </a:xfrm>
            <a:prstGeom prst="rect">
              <a:avLst/>
            </a:prstGeom>
          </p:spPr>
        </p:pic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66875AC8-6C0F-4247-94E2-45C080765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224" y="2056567"/>
              <a:ext cx="5546144" cy="347100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58562D-B385-B74A-8B40-56A863746821}"/>
              </a:ext>
            </a:extLst>
          </p:cNvPr>
          <p:cNvSpPr txBox="1"/>
          <p:nvPr/>
        </p:nvSpPr>
        <p:spPr>
          <a:xfrm>
            <a:off x="2816227" y="1764923"/>
            <a:ext cx="939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6D2F1-1F98-C64A-9553-440B06E3DE7C}"/>
              </a:ext>
            </a:extLst>
          </p:cNvPr>
          <p:cNvSpPr txBox="1"/>
          <p:nvPr/>
        </p:nvSpPr>
        <p:spPr>
          <a:xfrm>
            <a:off x="7820126" y="1764922"/>
            <a:ext cx="939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330780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66BFC-8F8D-5B44-8DC4-C127D7143D2C}"/>
              </a:ext>
            </a:extLst>
          </p:cNvPr>
          <p:cNvSpPr txBox="1"/>
          <p:nvPr/>
        </p:nvSpPr>
        <p:spPr>
          <a:xfrm>
            <a:off x="571500" y="685800"/>
            <a:ext cx="371204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1: Male vs Female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F6973D-6F5A-4648-8F2F-931286D91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00689"/>
              </p:ext>
            </p:extLst>
          </p:nvPr>
        </p:nvGraphicFramePr>
        <p:xfrm>
          <a:off x="136634" y="1782307"/>
          <a:ext cx="5593606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886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765722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758278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Hazard ratios between diet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C,C,C</a:t>
                      </a:r>
                    </a:p>
                    <a:p>
                      <a:pPr algn="ctr"/>
                      <a:r>
                        <a:rPr lang="en-US" sz="1200" i="1" dirty="0"/>
                        <a:t>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1.382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0.3385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1.690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0.1565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1.392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0.3475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0.820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0.4940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G,C,C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0.434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0.0034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1.290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1.077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0.3616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0.656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0.0022)</a:t>
                      </a:r>
                      <a:endParaRPr lang="en-US" sz="1200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1.907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0.0420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0.782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0.6200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1.178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0.6614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0.587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0.1088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G,G,C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1.920</a:t>
                      </a:r>
                    </a:p>
                    <a:p>
                      <a:pPr algn="ctr"/>
                      <a:r>
                        <a:rPr lang="en-US" sz="1200" i="1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0.0399</a:t>
                      </a:r>
                      <a:r>
                        <a:rPr lang="en-US" sz="1200" i="1">
                          <a:highlight>
                            <a:srgbClr val="FFFF00"/>
                          </a:highlight>
                        </a:rPr>
                        <a:t>)</a:t>
                      </a:r>
                      <a:endParaRPr lang="en-US" sz="1200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1.893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0.0772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0.715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0.4619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0.543</a:t>
                      </a:r>
                    </a:p>
                    <a:p>
                      <a:pPr algn="ctr"/>
                      <a:r>
                        <a:rPr lang="en-US" sz="1200" i="1"/>
                        <a:t>(</a:t>
                      </a:r>
                      <a:r>
                        <a:rPr lang="en-US" sz="1200"/>
                        <a:t>0.0767)</a:t>
                      </a:r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1.674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0.1065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1.292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0.5171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0.433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0.1232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0.808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0.4530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49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C,C,C+Y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0.410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0.0027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1.341</a:t>
                      </a:r>
                    </a:p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(8.54e-05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0.997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0.9713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0.607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0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C+Y,C+Y,C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0.331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0.0483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1.242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0.5986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0.4383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0.973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0.921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366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E774A4B-D987-1F4D-8C7E-E2587EC1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4883"/>
              </p:ext>
            </p:extLst>
          </p:nvPr>
        </p:nvGraphicFramePr>
        <p:xfrm>
          <a:off x="5799651" y="1782307"/>
          <a:ext cx="6322217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549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545133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064308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936918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951819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951819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994671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Hazard ratios between diet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C,C,C</a:t>
                      </a:r>
                    </a:p>
                    <a:p>
                      <a:pPr algn="ctr"/>
                      <a:r>
                        <a:rPr lang="en-US" sz="1200" i="1" dirty="0"/>
                        <a:t>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0.146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0.0115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0.915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0.4800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0.8579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0.697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0.0329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G,C,C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0.434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0.0034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1.290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1.077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0.3616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0.656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0.0022)</a:t>
                      </a:r>
                      <a:endParaRPr lang="en-US" sz="1200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0.151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0.0129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0.229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2.585e-09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0.050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3.553e-15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0.249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6.511e-09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G,G,C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0.623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0.2659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0.123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5.393e-10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0.099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4.441e-16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0.361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6.984e-07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0.656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0.3004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0.095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2.307e-10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0.141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(&lt;0.0001)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0.217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1.494e-09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49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C,C,C+Y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0.410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0.0027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1.341</a:t>
                      </a:r>
                    </a:p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(8.54e-05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0.997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0.9713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0.607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0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C+Y,C+Y,C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0.378</a:t>
                      </a:r>
                    </a:p>
                    <a:p>
                      <a:pPr algn="ctr"/>
                      <a:r>
                        <a:rPr lang="en-US" sz="1200" i="1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1.494e-09</a:t>
                      </a:r>
                      <a:r>
                        <a:rPr lang="en-US" sz="1200" i="1">
                          <a:highlight>
                            <a:srgbClr val="FFFF00"/>
                          </a:highlight>
                        </a:rPr>
                        <a:t>)</a:t>
                      </a:r>
                      <a:endParaRPr lang="en-US" sz="1200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0.249</a:t>
                      </a:r>
                    </a:p>
                    <a:p>
                      <a:pPr algn="ctr"/>
                      <a:r>
                        <a:rPr lang="en-US" sz="1200" i="1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5.098e-09</a:t>
                      </a:r>
                      <a:r>
                        <a:rPr lang="en-US" sz="1200" i="1">
                          <a:highlight>
                            <a:srgbClr val="FFFF00"/>
                          </a:highlight>
                        </a:rPr>
                        <a:t>)</a:t>
                      </a:r>
                      <a:endParaRPr lang="en-US" sz="1200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0.484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3.392e-08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1.726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5.599e-05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366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E6CE652-9646-E342-BB35-983F2093F033}"/>
              </a:ext>
            </a:extLst>
          </p:cNvPr>
          <p:cNvSpPr txBox="1"/>
          <p:nvPr/>
        </p:nvSpPr>
        <p:spPr>
          <a:xfrm>
            <a:off x="5328892" y="1181981"/>
            <a:ext cx="10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23279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66BFC-8F8D-5B44-8DC4-C127D7143D2C}"/>
              </a:ext>
            </a:extLst>
          </p:cNvPr>
          <p:cNvSpPr txBox="1"/>
          <p:nvPr/>
        </p:nvSpPr>
        <p:spPr>
          <a:xfrm>
            <a:off x="571500" y="685800"/>
            <a:ext cx="371204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1: Male vs Female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F6973D-6F5A-4648-8F2F-931286D91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75574"/>
              </p:ext>
            </p:extLst>
          </p:nvPr>
        </p:nvGraphicFramePr>
        <p:xfrm>
          <a:off x="0" y="1786614"/>
          <a:ext cx="5740925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107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657906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035233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717624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875917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785889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778249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Hazard ratios between diet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C,C,C</a:t>
                      </a:r>
                    </a:p>
                    <a:p>
                      <a:pPr algn="ctr"/>
                      <a:r>
                        <a:rPr lang="en-US" sz="1200" i="1" dirty="0"/>
                        <a:t>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1.382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0.3385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1.690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0.1565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1.392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0.3475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0.820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0.4940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G,C,C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0.434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0.0034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1.290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1.077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0.3616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0.656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0.0022)</a:t>
                      </a:r>
                      <a:endParaRPr lang="en-US" sz="1200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1.907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0.0420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0.782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0.6200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1.178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0.6614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0.587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0.1088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G,G,C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1.920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0.0399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1.893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0.0772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0.715</a:t>
                      </a:r>
                    </a:p>
                    <a:p>
                      <a:pPr algn="ctr"/>
                      <a:r>
                        <a:rPr lang="en-US" sz="1200" i="1"/>
                        <a:t>(</a:t>
                      </a:r>
                      <a:r>
                        <a:rPr lang="en-US" sz="1200"/>
                        <a:t>0.4619</a:t>
                      </a:r>
                      <a:r>
                        <a:rPr lang="en-US" sz="1200" i="1"/>
                        <a:t>)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0.543</a:t>
                      </a:r>
                    </a:p>
                    <a:p>
                      <a:pPr algn="ctr"/>
                      <a:r>
                        <a:rPr lang="en-US" sz="1200" i="1"/>
                        <a:t>(</a:t>
                      </a:r>
                      <a:r>
                        <a:rPr lang="en-US" sz="1200"/>
                        <a:t>0.0767)</a:t>
                      </a:r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1.674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0.1065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1.292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0.5171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0.433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0.1232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0.808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0.4530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49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C,C,C+Y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0.410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0.0027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1.341</a:t>
                      </a:r>
                    </a:p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(8.54e-05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0.997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0.9713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0.607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0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C+Y,C+Y,C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0.331</a:t>
                      </a:r>
                    </a:p>
                    <a:p>
                      <a:pPr algn="ctr"/>
                      <a:r>
                        <a:rPr lang="en-US" sz="1200" i="1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0.0483</a:t>
                      </a:r>
                      <a:r>
                        <a:rPr lang="en-US" sz="1200" i="1">
                          <a:highlight>
                            <a:srgbClr val="FFFF00"/>
                          </a:highlight>
                        </a:rPr>
                        <a:t>)</a:t>
                      </a:r>
                      <a:endParaRPr lang="en-US" sz="1200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1.242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0.5986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0.4383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0.973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0.921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366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E774A4B-D987-1F4D-8C7E-E2587EC1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36971"/>
              </p:ext>
            </p:extLst>
          </p:nvPr>
        </p:nvGraphicFramePr>
        <p:xfrm>
          <a:off x="5754031" y="1786614"/>
          <a:ext cx="6437969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949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666467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067862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827554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1023008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1020104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Hazard ratios between diet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C,C,C</a:t>
                      </a:r>
                    </a:p>
                    <a:p>
                      <a:pPr algn="ctr"/>
                      <a:r>
                        <a:rPr lang="en-US" sz="1200" i="1" dirty="0"/>
                        <a:t>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/>
                        <a:t>1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0.226</a:t>
                      </a:r>
                      <a:endParaRPr lang="en-US" altLang="zh-CN" sz="12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0.0075)</a:t>
                      </a:r>
                      <a:endParaRPr lang="en-US" sz="1200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1.361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0.0002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0.954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0.6921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0.544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(0.0090)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G,C,C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0.434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0.0034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1.290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1.077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0.3616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0.656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0.0022)</a:t>
                      </a:r>
                      <a:endParaRPr lang="en-US" sz="1200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0.175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0.0034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0.431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7.496e-12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0.750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0.0149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0.907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0.5759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G,G,C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0.180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0.0065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0.400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1.037e-12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0.795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0.0486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0.980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0.9048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G,G,G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0.450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0.0553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0.357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1.8652e-14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0.573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2.1717e-05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0.894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0.5093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49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C,C,C+Y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0.410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0.0027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1.341</a:t>
                      </a:r>
                    </a:p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(8.54e-05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0.997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0.9713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0.607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0.0005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0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C+Y,C+Y,C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0.116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0.0046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0.292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4.441e-16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0.718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0.0051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2.645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6.719e-10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366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E6CE652-9646-E342-BB35-983F2093F033}"/>
              </a:ext>
            </a:extLst>
          </p:cNvPr>
          <p:cNvSpPr txBox="1"/>
          <p:nvPr/>
        </p:nvSpPr>
        <p:spPr>
          <a:xfrm>
            <a:off x="5328892" y="1181981"/>
            <a:ext cx="10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322228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66BFC-8F8D-5B44-8DC4-C127D7143D2C}"/>
              </a:ext>
            </a:extLst>
          </p:cNvPr>
          <p:cNvSpPr txBox="1"/>
          <p:nvPr/>
        </p:nvSpPr>
        <p:spPr>
          <a:xfrm>
            <a:off x="571500" y="685800"/>
            <a:ext cx="597689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2: Glucose (GGG) vs Cornmeal (CCC)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9F151-6DBC-B245-A44B-2887E62E1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14108"/>
              </p:ext>
            </p:extLst>
          </p:nvPr>
        </p:nvGraphicFramePr>
        <p:xfrm>
          <a:off x="2464902" y="4800600"/>
          <a:ext cx="72621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483">
                  <a:extLst>
                    <a:ext uri="{9D8B030D-6E8A-4147-A177-3AD203B41FA5}">
                      <a16:colId xmlns:a16="http://schemas.microsoft.com/office/drawing/2014/main" val="2010758343"/>
                    </a:ext>
                  </a:extLst>
                </a:gridCol>
                <a:gridCol w="1008483">
                  <a:extLst>
                    <a:ext uri="{9D8B030D-6E8A-4147-A177-3AD203B41FA5}">
                      <a16:colId xmlns:a16="http://schemas.microsoft.com/office/drawing/2014/main" val="1828946518"/>
                    </a:ext>
                  </a:extLst>
                </a:gridCol>
                <a:gridCol w="1307330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984475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984475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984475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984475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Hazard ratios between diet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 –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 – 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13– 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C,C,C vs G,G,G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1.674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0.1065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1.292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0.5171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0.433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0.1232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0.808</a:t>
                      </a:r>
                    </a:p>
                    <a:p>
                      <a:pPr algn="ctr"/>
                      <a:r>
                        <a:rPr lang="en-US" sz="1200" i="1" dirty="0"/>
                        <a:t>(0</a:t>
                      </a:r>
                      <a:r>
                        <a:rPr lang="en-US" sz="1200" dirty="0"/>
                        <a:t>.4530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C,C,C vs G,G,G</a:t>
                      </a:r>
                    </a:p>
                    <a:p>
                      <a:pPr algn="ctr"/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0.656</a:t>
                      </a:r>
                    </a:p>
                    <a:p>
                      <a:pPr algn="ctr"/>
                      <a:r>
                        <a:rPr lang="en-US" sz="1200" i="1" dirty="0"/>
                        <a:t>(</a:t>
                      </a:r>
                      <a:r>
                        <a:rPr lang="en-US" sz="1200" dirty="0"/>
                        <a:t>0.3004</a:t>
                      </a:r>
                      <a:r>
                        <a:rPr lang="en-US" sz="12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0.095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2.307e-10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0.141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(&lt;0.0001)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0.217</a:t>
                      </a:r>
                    </a:p>
                    <a:p>
                      <a:pPr algn="ctr"/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1.494e-09</a:t>
                      </a:r>
                      <a:r>
                        <a:rPr lang="en-US" sz="1200" i="1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AC389A-3D7C-CA46-A9E7-2928CED5DA65}"/>
              </a:ext>
            </a:extLst>
          </p:cNvPr>
          <p:cNvSpPr txBox="1"/>
          <p:nvPr/>
        </p:nvSpPr>
        <p:spPr>
          <a:xfrm>
            <a:off x="571501" y="1306447"/>
            <a:ext cx="9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Male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2E20058-B7E8-9B4A-9DB3-1F9500F66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703" y="1326301"/>
            <a:ext cx="5252594" cy="3295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7203F8-E0C5-0647-838A-00A95DF228E0}"/>
              </a:ext>
            </a:extLst>
          </p:cNvPr>
          <p:cNvSpPr txBox="1"/>
          <p:nvPr/>
        </p:nvSpPr>
        <p:spPr>
          <a:xfrm>
            <a:off x="787125" y="5287254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Baseline: CCC</a:t>
            </a:r>
          </a:p>
        </p:txBody>
      </p:sp>
    </p:spTree>
    <p:extLst>
      <p:ext uri="{BB962C8B-B14F-4D97-AF65-F5344CB8AC3E}">
        <p14:creationId xmlns:p14="http://schemas.microsoft.com/office/powerpoint/2010/main" val="419426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3390</Words>
  <Application>Microsoft Macintosh PowerPoint</Application>
  <PresentationFormat>Widescreen</PresentationFormat>
  <Paragraphs>1033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70</cp:revision>
  <dcterms:created xsi:type="dcterms:W3CDTF">2019-08-10T06:04:43Z</dcterms:created>
  <dcterms:modified xsi:type="dcterms:W3CDTF">2020-06-05T00:26:01Z</dcterms:modified>
</cp:coreProperties>
</file>