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2"/>
  </p:notesMasterIdLst>
  <p:sldIdLst>
    <p:sldId id="256" r:id="rId2"/>
    <p:sldId id="257" r:id="rId3"/>
    <p:sldId id="258" r:id="rId4"/>
    <p:sldId id="269" r:id="rId5"/>
    <p:sldId id="268" r:id="rId6"/>
    <p:sldId id="263" r:id="rId7"/>
    <p:sldId id="264" r:id="rId8"/>
    <p:sldId id="298" r:id="rId9"/>
    <p:sldId id="266" r:id="rId10"/>
    <p:sldId id="265" r:id="rId11"/>
    <p:sldId id="261"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w"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2805" autoAdjust="0"/>
  </p:normalViewPr>
  <p:slideViewPr>
    <p:cSldViewPr>
      <p:cViewPr varScale="1">
        <p:scale>
          <a:sx n="88" d="100"/>
          <a:sy n="88" d="100"/>
        </p:scale>
        <p:origin x="13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08T10:48:12.930" idx="1">
    <p:pos x="10" y="-110"/>
    <p:text>新的数据
清华北大、国防科大</p:text>
  </p:cm>
</p:cmLst>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960E9-05F6-4D9B-88FC-CC432701CA90}"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zh-CN" altLang="en-US"/>
        </a:p>
      </dgm:t>
    </dgm:pt>
    <dgm:pt modelId="{A6EF1BFE-83A7-46D4-B655-21DF64E0B49B}">
      <dgm:prSet phldrT="[文本]" custT="1">
        <dgm:style>
          <a:lnRef idx="1">
            <a:schemeClr val="accent6"/>
          </a:lnRef>
          <a:fillRef idx="2">
            <a:schemeClr val="accent6"/>
          </a:fillRef>
          <a:effectRef idx="1">
            <a:schemeClr val="accent6"/>
          </a:effectRef>
          <a:fontRef idx="minor">
            <a:schemeClr val="dk1"/>
          </a:fontRef>
        </dgm:style>
      </dgm:prSet>
      <dgm:spPr/>
      <dgm:t>
        <a:bodyPr/>
        <a:lstStyle/>
        <a:p>
          <a:pPr>
            <a:spcAft>
              <a:spcPts val="0"/>
            </a:spcAft>
          </a:pPr>
          <a:r>
            <a:rPr lang="zh-CN" altLang="en-US" sz="4000" b="1" dirty="0" smtClean="0">
              <a:solidFill>
                <a:schemeClr val="tx1"/>
              </a:solidFill>
              <a:ea typeface="微软雅黑" pitchFamily="34" charset="-122"/>
            </a:rPr>
            <a:t>全面提高高等教育质量的关键是</a:t>
          </a:r>
          <a:endParaRPr lang="en-US" altLang="zh-CN" sz="4000" b="1" dirty="0" smtClean="0">
            <a:solidFill>
              <a:schemeClr val="tx1"/>
            </a:solidFill>
            <a:ea typeface="微软雅黑" pitchFamily="34" charset="-122"/>
          </a:endParaRPr>
        </a:p>
        <a:p>
          <a:pPr>
            <a:spcAft>
              <a:spcPts val="0"/>
            </a:spcAft>
          </a:pPr>
          <a:r>
            <a:rPr lang="zh-CN" altLang="en-US" sz="4000" b="1" dirty="0" smtClean="0">
              <a:solidFill>
                <a:schemeClr val="tx1"/>
              </a:solidFill>
              <a:ea typeface="微软雅黑" pitchFamily="34" charset="-122"/>
            </a:rPr>
            <a:t>全面提高本科教育质量</a:t>
          </a:r>
          <a:endParaRPr lang="zh-CN" altLang="en-US" sz="4000" dirty="0">
            <a:solidFill>
              <a:schemeClr val="tx1"/>
            </a:solidFill>
          </a:endParaRPr>
        </a:p>
      </dgm:t>
    </dgm:pt>
    <dgm:pt modelId="{12F02459-7315-46FC-9DC2-2648A867B26E}" type="parTrans" cxnId="{2DAA9632-CA3C-4A4A-8602-4FAE1D2534F7}">
      <dgm:prSet/>
      <dgm:spPr/>
      <dgm:t>
        <a:bodyPr/>
        <a:lstStyle/>
        <a:p>
          <a:endParaRPr lang="zh-CN" altLang="en-US"/>
        </a:p>
      </dgm:t>
    </dgm:pt>
    <dgm:pt modelId="{366FBAA5-85F6-4E9E-A121-44ED3AE64829}" type="sibTrans" cxnId="{2DAA9632-CA3C-4A4A-8602-4FAE1D2534F7}">
      <dgm:prSet/>
      <dgm:spPr/>
      <dgm:t>
        <a:bodyPr/>
        <a:lstStyle/>
        <a:p>
          <a:endParaRPr lang="zh-CN" altLang="en-US"/>
        </a:p>
      </dgm:t>
    </dgm:pt>
    <dgm:pt modelId="{7A4E502D-7283-4073-AFBE-CA2AB71A7930}">
      <dgm:prSet phldrT="[文本]" custT="1">
        <dgm:style>
          <a:lnRef idx="1">
            <a:schemeClr val="accent1"/>
          </a:lnRef>
          <a:fillRef idx="2">
            <a:schemeClr val="accent1"/>
          </a:fillRef>
          <a:effectRef idx="1">
            <a:schemeClr val="accent1"/>
          </a:effectRef>
          <a:fontRef idx="minor">
            <a:schemeClr val="dk1"/>
          </a:fontRef>
        </dgm:style>
      </dgm:prSet>
      <dgm:spPr/>
      <dgm:t>
        <a:bodyPr/>
        <a:lstStyle/>
        <a:p>
          <a:pPr>
            <a:spcAft>
              <a:spcPts val="0"/>
            </a:spcAft>
          </a:pPr>
          <a:r>
            <a:rPr lang="zh-CN" altLang="en-US" sz="4000" b="1" dirty="0" smtClean="0">
              <a:solidFill>
                <a:schemeClr val="tx1"/>
              </a:solidFill>
              <a:ea typeface="微软雅黑" pitchFamily="34" charset="-122"/>
            </a:rPr>
            <a:t>本科教育质量取决于核心基础课与</a:t>
          </a:r>
          <a:endParaRPr lang="en-US" altLang="zh-CN" sz="4000" b="1" dirty="0" smtClean="0">
            <a:solidFill>
              <a:schemeClr val="tx1"/>
            </a:solidFill>
            <a:ea typeface="微软雅黑" pitchFamily="34" charset="-122"/>
          </a:endParaRPr>
        </a:p>
        <a:p>
          <a:pPr>
            <a:spcAft>
              <a:spcPts val="0"/>
            </a:spcAft>
          </a:pPr>
          <a:r>
            <a:rPr lang="zh-CN" altLang="en-US" sz="4000" b="1" dirty="0" smtClean="0">
              <a:solidFill>
                <a:schemeClr val="tx1"/>
              </a:solidFill>
              <a:ea typeface="微软雅黑" pitchFamily="34" charset="-122"/>
            </a:rPr>
            <a:t>科技实践课程</a:t>
          </a:r>
          <a:endParaRPr lang="zh-CN" altLang="en-US" sz="4000" dirty="0">
            <a:solidFill>
              <a:schemeClr val="tx1"/>
            </a:solidFill>
          </a:endParaRPr>
        </a:p>
      </dgm:t>
    </dgm:pt>
    <dgm:pt modelId="{20A48FC2-C2AB-464A-B70C-7CA930EDED93}" type="parTrans" cxnId="{B7E7E575-BF7F-4599-B447-E9999A7EFA56}">
      <dgm:prSet/>
      <dgm:spPr/>
      <dgm:t>
        <a:bodyPr/>
        <a:lstStyle/>
        <a:p>
          <a:endParaRPr lang="zh-CN" altLang="en-US"/>
        </a:p>
      </dgm:t>
    </dgm:pt>
    <dgm:pt modelId="{403F8C6B-2F39-422B-AE73-12BD03C4655D}" type="sibTrans" cxnId="{B7E7E575-BF7F-4599-B447-E9999A7EFA56}">
      <dgm:prSet/>
      <dgm:spPr/>
      <dgm:t>
        <a:bodyPr/>
        <a:lstStyle/>
        <a:p>
          <a:endParaRPr lang="zh-CN" altLang="en-US"/>
        </a:p>
      </dgm:t>
    </dgm:pt>
    <dgm:pt modelId="{5BB3116B-CDC4-40A6-8868-9D6F06A44CBC}">
      <dgm:prSet phldrT="[文本]" custT="1">
        <dgm:style>
          <a:lnRef idx="1">
            <a:schemeClr val="accent4"/>
          </a:lnRef>
          <a:fillRef idx="2">
            <a:schemeClr val="accent4"/>
          </a:fillRef>
          <a:effectRef idx="1">
            <a:schemeClr val="accent4"/>
          </a:effectRef>
          <a:fontRef idx="minor">
            <a:schemeClr val="dk1"/>
          </a:fontRef>
        </dgm:style>
      </dgm:prSet>
      <dgm:spPr/>
      <dgm:t>
        <a:bodyPr/>
        <a:lstStyle/>
        <a:p>
          <a:pPr>
            <a:spcAft>
              <a:spcPts val="0"/>
            </a:spcAft>
          </a:pPr>
          <a:r>
            <a:rPr lang="zh-CN" altLang="en-US" sz="2800" b="1" dirty="0" smtClean="0">
              <a:solidFill>
                <a:schemeClr val="tx1"/>
              </a:solidFill>
              <a:ea typeface="微软雅黑" pitchFamily="34" charset="-122"/>
            </a:rPr>
            <a:t>核心基础课教育质量的</a:t>
          </a:r>
          <a:endParaRPr lang="en-US" altLang="zh-CN" sz="2800" b="1" dirty="0" smtClean="0">
            <a:solidFill>
              <a:schemeClr val="tx1"/>
            </a:solidFill>
            <a:ea typeface="微软雅黑" pitchFamily="34" charset="-122"/>
          </a:endParaRPr>
        </a:p>
        <a:p>
          <a:pPr>
            <a:spcAft>
              <a:spcPts val="0"/>
            </a:spcAft>
          </a:pPr>
          <a:r>
            <a:rPr lang="zh-CN" altLang="en-US" sz="2800" b="1" dirty="0" smtClean="0">
              <a:solidFill>
                <a:schemeClr val="tx1"/>
              </a:solidFill>
              <a:ea typeface="微软雅黑" pitchFamily="34" charset="-122"/>
            </a:rPr>
            <a:t>问题是名师教育资源不足</a:t>
          </a:r>
          <a:endParaRPr lang="zh-CN" altLang="en-US" sz="2800" dirty="0">
            <a:solidFill>
              <a:schemeClr val="tx1"/>
            </a:solidFill>
          </a:endParaRPr>
        </a:p>
      </dgm:t>
    </dgm:pt>
    <dgm:pt modelId="{F3945016-5774-42D0-91CF-38AE9A04ED8E}" type="parTrans" cxnId="{59FE6C5A-F403-4F75-AFC6-AC4796062158}">
      <dgm:prSet/>
      <dgm:spPr/>
      <dgm:t>
        <a:bodyPr/>
        <a:lstStyle/>
        <a:p>
          <a:endParaRPr lang="zh-CN" altLang="en-US"/>
        </a:p>
      </dgm:t>
    </dgm:pt>
    <dgm:pt modelId="{D9439824-D75C-42FF-A155-5FE412F3A0A0}" type="sibTrans" cxnId="{59FE6C5A-F403-4F75-AFC6-AC4796062158}">
      <dgm:prSet/>
      <dgm:spPr/>
      <dgm:t>
        <a:bodyPr/>
        <a:lstStyle/>
        <a:p>
          <a:endParaRPr lang="zh-CN" altLang="en-US"/>
        </a:p>
      </dgm:t>
    </dgm:pt>
    <dgm:pt modelId="{BC0B17E1-BAAD-4CE4-89BD-D6CB8E2FB2E6}">
      <dgm:prSet phldrT="[文本]" custT="1">
        <dgm:style>
          <a:lnRef idx="1">
            <a:schemeClr val="accent4"/>
          </a:lnRef>
          <a:fillRef idx="2">
            <a:schemeClr val="accent4"/>
          </a:fillRef>
          <a:effectRef idx="1">
            <a:schemeClr val="accent4"/>
          </a:effectRef>
          <a:fontRef idx="minor">
            <a:schemeClr val="dk1"/>
          </a:fontRef>
        </dgm:style>
      </dgm:prSet>
      <dgm:spPr/>
      <dgm:t>
        <a:bodyPr/>
        <a:lstStyle/>
        <a:p>
          <a:pPr>
            <a:spcAft>
              <a:spcPts val="0"/>
            </a:spcAft>
          </a:pPr>
          <a:r>
            <a:rPr lang="zh-CN" altLang="en-US" sz="2800" b="1" dirty="0" smtClean="0">
              <a:latin typeface="微软雅黑" pitchFamily="34" charset="-122"/>
              <a:ea typeface="微软雅黑" pitchFamily="34" charset="-122"/>
            </a:rPr>
            <a:t>实践课程的问题是</a:t>
          </a:r>
          <a:r>
            <a:rPr lang="zh-CN" altLang="en-US" sz="2800" b="1" smtClean="0">
              <a:latin typeface="微软雅黑" pitchFamily="34" charset="-122"/>
              <a:ea typeface="微软雅黑" pitchFamily="34" charset="-122"/>
            </a:rPr>
            <a:t>验证式教育不能充分激发创新力</a:t>
          </a:r>
          <a:endParaRPr lang="zh-CN" altLang="en-US" sz="2800" b="1" dirty="0">
            <a:latin typeface="微软雅黑" pitchFamily="34" charset="-122"/>
            <a:ea typeface="微软雅黑" pitchFamily="34" charset="-122"/>
          </a:endParaRPr>
        </a:p>
      </dgm:t>
    </dgm:pt>
    <dgm:pt modelId="{8F3FAB0F-EC14-4534-9BED-87A31EC8A29C}" type="parTrans" cxnId="{825DC7BD-591E-42C3-9DAE-6AF772D95977}">
      <dgm:prSet/>
      <dgm:spPr/>
      <dgm:t>
        <a:bodyPr/>
        <a:lstStyle/>
        <a:p>
          <a:endParaRPr lang="zh-CN" altLang="en-US"/>
        </a:p>
      </dgm:t>
    </dgm:pt>
    <dgm:pt modelId="{E8CC5E2F-CAD1-400A-9792-5F9DDACA8548}" type="sibTrans" cxnId="{825DC7BD-591E-42C3-9DAE-6AF772D95977}">
      <dgm:prSet/>
      <dgm:spPr/>
      <dgm:t>
        <a:bodyPr/>
        <a:lstStyle/>
        <a:p>
          <a:endParaRPr lang="zh-CN" altLang="en-US"/>
        </a:p>
      </dgm:t>
    </dgm:pt>
    <dgm:pt modelId="{6DAC4329-174C-49CF-8622-66947E3D63D1}" type="pres">
      <dgm:prSet presAssocID="{F41960E9-05F6-4D9B-88FC-CC432701CA90}" presName="Name0" presStyleCnt="0">
        <dgm:presLayoutVars>
          <dgm:chPref val="1"/>
          <dgm:dir/>
          <dgm:animOne val="branch"/>
          <dgm:animLvl val="lvl"/>
          <dgm:resizeHandles/>
        </dgm:presLayoutVars>
      </dgm:prSet>
      <dgm:spPr/>
      <dgm:t>
        <a:bodyPr/>
        <a:lstStyle/>
        <a:p>
          <a:endParaRPr lang="zh-CN" altLang="en-US"/>
        </a:p>
      </dgm:t>
    </dgm:pt>
    <dgm:pt modelId="{AF3667E1-AC90-4638-934D-DEEE3ECE5453}" type="pres">
      <dgm:prSet presAssocID="{A6EF1BFE-83A7-46D4-B655-21DF64E0B49B}" presName="vertOne" presStyleCnt="0"/>
      <dgm:spPr/>
    </dgm:pt>
    <dgm:pt modelId="{05B2C121-5BAF-4929-8205-2FA0AF5BDF9C}" type="pres">
      <dgm:prSet presAssocID="{A6EF1BFE-83A7-46D4-B655-21DF64E0B49B}" presName="txOne" presStyleLbl="node0" presStyleIdx="0" presStyleCnt="1">
        <dgm:presLayoutVars>
          <dgm:chPref val="3"/>
        </dgm:presLayoutVars>
      </dgm:prSet>
      <dgm:spPr/>
      <dgm:t>
        <a:bodyPr/>
        <a:lstStyle/>
        <a:p>
          <a:endParaRPr lang="zh-CN" altLang="en-US"/>
        </a:p>
      </dgm:t>
    </dgm:pt>
    <dgm:pt modelId="{7A6B50D5-42FA-43B0-8E4D-C9669662ED98}" type="pres">
      <dgm:prSet presAssocID="{A6EF1BFE-83A7-46D4-B655-21DF64E0B49B}" presName="parTransOne" presStyleCnt="0"/>
      <dgm:spPr/>
    </dgm:pt>
    <dgm:pt modelId="{B15F4CE7-05CA-4977-9C9E-9DE6FB2B086E}" type="pres">
      <dgm:prSet presAssocID="{A6EF1BFE-83A7-46D4-B655-21DF64E0B49B}" presName="horzOne" presStyleCnt="0"/>
      <dgm:spPr/>
    </dgm:pt>
    <dgm:pt modelId="{3321138A-7729-4B1D-BB13-5F604D52B0CC}" type="pres">
      <dgm:prSet presAssocID="{7A4E502D-7283-4073-AFBE-CA2AB71A7930}" presName="vertTwo" presStyleCnt="0"/>
      <dgm:spPr/>
    </dgm:pt>
    <dgm:pt modelId="{6F8B5534-64C6-409A-8A62-C9D784945AF3}" type="pres">
      <dgm:prSet presAssocID="{7A4E502D-7283-4073-AFBE-CA2AB71A7930}" presName="txTwo" presStyleLbl="node2" presStyleIdx="0" presStyleCnt="1">
        <dgm:presLayoutVars>
          <dgm:chPref val="3"/>
        </dgm:presLayoutVars>
      </dgm:prSet>
      <dgm:spPr/>
      <dgm:t>
        <a:bodyPr/>
        <a:lstStyle/>
        <a:p>
          <a:endParaRPr lang="zh-CN" altLang="en-US"/>
        </a:p>
      </dgm:t>
    </dgm:pt>
    <dgm:pt modelId="{F2C5A66C-CB86-4D43-A159-97518B7380BD}" type="pres">
      <dgm:prSet presAssocID="{7A4E502D-7283-4073-AFBE-CA2AB71A7930}" presName="parTransTwo" presStyleCnt="0"/>
      <dgm:spPr/>
    </dgm:pt>
    <dgm:pt modelId="{496A321A-3BBA-42F3-BA07-5BFCC4A7E13A}" type="pres">
      <dgm:prSet presAssocID="{7A4E502D-7283-4073-AFBE-CA2AB71A7930}" presName="horzTwo" presStyleCnt="0"/>
      <dgm:spPr/>
    </dgm:pt>
    <dgm:pt modelId="{1DFE4E76-289C-4812-9CE3-A57B7E5B59BB}" type="pres">
      <dgm:prSet presAssocID="{5BB3116B-CDC4-40A6-8868-9D6F06A44CBC}" presName="vertThree" presStyleCnt="0"/>
      <dgm:spPr/>
    </dgm:pt>
    <dgm:pt modelId="{F4936991-80A5-42DE-B9BD-CD2264BF59FD}" type="pres">
      <dgm:prSet presAssocID="{5BB3116B-CDC4-40A6-8868-9D6F06A44CBC}" presName="txThree" presStyleLbl="node3" presStyleIdx="0" presStyleCnt="2">
        <dgm:presLayoutVars>
          <dgm:chPref val="3"/>
        </dgm:presLayoutVars>
      </dgm:prSet>
      <dgm:spPr/>
      <dgm:t>
        <a:bodyPr/>
        <a:lstStyle/>
        <a:p>
          <a:endParaRPr lang="zh-CN" altLang="en-US"/>
        </a:p>
      </dgm:t>
    </dgm:pt>
    <dgm:pt modelId="{A12AEE22-A504-4D7C-9A9F-0D390B021ADE}" type="pres">
      <dgm:prSet presAssocID="{5BB3116B-CDC4-40A6-8868-9D6F06A44CBC}" presName="horzThree" presStyleCnt="0"/>
      <dgm:spPr/>
    </dgm:pt>
    <dgm:pt modelId="{5B62D754-5B1B-4BF8-8B76-1A3C4627CBA0}" type="pres">
      <dgm:prSet presAssocID="{D9439824-D75C-42FF-A155-5FE412F3A0A0}" presName="sibSpaceThree" presStyleCnt="0"/>
      <dgm:spPr/>
    </dgm:pt>
    <dgm:pt modelId="{15C1AF22-ED21-4BD3-BE9C-7F18537E7FA1}" type="pres">
      <dgm:prSet presAssocID="{BC0B17E1-BAAD-4CE4-89BD-D6CB8E2FB2E6}" presName="vertThree" presStyleCnt="0"/>
      <dgm:spPr/>
    </dgm:pt>
    <dgm:pt modelId="{BA9DD759-A081-4861-BFC8-DAF451BDA45D}" type="pres">
      <dgm:prSet presAssocID="{BC0B17E1-BAAD-4CE4-89BD-D6CB8E2FB2E6}" presName="txThree" presStyleLbl="node3" presStyleIdx="1" presStyleCnt="2">
        <dgm:presLayoutVars>
          <dgm:chPref val="3"/>
        </dgm:presLayoutVars>
      </dgm:prSet>
      <dgm:spPr/>
      <dgm:t>
        <a:bodyPr/>
        <a:lstStyle/>
        <a:p>
          <a:endParaRPr lang="zh-CN" altLang="en-US"/>
        </a:p>
      </dgm:t>
    </dgm:pt>
    <dgm:pt modelId="{23061455-5021-401E-AFE5-28C7500D1880}" type="pres">
      <dgm:prSet presAssocID="{BC0B17E1-BAAD-4CE4-89BD-D6CB8E2FB2E6}" presName="horzThree" presStyleCnt="0"/>
      <dgm:spPr/>
    </dgm:pt>
  </dgm:ptLst>
  <dgm:cxnLst>
    <dgm:cxn modelId="{59FE6C5A-F403-4F75-AFC6-AC4796062158}" srcId="{7A4E502D-7283-4073-AFBE-CA2AB71A7930}" destId="{5BB3116B-CDC4-40A6-8868-9D6F06A44CBC}" srcOrd="0" destOrd="0" parTransId="{F3945016-5774-42D0-91CF-38AE9A04ED8E}" sibTransId="{D9439824-D75C-42FF-A155-5FE412F3A0A0}"/>
    <dgm:cxn modelId="{235694A0-F863-455E-892E-13EAB0621808}" type="presOf" srcId="{7A4E502D-7283-4073-AFBE-CA2AB71A7930}" destId="{6F8B5534-64C6-409A-8A62-C9D784945AF3}" srcOrd="0" destOrd="0" presId="urn:microsoft.com/office/officeart/2005/8/layout/hierarchy4"/>
    <dgm:cxn modelId="{E75A0DF6-6E8F-47C5-8317-56707603401B}" type="presOf" srcId="{5BB3116B-CDC4-40A6-8868-9D6F06A44CBC}" destId="{F4936991-80A5-42DE-B9BD-CD2264BF59FD}" srcOrd="0" destOrd="0" presId="urn:microsoft.com/office/officeart/2005/8/layout/hierarchy4"/>
    <dgm:cxn modelId="{B7E7E575-BF7F-4599-B447-E9999A7EFA56}" srcId="{A6EF1BFE-83A7-46D4-B655-21DF64E0B49B}" destId="{7A4E502D-7283-4073-AFBE-CA2AB71A7930}" srcOrd="0" destOrd="0" parTransId="{20A48FC2-C2AB-464A-B70C-7CA930EDED93}" sibTransId="{403F8C6B-2F39-422B-AE73-12BD03C4655D}"/>
    <dgm:cxn modelId="{825DC7BD-591E-42C3-9DAE-6AF772D95977}" srcId="{7A4E502D-7283-4073-AFBE-CA2AB71A7930}" destId="{BC0B17E1-BAAD-4CE4-89BD-D6CB8E2FB2E6}" srcOrd="1" destOrd="0" parTransId="{8F3FAB0F-EC14-4534-9BED-87A31EC8A29C}" sibTransId="{E8CC5E2F-CAD1-400A-9792-5F9DDACA8548}"/>
    <dgm:cxn modelId="{E62F4C43-E9B7-4149-9D8A-1B524A092F2B}" type="presOf" srcId="{BC0B17E1-BAAD-4CE4-89BD-D6CB8E2FB2E6}" destId="{BA9DD759-A081-4861-BFC8-DAF451BDA45D}" srcOrd="0" destOrd="0" presId="urn:microsoft.com/office/officeart/2005/8/layout/hierarchy4"/>
    <dgm:cxn modelId="{2DAA9632-CA3C-4A4A-8602-4FAE1D2534F7}" srcId="{F41960E9-05F6-4D9B-88FC-CC432701CA90}" destId="{A6EF1BFE-83A7-46D4-B655-21DF64E0B49B}" srcOrd="0" destOrd="0" parTransId="{12F02459-7315-46FC-9DC2-2648A867B26E}" sibTransId="{366FBAA5-85F6-4E9E-A121-44ED3AE64829}"/>
    <dgm:cxn modelId="{D3CBFDDA-B21A-4421-8915-225851DE2DCC}" type="presOf" srcId="{F41960E9-05F6-4D9B-88FC-CC432701CA90}" destId="{6DAC4329-174C-49CF-8622-66947E3D63D1}" srcOrd="0" destOrd="0" presId="urn:microsoft.com/office/officeart/2005/8/layout/hierarchy4"/>
    <dgm:cxn modelId="{5A2FB219-118E-4724-B572-4C1304225E31}" type="presOf" srcId="{A6EF1BFE-83A7-46D4-B655-21DF64E0B49B}" destId="{05B2C121-5BAF-4929-8205-2FA0AF5BDF9C}" srcOrd="0" destOrd="0" presId="urn:microsoft.com/office/officeart/2005/8/layout/hierarchy4"/>
    <dgm:cxn modelId="{07B7977F-5D65-406E-B635-B24C26DC54B1}" type="presParOf" srcId="{6DAC4329-174C-49CF-8622-66947E3D63D1}" destId="{AF3667E1-AC90-4638-934D-DEEE3ECE5453}" srcOrd="0" destOrd="0" presId="urn:microsoft.com/office/officeart/2005/8/layout/hierarchy4"/>
    <dgm:cxn modelId="{8A5D7C08-0B9E-49B8-8AB4-EAAD9A17AF8A}" type="presParOf" srcId="{AF3667E1-AC90-4638-934D-DEEE3ECE5453}" destId="{05B2C121-5BAF-4929-8205-2FA0AF5BDF9C}" srcOrd="0" destOrd="0" presId="urn:microsoft.com/office/officeart/2005/8/layout/hierarchy4"/>
    <dgm:cxn modelId="{75286C03-1F3E-4395-BE4D-073CD1EB20CC}" type="presParOf" srcId="{AF3667E1-AC90-4638-934D-DEEE3ECE5453}" destId="{7A6B50D5-42FA-43B0-8E4D-C9669662ED98}" srcOrd="1" destOrd="0" presId="urn:microsoft.com/office/officeart/2005/8/layout/hierarchy4"/>
    <dgm:cxn modelId="{FB64145B-ABEB-4FE0-AB51-27F08C8C09B0}" type="presParOf" srcId="{AF3667E1-AC90-4638-934D-DEEE3ECE5453}" destId="{B15F4CE7-05CA-4977-9C9E-9DE6FB2B086E}" srcOrd="2" destOrd="0" presId="urn:microsoft.com/office/officeart/2005/8/layout/hierarchy4"/>
    <dgm:cxn modelId="{1DB207A8-0D37-4AA9-B28E-111806D50258}" type="presParOf" srcId="{B15F4CE7-05CA-4977-9C9E-9DE6FB2B086E}" destId="{3321138A-7729-4B1D-BB13-5F604D52B0CC}" srcOrd="0" destOrd="0" presId="urn:microsoft.com/office/officeart/2005/8/layout/hierarchy4"/>
    <dgm:cxn modelId="{9BF9D5D9-9061-4C1F-9C5E-93B3CF2BC8DE}" type="presParOf" srcId="{3321138A-7729-4B1D-BB13-5F604D52B0CC}" destId="{6F8B5534-64C6-409A-8A62-C9D784945AF3}" srcOrd="0" destOrd="0" presId="urn:microsoft.com/office/officeart/2005/8/layout/hierarchy4"/>
    <dgm:cxn modelId="{ECC17A73-248F-457A-990C-E2BDC74DB6E3}" type="presParOf" srcId="{3321138A-7729-4B1D-BB13-5F604D52B0CC}" destId="{F2C5A66C-CB86-4D43-A159-97518B7380BD}" srcOrd="1" destOrd="0" presId="urn:microsoft.com/office/officeart/2005/8/layout/hierarchy4"/>
    <dgm:cxn modelId="{126C104F-DE85-457E-9A42-A013F42F7529}" type="presParOf" srcId="{3321138A-7729-4B1D-BB13-5F604D52B0CC}" destId="{496A321A-3BBA-42F3-BA07-5BFCC4A7E13A}" srcOrd="2" destOrd="0" presId="urn:microsoft.com/office/officeart/2005/8/layout/hierarchy4"/>
    <dgm:cxn modelId="{75640780-C6AB-42D4-9483-D8C8D678255A}" type="presParOf" srcId="{496A321A-3BBA-42F3-BA07-5BFCC4A7E13A}" destId="{1DFE4E76-289C-4812-9CE3-A57B7E5B59BB}" srcOrd="0" destOrd="0" presId="urn:microsoft.com/office/officeart/2005/8/layout/hierarchy4"/>
    <dgm:cxn modelId="{817EC1AA-69D8-4892-8C0A-D575B111C461}" type="presParOf" srcId="{1DFE4E76-289C-4812-9CE3-A57B7E5B59BB}" destId="{F4936991-80A5-42DE-B9BD-CD2264BF59FD}" srcOrd="0" destOrd="0" presId="urn:microsoft.com/office/officeart/2005/8/layout/hierarchy4"/>
    <dgm:cxn modelId="{3C9775B4-B83C-4964-8818-E0554674680B}" type="presParOf" srcId="{1DFE4E76-289C-4812-9CE3-A57B7E5B59BB}" destId="{A12AEE22-A504-4D7C-9A9F-0D390B021ADE}" srcOrd="1" destOrd="0" presId="urn:microsoft.com/office/officeart/2005/8/layout/hierarchy4"/>
    <dgm:cxn modelId="{5BD925FF-8B9E-4534-A33E-90159C510B3B}" type="presParOf" srcId="{496A321A-3BBA-42F3-BA07-5BFCC4A7E13A}" destId="{5B62D754-5B1B-4BF8-8B76-1A3C4627CBA0}" srcOrd="1" destOrd="0" presId="urn:microsoft.com/office/officeart/2005/8/layout/hierarchy4"/>
    <dgm:cxn modelId="{2E2EF43D-E03B-4504-B89C-BA21211BB55C}" type="presParOf" srcId="{496A321A-3BBA-42F3-BA07-5BFCC4A7E13A}" destId="{15C1AF22-ED21-4BD3-BE9C-7F18537E7FA1}" srcOrd="2" destOrd="0" presId="urn:microsoft.com/office/officeart/2005/8/layout/hierarchy4"/>
    <dgm:cxn modelId="{32DDC3ED-9961-4F2D-A383-2A44C6F0057A}" type="presParOf" srcId="{15C1AF22-ED21-4BD3-BE9C-7F18537E7FA1}" destId="{BA9DD759-A081-4861-BFC8-DAF451BDA45D}" srcOrd="0" destOrd="0" presId="urn:microsoft.com/office/officeart/2005/8/layout/hierarchy4"/>
    <dgm:cxn modelId="{CC6AC6EF-2D14-4A9B-9EC5-0E4F9AB459FE}" type="presParOf" srcId="{15C1AF22-ED21-4BD3-BE9C-7F18537E7FA1}" destId="{23061455-5021-401E-AFE5-28C7500D188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5DC7F-84A3-4E6F-A128-F4EC8CBE7DEF}" type="doc">
      <dgm:prSet loTypeId="urn:microsoft.com/office/officeart/2005/8/layout/vList4#1" loCatId="picture" qsTypeId="urn:microsoft.com/office/officeart/2005/8/quickstyle/simple1" qsCatId="simple" csTypeId="urn:microsoft.com/office/officeart/2005/8/colors/accent1_2" csCatId="accent1" phldr="1"/>
      <dgm:spPr/>
      <dgm:t>
        <a:bodyPr/>
        <a:lstStyle/>
        <a:p>
          <a:endParaRPr lang="zh-CN" altLang="en-US"/>
        </a:p>
      </dgm:t>
    </dgm:pt>
    <dgm:pt modelId="{B282D7EB-7A4A-4528-B293-797ADE0911EA}">
      <dgm:prSet phldrT="[文本]" custT="1">
        <dgm:style>
          <a:lnRef idx="1">
            <a:schemeClr val="accent2"/>
          </a:lnRef>
          <a:fillRef idx="2">
            <a:schemeClr val="accent2"/>
          </a:fillRef>
          <a:effectRef idx="1">
            <a:schemeClr val="accent2"/>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2800" b="0" u="none" dirty="0" smtClean="0">
              <a:solidFill>
                <a:schemeClr val="tx1"/>
              </a:solidFill>
            </a:rPr>
            <a:t>133</a:t>
          </a:r>
          <a:r>
            <a:rPr lang="zh-CN" altLang="en-US" sz="2800" b="0" u="none" dirty="0" smtClean="0">
              <a:solidFill>
                <a:schemeClr val="tx1"/>
              </a:solidFill>
            </a:rPr>
            <a:t>合作院校，</a:t>
          </a:r>
          <a:r>
            <a:rPr lang="en-US" altLang="zh-CN" sz="2800" b="0" u="none" dirty="0" smtClean="0">
              <a:solidFill>
                <a:schemeClr val="tx1"/>
              </a:solidFill>
            </a:rPr>
            <a:t>1462</a:t>
          </a:r>
          <a:r>
            <a:rPr lang="zh-CN" altLang="en-US" sz="2800" b="0" u="none" dirty="0" smtClean="0">
              <a:solidFill>
                <a:schemeClr val="tx1"/>
              </a:solidFill>
            </a:rPr>
            <a:t>门课程，</a:t>
          </a:r>
          <a:r>
            <a:rPr lang="en-US" altLang="zh-CN" sz="2800" b="0" u="none" dirty="0" smtClean="0">
              <a:solidFill>
                <a:schemeClr val="tx1"/>
              </a:solidFill>
            </a:rPr>
            <a:t>1464</a:t>
          </a:r>
          <a:r>
            <a:rPr lang="zh-CN" altLang="en-US" sz="2800" b="0" u="none" dirty="0" smtClean="0">
              <a:solidFill>
                <a:schemeClr val="tx1"/>
              </a:solidFill>
            </a:rPr>
            <a:t>万学生</a:t>
          </a:r>
        </a:p>
        <a:p>
          <a:pPr defTabSz="666750">
            <a:lnSpc>
              <a:spcPct val="90000"/>
            </a:lnSpc>
            <a:spcBef>
              <a:spcPct val="0"/>
            </a:spcBef>
            <a:spcAft>
              <a:spcPct val="35000"/>
            </a:spcAft>
          </a:pPr>
          <a:endParaRPr lang="zh-CN" altLang="en-US" sz="1200" dirty="0"/>
        </a:p>
      </dgm:t>
    </dgm:pt>
    <dgm:pt modelId="{1E157275-7109-4B7D-A1ED-F2786B73E463}" type="parTrans" cxnId="{D8A4E634-8929-499A-A975-104A43308DA2}">
      <dgm:prSet/>
      <dgm:spPr/>
      <dgm:t>
        <a:bodyPr/>
        <a:lstStyle/>
        <a:p>
          <a:endParaRPr lang="zh-CN" altLang="en-US"/>
        </a:p>
      </dgm:t>
    </dgm:pt>
    <dgm:pt modelId="{EB10826D-0634-4005-9175-F2517F041721}" type="sibTrans" cxnId="{D8A4E634-8929-499A-A975-104A43308DA2}">
      <dgm:prSet/>
      <dgm:spPr/>
      <dgm:t>
        <a:bodyPr/>
        <a:lstStyle/>
        <a:p>
          <a:endParaRPr lang="zh-CN" altLang="en-US"/>
        </a:p>
      </dgm:t>
    </dgm:pt>
    <dgm:pt modelId="{07481A17-D113-4172-AEA5-8776AC0F8990}">
      <dgm:prSet phldrT="[文本]" custT="1">
        <dgm:style>
          <a:lnRef idx="1">
            <a:schemeClr val="accent4"/>
          </a:lnRef>
          <a:fillRef idx="2">
            <a:schemeClr val="accent4"/>
          </a:fillRef>
          <a:effectRef idx="1">
            <a:schemeClr val="accent4"/>
          </a:effectRef>
          <a:fontRef idx="minor">
            <a:schemeClr val="dk1"/>
          </a:fontRef>
        </dgm:style>
      </dgm:prSet>
      <dgm:spPr>
        <a:ln/>
      </dgm:spPr>
      <dgm:t>
        <a:bodyPr/>
        <a:lstStyle/>
        <a:p>
          <a:r>
            <a:rPr lang="en-US" altLang="zh-CN" sz="2800" u="none" dirty="0" smtClean="0"/>
            <a:t>83</a:t>
          </a:r>
          <a:r>
            <a:rPr lang="zh-CN" altLang="en-US" sz="2800" u="none" dirty="0" smtClean="0"/>
            <a:t>合作院校，</a:t>
          </a:r>
          <a:r>
            <a:rPr lang="en-US" altLang="zh-CN" sz="2800" u="none" dirty="0" smtClean="0"/>
            <a:t>541</a:t>
          </a:r>
          <a:r>
            <a:rPr lang="zh-CN" altLang="en-US" sz="2800" u="none" dirty="0" smtClean="0"/>
            <a:t>门课程，</a:t>
          </a:r>
          <a:r>
            <a:rPr lang="en-US" altLang="zh-CN" sz="2800" u="none" dirty="0" smtClean="0"/>
            <a:t>400</a:t>
          </a:r>
          <a:r>
            <a:rPr lang="zh-CN" altLang="en-US" sz="2800" u="none" dirty="0" smtClean="0"/>
            <a:t>万学生</a:t>
          </a:r>
          <a:endParaRPr lang="zh-CN" altLang="en-US" sz="2800" u="none" dirty="0"/>
        </a:p>
      </dgm:t>
    </dgm:pt>
    <dgm:pt modelId="{242B5D5C-0CE5-4AF5-BA98-37F92BADB5D1}" type="parTrans" cxnId="{D3764C44-749F-423E-875E-91E7EBC97E03}">
      <dgm:prSet/>
      <dgm:spPr/>
      <dgm:t>
        <a:bodyPr/>
        <a:lstStyle/>
        <a:p>
          <a:endParaRPr lang="zh-CN" altLang="en-US"/>
        </a:p>
      </dgm:t>
    </dgm:pt>
    <dgm:pt modelId="{6297E6DC-B061-417B-9AE4-EC8851962B7F}" type="sibTrans" cxnId="{D3764C44-749F-423E-875E-91E7EBC97E03}">
      <dgm:prSet/>
      <dgm:spPr/>
      <dgm:t>
        <a:bodyPr/>
        <a:lstStyle/>
        <a:p>
          <a:endParaRPr lang="zh-CN" altLang="en-US"/>
        </a:p>
      </dgm:t>
    </dgm:pt>
    <dgm:pt modelId="{A4536518-4F40-46BC-AC9A-C75A646210CE}">
      <dgm:prSet phldrT="[文本]" custT="1">
        <dgm:style>
          <a:lnRef idx="1">
            <a:schemeClr val="accent2"/>
          </a:lnRef>
          <a:fillRef idx="2">
            <a:schemeClr val="accent2"/>
          </a:fillRef>
          <a:effectRef idx="1">
            <a:schemeClr val="accent2"/>
          </a:effectRef>
          <a:fontRef idx="minor">
            <a:schemeClr val="dk1"/>
          </a:fontRef>
        </dgm:style>
      </dgm:prSet>
      <dgm:spPr>
        <a:solidFill>
          <a:srgbClr val="FFC000"/>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2800" b="0" dirty="0" smtClean="0">
              <a:solidFill>
                <a:schemeClr val="tx1"/>
              </a:solidFill>
            </a:rPr>
            <a:t> </a:t>
          </a:r>
          <a:r>
            <a:rPr lang="en-US" altLang="zh-CN" sz="2800" b="0" u="none" dirty="0" smtClean="0">
              <a:solidFill>
                <a:schemeClr val="tx1"/>
              </a:solidFill>
            </a:rPr>
            <a:t>87</a:t>
          </a:r>
          <a:r>
            <a:rPr lang="zh-CN" altLang="en-US" sz="2800" b="0" u="none" dirty="0" smtClean="0">
              <a:solidFill>
                <a:schemeClr val="tx1"/>
              </a:solidFill>
            </a:rPr>
            <a:t>门课程，</a:t>
          </a:r>
          <a:r>
            <a:rPr lang="en-US" altLang="zh-CN" sz="2800" b="0" u="none" dirty="0" smtClean="0">
              <a:solidFill>
                <a:schemeClr val="tx1"/>
              </a:solidFill>
            </a:rPr>
            <a:t>100</a:t>
          </a:r>
          <a:r>
            <a:rPr lang="zh-CN" altLang="en-US" sz="2800" b="0" u="none" dirty="0" smtClean="0">
              <a:solidFill>
                <a:schemeClr val="tx1"/>
              </a:solidFill>
            </a:rPr>
            <a:t>万学生</a:t>
          </a:r>
          <a:endParaRPr lang="zh-CN" altLang="en-US" sz="2800" b="0" u="none" dirty="0">
            <a:solidFill>
              <a:schemeClr val="tx1"/>
            </a:solidFill>
          </a:endParaRPr>
        </a:p>
      </dgm:t>
    </dgm:pt>
    <dgm:pt modelId="{C5FBAE3D-CBCD-44BD-9FDE-317DAFF4A557}" type="parTrans" cxnId="{EE9DBCEC-1721-4800-879D-A8476F0DBFF5}">
      <dgm:prSet/>
      <dgm:spPr/>
      <dgm:t>
        <a:bodyPr/>
        <a:lstStyle/>
        <a:p>
          <a:endParaRPr lang="zh-CN" altLang="en-US"/>
        </a:p>
      </dgm:t>
    </dgm:pt>
    <dgm:pt modelId="{B1076461-7E90-4FE2-8832-7EC67FB4FC9C}" type="sibTrans" cxnId="{EE9DBCEC-1721-4800-879D-A8476F0DBFF5}">
      <dgm:prSet/>
      <dgm:spPr/>
      <dgm:t>
        <a:bodyPr/>
        <a:lstStyle/>
        <a:p>
          <a:endParaRPr lang="zh-CN" altLang="en-US"/>
        </a:p>
      </dgm:t>
    </dgm:pt>
    <dgm:pt modelId="{D16AFA5F-393A-4E07-9B61-7D250C60944E}" type="pres">
      <dgm:prSet presAssocID="{8125DC7F-84A3-4E6F-A128-F4EC8CBE7DEF}" presName="linear" presStyleCnt="0">
        <dgm:presLayoutVars>
          <dgm:dir/>
          <dgm:resizeHandles val="exact"/>
        </dgm:presLayoutVars>
      </dgm:prSet>
      <dgm:spPr/>
      <dgm:t>
        <a:bodyPr/>
        <a:lstStyle/>
        <a:p>
          <a:endParaRPr lang="zh-CN" altLang="en-US"/>
        </a:p>
      </dgm:t>
    </dgm:pt>
    <dgm:pt modelId="{97702B22-1B00-4770-8B98-DE29A44A78E3}" type="pres">
      <dgm:prSet presAssocID="{B282D7EB-7A4A-4528-B293-797ADE0911EA}" presName="comp" presStyleCnt="0"/>
      <dgm:spPr/>
    </dgm:pt>
    <dgm:pt modelId="{7B66AD62-164F-4CFD-9CDB-0D8AF7C28342}" type="pres">
      <dgm:prSet presAssocID="{B282D7EB-7A4A-4528-B293-797ADE0911EA}" presName="box" presStyleLbl="node1" presStyleIdx="0" presStyleCnt="3" custLinFactNeighborX="-1552" custLinFactNeighborY="-8609"/>
      <dgm:spPr/>
      <dgm:t>
        <a:bodyPr/>
        <a:lstStyle/>
        <a:p>
          <a:endParaRPr lang="zh-CN" altLang="en-US"/>
        </a:p>
      </dgm:t>
    </dgm:pt>
    <dgm:pt modelId="{C19F39D9-E96C-4D75-A1F3-9FE9F698E819}" type="pres">
      <dgm:prSet presAssocID="{B282D7EB-7A4A-4528-B293-797ADE0911EA}" presName="img" presStyleLbl="fgImgPlace1" presStyleIdx="0" presStyleCnt="3"/>
      <dgm:spPr>
        <a:blipFill>
          <a:blip xmlns:r="http://schemas.openxmlformats.org/officeDocument/2006/relationships" r:embed="rId1">
            <a:extLst/>
          </a:blip>
          <a:srcRect/>
          <a:stretch>
            <a:fillRect t="-75000" b="-75000"/>
          </a:stretch>
        </a:blipFill>
      </dgm:spPr>
    </dgm:pt>
    <dgm:pt modelId="{683A67C7-4E96-41CE-9D45-889D738FE98B}" type="pres">
      <dgm:prSet presAssocID="{B282D7EB-7A4A-4528-B293-797ADE0911EA}" presName="text" presStyleLbl="node1" presStyleIdx="0" presStyleCnt="3">
        <dgm:presLayoutVars>
          <dgm:bulletEnabled val="1"/>
        </dgm:presLayoutVars>
      </dgm:prSet>
      <dgm:spPr/>
      <dgm:t>
        <a:bodyPr/>
        <a:lstStyle/>
        <a:p>
          <a:endParaRPr lang="zh-CN" altLang="en-US"/>
        </a:p>
      </dgm:t>
    </dgm:pt>
    <dgm:pt modelId="{ACE25528-51D7-4DA6-B00A-2B3BA6622682}" type="pres">
      <dgm:prSet presAssocID="{EB10826D-0634-4005-9175-F2517F041721}" presName="spacer" presStyleCnt="0"/>
      <dgm:spPr/>
    </dgm:pt>
    <dgm:pt modelId="{8A6025F2-6759-4294-B7C0-6492B696205C}" type="pres">
      <dgm:prSet presAssocID="{07481A17-D113-4172-AEA5-8776AC0F8990}" presName="comp" presStyleCnt="0"/>
      <dgm:spPr/>
    </dgm:pt>
    <dgm:pt modelId="{FB00CC35-704F-4DC3-90F2-7C2CE5BFA310}" type="pres">
      <dgm:prSet presAssocID="{07481A17-D113-4172-AEA5-8776AC0F8990}" presName="box" presStyleLbl="node1" presStyleIdx="1" presStyleCnt="3"/>
      <dgm:spPr/>
      <dgm:t>
        <a:bodyPr/>
        <a:lstStyle/>
        <a:p>
          <a:endParaRPr lang="zh-CN" altLang="en-US"/>
        </a:p>
      </dgm:t>
    </dgm:pt>
    <dgm:pt modelId="{B16C9BEE-72E1-4E19-83D9-D9F16A9C0EDA}" type="pres">
      <dgm:prSet presAssocID="{07481A17-D113-4172-AEA5-8776AC0F8990}" presName="img" presStyleLbl="fgImgPlace1" presStyleIdx="1" presStyleCnt="3"/>
      <dgm:spPr>
        <a:blipFill>
          <a:blip xmlns:r="http://schemas.openxmlformats.org/officeDocument/2006/relationships" r:embed="rId2" cstate="print">
            <a:extLst/>
          </a:blip>
          <a:srcRect/>
          <a:stretch>
            <a:fillRect t="-44000" b="-44000"/>
          </a:stretch>
        </a:blipFill>
      </dgm:spPr>
    </dgm:pt>
    <dgm:pt modelId="{F0F075AF-BE04-4C93-BF60-C926E6882264}" type="pres">
      <dgm:prSet presAssocID="{07481A17-D113-4172-AEA5-8776AC0F8990}" presName="text" presStyleLbl="node1" presStyleIdx="1" presStyleCnt="3">
        <dgm:presLayoutVars>
          <dgm:bulletEnabled val="1"/>
        </dgm:presLayoutVars>
      </dgm:prSet>
      <dgm:spPr/>
      <dgm:t>
        <a:bodyPr/>
        <a:lstStyle/>
        <a:p>
          <a:endParaRPr lang="zh-CN" altLang="en-US"/>
        </a:p>
      </dgm:t>
    </dgm:pt>
    <dgm:pt modelId="{115379E0-2CF4-4A9C-841F-C512664928D3}" type="pres">
      <dgm:prSet presAssocID="{6297E6DC-B061-417B-9AE4-EC8851962B7F}" presName="spacer" presStyleCnt="0"/>
      <dgm:spPr/>
    </dgm:pt>
    <dgm:pt modelId="{6C59C690-3914-448C-B759-743843289E70}" type="pres">
      <dgm:prSet presAssocID="{A4536518-4F40-46BC-AC9A-C75A646210CE}" presName="comp" presStyleCnt="0"/>
      <dgm:spPr/>
    </dgm:pt>
    <dgm:pt modelId="{0298C057-C22A-4EF0-8D17-4F8584EDC725}" type="pres">
      <dgm:prSet presAssocID="{A4536518-4F40-46BC-AC9A-C75A646210CE}" presName="box" presStyleLbl="node1" presStyleIdx="2" presStyleCnt="3" custLinFactNeighborY="8402"/>
      <dgm:spPr/>
      <dgm:t>
        <a:bodyPr/>
        <a:lstStyle/>
        <a:p>
          <a:endParaRPr lang="zh-CN" altLang="en-US"/>
        </a:p>
      </dgm:t>
    </dgm:pt>
    <dgm:pt modelId="{B8586E11-0C89-4903-B85E-A577349A544A}" type="pres">
      <dgm:prSet presAssocID="{A4536518-4F40-46BC-AC9A-C75A646210CE}" presName="img" presStyleLbl="fgImgPlace1" presStyleIdx="2" presStyleCnt="3" custScaleY="58432" custLinFactNeighborX="-782" custLinFactNeighborY="-23911"/>
      <dgm:spPr>
        <a:blipFill>
          <a:blip xmlns:r="http://schemas.openxmlformats.org/officeDocument/2006/relationships" r:embed="rId3">
            <a:extLst/>
          </a:blip>
          <a:srcRect/>
          <a:stretch>
            <a:fillRect t="-84000" b="-84000"/>
          </a:stretch>
        </a:blipFill>
      </dgm:spPr>
      <dgm:t>
        <a:bodyPr/>
        <a:lstStyle/>
        <a:p>
          <a:endParaRPr lang="zh-CN" altLang="en-US"/>
        </a:p>
      </dgm:t>
    </dgm:pt>
    <dgm:pt modelId="{723FAF9B-044C-4C25-B07E-09B6623AE53E}" type="pres">
      <dgm:prSet presAssocID="{A4536518-4F40-46BC-AC9A-C75A646210CE}" presName="text" presStyleLbl="node1" presStyleIdx="2" presStyleCnt="3">
        <dgm:presLayoutVars>
          <dgm:bulletEnabled val="1"/>
        </dgm:presLayoutVars>
      </dgm:prSet>
      <dgm:spPr/>
      <dgm:t>
        <a:bodyPr/>
        <a:lstStyle/>
        <a:p>
          <a:endParaRPr lang="zh-CN" altLang="en-US"/>
        </a:p>
      </dgm:t>
    </dgm:pt>
  </dgm:ptLst>
  <dgm:cxnLst>
    <dgm:cxn modelId="{FE3A1C5F-8D12-47F5-B6D7-1A9058A12418}" type="presOf" srcId="{B282D7EB-7A4A-4528-B293-797ADE0911EA}" destId="{683A67C7-4E96-41CE-9D45-889D738FE98B}" srcOrd="1" destOrd="0" presId="urn:microsoft.com/office/officeart/2005/8/layout/vList4#1"/>
    <dgm:cxn modelId="{EE9DBCEC-1721-4800-879D-A8476F0DBFF5}" srcId="{8125DC7F-84A3-4E6F-A128-F4EC8CBE7DEF}" destId="{A4536518-4F40-46BC-AC9A-C75A646210CE}" srcOrd="2" destOrd="0" parTransId="{C5FBAE3D-CBCD-44BD-9FDE-317DAFF4A557}" sibTransId="{B1076461-7E90-4FE2-8832-7EC67FB4FC9C}"/>
    <dgm:cxn modelId="{0B5CE81F-7EC3-4EFE-B11B-8D95D85660D3}" type="presOf" srcId="{07481A17-D113-4172-AEA5-8776AC0F8990}" destId="{FB00CC35-704F-4DC3-90F2-7C2CE5BFA310}" srcOrd="0" destOrd="0" presId="urn:microsoft.com/office/officeart/2005/8/layout/vList4#1"/>
    <dgm:cxn modelId="{019378C7-97FB-4909-8B48-AFF029EF703C}" type="presOf" srcId="{A4536518-4F40-46BC-AC9A-C75A646210CE}" destId="{0298C057-C22A-4EF0-8D17-4F8584EDC725}" srcOrd="0" destOrd="0" presId="urn:microsoft.com/office/officeart/2005/8/layout/vList4#1"/>
    <dgm:cxn modelId="{54E84070-41FC-4DF2-9B0B-5365B29AF928}" type="presOf" srcId="{8125DC7F-84A3-4E6F-A128-F4EC8CBE7DEF}" destId="{D16AFA5F-393A-4E07-9B61-7D250C60944E}" srcOrd="0" destOrd="0" presId="urn:microsoft.com/office/officeart/2005/8/layout/vList4#1"/>
    <dgm:cxn modelId="{D8A4E634-8929-499A-A975-104A43308DA2}" srcId="{8125DC7F-84A3-4E6F-A128-F4EC8CBE7DEF}" destId="{B282D7EB-7A4A-4528-B293-797ADE0911EA}" srcOrd="0" destOrd="0" parTransId="{1E157275-7109-4B7D-A1ED-F2786B73E463}" sibTransId="{EB10826D-0634-4005-9175-F2517F041721}"/>
    <dgm:cxn modelId="{2C090330-3676-49F4-BC00-F65FA0C91DC6}" type="presOf" srcId="{A4536518-4F40-46BC-AC9A-C75A646210CE}" destId="{723FAF9B-044C-4C25-B07E-09B6623AE53E}" srcOrd="1" destOrd="0" presId="urn:microsoft.com/office/officeart/2005/8/layout/vList4#1"/>
    <dgm:cxn modelId="{E9D64DC8-F752-407E-924B-E0F8BE962959}" type="presOf" srcId="{07481A17-D113-4172-AEA5-8776AC0F8990}" destId="{F0F075AF-BE04-4C93-BF60-C926E6882264}" srcOrd="1" destOrd="0" presId="urn:microsoft.com/office/officeart/2005/8/layout/vList4#1"/>
    <dgm:cxn modelId="{C3976A7C-D5D6-4778-8338-403D6E632B68}" type="presOf" srcId="{B282D7EB-7A4A-4528-B293-797ADE0911EA}" destId="{7B66AD62-164F-4CFD-9CDB-0D8AF7C28342}" srcOrd="0" destOrd="0" presId="urn:microsoft.com/office/officeart/2005/8/layout/vList4#1"/>
    <dgm:cxn modelId="{D3764C44-749F-423E-875E-91E7EBC97E03}" srcId="{8125DC7F-84A3-4E6F-A128-F4EC8CBE7DEF}" destId="{07481A17-D113-4172-AEA5-8776AC0F8990}" srcOrd="1" destOrd="0" parTransId="{242B5D5C-0CE5-4AF5-BA98-37F92BADB5D1}" sibTransId="{6297E6DC-B061-417B-9AE4-EC8851962B7F}"/>
    <dgm:cxn modelId="{23D2EDB1-C199-4D4F-AD83-728534089D82}" type="presParOf" srcId="{D16AFA5F-393A-4E07-9B61-7D250C60944E}" destId="{97702B22-1B00-4770-8B98-DE29A44A78E3}" srcOrd="0" destOrd="0" presId="urn:microsoft.com/office/officeart/2005/8/layout/vList4#1"/>
    <dgm:cxn modelId="{AD8E1496-771A-4EC8-A8CA-86AFEAC61717}" type="presParOf" srcId="{97702B22-1B00-4770-8B98-DE29A44A78E3}" destId="{7B66AD62-164F-4CFD-9CDB-0D8AF7C28342}" srcOrd="0" destOrd="0" presId="urn:microsoft.com/office/officeart/2005/8/layout/vList4#1"/>
    <dgm:cxn modelId="{A6543670-3C18-4320-BF77-3E51C4E899F1}" type="presParOf" srcId="{97702B22-1B00-4770-8B98-DE29A44A78E3}" destId="{C19F39D9-E96C-4D75-A1F3-9FE9F698E819}" srcOrd="1" destOrd="0" presId="urn:microsoft.com/office/officeart/2005/8/layout/vList4#1"/>
    <dgm:cxn modelId="{EE6D6A8C-3229-4E83-82E8-A419E34ABB3B}" type="presParOf" srcId="{97702B22-1B00-4770-8B98-DE29A44A78E3}" destId="{683A67C7-4E96-41CE-9D45-889D738FE98B}" srcOrd="2" destOrd="0" presId="urn:microsoft.com/office/officeart/2005/8/layout/vList4#1"/>
    <dgm:cxn modelId="{078905BC-BF3E-4E60-8F11-38DFBCAE2CD3}" type="presParOf" srcId="{D16AFA5F-393A-4E07-9B61-7D250C60944E}" destId="{ACE25528-51D7-4DA6-B00A-2B3BA6622682}" srcOrd="1" destOrd="0" presId="urn:microsoft.com/office/officeart/2005/8/layout/vList4#1"/>
    <dgm:cxn modelId="{25C3DD78-D99F-4B5E-82F8-D9B58A6C2586}" type="presParOf" srcId="{D16AFA5F-393A-4E07-9B61-7D250C60944E}" destId="{8A6025F2-6759-4294-B7C0-6492B696205C}" srcOrd="2" destOrd="0" presId="urn:microsoft.com/office/officeart/2005/8/layout/vList4#1"/>
    <dgm:cxn modelId="{B16E487F-1DE1-40AE-B038-D32F54CC63DC}" type="presParOf" srcId="{8A6025F2-6759-4294-B7C0-6492B696205C}" destId="{FB00CC35-704F-4DC3-90F2-7C2CE5BFA310}" srcOrd="0" destOrd="0" presId="urn:microsoft.com/office/officeart/2005/8/layout/vList4#1"/>
    <dgm:cxn modelId="{4580E937-9342-4EED-B0A1-E79716AEE602}" type="presParOf" srcId="{8A6025F2-6759-4294-B7C0-6492B696205C}" destId="{B16C9BEE-72E1-4E19-83D9-D9F16A9C0EDA}" srcOrd="1" destOrd="0" presId="urn:microsoft.com/office/officeart/2005/8/layout/vList4#1"/>
    <dgm:cxn modelId="{A01657FE-4543-4CD1-8635-E6CACA1750F8}" type="presParOf" srcId="{8A6025F2-6759-4294-B7C0-6492B696205C}" destId="{F0F075AF-BE04-4C93-BF60-C926E6882264}" srcOrd="2" destOrd="0" presId="urn:microsoft.com/office/officeart/2005/8/layout/vList4#1"/>
    <dgm:cxn modelId="{0CF03318-2428-4080-92D4-920B9F20EE60}" type="presParOf" srcId="{D16AFA5F-393A-4E07-9B61-7D250C60944E}" destId="{115379E0-2CF4-4A9C-841F-C512664928D3}" srcOrd="3" destOrd="0" presId="urn:microsoft.com/office/officeart/2005/8/layout/vList4#1"/>
    <dgm:cxn modelId="{4F2E8616-41BD-4B29-937E-543F99EB9A36}" type="presParOf" srcId="{D16AFA5F-393A-4E07-9B61-7D250C60944E}" destId="{6C59C690-3914-448C-B759-743843289E70}" srcOrd="4" destOrd="0" presId="urn:microsoft.com/office/officeart/2005/8/layout/vList4#1"/>
    <dgm:cxn modelId="{FA6435DE-53C6-4ADB-B8A7-FB25DB2062FB}" type="presParOf" srcId="{6C59C690-3914-448C-B759-743843289E70}" destId="{0298C057-C22A-4EF0-8D17-4F8584EDC725}" srcOrd="0" destOrd="0" presId="urn:microsoft.com/office/officeart/2005/8/layout/vList4#1"/>
    <dgm:cxn modelId="{3B31CD58-A780-4044-A627-EDBEDC74AEF8}" type="presParOf" srcId="{6C59C690-3914-448C-B759-743843289E70}" destId="{B8586E11-0C89-4903-B85E-A577349A544A}" srcOrd="1" destOrd="0" presId="urn:microsoft.com/office/officeart/2005/8/layout/vList4#1"/>
    <dgm:cxn modelId="{D68254FF-B2EB-44E6-92D2-2DC2FFC94DB1}" type="presParOf" srcId="{6C59C690-3914-448C-B759-743843289E70}" destId="{723FAF9B-044C-4C25-B07E-09B6623AE53E}"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5DC7F-84A3-4E6F-A128-F4EC8CBE7DEF}" type="doc">
      <dgm:prSet loTypeId="urn:microsoft.com/office/officeart/2005/8/layout/vList4#1" loCatId="picture" qsTypeId="urn:microsoft.com/office/officeart/2005/8/quickstyle/simple1" qsCatId="simple" csTypeId="urn:microsoft.com/office/officeart/2005/8/colors/accent1_2" csCatId="accent1" phldr="1"/>
      <dgm:spPr/>
      <dgm:t>
        <a:bodyPr/>
        <a:lstStyle/>
        <a:p>
          <a:endParaRPr lang="zh-CN" altLang="en-US"/>
        </a:p>
      </dgm:t>
    </dgm:pt>
    <dgm:pt modelId="{B282D7EB-7A4A-4528-B293-797ADE0911EA}">
      <dgm:prSet phldrT="[文本]" custT="1">
        <dgm:style>
          <a:lnRef idx="1">
            <a:schemeClr val="accent2"/>
          </a:lnRef>
          <a:fillRef idx="2">
            <a:schemeClr val="accent2"/>
          </a:fillRef>
          <a:effectRef idx="1">
            <a:schemeClr val="accent2"/>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b="0" u="none" dirty="0" smtClean="0">
              <a:solidFill>
                <a:schemeClr val="tx1"/>
              </a:solidFill>
            </a:rPr>
            <a:t> </a:t>
          </a:r>
          <a:r>
            <a:rPr lang="en-US" altLang="zh-CN" sz="2800" b="0" u="none" dirty="0" smtClean="0">
              <a:solidFill>
                <a:schemeClr val="tx1"/>
              </a:solidFill>
            </a:rPr>
            <a:t>17</a:t>
          </a:r>
          <a:r>
            <a:rPr lang="zh-CN" altLang="en-US" sz="2800" b="0" u="none" dirty="0" smtClean="0">
              <a:solidFill>
                <a:schemeClr val="tx1"/>
              </a:solidFill>
            </a:rPr>
            <a:t>合作院校，</a:t>
          </a:r>
          <a:r>
            <a:rPr lang="en-US" altLang="zh-CN" sz="2800" b="0" u="none" dirty="0" smtClean="0">
              <a:solidFill>
                <a:schemeClr val="tx1"/>
              </a:solidFill>
            </a:rPr>
            <a:t>162</a:t>
          </a:r>
          <a:r>
            <a:rPr lang="zh-CN" altLang="en-US" sz="2800" b="0" u="none" dirty="0" smtClean="0">
              <a:solidFill>
                <a:schemeClr val="tx1"/>
              </a:solidFill>
            </a:rPr>
            <a:t>门课程，</a:t>
          </a:r>
          <a:r>
            <a:rPr lang="en-US" altLang="zh-CN" sz="2800" b="0" u="none" dirty="0" smtClean="0">
              <a:solidFill>
                <a:schemeClr val="tx1"/>
              </a:solidFill>
            </a:rPr>
            <a:t>72</a:t>
          </a:r>
          <a:r>
            <a:rPr lang="zh-CN" altLang="en-US" sz="2800" b="0" u="none" dirty="0" smtClean="0">
              <a:solidFill>
                <a:schemeClr val="tx1"/>
              </a:solidFill>
            </a:rPr>
            <a:t>万学生</a:t>
          </a:r>
        </a:p>
        <a:p>
          <a:pPr defTabSz="666750">
            <a:lnSpc>
              <a:spcPct val="90000"/>
            </a:lnSpc>
            <a:spcBef>
              <a:spcPct val="0"/>
            </a:spcBef>
            <a:spcAft>
              <a:spcPct val="35000"/>
            </a:spcAft>
          </a:pPr>
          <a:endParaRPr lang="zh-CN" altLang="en-US" sz="1200" dirty="0"/>
        </a:p>
      </dgm:t>
    </dgm:pt>
    <dgm:pt modelId="{1E157275-7109-4B7D-A1ED-F2786B73E463}" type="parTrans" cxnId="{D8A4E634-8929-499A-A975-104A43308DA2}">
      <dgm:prSet/>
      <dgm:spPr/>
      <dgm:t>
        <a:bodyPr/>
        <a:lstStyle/>
        <a:p>
          <a:endParaRPr lang="zh-CN" altLang="en-US"/>
        </a:p>
      </dgm:t>
    </dgm:pt>
    <dgm:pt modelId="{EB10826D-0634-4005-9175-F2517F041721}" type="sibTrans" cxnId="{D8A4E634-8929-499A-A975-104A43308DA2}">
      <dgm:prSet/>
      <dgm:spPr/>
      <dgm:t>
        <a:bodyPr/>
        <a:lstStyle/>
        <a:p>
          <a:endParaRPr lang="zh-CN" altLang="en-US"/>
        </a:p>
      </dgm:t>
    </dgm:pt>
    <dgm:pt modelId="{07481A17-D113-4172-AEA5-8776AC0F8990}">
      <dgm:prSet phldrT="[文本]" custT="1">
        <dgm:style>
          <a:lnRef idx="1">
            <a:schemeClr val="accent4"/>
          </a:lnRef>
          <a:fillRef idx="2">
            <a:schemeClr val="accent4"/>
          </a:fillRef>
          <a:effectRef idx="1">
            <a:schemeClr val="accent4"/>
          </a:effectRef>
          <a:fontRef idx="minor">
            <a:schemeClr val="dk1"/>
          </a:fontRef>
        </dgm:style>
      </dgm:prSet>
      <dgm:spPr>
        <a:ln/>
      </dgm:spPr>
      <dgm:t>
        <a:bodyPr/>
        <a:lstStyle/>
        <a:p>
          <a:r>
            <a:rPr lang="zh-CN" altLang="en-US" sz="2800" dirty="0" smtClean="0"/>
            <a:t> </a:t>
          </a:r>
          <a:r>
            <a:rPr lang="zh-CN" altLang="en-US" sz="2800" u="none" dirty="0" smtClean="0"/>
            <a:t>服务军队，</a:t>
          </a:r>
          <a:r>
            <a:rPr lang="en-US" altLang="zh-CN" sz="2800" u="none" dirty="0" smtClean="0"/>
            <a:t>63</a:t>
          </a:r>
          <a:r>
            <a:rPr lang="zh-CN" altLang="en-US" sz="2800" u="none" dirty="0" smtClean="0"/>
            <a:t>门课程，</a:t>
          </a:r>
          <a:r>
            <a:rPr lang="en-US" altLang="zh-CN" sz="2800" u="none" dirty="0" smtClean="0"/>
            <a:t>25</a:t>
          </a:r>
          <a:r>
            <a:rPr lang="zh-CN" altLang="en-US" sz="2800" u="none" dirty="0" smtClean="0"/>
            <a:t>万学生</a:t>
          </a:r>
          <a:endParaRPr lang="zh-CN" altLang="en-US" sz="2800" u="none" dirty="0"/>
        </a:p>
      </dgm:t>
    </dgm:pt>
    <dgm:pt modelId="{242B5D5C-0CE5-4AF5-BA98-37F92BADB5D1}" type="parTrans" cxnId="{D3764C44-749F-423E-875E-91E7EBC97E03}">
      <dgm:prSet/>
      <dgm:spPr/>
      <dgm:t>
        <a:bodyPr/>
        <a:lstStyle/>
        <a:p>
          <a:endParaRPr lang="zh-CN" altLang="en-US"/>
        </a:p>
      </dgm:t>
    </dgm:pt>
    <dgm:pt modelId="{6297E6DC-B061-417B-9AE4-EC8851962B7F}" type="sibTrans" cxnId="{D3764C44-749F-423E-875E-91E7EBC97E03}">
      <dgm:prSet/>
      <dgm:spPr/>
      <dgm:t>
        <a:bodyPr/>
        <a:lstStyle/>
        <a:p>
          <a:endParaRPr lang="zh-CN" altLang="en-US"/>
        </a:p>
      </dgm:t>
    </dgm:pt>
    <dgm:pt modelId="{A4536518-4F40-46BC-AC9A-C75A646210CE}">
      <dgm:prSet phldrT="[文本]" custT="1">
        <dgm:style>
          <a:lnRef idx="1">
            <a:schemeClr val="accent2"/>
          </a:lnRef>
          <a:fillRef idx="2">
            <a:schemeClr val="accent2"/>
          </a:fillRef>
          <a:effectRef idx="1">
            <a:schemeClr val="accent2"/>
          </a:effectRef>
          <a:fontRef idx="minor">
            <a:schemeClr val="dk1"/>
          </a:fontRef>
        </dgm:style>
      </dgm:prSet>
      <dgm:spPr>
        <a:solidFill>
          <a:srgbClr val="FFC000"/>
        </a:solidFill>
      </dgm:spPr>
      <dgm:t>
        <a:bodyPr/>
        <a:lstStyle/>
        <a:p>
          <a:r>
            <a:rPr lang="en-US" altLang="zh-CN" sz="3200" dirty="0" smtClean="0">
              <a:latin typeface="Arial" pitchFamily="34" charset="0"/>
              <a:ea typeface="宋体" pitchFamily="2" charset="-122"/>
            </a:rPr>
            <a:t> </a:t>
          </a:r>
          <a:r>
            <a:rPr lang="en-US" altLang="zh-CN" sz="2800" u="none" dirty="0" smtClean="0"/>
            <a:t>30</a:t>
          </a:r>
          <a:r>
            <a:rPr lang="zh-CN" altLang="en-US" sz="2800" u="none" dirty="0" smtClean="0"/>
            <a:t>合作院校，</a:t>
          </a:r>
          <a:r>
            <a:rPr lang="en-US" altLang="zh-CN" sz="2800" u="none" dirty="0" smtClean="0"/>
            <a:t>130</a:t>
          </a:r>
          <a:r>
            <a:rPr lang="zh-CN" altLang="en-US" sz="2800" u="none" dirty="0" smtClean="0"/>
            <a:t>门课程，</a:t>
          </a:r>
          <a:r>
            <a:rPr lang="en-US" altLang="zh-CN" sz="2800" u="none" dirty="0" smtClean="0"/>
            <a:t>100</a:t>
          </a:r>
          <a:r>
            <a:rPr lang="zh-CN" altLang="en-US" sz="2800" u="none" dirty="0" smtClean="0"/>
            <a:t>万学生</a:t>
          </a:r>
          <a:endParaRPr lang="zh-CN" altLang="en-US" sz="2800" u="none" dirty="0"/>
        </a:p>
      </dgm:t>
    </dgm:pt>
    <dgm:pt modelId="{C5FBAE3D-CBCD-44BD-9FDE-317DAFF4A557}" type="parTrans" cxnId="{EE9DBCEC-1721-4800-879D-A8476F0DBFF5}">
      <dgm:prSet/>
      <dgm:spPr/>
      <dgm:t>
        <a:bodyPr/>
        <a:lstStyle/>
        <a:p>
          <a:endParaRPr lang="zh-CN" altLang="en-US"/>
        </a:p>
      </dgm:t>
    </dgm:pt>
    <dgm:pt modelId="{B1076461-7E90-4FE2-8832-7EC67FB4FC9C}" type="sibTrans" cxnId="{EE9DBCEC-1721-4800-879D-A8476F0DBFF5}">
      <dgm:prSet/>
      <dgm:spPr/>
      <dgm:t>
        <a:bodyPr/>
        <a:lstStyle/>
        <a:p>
          <a:endParaRPr lang="zh-CN" altLang="en-US"/>
        </a:p>
      </dgm:t>
    </dgm:pt>
    <dgm:pt modelId="{D16AFA5F-393A-4E07-9B61-7D250C60944E}" type="pres">
      <dgm:prSet presAssocID="{8125DC7F-84A3-4E6F-A128-F4EC8CBE7DEF}" presName="linear" presStyleCnt="0">
        <dgm:presLayoutVars>
          <dgm:dir/>
          <dgm:resizeHandles val="exact"/>
        </dgm:presLayoutVars>
      </dgm:prSet>
      <dgm:spPr/>
      <dgm:t>
        <a:bodyPr/>
        <a:lstStyle/>
        <a:p>
          <a:endParaRPr lang="zh-CN" altLang="en-US"/>
        </a:p>
      </dgm:t>
    </dgm:pt>
    <dgm:pt modelId="{97702B22-1B00-4770-8B98-DE29A44A78E3}" type="pres">
      <dgm:prSet presAssocID="{B282D7EB-7A4A-4528-B293-797ADE0911EA}" presName="comp" presStyleCnt="0"/>
      <dgm:spPr/>
    </dgm:pt>
    <dgm:pt modelId="{7B66AD62-164F-4CFD-9CDB-0D8AF7C28342}" type="pres">
      <dgm:prSet presAssocID="{B282D7EB-7A4A-4528-B293-797ADE0911EA}" presName="box" presStyleLbl="node1" presStyleIdx="0" presStyleCnt="3" custLinFactNeighborX="-1552" custLinFactNeighborY="-8609"/>
      <dgm:spPr/>
      <dgm:t>
        <a:bodyPr/>
        <a:lstStyle/>
        <a:p>
          <a:endParaRPr lang="zh-CN" altLang="en-US"/>
        </a:p>
      </dgm:t>
    </dgm:pt>
    <dgm:pt modelId="{C19F39D9-E96C-4D75-A1F3-9FE9F698E819}" type="pres">
      <dgm:prSet presAssocID="{B282D7EB-7A4A-4528-B293-797ADE0911EA}" presName="img" presStyleLbl="fgImgPlace1" presStyleIdx="0" presStyleCnt="3"/>
      <dgm:spPr>
        <a:blipFill>
          <a:blip xmlns:r="http://schemas.openxmlformats.org/officeDocument/2006/relationships" r:embed="rId1">
            <a:extLst/>
          </a:blip>
          <a:srcRect/>
          <a:stretch>
            <a:fillRect t="-5000" b="-5000"/>
          </a:stretch>
        </a:blipFill>
      </dgm:spPr>
      <dgm:t>
        <a:bodyPr/>
        <a:lstStyle/>
        <a:p>
          <a:endParaRPr lang="zh-CN" altLang="en-US"/>
        </a:p>
      </dgm:t>
    </dgm:pt>
    <dgm:pt modelId="{683A67C7-4E96-41CE-9D45-889D738FE98B}" type="pres">
      <dgm:prSet presAssocID="{B282D7EB-7A4A-4528-B293-797ADE0911EA}" presName="text" presStyleLbl="node1" presStyleIdx="0" presStyleCnt="3">
        <dgm:presLayoutVars>
          <dgm:bulletEnabled val="1"/>
        </dgm:presLayoutVars>
      </dgm:prSet>
      <dgm:spPr/>
      <dgm:t>
        <a:bodyPr/>
        <a:lstStyle/>
        <a:p>
          <a:endParaRPr lang="zh-CN" altLang="en-US"/>
        </a:p>
      </dgm:t>
    </dgm:pt>
    <dgm:pt modelId="{ACE25528-51D7-4DA6-B00A-2B3BA6622682}" type="pres">
      <dgm:prSet presAssocID="{EB10826D-0634-4005-9175-F2517F041721}" presName="spacer" presStyleCnt="0"/>
      <dgm:spPr/>
    </dgm:pt>
    <dgm:pt modelId="{8A6025F2-6759-4294-B7C0-6492B696205C}" type="pres">
      <dgm:prSet presAssocID="{07481A17-D113-4172-AEA5-8776AC0F8990}" presName="comp" presStyleCnt="0"/>
      <dgm:spPr/>
    </dgm:pt>
    <dgm:pt modelId="{FB00CC35-704F-4DC3-90F2-7C2CE5BFA310}" type="pres">
      <dgm:prSet presAssocID="{07481A17-D113-4172-AEA5-8776AC0F8990}" presName="box" presStyleLbl="node1" presStyleIdx="1" presStyleCnt="3"/>
      <dgm:spPr/>
      <dgm:t>
        <a:bodyPr/>
        <a:lstStyle/>
        <a:p>
          <a:endParaRPr lang="zh-CN" altLang="en-US"/>
        </a:p>
      </dgm:t>
    </dgm:pt>
    <dgm:pt modelId="{B16C9BEE-72E1-4E19-83D9-D9F16A9C0EDA}" type="pres">
      <dgm:prSet presAssocID="{07481A17-D113-4172-AEA5-8776AC0F8990}" presName="img" presStyleLbl="fgImgPlace1" presStyleIdx="1" presStyleCnt="3"/>
      <dgm:spPr>
        <a:blipFill>
          <a:blip xmlns:r="http://schemas.openxmlformats.org/officeDocument/2006/relationships" r:embed="rId2">
            <a:extLst/>
          </a:blip>
          <a:srcRect/>
          <a:stretch>
            <a:fillRect l="-20000" r="-20000"/>
          </a:stretch>
        </a:blipFill>
      </dgm:spPr>
      <dgm:t>
        <a:bodyPr/>
        <a:lstStyle/>
        <a:p>
          <a:endParaRPr lang="zh-CN" altLang="en-US"/>
        </a:p>
      </dgm:t>
    </dgm:pt>
    <dgm:pt modelId="{F0F075AF-BE04-4C93-BF60-C926E6882264}" type="pres">
      <dgm:prSet presAssocID="{07481A17-D113-4172-AEA5-8776AC0F8990}" presName="text" presStyleLbl="node1" presStyleIdx="1" presStyleCnt="3">
        <dgm:presLayoutVars>
          <dgm:bulletEnabled val="1"/>
        </dgm:presLayoutVars>
      </dgm:prSet>
      <dgm:spPr/>
      <dgm:t>
        <a:bodyPr/>
        <a:lstStyle/>
        <a:p>
          <a:endParaRPr lang="zh-CN" altLang="en-US"/>
        </a:p>
      </dgm:t>
    </dgm:pt>
    <dgm:pt modelId="{115379E0-2CF4-4A9C-841F-C512664928D3}" type="pres">
      <dgm:prSet presAssocID="{6297E6DC-B061-417B-9AE4-EC8851962B7F}" presName="spacer" presStyleCnt="0"/>
      <dgm:spPr/>
    </dgm:pt>
    <dgm:pt modelId="{6C59C690-3914-448C-B759-743843289E70}" type="pres">
      <dgm:prSet presAssocID="{A4536518-4F40-46BC-AC9A-C75A646210CE}" presName="comp" presStyleCnt="0"/>
      <dgm:spPr/>
    </dgm:pt>
    <dgm:pt modelId="{0298C057-C22A-4EF0-8D17-4F8584EDC725}" type="pres">
      <dgm:prSet presAssocID="{A4536518-4F40-46BC-AC9A-C75A646210CE}" presName="box" presStyleLbl="node1" presStyleIdx="2" presStyleCnt="3" custLinFactNeighborY="8402"/>
      <dgm:spPr/>
      <dgm:t>
        <a:bodyPr/>
        <a:lstStyle/>
        <a:p>
          <a:endParaRPr lang="zh-CN" altLang="en-US"/>
        </a:p>
      </dgm:t>
    </dgm:pt>
    <dgm:pt modelId="{B8586E11-0C89-4903-B85E-A577349A544A}" type="pres">
      <dgm:prSet presAssocID="{A4536518-4F40-46BC-AC9A-C75A646210CE}" presName="img" presStyleLbl="fgImgPlace1" presStyleIdx="2" presStyleCnt="3"/>
      <dgm:spPr>
        <a:blipFill>
          <a:blip xmlns:r="http://schemas.openxmlformats.org/officeDocument/2006/relationships" r:embed="rId3">
            <a:extLst/>
          </a:blip>
          <a:srcRect/>
          <a:stretch>
            <a:fillRect l="-1000" r="-1000"/>
          </a:stretch>
        </a:blipFill>
      </dgm:spPr>
      <dgm:t>
        <a:bodyPr/>
        <a:lstStyle/>
        <a:p>
          <a:endParaRPr lang="zh-CN" altLang="en-US"/>
        </a:p>
      </dgm:t>
    </dgm:pt>
    <dgm:pt modelId="{723FAF9B-044C-4C25-B07E-09B6623AE53E}" type="pres">
      <dgm:prSet presAssocID="{A4536518-4F40-46BC-AC9A-C75A646210CE}" presName="text" presStyleLbl="node1" presStyleIdx="2" presStyleCnt="3">
        <dgm:presLayoutVars>
          <dgm:bulletEnabled val="1"/>
        </dgm:presLayoutVars>
      </dgm:prSet>
      <dgm:spPr/>
      <dgm:t>
        <a:bodyPr/>
        <a:lstStyle/>
        <a:p>
          <a:endParaRPr lang="zh-CN" altLang="en-US"/>
        </a:p>
      </dgm:t>
    </dgm:pt>
  </dgm:ptLst>
  <dgm:cxnLst>
    <dgm:cxn modelId="{EE9DBCEC-1721-4800-879D-A8476F0DBFF5}" srcId="{8125DC7F-84A3-4E6F-A128-F4EC8CBE7DEF}" destId="{A4536518-4F40-46BC-AC9A-C75A646210CE}" srcOrd="2" destOrd="0" parTransId="{C5FBAE3D-CBCD-44BD-9FDE-317DAFF4A557}" sibTransId="{B1076461-7E90-4FE2-8832-7EC67FB4FC9C}"/>
    <dgm:cxn modelId="{DF6A51C6-9D60-41EE-A4A4-E54AF60AE62E}" type="presOf" srcId="{8125DC7F-84A3-4E6F-A128-F4EC8CBE7DEF}" destId="{D16AFA5F-393A-4E07-9B61-7D250C60944E}" srcOrd="0" destOrd="0" presId="urn:microsoft.com/office/officeart/2005/8/layout/vList4#1"/>
    <dgm:cxn modelId="{34094057-1B53-4FCE-88E4-CD8538A8C252}" type="presOf" srcId="{A4536518-4F40-46BC-AC9A-C75A646210CE}" destId="{0298C057-C22A-4EF0-8D17-4F8584EDC725}" srcOrd="0" destOrd="0" presId="urn:microsoft.com/office/officeart/2005/8/layout/vList4#1"/>
    <dgm:cxn modelId="{93B96808-EB2C-4107-B60E-D4F7C9D896F6}" type="presOf" srcId="{B282D7EB-7A4A-4528-B293-797ADE0911EA}" destId="{7B66AD62-164F-4CFD-9CDB-0D8AF7C28342}" srcOrd="0" destOrd="0" presId="urn:microsoft.com/office/officeart/2005/8/layout/vList4#1"/>
    <dgm:cxn modelId="{32727008-755F-45A1-86B6-C89AA23903F8}" type="presOf" srcId="{07481A17-D113-4172-AEA5-8776AC0F8990}" destId="{FB00CC35-704F-4DC3-90F2-7C2CE5BFA310}" srcOrd="0" destOrd="0" presId="urn:microsoft.com/office/officeart/2005/8/layout/vList4#1"/>
    <dgm:cxn modelId="{5CD76B67-37D0-4954-B002-9FBB23A67000}" type="presOf" srcId="{B282D7EB-7A4A-4528-B293-797ADE0911EA}" destId="{683A67C7-4E96-41CE-9D45-889D738FE98B}" srcOrd="1" destOrd="0" presId="urn:microsoft.com/office/officeart/2005/8/layout/vList4#1"/>
    <dgm:cxn modelId="{D8A4E634-8929-499A-A975-104A43308DA2}" srcId="{8125DC7F-84A3-4E6F-A128-F4EC8CBE7DEF}" destId="{B282D7EB-7A4A-4528-B293-797ADE0911EA}" srcOrd="0" destOrd="0" parTransId="{1E157275-7109-4B7D-A1ED-F2786B73E463}" sibTransId="{EB10826D-0634-4005-9175-F2517F041721}"/>
    <dgm:cxn modelId="{623F75EC-A574-45C6-B3E5-D013CDE7A0E3}" type="presOf" srcId="{07481A17-D113-4172-AEA5-8776AC0F8990}" destId="{F0F075AF-BE04-4C93-BF60-C926E6882264}" srcOrd="1" destOrd="0" presId="urn:microsoft.com/office/officeart/2005/8/layout/vList4#1"/>
    <dgm:cxn modelId="{A2EE03D2-D988-4100-99DC-13833E77D40F}" type="presOf" srcId="{A4536518-4F40-46BC-AC9A-C75A646210CE}" destId="{723FAF9B-044C-4C25-B07E-09B6623AE53E}" srcOrd="1" destOrd="0" presId="urn:microsoft.com/office/officeart/2005/8/layout/vList4#1"/>
    <dgm:cxn modelId="{D3764C44-749F-423E-875E-91E7EBC97E03}" srcId="{8125DC7F-84A3-4E6F-A128-F4EC8CBE7DEF}" destId="{07481A17-D113-4172-AEA5-8776AC0F8990}" srcOrd="1" destOrd="0" parTransId="{242B5D5C-0CE5-4AF5-BA98-37F92BADB5D1}" sibTransId="{6297E6DC-B061-417B-9AE4-EC8851962B7F}"/>
    <dgm:cxn modelId="{5CA5AE78-6BEA-4C35-A1C1-00785B302024}" type="presParOf" srcId="{D16AFA5F-393A-4E07-9B61-7D250C60944E}" destId="{97702B22-1B00-4770-8B98-DE29A44A78E3}" srcOrd="0" destOrd="0" presId="urn:microsoft.com/office/officeart/2005/8/layout/vList4#1"/>
    <dgm:cxn modelId="{54DA2CDC-57E3-488F-95B0-18E8D180BB78}" type="presParOf" srcId="{97702B22-1B00-4770-8B98-DE29A44A78E3}" destId="{7B66AD62-164F-4CFD-9CDB-0D8AF7C28342}" srcOrd="0" destOrd="0" presId="urn:microsoft.com/office/officeart/2005/8/layout/vList4#1"/>
    <dgm:cxn modelId="{40E15C8A-A0B6-49AC-88B9-27FD394E8F4C}" type="presParOf" srcId="{97702B22-1B00-4770-8B98-DE29A44A78E3}" destId="{C19F39D9-E96C-4D75-A1F3-9FE9F698E819}" srcOrd="1" destOrd="0" presId="urn:microsoft.com/office/officeart/2005/8/layout/vList4#1"/>
    <dgm:cxn modelId="{CE5C28CC-76CF-4A51-AAC2-0E459E79ECE0}" type="presParOf" srcId="{97702B22-1B00-4770-8B98-DE29A44A78E3}" destId="{683A67C7-4E96-41CE-9D45-889D738FE98B}" srcOrd="2" destOrd="0" presId="urn:microsoft.com/office/officeart/2005/8/layout/vList4#1"/>
    <dgm:cxn modelId="{03722C4C-92F2-44F7-BDCE-3FD69DB41902}" type="presParOf" srcId="{D16AFA5F-393A-4E07-9B61-7D250C60944E}" destId="{ACE25528-51D7-4DA6-B00A-2B3BA6622682}" srcOrd="1" destOrd="0" presId="urn:microsoft.com/office/officeart/2005/8/layout/vList4#1"/>
    <dgm:cxn modelId="{03EEBA34-2F5C-4327-AA51-CEA092C30D9D}" type="presParOf" srcId="{D16AFA5F-393A-4E07-9B61-7D250C60944E}" destId="{8A6025F2-6759-4294-B7C0-6492B696205C}" srcOrd="2" destOrd="0" presId="urn:microsoft.com/office/officeart/2005/8/layout/vList4#1"/>
    <dgm:cxn modelId="{6B364D6F-138F-4740-BE13-26CC57D821E6}" type="presParOf" srcId="{8A6025F2-6759-4294-B7C0-6492B696205C}" destId="{FB00CC35-704F-4DC3-90F2-7C2CE5BFA310}" srcOrd="0" destOrd="0" presId="urn:microsoft.com/office/officeart/2005/8/layout/vList4#1"/>
    <dgm:cxn modelId="{D171C8BC-0B88-49CE-92AF-F53EBA649690}" type="presParOf" srcId="{8A6025F2-6759-4294-B7C0-6492B696205C}" destId="{B16C9BEE-72E1-4E19-83D9-D9F16A9C0EDA}" srcOrd="1" destOrd="0" presId="urn:microsoft.com/office/officeart/2005/8/layout/vList4#1"/>
    <dgm:cxn modelId="{2AF60381-569D-4CB8-B71C-D2576D3527F3}" type="presParOf" srcId="{8A6025F2-6759-4294-B7C0-6492B696205C}" destId="{F0F075AF-BE04-4C93-BF60-C926E6882264}" srcOrd="2" destOrd="0" presId="urn:microsoft.com/office/officeart/2005/8/layout/vList4#1"/>
    <dgm:cxn modelId="{4E076103-A59D-4B56-8F7A-A68CF6D2217D}" type="presParOf" srcId="{D16AFA5F-393A-4E07-9B61-7D250C60944E}" destId="{115379E0-2CF4-4A9C-841F-C512664928D3}" srcOrd="3" destOrd="0" presId="urn:microsoft.com/office/officeart/2005/8/layout/vList4#1"/>
    <dgm:cxn modelId="{92F1E551-90C1-4910-B5D5-694E4264437F}" type="presParOf" srcId="{D16AFA5F-393A-4E07-9B61-7D250C60944E}" destId="{6C59C690-3914-448C-B759-743843289E70}" srcOrd="4" destOrd="0" presId="urn:microsoft.com/office/officeart/2005/8/layout/vList4#1"/>
    <dgm:cxn modelId="{136D4468-019E-454E-B7A7-A2FAACD2558B}" type="presParOf" srcId="{6C59C690-3914-448C-B759-743843289E70}" destId="{0298C057-C22A-4EF0-8D17-4F8584EDC725}" srcOrd="0" destOrd="0" presId="urn:microsoft.com/office/officeart/2005/8/layout/vList4#1"/>
    <dgm:cxn modelId="{77B81864-6B18-4A4C-BC32-8573F10C44E7}" type="presParOf" srcId="{6C59C690-3914-448C-B759-743843289E70}" destId="{B8586E11-0C89-4903-B85E-A577349A544A}" srcOrd="1" destOrd="0" presId="urn:microsoft.com/office/officeart/2005/8/layout/vList4#1"/>
    <dgm:cxn modelId="{085C393A-A478-4AFA-ADEB-39B4B78F3B82}" type="presParOf" srcId="{6C59C690-3914-448C-B759-743843289E70}" destId="{723FAF9B-044C-4C25-B07E-09B6623AE53E}"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76CFC-8B54-45E0-BC7F-852ADA902DFB}" type="doc">
      <dgm:prSet loTypeId="urn:microsoft.com/office/officeart/2005/8/layout/pyramid1" loCatId="pyramid" qsTypeId="urn:microsoft.com/office/officeart/2005/8/quickstyle/3d1" qsCatId="3D" csTypeId="urn:microsoft.com/office/officeart/2005/8/colors/colorful5" csCatId="colorful" phldr="1"/>
      <dgm:spPr/>
    </dgm:pt>
    <dgm:pt modelId="{9F8109A3-A1C7-470D-969D-F3C687A26AF8}">
      <dgm:prSet phldrT="[文本]"/>
      <dgm:spPr>
        <a:solidFill>
          <a:srgbClr val="FF0000"/>
        </a:solidFill>
      </dgm:spPr>
      <dgm:t>
        <a:bodyPr/>
        <a:lstStyle/>
        <a:p>
          <a:endParaRPr lang="en-US" altLang="zh-CN" dirty="0" smtClean="0"/>
        </a:p>
        <a:p>
          <a:r>
            <a:rPr lang="en-US" altLang="zh-CN" dirty="0" smtClean="0"/>
            <a:t>985</a:t>
          </a:r>
          <a:endParaRPr lang="zh-CN" altLang="en-US" dirty="0"/>
        </a:p>
      </dgm:t>
    </dgm:pt>
    <dgm:pt modelId="{1863452D-5542-4171-8DA2-B1C0F2050CBA}" type="parTrans" cxnId="{43333E1C-6E9D-445D-B458-B850B6785EB2}">
      <dgm:prSet/>
      <dgm:spPr/>
      <dgm:t>
        <a:bodyPr/>
        <a:lstStyle/>
        <a:p>
          <a:endParaRPr lang="zh-CN" altLang="en-US"/>
        </a:p>
      </dgm:t>
    </dgm:pt>
    <dgm:pt modelId="{90A04BEB-31B8-448B-B810-5272DBE27D01}" type="sibTrans" cxnId="{43333E1C-6E9D-445D-B458-B850B6785EB2}">
      <dgm:prSet/>
      <dgm:spPr/>
      <dgm:t>
        <a:bodyPr/>
        <a:lstStyle/>
        <a:p>
          <a:endParaRPr lang="zh-CN" altLang="en-US"/>
        </a:p>
      </dgm:t>
    </dgm:pt>
    <dgm:pt modelId="{9C402CAF-6C5F-4AC9-ADD2-A29B0280DDAA}">
      <dgm:prSet phldrT="[文本]"/>
      <dgm:spPr>
        <a:solidFill>
          <a:srgbClr val="FFFF00"/>
        </a:solidFill>
      </dgm:spPr>
      <dgm:t>
        <a:bodyPr/>
        <a:lstStyle/>
        <a:p>
          <a:r>
            <a:rPr lang="en-US" altLang="zh-CN" dirty="0" smtClean="0"/>
            <a:t>211</a:t>
          </a:r>
          <a:endParaRPr lang="zh-CN" altLang="en-US" dirty="0"/>
        </a:p>
      </dgm:t>
    </dgm:pt>
    <dgm:pt modelId="{51CAF0FB-478E-428D-8EF3-FD5069E21E3F}" type="parTrans" cxnId="{00992FDE-4F8A-49EA-BFC2-5B2C79E6475E}">
      <dgm:prSet/>
      <dgm:spPr/>
      <dgm:t>
        <a:bodyPr/>
        <a:lstStyle/>
        <a:p>
          <a:endParaRPr lang="zh-CN" altLang="en-US"/>
        </a:p>
      </dgm:t>
    </dgm:pt>
    <dgm:pt modelId="{717BCBFC-7232-4367-A4F3-68881BB6CD37}" type="sibTrans" cxnId="{00992FDE-4F8A-49EA-BFC2-5B2C79E6475E}">
      <dgm:prSet/>
      <dgm:spPr/>
      <dgm:t>
        <a:bodyPr/>
        <a:lstStyle/>
        <a:p>
          <a:endParaRPr lang="zh-CN" altLang="en-US"/>
        </a:p>
      </dgm:t>
    </dgm:pt>
    <dgm:pt modelId="{733E5FC9-4E1B-4C87-B94D-539A7C4B930D}">
      <dgm:prSet phldrT="[文本]"/>
      <dgm:spPr>
        <a:solidFill>
          <a:srgbClr val="0070C0"/>
        </a:solidFill>
      </dgm:spPr>
      <dgm:t>
        <a:bodyPr/>
        <a:lstStyle/>
        <a:p>
          <a:r>
            <a:rPr lang="zh-CN" altLang="en-US" dirty="0" smtClean="0"/>
            <a:t>普通高校</a:t>
          </a:r>
          <a:endParaRPr lang="en-US" altLang="zh-CN" dirty="0" smtClean="0"/>
        </a:p>
        <a:p>
          <a:r>
            <a:rPr lang="zh-CN" altLang="en-US" dirty="0" smtClean="0"/>
            <a:t>高职院校</a:t>
          </a:r>
          <a:endParaRPr lang="zh-CN" altLang="en-US" dirty="0"/>
        </a:p>
      </dgm:t>
    </dgm:pt>
    <dgm:pt modelId="{7EDA0A67-1EEC-4CC6-B7E2-696C2E9664FD}" type="parTrans" cxnId="{2B12CC1F-1A52-4459-AB28-1C44586870ED}">
      <dgm:prSet/>
      <dgm:spPr/>
      <dgm:t>
        <a:bodyPr/>
        <a:lstStyle/>
        <a:p>
          <a:endParaRPr lang="zh-CN" altLang="en-US"/>
        </a:p>
      </dgm:t>
    </dgm:pt>
    <dgm:pt modelId="{D8EFB68E-0A55-49AD-BD25-F3DE0EAF65F4}" type="sibTrans" cxnId="{2B12CC1F-1A52-4459-AB28-1C44586870ED}">
      <dgm:prSet/>
      <dgm:spPr/>
      <dgm:t>
        <a:bodyPr/>
        <a:lstStyle/>
        <a:p>
          <a:endParaRPr lang="zh-CN" altLang="en-US"/>
        </a:p>
      </dgm:t>
    </dgm:pt>
    <dgm:pt modelId="{7724E1B8-4D7C-4FF4-84A8-4AD7D82F4DC7}" type="pres">
      <dgm:prSet presAssocID="{25F76CFC-8B54-45E0-BC7F-852ADA902DFB}" presName="Name0" presStyleCnt="0">
        <dgm:presLayoutVars>
          <dgm:dir/>
          <dgm:animLvl val="lvl"/>
          <dgm:resizeHandles val="exact"/>
        </dgm:presLayoutVars>
      </dgm:prSet>
      <dgm:spPr/>
    </dgm:pt>
    <dgm:pt modelId="{9CCED61D-D823-43BD-B91C-F49357552EAF}" type="pres">
      <dgm:prSet presAssocID="{9F8109A3-A1C7-470D-969D-F3C687A26AF8}" presName="Name8" presStyleCnt="0"/>
      <dgm:spPr/>
    </dgm:pt>
    <dgm:pt modelId="{FCA61BA7-73AA-4200-ADDC-B2C1ABF31E90}" type="pres">
      <dgm:prSet presAssocID="{9F8109A3-A1C7-470D-969D-F3C687A26AF8}" presName="level" presStyleLbl="node1" presStyleIdx="0" presStyleCnt="3">
        <dgm:presLayoutVars>
          <dgm:chMax val="1"/>
          <dgm:bulletEnabled val="1"/>
        </dgm:presLayoutVars>
      </dgm:prSet>
      <dgm:spPr/>
      <dgm:t>
        <a:bodyPr/>
        <a:lstStyle/>
        <a:p>
          <a:endParaRPr lang="zh-CN" altLang="en-US"/>
        </a:p>
      </dgm:t>
    </dgm:pt>
    <dgm:pt modelId="{ABD401F6-5F0F-4A07-9AB3-5A94B151F219}" type="pres">
      <dgm:prSet presAssocID="{9F8109A3-A1C7-470D-969D-F3C687A26AF8}" presName="levelTx" presStyleLbl="revTx" presStyleIdx="0" presStyleCnt="0">
        <dgm:presLayoutVars>
          <dgm:chMax val="1"/>
          <dgm:bulletEnabled val="1"/>
        </dgm:presLayoutVars>
      </dgm:prSet>
      <dgm:spPr/>
      <dgm:t>
        <a:bodyPr/>
        <a:lstStyle/>
        <a:p>
          <a:endParaRPr lang="zh-CN" altLang="en-US"/>
        </a:p>
      </dgm:t>
    </dgm:pt>
    <dgm:pt modelId="{E3DBD071-C085-428F-A189-5FA82AA7E1B8}" type="pres">
      <dgm:prSet presAssocID="{9C402CAF-6C5F-4AC9-ADD2-A29B0280DDAA}" presName="Name8" presStyleCnt="0"/>
      <dgm:spPr/>
    </dgm:pt>
    <dgm:pt modelId="{74A49AE5-3366-4581-B39B-7622AFE6DE70}" type="pres">
      <dgm:prSet presAssocID="{9C402CAF-6C5F-4AC9-ADD2-A29B0280DDAA}" presName="level" presStyleLbl="node1" presStyleIdx="1" presStyleCnt="3">
        <dgm:presLayoutVars>
          <dgm:chMax val="1"/>
          <dgm:bulletEnabled val="1"/>
        </dgm:presLayoutVars>
      </dgm:prSet>
      <dgm:spPr/>
      <dgm:t>
        <a:bodyPr/>
        <a:lstStyle/>
        <a:p>
          <a:endParaRPr lang="zh-CN" altLang="en-US"/>
        </a:p>
      </dgm:t>
    </dgm:pt>
    <dgm:pt modelId="{567B6BDA-AB43-43A3-AE66-98397ECD3D82}" type="pres">
      <dgm:prSet presAssocID="{9C402CAF-6C5F-4AC9-ADD2-A29B0280DDAA}" presName="levelTx" presStyleLbl="revTx" presStyleIdx="0" presStyleCnt="0">
        <dgm:presLayoutVars>
          <dgm:chMax val="1"/>
          <dgm:bulletEnabled val="1"/>
        </dgm:presLayoutVars>
      </dgm:prSet>
      <dgm:spPr/>
      <dgm:t>
        <a:bodyPr/>
        <a:lstStyle/>
        <a:p>
          <a:endParaRPr lang="zh-CN" altLang="en-US"/>
        </a:p>
      </dgm:t>
    </dgm:pt>
    <dgm:pt modelId="{3F7CAB4A-5490-4F42-A653-E1D67852CE85}" type="pres">
      <dgm:prSet presAssocID="{733E5FC9-4E1B-4C87-B94D-539A7C4B930D}" presName="Name8" presStyleCnt="0"/>
      <dgm:spPr/>
    </dgm:pt>
    <dgm:pt modelId="{86A03773-636B-49C2-9CEA-F3FD4DF803FC}" type="pres">
      <dgm:prSet presAssocID="{733E5FC9-4E1B-4C87-B94D-539A7C4B930D}" presName="level" presStyleLbl="node1" presStyleIdx="2" presStyleCnt="3">
        <dgm:presLayoutVars>
          <dgm:chMax val="1"/>
          <dgm:bulletEnabled val="1"/>
        </dgm:presLayoutVars>
      </dgm:prSet>
      <dgm:spPr/>
      <dgm:t>
        <a:bodyPr/>
        <a:lstStyle/>
        <a:p>
          <a:endParaRPr lang="zh-CN" altLang="en-US"/>
        </a:p>
      </dgm:t>
    </dgm:pt>
    <dgm:pt modelId="{C14BD224-07D8-4A0C-96AB-E941A282F46B}" type="pres">
      <dgm:prSet presAssocID="{733E5FC9-4E1B-4C87-B94D-539A7C4B930D}" presName="levelTx" presStyleLbl="revTx" presStyleIdx="0" presStyleCnt="0">
        <dgm:presLayoutVars>
          <dgm:chMax val="1"/>
          <dgm:bulletEnabled val="1"/>
        </dgm:presLayoutVars>
      </dgm:prSet>
      <dgm:spPr/>
      <dgm:t>
        <a:bodyPr/>
        <a:lstStyle/>
        <a:p>
          <a:endParaRPr lang="zh-CN" altLang="en-US"/>
        </a:p>
      </dgm:t>
    </dgm:pt>
  </dgm:ptLst>
  <dgm:cxnLst>
    <dgm:cxn modelId="{2B12CC1F-1A52-4459-AB28-1C44586870ED}" srcId="{25F76CFC-8B54-45E0-BC7F-852ADA902DFB}" destId="{733E5FC9-4E1B-4C87-B94D-539A7C4B930D}" srcOrd="2" destOrd="0" parTransId="{7EDA0A67-1EEC-4CC6-B7E2-696C2E9664FD}" sibTransId="{D8EFB68E-0A55-49AD-BD25-F3DE0EAF65F4}"/>
    <dgm:cxn modelId="{D22A820E-E99F-4D88-B184-7633E2ADF3DB}" type="presOf" srcId="{9F8109A3-A1C7-470D-969D-F3C687A26AF8}" destId="{ABD401F6-5F0F-4A07-9AB3-5A94B151F219}" srcOrd="1" destOrd="0" presId="urn:microsoft.com/office/officeart/2005/8/layout/pyramid1"/>
    <dgm:cxn modelId="{AE9D5615-67FF-4BA9-814C-3F1C66030696}" type="presOf" srcId="{733E5FC9-4E1B-4C87-B94D-539A7C4B930D}" destId="{C14BD224-07D8-4A0C-96AB-E941A282F46B}" srcOrd="1" destOrd="0" presId="urn:microsoft.com/office/officeart/2005/8/layout/pyramid1"/>
    <dgm:cxn modelId="{B2FE81AA-C027-44E8-960E-D7F459BEE963}" type="presOf" srcId="{733E5FC9-4E1B-4C87-B94D-539A7C4B930D}" destId="{86A03773-636B-49C2-9CEA-F3FD4DF803FC}" srcOrd="0" destOrd="0" presId="urn:microsoft.com/office/officeart/2005/8/layout/pyramid1"/>
    <dgm:cxn modelId="{7C0B938A-5904-45A5-BD02-8956DD578B6A}" type="presOf" srcId="{25F76CFC-8B54-45E0-BC7F-852ADA902DFB}" destId="{7724E1B8-4D7C-4FF4-84A8-4AD7D82F4DC7}" srcOrd="0" destOrd="0" presId="urn:microsoft.com/office/officeart/2005/8/layout/pyramid1"/>
    <dgm:cxn modelId="{E1EFC766-CCE9-42B0-BD92-405D943CF16D}" type="presOf" srcId="{9F8109A3-A1C7-470D-969D-F3C687A26AF8}" destId="{FCA61BA7-73AA-4200-ADDC-B2C1ABF31E90}" srcOrd="0" destOrd="0" presId="urn:microsoft.com/office/officeart/2005/8/layout/pyramid1"/>
    <dgm:cxn modelId="{048FE602-05CD-4782-B958-F63B32B5E26F}" type="presOf" srcId="{9C402CAF-6C5F-4AC9-ADD2-A29B0280DDAA}" destId="{567B6BDA-AB43-43A3-AE66-98397ECD3D82}" srcOrd="1" destOrd="0" presId="urn:microsoft.com/office/officeart/2005/8/layout/pyramid1"/>
    <dgm:cxn modelId="{43333E1C-6E9D-445D-B458-B850B6785EB2}" srcId="{25F76CFC-8B54-45E0-BC7F-852ADA902DFB}" destId="{9F8109A3-A1C7-470D-969D-F3C687A26AF8}" srcOrd="0" destOrd="0" parTransId="{1863452D-5542-4171-8DA2-B1C0F2050CBA}" sibTransId="{90A04BEB-31B8-448B-B810-5272DBE27D01}"/>
    <dgm:cxn modelId="{00992FDE-4F8A-49EA-BFC2-5B2C79E6475E}" srcId="{25F76CFC-8B54-45E0-BC7F-852ADA902DFB}" destId="{9C402CAF-6C5F-4AC9-ADD2-A29B0280DDAA}" srcOrd="1" destOrd="0" parTransId="{51CAF0FB-478E-428D-8EF3-FD5069E21E3F}" sibTransId="{717BCBFC-7232-4367-A4F3-68881BB6CD37}"/>
    <dgm:cxn modelId="{CA9D0D48-1540-49CD-9E35-8143D5B50589}" type="presOf" srcId="{9C402CAF-6C5F-4AC9-ADD2-A29B0280DDAA}" destId="{74A49AE5-3366-4581-B39B-7622AFE6DE70}" srcOrd="0" destOrd="0" presId="urn:microsoft.com/office/officeart/2005/8/layout/pyramid1"/>
    <dgm:cxn modelId="{97546879-3697-4098-8E44-FC34F12A08FB}" type="presParOf" srcId="{7724E1B8-4D7C-4FF4-84A8-4AD7D82F4DC7}" destId="{9CCED61D-D823-43BD-B91C-F49357552EAF}" srcOrd="0" destOrd="0" presId="urn:microsoft.com/office/officeart/2005/8/layout/pyramid1"/>
    <dgm:cxn modelId="{5D402C97-C5DB-4BCF-AEF4-9CF54B3E6F16}" type="presParOf" srcId="{9CCED61D-D823-43BD-B91C-F49357552EAF}" destId="{FCA61BA7-73AA-4200-ADDC-B2C1ABF31E90}" srcOrd="0" destOrd="0" presId="urn:microsoft.com/office/officeart/2005/8/layout/pyramid1"/>
    <dgm:cxn modelId="{1E614D06-174B-4C59-A2AE-9C724DFA2FF8}" type="presParOf" srcId="{9CCED61D-D823-43BD-B91C-F49357552EAF}" destId="{ABD401F6-5F0F-4A07-9AB3-5A94B151F219}" srcOrd="1" destOrd="0" presId="urn:microsoft.com/office/officeart/2005/8/layout/pyramid1"/>
    <dgm:cxn modelId="{EC374246-7A49-44D3-BBF9-BAF65DA645ED}" type="presParOf" srcId="{7724E1B8-4D7C-4FF4-84A8-4AD7D82F4DC7}" destId="{E3DBD071-C085-428F-A189-5FA82AA7E1B8}" srcOrd="1" destOrd="0" presId="urn:microsoft.com/office/officeart/2005/8/layout/pyramid1"/>
    <dgm:cxn modelId="{5D8B9A8E-2F64-436D-8942-4D9B3F2BE2EE}" type="presParOf" srcId="{E3DBD071-C085-428F-A189-5FA82AA7E1B8}" destId="{74A49AE5-3366-4581-B39B-7622AFE6DE70}" srcOrd="0" destOrd="0" presId="urn:microsoft.com/office/officeart/2005/8/layout/pyramid1"/>
    <dgm:cxn modelId="{534ACE94-7990-47A4-A67F-6EF793BB8567}" type="presParOf" srcId="{E3DBD071-C085-428F-A189-5FA82AA7E1B8}" destId="{567B6BDA-AB43-43A3-AE66-98397ECD3D82}" srcOrd="1" destOrd="0" presId="urn:microsoft.com/office/officeart/2005/8/layout/pyramid1"/>
    <dgm:cxn modelId="{BECF5959-4211-43A4-88EF-0095E86501B1}" type="presParOf" srcId="{7724E1B8-4D7C-4FF4-84A8-4AD7D82F4DC7}" destId="{3F7CAB4A-5490-4F42-A653-E1D67852CE85}" srcOrd="2" destOrd="0" presId="urn:microsoft.com/office/officeart/2005/8/layout/pyramid1"/>
    <dgm:cxn modelId="{F8BD1762-FAF0-44BB-AC7C-EEC1AFB0D916}" type="presParOf" srcId="{3F7CAB4A-5490-4F42-A653-E1D67852CE85}" destId="{86A03773-636B-49C2-9CEA-F3FD4DF803FC}" srcOrd="0" destOrd="0" presId="urn:microsoft.com/office/officeart/2005/8/layout/pyramid1"/>
    <dgm:cxn modelId="{2DCE091C-D214-470C-B593-456B34DE8024}" type="presParOf" srcId="{3F7CAB4A-5490-4F42-A653-E1D67852CE85}" destId="{C14BD224-07D8-4A0C-96AB-E941A282F46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2C121-5BAF-4929-8205-2FA0AF5BDF9C}">
      <dsp:nvSpPr>
        <dsp:cNvPr id="0" name=""/>
        <dsp:cNvSpPr/>
      </dsp:nvSpPr>
      <dsp:spPr>
        <a:xfrm>
          <a:off x="4143" y="9"/>
          <a:ext cx="8850024" cy="1550299"/>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ts val="0"/>
            </a:spcAft>
          </a:pPr>
          <a:r>
            <a:rPr lang="zh-CN" altLang="en-US" sz="4000" b="1" kern="1200" dirty="0" smtClean="0">
              <a:solidFill>
                <a:schemeClr val="tx1"/>
              </a:solidFill>
              <a:ea typeface="微软雅黑" pitchFamily="34" charset="-122"/>
            </a:rPr>
            <a:t>全面提高高等教育质量的关键是</a:t>
          </a:r>
          <a:endParaRPr lang="en-US" altLang="zh-CN" sz="4000" b="1" kern="1200" dirty="0" smtClean="0">
            <a:solidFill>
              <a:schemeClr val="tx1"/>
            </a:solidFill>
            <a:ea typeface="微软雅黑" pitchFamily="34" charset="-122"/>
          </a:endParaRPr>
        </a:p>
        <a:p>
          <a:pPr lvl="0" algn="ctr" defTabSz="1778000">
            <a:lnSpc>
              <a:spcPct val="90000"/>
            </a:lnSpc>
            <a:spcBef>
              <a:spcPct val="0"/>
            </a:spcBef>
            <a:spcAft>
              <a:spcPts val="0"/>
            </a:spcAft>
          </a:pPr>
          <a:r>
            <a:rPr lang="zh-CN" altLang="en-US" sz="4000" b="1" kern="1200" dirty="0" smtClean="0">
              <a:solidFill>
                <a:schemeClr val="tx1"/>
              </a:solidFill>
              <a:ea typeface="微软雅黑" pitchFamily="34" charset="-122"/>
            </a:rPr>
            <a:t>全面提高本科教育质量</a:t>
          </a:r>
          <a:endParaRPr lang="zh-CN" altLang="en-US" sz="4000" kern="1200" dirty="0">
            <a:solidFill>
              <a:schemeClr val="tx1"/>
            </a:solidFill>
          </a:endParaRPr>
        </a:p>
      </dsp:txBody>
      <dsp:txXfrm>
        <a:off x="49550" y="45416"/>
        <a:ext cx="8759210" cy="1459485"/>
      </dsp:txXfrm>
    </dsp:sp>
    <dsp:sp modelId="{6F8B5534-64C6-409A-8A62-C9D784945AF3}">
      <dsp:nvSpPr>
        <dsp:cNvPr id="0" name=""/>
        <dsp:cNvSpPr/>
      </dsp:nvSpPr>
      <dsp:spPr>
        <a:xfrm>
          <a:off x="4143" y="1705329"/>
          <a:ext cx="8850024" cy="1550299"/>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ts val="0"/>
            </a:spcAft>
          </a:pPr>
          <a:r>
            <a:rPr lang="zh-CN" altLang="en-US" sz="4000" b="1" kern="1200" dirty="0" smtClean="0">
              <a:solidFill>
                <a:schemeClr val="tx1"/>
              </a:solidFill>
              <a:ea typeface="微软雅黑" pitchFamily="34" charset="-122"/>
            </a:rPr>
            <a:t>本科教育质量取决于核心基础课与</a:t>
          </a:r>
          <a:endParaRPr lang="en-US" altLang="zh-CN" sz="4000" b="1" kern="1200" dirty="0" smtClean="0">
            <a:solidFill>
              <a:schemeClr val="tx1"/>
            </a:solidFill>
            <a:ea typeface="微软雅黑" pitchFamily="34" charset="-122"/>
          </a:endParaRPr>
        </a:p>
        <a:p>
          <a:pPr lvl="0" algn="ctr" defTabSz="1778000">
            <a:lnSpc>
              <a:spcPct val="90000"/>
            </a:lnSpc>
            <a:spcBef>
              <a:spcPct val="0"/>
            </a:spcBef>
            <a:spcAft>
              <a:spcPts val="0"/>
            </a:spcAft>
          </a:pPr>
          <a:r>
            <a:rPr lang="zh-CN" altLang="en-US" sz="4000" b="1" kern="1200" dirty="0" smtClean="0">
              <a:solidFill>
                <a:schemeClr val="tx1"/>
              </a:solidFill>
              <a:ea typeface="微软雅黑" pitchFamily="34" charset="-122"/>
            </a:rPr>
            <a:t>科技实践课程</a:t>
          </a:r>
          <a:endParaRPr lang="zh-CN" altLang="en-US" sz="4000" kern="1200" dirty="0">
            <a:solidFill>
              <a:schemeClr val="tx1"/>
            </a:solidFill>
          </a:endParaRPr>
        </a:p>
      </dsp:txBody>
      <dsp:txXfrm>
        <a:off x="49550" y="1750736"/>
        <a:ext cx="8759210" cy="1459485"/>
      </dsp:txXfrm>
    </dsp:sp>
    <dsp:sp modelId="{F4936991-80A5-42DE-B9BD-CD2264BF59FD}">
      <dsp:nvSpPr>
        <dsp:cNvPr id="0" name=""/>
        <dsp:cNvSpPr/>
      </dsp:nvSpPr>
      <dsp:spPr>
        <a:xfrm>
          <a:off x="4143" y="3410649"/>
          <a:ext cx="4333998" cy="155029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0"/>
            </a:spcAft>
          </a:pPr>
          <a:r>
            <a:rPr lang="zh-CN" altLang="en-US" sz="2800" b="1" kern="1200" dirty="0" smtClean="0">
              <a:solidFill>
                <a:schemeClr val="tx1"/>
              </a:solidFill>
              <a:ea typeface="微软雅黑" pitchFamily="34" charset="-122"/>
            </a:rPr>
            <a:t>核心基础课教育质量的</a:t>
          </a:r>
          <a:endParaRPr lang="en-US" altLang="zh-CN" sz="2800" b="1" kern="1200" dirty="0" smtClean="0">
            <a:solidFill>
              <a:schemeClr val="tx1"/>
            </a:solidFill>
            <a:ea typeface="微软雅黑" pitchFamily="34" charset="-122"/>
          </a:endParaRPr>
        </a:p>
        <a:p>
          <a:pPr lvl="0" algn="ctr" defTabSz="1244600">
            <a:lnSpc>
              <a:spcPct val="90000"/>
            </a:lnSpc>
            <a:spcBef>
              <a:spcPct val="0"/>
            </a:spcBef>
            <a:spcAft>
              <a:spcPts val="0"/>
            </a:spcAft>
          </a:pPr>
          <a:r>
            <a:rPr lang="zh-CN" altLang="en-US" sz="2800" b="1" kern="1200" dirty="0" smtClean="0">
              <a:solidFill>
                <a:schemeClr val="tx1"/>
              </a:solidFill>
              <a:ea typeface="微软雅黑" pitchFamily="34" charset="-122"/>
            </a:rPr>
            <a:t>问题是名师教育资源不足</a:t>
          </a:r>
          <a:endParaRPr lang="zh-CN" altLang="en-US" sz="2800" kern="1200" dirty="0">
            <a:solidFill>
              <a:schemeClr val="tx1"/>
            </a:solidFill>
          </a:endParaRPr>
        </a:p>
      </dsp:txBody>
      <dsp:txXfrm>
        <a:off x="49550" y="3456056"/>
        <a:ext cx="4243184" cy="1459485"/>
      </dsp:txXfrm>
    </dsp:sp>
    <dsp:sp modelId="{BA9DD759-A081-4861-BFC8-DAF451BDA45D}">
      <dsp:nvSpPr>
        <dsp:cNvPr id="0" name=""/>
        <dsp:cNvSpPr/>
      </dsp:nvSpPr>
      <dsp:spPr>
        <a:xfrm>
          <a:off x="4520169" y="3410649"/>
          <a:ext cx="4333998" cy="1550299"/>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0"/>
            </a:spcAft>
          </a:pPr>
          <a:r>
            <a:rPr lang="zh-CN" altLang="en-US" sz="2800" b="1" kern="1200" dirty="0" smtClean="0">
              <a:latin typeface="微软雅黑" pitchFamily="34" charset="-122"/>
              <a:ea typeface="微软雅黑" pitchFamily="34" charset="-122"/>
            </a:rPr>
            <a:t>实践课程的问题是</a:t>
          </a:r>
          <a:r>
            <a:rPr lang="zh-CN" altLang="en-US" sz="2800" b="1" kern="1200" smtClean="0">
              <a:latin typeface="微软雅黑" pitchFamily="34" charset="-122"/>
              <a:ea typeface="微软雅黑" pitchFamily="34" charset="-122"/>
            </a:rPr>
            <a:t>验证式教育不能充分激发创新力</a:t>
          </a:r>
          <a:endParaRPr lang="zh-CN" altLang="en-US" sz="2800" b="1" kern="1200" dirty="0">
            <a:latin typeface="微软雅黑" pitchFamily="34" charset="-122"/>
            <a:ea typeface="微软雅黑" pitchFamily="34" charset="-122"/>
          </a:endParaRPr>
        </a:p>
      </dsp:txBody>
      <dsp:txXfrm>
        <a:off x="4565576" y="3456056"/>
        <a:ext cx="4243184" cy="1459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AD62-164F-4CFD-9CDB-0D8AF7C28342}">
      <dsp:nvSpPr>
        <dsp:cNvPr id="0" name=""/>
        <dsp:cNvSpPr/>
      </dsp:nvSpPr>
      <dsp:spPr>
        <a:xfrm>
          <a:off x="0" y="0"/>
          <a:ext cx="8712968" cy="856296"/>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6680" tIns="106680" rIns="106680" bIns="1066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2800" b="0" u="none" kern="1200" dirty="0" smtClean="0">
              <a:solidFill>
                <a:schemeClr val="tx1"/>
              </a:solidFill>
            </a:rPr>
            <a:t>133</a:t>
          </a:r>
          <a:r>
            <a:rPr lang="zh-CN" altLang="en-US" sz="2800" b="0" u="none" kern="1200" dirty="0" smtClean="0">
              <a:solidFill>
                <a:schemeClr val="tx1"/>
              </a:solidFill>
            </a:rPr>
            <a:t>合作院校，</a:t>
          </a:r>
          <a:r>
            <a:rPr lang="en-US" altLang="zh-CN" sz="2800" b="0" u="none" kern="1200" dirty="0" smtClean="0">
              <a:solidFill>
                <a:schemeClr val="tx1"/>
              </a:solidFill>
            </a:rPr>
            <a:t>1462</a:t>
          </a:r>
          <a:r>
            <a:rPr lang="zh-CN" altLang="en-US" sz="2800" b="0" u="none" kern="1200" dirty="0" smtClean="0">
              <a:solidFill>
                <a:schemeClr val="tx1"/>
              </a:solidFill>
            </a:rPr>
            <a:t>门课程，</a:t>
          </a:r>
          <a:r>
            <a:rPr lang="en-US" altLang="zh-CN" sz="2800" b="0" u="none" kern="1200" dirty="0" smtClean="0">
              <a:solidFill>
                <a:schemeClr val="tx1"/>
              </a:solidFill>
            </a:rPr>
            <a:t>1464</a:t>
          </a:r>
          <a:r>
            <a:rPr lang="zh-CN" altLang="en-US" sz="2800" b="0" u="none" kern="1200" dirty="0" smtClean="0">
              <a:solidFill>
                <a:schemeClr val="tx1"/>
              </a:solidFill>
            </a:rPr>
            <a:t>万学生</a:t>
          </a:r>
        </a:p>
        <a:p>
          <a:pPr lvl="0" algn="l" defTabSz="666750">
            <a:lnSpc>
              <a:spcPct val="90000"/>
            </a:lnSpc>
            <a:spcBef>
              <a:spcPct val="0"/>
            </a:spcBef>
            <a:spcAft>
              <a:spcPct val="35000"/>
            </a:spcAft>
          </a:pPr>
          <a:endParaRPr lang="zh-CN" altLang="en-US" sz="1200" kern="1200" dirty="0"/>
        </a:p>
      </dsp:txBody>
      <dsp:txXfrm>
        <a:off x="1828223" y="0"/>
        <a:ext cx="6884744" cy="856296"/>
      </dsp:txXfrm>
    </dsp:sp>
    <dsp:sp modelId="{C19F39D9-E96C-4D75-A1F3-9FE9F698E819}">
      <dsp:nvSpPr>
        <dsp:cNvPr id="0" name=""/>
        <dsp:cNvSpPr/>
      </dsp:nvSpPr>
      <dsp:spPr>
        <a:xfrm>
          <a:off x="85629" y="85629"/>
          <a:ext cx="1742593" cy="685036"/>
        </a:xfrm>
        <a:prstGeom prst="roundRect">
          <a:avLst>
            <a:gd name="adj" fmla="val 10000"/>
          </a:avLst>
        </a:prstGeom>
        <a:blipFill>
          <a:blip xmlns:r="http://schemas.openxmlformats.org/officeDocument/2006/relationships" r:embed="rId1">
            <a:extLst/>
          </a:blip>
          <a:srcRect/>
          <a:stretch>
            <a:fillRect t="-75000" b="-7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00CC35-704F-4DC3-90F2-7C2CE5BFA310}">
      <dsp:nvSpPr>
        <dsp:cNvPr id="0" name=""/>
        <dsp:cNvSpPr/>
      </dsp:nvSpPr>
      <dsp:spPr>
        <a:xfrm>
          <a:off x="0" y="941925"/>
          <a:ext cx="8712968" cy="856296"/>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u="none" kern="1200" dirty="0" smtClean="0"/>
            <a:t>83</a:t>
          </a:r>
          <a:r>
            <a:rPr lang="zh-CN" altLang="en-US" sz="2800" u="none" kern="1200" dirty="0" smtClean="0"/>
            <a:t>合作院校，</a:t>
          </a:r>
          <a:r>
            <a:rPr lang="en-US" altLang="zh-CN" sz="2800" u="none" kern="1200" dirty="0" smtClean="0"/>
            <a:t>541</a:t>
          </a:r>
          <a:r>
            <a:rPr lang="zh-CN" altLang="en-US" sz="2800" u="none" kern="1200" dirty="0" smtClean="0"/>
            <a:t>门课程，</a:t>
          </a:r>
          <a:r>
            <a:rPr lang="en-US" altLang="zh-CN" sz="2800" u="none" kern="1200" dirty="0" smtClean="0"/>
            <a:t>400</a:t>
          </a:r>
          <a:r>
            <a:rPr lang="zh-CN" altLang="en-US" sz="2800" u="none" kern="1200" dirty="0" smtClean="0"/>
            <a:t>万学生</a:t>
          </a:r>
          <a:endParaRPr lang="zh-CN" altLang="en-US" sz="2800" u="none" kern="1200" dirty="0"/>
        </a:p>
      </dsp:txBody>
      <dsp:txXfrm>
        <a:off x="1828223" y="941925"/>
        <a:ext cx="6884744" cy="856296"/>
      </dsp:txXfrm>
    </dsp:sp>
    <dsp:sp modelId="{B16C9BEE-72E1-4E19-83D9-D9F16A9C0EDA}">
      <dsp:nvSpPr>
        <dsp:cNvPr id="0" name=""/>
        <dsp:cNvSpPr/>
      </dsp:nvSpPr>
      <dsp:spPr>
        <a:xfrm>
          <a:off x="85629" y="1027555"/>
          <a:ext cx="1742593" cy="685036"/>
        </a:xfrm>
        <a:prstGeom prst="roundRect">
          <a:avLst>
            <a:gd name="adj" fmla="val 10000"/>
          </a:avLst>
        </a:prstGeom>
        <a:blipFill>
          <a:blip xmlns:r="http://schemas.openxmlformats.org/officeDocument/2006/relationships" r:embed="rId2" cstate="print">
            <a:extLst/>
          </a:blip>
          <a:srcRect/>
          <a:stretch>
            <a:fillRect t="-44000" b="-4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8C057-C22A-4EF0-8D17-4F8584EDC725}">
      <dsp:nvSpPr>
        <dsp:cNvPr id="0" name=""/>
        <dsp:cNvSpPr/>
      </dsp:nvSpPr>
      <dsp:spPr>
        <a:xfrm>
          <a:off x="0" y="1883851"/>
          <a:ext cx="8712968" cy="856296"/>
        </a:xfrm>
        <a:prstGeom prst="roundRect">
          <a:avLst>
            <a:gd name="adj" fmla="val 10000"/>
          </a:avLst>
        </a:prstGeom>
        <a:solidFill>
          <a:srgbClr val="FFC000"/>
        </a:soli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6680" tIns="106680" rIns="106680" bIns="10668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2800" b="0" kern="1200" dirty="0" smtClean="0">
              <a:solidFill>
                <a:schemeClr val="tx1"/>
              </a:solidFill>
            </a:rPr>
            <a:t> </a:t>
          </a:r>
          <a:r>
            <a:rPr lang="en-US" altLang="zh-CN" sz="2800" b="0" u="none" kern="1200" dirty="0" smtClean="0">
              <a:solidFill>
                <a:schemeClr val="tx1"/>
              </a:solidFill>
            </a:rPr>
            <a:t>87</a:t>
          </a:r>
          <a:r>
            <a:rPr lang="zh-CN" altLang="en-US" sz="2800" b="0" u="none" kern="1200" dirty="0" smtClean="0">
              <a:solidFill>
                <a:schemeClr val="tx1"/>
              </a:solidFill>
            </a:rPr>
            <a:t>门课程，</a:t>
          </a:r>
          <a:r>
            <a:rPr lang="en-US" altLang="zh-CN" sz="2800" b="0" u="none" kern="1200" dirty="0" smtClean="0">
              <a:solidFill>
                <a:schemeClr val="tx1"/>
              </a:solidFill>
            </a:rPr>
            <a:t>100</a:t>
          </a:r>
          <a:r>
            <a:rPr lang="zh-CN" altLang="en-US" sz="2800" b="0" u="none" kern="1200" dirty="0" smtClean="0">
              <a:solidFill>
                <a:schemeClr val="tx1"/>
              </a:solidFill>
            </a:rPr>
            <a:t>万学生</a:t>
          </a:r>
          <a:endParaRPr lang="zh-CN" altLang="en-US" sz="2800" b="0" u="none" kern="1200" dirty="0">
            <a:solidFill>
              <a:schemeClr val="tx1"/>
            </a:solidFill>
          </a:endParaRPr>
        </a:p>
      </dsp:txBody>
      <dsp:txXfrm>
        <a:off x="1828223" y="1883851"/>
        <a:ext cx="6884744" cy="856296"/>
      </dsp:txXfrm>
    </dsp:sp>
    <dsp:sp modelId="{B8586E11-0C89-4903-B85E-A577349A544A}">
      <dsp:nvSpPr>
        <dsp:cNvPr id="0" name=""/>
        <dsp:cNvSpPr/>
      </dsp:nvSpPr>
      <dsp:spPr>
        <a:xfrm>
          <a:off x="72002" y="1948060"/>
          <a:ext cx="1742593" cy="400280"/>
        </a:xfrm>
        <a:prstGeom prst="roundRect">
          <a:avLst>
            <a:gd name="adj" fmla="val 10000"/>
          </a:avLst>
        </a:prstGeom>
        <a:blipFill>
          <a:blip xmlns:r="http://schemas.openxmlformats.org/officeDocument/2006/relationships" r:embed="rId3">
            <a:extLst/>
          </a:blip>
          <a:srcRect/>
          <a:stretch>
            <a:fillRect t="-84000" b="-8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6AD62-164F-4CFD-9CDB-0D8AF7C28342}">
      <dsp:nvSpPr>
        <dsp:cNvPr id="0" name=""/>
        <dsp:cNvSpPr/>
      </dsp:nvSpPr>
      <dsp:spPr>
        <a:xfrm>
          <a:off x="0" y="0"/>
          <a:ext cx="8712968" cy="811291"/>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37160" tIns="137160" rIns="137160" bIns="13716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3600" b="0" u="none" kern="1200" dirty="0" smtClean="0">
              <a:solidFill>
                <a:schemeClr val="tx1"/>
              </a:solidFill>
            </a:rPr>
            <a:t> </a:t>
          </a:r>
          <a:r>
            <a:rPr lang="en-US" altLang="zh-CN" sz="2800" b="0" u="none" kern="1200" dirty="0" smtClean="0">
              <a:solidFill>
                <a:schemeClr val="tx1"/>
              </a:solidFill>
            </a:rPr>
            <a:t>17</a:t>
          </a:r>
          <a:r>
            <a:rPr lang="zh-CN" altLang="en-US" sz="2800" b="0" u="none" kern="1200" dirty="0" smtClean="0">
              <a:solidFill>
                <a:schemeClr val="tx1"/>
              </a:solidFill>
            </a:rPr>
            <a:t>合作院校，</a:t>
          </a:r>
          <a:r>
            <a:rPr lang="en-US" altLang="zh-CN" sz="2800" b="0" u="none" kern="1200" dirty="0" smtClean="0">
              <a:solidFill>
                <a:schemeClr val="tx1"/>
              </a:solidFill>
            </a:rPr>
            <a:t>162</a:t>
          </a:r>
          <a:r>
            <a:rPr lang="zh-CN" altLang="en-US" sz="2800" b="0" u="none" kern="1200" dirty="0" smtClean="0">
              <a:solidFill>
                <a:schemeClr val="tx1"/>
              </a:solidFill>
            </a:rPr>
            <a:t>门课程，</a:t>
          </a:r>
          <a:r>
            <a:rPr lang="en-US" altLang="zh-CN" sz="2800" b="0" u="none" kern="1200" dirty="0" smtClean="0">
              <a:solidFill>
                <a:schemeClr val="tx1"/>
              </a:solidFill>
            </a:rPr>
            <a:t>72</a:t>
          </a:r>
          <a:r>
            <a:rPr lang="zh-CN" altLang="en-US" sz="2800" b="0" u="none" kern="1200" dirty="0" smtClean="0">
              <a:solidFill>
                <a:schemeClr val="tx1"/>
              </a:solidFill>
            </a:rPr>
            <a:t>万学生</a:t>
          </a:r>
        </a:p>
        <a:p>
          <a:pPr lvl="0" algn="l" defTabSz="666750">
            <a:lnSpc>
              <a:spcPct val="90000"/>
            </a:lnSpc>
            <a:spcBef>
              <a:spcPct val="0"/>
            </a:spcBef>
            <a:spcAft>
              <a:spcPct val="35000"/>
            </a:spcAft>
          </a:pPr>
          <a:endParaRPr lang="zh-CN" altLang="en-US" sz="1200" kern="1200" dirty="0"/>
        </a:p>
      </dsp:txBody>
      <dsp:txXfrm>
        <a:off x="1823722" y="0"/>
        <a:ext cx="6889245" cy="811291"/>
      </dsp:txXfrm>
    </dsp:sp>
    <dsp:sp modelId="{C19F39D9-E96C-4D75-A1F3-9FE9F698E819}">
      <dsp:nvSpPr>
        <dsp:cNvPr id="0" name=""/>
        <dsp:cNvSpPr/>
      </dsp:nvSpPr>
      <dsp:spPr>
        <a:xfrm>
          <a:off x="81129" y="81129"/>
          <a:ext cx="1742593" cy="649032"/>
        </a:xfrm>
        <a:prstGeom prst="roundRect">
          <a:avLst>
            <a:gd name="adj" fmla="val 10000"/>
          </a:avLst>
        </a:prstGeom>
        <a:blipFill>
          <a:blip xmlns:r="http://schemas.openxmlformats.org/officeDocument/2006/relationships" r:embed="rId1">
            <a:extLst/>
          </a:blip>
          <a:srcRect/>
          <a:stretch>
            <a:fillRect t="-5000" b="-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00CC35-704F-4DC3-90F2-7C2CE5BFA310}">
      <dsp:nvSpPr>
        <dsp:cNvPr id="0" name=""/>
        <dsp:cNvSpPr/>
      </dsp:nvSpPr>
      <dsp:spPr>
        <a:xfrm>
          <a:off x="0" y="892420"/>
          <a:ext cx="8712968" cy="811291"/>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t> </a:t>
          </a:r>
          <a:r>
            <a:rPr lang="zh-CN" altLang="en-US" sz="2800" u="none" kern="1200" dirty="0" smtClean="0"/>
            <a:t>服务军队，</a:t>
          </a:r>
          <a:r>
            <a:rPr lang="en-US" altLang="zh-CN" sz="2800" u="none" kern="1200" dirty="0" smtClean="0"/>
            <a:t>63</a:t>
          </a:r>
          <a:r>
            <a:rPr lang="zh-CN" altLang="en-US" sz="2800" u="none" kern="1200" dirty="0" smtClean="0"/>
            <a:t>门课程，</a:t>
          </a:r>
          <a:r>
            <a:rPr lang="en-US" altLang="zh-CN" sz="2800" u="none" kern="1200" dirty="0" smtClean="0"/>
            <a:t>25</a:t>
          </a:r>
          <a:r>
            <a:rPr lang="zh-CN" altLang="en-US" sz="2800" u="none" kern="1200" dirty="0" smtClean="0"/>
            <a:t>万学生</a:t>
          </a:r>
          <a:endParaRPr lang="zh-CN" altLang="en-US" sz="2800" u="none" kern="1200" dirty="0"/>
        </a:p>
      </dsp:txBody>
      <dsp:txXfrm>
        <a:off x="1823722" y="892420"/>
        <a:ext cx="6889245" cy="811291"/>
      </dsp:txXfrm>
    </dsp:sp>
    <dsp:sp modelId="{B16C9BEE-72E1-4E19-83D9-D9F16A9C0EDA}">
      <dsp:nvSpPr>
        <dsp:cNvPr id="0" name=""/>
        <dsp:cNvSpPr/>
      </dsp:nvSpPr>
      <dsp:spPr>
        <a:xfrm>
          <a:off x="81129" y="973549"/>
          <a:ext cx="1742593" cy="649032"/>
        </a:xfrm>
        <a:prstGeom prst="roundRect">
          <a:avLst>
            <a:gd name="adj" fmla="val 10000"/>
          </a:avLst>
        </a:prstGeom>
        <a:blipFill>
          <a:blip xmlns:r="http://schemas.openxmlformats.org/officeDocument/2006/relationships" r:embed="rId2">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8C057-C22A-4EF0-8D17-4F8584EDC725}">
      <dsp:nvSpPr>
        <dsp:cNvPr id="0" name=""/>
        <dsp:cNvSpPr/>
      </dsp:nvSpPr>
      <dsp:spPr>
        <a:xfrm>
          <a:off x="0" y="1784840"/>
          <a:ext cx="8712968" cy="811291"/>
        </a:xfrm>
        <a:prstGeom prst="roundRect">
          <a:avLst>
            <a:gd name="adj" fmla="val 10000"/>
          </a:avLst>
        </a:prstGeom>
        <a:solidFill>
          <a:srgbClr val="FFC000"/>
        </a:soli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kern="1200" dirty="0" smtClean="0">
              <a:latin typeface="Arial" pitchFamily="34" charset="0"/>
              <a:ea typeface="宋体" pitchFamily="2" charset="-122"/>
            </a:rPr>
            <a:t> </a:t>
          </a:r>
          <a:r>
            <a:rPr lang="en-US" altLang="zh-CN" sz="2800" u="none" kern="1200" dirty="0" smtClean="0"/>
            <a:t>30</a:t>
          </a:r>
          <a:r>
            <a:rPr lang="zh-CN" altLang="en-US" sz="2800" u="none" kern="1200" dirty="0" smtClean="0"/>
            <a:t>合作院校，</a:t>
          </a:r>
          <a:r>
            <a:rPr lang="en-US" altLang="zh-CN" sz="2800" u="none" kern="1200" dirty="0" smtClean="0"/>
            <a:t>130</a:t>
          </a:r>
          <a:r>
            <a:rPr lang="zh-CN" altLang="en-US" sz="2800" u="none" kern="1200" dirty="0" smtClean="0"/>
            <a:t>门课程，</a:t>
          </a:r>
          <a:r>
            <a:rPr lang="en-US" altLang="zh-CN" sz="2800" u="none" kern="1200" dirty="0" smtClean="0"/>
            <a:t>100</a:t>
          </a:r>
          <a:r>
            <a:rPr lang="zh-CN" altLang="en-US" sz="2800" u="none" kern="1200" dirty="0" smtClean="0"/>
            <a:t>万学生</a:t>
          </a:r>
          <a:endParaRPr lang="zh-CN" altLang="en-US" sz="2800" u="none" kern="1200" dirty="0"/>
        </a:p>
      </dsp:txBody>
      <dsp:txXfrm>
        <a:off x="1823722" y="1784840"/>
        <a:ext cx="6889245" cy="811291"/>
      </dsp:txXfrm>
    </dsp:sp>
    <dsp:sp modelId="{B8586E11-0C89-4903-B85E-A577349A544A}">
      <dsp:nvSpPr>
        <dsp:cNvPr id="0" name=""/>
        <dsp:cNvSpPr/>
      </dsp:nvSpPr>
      <dsp:spPr>
        <a:xfrm>
          <a:off x="81129" y="1865969"/>
          <a:ext cx="1742593" cy="649032"/>
        </a:xfrm>
        <a:prstGeom prst="roundRect">
          <a:avLst>
            <a:gd name="adj" fmla="val 10000"/>
          </a:avLst>
        </a:prstGeom>
        <a:blipFill>
          <a:blip xmlns:r="http://schemas.openxmlformats.org/officeDocument/2006/relationships" r:embed="rId3">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61BA7-73AA-4200-ADDC-B2C1ABF31E90}">
      <dsp:nvSpPr>
        <dsp:cNvPr id="0" name=""/>
        <dsp:cNvSpPr/>
      </dsp:nvSpPr>
      <dsp:spPr>
        <a:xfrm>
          <a:off x="1160016" y="0"/>
          <a:ext cx="1160016" cy="941362"/>
        </a:xfrm>
        <a:prstGeom prst="trapezoid">
          <a:avLst>
            <a:gd name="adj" fmla="val 61614"/>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altLang="zh-CN" sz="2400" kern="1200" dirty="0" smtClean="0"/>
        </a:p>
        <a:p>
          <a:pPr lvl="0" algn="ctr" defTabSz="1066800">
            <a:lnSpc>
              <a:spcPct val="90000"/>
            </a:lnSpc>
            <a:spcBef>
              <a:spcPct val="0"/>
            </a:spcBef>
            <a:spcAft>
              <a:spcPct val="35000"/>
            </a:spcAft>
          </a:pPr>
          <a:r>
            <a:rPr lang="en-US" altLang="zh-CN" sz="2400" kern="1200" dirty="0" smtClean="0"/>
            <a:t>985</a:t>
          </a:r>
          <a:endParaRPr lang="zh-CN" altLang="en-US" sz="2400" kern="1200" dirty="0"/>
        </a:p>
      </dsp:txBody>
      <dsp:txXfrm>
        <a:off x="1160016" y="0"/>
        <a:ext cx="1160016" cy="941362"/>
      </dsp:txXfrm>
    </dsp:sp>
    <dsp:sp modelId="{74A49AE5-3366-4581-B39B-7622AFE6DE70}">
      <dsp:nvSpPr>
        <dsp:cNvPr id="0" name=""/>
        <dsp:cNvSpPr/>
      </dsp:nvSpPr>
      <dsp:spPr>
        <a:xfrm>
          <a:off x="580008" y="941362"/>
          <a:ext cx="2320032" cy="941362"/>
        </a:xfrm>
        <a:prstGeom prst="trapezoid">
          <a:avLst>
            <a:gd name="adj" fmla="val 61614"/>
          </a:avLst>
        </a:prstGeom>
        <a:solidFill>
          <a:srgbClr val="FFFF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kern="1200" dirty="0" smtClean="0"/>
            <a:t>211</a:t>
          </a:r>
          <a:endParaRPr lang="zh-CN" altLang="en-US" sz="2400" kern="1200" dirty="0"/>
        </a:p>
      </dsp:txBody>
      <dsp:txXfrm>
        <a:off x="986013" y="941362"/>
        <a:ext cx="1508020" cy="941362"/>
      </dsp:txXfrm>
    </dsp:sp>
    <dsp:sp modelId="{86A03773-636B-49C2-9CEA-F3FD4DF803FC}">
      <dsp:nvSpPr>
        <dsp:cNvPr id="0" name=""/>
        <dsp:cNvSpPr/>
      </dsp:nvSpPr>
      <dsp:spPr>
        <a:xfrm>
          <a:off x="0" y="1882725"/>
          <a:ext cx="3480048" cy="941362"/>
        </a:xfrm>
        <a:prstGeom prst="trapezoid">
          <a:avLst>
            <a:gd name="adj" fmla="val 61614"/>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普通高校</a:t>
          </a:r>
          <a:endParaRPr lang="en-US" altLang="zh-CN" sz="2400" kern="1200" dirty="0" smtClean="0"/>
        </a:p>
        <a:p>
          <a:pPr lvl="0" algn="ctr" defTabSz="1066800">
            <a:lnSpc>
              <a:spcPct val="90000"/>
            </a:lnSpc>
            <a:spcBef>
              <a:spcPct val="0"/>
            </a:spcBef>
            <a:spcAft>
              <a:spcPct val="35000"/>
            </a:spcAft>
          </a:pPr>
          <a:r>
            <a:rPr lang="zh-CN" altLang="en-US" sz="2400" kern="1200" dirty="0" smtClean="0"/>
            <a:t>高职院校</a:t>
          </a:r>
          <a:endParaRPr lang="zh-CN" altLang="en-US" sz="2400" kern="1200" dirty="0"/>
        </a:p>
      </dsp:txBody>
      <dsp:txXfrm>
        <a:off x="609008" y="1882725"/>
        <a:ext cx="2262031" cy="9413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122E9-AA9E-499B-AA5C-FCA4064C0C52}" type="datetimeFigureOut">
              <a:rPr lang="zh-CN" altLang="en-US" smtClean="0"/>
              <a:pPr/>
              <a:t>2016/7/21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B688BA-E192-4CE0-BB29-847F05A08EE3}" type="slidenum">
              <a:rPr lang="zh-CN" altLang="en-US" smtClean="0"/>
              <a:pPr/>
              <a:t>‹#›</a:t>
            </a:fld>
            <a:endParaRPr lang="zh-CN" altLang="en-US"/>
          </a:p>
        </p:txBody>
      </p:sp>
    </p:spTree>
    <p:extLst>
      <p:ext uri="{BB962C8B-B14F-4D97-AF65-F5344CB8AC3E}">
        <p14:creationId xmlns:p14="http://schemas.microsoft.com/office/powerpoint/2010/main" val="386950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0B688BA-E192-4CE0-BB29-847F05A08EE3}" type="slidenum">
              <a:rPr lang="zh-CN" altLang="en-US" smtClean="0"/>
              <a:pPr/>
              <a:t>1</a:t>
            </a:fld>
            <a:endParaRPr lang="zh-CN" altLang="en-US"/>
          </a:p>
        </p:txBody>
      </p:sp>
    </p:spTree>
    <p:extLst>
      <p:ext uri="{BB962C8B-B14F-4D97-AF65-F5344CB8AC3E}">
        <p14:creationId xmlns:p14="http://schemas.microsoft.com/office/powerpoint/2010/main" val="735229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r>
              <a:rPr lang="en-US" altLang="zh-CN" smtClean="0">
                <a:ea typeface="宋体" pitchFamily="2" charset="-122"/>
              </a:rPr>
              <a:t>【</a:t>
            </a:r>
            <a:r>
              <a:rPr lang="zh-CN" altLang="en-US" smtClean="0">
                <a:ea typeface="宋体" pitchFamily="2" charset="-122"/>
              </a:rPr>
              <a:t>建议标题改为“开展教育学研究的新机遇”</a:t>
            </a:r>
            <a:r>
              <a:rPr lang="en-US" altLang="zh-CN" smtClean="0">
                <a:ea typeface="宋体" pitchFamily="2" charset="-122"/>
              </a:rPr>
              <a:t>】</a:t>
            </a:r>
            <a:endParaRPr lang="zh-CN" altLang="en-US" smtClean="0">
              <a:ea typeface="宋体" pitchFamily="2" charset="-122"/>
            </a:endParaRPr>
          </a:p>
          <a:p>
            <a:endParaRPr lang="en-US" altLang="zh-CN" smtClean="0">
              <a:ea typeface="宋体" pitchFamily="2" charset="-122"/>
            </a:endParaRPr>
          </a:p>
          <a:p>
            <a:r>
              <a:rPr lang="en-US" altLang="zh-CN" smtClean="0">
                <a:ea typeface="宋体" pitchFamily="2" charset="-122"/>
              </a:rPr>
              <a:t>Enabled by new cyber-infrastructure technologies, a rapidly developing family of "massively open online courses"</a:t>
            </a:r>
          </a:p>
          <a:p>
            <a:r>
              <a:rPr lang="en-US" altLang="zh-CN" smtClean="0">
                <a:ea typeface="宋体" pitchFamily="2" charset="-122"/>
              </a:rPr>
              <a:t>(MOOCs) hold the potential to make interactive educational experiences available at massive scale. </a:t>
            </a:r>
          </a:p>
          <a:p>
            <a:r>
              <a:rPr lang="en-US" altLang="zh-CN" smtClean="0">
                <a:ea typeface="宋体" pitchFamily="2" charset="-122"/>
              </a:rPr>
              <a:t>At the same time, researchers, educators, and policy makers are increasingly interested in the potential for big-data driven learning-analytics, to transform how educational experiences are designed, deployed and evaluated.</a:t>
            </a:r>
          </a:p>
          <a:p>
            <a:endParaRPr lang="en-US" altLang="zh-CN" smtClean="0">
              <a:ea typeface="宋体" pitchFamily="2" charset="-122"/>
            </a:endParaRPr>
          </a:p>
          <a:p>
            <a:r>
              <a:rPr lang="en-US" altLang="zh-CN" smtClean="0">
                <a:ea typeface="宋体" pitchFamily="2" charset="-122"/>
              </a:rPr>
              <a:t>Coursera</a:t>
            </a:r>
            <a:r>
              <a:rPr lang="zh-CN" altLang="en-US" smtClean="0">
                <a:ea typeface="宋体" pitchFamily="2" charset="-122"/>
              </a:rPr>
              <a:t>：斯坦福大学支持，提供杜克大学，伯克利大学等</a:t>
            </a:r>
            <a:r>
              <a:rPr lang="en-US" altLang="zh-CN" smtClean="0">
                <a:ea typeface="宋体" pitchFamily="2" charset="-122"/>
              </a:rPr>
              <a:t>33</a:t>
            </a:r>
            <a:r>
              <a:rPr lang="zh-CN" altLang="en-US" smtClean="0">
                <a:ea typeface="宋体" pitchFamily="2" charset="-122"/>
              </a:rPr>
              <a:t>个合作院校，</a:t>
            </a:r>
            <a:r>
              <a:rPr lang="en-US" altLang="zh-CN" smtClean="0">
                <a:ea typeface="宋体" pitchFamily="2" charset="-122"/>
              </a:rPr>
              <a:t>449</a:t>
            </a:r>
            <a:r>
              <a:rPr lang="zh-CN" altLang="en-US" smtClean="0">
                <a:ea typeface="宋体" pitchFamily="2" charset="-122"/>
              </a:rPr>
              <a:t>门课程</a:t>
            </a:r>
          </a:p>
          <a:p>
            <a:r>
              <a:rPr lang="en-US" altLang="zh-CN" smtClean="0">
                <a:ea typeface="宋体" pitchFamily="2" charset="-122"/>
              </a:rPr>
              <a:t>Udacity</a:t>
            </a:r>
            <a:r>
              <a:rPr lang="zh-CN" altLang="en-US" smtClean="0">
                <a:ea typeface="宋体" pitchFamily="2" charset="-122"/>
              </a:rPr>
              <a:t>：斯坦福大学独家经营，</a:t>
            </a:r>
            <a:r>
              <a:rPr lang="en-US" altLang="zh-CN" smtClean="0">
                <a:ea typeface="宋体" pitchFamily="2" charset="-122"/>
              </a:rPr>
              <a:t>24</a:t>
            </a:r>
            <a:r>
              <a:rPr lang="zh-CN" altLang="en-US" smtClean="0">
                <a:ea typeface="宋体" pitchFamily="2" charset="-122"/>
              </a:rPr>
              <a:t>门课程</a:t>
            </a:r>
          </a:p>
          <a:p>
            <a:r>
              <a:rPr lang="en-US" altLang="zh-CN" smtClean="0">
                <a:ea typeface="宋体" pitchFamily="2" charset="-122"/>
              </a:rPr>
              <a:t>edX</a:t>
            </a:r>
            <a:r>
              <a:rPr lang="zh-CN" altLang="en-US" smtClean="0">
                <a:ea typeface="宋体" pitchFamily="2" charset="-122"/>
              </a:rPr>
              <a:t>：</a:t>
            </a:r>
            <a:r>
              <a:rPr lang="en-US" altLang="zh-CN" smtClean="0">
                <a:ea typeface="宋体" pitchFamily="2" charset="-122"/>
              </a:rPr>
              <a:t>M.I.T</a:t>
            </a:r>
            <a:r>
              <a:rPr lang="zh-CN" altLang="en-US" smtClean="0">
                <a:ea typeface="宋体" pitchFamily="2" charset="-122"/>
              </a:rPr>
              <a:t>和哈佛大学支持的非营利组织，与加州大学等</a:t>
            </a:r>
            <a:r>
              <a:rPr lang="en-US" altLang="zh-CN" smtClean="0">
                <a:ea typeface="宋体" pitchFamily="2" charset="-122"/>
              </a:rPr>
              <a:t>28</a:t>
            </a:r>
            <a:r>
              <a:rPr lang="zh-CN" altLang="en-US" smtClean="0">
                <a:ea typeface="宋体" pitchFamily="2" charset="-122"/>
              </a:rPr>
              <a:t>所高校合作，</a:t>
            </a:r>
            <a:r>
              <a:rPr lang="en-US" altLang="zh-CN" smtClean="0">
                <a:ea typeface="宋体" pitchFamily="2" charset="-122"/>
              </a:rPr>
              <a:t>72</a:t>
            </a:r>
            <a:r>
              <a:rPr lang="zh-CN" altLang="en-US" smtClean="0">
                <a:ea typeface="宋体" pitchFamily="2" charset="-122"/>
              </a:rPr>
              <a:t>门课程</a:t>
            </a:r>
            <a:endParaRPr lang="en-US" altLang="zh-CN" smtClean="0">
              <a:ea typeface="宋体" pitchFamily="2" charset="-122"/>
            </a:endParaRPr>
          </a:p>
          <a:p>
            <a:endParaRPr lang="en-US" altLang="zh-CN" smtClean="0">
              <a:ea typeface="宋体" pitchFamily="2" charset="-122"/>
            </a:endParaRPr>
          </a:p>
          <a:p>
            <a:r>
              <a:rPr lang="zh-CN" altLang="en-US" smtClean="0">
                <a:ea typeface="宋体" pitchFamily="2" charset="-122"/>
              </a:rPr>
              <a:t>以上述公司为代表的</a:t>
            </a:r>
            <a:r>
              <a:rPr lang="en-US" altLang="zh-CN" smtClean="0">
                <a:ea typeface="宋体" pitchFamily="2" charset="-122"/>
              </a:rPr>
              <a:t>MOOC</a:t>
            </a:r>
            <a:r>
              <a:rPr lang="zh-CN" altLang="en-US" smtClean="0">
                <a:ea typeface="宋体" pitchFamily="2" charset="-122"/>
              </a:rPr>
              <a:t>课程的出现使名师教育资源的共享成为现实，为推进计算教育学研究创造了新的条件，为我国全面提高高等教育质量提供了机遇</a:t>
            </a:r>
          </a:p>
          <a:p>
            <a:endParaRPr lang="zh-CN" altLang="en-US" smtClean="0">
              <a:ea typeface="宋体" pitchFamily="2" charset="-122"/>
            </a:endParaRPr>
          </a:p>
          <a:p>
            <a:endParaRPr lang="zh-CN" altLang="en-US" smtClean="0">
              <a:ea typeface="宋体" pitchFamily="2" charset="-122"/>
            </a:endParaRPr>
          </a:p>
        </p:txBody>
      </p:sp>
      <p:sp>
        <p:nvSpPr>
          <p:cNvPr id="46084" name="灯片编号占位符 3"/>
          <p:cNvSpPr>
            <a:spLocks noGrp="1"/>
          </p:cNvSpPr>
          <p:nvPr>
            <p:ph type="sldNum" sz="quarter" idx="5"/>
          </p:nvPr>
        </p:nvSpPr>
        <p:spPr>
          <a:noFill/>
        </p:spPr>
        <p:txBody>
          <a:bodyPr/>
          <a:lstStyle/>
          <a:p>
            <a:fld id="{0B66E681-9DF3-45FF-AB0B-9CB0E3FEB141}" type="slidenum">
              <a:rPr lang="zh-CN" altLang="en-US" smtClean="0">
                <a:ea typeface="宋体" pitchFamily="2" charset="-122"/>
              </a:rPr>
              <a:pPr/>
              <a:t>21</a:t>
            </a:fld>
            <a:endParaRPr lang="zh-CN" altLang="en-US" smtClean="0">
              <a:ea typeface="宋体" pitchFamily="2" charset="-122"/>
            </a:endParaRPr>
          </a:p>
        </p:txBody>
      </p:sp>
    </p:spTree>
    <p:extLst>
      <p:ext uri="{BB962C8B-B14F-4D97-AF65-F5344CB8AC3E}">
        <p14:creationId xmlns:p14="http://schemas.microsoft.com/office/powerpoint/2010/main" val="429367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r>
              <a:rPr lang="zh-CN" altLang="en-US" dirty="0" smtClean="0">
                <a:ea typeface="宋体" pitchFamily="2" charset="-122"/>
              </a:rPr>
              <a:t>如果他们中的每一个人都领导一个由五位成员组成的群体工作组，全国将新增</a:t>
            </a:r>
            <a:r>
              <a:rPr lang="en-US" altLang="zh-CN" dirty="0" smtClean="0">
                <a:ea typeface="宋体" pitchFamily="2" charset="-122"/>
              </a:rPr>
              <a:t>3.5</a:t>
            </a:r>
            <a:r>
              <a:rPr lang="zh-CN" altLang="en-US" dirty="0" smtClean="0">
                <a:ea typeface="宋体" pitchFamily="2" charset="-122"/>
              </a:rPr>
              <a:t>万个群工组，形成</a:t>
            </a:r>
            <a:r>
              <a:rPr lang="en-US" altLang="zh-CN" dirty="0" smtClean="0">
                <a:ea typeface="宋体" pitchFamily="2" charset="-122"/>
              </a:rPr>
              <a:t>17.5</a:t>
            </a:r>
            <a:r>
              <a:rPr lang="zh-CN" altLang="en-US" dirty="0" smtClean="0">
                <a:ea typeface="宋体" pitchFamily="2" charset="-122"/>
              </a:rPr>
              <a:t>万信息产业大军，可确保我国转型升级，进入经济经济阶段。</a:t>
            </a:r>
            <a:endParaRPr lang="en-US" altLang="zh-CN" dirty="0" smtClean="0">
              <a:ea typeface="宋体" pitchFamily="2" charset="-122"/>
            </a:endParaRPr>
          </a:p>
          <a:p>
            <a:endParaRPr lang="zh-CN" altLang="en-US" dirty="0" smtClean="0">
              <a:ea typeface="宋体" pitchFamily="2" charset="-122"/>
            </a:endParaRPr>
          </a:p>
        </p:txBody>
      </p:sp>
      <p:sp>
        <p:nvSpPr>
          <p:cNvPr id="46084" name="灯片编号占位符 3"/>
          <p:cNvSpPr>
            <a:spLocks noGrp="1"/>
          </p:cNvSpPr>
          <p:nvPr>
            <p:ph type="sldNum" sz="quarter" idx="5"/>
          </p:nvPr>
        </p:nvSpPr>
        <p:spPr>
          <a:noFill/>
        </p:spPr>
        <p:txBody>
          <a:bodyPr/>
          <a:lstStyle/>
          <a:p>
            <a:fld id="{71FF7E70-F3AE-400E-916F-3776F1F7FB8C}" type="slidenum">
              <a:rPr lang="en-US" altLang="zh-CN" smtClean="0">
                <a:ea typeface="宋体" pitchFamily="2" charset="-122"/>
              </a:rPr>
              <a:pPr/>
              <a:t>25</a:t>
            </a:fld>
            <a:endParaRPr lang="en-US" altLang="zh-CN" smtClean="0">
              <a:ea typeface="宋体" pitchFamily="2" charset="-122"/>
            </a:endParaRPr>
          </a:p>
        </p:txBody>
      </p:sp>
    </p:spTree>
    <p:extLst>
      <p:ext uri="{BB962C8B-B14F-4D97-AF65-F5344CB8AC3E}">
        <p14:creationId xmlns:p14="http://schemas.microsoft.com/office/powerpoint/2010/main" val="85749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全国共有普通高等学校和成人高等学校</a:t>
            </a:r>
            <a:r>
              <a:rPr lang="en-US" altLang="zh-CN" sz="1200" kern="1200" dirty="0" smtClean="0">
                <a:solidFill>
                  <a:schemeClr val="tx1"/>
                </a:solidFill>
                <a:latin typeface="+mn-lt"/>
                <a:ea typeface="+mn-ea"/>
                <a:cs typeface="+mn-cs"/>
              </a:rPr>
              <a:t>2852</a:t>
            </a:r>
            <a:r>
              <a:rPr lang="zh-CN" altLang="zh-CN" sz="1200" kern="1200" dirty="0" smtClean="0">
                <a:solidFill>
                  <a:schemeClr val="tx1"/>
                </a:solidFill>
                <a:latin typeface="+mn-lt"/>
                <a:ea typeface="+mn-ea"/>
                <a:cs typeface="+mn-cs"/>
              </a:rPr>
              <a:t>所，比上年增加</a:t>
            </a:r>
            <a:r>
              <a:rPr lang="en-US" altLang="zh-CN" sz="1200" kern="1200" dirty="0" smtClean="0">
                <a:solidFill>
                  <a:schemeClr val="tx1"/>
                </a:solidFill>
                <a:latin typeface="+mn-lt"/>
                <a:ea typeface="+mn-ea"/>
                <a:cs typeface="+mn-cs"/>
              </a:rPr>
              <a:t>28</a:t>
            </a:r>
            <a:r>
              <a:rPr lang="zh-CN" altLang="zh-CN" sz="1200" kern="1200" dirty="0" smtClean="0">
                <a:solidFill>
                  <a:schemeClr val="tx1"/>
                </a:solidFill>
                <a:latin typeface="+mn-lt"/>
                <a:ea typeface="+mn-ea"/>
                <a:cs typeface="+mn-cs"/>
              </a:rPr>
              <a:t>所。其中，普通高等学校</a:t>
            </a:r>
            <a:r>
              <a:rPr lang="en-US" altLang="zh-CN" sz="1200" kern="1200" dirty="0" smtClean="0">
                <a:solidFill>
                  <a:schemeClr val="tx1"/>
                </a:solidFill>
                <a:latin typeface="+mn-lt"/>
                <a:ea typeface="+mn-ea"/>
                <a:cs typeface="+mn-cs"/>
              </a:rPr>
              <a:t>2560</a:t>
            </a:r>
            <a:r>
              <a:rPr lang="zh-CN" altLang="zh-CN" sz="1200" kern="1200" dirty="0" smtClean="0">
                <a:solidFill>
                  <a:schemeClr val="tx1"/>
                </a:solidFill>
                <a:latin typeface="+mn-lt"/>
                <a:ea typeface="+mn-ea"/>
                <a:cs typeface="+mn-cs"/>
              </a:rPr>
              <a:t>所（含独立学院</a:t>
            </a:r>
            <a:r>
              <a:rPr lang="en-US" altLang="zh-CN" sz="1200" kern="1200" dirty="0" smtClean="0">
                <a:solidFill>
                  <a:schemeClr val="tx1"/>
                </a:solidFill>
                <a:latin typeface="+mn-lt"/>
                <a:ea typeface="+mn-ea"/>
                <a:cs typeface="+mn-cs"/>
              </a:rPr>
              <a:t>275</a:t>
            </a:r>
            <a:r>
              <a:rPr lang="zh-CN" altLang="zh-CN" sz="1200" kern="1200" dirty="0" smtClean="0">
                <a:solidFill>
                  <a:schemeClr val="tx1"/>
                </a:solidFill>
                <a:latin typeface="+mn-lt"/>
                <a:ea typeface="+mn-ea"/>
                <a:cs typeface="+mn-cs"/>
              </a:rPr>
              <a:t>所），比上年增加</a:t>
            </a:r>
            <a:r>
              <a:rPr lang="en-US" altLang="zh-CN" sz="1200" kern="1200" dirty="0" smtClean="0">
                <a:solidFill>
                  <a:schemeClr val="tx1"/>
                </a:solidFill>
                <a:latin typeface="+mn-lt"/>
                <a:ea typeface="+mn-ea"/>
                <a:cs typeface="+mn-cs"/>
              </a:rPr>
              <a:t>31</a:t>
            </a:r>
            <a:r>
              <a:rPr lang="zh-CN" altLang="zh-CN" sz="1200" kern="1200" dirty="0" smtClean="0">
                <a:solidFill>
                  <a:schemeClr val="tx1"/>
                </a:solidFill>
                <a:latin typeface="+mn-lt"/>
                <a:ea typeface="+mn-ea"/>
                <a:cs typeface="+mn-cs"/>
              </a:rPr>
              <a:t>所；成人高等学校</a:t>
            </a:r>
            <a:r>
              <a:rPr lang="en-US" altLang="zh-CN" sz="1200" kern="1200" dirty="0" smtClean="0">
                <a:solidFill>
                  <a:schemeClr val="tx1"/>
                </a:solidFill>
                <a:latin typeface="+mn-lt"/>
                <a:ea typeface="+mn-ea"/>
                <a:cs typeface="+mn-cs"/>
              </a:rPr>
              <a:t>292</a:t>
            </a:r>
            <a:r>
              <a:rPr lang="zh-CN" altLang="zh-CN" sz="1200" kern="1200" dirty="0" smtClean="0">
                <a:solidFill>
                  <a:schemeClr val="tx1"/>
                </a:solidFill>
                <a:latin typeface="+mn-lt"/>
                <a:ea typeface="+mn-ea"/>
                <a:cs typeface="+mn-cs"/>
              </a:rPr>
              <a:t>所，比上年减少</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所。普通高校中本科院校</a:t>
            </a:r>
            <a:r>
              <a:rPr lang="en-US" altLang="zh-CN" sz="1200" kern="1200" dirty="0" smtClean="0">
                <a:solidFill>
                  <a:schemeClr val="tx1"/>
                </a:solidFill>
                <a:latin typeface="+mn-lt"/>
                <a:ea typeface="+mn-ea"/>
                <a:cs typeface="+mn-cs"/>
              </a:rPr>
              <a:t>1219</a:t>
            </a:r>
            <a:r>
              <a:rPr lang="zh-CN" altLang="zh-CN" sz="1200" kern="1200" dirty="0" smtClean="0">
                <a:solidFill>
                  <a:schemeClr val="tx1"/>
                </a:solidFill>
                <a:latin typeface="+mn-lt"/>
                <a:ea typeface="+mn-ea"/>
                <a:cs typeface="+mn-cs"/>
              </a:rPr>
              <a:t>所，比上年增加</a:t>
            </a:r>
            <a:r>
              <a:rPr lang="en-US" altLang="zh-CN" sz="1200" kern="1200" dirty="0" smtClean="0">
                <a:solidFill>
                  <a:schemeClr val="tx1"/>
                </a:solidFill>
                <a:latin typeface="+mn-lt"/>
                <a:ea typeface="+mn-ea"/>
                <a:cs typeface="+mn-cs"/>
              </a:rPr>
              <a:t>17</a:t>
            </a:r>
            <a:r>
              <a:rPr lang="zh-CN" altLang="zh-CN" sz="1200" kern="1200" dirty="0" smtClean="0">
                <a:solidFill>
                  <a:schemeClr val="tx1"/>
                </a:solidFill>
                <a:latin typeface="+mn-lt"/>
                <a:ea typeface="+mn-ea"/>
                <a:cs typeface="+mn-cs"/>
              </a:rPr>
              <a:t>所；高职（专科）院校</a:t>
            </a:r>
            <a:r>
              <a:rPr lang="en-US" altLang="zh-CN" sz="1200" kern="1200" dirty="0" smtClean="0">
                <a:solidFill>
                  <a:schemeClr val="tx1"/>
                </a:solidFill>
                <a:latin typeface="+mn-lt"/>
                <a:ea typeface="+mn-ea"/>
                <a:cs typeface="+mn-cs"/>
              </a:rPr>
              <a:t>1341</a:t>
            </a:r>
            <a:r>
              <a:rPr lang="zh-CN" altLang="zh-CN" sz="1200" kern="1200" dirty="0" smtClean="0">
                <a:solidFill>
                  <a:schemeClr val="tx1"/>
                </a:solidFill>
                <a:latin typeface="+mn-lt"/>
                <a:ea typeface="+mn-ea"/>
                <a:cs typeface="+mn-cs"/>
              </a:rPr>
              <a:t>所，比上年增加</a:t>
            </a:r>
            <a:r>
              <a:rPr lang="en-US" altLang="zh-CN" sz="1200" kern="1200" dirty="0" smtClean="0">
                <a:solidFill>
                  <a:schemeClr val="tx1"/>
                </a:solidFill>
                <a:latin typeface="+mn-lt"/>
                <a:ea typeface="+mn-ea"/>
                <a:cs typeface="+mn-cs"/>
              </a:rPr>
              <a:t>14</a:t>
            </a:r>
            <a:r>
              <a:rPr lang="zh-CN" altLang="zh-CN" sz="1200" kern="1200" dirty="0" smtClean="0">
                <a:solidFill>
                  <a:schemeClr val="tx1"/>
                </a:solidFill>
                <a:latin typeface="+mn-lt"/>
                <a:ea typeface="+mn-ea"/>
                <a:cs typeface="+mn-cs"/>
              </a:rPr>
              <a:t>所。全国共有研究生培养机构</a:t>
            </a:r>
            <a:r>
              <a:rPr lang="en-US" altLang="zh-CN" sz="1200" kern="1200" dirty="0" smtClean="0">
                <a:solidFill>
                  <a:schemeClr val="tx1"/>
                </a:solidFill>
                <a:latin typeface="+mn-lt"/>
                <a:ea typeface="+mn-ea"/>
                <a:cs typeface="+mn-cs"/>
              </a:rPr>
              <a:t>792</a:t>
            </a:r>
            <a:r>
              <a:rPr lang="zh-CN" altLang="zh-CN" sz="1200" kern="1200" dirty="0" smtClean="0">
                <a:solidFill>
                  <a:schemeClr val="tx1"/>
                </a:solidFill>
                <a:latin typeface="+mn-lt"/>
                <a:ea typeface="+mn-ea"/>
                <a:cs typeface="+mn-cs"/>
              </a:rPr>
              <a:t>个，其中，普通高校</a:t>
            </a:r>
            <a:r>
              <a:rPr lang="en-US" altLang="zh-CN" sz="1200" kern="1200" dirty="0" smtClean="0">
                <a:solidFill>
                  <a:schemeClr val="tx1"/>
                </a:solidFill>
                <a:latin typeface="+mn-lt"/>
                <a:ea typeface="+mn-ea"/>
                <a:cs typeface="+mn-cs"/>
              </a:rPr>
              <a:t>575</a:t>
            </a:r>
            <a:r>
              <a:rPr lang="zh-CN" altLang="zh-CN" sz="1200" kern="1200" dirty="0" smtClean="0">
                <a:solidFill>
                  <a:schemeClr val="tx1"/>
                </a:solidFill>
                <a:latin typeface="+mn-lt"/>
                <a:ea typeface="+mn-ea"/>
                <a:cs typeface="+mn-cs"/>
              </a:rPr>
              <a:t>个，科研机构</a:t>
            </a:r>
            <a:r>
              <a:rPr lang="en-US" altLang="zh-CN" sz="1200" kern="1200" dirty="0" smtClean="0">
                <a:solidFill>
                  <a:schemeClr val="tx1"/>
                </a:solidFill>
                <a:latin typeface="+mn-lt"/>
                <a:ea typeface="+mn-ea"/>
                <a:cs typeface="+mn-cs"/>
              </a:rPr>
              <a:t>217</a:t>
            </a:r>
            <a:r>
              <a:rPr lang="zh-CN" altLang="zh-CN" sz="1200" kern="1200" dirty="0" smtClean="0">
                <a:solidFill>
                  <a:schemeClr val="tx1"/>
                </a:solidFill>
                <a:latin typeface="+mn-lt"/>
                <a:ea typeface="+mn-ea"/>
                <a:cs typeface="+mn-cs"/>
              </a:rPr>
              <a:t>个。</a:t>
            </a:r>
            <a:endParaRPr lang="zh-CN" altLang="en-US" dirty="0"/>
          </a:p>
        </p:txBody>
      </p:sp>
      <p:sp>
        <p:nvSpPr>
          <p:cNvPr id="4" name="灯片编号占位符 3"/>
          <p:cNvSpPr>
            <a:spLocks noGrp="1"/>
          </p:cNvSpPr>
          <p:nvPr>
            <p:ph type="sldNum" sz="quarter" idx="10"/>
          </p:nvPr>
        </p:nvSpPr>
        <p:spPr/>
        <p:txBody>
          <a:bodyPr/>
          <a:lstStyle/>
          <a:p>
            <a:fld id="{20B688BA-E192-4CE0-BB29-847F05A08EE3}" type="slidenum">
              <a:rPr lang="zh-CN" altLang="en-US" smtClean="0"/>
              <a:pPr/>
              <a:t>3</a:t>
            </a:fld>
            <a:endParaRPr lang="zh-CN" altLang="en-US"/>
          </a:p>
        </p:txBody>
      </p:sp>
    </p:spTree>
    <p:extLst>
      <p:ext uri="{BB962C8B-B14F-4D97-AF65-F5344CB8AC3E}">
        <p14:creationId xmlns:p14="http://schemas.microsoft.com/office/powerpoint/2010/main" val="387921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B688BA-E192-4CE0-BB29-847F05A08EE3}" type="slidenum">
              <a:rPr lang="zh-CN" altLang="en-US" smtClean="0"/>
              <a:pPr/>
              <a:t>7</a:t>
            </a:fld>
            <a:endParaRPr lang="zh-CN" altLang="en-US"/>
          </a:p>
        </p:txBody>
      </p:sp>
    </p:spTree>
    <p:extLst>
      <p:ext uri="{BB962C8B-B14F-4D97-AF65-F5344CB8AC3E}">
        <p14:creationId xmlns:p14="http://schemas.microsoft.com/office/powerpoint/2010/main" val="3256362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http://www.topuniversities.com/qs-world-university-rankings</a:t>
            </a:r>
            <a:endParaRPr lang="zh-CN" altLang="en-US" dirty="0"/>
          </a:p>
        </p:txBody>
      </p:sp>
      <p:sp>
        <p:nvSpPr>
          <p:cNvPr id="4" name="灯片编号占位符 3"/>
          <p:cNvSpPr>
            <a:spLocks noGrp="1"/>
          </p:cNvSpPr>
          <p:nvPr>
            <p:ph type="sldNum" sz="quarter" idx="10"/>
          </p:nvPr>
        </p:nvSpPr>
        <p:spPr/>
        <p:txBody>
          <a:bodyPr/>
          <a:lstStyle/>
          <a:p>
            <a:fld id="{20B688BA-E192-4CE0-BB29-847F05A08EE3}" type="slidenum">
              <a:rPr lang="zh-CN" altLang="en-US" smtClean="0"/>
              <a:pPr/>
              <a:t>8</a:t>
            </a:fld>
            <a:endParaRPr lang="zh-CN" altLang="en-US"/>
          </a:p>
        </p:txBody>
      </p:sp>
    </p:spTree>
    <p:extLst>
      <p:ext uri="{BB962C8B-B14F-4D97-AF65-F5344CB8AC3E}">
        <p14:creationId xmlns:p14="http://schemas.microsoft.com/office/powerpoint/2010/main" val="325636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a:lnSpc>
                <a:spcPct val="90000"/>
              </a:lnSpc>
            </a:pPr>
            <a:r>
              <a:rPr lang="zh-CN" altLang="zh-CN" sz="900" smtClean="0">
                <a:ea typeface="宋体" pitchFamily="2" charset="-122"/>
              </a:rPr>
              <a:t>全面提高高等教育质量的关键是全面提高本科教育质量</a:t>
            </a:r>
            <a:endParaRPr lang="en-US" altLang="zh-CN" sz="900" smtClean="0">
              <a:ea typeface="宋体" pitchFamily="2" charset="-122"/>
            </a:endParaRPr>
          </a:p>
          <a:p>
            <a:pPr lvl="1">
              <a:lnSpc>
                <a:spcPct val="90000"/>
              </a:lnSpc>
            </a:pPr>
            <a:r>
              <a:rPr lang="zh-CN" altLang="zh-CN" sz="900" smtClean="0">
                <a:ea typeface="宋体" pitchFamily="2" charset="-122"/>
              </a:rPr>
              <a:t>因为学生们在本科阶段所学习的知识主要是第一次工业革命以来</a:t>
            </a:r>
            <a:r>
              <a:rPr lang="zh-CN" altLang="en-US" sz="900" smtClean="0">
                <a:ea typeface="宋体" pitchFamily="2" charset="-122"/>
              </a:rPr>
              <a:t>人类</a:t>
            </a:r>
            <a:r>
              <a:rPr lang="zh-CN" altLang="zh-CN" sz="900" smtClean="0">
                <a:ea typeface="宋体" pitchFamily="2" charset="-122"/>
              </a:rPr>
              <a:t>累积知识的概括和结晶，是使学生成为现代社会建设者和新社会创造者所必备的基础知识，是打开信息社会之门的钥匙</a:t>
            </a:r>
            <a:r>
              <a:rPr lang="zh-CN" altLang="en-US" sz="900" smtClean="0">
                <a:ea typeface="宋体" pitchFamily="2" charset="-122"/>
              </a:rPr>
              <a:t>。</a:t>
            </a:r>
          </a:p>
          <a:p>
            <a:pPr>
              <a:lnSpc>
                <a:spcPct val="90000"/>
              </a:lnSpc>
            </a:pPr>
            <a:r>
              <a:rPr lang="zh-CN" altLang="en-US" sz="900" smtClean="0">
                <a:ea typeface="宋体" pitchFamily="2" charset="-122"/>
              </a:rPr>
              <a:t>本科教育质量取决于核心基础课</a:t>
            </a:r>
          </a:p>
          <a:p>
            <a:pPr lvl="1">
              <a:lnSpc>
                <a:spcPct val="90000"/>
              </a:lnSpc>
            </a:pPr>
            <a:r>
              <a:rPr lang="zh-CN" altLang="zh-CN" sz="900" smtClean="0">
                <a:ea typeface="宋体" pitchFamily="2" charset="-122"/>
              </a:rPr>
              <a:t>这些知识的核心内容和治学方法都包含在本科必修的公共核心基础课和专业核心基础课之中（以下简称核心基础课）</a:t>
            </a:r>
          </a:p>
          <a:p>
            <a:pPr lvl="1">
              <a:lnSpc>
                <a:spcPct val="90000"/>
              </a:lnSpc>
            </a:pPr>
            <a:r>
              <a:rPr lang="zh-CN" altLang="zh-CN" sz="900" smtClean="0">
                <a:ea typeface="宋体" pitchFamily="2" charset="-122"/>
              </a:rPr>
              <a:t>所以，一所大学的本科教育质量归根结底主要取决于核心基础课的教育质量。而核心基础课教育又包括课堂教学和科学实验这两个方面</a:t>
            </a:r>
          </a:p>
          <a:p>
            <a:pPr>
              <a:lnSpc>
                <a:spcPct val="90000"/>
              </a:lnSpc>
            </a:pPr>
            <a:r>
              <a:rPr lang="zh-CN" altLang="en-US" sz="900" smtClean="0">
                <a:ea typeface="宋体" pitchFamily="2" charset="-122"/>
              </a:rPr>
              <a:t>核心基础课的关键是名师</a:t>
            </a:r>
          </a:p>
          <a:p>
            <a:pPr lvl="1">
              <a:lnSpc>
                <a:spcPct val="90000"/>
              </a:lnSpc>
            </a:pPr>
            <a:r>
              <a:rPr lang="zh-CN" altLang="zh-CN" sz="900" smtClean="0">
                <a:ea typeface="宋体" pitchFamily="2" charset="-122"/>
              </a:rPr>
              <a:t>由于学生们在基础课和科学实验课中所学的知识都是由教师传授的，所以，提高核心基础课教育质量的关键在教师</a:t>
            </a:r>
            <a:endParaRPr lang="en-US" altLang="zh-CN" sz="900" smtClean="0">
              <a:ea typeface="宋体" pitchFamily="2" charset="-122"/>
            </a:endParaRPr>
          </a:p>
          <a:p>
            <a:pPr lvl="1">
              <a:lnSpc>
                <a:spcPct val="90000"/>
              </a:lnSpc>
            </a:pPr>
            <a:r>
              <a:rPr lang="zh-CN" altLang="zh-CN" sz="900" smtClean="0">
                <a:ea typeface="宋体" pitchFamily="2" charset="-122"/>
              </a:rPr>
              <a:t>在一所大学里，能完成高质量基础课和实验课教学的教师就是</a:t>
            </a:r>
            <a:r>
              <a:rPr lang="zh-CN" altLang="en-US" sz="900" smtClean="0">
                <a:ea typeface="宋体" pitchFamily="2" charset="-122"/>
              </a:rPr>
              <a:t>名师</a:t>
            </a:r>
          </a:p>
          <a:p>
            <a:pPr lvl="2">
              <a:lnSpc>
                <a:spcPct val="90000"/>
              </a:lnSpc>
            </a:pPr>
            <a:r>
              <a:rPr lang="zh-CN" altLang="zh-CN" sz="900" smtClean="0">
                <a:ea typeface="宋体" pitchFamily="2" charset="-122"/>
              </a:rPr>
              <a:t>对所教课程的内容有准确而深透的理解，在科研方面有出色的建树，在实践方面有丰富的经验和成就，熟谙这门学科的历史、现状和问题，对本学科与其他相关学科的关系也有全面而深入的了解和认识，是本学科的知名学者</a:t>
            </a:r>
            <a:r>
              <a:rPr lang="zh-CN" altLang="en-US" sz="900" smtClean="0">
                <a:ea typeface="宋体" pitchFamily="2" charset="-122"/>
              </a:rPr>
              <a:t>。</a:t>
            </a:r>
            <a:endParaRPr lang="en-US" altLang="zh-CN" sz="900" smtClean="0">
              <a:ea typeface="宋体" pitchFamily="2" charset="-122"/>
            </a:endParaRPr>
          </a:p>
          <a:p>
            <a:pPr lvl="2">
              <a:lnSpc>
                <a:spcPct val="90000"/>
              </a:lnSpc>
            </a:pPr>
            <a:r>
              <a:rPr lang="zh-CN" altLang="zh-CN" sz="900" smtClean="0">
                <a:ea typeface="宋体" pitchFamily="2" charset="-122"/>
              </a:rPr>
              <a:t>人们把上述诸条称作</a:t>
            </a:r>
            <a:r>
              <a:rPr lang="zh-CN" altLang="en-US" sz="900" smtClean="0">
                <a:ea typeface="宋体" pitchFamily="2" charset="-122"/>
              </a:rPr>
              <a:t>名师</a:t>
            </a:r>
            <a:r>
              <a:rPr lang="zh-CN" altLang="zh-CN" sz="900" smtClean="0">
                <a:ea typeface="宋体" pitchFamily="2" charset="-122"/>
              </a:rPr>
              <a:t>的教育资源。正是因为拥有这些教育资源，</a:t>
            </a:r>
            <a:r>
              <a:rPr lang="zh-CN" altLang="en-US" sz="900" smtClean="0">
                <a:ea typeface="宋体" pitchFamily="2" charset="-122"/>
              </a:rPr>
              <a:t>名师</a:t>
            </a:r>
            <a:r>
              <a:rPr lang="zh-CN" altLang="zh-CN" sz="900" smtClean="0">
                <a:ea typeface="宋体" pitchFamily="2" charset="-122"/>
              </a:rPr>
              <a:t>才成为提高本科教育质量的保证</a:t>
            </a:r>
            <a:r>
              <a:rPr lang="zh-CN" altLang="en-US" sz="900" smtClean="0">
                <a:ea typeface="宋体" pitchFamily="2" charset="-122"/>
              </a:rPr>
              <a:t>。</a:t>
            </a:r>
          </a:p>
          <a:p>
            <a:pPr lvl="2">
              <a:lnSpc>
                <a:spcPct val="90000"/>
              </a:lnSpc>
            </a:pPr>
            <a:endParaRPr lang="en-US" altLang="zh-CN" sz="900" smtClean="0">
              <a:ea typeface="宋体" pitchFamily="2" charset="-122"/>
            </a:endParaRPr>
          </a:p>
          <a:p>
            <a:pPr>
              <a:lnSpc>
                <a:spcPct val="90000"/>
              </a:lnSpc>
            </a:pPr>
            <a:r>
              <a:rPr lang="zh-CN" altLang="en-US" sz="900" smtClean="0">
                <a:ea typeface="宋体" pitchFamily="2" charset="-122"/>
              </a:rPr>
              <a:t>以名师为代表的优质教学资源稀缺 与全面提高高等教育质量 之间的矛盾</a:t>
            </a:r>
          </a:p>
          <a:p>
            <a:pPr lvl="1">
              <a:lnSpc>
                <a:spcPct val="90000"/>
              </a:lnSpc>
            </a:pPr>
            <a:r>
              <a:rPr lang="zh-CN" altLang="zh-CN" sz="900" smtClean="0">
                <a:ea typeface="宋体" pitchFamily="2" charset="-122"/>
              </a:rPr>
              <a:t>如果我们以实现</a:t>
            </a:r>
            <a:r>
              <a:rPr lang="zh-CN" altLang="en-US" sz="900" smtClean="0">
                <a:ea typeface="宋体" pitchFamily="2" charset="-122"/>
              </a:rPr>
              <a:t>名师</a:t>
            </a:r>
            <a:r>
              <a:rPr lang="zh-CN" altLang="zh-CN" sz="900" smtClean="0">
                <a:ea typeface="宋体" pitchFamily="2" charset="-122"/>
              </a:rPr>
              <a:t>上讲堂，即</a:t>
            </a:r>
            <a:r>
              <a:rPr lang="zh-CN" altLang="en-US" sz="900" smtClean="0">
                <a:ea typeface="宋体" pitchFamily="2" charset="-122"/>
              </a:rPr>
              <a:t>名师</a:t>
            </a:r>
            <a:r>
              <a:rPr lang="zh-CN" altLang="zh-CN" sz="900" smtClean="0">
                <a:ea typeface="宋体" pitchFamily="2" charset="-122"/>
              </a:rPr>
              <a:t>教核心基础课或成立教学小组，由</a:t>
            </a:r>
            <a:r>
              <a:rPr lang="zh-CN" altLang="en-US" sz="900" smtClean="0">
                <a:ea typeface="宋体" pitchFamily="2" charset="-122"/>
              </a:rPr>
              <a:t>名师</a:t>
            </a:r>
            <a:r>
              <a:rPr lang="zh-CN" altLang="zh-CN" sz="900" smtClean="0">
                <a:ea typeface="宋体" pitchFamily="2" charset="-122"/>
              </a:rPr>
              <a:t>策划和指导，多位教师参与授课（包括组织讨论课和习题课），作为全面提高高等教育质量的基本要求</a:t>
            </a:r>
            <a:endParaRPr lang="en-US" altLang="zh-CN" sz="900" smtClean="0">
              <a:ea typeface="宋体" pitchFamily="2" charset="-122"/>
            </a:endParaRPr>
          </a:p>
          <a:p>
            <a:pPr lvl="1">
              <a:lnSpc>
                <a:spcPct val="90000"/>
              </a:lnSpc>
            </a:pPr>
            <a:r>
              <a:rPr lang="zh-CN" altLang="zh-CN" sz="900" smtClean="0">
                <a:ea typeface="宋体" pitchFamily="2" charset="-122"/>
              </a:rPr>
              <a:t>目前我国只有</a:t>
            </a:r>
            <a:r>
              <a:rPr lang="en-US" altLang="zh-CN" sz="900" smtClean="0">
                <a:ea typeface="宋体" pitchFamily="2" charset="-122"/>
              </a:rPr>
              <a:t>39</a:t>
            </a:r>
            <a:r>
              <a:rPr lang="zh-CN" altLang="zh-CN" sz="900" smtClean="0">
                <a:ea typeface="宋体" pitchFamily="2" charset="-122"/>
              </a:rPr>
              <a:t>所“</a:t>
            </a:r>
            <a:r>
              <a:rPr lang="en-US" altLang="zh-CN" sz="900" smtClean="0">
                <a:ea typeface="宋体" pitchFamily="2" charset="-122"/>
              </a:rPr>
              <a:t>985</a:t>
            </a:r>
            <a:r>
              <a:rPr lang="zh-CN" altLang="zh-CN" sz="900" smtClean="0">
                <a:ea typeface="宋体" pitchFamily="2" charset="-122"/>
              </a:rPr>
              <a:t>工程”大学基本达到了这个标准，另有</a:t>
            </a:r>
            <a:r>
              <a:rPr lang="en-US" altLang="zh-CN" sz="900" smtClean="0">
                <a:ea typeface="宋体" pitchFamily="2" charset="-122"/>
              </a:rPr>
              <a:t> 82</a:t>
            </a:r>
            <a:r>
              <a:rPr lang="zh-CN" altLang="zh-CN" sz="900" smtClean="0">
                <a:ea typeface="宋体" pitchFamily="2" charset="-122"/>
              </a:rPr>
              <a:t>所“</a:t>
            </a:r>
            <a:r>
              <a:rPr lang="en-US" altLang="zh-CN" sz="900" smtClean="0">
                <a:ea typeface="宋体" pitchFamily="2" charset="-122"/>
              </a:rPr>
              <a:t>211</a:t>
            </a:r>
            <a:r>
              <a:rPr lang="zh-CN" altLang="zh-CN" sz="900" smtClean="0">
                <a:ea typeface="宋体" pitchFamily="2" charset="-122"/>
              </a:rPr>
              <a:t>工程”（不含“</a:t>
            </a:r>
            <a:r>
              <a:rPr lang="en-US" altLang="zh-CN" sz="900" smtClean="0">
                <a:ea typeface="宋体" pitchFamily="2" charset="-122"/>
              </a:rPr>
              <a:t>985</a:t>
            </a:r>
            <a:r>
              <a:rPr lang="zh-CN" altLang="zh-CN" sz="900" smtClean="0">
                <a:ea typeface="宋体" pitchFamily="2" charset="-122"/>
              </a:rPr>
              <a:t>工程”）大学，基本接近这个标准。</a:t>
            </a:r>
            <a:endParaRPr lang="en-US" altLang="zh-CN" sz="900" smtClean="0">
              <a:ea typeface="宋体" pitchFamily="2" charset="-122"/>
            </a:endParaRPr>
          </a:p>
          <a:p>
            <a:pPr lvl="1">
              <a:lnSpc>
                <a:spcPct val="90000"/>
              </a:lnSpc>
            </a:pPr>
            <a:r>
              <a:rPr lang="zh-CN" altLang="zh-CN" sz="900" smtClean="0">
                <a:ea typeface="宋体" pitchFamily="2" charset="-122"/>
              </a:rPr>
              <a:t>而剩余的</a:t>
            </a:r>
            <a:r>
              <a:rPr lang="en-US" altLang="zh-CN" sz="900" smtClean="0">
                <a:ea typeface="宋体" pitchFamily="2" charset="-122"/>
              </a:rPr>
              <a:t>900</a:t>
            </a:r>
            <a:r>
              <a:rPr lang="zh-CN" altLang="zh-CN" sz="900" smtClean="0">
                <a:ea typeface="宋体" pitchFamily="2" charset="-122"/>
              </a:rPr>
              <a:t>多所大学和</a:t>
            </a:r>
            <a:r>
              <a:rPr lang="en-US" altLang="zh-CN" sz="900" smtClean="0">
                <a:ea typeface="宋体" pitchFamily="2" charset="-122"/>
              </a:rPr>
              <a:t>1200</a:t>
            </a:r>
            <a:r>
              <a:rPr lang="zh-CN" altLang="zh-CN" sz="900" smtClean="0">
                <a:ea typeface="宋体" pitchFamily="2" charset="-122"/>
              </a:rPr>
              <a:t>多所专科院校则距此标准尚有很大的差距</a:t>
            </a:r>
            <a:r>
              <a:rPr lang="zh-CN" altLang="en-US" sz="900" smtClean="0">
                <a:ea typeface="宋体" pitchFamily="2" charset="-122"/>
              </a:rPr>
              <a:t>。</a:t>
            </a:r>
          </a:p>
          <a:p>
            <a:pPr>
              <a:lnSpc>
                <a:spcPct val="90000"/>
              </a:lnSpc>
            </a:pPr>
            <a:r>
              <a:rPr lang="zh-CN" altLang="en-US" sz="900" smtClean="0">
                <a:ea typeface="宋体" pitchFamily="2" charset="-122"/>
              </a:rPr>
              <a:t>我国全面提高高等教育质量的困境在于优质资源只被少数一流或名牌大学所拥有，不能被所有大学实时共享。</a:t>
            </a:r>
            <a:endParaRPr lang="en-US" altLang="zh-CN" sz="900" smtClean="0">
              <a:ea typeface="宋体" pitchFamily="2" charset="-122"/>
            </a:endParaRPr>
          </a:p>
          <a:p>
            <a:pPr>
              <a:lnSpc>
                <a:spcPct val="90000"/>
              </a:lnSpc>
            </a:pPr>
            <a:r>
              <a:rPr lang="zh-CN" altLang="en-US" sz="900" smtClean="0">
                <a:ea typeface="宋体" pitchFamily="2" charset="-122"/>
              </a:rPr>
              <a:t>如何能突破传统教育模式对名师等优质教育资源的垄断，实现优质教学资源的广泛和充分共享，当前全面提高我国高等教育质量的核心问题和关键所在。</a:t>
            </a:r>
            <a:endParaRPr lang="en-US" altLang="zh-CN" sz="900" smtClean="0">
              <a:ea typeface="宋体" pitchFamily="2" charset="-122"/>
            </a:endParaRPr>
          </a:p>
          <a:p>
            <a:pPr>
              <a:lnSpc>
                <a:spcPct val="90000"/>
              </a:lnSpc>
            </a:pPr>
            <a:endParaRPr lang="en-GB" altLang="zh-CN" sz="900" smtClean="0">
              <a:ea typeface="宋体" pitchFamily="2" charset="-122"/>
            </a:endParaRPr>
          </a:p>
        </p:txBody>
      </p:sp>
    </p:spTree>
    <p:extLst>
      <p:ext uri="{BB962C8B-B14F-4D97-AF65-F5344CB8AC3E}">
        <p14:creationId xmlns:p14="http://schemas.microsoft.com/office/powerpoint/2010/main" val="87484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a:lnSpc>
                <a:spcPct val="90000"/>
              </a:lnSpc>
            </a:pPr>
            <a:r>
              <a:rPr lang="zh-CN" altLang="zh-CN" sz="900" smtClean="0">
                <a:ea typeface="宋体" pitchFamily="2" charset="-122"/>
              </a:rPr>
              <a:t>全面提高高等教育质量的关键是全面提高本科教育质量</a:t>
            </a:r>
            <a:endParaRPr lang="en-US" altLang="zh-CN" sz="900" smtClean="0">
              <a:ea typeface="宋体" pitchFamily="2" charset="-122"/>
            </a:endParaRPr>
          </a:p>
          <a:p>
            <a:pPr lvl="1">
              <a:lnSpc>
                <a:spcPct val="90000"/>
              </a:lnSpc>
            </a:pPr>
            <a:r>
              <a:rPr lang="zh-CN" altLang="zh-CN" sz="900" smtClean="0">
                <a:ea typeface="宋体" pitchFamily="2" charset="-122"/>
              </a:rPr>
              <a:t>因为学生们在本科阶段所学习的知识主要是第一次工业革命以来</a:t>
            </a:r>
            <a:r>
              <a:rPr lang="zh-CN" altLang="en-US" sz="900" smtClean="0">
                <a:ea typeface="宋体" pitchFamily="2" charset="-122"/>
              </a:rPr>
              <a:t>人类</a:t>
            </a:r>
            <a:r>
              <a:rPr lang="zh-CN" altLang="zh-CN" sz="900" smtClean="0">
                <a:ea typeface="宋体" pitchFamily="2" charset="-122"/>
              </a:rPr>
              <a:t>累积知识的概括和结晶，是使学生成为现代社会建设者和新社会创造者所必备的基础知识，是打开信息社会之门的钥匙</a:t>
            </a:r>
            <a:r>
              <a:rPr lang="zh-CN" altLang="en-US" sz="900" smtClean="0">
                <a:ea typeface="宋体" pitchFamily="2" charset="-122"/>
              </a:rPr>
              <a:t>。</a:t>
            </a:r>
          </a:p>
          <a:p>
            <a:pPr>
              <a:lnSpc>
                <a:spcPct val="90000"/>
              </a:lnSpc>
            </a:pPr>
            <a:r>
              <a:rPr lang="zh-CN" altLang="en-US" sz="900" smtClean="0">
                <a:ea typeface="宋体" pitchFamily="2" charset="-122"/>
              </a:rPr>
              <a:t>本科教育质量取决于核心基础课</a:t>
            </a:r>
          </a:p>
          <a:p>
            <a:pPr lvl="1">
              <a:lnSpc>
                <a:spcPct val="90000"/>
              </a:lnSpc>
            </a:pPr>
            <a:r>
              <a:rPr lang="zh-CN" altLang="zh-CN" sz="900" smtClean="0">
                <a:ea typeface="宋体" pitchFamily="2" charset="-122"/>
              </a:rPr>
              <a:t>这些知识的核心内容和治学方法都包含在本科必修的公共核心基础课和专业核心基础课之中（以下简称核心基础课）</a:t>
            </a:r>
          </a:p>
          <a:p>
            <a:pPr lvl="1">
              <a:lnSpc>
                <a:spcPct val="90000"/>
              </a:lnSpc>
            </a:pPr>
            <a:r>
              <a:rPr lang="zh-CN" altLang="zh-CN" sz="900" smtClean="0">
                <a:ea typeface="宋体" pitchFamily="2" charset="-122"/>
              </a:rPr>
              <a:t>所以，一所大学的本科教育质量归根结底主要取决于核心基础课的教育质量。而核心基础课教育又包括课堂教学和科学实验这两个方面</a:t>
            </a:r>
          </a:p>
          <a:p>
            <a:pPr>
              <a:lnSpc>
                <a:spcPct val="90000"/>
              </a:lnSpc>
            </a:pPr>
            <a:r>
              <a:rPr lang="zh-CN" altLang="en-US" sz="900" smtClean="0">
                <a:ea typeface="宋体" pitchFamily="2" charset="-122"/>
              </a:rPr>
              <a:t>核心基础课的关键是名师</a:t>
            </a:r>
          </a:p>
          <a:p>
            <a:pPr lvl="1">
              <a:lnSpc>
                <a:spcPct val="90000"/>
              </a:lnSpc>
            </a:pPr>
            <a:r>
              <a:rPr lang="zh-CN" altLang="zh-CN" sz="900" smtClean="0">
                <a:ea typeface="宋体" pitchFamily="2" charset="-122"/>
              </a:rPr>
              <a:t>由于学生们在基础课和科学实验课中所学的知识都是由教师传授的，所以，提高核心基础课教育质量的关键在教师</a:t>
            </a:r>
            <a:endParaRPr lang="en-US" altLang="zh-CN" sz="900" smtClean="0">
              <a:ea typeface="宋体" pitchFamily="2" charset="-122"/>
            </a:endParaRPr>
          </a:p>
          <a:p>
            <a:pPr lvl="1">
              <a:lnSpc>
                <a:spcPct val="90000"/>
              </a:lnSpc>
            </a:pPr>
            <a:r>
              <a:rPr lang="zh-CN" altLang="zh-CN" sz="900" smtClean="0">
                <a:ea typeface="宋体" pitchFamily="2" charset="-122"/>
              </a:rPr>
              <a:t>在一所大学里，能完成高质量基础课和实验课教学的教师就是</a:t>
            </a:r>
            <a:r>
              <a:rPr lang="zh-CN" altLang="en-US" sz="900" smtClean="0">
                <a:ea typeface="宋体" pitchFamily="2" charset="-122"/>
              </a:rPr>
              <a:t>名师</a:t>
            </a:r>
          </a:p>
          <a:p>
            <a:pPr lvl="2">
              <a:lnSpc>
                <a:spcPct val="90000"/>
              </a:lnSpc>
            </a:pPr>
            <a:r>
              <a:rPr lang="zh-CN" altLang="zh-CN" sz="900" smtClean="0">
                <a:ea typeface="宋体" pitchFamily="2" charset="-122"/>
              </a:rPr>
              <a:t>对所教课程的内容有准确而深透的理解，在科研方面有出色的建树，在实践方面有丰富的经验和成就，熟谙这门学科的历史、现状和问题，对本学科与其他相关学科的关系也有全面而深入的了解和认识，是本学科的知名学者</a:t>
            </a:r>
            <a:r>
              <a:rPr lang="zh-CN" altLang="en-US" sz="900" smtClean="0">
                <a:ea typeface="宋体" pitchFamily="2" charset="-122"/>
              </a:rPr>
              <a:t>。</a:t>
            </a:r>
            <a:endParaRPr lang="en-US" altLang="zh-CN" sz="900" smtClean="0">
              <a:ea typeface="宋体" pitchFamily="2" charset="-122"/>
            </a:endParaRPr>
          </a:p>
          <a:p>
            <a:pPr lvl="2">
              <a:lnSpc>
                <a:spcPct val="90000"/>
              </a:lnSpc>
            </a:pPr>
            <a:r>
              <a:rPr lang="zh-CN" altLang="zh-CN" sz="900" smtClean="0">
                <a:ea typeface="宋体" pitchFamily="2" charset="-122"/>
              </a:rPr>
              <a:t>人们把上述诸条称作</a:t>
            </a:r>
            <a:r>
              <a:rPr lang="zh-CN" altLang="en-US" sz="900" smtClean="0">
                <a:ea typeface="宋体" pitchFamily="2" charset="-122"/>
              </a:rPr>
              <a:t>名师</a:t>
            </a:r>
            <a:r>
              <a:rPr lang="zh-CN" altLang="zh-CN" sz="900" smtClean="0">
                <a:ea typeface="宋体" pitchFamily="2" charset="-122"/>
              </a:rPr>
              <a:t>的教育资源。正是因为拥有这些教育资源，</a:t>
            </a:r>
            <a:r>
              <a:rPr lang="zh-CN" altLang="en-US" sz="900" smtClean="0">
                <a:ea typeface="宋体" pitchFamily="2" charset="-122"/>
              </a:rPr>
              <a:t>名师</a:t>
            </a:r>
            <a:r>
              <a:rPr lang="zh-CN" altLang="zh-CN" sz="900" smtClean="0">
                <a:ea typeface="宋体" pitchFamily="2" charset="-122"/>
              </a:rPr>
              <a:t>才成为提高本科教育质量的保证</a:t>
            </a:r>
            <a:r>
              <a:rPr lang="zh-CN" altLang="en-US" sz="900" smtClean="0">
                <a:ea typeface="宋体" pitchFamily="2" charset="-122"/>
              </a:rPr>
              <a:t>。</a:t>
            </a:r>
          </a:p>
          <a:p>
            <a:pPr lvl="2">
              <a:lnSpc>
                <a:spcPct val="90000"/>
              </a:lnSpc>
            </a:pPr>
            <a:endParaRPr lang="en-US" altLang="zh-CN" sz="900" smtClean="0">
              <a:ea typeface="宋体" pitchFamily="2" charset="-122"/>
            </a:endParaRPr>
          </a:p>
          <a:p>
            <a:pPr>
              <a:lnSpc>
                <a:spcPct val="90000"/>
              </a:lnSpc>
            </a:pPr>
            <a:r>
              <a:rPr lang="zh-CN" altLang="en-US" sz="900" smtClean="0">
                <a:ea typeface="宋体" pitchFamily="2" charset="-122"/>
              </a:rPr>
              <a:t>以名师为代表的优质教学资源稀缺 与全面提高高等教育质量 之间的矛盾</a:t>
            </a:r>
          </a:p>
          <a:p>
            <a:pPr lvl="1">
              <a:lnSpc>
                <a:spcPct val="90000"/>
              </a:lnSpc>
            </a:pPr>
            <a:r>
              <a:rPr lang="zh-CN" altLang="zh-CN" sz="900" smtClean="0">
                <a:ea typeface="宋体" pitchFamily="2" charset="-122"/>
              </a:rPr>
              <a:t>如果我们以实现</a:t>
            </a:r>
            <a:r>
              <a:rPr lang="zh-CN" altLang="en-US" sz="900" smtClean="0">
                <a:ea typeface="宋体" pitchFamily="2" charset="-122"/>
              </a:rPr>
              <a:t>名师</a:t>
            </a:r>
            <a:r>
              <a:rPr lang="zh-CN" altLang="zh-CN" sz="900" smtClean="0">
                <a:ea typeface="宋体" pitchFamily="2" charset="-122"/>
              </a:rPr>
              <a:t>上讲堂，即</a:t>
            </a:r>
            <a:r>
              <a:rPr lang="zh-CN" altLang="en-US" sz="900" smtClean="0">
                <a:ea typeface="宋体" pitchFamily="2" charset="-122"/>
              </a:rPr>
              <a:t>名师</a:t>
            </a:r>
            <a:r>
              <a:rPr lang="zh-CN" altLang="zh-CN" sz="900" smtClean="0">
                <a:ea typeface="宋体" pitchFamily="2" charset="-122"/>
              </a:rPr>
              <a:t>教核心基础课或成立教学小组，由</a:t>
            </a:r>
            <a:r>
              <a:rPr lang="zh-CN" altLang="en-US" sz="900" smtClean="0">
                <a:ea typeface="宋体" pitchFamily="2" charset="-122"/>
              </a:rPr>
              <a:t>名师</a:t>
            </a:r>
            <a:r>
              <a:rPr lang="zh-CN" altLang="zh-CN" sz="900" smtClean="0">
                <a:ea typeface="宋体" pitchFamily="2" charset="-122"/>
              </a:rPr>
              <a:t>策划和指导，多位教师参与授课（包括组织讨论课和习题课），作为全面提高高等教育质量的基本要求</a:t>
            </a:r>
            <a:endParaRPr lang="en-US" altLang="zh-CN" sz="900" smtClean="0">
              <a:ea typeface="宋体" pitchFamily="2" charset="-122"/>
            </a:endParaRPr>
          </a:p>
          <a:p>
            <a:pPr lvl="1">
              <a:lnSpc>
                <a:spcPct val="90000"/>
              </a:lnSpc>
            </a:pPr>
            <a:r>
              <a:rPr lang="zh-CN" altLang="zh-CN" sz="900" smtClean="0">
                <a:ea typeface="宋体" pitchFamily="2" charset="-122"/>
              </a:rPr>
              <a:t>目前我国只有</a:t>
            </a:r>
            <a:r>
              <a:rPr lang="en-US" altLang="zh-CN" sz="900" smtClean="0">
                <a:ea typeface="宋体" pitchFamily="2" charset="-122"/>
              </a:rPr>
              <a:t>39</a:t>
            </a:r>
            <a:r>
              <a:rPr lang="zh-CN" altLang="zh-CN" sz="900" smtClean="0">
                <a:ea typeface="宋体" pitchFamily="2" charset="-122"/>
              </a:rPr>
              <a:t>所“</a:t>
            </a:r>
            <a:r>
              <a:rPr lang="en-US" altLang="zh-CN" sz="900" smtClean="0">
                <a:ea typeface="宋体" pitchFamily="2" charset="-122"/>
              </a:rPr>
              <a:t>985</a:t>
            </a:r>
            <a:r>
              <a:rPr lang="zh-CN" altLang="zh-CN" sz="900" smtClean="0">
                <a:ea typeface="宋体" pitchFamily="2" charset="-122"/>
              </a:rPr>
              <a:t>工程”大学基本达到了这个标准，另有</a:t>
            </a:r>
            <a:r>
              <a:rPr lang="en-US" altLang="zh-CN" sz="900" smtClean="0">
                <a:ea typeface="宋体" pitchFamily="2" charset="-122"/>
              </a:rPr>
              <a:t> 82</a:t>
            </a:r>
            <a:r>
              <a:rPr lang="zh-CN" altLang="zh-CN" sz="900" smtClean="0">
                <a:ea typeface="宋体" pitchFamily="2" charset="-122"/>
              </a:rPr>
              <a:t>所“</a:t>
            </a:r>
            <a:r>
              <a:rPr lang="en-US" altLang="zh-CN" sz="900" smtClean="0">
                <a:ea typeface="宋体" pitchFamily="2" charset="-122"/>
              </a:rPr>
              <a:t>211</a:t>
            </a:r>
            <a:r>
              <a:rPr lang="zh-CN" altLang="zh-CN" sz="900" smtClean="0">
                <a:ea typeface="宋体" pitchFamily="2" charset="-122"/>
              </a:rPr>
              <a:t>工程”（不含“</a:t>
            </a:r>
            <a:r>
              <a:rPr lang="en-US" altLang="zh-CN" sz="900" smtClean="0">
                <a:ea typeface="宋体" pitchFamily="2" charset="-122"/>
              </a:rPr>
              <a:t>985</a:t>
            </a:r>
            <a:r>
              <a:rPr lang="zh-CN" altLang="zh-CN" sz="900" smtClean="0">
                <a:ea typeface="宋体" pitchFamily="2" charset="-122"/>
              </a:rPr>
              <a:t>工程”）大学，基本接近这个标准。</a:t>
            </a:r>
            <a:endParaRPr lang="en-US" altLang="zh-CN" sz="900" smtClean="0">
              <a:ea typeface="宋体" pitchFamily="2" charset="-122"/>
            </a:endParaRPr>
          </a:p>
          <a:p>
            <a:pPr lvl="1">
              <a:lnSpc>
                <a:spcPct val="90000"/>
              </a:lnSpc>
            </a:pPr>
            <a:r>
              <a:rPr lang="zh-CN" altLang="zh-CN" sz="900" smtClean="0">
                <a:ea typeface="宋体" pitchFamily="2" charset="-122"/>
              </a:rPr>
              <a:t>而剩余的</a:t>
            </a:r>
            <a:r>
              <a:rPr lang="en-US" altLang="zh-CN" sz="900" smtClean="0">
                <a:ea typeface="宋体" pitchFamily="2" charset="-122"/>
              </a:rPr>
              <a:t>900</a:t>
            </a:r>
            <a:r>
              <a:rPr lang="zh-CN" altLang="zh-CN" sz="900" smtClean="0">
                <a:ea typeface="宋体" pitchFamily="2" charset="-122"/>
              </a:rPr>
              <a:t>多所大学和</a:t>
            </a:r>
            <a:r>
              <a:rPr lang="en-US" altLang="zh-CN" sz="900" smtClean="0">
                <a:ea typeface="宋体" pitchFamily="2" charset="-122"/>
              </a:rPr>
              <a:t>1200</a:t>
            </a:r>
            <a:r>
              <a:rPr lang="zh-CN" altLang="zh-CN" sz="900" smtClean="0">
                <a:ea typeface="宋体" pitchFamily="2" charset="-122"/>
              </a:rPr>
              <a:t>多所专科院校则距此标准尚有很大的差距</a:t>
            </a:r>
            <a:r>
              <a:rPr lang="zh-CN" altLang="en-US" sz="900" smtClean="0">
                <a:ea typeface="宋体" pitchFamily="2" charset="-122"/>
              </a:rPr>
              <a:t>。</a:t>
            </a:r>
          </a:p>
          <a:p>
            <a:pPr>
              <a:lnSpc>
                <a:spcPct val="90000"/>
              </a:lnSpc>
            </a:pPr>
            <a:r>
              <a:rPr lang="zh-CN" altLang="en-US" sz="900" smtClean="0">
                <a:ea typeface="宋体" pitchFamily="2" charset="-122"/>
              </a:rPr>
              <a:t>我国全面提高高等教育质量的困境在于优质资源只被少数一流或名牌大学所拥有，不能被所有大学实时共享。</a:t>
            </a:r>
            <a:endParaRPr lang="en-US" altLang="zh-CN" sz="900" smtClean="0">
              <a:ea typeface="宋体" pitchFamily="2" charset="-122"/>
            </a:endParaRPr>
          </a:p>
          <a:p>
            <a:pPr>
              <a:lnSpc>
                <a:spcPct val="90000"/>
              </a:lnSpc>
            </a:pPr>
            <a:r>
              <a:rPr lang="zh-CN" altLang="en-US" sz="900" smtClean="0">
                <a:ea typeface="宋体" pitchFamily="2" charset="-122"/>
              </a:rPr>
              <a:t>如何能突破传统教育模式对名师等优质教育资源的垄断，实现优质教学资源的广泛和充分共享，当前全面提高我国高等教育质量的核心问题和关键所在。</a:t>
            </a:r>
            <a:endParaRPr lang="en-US" altLang="zh-CN" sz="900" smtClean="0">
              <a:ea typeface="宋体" pitchFamily="2" charset="-122"/>
            </a:endParaRPr>
          </a:p>
          <a:p>
            <a:pPr>
              <a:lnSpc>
                <a:spcPct val="90000"/>
              </a:lnSpc>
            </a:pPr>
            <a:endParaRPr lang="en-GB" altLang="zh-CN" sz="900" smtClean="0">
              <a:ea typeface="宋体" pitchFamily="2" charset="-122"/>
            </a:endParaRPr>
          </a:p>
        </p:txBody>
      </p:sp>
    </p:spTree>
    <p:extLst>
      <p:ext uri="{BB962C8B-B14F-4D97-AF65-F5344CB8AC3E}">
        <p14:creationId xmlns:p14="http://schemas.microsoft.com/office/powerpoint/2010/main" val="1897795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a:spcBef>
                <a:spcPct val="0"/>
              </a:spcBef>
            </a:pPr>
            <a:r>
              <a:rPr lang="zh-CN" altLang="en-US" b="1" smtClean="0">
                <a:solidFill>
                  <a:srgbClr val="FF0000"/>
                </a:solidFill>
                <a:ea typeface="宋体" pitchFamily="2" charset="-122"/>
              </a:rPr>
              <a:t>如何深入地研究革命性的教育信息化手段，改革传统的教学方法和理念，从根本上解决优质教学资源的广泛和充分的共享，是当前全面提高我国高等教育质量的核心问题和关键所在。</a:t>
            </a:r>
            <a:endParaRPr lang="en-US" altLang="zh-CN" b="1" smtClean="0">
              <a:solidFill>
                <a:srgbClr val="FF0000"/>
              </a:solidFill>
              <a:ea typeface="宋体" pitchFamily="2" charset="-122"/>
            </a:endParaRPr>
          </a:p>
          <a:p>
            <a:pPr>
              <a:spcBef>
                <a:spcPct val="0"/>
              </a:spcBef>
            </a:pPr>
            <a:r>
              <a:rPr lang="en-US" altLang="zh-CN" smtClean="0">
                <a:ea typeface="宋体" pitchFamily="2" charset="-122"/>
              </a:rPr>
              <a:t>2020</a:t>
            </a:r>
            <a:r>
              <a:rPr lang="zh-CN" altLang="en-US" smtClean="0">
                <a:ea typeface="宋体" pitchFamily="2" charset="-122"/>
              </a:rPr>
              <a:t>年前我国高等教育将进入发展理念战略性转变、创新培养模式和深化体制改革、全方位注重教育质量的新阶段，将把提高质量作为高等教育发展的核心任务。要实现这一战略目标，全面提升我国高等教育质量，还面临很多现实的困难，</a:t>
            </a:r>
            <a:endParaRPr lang="en-US" altLang="zh-CN" smtClean="0">
              <a:ea typeface="宋体" pitchFamily="2" charset="-122"/>
            </a:endParaRPr>
          </a:p>
          <a:p>
            <a:pPr>
              <a:spcBef>
                <a:spcPct val="0"/>
              </a:spcBef>
            </a:pPr>
            <a:endParaRPr lang="en-US" altLang="zh-CN" smtClean="0">
              <a:ea typeface="宋体" pitchFamily="2" charset="-122"/>
            </a:endParaRPr>
          </a:p>
          <a:p>
            <a:pPr>
              <a:spcBef>
                <a:spcPct val="0"/>
              </a:spcBef>
            </a:pPr>
            <a:r>
              <a:rPr lang="zh-CN" altLang="en-US" smtClean="0">
                <a:ea typeface="宋体" pitchFamily="2" charset="-122"/>
              </a:rPr>
              <a:t>主要表现在三个方面：首先，大量普通高等学校还缺乏高水平的授课教师。虽然已经有大量应届硕士、博士研究生进入了这些学校的教师队伍，但是普遍存在着青年教师教育教学经验不足、教育教学工作水平和科研水平尚待提高的问题。</a:t>
            </a:r>
            <a:endParaRPr lang="en-US" altLang="zh-CN" smtClean="0">
              <a:ea typeface="宋体" pitchFamily="2" charset="-122"/>
            </a:endParaRPr>
          </a:p>
          <a:p>
            <a:pPr>
              <a:spcBef>
                <a:spcPct val="0"/>
              </a:spcBef>
            </a:pPr>
            <a:endParaRPr lang="en-US" altLang="zh-CN" smtClean="0">
              <a:ea typeface="宋体" pitchFamily="2" charset="-122"/>
            </a:endParaRPr>
          </a:p>
          <a:p>
            <a:pPr>
              <a:spcBef>
                <a:spcPct val="0"/>
              </a:spcBef>
            </a:pPr>
            <a:r>
              <a:rPr lang="zh-CN" altLang="en-US" smtClean="0">
                <a:ea typeface="宋体" pitchFamily="2" charset="-122"/>
              </a:rPr>
              <a:t>其次，大量课程的教学内容陈旧落后，难以跟上学科发展的步伐。许多最新的科研成果和实践经验没有及时地整理和沉淀为高等学校的专业教学内容，导致学习的内容既不能反映学科前沿的最新进展，也不能有效地衔接工程实践的需求。</a:t>
            </a:r>
            <a:endParaRPr lang="en-US" altLang="zh-CN" smtClean="0">
              <a:ea typeface="宋体" pitchFamily="2" charset="-122"/>
            </a:endParaRPr>
          </a:p>
          <a:p>
            <a:pPr>
              <a:spcBef>
                <a:spcPct val="0"/>
              </a:spcBef>
            </a:pPr>
            <a:endParaRPr lang="en-US" altLang="zh-CN" smtClean="0">
              <a:ea typeface="宋体" pitchFamily="2" charset="-122"/>
            </a:endParaRPr>
          </a:p>
          <a:p>
            <a:pPr>
              <a:spcBef>
                <a:spcPct val="0"/>
              </a:spcBef>
            </a:pPr>
            <a:r>
              <a:rPr lang="zh-CN" altLang="en-US" smtClean="0">
                <a:ea typeface="宋体" pitchFamily="2" charset="-122"/>
              </a:rPr>
              <a:t>再次，教学方法仍然沿袭过去应试教育模式，显得呆板僵化，难以适应当前高质量教育的需要。高等学校的教学方法主要仍以课堂讲授型教学为主，不能有效地激发学生主动学习和思考的兴趣和动力，也缺乏对学生实践能力的培养和关注。</a:t>
            </a:r>
          </a:p>
          <a:p>
            <a:pPr>
              <a:spcBef>
                <a:spcPct val="0"/>
              </a:spcBef>
            </a:pPr>
            <a:endParaRPr lang="en-US" altLang="zh-CN" b="1" smtClean="0">
              <a:solidFill>
                <a:srgbClr val="FF0000"/>
              </a:solidFill>
              <a:ea typeface="宋体" pitchFamily="2" charset="-122"/>
            </a:endParaRPr>
          </a:p>
          <a:p>
            <a:pPr>
              <a:spcBef>
                <a:spcPct val="0"/>
              </a:spcBef>
            </a:pPr>
            <a:endParaRPr lang="zh-CN" altLang="en-US" smtClean="0">
              <a:ea typeface="宋体" pitchFamily="2" charset="-122"/>
            </a:endParaRPr>
          </a:p>
        </p:txBody>
      </p:sp>
      <p:sp>
        <p:nvSpPr>
          <p:cNvPr id="43012" name="灯片编号占位符 3"/>
          <p:cNvSpPr>
            <a:spLocks noGrp="1"/>
          </p:cNvSpPr>
          <p:nvPr>
            <p:ph type="sldNum" sz="quarter" idx="5"/>
          </p:nvPr>
        </p:nvSpPr>
        <p:spPr>
          <a:noFill/>
        </p:spPr>
        <p:txBody>
          <a:bodyPr/>
          <a:lstStyle/>
          <a:p>
            <a:fld id="{0D672739-7678-4983-9FB3-083E51323301}" type="slidenum">
              <a:rPr lang="zh-CN" altLang="en-US" smtClean="0">
                <a:latin typeface="Calibri" pitchFamily="34" charset="0"/>
                <a:ea typeface="宋体" pitchFamily="2" charset="-122"/>
              </a:rPr>
              <a:pPr/>
              <a:t>17</a:t>
            </a:fld>
            <a:endParaRPr lang="zh-CN" altLang="en-US" smtClean="0">
              <a:latin typeface="Calibri" pitchFamily="34" charset="0"/>
              <a:ea typeface="宋体" pitchFamily="2" charset="-122"/>
            </a:endParaRPr>
          </a:p>
        </p:txBody>
      </p:sp>
    </p:spTree>
    <p:extLst>
      <p:ext uri="{BB962C8B-B14F-4D97-AF65-F5344CB8AC3E}">
        <p14:creationId xmlns:p14="http://schemas.microsoft.com/office/powerpoint/2010/main" val="337077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pPr eaLnBrk="1" hangingPunct="1">
              <a:spcBef>
                <a:spcPct val="0"/>
              </a:spcBef>
            </a:pPr>
            <a:r>
              <a:rPr lang="en-US" altLang="zh-CN" smtClean="0">
                <a:ea typeface="宋体" pitchFamily="2" charset="-122"/>
              </a:rPr>
              <a:t>【</a:t>
            </a:r>
            <a:r>
              <a:rPr lang="zh-CN" altLang="en-US" smtClean="0">
                <a:ea typeface="宋体" pitchFamily="2" charset="-122"/>
              </a:rPr>
              <a:t>建议标题改为“开展教育学研究的新机遇”</a:t>
            </a:r>
            <a:r>
              <a:rPr lang="en-US" altLang="zh-CN" smtClean="0">
                <a:ea typeface="宋体" pitchFamily="2" charset="-122"/>
              </a:rPr>
              <a:t>】</a:t>
            </a:r>
            <a:endParaRPr lang="zh-CN" altLang="en-US" smtClean="0">
              <a:ea typeface="宋体" pitchFamily="2" charset="-122"/>
            </a:endParaRPr>
          </a:p>
          <a:p>
            <a:pPr eaLnBrk="1" hangingPunct="1">
              <a:spcBef>
                <a:spcPct val="0"/>
              </a:spcBef>
            </a:pPr>
            <a:endParaRPr lang="zh-CN" altLang="en-US" smtClean="0">
              <a:ea typeface="宋体" pitchFamily="2" charset="-122"/>
            </a:endParaRPr>
          </a:p>
        </p:txBody>
      </p:sp>
      <p:sp>
        <p:nvSpPr>
          <p:cNvPr id="44036" name="灯片编号占位符 3"/>
          <p:cNvSpPr>
            <a:spLocks noGrp="1"/>
          </p:cNvSpPr>
          <p:nvPr>
            <p:ph type="sldNum" sz="quarter" idx="5"/>
          </p:nvPr>
        </p:nvSpPr>
        <p:spPr>
          <a:noFill/>
        </p:spPr>
        <p:txBody>
          <a:bodyPr/>
          <a:lstStyle/>
          <a:p>
            <a:fld id="{F4BFA0B4-07B6-4FD7-8956-503C41176A4C}" type="slidenum">
              <a:rPr lang="zh-CN" altLang="en-US" smtClean="0">
                <a:latin typeface="Calibri" pitchFamily="34" charset="0"/>
                <a:ea typeface="宋体" pitchFamily="2" charset="-122"/>
              </a:rPr>
              <a:pPr/>
              <a:t>19</a:t>
            </a:fld>
            <a:endParaRPr lang="en-US" altLang="zh-CN" smtClean="0">
              <a:latin typeface="Calibri" pitchFamily="34" charset="0"/>
              <a:ea typeface="宋体" pitchFamily="2" charset="-122"/>
            </a:endParaRPr>
          </a:p>
        </p:txBody>
      </p:sp>
    </p:spTree>
    <p:extLst>
      <p:ext uri="{BB962C8B-B14F-4D97-AF65-F5344CB8AC3E}">
        <p14:creationId xmlns:p14="http://schemas.microsoft.com/office/powerpoint/2010/main" val="318561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r>
              <a:rPr lang="en-US" altLang="zh-CN" smtClean="0">
                <a:ea typeface="宋体" pitchFamily="2" charset="-122"/>
              </a:rPr>
              <a:t>【</a:t>
            </a:r>
            <a:r>
              <a:rPr lang="zh-CN" altLang="en-US" smtClean="0">
                <a:ea typeface="宋体" pitchFamily="2" charset="-122"/>
              </a:rPr>
              <a:t>建议标题改为“开展教育学研究的新机遇”</a:t>
            </a:r>
            <a:r>
              <a:rPr lang="en-US" altLang="zh-CN" smtClean="0">
                <a:ea typeface="宋体" pitchFamily="2" charset="-122"/>
              </a:rPr>
              <a:t>】</a:t>
            </a:r>
            <a:endParaRPr lang="zh-CN" altLang="en-US" smtClean="0">
              <a:ea typeface="宋体" pitchFamily="2" charset="-122"/>
            </a:endParaRPr>
          </a:p>
          <a:p>
            <a:endParaRPr lang="en-US" altLang="zh-CN" smtClean="0">
              <a:ea typeface="宋体" pitchFamily="2" charset="-122"/>
            </a:endParaRPr>
          </a:p>
          <a:p>
            <a:r>
              <a:rPr lang="en-US" altLang="zh-CN" smtClean="0">
                <a:ea typeface="宋体" pitchFamily="2" charset="-122"/>
              </a:rPr>
              <a:t>Enabled by new cyber-infrastructure technologies, a rapidly developing family of "massively open online courses"</a:t>
            </a:r>
          </a:p>
          <a:p>
            <a:r>
              <a:rPr lang="en-US" altLang="zh-CN" smtClean="0">
                <a:ea typeface="宋体" pitchFamily="2" charset="-122"/>
              </a:rPr>
              <a:t>(MOOCs) hold the potential to make interactive educational experiences available at massive scale. </a:t>
            </a:r>
          </a:p>
          <a:p>
            <a:r>
              <a:rPr lang="en-US" altLang="zh-CN" smtClean="0">
                <a:ea typeface="宋体" pitchFamily="2" charset="-122"/>
              </a:rPr>
              <a:t>At the same time, researchers, educators, and policy makers are increasingly interested in the potential for big-data driven learning-analytics, to transform how educational experiences are designed, deployed and evaluated.</a:t>
            </a:r>
          </a:p>
          <a:p>
            <a:endParaRPr lang="en-US" altLang="zh-CN" smtClean="0">
              <a:ea typeface="宋体" pitchFamily="2" charset="-122"/>
            </a:endParaRPr>
          </a:p>
          <a:p>
            <a:r>
              <a:rPr lang="en-US" altLang="zh-CN" smtClean="0">
                <a:ea typeface="宋体" pitchFamily="2" charset="-122"/>
              </a:rPr>
              <a:t>Coursera</a:t>
            </a:r>
            <a:r>
              <a:rPr lang="zh-CN" altLang="en-US" smtClean="0">
                <a:ea typeface="宋体" pitchFamily="2" charset="-122"/>
              </a:rPr>
              <a:t>：斯坦福大学支持，提供杜克大学，伯克利大学等</a:t>
            </a:r>
            <a:r>
              <a:rPr lang="en-US" altLang="zh-CN" smtClean="0">
                <a:ea typeface="宋体" pitchFamily="2" charset="-122"/>
              </a:rPr>
              <a:t>33</a:t>
            </a:r>
            <a:r>
              <a:rPr lang="zh-CN" altLang="en-US" smtClean="0">
                <a:ea typeface="宋体" pitchFamily="2" charset="-122"/>
              </a:rPr>
              <a:t>个合作院校，</a:t>
            </a:r>
            <a:r>
              <a:rPr lang="en-US" altLang="zh-CN" smtClean="0">
                <a:ea typeface="宋体" pitchFamily="2" charset="-122"/>
              </a:rPr>
              <a:t>449</a:t>
            </a:r>
            <a:r>
              <a:rPr lang="zh-CN" altLang="en-US" smtClean="0">
                <a:ea typeface="宋体" pitchFamily="2" charset="-122"/>
              </a:rPr>
              <a:t>门课程</a:t>
            </a:r>
          </a:p>
          <a:p>
            <a:r>
              <a:rPr lang="en-US" altLang="zh-CN" smtClean="0">
                <a:ea typeface="宋体" pitchFamily="2" charset="-122"/>
              </a:rPr>
              <a:t>Udacity</a:t>
            </a:r>
            <a:r>
              <a:rPr lang="zh-CN" altLang="en-US" smtClean="0">
                <a:ea typeface="宋体" pitchFamily="2" charset="-122"/>
              </a:rPr>
              <a:t>：斯坦福大学独家经营，</a:t>
            </a:r>
            <a:r>
              <a:rPr lang="en-US" altLang="zh-CN" smtClean="0">
                <a:ea typeface="宋体" pitchFamily="2" charset="-122"/>
              </a:rPr>
              <a:t>24</a:t>
            </a:r>
            <a:r>
              <a:rPr lang="zh-CN" altLang="en-US" smtClean="0">
                <a:ea typeface="宋体" pitchFamily="2" charset="-122"/>
              </a:rPr>
              <a:t>门课程</a:t>
            </a:r>
          </a:p>
          <a:p>
            <a:r>
              <a:rPr lang="en-US" altLang="zh-CN" smtClean="0">
                <a:ea typeface="宋体" pitchFamily="2" charset="-122"/>
              </a:rPr>
              <a:t>edX</a:t>
            </a:r>
            <a:r>
              <a:rPr lang="zh-CN" altLang="en-US" smtClean="0">
                <a:ea typeface="宋体" pitchFamily="2" charset="-122"/>
              </a:rPr>
              <a:t>：</a:t>
            </a:r>
            <a:r>
              <a:rPr lang="en-US" altLang="zh-CN" smtClean="0">
                <a:ea typeface="宋体" pitchFamily="2" charset="-122"/>
              </a:rPr>
              <a:t>M.I.T</a:t>
            </a:r>
            <a:r>
              <a:rPr lang="zh-CN" altLang="en-US" smtClean="0">
                <a:ea typeface="宋体" pitchFamily="2" charset="-122"/>
              </a:rPr>
              <a:t>和哈佛大学支持的非营利组织，与加州大学等</a:t>
            </a:r>
            <a:r>
              <a:rPr lang="en-US" altLang="zh-CN" smtClean="0">
                <a:ea typeface="宋体" pitchFamily="2" charset="-122"/>
              </a:rPr>
              <a:t>28</a:t>
            </a:r>
            <a:r>
              <a:rPr lang="zh-CN" altLang="en-US" smtClean="0">
                <a:ea typeface="宋体" pitchFamily="2" charset="-122"/>
              </a:rPr>
              <a:t>所高校合作，</a:t>
            </a:r>
            <a:r>
              <a:rPr lang="en-US" altLang="zh-CN" smtClean="0">
                <a:ea typeface="宋体" pitchFamily="2" charset="-122"/>
              </a:rPr>
              <a:t>72</a:t>
            </a:r>
            <a:r>
              <a:rPr lang="zh-CN" altLang="en-US" smtClean="0">
                <a:ea typeface="宋体" pitchFamily="2" charset="-122"/>
              </a:rPr>
              <a:t>门课程</a:t>
            </a:r>
            <a:endParaRPr lang="en-US" altLang="zh-CN" smtClean="0">
              <a:ea typeface="宋体" pitchFamily="2" charset="-122"/>
            </a:endParaRPr>
          </a:p>
          <a:p>
            <a:endParaRPr lang="en-US" altLang="zh-CN" smtClean="0">
              <a:ea typeface="宋体" pitchFamily="2" charset="-122"/>
            </a:endParaRPr>
          </a:p>
          <a:p>
            <a:r>
              <a:rPr lang="zh-CN" altLang="en-US" smtClean="0">
                <a:ea typeface="宋体" pitchFamily="2" charset="-122"/>
              </a:rPr>
              <a:t>以上述公司为代表的</a:t>
            </a:r>
            <a:r>
              <a:rPr lang="en-US" altLang="zh-CN" smtClean="0">
                <a:ea typeface="宋体" pitchFamily="2" charset="-122"/>
              </a:rPr>
              <a:t>MOOC</a:t>
            </a:r>
            <a:r>
              <a:rPr lang="zh-CN" altLang="en-US" smtClean="0">
                <a:ea typeface="宋体" pitchFamily="2" charset="-122"/>
              </a:rPr>
              <a:t>课程的出现使名师教育资源的共享成为现实，为推进计算教育学研究创造了新的条件，为我国全面提高高等教育质量提供了机遇</a:t>
            </a:r>
          </a:p>
          <a:p>
            <a:endParaRPr lang="zh-CN" altLang="en-US" smtClean="0">
              <a:ea typeface="宋体" pitchFamily="2" charset="-122"/>
            </a:endParaRPr>
          </a:p>
          <a:p>
            <a:endParaRPr lang="zh-CN" altLang="en-US" smtClean="0">
              <a:ea typeface="宋体" pitchFamily="2" charset="-122"/>
            </a:endParaRPr>
          </a:p>
        </p:txBody>
      </p:sp>
      <p:sp>
        <p:nvSpPr>
          <p:cNvPr id="45060" name="灯片编号占位符 3"/>
          <p:cNvSpPr>
            <a:spLocks noGrp="1"/>
          </p:cNvSpPr>
          <p:nvPr>
            <p:ph type="sldNum" sz="quarter" idx="5"/>
          </p:nvPr>
        </p:nvSpPr>
        <p:spPr>
          <a:noFill/>
        </p:spPr>
        <p:txBody>
          <a:bodyPr/>
          <a:lstStyle/>
          <a:p>
            <a:fld id="{08ED01F5-CB9C-4998-9C3C-0C2D3CE32B81}" type="slidenum">
              <a:rPr lang="zh-CN" altLang="en-US" smtClean="0">
                <a:ea typeface="宋体" pitchFamily="2" charset="-122"/>
              </a:rPr>
              <a:pPr/>
              <a:t>20</a:t>
            </a:fld>
            <a:endParaRPr lang="zh-CN" altLang="en-US" smtClean="0">
              <a:ea typeface="宋体" pitchFamily="2" charset="-122"/>
            </a:endParaRPr>
          </a:p>
        </p:txBody>
      </p:sp>
    </p:spTree>
    <p:extLst>
      <p:ext uri="{BB962C8B-B14F-4D97-AF65-F5344CB8AC3E}">
        <p14:creationId xmlns:p14="http://schemas.microsoft.com/office/powerpoint/2010/main" val="2480935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a:effectLst/>
        </p:spPr>
        <p:txBody>
          <a:bodyPr/>
          <a:lstStyle>
            <a:lvl1pPr>
              <a:defRPr/>
            </a:lvl1pPr>
          </a:lstStyle>
          <a:p>
            <a:r>
              <a:rPr lang="zh-CN" altLang="en-US" smtClean="0"/>
              <a:t>单击此处编辑母版标题样式</a:t>
            </a:r>
            <a:endParaRPr lang="zh-CN" alt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chemeClr val="bg1"/>
                </a:solidFill>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bwMode="auto">
          <a:xfrm>
            <a:off x="3492500" y="5805488"/>
            <a:ext cx="2133600" cy="476250"/>
          </a:xfrm>
          <a:prstGeom prst="rect">
            <a:avLst/>
          </a:prstGeom>
          <a:ln>
            <a:miter lim="800000"/>
            <a:headEnd/>
            <a:tailEnd/>
          </a:ln>
          <a:effectLst>
            <a:outerShdw dist="3592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defRPr sz="2800">
                <a:solidFill>
                  <a:schemeClr val="bg1"/>
                </a:solidFill>
                <a:latin typeface="黑体" pitchFamily="2" charset="-122"/>
                <a:ea typeface="黑体" pitchFamily="2" charset="-122"/>
              </a:defRPr>
            </a:lvl1pPr>
          </a:lstStyle>
          <a:p>
            <a:pPr>
              <a:defRPr/>
            </a:pPr>
            <a:endParaRPr lang="en-US" altLang="zh-CN"/>
          </a:p>
        </p:txBody>
      </p:sp>
    </p:spTree>
    <p:extLst>
      <p:ext uri="{BB962C8B-B14F-4D97-AF65-F5344CB8AC3E}">
        <p14:creationId xmlns:p14="http://schemas.microsoft.com/office/powerpoint/2010/main" val="55440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2F55763-1D87-49EC-BF15-292E5B606908}" type="slidenum">
              <a:rPr lang="en-US" altLang="zh-CN"/>
              <a:pPr>
                <a:defRPr/>
              </a:pPr>
              <a:t>‹#›</a:t>
            </a:fld>
            <a:endParaRPr lang="en-US" altLang="zh-CN"/>
          </a:p>
        </p:txBody>
      </p:sp>
    </p:spTree>
    <p:extLst>
      <p:ext uri="{BB962C8B-B14F-4D97-AF65-F5344CB8AC3E}">
        <p14:creationId xmlns:p14="http://schemas.microsoft.com/office/powerpoint/2010/main" val="39479747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77788"/>
            <a:ext cx="2286000" cy="6591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77788"/>
            <a:ext cx="6705600" cy="6591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BEB97B6B-0D0D-4D56-BC28-4B358D73F845}" type="slidenum">
              <a:rPr lang="en-US" altLang="zh-CN"/>
              <a:pPr>
                <a:defRPr/>
              </a:pPr>
              <a:t>‹#›</a:t>
            </a:fld>
            <a:endParaRPr lang="en-US" altLang="zh-CN"/>
          </a:p>
        </p:txBody>
      </p:sp>
    </p:spTree>
    <p:extLst>
      <p:ext uri="{BB962C8B-B14F-4D97-AF65-F5344CB8AC3E}">
        <p14:creationId xmlns:p14="http://schemas.microsoft.com/office/powerpoint/2010/main" val="41105710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2A98256E-CAA6-4C78-A870-ECBC5E834650}" type="slidenum">
              <a:rPr lang="en-US" altLang="zh-CN"/>
              <a:pPr>
                <a:defRPr/>
              </a:pPr>
              <a:t>‹#›</a:t>
            </a:fld>
            <a:endParaRPr lang="en-US" altLang="zh-CN"/>
          </a:p>
        </p:txBody>
      </p:sp>
    </p:spTree>
    <p:extLst>
      <p:ext uri="{BB962C8B-B14F-4D97-AF65-F5344CB8AC3E}">
        <p14:creationId xmlns:p14="http://schemas.microsoft.com/office/powerpoint/2010/main" val="22354841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91754E1D-95C8-40C4-95BE-22559D863306}" type="slidenum">
              <a:rPr lang="en-US" altLang="zh-CN"/>
              <a:pPr>
                <a:defRPr/>
              </a:pPr>
              <a:t>‹#›</a:t>
            </a:fld>
            <a:endParaRPr lang="en-US" altLang="zh-CN"/>
          </a:p>
        </p:txBody>
      </p:sp>
    </p:spTree>
    <p:extLst>
      <p:ext uri="{BB962C8B-B14F-4D97-AF65-F5344CB8AC3E}">
        <p14:creationId xmlns:p14="http://schemas.microsoft.com/office/powerpoint/2010/main" val="417436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323850" y="1412875"/>
            <a:ext cx="4208463"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412875"/>
            <a:ext cx="420846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80465A2-D990-49AC-B3BF-912268B0962E}" type="slidenum">
              <a:rPr lang="en-US" altLang="zh-CN"/>
              <a:pPr>
                <a:defRPr/>
              </a:pPr>
              <a:t>‹#›</a:t>
            </a:fld>
            <a:endParaRPr lang="en-US" altLang="zh-CN"/>
          </a:p>
        </p:txBody>
      </p:sp>
    </p:spTree>
    <p:extLst>
      <p:ext uri="{BB962C8B-B14F-4D97-AF65-F5344CB8AC3E}">
        <p14:creationId xmlns:p14="http://schemas.microsoft.com/office/powerpoint/2010/main" val="19310249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31B4A528-9C94-48FF-8435-155D721896A8}" type="slidenum">
              <a:rPr lang="en-US" altLang="zh-CN"/>
              <a:pPr>
                <a:defRPr/>
              </a:pPr>
              <a:t>‹#›</a:t>
            </a:fld>
            <a:endParaRPr lang="en-US" altLang="zh-CN"/>
          </a:p>
        </p:txBody>
      </p:sp>
    </p:spTree>
    <p:extLst>
      <p:ext uri="{BB962C8B-B14F-4D97-AF65-F5344CB8AC3E}">
        <p14:creationId xmlns:p14="http://schemas.microsoft.com/office/powerpoint/2010/main" val="19278909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26D81FAB-473A-4E1E-B942-7ABF0C984E44}" type="slidenum">
              <a:rPr lang="en-US" altLang="zh-CN"/>
              <a:pPr>
                <a:defRPr/>
              </a:pPr>
              <a:t>‹#›</a:t>
            </a:fld>
            <a:endParaRPr lang="en-US" altLang="zh-CN"/>
          </a:p>
        </p:txBody>
      </p:sp>
    </p:spTree>
    <p:extLst>
      <p:ext uri="{BB962C8B-B14F-4D97-AF65-F5344CB8AC3E}">
        <p14:creationId xmlns:p14="http://schemas.microsoft.com/office/powerpoint/2010/main" val="4138896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4A7F4D8-F1B1-430A-91AA-A2D02C00B98C}" type="slidenum">
              <a:rPr lang="en-US" altLang="zh-CN"/>
              <a:pPr>
                <a:defRPr/>
              </a:pPr>
              <a:t>‹#›</a:t>
            </a:fld>
            <a:endParaRPr lang="en-US" altLang="zh-CN"/>
          </a:p>
        </p:txBody>
      </p:sp>
    </p:spTree>
    <p:extLst>
      <p:ext uri="{BB962C8B-B14F-4D97-AF65-F5344CB8AC3E}">
        <p14:creationId xmlns:p14="http://schemas.microsoft.com/office/powerpoint/2010/main" val="4148618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A347BCD-34DD-47C3-BD69-CA4C6A31CDBF}" type="slidenum">
              <a:rPr lang="en-US" altLang="zh-CN"/>
              <a:pPr>
                <a:defRPr/>
              </a:pPr>
              <a:t>‹#›</a:t>
            </a:fld>
            <a:endParaRPr lang="en-US" altLang="zh-CN"/>
          </a:p>
        </p:txBody>
      </p:sp>
    </p:spTree>
    <p:extLst>
      <p:ext uri="{BB962C8B-B14F-4D97-AF65-F5344CB8AC3E}">
        <p14:creationId xmlns:p14="http://schemas.microsoft.com/office/powerpoint/2010/main" val="40912072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F0769970-4852-46CE-8FEE-C252AD943FFE}" type="slidenum">
              <a:rPr lang="en-US" altLang="zh-CN"/>
              <a:pPr>
                <a:defRPr/>
              </a:pPr>
              <a:t>‹#›</a:t>
            </a:fld>
            <a:endParaRPr lang="en-US" altLang="zh-CN"/>
          </a:p>
        </p:txBody>
      </p:sp>
    </p:spTree>
    <p:extLst>
      <p:ext uri="{BB962C8B-B14F-4D97-AF65-F5344CB8AC3E}">
        <p14:creationId xmlns:p14="http://schemas.microsoft.com/office/powerpoint/2010/main" val="954788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图片1"/>
          <p:cNvPicPr>
            <a:picLocks noChangeAspect="1" noChangeArrowheads="1"/>
          </p:cNvPicPr>
          <p:nvPr/>
        </p:nvPicPr>
        <p:blipFill>
          <a:blip r:embed="rId13" cstate="print"/>
          <a:srcRect/>
          <a:stretch>
            <a:fillRect/>
          </a:stretch>
        </p:blipFill>
        <p:spPr bwMode="auto">
          <a:xfrm>
            <a:off x="0" y="0"/>
            <a:ext cx="9144000" cy="1341438"/>
          </a:xfrm>
          <a:prstGeom prst="rect">
            <a:avLst/>
          </a:prstGeom>
          <a:noFill/>
          <a:ln w="9525">
            <a:noFill/>
            <a:miter lim="800000"/>
            <a:headEnd/>
            <a:tailEnd/>
          </a:ln>
        </p:spPr>
      </p:pic>
      <p:sp>
        <p:nvSpPr>
          <p:cNvPr id="1027" name="Rectangle 2"/>
          <p:cNvSpPr>
            <a:spLocks noGrp="1" noChangeArrowheads="1"/>
          </p:cNvSpPr>
          <p:nvPr>
            <p:ph type="title"/>
          </p:nvPr>
        </p:nvSpPr>
        <p:spPr bwMode="auto">
          <a:xfrm>
            <a:off x="0" y="77788"/>
            <a:ext cx="9144000" cy="1228725"/>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323850" y="1412875"/>
            <a:ext cx="8569325"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49AD9FE8-CE08-4149-9261-22E9573DA0BE}" type="slidenum">
              <a:rPr lang="en-US" altLang="zh-CN"/>
              <a:pPr>
                <a:defRPr/>
              </a:pPr>
              <a:t>‹#›</a:t>
            </a:fld>
            <a:endParaRPr lang="en-US" altLang="zh-CN"/>
          </a:p>
        </p:txBody>
      </p:sp>
      <p:pic>
        <p:nvPicPr>
          <p:cNvPr id="1030" name="Picture 8" descr="图片1"/>
          <p:cNvPicPr preferRelativeResize="0">
            <a:picLocks noChangeArrowheads="1"/>
          </p:cNvPicPr>
          <p:nvPr/>
        </p:nvPicPr>
        <p:blipFill>
          <a:blip r:embed="rId13" cstate="print"/>
          <a:srcRect/>
          <a:stretch>
            <a:fillRect/>
          </a:stretch>
        </p:blipFill>
        <p:spPr bwMode="auto">
          <a:xfrm>
            <a:off x="0" y="6813550"/>
            <a:ext cx="9144000" cy="71438"/>
          </a:xfrm>
          <a:prstGeom prst="rect">
            <a:avLst/>
          </a:prstGeom>
          <a:noFill/>
          <a:ln w="9525">
            <a:noFill/>
            <a:miter lim="800000"/>
            <a:headEnd/>
            <a:tailEnd/>
          </a:ln>
        </p:spPr>
      </p:pic>
    </p:spTree>
    <p:extLst>
      <p:ext uri="{BB962C8B-B14F-4D97-AF65-F5344CB8AC3E}">
        <p14:creationId xmlns:p14="http://schemas.microsoft.com/office/powerpoint/2010/main" val="912141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p:txStyles>
    <p:titleStyle>
      <a:lvl1pPr algn="ctr" rtl="0" eaLnBrk="0" fontAlgn="base" hangingPunct="0">
        <a:spcBef>
          <a:spcPct val="0"/>
        </a:spcBef>
        <a:spcAft>
          <a:spcPct val="0"/>
        </a:spcAft>
        <a:defRPr sz="4800">
          <a:solidFill>
            <a:schemeClr val="bg1"/>
          </a:solidFill>
          <a:latin typeface="+mj-lt"/>
          <a:ea typeface="+mj-ea"/>
          <a:cs typeface="+mj-cs"/>
        </a:defRPr>
      </a:lvl1pPr>
      <a:lvl2pPr algn="ctr" rtl="0" eaLnBrk="0" fontAlgn="base" hangingPunct="0">
        <a:spcBef>
          <a:spcPct val="0"/>
        </a:spcBef>
        <a:spcAft>
          <a:spcPct val="0"/>
        </a:spcAft>
        <a:defRPr sz="4800">
          <a:solidFill>
            <a:schemeClr val="bg1"/>
          </a:solidFill>
          <a:latin typeface="Arial" charset="0"/>
          <a:ea typeface="黑体" pitchFamily="2" charset="-122"/>
        </a:defRPr>
      </a:lvl2pPr>
      <a:lvl3pPr algn="ctr" rtl="0" eaLnBrk="0" fontAlgn="base" hangingPunct="0">
        <a:spcBef>
          <a:spcPct val="0"/>
        </a:spcBef>
        <a:spcAft>
          <a:spcPct val="0"/>
        </a:spcAft>
        <a:defRPr sz="4800">
          <a:solidFill>
            <a:schemeClr val="bg1"/>
          </a:solidFill>
          <a:latin typeface="Arial" charset="0"/>
          <a:ea typeface="黑体" pitchFamily="2" charset="-122"/>
        </a:defRPr>
      </a:lvl3pPr>
      <a:lvl4pPr algn="ctr" rtl="0" eaLnBrk="0" fontAlgn="base" hangingPunct="0">
        <a:spcBef>
          <a:spcPct val="0"/>
        </a:spcBef>
        <a:spcAft>
          <a:spcPct val="0"/>
        </a:spcAft>
        <a:defRPr sz="4800">
          <a:solidFill>
            <a:schemeClr val="bg1"/>
          </a:solidFill>
          <a:latin typeface="Arial" charset="0"/>
          <a:ea typeface="黑体" pitchFamily="2" charset="-122"/>
        </a:defRPr>
      </a:lvl4pPr>
      <a:lvl5pPr algn="ctr" rtl="0" eaLnBrk="0" fontAlgn="base" hangingPunct="0">
        <a:spcBef>
          <a:spcPct val="0"/>
        </a:spcBef>
        <a:spcAft>
          <a:spcPct val="0"/>
        </a:spcAft>
        <a:defRPr sz="4800">
          <a:solidFill>
            <a:schemeClr val="bg1"/>
          </a:solidFill>
          <a:latin typeface="Arial" charset="0"/>
          <a:ea typeface="黑体" pitchFamily="2" charset="-122"/>
        </a:defRPr>
      </a:lvl5pPr>
      <a:lvl6pPr marL="457200" algn="ctr" rtl="0" eaLnBrk="1" fontAlgn="base" hangingPunct="1">
        <a:spcBef>
          <a:spcPct val="0"/>
        </a:spcBef>
        <a:spcAft>
          <a:spcPct val="0"/>
        </a:spcAft>
        <a:defRPr sz="4800">
          <a:solidFill>
            <a:schemeClr val="bg1"/>
          </a:solidFill>
          <a:latin typeface="Arial" charset="0"/>
          <a:ea typeface="黑体" pitchFamily="2" charset="-122"/>
        </a:defRPr>
      </a:lvl6pPr>
      <a:lvl7pPr marL="914400" algn="ctr" rtl="0" eaLnBrk="1" fontAlgn="base" hangingPunct="1">
        <a:spcBef>
          <a:spcPct val="0"/>
        </a:spcBef>
        <a:spcAft>
          <a:spcPct val="0"/>
        </a:spcAft>
        <a:defRPr sz="4800">
          <a:solidFill>
            <a:schemeClr val="bg1"/>
          </a:solidFill>
          <a:latin typeface="Arial" charset="0"/>
          <a:ea typeface="黑体" pitchFamily="2" charset="-122"/>
        </a:defRPr>
      </a:lvl7pPr>
      <a:lvl8pPr marL="1371600" algn="ctr" rtl="0" eaLnBrk="1" fontAlgn="base" hangingPunct="1">
        <a:spcBef>
          <a:spcPct val="0"/>
        </a:spcBef>
        <a:spcAft>
          <a:spcPct val="0"/>
        </a:spcAft>
        <a:defRPr sz="4800">
          <a:solidFill>
            <a:schemeClr val="bg1"/>
          </a:solidFill>
          <a:latin typeface="Arial" charset="0"/>
          <a:ea typeface="黑体" pitchFamily="2" charset="-122"/>
        </a:defRPr>
      </a:lvl8pPr>
      <a:lvl9pPr marL="1828800" algn="ctr" rtl="0" eaLnBrk="1" fontAlgn="base" hangingPunct="1">
        <a:spcBef>
          <a:spcPct val="0"/>
        </a:spcBef>
        <a:spcAft>
          <a:spcPct val="0"/>
        </a:spcAft>
        <a:defRPr sz="4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212968"/>
        </a:buClr>
        <a:buFont typeface="Wingdings" pitchFamily="2" charset="2"/>
        <a:buChar char="Ø"/>
        <a:defRPr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212968"/>
        </a:buClr>
        <a:buSzPct val="80000"/>
        <a:buFont typeface="Wingdings 2" pitchFamily="18" charset="2"/>
        <a:buChar char="æ"/>
        <a:defRPr sz="3200">
          <a:solidFill>
            <a:schemeClr val="tx1"/>
          </a:solidFill>
          <a:latin typeface="+mn-lt"/>
          <a:ea typeface="+mn-ea"/>
        </a:defRPr>
      </a:lvl2pPr>
      <a:lvl3pPr marL="1143000" indent="-228600" algn="l" rtl="0" eaLnBrk="0" fontAlgn="base" hangingPunct="0">
        <a:spcBef>
          <a:spcPct val="20000"/>
        </a:spcBef>
        <a:spcAft>
          <a:spcPct val="0"/>
        </a:spcAft>
        <a:buClr>
          <a:srgbClr val="212968"/>
        </a:buClr>
        <a:buChar char="•"/>
        <a:defRPr sz="2800">
          <a:solidFill>
            <a:schemeClr val="tx1"/>
          </a:solidFill>
          <a:latin typeface="+mn-lt"/>
          <a:ea typeface="+mn-ea"/>
        </a:defRPr>
      </a:lvl3pPr>
      <a:lvl4pPr marL="1600200" indent="-228600" algn="l" rtl="0" eaLnBrk="0" fontAlgn="base" hangingPunct="0">
        <a:spcBef>
          <a:spcPct val="20000"/>
        </a:spcBef>
        <a:spcAft>
          <a:spcPct val="0"/>
        </a:spcAft>
        <a:buClr>
          <a:srgbClr val="212968"/>
        </a:buClr>
        <a:buChar char="–"/>
        <a:defRPr sz="2400">
          <a:solidFill>
            <a:schemeClr val="tx1"/>
          </a:solidFill>
          <a:latin typeface="+mn-lt"/>
          <a:ea typeface="+mn-ea"/>
        </a:defRPr>
      </a:lvl4pPr>
      <a:lvl5pPr marL="2057400" indent="-228600" algn="l" rtl="0" eaLnBrk="0" fontAlgn="base" hangingPunct="0">
        <a:spcBef>
          <a:spcPct val="20000"/>
        </a:spcBef>
        <a:spcAft>
          <a:spcPct val="0"/>
        </a:spcAft>
        <a:buClr>
          <a:srgbClr val="212968"/>
        </a:buClr>
        <a:buChar char="»"/>
        <a:defRPr sz="2400">
          <a:solidFill>
            <a:schemeClr val="tx1"/>
          </a:solidFill>
          <a:latin typeface="+mn-lt"/>
          <a:ea typeface="+mn-ea"/>
        </a:defRPr>
      </a:lvl5pPr>
      <a:lvl6pPr marL="2514600" indent="-228600" algn="l" rtl="0" eaLnBrk="1" fontAlgn="base" hangingPunct="1">
        <a:spcBef>
          <a:spcPct val="20000"/>
        </a:spcBef>
        <a:spcAft>
          <a:spcPct val="0"/>
        </a:spcAft>
        <a:buClr>
          <a:srgbClr val="212968"/>
        </a:buClr>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212968"/>
        </a:buClr>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212968"/>
        </a:buClr>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212968"/>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互联网</a:t>
            </a:r>
            <a:r>
              <a:rPr lang="en-US" altLang="zh-CN" dirty="0" smtClean="0"/>
              <a:t>+</a:t>
            </a:r>
            <a:r>
              <a:rPr lang="zh-CN" altLang="en-US" dirty="0" smtClean="0"/>
              <a:t>与高等教育</a:t>
            </a:r>
            <a:endParaRPr lang="zh-CN" altLang="en-US" dirty="0"/>
          </a:p>
        </p:txBody>
      </p:sp>
      <p:sp>
        <p:nvSpPr>
          <p:cNvPr id="3" name="副标题 2"/>
          <p:cNvSpPr>
            <a:spLocks noGrp="1"/>
          </p:cNvSpPr>
          <p:nvPr>
            <p:ph type="subTitle" idx="1"/>
          </p:nvPr>
        </p:nvSpPr>
        <p:spPr>
          <a:xfrm>
            <a:off x="1371600" y="3886200"/>
            <a:ext cx="6400800" cy="1752600"/>
          </a:xfrm>
        </p:spPr>
        <p:txBody>
          <a:bodyPr/>
          <a:lstStyle/>
          <a:p>
            <a:r>
              <a:rPr lang="zh-CN" altLang="en-US" dirty="0" smtClean="0"/>
              <a:t>北京航空航天大学</a:t>
            </a:r>
            <a:endParaRPr lang="en-US" altLang="zh-CN" dirty="0" smtClean="0"/>
          </a:p>
          <a:p>
            <a:r>
              <a:rPr lang="zh-CN" altLang="en-US" dirty="0"/>
              <a:t>李</a:t>
            </a:r>
            <a:r>
              <a:rPr lang="zh-CN" altLang="en-US" dirty="0" smtClean="0"/>
              <a:t>未</a:t>
            </a:r>
            <a:endParaRPr lang="en-US" altLang="zh-CN" dirty="0" smtClean="0"/>
          </a:p>
          <a:p>
            <a:r>
              <a:rPr lang="en-US" altLang="zh-CN" dirty="0" smtClean="0"/>
              <a:t>2016.7.22</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5" name="内容占位符 4"/>
          <p:cNvSpPr>
            <a:spLocks noGrp="1"/>
          </p:cNvSpPr>
          <p:nvPr>
            <p:ph idx="1"/>
          </p:nvPr>
        </p:nvSpPr>
        <p:spPr>
          <a:xfrm>
            <a:off x="683568" y="2060848"/>
            <a:ext cx="8229600" cy="4525963"/>
          </a:xfrm>
        </p:spPr>
        <p:txBody>
          <a:bodyPr>
            <a:normAutofit/>
          </a:bodyPr>
          <a:lstStyle/>
          <a:p>
            <a:pPr>
              <a:lnSpc>
                <a:spcPct val="120000"/>
              </a:lnSpc>
            </a:pPr>
            <a:r>
              <a:rPr lang="zh-CN" altLang="en-US" dirty="0" smtClean="0"/>
              <a:t>上述四个计划和工程是国家在高等教育方面宏观调控的典型实例，</a:t>
            </a:r>
            <a:endParaRPr lang="en-US" altLang="zh-CN" dirty="0" smtClean="0"/>
          </a:p>
          <a:p>
            <a:pPr>
              <a:lnSpc>
                <a:spcPct val="120000"/>
              </a:lnSpc>
            </a:pPr>
            <a:r>
              <a:rPr lang="zh-CN" altLang="en-US" dirty="0" smtClean="0"/>
              <a:t>这些宏观调控的实施激发了</a:t>
            </a:r>
            <a:r>
              <a:rPr lang="zh-CN" altLang="en-US" dirty="0" smtClean="0">
                <a:solidFill>
                  <a:srgbClr val="FF0000"/>
                </a:solidFill>
              </a:rPr>
              <a:t>高校追求发展的积极性，</a:t>
            </a:r>
            <a:endParaRPr lang="en-US" altLang="zh-CN" dirty="0" smtClean="0">
              <a:solidFill>
                <a:srgbClr val="FF0000"/>
              </a:solidFill>
            </a:endParaRPr>
          </a:p>
          <a:p>
            <a:pPr>
              <a:lnSpc>
                <a:spcPct val="120000"/>
              </a:lnSpc>
            </a:pPr>
            <a:r>
              <a:rPr lang="zh-CN" altLang="en-US" dirty="0" smtClean="0"/>
              <a:t>创造了“服务战略需求”科研模式，</a:t>
            </a:r>
            <a:endParaRPr lang="en-US" altLang="zh-CN" dirty="0" smtClean="0"/>
          </a:p>
          <a:p>
            <a:pPr>
              <a:lnSpc>
                <a:spcPct val="120000"/>
              </a:lnSpc>
            </a:pPr>
            <a:r>
              <a:rPr lang="zh-CN" altLang="en-US" dirty="0" smtClean="0"/>
              <a:t>使中等发达国家目标的提前实现</a:t>
            </a:r>
            <a:endParaRPr lang="zh-CN" altLang="en-US" dirty="0"/>
          </a:p>
        </p:txBody>
      </p:sp>
    </p:spTree>
    <p:extLst>
      <p:ext uri="{BB962C8B-B14F-4D97-AF65-F5344CB8AC3E}">
        <p14:creationId xmlns:p14="http://schemas.microsoft.com/office/powerpoint/2010/main" val="29479861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人才培养的“战略需求模式”</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itchFamily="2" charset="2"/>
              <a:buChar char="n"/>
            </a:pPr>
            <a:r>
              <a:rPr lang="zh-CN" altLang="en-US" dirty="0" smtClean="0"/>
              <a:t>目标明确、经费到位、组建</a:t>
            </a:r>
            <a:r>
              <a:rPr lang="zh-CN" altLang="zh-CN" dirty="0" smtClean="0"/>
              <a:t>团</a:t>
            </a:r>
            <a:r>
              <a:rPr lang="zh-CN" altLang="en-US" dirty="0" smtClean="0"/>
              <a:t>队、</a:t>
            </a:r>
            <a:r>
              <a:rPr lang="zh-CN" altLang="zh-CN" dirty="0" smtClean="0"/>
              <a:t>集体攻关</a:t>
            </a:r>
          </a:p>
          <a:p>
            <a:pPr lvl="1">
              <a:buFont typeface="Wingdings" pitchFamily="2" charset="2"/>
              <a:buChar char="Ø"/>
            </a:pPr>
            <a:r>
              <a:rPr lang="en-US" altLang="zh-CN" dirty="0" smtClean="0"/>
              <a:t>1</a:t>
            </a:r>
            <a:r>
              <a:rPr lang="zh-CN" altLang="zh-CN" dirty="0" smtClean="0"/>
              <a:t>，</a:t>
            </a:r>
            <a:r>
              <a:rPr lang="zh-CN" altLang="en-US" dirty="0" smtClean="0"/>
              <a:t>选好</a:t>
            </a:r>
            <a:r>
              <a:rPr lang="zh-CN" altLang="zh-CN" dirty="0" smtClean="0"/>
              <a:t>学术带头人</a:t>
            </a:r>
            <a:endParaRPr lang="en-US" altLang="zh-CN" dirty="0" smtClean="0"/>
          </a:p>
          <a:p>
            <a:pPr marL="0" indent="0">
              <a:buNone/>
            </a:pPr>
            <a:r>
              <a:rPr lang="en-US" altLang="zh-CN" dirty="0"/>
              <a:t> </a:t>
            </a:r>
            <a:r>
              <a:rPr lang="en-US" altLang="zh-CN" dirty="0" smtClean="0"/>
              <a:t>           </a:t>
            </a:r>
            <a:r>
              <a:rPr lang="zh-CN" altLang="en-US" dirty="0" smtClean="0"/>
              <a:t>人品好、专业精、有组织能力</a:t>
            </a:r>
            <a:endParaRPr lang="zh-CN" altLang="zh-CN" dirty="0" smtClean="0"/>
          </a:p>
          <a:p>
            <a:pPr lvl="1">
              <a:buFont typeface="Wingdings" pitchFamily="2" charset="2"/>
              <a:buChar char="Ø"/>
            </a:pPr>
            <a:r>
              <a:rPr lang="en-US" altLang="zh-CN" dirty="0" smtClean="0"/>
              <a:t>2</a:t>
            </a:r>
            <a:r>
              <a:rPr lang="zh-CN" altLang="zh-CN" dirty="0" smtClean="0"/>
              <a:t>，申请科研项目</a:t>
            </a:r>
            <a:endParaRPr lang="en-US" altLang="zh-CN" dirty="0" smtClean="0"/>
          </a:p>
          <a:p>
            <a:pPr marL="0" indent="0">
              <a:buNone/>
            </a:pPr>
            <a:r>
              <a:rPr lang="en-US" altLang="zh-CN" dirty="0" smtClean="0"/>
              <a:t>            </a:t>
            </a:r>
            <a:r>
              <a:rPr lang="zh-CN" altLang="en-US" dirty="0" smtClean="0"/>
              <a:t>提出有见地、可操作的项目申请书</a:t>
            </a:r>
            <a:r>
              <a:rPr lang="en-US" altLang="zh-CN" dirty="0" smtClean="0"/>
              <a:t> </a:t>
            </a:r>
          </a:p>
          <a:p>
            <a:pPr lvl="1">
              <a:buFont typeface="Wingdings" pitchFamily="2" charset="2"/>
              <a:buChar char="Ø"/>
            </a:pPr>
            <a:r>
              <a:rPr lang="en-US" altLang="zh-CN" dirty="0" smtClean="0"/>
              <a:t>3</a:t>
            </a:r>
            <a:r>
              <a:rPr lang="zh-CN" altLang="zh-CN" dirty="0" smtClean="0"/>
              <a:t>，</a:t>
            </a:r>
            <a:r>
              <a:rPr lang="zh-CN" altLang="en-US" dirty="0" smtClean="0"/>
              <a:t>经过答辩（竞争）</a:t>
            </a:r>
            <a:r>
              <a:rPr lang="zh-CN" altLang="zh-CN" dirty="0" smtClean="0"/>
              <a:t>获批项目</a:t>
            </a:r>
            <a:endParaRPr lang="en-US" altLang="zh-CN" dirty="0" smtClean="0"/>
          </a:p>
          <a:p>
            <a:pPr lvl="1">
              <a:buFont typeface="Wingdings" pitchFamily="2" charset="2"/>
              <a:buChar char="Ø"/>
            </a:pPr>
            <a:r>
              <a:rPr lang="en-US" altLang="zh-CN" dirty="0" smtClean="0"/>
              <a:t>4</a:t>
            </a:r>
            <a:r>
              <a:rPr lang="zh-CN" altLang="en-US" dirty="0" smtClean="0"/>
              <a:t>，</a:t>
            </a:r>
            <a:r>
              <a:rPr lang="zh-CN" altLang="zh-CN" dirty="0" smtClean="0">
                <a:solidFill>
                  <a:srgbClr val="FF0000"/>
                </a:solidFill>
              </a:rPr>
              <a:t>写论文，出专利</a:t>
            </a:r>
            <a:r>
              <a:rPr lang="zh-CN" altLang="en-US" dirty="0">
                <a:solidFill>
                  <a:srgbClr val="FF0000"/>
                </a:solidFill>
              </a:rPr>
              <a:t>、创新</a:t>
            </a:r>
            <a:r>
              <a:rPr lang="zh-CN" altLang="zh-CN" dirty="0">
                <a:solidFill>
                  <a:srgbClr val="FF0000"/>
                </a:solidFill>
              </a:rPr>
              <a:t>研究</a:t>
            </a:r>
            <a:r>
              <a:rPr lang="zh-CN" altLang="zh-CN" dirty="0" smtClean="0">
                <a:solidFill>
                  <a:srgbClr val="FF0000"/>
                </a:solidFill>
              </a:rPr>
              <a:t>成果</a:t>
            </a:r>
            <a:endParaRPr lang="en-US" altLang="zh-CN" dirty="0" smtClean="0">
              <a:solidFill>
                <a:srgbClr val="FF0000"/>
              </a:solidFill>
            </a:endParaRPr>
          </a:p>
          <a:p>
            <a:pPr lvl="1">
              <a:buFont typeface="Wingdings" pitchFamily="2" charset="2"/>
              <a:buChar char="Ø"/>
            </a:pPr>
            <a:r>
              <a:rPr lang="en-US" altLang="zh-CN" dirty="0" smtClean="0"/>
              <a:t>5</a:t>
            </a:r>
            <a:r>
              <a:rPr lang="zh-CN" altLang="zh-CN" dirty="0" smtClean="0"/>
              <a:t>，</a:t>
            </a:r>
            <a:r>
              <a:rPr lang="zh-CN" altLang="zh-CN" dirty="0" smtClean="0">
                <a:solidFill>
                  <a:srgbClr val="FF0000"/>
                </a:solidFill>
              </a:rPr>
              <a:t>评价知识产权</a:t>
            </a:r>
            <a:r>
              <a:rPr lang="zh-CN" altLang="en-US" dirty="0" smtClean="0">
                <a:solidFill>
                  <a:srgbClr val="FF0000"/>
                </a:solidFill>
              </a:rPr>
              <a:t>并实现转化</a:t>
            </a:r>
            <a:endParaRPr lang="en-US" altLang="zh-CN" dirty="0" smtClean="0">
              <a:solidFill>
                <a:srgbClr val="FF0000"/>
              </a:solidFill>
            </a:endParaRPr>
          </a:p>
          <a:p>
            <a:pPr lvl="1">
              <a:buFont typeface="Wingdings" pitchFamily="2" charset="2"/>
              <a:buChar char="Ø"/>
            </a:pPr>
            <a:r>
              <a:rPr lang="en-US" altLang="zh-CN" dirty="0" smtClean="0"/>
              <a:t>6</a:t>
            </a:r>
            <a:r>
              <a:rPr lang="zh-CN" altLang="en-US" dirty="0" smtClean="0"/>
              <a:t>，成果鉴定、参评国家奖</a:t>
            </a:r>
            <a:endParaRPr lang="en-US" altLang="zh-CN" dirty="0" smtClean="0"/>
          </a:p>
          <a:p>
            <a:pPr lvl="1">
              <a:buFont typeface="Wingdings" pitchFamily="2" charset="2"/>
              <a:buChar char="Ø"/>
            </a:pPr>
            <a:r>
              <a:rPr lang="en-US" altLang="zh-CN" dirty="0" smtClean="0"/>
              <a:t>7</a:t>
            </a:r>
            <a:r>
              <a:rPr lang="zh-CN" altLang="en-US" dirty="0" smtClean="0"/>
              <a:t>，</a:t>
            </a:r>
            <a:r>
              <a:rPr lang="zh-CN" altLang="zh-CN" dirty="0" smtClean="0"/>
              <a:t>获批国</a:t>
            </a:r>
            <a:r>
              <a:rPr lang="zh-CN" altLang="en-US" dirty="0" smtClean="0"/>
              <a:t>家实验室</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战略需求模式的不足</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教育质量层次不齐，与发达国家有差距</a:t>
            </a:r>
            <a:endParaRPr lang="en-US" altLang="zh-CN" dirty="0" smtClean="0">
              <a:solidFill>
                <a:srgbClr val="FF0000"/>
              </a:solidFill>
            </a:endParaRPr>
          </a:p>
          <a:p>
            <a:r>
              <a:rPr lang="zh-CN" altLang="en-US" dirty="0" smtClean="0"/>
              <a:t>钱学森之问：顶级人才没有批量产生</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在计算机领域表现为：</a:t>
            </a:r>
            <a:endParaRPr lang="en-US" altLang="zh-CN" dirty="0" smtClean="0">
              <a:solidFill>
                <a:srgbClr val="FF0000"/>
              </a:solidFill>
            </a:endParaRPr>
          </a:p>
          <a:p>
            <a:pPr lvl="1"/>
            <a:r>
              <a:rPr lang="zh-CN" altLang="en-US" dirty="0" smtClean="0">
                <a:solidFill>
                  <a:srgbClr val="FF0000"/>
                </a:solidFill>
              </a:rPr>
              <a:t>顶</a:t>
            </a:r>
            <a:r>
              <a:rPr lang="zh-CN" altLang="zh-CN" dirty="0" smtClean="0">
                <a:solidFill>
                  <a:srgbClr val="FF0000"/>
                </a:solidFill>
              </a:rPr>
              <a:t>级</a:t>
            </a:r>
            <a:r>
              <a:rPr lang="zh-CN" altLang="en-US" dirty="0">
                <a:solidFill>
                  <a:srgbClr val="FF0000"/>
                </a:solidFill>
              </a:rPr>
              <a:t>软件和</a:t>
            </a:r>
            <a:r>
              <a:rPr lang="zh-CN" altLang="zh-CN" dirty="0">
                <a:solidFill>
                  <a:srgbClr val="FF0000"/>
                </a:solidFill>
              </a:rPr>
              <a:t>程序设计人才</a:t>
            </a:r>
            <a:r>
              <a:rPr lang="zh-CN" altLang="zh-CN" dirty="0" smtClean="0">
                <a:solidFill>
                  <a:srgbClr val="FF0000"/>
                </a:solidFill>
              </a:rPr>
              <a:t>不足</a:t>
            </a:r>
            <a:endParaRPr lang="en-US" altLang="zh-CN" dirty="0" smtClean="0">
              <a:solidFill>
                <a:srgbClr val="FF0000"/>
              </a:solidFill>
            </a:endParaRPr>
          </a:p>
          <a:p>
            <a:pPr lvl="1"/>
            <a:r>
              <a:rPr lang="zh-CN" altLang="en-US" dirty="0">
                <a:solidFill>
                  <a:srgbClr val="FF0000"/>
                </a:solidFill>
              </a:rPr>
              <a:t>做出</a:t>
            </a:r>
            <a:r>
              <a:rPr lang="zh-CN" altLang="en-US" dirty="0" smtClean="0">
                <a:solidFill>
                  <a:srgbClr val="FF0000"/>
                </a:solidFill>
              </a:rPr>
              <a:t>历史性贡献的理论人才还没有产生</a:t>
            </a:r>
            <a:endParaRPr lang="en-US" altLang="zh-CN" dirty="0" smtClean="0">
              <a:solidFill>
                <a:srgbClr val="FF0000"/>
              </a:solidFill>
            </a:endParaRPr>
          </a:p>
          <a:p>
            <a:pPr lvl="1"/>
            <a:r>
              <a:rPr lang="zh-CN" altLang="en-US" dirty="0" smtClean="0">
                <a:solidFill>
                  <a:srgbClr val="FF0000"/>
                </a:solidFill>
              </a:rPr>
              <a:t>世界级的超级企业如</a:t>
            </a:r>
            <a:endParaRPr lang="en-US" altLang="zh-CN" dirty="0" smtClean="0">
              <a:solidFill>
                <a:srgbClr val="FF0000"/>
              </a:solidFill>
            </a:endParaRPr>
          </a:p>
          <a:p>
            <a:pPr lvl="2"/>
            <a:r>
              <a:rPr lang="en-US" altLang="zh-CN" dirty="0" smtClean="0">
                <a:solidFill>
                  <a:srgbClr val="FF0000"/>
                </a:solidFill>
              </a:rPr>
              <a:t>Intel</a:t>
            </a:r>
            <a:r>
              <a:rPr lang="zh-CN" altLang="en-US" dirty="0" smtClean="0">
                <a:solidFill>
                  <a:srgbClr val="FF0000"/>
                </a:solidFill>
              </a:rPr>
              <a:t>，</a:t>
            </a:r>
            <a:r>
              <a:rPr lang="en-US" altLang="zh-CN" dirty="0" smtClean="0">
                <a:solidFill>
                  <a:srgbClr val="FF0000"/>
                </a:solidFill>
              </a:rPr>
              <a:t>Microsoft</a:t>
            </a:r>
            <a:r>
              <a:rPr lang="zh-CN" altLang="en-US" dirty="0" smtClean="0">
                <a:solidFill>
                  <a:srgbClr val="FF0000"/>
                </a:solidFill>
              </a:rPr>
              <a:t>，</a:t>
            </a:r>
            <a:r>
              <a:rPr lang="en-US" altLang="zh-CN" dirty="0" smtClean="0">
                <a:solidFill>
                  <a:srgbClr val="FF0000"/>
                </a:solidFill>
              </a:rPr>
              <a:t>Google </a:t>
            </a:r>
            <a:r>
              <a:rPr lang="zh-CN" altLang="en-US" dirty="0" smtClean="0">
                <a:solidFill>
                  <a:srgbClr val="FF0000"/>
                </a:solidFill>
              </a:rPr>
              <a:t>等领军人物不足</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4895674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lstStyle/>
          <a:p>
            <a:pPr>
              <a:defRPr/>
            </a:pPr>
            <a:r>
              <a:rPr lang="zh-CN" altLang="en-US" dirty="0" smtClean="0"/>
              <a:t>全面提高</a:t>
            </a:r>
            <a:r>
              <a:rPr lang="zh-CN" altLang="en-US" dirty="0"/>
              <a:t>高等</a:t>
            </a:r>
            <a:r>
              <a:rPr lang="zh-CN" altLang="en-US" dirty="0" smtClean="0"/>
              <a:t>教育质量的关键</a:t>
            </a:r>
          </a:p>
        </p:txBody>
      </p:sp>
      <p:graphicFrame>
        <p:nvGraphicFramePr>
          <p:cNvPr id="21" name="图示 20"/>
          <p:cNvGraphicFramePr/>
          <p:nvPr>
            <p:extLst/>
          </p:nvPr>
        </p:nvGraphicFramePr>
        <p:xfrm>
          <a:off x="142844" y="1397000"/>
          <a:ext cx="8858312" cy="4960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78037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lstStyle/>
          <a:p>
            <a:pPr>
              <a:defRPr/>
            </a:pPr>
            <a:r>
              <a:rPr lang="zh-CN" altLang="en-US" dirty="0" smtClean="0"/>
              <a:t>全面提高</a:t>
            </a:r>
            <a:r>
              <a:rPr lang="zh-CN" altLang="en-US" dirty="0"/>
              <a:t>本科教育</a:t>
            </a:r>
            <a:r>
              <a:rPr lang="zh-CN" altLang="en-US" dirty="0" smtClean="0"/>
              <a:t>质量的关键</a:t>
            </a:r>
          </a:p>
        </p:txBody>
      </p:sp>
      <p:sp>
        <p:nvSpPr>
          <p:cNvPr id="4" name="内容占位符 3"/>
          <p:cNvSpPr>
            <a:spLocks noGrp="1"/>
          </p:cNvSpPr>
          <p:nvPr>
            <p:ph idx="1"/>
          </p:nvPr>
        </p:nvSpPr>
        <p:spPr/>
        <p:txBody>
          <a:bodyPr/>
          <a:lstStyle/>
          <a:p>
            <a:r>
              <a:rPr lang="zh-CN" altLang="en-US" b="1" dirty="0" smtClean="0">
                <a:solidFill>
                  <a:schemeClr val="accent2"/>
                </a:solidFill>
                <a:latin typeface="微软雅黑" pitchFamily="34" charset="-122"/>
                <a:ea typeface="微软雅黑" pitchFamily="34" charset="-122"/>
              </a:rPr>
              <a:t>名师</a:t>
            </a:r>
            <a:endParaRPr lang="en-US" altLang="zh-CN" b="1" dirty="0" smtClean="0">
              <a:solidFill>
                <a:schemeClr val="accent2"/>
              </a:solidFill>
              <a:latin typeface="微软雅黑" pitchFamily="34" charset="-122"/>
              <a:ea typeface="微软雅黑" pitchFamily="34" charset="-122"/>
            </a:endParaRPr>
          </a:p>
          <a:p>
            <a:pPr lvl="1"/>
            <a:r>
              <a:rPr lang="zh-CN" altLang="zh-CN" b="1" dirty="0" smtClean="0">
                <a:solidFill>
                  <a:schemeClr val="accent2"/>
                </a:solidFill>
                <a:latin typeface="微软雅黑" pitchFamily="34" charset="-122"/>
                <a:ea typeface="微软雅黑" pitchFamily="34" charset="-122"/>
              </a:rPr>
              <a:t>对所教课程的内容有准确而深透的理解</a:t>
            </a:r>
            <a:endParaRPr lang="en-US" altLang="zh-CN" b="1" dirty="0" smtClean="0">
              <a:solidFill>
                <a:schemeClr val="accent2"/>
              </a:solidFill>
              <a:latin typeface="微软雅黑" pitchFamily="34" charset="-122"/>
              <a:ea typeface="微软雅黑" pitchFamily="34" charset="-122"/>
            </a:endParaRPr>
          </a:p>
          <a:p>
            <a:pPr lvl="1"/>
            <a:r>
              <a:rPr lang="zh-CN" altLang="zh-CN" b="1" dirty="0" smtClean="0">
                <a:solidFill>
                  <a:schemeClr val="accent2"/>
                </a:solidFill>
                <a:latin typeface="微软雅黑" pitchFamily="34" charset="-122"/>
                <a:ea typeface="微软雅黑" pitchFamily="34" charset="-122"/>
              </a:rPr>
              <a:t>在科研方面有出色的建树，在实践方面有丰富的经验和成就</a:t>
            </a:r>
            <a:endParaRPr lang="en-US" altLang="zh-CN" b="1" dirty="0" smtClean="0">
              <a:solidFill>
                <a:schemeClr val="accent2"/>
              </a:solidFill>
              <a:latin typeface="微软雅黑" pitchFamily="34" charset="-122"/>
              <a:ea typeface="微软雅黑" pitchFamily="34" charset="-122"/>
            </a:endParaRPr>
          </a:p>
          <a:p>
            <a:pPr lvl="1"/>
            <a:r>
              <a:rPr lang="zh-CN" altLang="zh-CN" b="1" dirty="0" smtClean="0">
                <a:solidFill>
                  <a:schemeClr val="accent2"/>
                </a:solidFill>
                <a:latin typeface="微软雅黑" pitchFamily="34" charset="-122"/>
                <a:ea typeface="微软雅黑" pitchFamily="34" charset="-122"/>
              </a:rPr>
              <a:t>熟谙这门学科的历史、现状和问题</a:t>
            </a:r>
            <a:endParaRPr lang="en-US" altLang="zh-CN" b="1" dirty="0" smtClean="0">
              <a:solidFill>
                <a:schemeClr val="accent2"/>
              </a:solidFill>
              <a:latin typeface="微软雅黑" pitchFamily="34" charset="-122"/>
              <a:ea typeface="微软雅黑" pitchFamily="34" charset="-122"/>
            </a:endParaRPr>
          </a:p>
          <a:p>
            <a:pPr lvl="1"/>
            <a:r>
              <a:rPr lang="zh-CN" altLang="zh-CN" b="1" dirty="0" smtClean="0">
                <a:solidFill>
                  <a:schemeClr val="accent2"/>
                </a:solidFill>
                <a:latin typeface="微软雅黑" pitchFamily="34" charset="-122"/>
                <a:ea typeface="微软雅黑" pitchFamily="34" charset="-122"/>
              </a:rPr>
              <a:t>对本学科与其他相关学科的</a:t>
            </a:r>
            <a:r>
              <a:rPr lang="zh-CN" altLang="en-US" b="1" dirty="0" smtClean="0">
                <a:solidFill>
                  <a:schemeClr val="accent2"/>
                </a:solidFill>
                <a:latin typeface="微软雅黑" pitchFamily="34" charset="-122"/>
                <a:ea typeface="微软雅黑" pitchFamily="34" charset="-122"/>
              </a:rPr>
              <a:t>联</a:t>
            </a:r>
            <a:r>
              <a:rPr lang="zh-CN" altLang="zh-CN" b="1" dirty="0" smtClean="0">
                <a:solidFill>
                  <a:schemeClr val="accent2"/>
                </a:solidFill>
                <a:latin typeface="微软雅黑" pitchFamily="34" charset="-122"/>
                <a:ea typeface="微软雅黑" pitchFamily="34" charset="-122"/>
              </a:rPr>
              <a:t>系也有全面而深入的了解和认识</a:t>
            </a:r>
            <a:endParaRPr lang="en-US" altLang="zh-CN" b="1" dirty="0" smtClean="0">
              <a:solidFill>
                <a:schemeClr val="accent2"/>
              </a:solidFill>
              <a:latin typeface="微软雅黑" pitchFamily="34" charset="-122"/>
              <a:ea typeface="微软雅黑" pitchFamily="34" charset="-122"/>
            </a:endParaRPr>
          </a:p>
          <a:p>
            <a:pPr lvl="1"/>
            <a:r>
              <a:rPr lang="zh-CN" altLang="zh-CN" b="1" dirty="0" smtClean="0">
                <a:solidFill>
                  <a:schemeClr val="accent2"/>
                </a:solidFill>
                <a:latin typeface="微软雅黑" pitchFamily="34" charset="-122"/>
                <a:ea typeface="微软雅黑" pitchFamily="34" charset="-122"/>
              </a:rPr>
              <a:t>是本学科的知名学者</a:t>
            </a:r>
            <a:endParaRPr lang="en-US" altLang="zh-CN" b="1" dirty="0" smtClean="0">
              <a:solidFill>
                <a:schemeClr val="accent2"/>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10818468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a:defRPr/>
            </a:pPr>
            <a:r>
              <a:rPr lang="zh-CN" altLang="en-US" dirty="0" smtClean="0"/>
              <a:t>全面提高本科教育质量的难点</a:t>
            </a:r>
            <a:endParaRPr lang="en-US" altLang="zh-CN" dirty="0" smtClean="0"/>
          </a:p>
        </p:txBody>
      </p:sp>
      <p:sp>
        <p:nvSpPr>
          <p:cNvPr id="8195" name="内容占位符 2"/>
          <p:cNvSpPr>
            <a:spLocks noGrp="1"/>
          </p:cNvSpPr>
          <p:nvPr>
            <p:ph idx="1"/>
          </p:nvPr>
        </p:nvSpPr>
        <p:spPr>
          <a:xfrm>
            <a:off x="288925" y="1484313"/>
            <a:ext cx="8569325" cy="4857750"/>
          </a:xfrm>
        </p:spPr>
        <p:txBody>
          <a:bodyPr/>
          <a:lstStyle/>
          <a:p>
            <a:r>
              <a:rPr lang="zh-CN" altLang="zh-CN" dirty="0" smtClean="0"/>
              <a:t>以实现</a:t>
            </a:r>
            <a:r>
              <a:rPr lang="zh-CN" altLang="en-US" dirty="0" smtClean="0"/>
              <a:t>名师</a:t>
            </a:r>
            <a:r>
              <a:rPr lang="zh-CN" altLang="zh-CN" dirty="0" smtClean="0"/>
              <a:t>上讲堂，即</a:t>
            </a:r>
            <a:r>
              <a:rPr lang="zh-CN" altLang="en-US" dirty="0" smtClean="0"/>
              <a:t>名师</a:t>
            </a:r>
            <a:r>
              <a:rPr lang="zh-CN" altLang="zh-CN" dirty="0" smtClean="0"/>
              <a:t>教基础课或成立教学小组，由</a:t>
            </a:r>
            <a:r>
              <a:rPr lang="zh-CN" altLang="en-US" dirty="0" smtClean="0"/>
              <a:t>名师</a:t>
            </a:r>
            <a:r>
              <a:rPr lang="zh-CN" altLang="zh-CN" dirty="0" smtClean="0"/>
              <a:t>策划和指导，多位教师参与</a:t>
            </a:r>
            <a:r>
              <a:rPr lang="zh-CN" altLang="en-US" dirty="0" smtClean="0"/>
              <a:t>授课</a:t>
            </a:r>
            <a:r>
              <a:rPr lang="zh-CN" altLang="zh-CN" dirty="0" smtClean="0"/>
              <a:t>（包括讨论课和习题课），作为全面提高高等教育质量的基本要求</a:t>
            </a:r>
            <a:endParaRPr lang="en-US" altLang="zh-CN" dirty="0" smtClean="0"/>
          </a:p>
          <a:p>
            <a:r>
              <a:rPr lang="zh-CN" altLang="en-US" dirty="0" smtClean="0"/>
              <a:t>问题</a:t>
            </a:r>
            <a:endParaRPr lang="en-US" altLang="zh-CN" dirty="0" smtClean="0"/>
          </a:p>
          <a:p>
            <a:pPr lvl="1"/>
            <a:r>
              <a:rPr lang="zh-CN" altLang="en-US" dirty="0" smtClean="0">
                <a:solidFill>
                  <a:srgbClr val="FF0000"/>
                </a:solidFill>
              </a:rPr>
              <a:t>整体上名师教育资源不足</a:t>
            </a:r>
            <a:endParaRPr lang="en-US" altLang="zh-CN" dirty="0" smtClean="0">
              <a:solidFill>
                <a:srgbClr val="FF0000"/>
              </a:solidFill>
            </a:endParaRPr>
          </a:p>
          <a:p>
            <a:pPr lvl="1"/>
            <a:r>
              <a:rPr lang="zh-CN" altLang="en-US" dirty="0" smtClean="0">
                <a:solidFill>
                  <a:srgbClr val="FF0000"/>
                </a:solidFill>
              </a:rPr>
              <a:t>名校的名师教育资源没有充分开发</a:t>
            </a:r>
            <a:endParaRPr lang="en-US" altLang="zh-CN" dirty="0" smtClean="0">
              <a:solidFill>
                <a:srgbClr val="FF0000"/>
              </a:solidFill>
            </a:endParaRPr>
          </a:p>
        </p:txBody>
      </p:sp>
    </p:spTree>
    <p:extLst>
      <p:ext uri="{BB962C8B-B14F-4D97-AF65-F5344CB8AC3E}">
        <p14:creationId xmlns:p14="http://schemas.microsoft.com/office/powerpoint/2010/main" val="182534720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a:defRPr/>
            </a:pPr>
            <a:r>
              <a:rPr lang="zh-CN" altLang="en-US" dirty="0" smtClean="0"/>
              <a:t>名师教育资源不足</a:t>
            </a:r>
            <a:endParaRPr lang="en-US" altLang="zh-CN" dirty="0" smtClean="0"/>
          </a:p>
        </p:txBody>
      </p:sp>
      <p:sp>
        <p:nvSpPr>
          <p:cNvPr id="9219" name="内容占位符 2"/>
          <p:cNvSpPr>
            <a:spLocks noGrp="1"/>
          </p:cNvSpPr>
          <p:nvPr>
            <p:ph idx="1"/>
          </p:nvPr>
        </p:nvSpPr>
        <p:spPr/>
        <p:txBody>
          <a:bodyPr/>
          <a:lstStyle/>
          <a:p>
            <a:r>
              <a:rPr lang="zh-CN" altLang="zh-CN" dirty="0" smtClean="0"/>
              <a:t>目前</a:t>
            </a:r>
            <a:r>
              <a:rPr lang="zh-CN" altLang="en-US" dirty="0" smtClean="0"/>
              <a:t>大陆</a:t>
            </a:r>
            <a:r>
              <a:rPr lang="en-US" altLang="zh-CN" b="1" dirty="0" smtClean="0">
                <a:solidFill>
                  <a:srgbClr val="00B050"/>
                </a:solidFill>
              </a:rPr>
              <a:t>1219</a:t>
            </a:r>
            <a:r>
              <a:rPr lang="zh-CN" altLang="en-US" dirty="0" smtClean="0"/>
              <a:t>所大学和</a:t>
            </a:r>
            <a:r>
              <a:rPr lang="en-US" altLang="zh-CN" b="1" dirty="0" smtClean="0">
                <a:solidFill>
                  <a:srgbClr val="00B050"/>
                </a:solidFill>
              </a:rPr>
              <a:t>1341</a:t>
            </a:r>
            <a:r>
              <a:rPr lang="zh-CN" altLang="en-US" dirty="0" smtClean="0"/>
              <a:t>所专科院校</a:t>
            </a:r>
            <a:endParaRPr lang="en-US" altLang="zh-CN" dirty="0" smtClean="0"/>
          </a:p>
          <a:p>
            <a:endParaRPr lang="en-US" altLang="zh-CN" dirty="0" smtClean="0"/>
          </a:p>
          <a:p>
            <a:r>
              <a:rPr lang="zh-CN" altLang="zh-CN" dirty="0" smtClean="0"/>
              <a:t>只有</a:t>
            </a:r>
            <a:r>
              <a:rPr lang="en-US" altLang="zh-CN" dirty="0" smtClean="0"/>
              <a:t>39</a:t>
            </a:r>
            <a:r>
              <a:rPr lang="zh-CN" altLang="zh-CN" dirty="0" smtClean="0"/>
              <a:t>所“</a:t>
            </a:r>
            <a:r>
              <a:rPr lang="en-US" altLang="zh-CN" dirty="0" smtClean="0"/>
              <a:t>985</a:t>
            </a:r>
            <a:r>
              <a:rPr lang="zh-CN" altLang="zh-CN" dirty="0" smtClean="0"/>
              <a:t>工程”大学</a:t>
            </a:r>
            <a:r>
              <a:rPr lang="zh-CN" altLang="zh-CN" dirty="0" smtClean="0">
                <a:solidFill>
                  <a:srgbClr val="FF0000"/>
                </a:solidFill>
              </a:rPr>
              <a:t>基本达到</a:t>
            </a:r>
            <a:r>
              <a:rPr lang="zh-CN" altLang="zh-CN" dirty="0" smtClean="0"/>
              <a:t>了这个标准，另有</a:t>
            </a:r>
            <a:r>
              <a:rPr lang="en-US" altLang="zh-CN" dirty="0" smtClean="0"/>
              <a:t> 82</a:t>
            </a:r>
            <a:r>
              <a:rPr lang="zh-CN" altLang="zh-CN" dirty="0" smtClean="0"/>
              <a:t>所“</a:t>
            </a:r>
            <a:r>
              <a:rPr lang="en-US" altLang="zh-CN" dirty="0" smtClean="0"/>
              <a:t>211</a:t>
            </a:r>
            <a:r>
              <a:rPr lang="zh-CN" altLang="zh-CN" dirty="0" smtClean="0"/>
              <a:t>工程” 大学，</a:t>
            </a:r>
            <a:r>
              <a:rPr lang="zh-CN" altLang="zh-CN" dirty="0" smtClean="0">
                <a:solidFill>
                  <a:srgbClr val="FF0000"/>
                </a:solidFill>
              </a:rPr>
              <a:t>基本接近</a:t>
            </a:r>
            <a:r>
              <a:rPr lang="zh-CN" altLang="zh-CN" dirty="0" smtClean="0"/>
              <a:t>这个标准</a:t>
            </a:r>
            <a:endParaRPr lang="en-US" altLang="zh-CN" dirty="0" smtClean="0"/>
          </a:p>
          <a:p>
            <a:endParaRPr lang="en-US" altLang="zh-CN" dirty="0" smtClean="0">
              <a:solidFill>
                <a:srgbClr val="FF0000"/>
              </a:solidFill>
            </a:endParaRPr>
          </a:p>
          <a:p>
            <a:r>
              <a:rPr lang="zh-CN" altLang="zh-CN" dirty="0" smtClean="0"/>
              <a:t>而剩余的</a:t>
            </a:r>
            <a:r>
              <a:rPr lang="en-US" altLang="zh-CN" dirty="0" smtClean="0"/>
              <a:t>1000</a:t>
            </a:r>
            <a:r>
              <a:rPr lang="zh-CN" altLang="zh-CN" dirty="0" smtClean="0"/>
              <a:t>多所大学和</a:t>
            </a:r>
            <a:r>
              <a:rPr lang="en-US" altLang="zh-CN" dirty="0" smtClean="0"/>
              <a:t>1300</a:t>
            </a:r>
            <a:r>
              <a:rPr lang="zh-CN" altLang="zh-CN" dirty="0" smtClean="0"/>
              <a:t>多所专科院校则距此标准尚有很大的差距</a:t>
            </a:r>
            <a:endParaRPr lang="zh-CN" altLang="en-US" dirty="0" smtClean="0"/>
          </a:p>
        </p:txBody>
      </p:sp>
    </p:spTree>
    <p:extLst>
      <p:ext uri="{BB962C8B-B14F-4D97-AF65-F5344CB8AC3E}">
        <p14:creationId xmlns:p14="http://schemas.microsoft.com/office/powerpoint/2010/main" val="21603291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a:defRPr/>
            </a:pPr>
            <a:r>
              <a:rPr lang="zh-CN" altLang="en-US" dirty="0" smtClean="0"/>
              <a:t>名师教育资源需充分开发</a:t>
            </a:r>
            <a:endParaRPr lang="en-US" altLang="zh-CN" dirty="0" smtClean="0"/>
          </a:p>
        </p:txBody>
      </p:sp>
      <p:sp>
        <p:nvSpPr>
          <p:cNvPr id="28675" name="内容占位符 2"/>
          <p:cNvSpPr>
            <a:spLocks noGrp="1"/>
          </p:cNvSpPr>
          <p:nvPr>
            <p:ph idx="1"/>
          </p:nvPr>
        </p:nvSpPr>
        <p:spPr>
          <a:xfrm>
            <a:off x="323850" y="1428750"/>
            <a:ext cx="8569325" cy="5024438"/>
          </a:xfrm>
        </p:spPr>
        <p:txBody>
          <a:bodyPr/>
          <a:lstStyle/>
          <a:p>
            <a:pPr>
              <a:defRPr/>
            </a:pPr>
            <a:r>
              <a:rPr lang="zh-CN" altLang="en-US" dirty="0" smtClean="0"/>
              <a:t>少数拥有名师的一流大学，小班上课</a:t>
            </a:r>
            <a:endParaRPr lang="en-US" altLang="zh-CN" dirty="0" smtClean="0"/>
          </a:p>
          <a:p>
            <a:pPr>
              <a:defRPr/>
            </a:pPr>
            <a:r>
              <a:rPr lang="zh-CN" altLang="en-US" dirty="0" smtClean="0"/>
              <a:t>名师作用没有充分发挥，尚有巨大潜力</a:t>
            </a:r>
            <a:endParaRPr lang="en-US" altLang="zh-CN" dirty="0" smtClean="0"/>
          </a:p>
          <a:p>
            <a:pPr marL="0" indent="0">
              <a:buFont typeface="Wingdings" pitchFamily="2" charset="2"/>
              <a:buNone/>
              <a:defRPr/>
            </a:pPr>
            <a:endParaRPr lang="en-US" altLang="zh-CN" dirty="0" smtClean="0"/>
          </a:p>
        </p:txBody>
      </p:sp>
      <p:pic>
        <p:nvPicPr>
          <p:cNvPr id="10244" name="图片 3" descr="无标题.png"/>
          <p:cNvPicPr>
            <a:picLocks noChangeAspect="1"/>
          </p:cNvPicPr>
          <p:nvPr/>
        </p:nvPicPr>
        <p:blipFill>
          <a:blip r:embed="rId3" cstate="print"/>
          <a:srcRect/>
          <a:stretch>
            <a:fillRect/>
          </a:stretch>
        </p:blipFill>
        <p:spPr bwMode="auto">
          <a:xfrm>
            <a:off x="395288" y="3068638"/>
            <a:ext cx="5734050" cy="3640137"/>
          </a:xfrm>
          <a:prstGeom prst="rect">
            <a:avLst/>
          </a:prstGeom>
          <a:noFill/>
          <a:ln w="9525">
            <a:noFill/>
            <a:miter lim="800000"/>
            <a:headEnd/>
            <a:tailEnd/>
          </a:ln>
        </p:spPr>
      </p:pic>
      <p:sp>
        <p:nvSpPr>
          <p:cNvPr id="5" name="矩形 4"/>
          <p:cNvSpPr>
            <a:spLocks noChangeArrowheads="1"/>
          </p:cNvSpPr>
          <p:nvPr/>
        </p:nvSpPr>
        <p:spPr bwMode="auto">
          <a:xfrm>
            <a:off x="3203575" y="3933825"/>
            <a:ext cx="5761038" cy="1584325"/>
          </a:xfrm>
          <a:prstGeom prst="rect">
            <a:avLst/>
          </a:prstGeom>
          <a:solidFill>
            <a:srgbClr val="80000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defRPr/>
            </a:pPr>
            <a:r>
              <a:rPr lang="en-US" altLang="zh-CN" sz="2800" dirty="0" smtClean="0">
                <a:solidFill>
                  <a:srgbClr val="FFFFFF"/>
                </a:solidFill>
                <a:latin typeface="黑体" pitchFamily="49" charset="-122"/>
                <a:ea typeface="黑体" pitchFamily="49" charset="-122"/>
              </a:rPr>
              <a:t>2015</a:t>
            </a:r>
            <a:r>
              <a:rPr lang="zh-CN" altLang="en-US" sz="2800" dirty="0" smtClean="0">
                <a:solidFill>
                  <a:srgbClr val="FFFFFF"/>
                </a:solidFill>
                <a:latin typeface="黑体" pitchFamily="49" charset="-122"/>
                <a:ea typeface="黑体" pitchFamily="49" charset="-122"/>
              </a:rPr>
              <a:t>年夏季一</a:t>
            </a:r>
            <a:r>
              <a:rPr lang="zh-CN" altLang="en-US" sz="2800" dirty="0">
                <a:solidFill>
                  <a:srgbClr val="FFFFFF"/>
                </a:solidFill>
                <a:latin typeface="黑体" pitchFamily="49" charset="-122"/>
                <a:ea typeface="黑体" pitchFamily="49" charset="-122"/>
              </a:rPr>
              <a:t>学期开出的</a:t>
            </a:r>
            <a:r>
              <a:rPr lang="en-US" altLang="zh-CN" sz="2800" dirty="0">
                <a:solidFill>
                  <a:srgbClr val="FFFFFF"/>
                </a:solidFill>
                <a:latin typeface="黑体" pitchFamily="49" charset="-122"/>
                <a:ea typeface="黑体" pitchFamily="49" charset="-122"/>
              </a:rPr>
              <a:t>1998</a:t>
            </a:r>
            <a:r>
              <a:rPr lang="zh-CN" altLang="en-US" sz="2800" dirty="0">
                <a:solidFill>
                  <a:srgbClr val="FFFFFF"/>
                </a:solidFill>
                <a:latin typeface="黑体" pitchFamily="49" charset="-122"/>
                <a:ea typeface="黑体" pitchFamily="49" charset="-122"/>
              </a:rPr>
              <a:t>门课，图中按照选课人数多少降序</a:t>
            </a:r>
            <a:r>
              <a:rPr lang="zh-CN" altLang="en-US" sz="2800" dirty="0" smtClean="0">
                <a:solidFill>
                  <a:srgbClr val="FFFFFF"/>
                </a:solidFill>
                <a:latin typeface="黑体" pitchFamily="49" charset="-122"/>
                <a:ea typeface="黑体" pitchFamily="49" charset="-122"/>
              </a:rPr>
              <a:t>排列</a:t>
            </a:r>
            <a:endParaRPr lang="en-US" altLang="zh-CN" sz="2800" dirty="0">
              <a:solidFill>
                <a:srgbClr val="FFFFFF"/>
              </a:solidFill>
              <a:latin typeface="黑体" pitchFamily="49" charset="-122"/>
              <a:ea typeface="黑体" pitchFamily="49" charset="-122"/>
            </a:endParaRPr>
          </a:p>
          <a:p>
            <a:pPr eaLnBrk="0" hangingPunct="0">
              <a:defRPr/>
            </a:pPr>
            <a:r>
              <a:rPr lang="zh-CN" altLang="en-US" sz="2800" dirty="0">
                <a:solidFill>
                  <a:srgbClr val="FFFF00"/>
                </a:solidFill>
                <a:latin typeface="黑体" pitchFamily="49" charset="-122"/>
                <a:ea typeface="黑体" pitchFamily="49" charset="-122"/>
              </a:rPr>
              <a:t>其中：均值</a:t>
            </a:r>
            <a:r>
              <a:rPr lang="en-US" altLang="zh-CN" sz="2800" dirty="0">
                <a:solidFill>
                  <a:srgbClr val="FFFF00"/>
                </a:solidFill>
                <a:latin typeface="黑体" pitchFamily="49" charset="-122"/>
                <a:ea typeface="黑体" pitchFamily="49" charset="-122"/>
              </a:rPr>
              <a:t>48</a:t>
            </a:r>
            <a:r>
              <a:rPr lang="zh-CN" altLang="en-US" sz="2800" dirty="0">
                <a:solidFill>
                  <a:srgbClr val="FFFF00"/>
                </a:solidFill>
                <a:latin typeface="黑体" pitchFamily="49" charset="-122"/>
                <a:ea typeface="黑体" pitchFamily="49" charset="-122"/>
              </a:rPr>
              <a:t>；中位数</a:t>
            </a:r>
            <a:r>
              <a:rPr lang="en-US" altLang="zh-CN" sz="2800" dirty="0">
                <a:solidFill>
                  <a:srgbClr val="FFFF00"/>
                </a:solidFill>
                <a:latin typeface="黑体" pitchFamily="49" charset="-122"/>
                <a:ea typeface="黑体" pitchFamily="49" charset="-122"/>
              </a:rPr>
              <a:t>29</a:t>
            </a:r>
          </a:p>
        </p:txBody>
      </p:sp>
      <p:sp>
        <p:nvSpPr>
          <p:cNvPr id="10246" name="文本框 1"/>
          <p:cNvSpPr txBox="1">
            <a:spLocks noChangeArrowheads="1"/>
          </p:cNvSpPr>
          <p:nvPr/>
        </p:nvSpPr>
        <p:spPr bwMode="auto">
          <a:xfrm>
            <a:off x="6538913" y="5859463"/>
            <a:ext cx="1944687" cy="708025"/>
          </a:xfrm>
          <a:prstGeom prst="rect">
            <a:avLst/>
          </a:prstGeom>
          <a:noFill/>
          <a:ln w="9525">
            <a:noFill/>
            <a:miter lim="800000"/>
            <a:headEnd/>
            <a:tailEnd/>
          </a:ln>
        </p:spPr>
        <p:txBody>
          <a:bodyPr>
            <a:spAutoFit/>
          </a:bodyPr>
          <a:lstStyle/>
          <a:p>
            <a:pPr eaLnBrk="0" hangingPunct="0"/>
            <a:r>
              <a:rPr lang="zh-CN" altLang="en-US" b="1"/>
              <a:t>北大李晓明</a:t>
            </a:r>
            <a:endParaRPr lang="en-US" altLang="zh-CN" b="1"/>
          </a:p>
          <a:p>
            <a:pPr eaLnBrk="0" hangingPunct="0"/>
            <a:r>
              <a:rPr lang="zh-CN" altLang="en-US" b="1"/>
              <a:t>提供数据</a:t>
            </a:r>
          </a:p>
        </p:txBody>
      </p:sp>
    </p:spTree>
    <p:extLst>
      <p:ext uri="{BB962C8B-B14F-4D97-AF65-F5344CB8AC3E}">
        <p14:creationId xmlns:p14="http://schemas.microsoft.com/office/powerpoint/2010/main" val="8255257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全面提高本科教育质量的关键</a:t>
            </a:r>
            <a:endParaRPr lang="zh-CN" altLang="en-US" dirty="0"/>
          </a:p>
        </p:txBody>
      </p:sp>
      <p:sp>
        <p:nvSpPr>
          <p:cNvPr id="6147" name="内容占位符 2"/>
          <p:cNvSpPr>
            <a:spLocks noGrp="1"/>
          </p:cNvSpPr>
          <p:nvPr>
            <p:ph idx="1"/>
          </p:nvPr>
        </p:nvSpPr>
        <p:spPr>
          <a:xfrm>
            <a:off x="323850" y="1700213"/>
            <a:ext cx="8569325" cy="4392612"/>
          </a:xfrm>
        </p:spPr>
        <p:txBody>
          <a:bodyPr/>
          <a:lstStyle/>
          <a:p>
            <a:r>
              <a:rPr lang="zh-CN" altLang="en-US" sz="4400" dirty="0" smtClean="0"/>
              <a:t>“互联网</a:t>
            </a:r>
            <a:r>
              <a:rPr lang="en-US" altLang="zh-CN" sz="4400" dirty="0" smtClean="0"/>
              <a:t>+</a:t>
            </a:r>
            <a:r>
              <a:rPr lang="zh-CN" altLang="en-US" sz="4400" dirty="0" smtClean="0"/>
              <a:t>”时代的到来为全面提高高等教育质量提供了新的思路，带来了新的机遇。</a:t>
            </a:r>
            <a:endParaRPr lang="en-US" altLang="zh-CN" sz="4400" dirty="0" smtClean="0"/>
          </a:p>
        </p:txBody>
      </p:sp>
    </p:spTree>
    <p:extLst>
      <p:ext uri="{BB962C8B-B14F-4D97-AF65-F5344CB8AC3E}">
        <p14:creationId xmlns:p14="http://schemas.microsoft.com/office/powerpoint/2010/main" val="144465277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0" y="77788"/>
            <a:ext cx="9144000" cy="1119187"/>
          </a:xfrm>
        </p:spPr>
        <p:txBody>
          <a:bodyPr>
            <a:normAutofit fontScale="90000"/>
          </a:bodyPr>
          <a:lstStyle/>
          <a:p>
            <a:pPr>
              <a:defRPr/>
            </a:pPr>
            <a:r>
              <a:rPr lang="zh-CN" altLang="en-US" sz="4000" dirty="0" smtClean="0"/>
              <a:t>全面提高高等教育</a:t>
            </a:r>
            <a:r>
              <a:rPr lang="zh-CN" altLang="en-US" sz="4000" dirty="0"/>
              <a:t>质量的机</a:t>
            </a:r>
            <a:r>
              <a:rPr lang="zh-CN" altLang="en-US" sz="4000" dirty="0" smtClean="0"/>
              <a:t>遇</a:t>
            </a:r>
            <a:r>
              <a:rPr lang="en-US" altLang="zh-CN" sz="4000" dirty="0" smtClean="0"/>
              <a:t/>
            </a:r>
            <a:br>
              <a:rPr lang="en-US" altLang="zh-CN" sz="4000" dirty="0" smtClean="0"/>
            </a:br>
            <a:r>
              <a:rPr lang="zh-CN" altLang="en-US" sz="4000" dirty="0" smtClean="0"/>
              <a:t>“互联网</a:t>
            </a:r>
            <a:r>
              <a:rPr lang="en-US" altLang="zh-CN" sz="4000" dirty="0" smtClean="0"/>
              <a:t>+</a:t>
            </a:r>
            <a:r>
              <a:rPr lang="zh-CN" altLang="en-US" sz="4000" dirty="0" smtClean="0"/>
              <a:t>”（</a:t>
            </a:r>
            <a:r>
              <a:rPr lang="en-US" altLang="zh-CN" sz="4000" dirty="0" smtClean="0"/>
              <a:t>MOOC</a:t>
            </a:r>
            <a:r>
              <a:rPr lang="zh-CN" altLang="en-US" sz="4000" dirty="0" smtClean="0"/>
              <a:t>）</a:t>
            </a:r>
            <a:endParaRPr lang="en-US" altLang="zh-CN" sz="4000" dirty="0" smtClean="0"/>
          </a:p>
        </p:txBody>
      </p:sp>
      <p:sp>
        <p:nvSpPr>
          <p:cNvPr id="43013" name="Rectangle 5"/>
          <p:cNvSpPr>
            <a:spLocks noGrp="1" noChangeArrowheads="1"/>
          </p:cNvSpPr>
          <p:nvPr>
            <p:ph idx="1"/>
          </p:nvPr>
        </p:nvSpPr>
        <p:spPr>
          <a:xfrm>
            <a:off x="142875" y="1458913"/>
            <a:ext cx="8786813" cy="5256212"/>
          </a:xfrm>
        </p:spPr>
        <p:txBody>
          <a:bodyPr/>
          <a:lstStyle/>
          <a:p>
            <a:pPr>
              <a:defRPr/>
            </a:pPr>
            <a:r>
              <a:rPr lang="en-US" altLang="zh-CN" sz="3200" dirty="0" smtClean="0"/>
              <a:t>2011</a:t>
            </a:r>
            <a:r>
              <a:rPr lang="zh-CN" altLang="en-US" sz="3200" dirty="0" smtClean="0"/>
              <a:t>年斯坦福大学</a:t>
            </a:r>
            <a:r>
              <a:rPr lang="en-US" altLang="zh-CN" sz="3200" dirty="0" smtClean="0"/>
              <a:t>Andrew Ng</a:t>
            </a:r>
            <a:r>
              <a:rPr lang="zh-CN" altLang="en-US" sz="3200" dirty="0" smtClean="0"/>
              <a:t>在网上教授他的机器学习课程，在网上学习人数达</a:t>
            </a:r>
            <a:r>
              <a:rPr lang="en-US" altLang="zh-CN" sz="3200" dirty="0" smtClean="0"/>
              <a:t>10</a:t>
            </a:r>
            <a:r>
              <a:rPr lang="zh-CN" altLang="en-US" sz="3200" dirty="0" smtClean="0"/>
              <a:t>万人，开创了名师教育资源为全世界所共享的先河</a:t>
            </a:r>
            <a:endParaRPr lang="en-US" altLang="zh-CN" sz="3200" dirty="0" smtClean="0"/>
          </a:p>
          <a:p>
            <a:pPr>
              <a:defRPr/>
            </a:pPr>
            <a:r>
              <a:rPr lang="en-US" altLang="zh-CN" sz="3200" dirty="0"/>
              <a:t>MOOC –</a:t>
            </a:r>
            <a:r>
              <a:rPr lang="zh-CN" altLang="en-US" sz="3200" dirty="0"/>
              <a:t>大规模开放在线教育</a:t>
            </a:r>
            <a:endParaRPr lang="en-US" altLang="zh-CN" sz="3200" dirty="0"/>
          </a:p>
          <a:p>
            <a:pPr lvl="1">
              <a:defRPr/>
            </a:pPr>
            <a:r>
              <a:rPr lang="en-US" altLang="zh-CN" dirty="0">
                <a:solidFill>
                  <a:srgbClr val="FF0000"/>
                </a:solidFill>
                <a:cs typeface="+mn-cs"/>
              </a:rPr>
              <a:t>M</a:t>
            </a:r>
            <a:r>
              <a:rPr lang="zh-CN" altLang="en-US" dirty="0">
                <a:cs typeface="+mn-cs"/>
              </a:rPr>
              <a:t>：</a:t>
            </a:r>
            <a:r>
              <a:rPr lang="en-US" altLang="zh-CN" dirty="0">
                <a:cs typeface="+mn-cs"/>
              </a:rPr>
              <a:t>Massive </a:t>
            </a:r>
            <a:r>
              <a:rPr lang="zh-CN" altLang="en-US" dirty="0">
                <a:cs typeface="+mn-cs"/>
              </a:rPr>
              <a:t>大规模， </a:t>
            </a:r>
            <a:r>
              <a:rPr lang="zh-CN" altLang="en-US" dirty="0" smtClean="0">
                <a:cs typeface="+mn-cs"/>
              </a:rPr>
              <a:t>支持万</a:t>
            </a:r>
            <a:r>
              <a:rPr lang="zh-CN" altLang="en-US" dirty="0">
                <a:cs typeface="+mn-cs"/>
              </a:rPr>
              <a:t>人以上</a:t>
            </a:r>
            <a:endParaRPr lang="en-US" altLang="zh-CN" dirty="0">
              <a:cs typeface="+mn-cs"/>
            </a:endParaRPr>
          </a:p>
          <a:p>
            <a:pPr lvl="1">
              <a:defRPr/>
            </a:pPr>
            <a:r>
              <a:rPr lang="en-US" altLang="zh-CN" dirty="0">
                <a:solidFill>
                  <a:srgbClr val="FF0000"/>
                </a:solidFill>
                <a:cs typeface="+mn-cs"/>
              </a:rPr>
              <a:t>O</a:t>
            </a:r>
            <a:r>
              <a:rPr lang="zh-CN" altLang="en-US" dirty="0">
                <a:cs typeface="+mn-cs"/>
              </a:rPr>
              <a:t>：</a:t>
            </a:r>
            <a:r>
              <a:rPr lang="en-US" altLang="zh-CN" dirty="0">
                <a:cs typeface="+mn-cs"/>
              </a:rPr>
              <a:t>Open      </a:t>
            </a:r>
            <a:r>
              <a:rPr lang="zh-CN" altLang="en-US" dirty="0" smtClean="0">
                <a:cs typeface="+mn-cs"/>
              </a:rPr>
              <a:t>开放，任何人都可以免费使用</a:t>
            </a:r>
            <a:endParaRPr lang="en-US" altLang="zh-CN" dirty="0">
              <a:cs typeface="+mn-cs"/>
            </a:endParaRPr>
          </a:p>
          <a:p>
            <a:pPr lvl="1">
              <a:defRPr/>
            </a:pPr>
            <a:r>
              <a:rPr lang="en-US" altLang="zh-CN" dirty="0">
                <a:solidFill>
                  <a:srgbClr val="FF0000"/>
                </a:solidFill>
                <a:cs typeface="+mn-cs"/>
              </a:rPr>
              <a:t>O</a:t>
            </a:r>
            <a:r>
              <a:rPr lang="zh-CN" altLang="en-US" dirty="0">
                <a:cs typeface="+mn-cs"/>
              </a:rPr>
              <a:t>：</a:t>
            </a:r>
            <a:r>
              <a:rPr lang="en-US" altLang="zh-CN" dirty="0">
                <a:cs typeface="+mn-cs"/>
              </a:rPr>
              <a:t>Online    </a:t>
            </a:r>
            <a:r>
              <a:rPr lang="zh-CN" altLang="en-US" dirty="0" smtClean="0">
                <a:cs typeface="+mn-cs"/>
              </a:rPr>
              <a:t>在线，通过网络访问</a:t>
            </a:r>
            <a:endParaRPr lang="en-US" altLang="zh-CN" dirty="0">
              <a:cs typeface="+mn-cs"/>
            </a:endParaRPr>
          </a:p>
          <a:p>
            <a:pPr lvl="1">
              <a:defRPr/>
            </a:pPr>
            <a:r>
              <a:rPr lang="en-US" altLang="zh-CN" dirty="0">
                <a:solidFill>
                  <a:srgbClr val="FF0000"/>
                </a:solidFill>
                <a:cs typeface="+mn-cs"/>
              </a:rPr>
              <a:t>C</a:t>
            </a:r>
            <a:r>
              <a:rPr lang="zh-CN" altLang="en-US" dirty="0" smtClean="0">
                <a:cs typeface="+mn-cs"/>
              </a:rPr>
              <a:t>：</a:t>
            </a:r>
            <a:r>
              <a:rPr lang="en-US" altLang="zh-CN" dirty="0" smtClean="0">
                <a:cs typeface="+mn-cs"/>
              </a:rPr>
              <a:t>Course   </a:t>
            </a:r>
            <a:r>
              <a:rPr lang="zh-CN" altLang="en-US" dirty="0">
                <a:cs typeface="+mn-cs"/>
              </a:rPr>
              <a:t>课</a:t>
            </a:r>
            <a:r>
              <a:rPr lang="zh-CN" altLang="en-US" dirty="0" smtClean="0">
                <a:cs typeface="+mn-cs"/>
              </a:rPr>
              <a:t>程</a:t>
            </a:r>
            <a:endParaRPr lang="en-US" altLang="zh-CN" dirty="0">
              <a:cs typeface="+mn-cs"/>
            </a:endParaRPr>
          </a:p>
        </p:txBody>
      </p:sp>
    </p:spTree>
    <p:extLst>
      <p:ext uri="{BB962C8B-B14F-4D97-AF65-F5344CB8AC3E}">
        <p14:creationId xmlns:p14="http://schemas.microsoft.com/office/powerpoint/2010/main" val="44615587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1143000"/>
          </a:xfrm>
        </p:spPr>
        <p:txBody>
          <a:bodyPr>
            <a:normAutofit/>
          </a:bodyPr>
          <a:lstStyle/>
          <a:p>
            <a:r>
              <a:rPr lang="zh-CN" altLang="zh-CN" dirty="0"/>
              <a:t>中国社会</a:t>
            </a:r>
            <a:r>
              <a:rPr lang="zh-CN" altLang="en-US" dirty="0"/>
              <a:t>经济制度的</a:t>
            </a:r>
            <a:r>
              <a:rPr lang="zh-CN" altLang="en-US" dirty="0" smtClean="0"/>
              <a:t>特色</a:t>
            </a:r>
            <a:endParaRPr lang="zh-CN" altLang="en-US" dirty="0"/>
          </a:p>
        </p:txBody>
      </p:sp>
      <p:sp>
        <p:nvSpPr>
          <p:cNvPr id="3" name="内容占位符 2"/>
          <p:cNvSpPr>
            <a:spLocks noGrp="1"/>
          </p:cNvSpPr>
          <p:nvPr>
            <p:ph idx="1"/>
          </p:nvPr>
        </p:nvSpPr>
        <p:spPr>
          <a:xfrm>
            <a:off x="323850" y="1701179"/>
            <a:ext cx="8569325" cy="5256213"/>
          </a:xfrm>
        </p:spPr>
        <p:txBody>
          <a:bodyPr>
            <a:normAutofit fontScale="92500" lnSpcReduction="20000"/>
          </a:bodyPr>
          <a:lstStyle/>
          <a:p>
            <a:pPr marL="0" indent="0">
              <a:buNone/>
            </a:pPr>
            <a:r>
              <a:rPr lang="zh-CN" altLang="en-US" dirty="0" smtClean="0"/>
              <a:t>       中国的资源归国家公有，不归任何个人或群体私有。群体和个人</a:t>
            </a:r>
            <a:r>
              <a:rPr lang="zh-CN" altLang="en-US" dirty="0"/>
              <a:t>可以</a:t>
            </a:r>
            <a:r>
              <a:rPr lang="zh-CN" altLang="en-US" dirty="0" smtClean="0"/>
              <a:t>在政府营造的竞争环境中得到资源的</a:t>
            </a:r>
            <a:r>
              <a:rPr lang="zh-CN" altLang="en-US" dirty="0" smtClean="0">
                <a:solidFill>
                  <a:srgbClr val="FF0000"/>
                </a:solidFill>
              </a:rPr>
              <a:t>使用权</a:t>
            </a:r>
            <a:r>
              <a:rPr lang="zh-CN" altLang="en-US" dirty="0" smtClean="0"/>
              <a:t>。</a:t>
            </a:r>
            <a:endParaRPr lang="en-US" altLang="zh-CN" dirty="0" smtClean="0"/>
          </a:p>
          <a:p>
            <a:pPr marL="0" indent="0">
              <a:buNone/>
            </a:pPr>
            <a:r>
              <a:rPr lang="en-US" altLang="zh-CN" dirty="0" smtClean="0"/>
              <a:t>       </a:t>
            </a:r>
            <a:r>
              <a:rPr lang="zh-CN" altLang="zh-CN" dirty="0" smtClean="0"/>
              <a:t>政府的</a:t>
            </a:r>
            <a:r>
              <a:rPr lang="zh-CN" altLang="en-US" dirty="0" smtClean="0"/>
              <a:t>宏观调控</a:t>
            </a:r>
            <a:r>
              <a:rPr lang="zh-CN" altLang="zh-CN" dirty="0" smtClean="0"/>
              <a:t>作用是</a:t>
            </a:r>
            <a:r>
              <a:rPr lang="zh-CN" altLang="en-US" dirty="0" smtClean="0"/>
              <a:t>指</a:t>
            </a:r>
            <a:r>
              <a:rPr lang="zh-CN" altLang="en-US" dirty="0"/>
              <a:t>：</a:t>
            </a:r>
            <a:r>
              <a:rPr lang="zh-CN" altLang="en-US" dirty="0" smtClean="0"/>
              <a:t>制定和营造市场或类似于市场的竞争环境。在宏观层面调控资源使用权，而不是直接决</a:t>
            </a:r>
            <a:r>
              <a:rPr lang="zh-CN" altLang="zh-CN" dirty="0" smtClean="0"/>
              <a:t>定</a:t>
            </a:r>
            <a:r>
              <a:rPr lang="zh-CN" altLang="en-US" dirty="0" smtClean="0"/>
              <a:t>群体或个人使用权的配置</a:t>
            </a:r>
            <a:r>
              <a:rPr lang="zh-CN" altLang="zh-CN" dirty="0" smtClean="0"/>
              <a:t>。</a:t>
            </a:r>
            <a:r>
              <a:rPr lang="zh-CN" altLang="en-US" dirty="0" smtClean="0"/>
              <a:t>政府的更好作用是指更好的宏观调控作用。</a:t>
            </a:r>
            <a:endParaRPr lang="en-US" altLang="zh-CN" dirty="0"/>
          </a:p>
          <a:p>
            <a:pPr marL="0" indent="0">
              <a:buNone/>
            </a:pPr>
            <a:r>
              <a:rPr lang="zh-CN" altLang="en-US" dirty="0" smtClean="0"/>
              <a:t>       </a:t>
            </a:r>
            <a:r>
              <a:rPr lang="zh-CN" altLang="zh-CN" dirty="0" smtClean="0">
                <a:solidFill>
                  <a:srgbClr val="FF0000"/>
                </a:solidFill>
              </a:rPr>
              <a:t>政府制定</a:t>
            </a:r>
            <a:r>
              <a:rPr lang="zh-CN" altLang="en-US" dirty="0" smtClean="0"/>
              <a:t>资源配置使用权的</a:t>
            </a:r>
            <a:r>
              <a:rPr lang="zh-CN" altLang="zh-CN" dirty="0" smtClean="0">
                <a:solidFill>
                  <a:srgbClr val="FF0000"/>
                </a:solidFill>
              </a:rPr>
              <a:t>政策</a:t>
            </a:r>
            <a:r>
              <a:rPr lang="zh-CN" altLang="en-US" dirty="0" smtClean="0">
                <a:solidFill>
                  <a:srgbClr val="FF0000"/>
                </a:solidFill>
              </a:rPr>
              <a:t>和法规</a:t>
            </a:r>
            <a:r>
              <a:rPr lang="zh-CN" altLang="zh-CN" dirty="0" smtClean="0"/>
              <a:t>，</a:t>
            </a:r>
            <a:r>
              <a:rPr lang="zh-CN" altLang="en-US" dirty="0" smtClean="0"/>
              <a:t>竞争和</a:t>
            </a:r>
            <a:r>
              <a:rPr lang="zh-CN" altLang="zh-CN" dirty="0" smtClean="0"/>
              <a:t>市场经济</a:t>
            </a:r>
            <a:r>
              <a:rPr lang="zh-CN" altLang="en-US" dirty="0"/>
              <a:t>对</a:t>
            </a:r>
            <a:r>
              <a:rPr lang="zh-CN" altLang="zh-CN" dirty="0" smtClean="0">
                <a:solidFill>
                  <a:srgbClr val="FF0000"/>
                </a:solidFill>
              </a:rPr>
              <a:t>资源</a:t>
            </a:r>
            <a:r>
              <a:rPr lang="zh-CN" altLang="en-US" dirty="0" smtClean="0">
                <a:solidFill>
                  <a:srgbClr val="FF0000"/>
                </a:solidFill>
              </a:rPr>
              <a:t>使用权配置</a:t>
            </a:r>
            <a:r>
              <a:rPr lang="zh-CN" altLang="en-US" dirty="0">
                <a:solidFill>
                  <a:srgbClr val="FF0000"/>
                </a:solidFill>
              </a:rPr>
              <a:t>起</a:t>
            </a:r>
            <a:r>
              <a:rPr lang="zh-CN" altLang="en-US" dirty="0" smtClean="0">
                <a:solidFill>
                  <a:srgbClr val="FF0000"/>
                </a:solidFill>
              </a:rPr>
              <a:t>决定性作用</a:t>
            </a:r>
            <a:r>
              <a:rPr lang="zh-CN" altLang="en-US" dirty="0" smtClean="0"/>
              <a:t>。</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defRPr/>
            </a:pPr>
            <a:r>
              <a:rPr lang="en-US" altLang="zh-CN" dirty="0"/>
              <a:t> </a:t>
            </a:r>
            <a:r>
              <a:rPr lang="zh-CN" altLang="en-US" dirty="0"/>
              <a:t>全面提高高等教育质量的机遇</a:t>
            </a:r>
            <a:endParaRPr lang="en-US" altLang="zh-CN" dirty="0" smtClean="0"/>
          </a:p>
        </p:txBody>
      </p:sp>
      <p:sp>
        <p:nvSpPr>
          <p:cNvPr id="5" name="内容占位符 4"/>
          <p:cNvSpPr>
            <a:spLocks noGrp="1"/>
          </p:cNvSpPr>
          <p:nvPr>
            <p:ph idx="1"/>
          </p:nvPr>
        </p:nvSpPr>
        <p:spPr>
          <a:xfrm>
            <a:off x="301625" y="4570413"/>
            <a:ext cx="8569325" cy="1871662"/>
          </a:xfrm>
        </p:spPr>
        <p:style>
          <a:lnRef idx="2">
            <a:schemeClr val="accent6"/>
          </a:lnRef>
          <a:fillRef idx="1">
            <a:schemeClr val="lt1"/>
          </a:fillRef>
          <a:effectRef idx="0">
            <a:schemeClr val="accent6"/>
          </a:effectRef>
          <a:fontRef idx="minor">
            <a:schemeClr val="dk1"/>
          </a:fontRef>
        </p:style>
        <p:txBody>
          <a:bodyPr/>
          <a:lstStyle/>
          <a:p>
            <a:pPr marL="0" indent="0">
              <a:buFont typeface="Wingdings" pitchFamily="2" charset="2"/>
              <a:buNone/>
              <a:defRPr/>
            </a:pPr>
            <a:r>
              <a:rPr lang="zh-CN" altLang="en-US" dirty="0" smtClean="0">
                <a:latin typeface="+mn-ea"/>
              </a:rPr>
              <a:t>以上述公司为代表的</a:t>
            </a:r>
            <a:r>
              <a:rPr lang="en-US" altLang="zh-CN" dirty="0" smtClean="0">
                <a:latin typeface="+mn-ea"/>
              </a:rPr>
              <a:t>MOOC</a:t>
            </a:r>
            <a:r>
              <a:rPr lang="zh-CN" altLang="en-US" dirty="0" smtClean="0">
                <a:latin typeface="+mn-ea"/>
              </a:rPr>
              <a:t>课程的出现使名师教育资源的共享成为现实</a:t>
            </a:r>
            <a:r>
              <a:rPr lang="zh-CN" altLang="en-US" dirty="0">
                <a:latin typeface="+mn-ea"/>
              </a:rPr>
              <a:t>，为我国全面提高高等教育质量提供了</a:t>
            </a:r>
            <a:r>
              <a:rPr lang="zh-CN" altLang="en-US" dirty="0" smtClean="0">
                <a:latin typeface="+mn-ea"/>
              </a:rPr>
              <a:t>机遇</a:t>
            </a:r>
            <a:endParaRPr lang="zh-CN" altLang="en-US" dirty="0">
              <a:latin typeface="+mn-ea"/>
            </a:endParaRPr>
          </a:p>
        </p:txBody>
      </p:sp>
      <p:sp>
        <p:nvSpPr>
          <p:cNvPr id="12291" name="圆角矩形 3"/>
          <p:cNvSpPr>
            <a:spLocks noChangeArrowheads="1"/>
          </p:cNvSpPr>
          <p:nvPr/>
        </p:nvSpPr>
        <p:spPr bwMode="auto">
          <a:xfrm>
            <a:off x="301625" y="2636838"/>
            <a:ext cx="8353425" cy="3887787"/>
          </a:xfrm>
          <a:prstGeom prst="roundRect">
            <a:avLst>
              <a:gd name="adj" fmla="val 16667"/>
            </a:avLst>
          </a:prstGeom>
          <a:noFill/>
          <a:ln w="9525">
            <a:noFill/>
            <a:round/>
            <a:headEnd/>
            <a:tailEnd/>
          </a:ln>
        </p:spPr>
        <p:txBody>
          <a:bodyPr wrap="none" lIns="90000" tIns="46800" rIns="90000" bIns="46800" anchor="ctr">
            <a:spAutoFit/>
          </a:bodyPr>
          <a:lstStyle/>
          <a:p>
            <a:endParaRPr lang="zh-CN" altLang="en-US">
              <a:ea typeface="黑体" pitchFamily="49" charset="-122"/>
            </a:endParaRPr>
          </a:p>
        </p:txBody>
      </p:sp>
      <p:sp>
        <p:nvSpPr>
          <p:cNvPr id="12292" name="圆角矩形 6"/>
          <p:cNvSpPr>
            <a:spLocks noChangeArrowheads="1"/>
          </p:cNvSpPr>
          <p:nvPr/>
        </p:nvSpPr>
        <p:spPr bwMode="auto">
          <a:xfrm>
            <a:off x="301625" y="2060575"/>
            <a:ext cx="3694113" cy="3600450"/>
          </a:xfrm>
          <a:prstGeom prst="roundRect">
            <a:avLst>
              <a:gd name="adj" fmla="val 16667"/>
            </a:avLst>
          </a:prstGeom>
          <a:noFill/>
          <a:ln w="9525">
            <a:noFill/>
            <a:round/>
            <a:headEnd/>
            <a:tailEnd/>
          </a:ln>
        </p:spPr>
        <p:txBody>
          <a:bodyPr wrap="none" lIns="90000" tIns="46800" rIns="90000" bIns="46800" anchor="ctr">
            <a:spAutoFit/>
          </a:bodyPr>
          <a:lstStyle/>
          <a:p>
            <a:endParaRPr lang="zh-CN" altLang="en-US">
              <a:ea typeface="黑体" pitchFamily="49" charset="-122"/>
            </a:endParaRPr>
          </a:p>
        </p:txBody>
      </p:sp>
      <p:graphicFrame>
        <p:nvGraphicFramePr>
          <p:cNvPr id="6" name="图示 5"/>
          <p:cNvGraphicFramePr/>
          <p:nvPr>
            <p:extLst>
              <p:ext uri="{D42A27DB-BD31-4B8C-83A1-F6EECF244321}">
                <p14:modId xmlns:p14="http://schemas.microsoft.com/office/powerpoint/2010/main" val="519853624"/>
              </p:ext>
            </p:extLst>
          </p:nvPr>
        </p:nvGraphicFramePr>
        <p:xfrm>
          <a:off x="179512" y="1552948"/>
          <a:ext cx="8712968" cy="2740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323528" y="3780329"/>
            <a:ext cx="1678087" cy="584775"/>
          </a:xfrm>
          <a:prstGeom prst="rect">
            <a:avLst/>
          </a:prstGeom>
          <a:noFill/>
        </p:spPr>
        <p:txBody>
          <a:bodyPr wrap="square" rtlCol="0">
            <a:spAutoFit/>
          </a:bodyPr>
          <a:lstStyle/>
          <a:p>
            <a:r>
              <a:rPr lang="en-US" altLang="zh-CN" sz="3200" dirty="0" err="1" smtClean="0"/>
              <a:t>udacity</a:t>
            </a:r>
            <a:endParaRPr lang="zh-CN" altLang="en-US" sz="3200" dirty="0"/>
          </a:p>
        </p:txBody>
      </p:sp>
    </p:spTree>
    <p:extLst>
      <p:ext uri="{BB962C8B-B14F-4D97-AF65-F5344CB8AC3E}">
        <p14:creationId xmlns:p14="http://schemas.microsoft.com/office/powerpoint/2010/main" val="150744137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a:defRPr/>
            </a:pPr>
            <a:r>
              <a:rPr lang="en-US" altLang="zh-CN" smtClean="0"/>
              <a:t> </a:t>
            </a:r>
            <a:r>
              <a:rPr lang="zh-CN" altLang="en-US" smtClean="0"/>
              <a:t>全面提高高等教育质量的机遇</a:t>
            </a:r>
            <a:endParaRPr lang="en-US" altLang="zh-CN" smtClean="0"/>
          </a:p>
        </p:txBody>
      </p:sp>
      <p:sp>
        <p:nvSpPr>
          <p:cNvPr id="5" name="内容占位符 4"/>
          <p:cNvSpPr>
            <a:spLocks noGrp="1"/>
          </p:cNvSpPr>
          <p:nvPr>
            <p:ph idx="1"/>
          </p:nvPr>
        </p:nvSpPr>
        <p:spPr>
          <a:xfrm>
            <a:off x="276225" y="4365625"/>
            <a:ext cx="8569325" cy="2063750"/>
          </a:xfrm>
        </p:spPr>
        <p:style>
          <a:lnRef idx="2">
            <a:schemeClr val="accent6"/>
          </a:lnRef>
          <a:fillRef idx="1">
            <a:schemeClr val="lt1"/>
          </a:fillRef>
          <a:effectRef idx="0">
            <a:schemeClr val="accent6"/>
          </a:effectRef>
          <a:fontRef idx="minor">
            <a:schemeClr val="dk1"/>
          </a:fontRef>
        </p:style>
        <p:txBody>
          <a:bodyPr/>
          <a:lstStyle/>
          <a:p>
            <a:pPr marL="0" indent="0">
              <a:buFont typeface="Wingdings" pitchFamily="2" charset="2"/>
              <a:buNone/>
              <a:defRPr/>
            </a:pPr>
            <a:r>
              <a:rPr lang="zh-CN" altLang="en-US" sz="3000" dirty="0">
                <a:latin typeface="+mn-ea"/>
              </a:rPr>
              <a:t>国</a:t>
            </a:r>
            <a:r>
              <a:rPr lang="zh-CN" altLang="en-US" sz="3000" dirty="0" smtClean="0">
                <a:latin typeface="+mn-ea"/>
              </a:rPr>
              <a:t>内目前代表性的</a:t>
            </a:r>
            <a:r>
              <a:rPr lang="en-US" altLang="zh-CN" sz="3000" dirty="0" smtClean="0">
                <a:latin typeface="+mn-ea"/>
              </a:rPr>
              <a:t>MOOC</a:t>
            </a:r>
            <a:r>
              <a:rPr lang="zh-CN" altLang="en-US" sz="3000" dirty="0" smtClean="0">
                <a:latin typeface="+mn-ea"/>
              </a:rPr>
              <a:t>平台有清华大学的学堂在线</a:t>
            </a:r>
            <a:r>
              <a:rPr lang="en-US" altLang="zh-CN" sz="3000" dirty="0" smtClean="0">
                <a:latin typeface="+mn-ea"/>
              </a:rPr>
              <a:t>,</a:t>
            </a:r>
            <a:r>
              <a:rPr lang="zh-CN" altLang="en-US" sz="3000" dirty="0" smtClean="0">
                <a:latin typeface="+mn-ea"/>
              </a:rPr>
              <a:t>国防科大的梦课、教育部的中国大学</a:t>
            </a:r>
            <a:r>
              <a:rPr lang="en-US" altLang="zh-CN" sz="3000" dirty="0" smtClean="0">
                <a:latin typeface="+mn-ea"/>
              </a:rPr>
              <a:t>MOOC,</a:t>
            </a:r>
            <a:r>
              <a:rPr lang="zh-CN" altLang="en-US" sz="3000" dirty="0" smtClean="0">
                <a:latin typeface="+mn-ea"/>
              </a:rPr>
              <a:t>基本还是采用国外公司和高校</a:t>
            </a:r>
            <a:r>
              <a:rPr lang="en-US" altLang="zh-CN" sz="3000" dirty="0" smtClean="0">
                <a:latin typeface="+mn-ea"/>
              </a:rPr>
              <a:t>MOOC</a:t>
            </a:r>
            <a:r>
              <a:rPr lang="zh-CN" altLang="en-US" sz="3000" dirty="0" smtClean="0">
                <a:latin typeface="+mn-ea"/>
              </a:rPr>
              <a:t>教学的管理方法，中国宏观调控的特色没有充分发挥。</a:t>
            </a:r>
            <a:endParaRPr lang="zh-CN" altLang="en-US" sz="3000" dirty="0">
              <a:latin typeface="+mn-ea"/>
            </a:endParaRPr>
          </a:p>
        </p:txBody>
      </p:sp>
      <p:sp>
        <p:nvSpPr>
          <p:cNvPr id="16387" name="圆角矩形 3"/>
          <p:cNvSpPr>
            <a:spLocks noChangeArrowheads="1"/>
          </p:cNvSpPr>
          <p:nvPr/>
        </p:nvSpPr>
        <p:spPr bwMode="auto">
          <a:xfrm>
            <a:off x="301625" y="2636838"/>
            <a:ext cx="8353425" cy="3887787"/>
          </a:xfrm>
          <a:prstGeom prst="roundRect">
            <a:avLst>
              <a:gd name="adj" fmla="val 16667"/>
            </a:avLst>
          </a:prstGeom>
          <a:noFill/>
          <a:ln w="9525">
            <a:noFill/>
            <a:round/>
            <a:headEnd/>
            <a:tailEnd/>
          </a:ln>
        </p:spPr>
        <p:txBody>
          <a:bodyPr wrap="none" lIns="90000" tIns="46800" rIns="90000" bIns="46800" anchor="ctr">
            <a:spAutoFit/>
          </a:bodyPr>
          <a:lstStyle/>
          <a:p>
            <a:endParaRPr lang="zh-CN" altLang="en-US">
              <a:ea typeface="黑体" pitchFamily="49" charset="-122"/>
            </a:endParaRPr>
          </a:p>
        </p:txBody>
      </p:sp>
      <p:sp>
        <p:nvSpPr>
          <p:cNvPr id="16388" name="圆角矩形 6"/>
          <p:cNvSpPr>
            <a:spLocks noChangeArrowheads="1"/>
          </p:cNvSpPr>
          <p:nvPr/>
        </p:nvSpPr>
        <p:spPr bwMode="auto">
          <a:xfrm>
            <a:off x="301625" y="2060575"/>
            <a:ext cx="3694113" cy="3600450"/>
          </a:xfrm>
          <a:prstGeom prst="roundRect">
            <a:avLst>
              <a:gd name="adj" fmla="val 16667"/>
            </a:avLst>
          </a:prstGeom>
          <a:noFill/>
          <a:ln w="9525">
            <a:noFill/>
            <a:round/>
            <a:headEnd/>
            <a:tailEnd/>
          </a:ln>
        </p:spPr>
        <p:txBody>
          <a:bodyPr wrap="none" lIns="90000" tIns="46800" rIns="90000" bIns="46800" anchor="ctr">
            <a:spAutoFit/>
          </a:bodyPr>
          <a:lstStyle/>
          <a:p>
            <a:endParaRPr lang="zh-CN" altLang="en-US">
              <a:ea typeface="黑体" pitchFamily="49" charset="-122"/>
            </a:endParaRPr>
          </a:p>
        </p:txBody>
      </p:sp>
      <p:graphicFrame>
        <p:nvGraphicFramePr>
          <p:cNvPr id="6" name="图示 5"/>
          <p:cNvGraphicFramePr/>
          <p:nvPr>
            <p:extLst>
              <p:ext uri="{D42A27DB-BD31-4B8C-83A1-F6EECF244321}">
                <p14:modId xmlns:p14="http://schemas.microsoft.com/office/powerpoint/2010/main" val="506528754"/>
              </p:ext>
            </p:extLst>
          </p:nvPr>
        </p:nvGraphicFramePr>
        <p:xfrm>
          <a:off x="179512" y="1552948"/>
          <a:ext cx="8712968" cy="2596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09062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t>我国全面推广</a:t>
            </a:r>
            <a:r>
              <a:rPr lang="en-US" altLang="zh-CN" sz="4000" dirty="0" smtClean="0"/>
              <a:t>MOOC</a:t>
            </a:r>
            <a:r>
              <a:rPr lang="zh-CN" altLang="en-US" sz="4000" dirty="0" smtClean="0"/>
              <a:t>课件面临的问题</a:t>
            </a:r>
            <a:endParaRPr lang="zh-CN" altLang="en-US" sz="4000" dirty="0"/>
          </a:p>
        </p:txBody>
      </p:sp>
      <p:sp>
        <p:nvSpPr>
          <p:cNvPr id="17411" name="内容占位符 2"/>
          <p:cNvSpPr>
            <a:spLocks noGrp="1"/>
          </p:cNvSpPr>
          <p:nvPr>
            <p:ph idx="1"/>
          </p:nvPr>
        </p:nvSpPr>
        <p:spPr>
          <a:xfrm>
            <a:off x="323850" y="1412875"/>
            <a:ext cx="8320088" cy="5256213"/>
          </a:xfrm>
        </p:spPr>
        <p:txBody>
          <a:bodyPr/>
          <a:lstStyle/>
          <a:p>
            <a:r>
              <a:rPr lang="zh-CN" altLang="en-US" dirty="0" smtClean="0"/>
              <a:t>如果全面推广名师的</a:t>
            </a:r>
            <a:r>
              <a:rPr lang="en-US" altLang="zh-CN" dirty="0" smtClean="0"/>
              <a:t>MOOC</a:t>
            </a:r>
            <a:r>
              <a:rPr lang="zh-CN" altLang="en-US" dirty="0" smtClean="0"/>
              <a:t>课件，对于高校教授基础课的教师的工作和生活带来巨大的冲击，会受到高校教师的抵制。</a:t>
            </a:r>
            <a:endParaRPr lang="en-US" altLang="zh-CN" dirty="0" smtClean="0"/>
          </a:p>
          <a:p>
            <a:r>
              <a:rPr lang="zh-CN" altLang="en-US" dirty="0" smtClean="0"/>
              <a:t>学校作为整体，全面使用课件公司提供的</a:t>
            </a:r>
            <a:r>
              <a:rPr lang="en-US" altLang="zh-CN" dirty="0" smtClean="0"/>
              <a:t>MOOC</a:t>
            </a:r>
            <a:r>
              <a:rPr lang="zh-CN" altLang="en-US" dirty="0" smtClean="0"/>
              <a:t>课件，会涉及到学校侵权和缴纳使用费的问题。</a:t>
            </a:r>
            <a:endParaRPr lang="en-US" altLang="zh-CN" dirty="0" smtClean="0"/>
          </a:p>
        </p:txBody>
      </p:sp>
    </p:spTree>
    <p:extLst>
      <p:ext uri="{BB962C8B-B14F-4D97-AF65-F5344CB8AC3E}">
        <p14:creationId xmlns:p14="http://schemas.microsoft.com/office/powerpoint/2010/main" val="37927624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smtClean="0"/>
              <a:t>结合我国实际情况推广</a:t>
            </a:r>
            <a:r>
              <a:rPr lang="en-US" altLang="zh-CN" dirty="0" smtClean="0"/>
              <a:t>MOOC</a:t>
            </a:r>
          </a:p>
        </p:txBody>
      </p:sp>
      <p:sp>
        <p:nvSpPr>
          <p:cNvPr id="13315" name="内容占位符 2"/>
          <p:cNvSpPr>
            <a:spLocks noGrp="1"/>
          </p:cNvSpPr>
          <p:nvPr>
            <p:ph idx="1"/>
          </p:nvPr>
        </p:nvSpPr>
        <p:spPr>
          <a:xfrm>
            <a:off x="323850" y="1557338"/>
            <a:ext cx="8569325" cy="5111750"/>
          </a:xfrm>
        </p:spPr>
        <p:txBody>
          <a:bodyPr/>
          <a:lstStyle/>
          <a:p>
            <a:pPr marL="0" indent="0">
              <a:buNone/>
            </a:pPr>
            <a:endParaRPr lang="en-US" altLang="zh-CN" sz="1600" dirty="0" smtClean="0"/>
          </a:p>
          <a:p>
            <a:pPr marL="0" indent="0">
              <a:buNone/>
            </a:pPr>
            <a:r>
              <a:rPr lang="zh-CN" altLang="en-US" sz="3200" dirty="0" smtClean="0"/>
              <a:t>       以计算机科学与技术专业为例，全面推荐使用高质量</a:t>
            </a:r>
            <a:r>
              <a:rPr lang="en-US" altLang="zh-CN" sz="3200" dirty="0" smtClean="0"/>
              <a:t>MOOC</a:t>
            </a:r>
            <a:r>
              <a:rPr lang="zh-CN" altLang="en-US" sz="3200" dirty="0" smtClean="0"/>
              <a:t>课件的方案如下：</a:t>
            </a:r>
            <a:endParaRPr lang="en-US" altLang="zh-CN" sz="3200" dirty="0" smtClean="0"/>
          </a:p>
          <a:p>
            <a:r>
              <a:rPr lang="en-US" altLang="zh-CN" sz="3200" b="1" dirty="0" smtClean="0"/>
              <a:t>0. </a:t>
            </a:r>
            <a:r>
              <a:rPr lang="zh-CN" altLang="en-US" sz="3200" b="1" dirty="0" smtClean="0"/>
              <a:t>基本情况：</a:t>
            </a:r>
            <a:r>
              <a:rPr lang="zh-CN" altLang="zh-CN" sz="3200" dirty="0" smtClean="0"/>
              <a:t>目前</a:t>
            </a:r>
            <a:r>
              <a:rPr lang="zh-CN" altLang="en-US" sz="3200" dirty="0"/>
              <a:t>大陆开</a:t>
            </a:r>
            <a:r>
              <a:rPr lang="zh-CN" altLang="zh-CN" sz="3200" dirty="0"/>
              <a:t>设</a:t>
            </a:r>
            <a:r>
              <a:rPr lang="zh-CN" altLang="en-US" sz="3200" dirty="0"/>
              <a:t>计算机</a:t>
            </a:r>
            <a:r>
              <a:rPr lang="zh-CN" altLang="zh-CN" sz="3200" dirty="0"/>
              <a:t>专业的高校共有</a:t>
            </a:r>
            <a:r>
              <a:rPr lang="en-US" altLang="zh-CN" sz="3200" dirty="0"/>
              <a:t>946</a:t>
            </a:r>
            <a:r>
              <a:rPr lang="zh-CN" altLang="zh-CN" sz="3200" dirty="0"/>
              <a:t>所；一级博士点</a:t>
            </a:r>
            <a:r>
              <a:rPr lang="en-US" altLang="zh-CN" sz="3200" dirty="0"/>
              <a:t>60</a:t>
            </a:r>
            <a:r>
              <a:rPr lang="zh-CN" altLang="zh-CN" sz="3200" dirty="0"/>
              <a:t>个，一级硕士点</a:t>
            </a:r>
            <a:r>
              <a:rPr lang="en-US" altLang="zh-CN" sz="3200" dirty="0"/>
              <a:t>224</a:t>
            </a:r>
            <a:r>
              <a:rPr lang="zh-CN" altLang="zh-CN" sz="3200" dirty="0" smtClean="0"/>
              <a:t>个</a:t>
            </a:r>
            <a:r>
              <a:rPr lang="zh-CN" altLang="en-US" sz="3200" dirty="0" smtClean="0"/>
              <a:t>；</a:t>
            </a:r>
            <a:r>
              <a:rPr lang="zh-CN" altLang="zh-CN" sz="3200" dirty="0" smtClean="0"/>
              <a:t>计算机</a:t>
            </a:r>
            <a:r>
              <a:rPr lang="zh-CN" altLang="zh-CN" sz="3200" dirty="0"/>
              <a:t>本科在校人数</a:t>
            </a:r>
            <a:r>
              <a:rPr lang="en-US" altLang="zh-CN" sz="3200" dirty="0" smtClean="0"/>
              <a:t>68</a:t>
            </a:r>
            <a:r>
              <a:rPr lang="zh-CN" altLang="zh-CN" sz="3200" dirty="0" smtClean="0"/>
              <a:t>万，根据</a:t>
            </a:r>
            <a:r>
              <a:rPr lang="en-US" altLang="zh-CN" sz="3200" dirty="0"/>
              <a:t>2-8</a:t>
            </a:r>
            <a:r>
              <a:rPr lang="zh-CN" altLang="zh-CN" sz="3200" dirty="0"/>
              <a:t>律</a:t>
            </a:r>
            <a:r>
              <a:rPr lang="zh-CN" altLang="en-US" sz="3200" dirty="0" smtClean="0"/>
              <a:t>，</a:t>
            </a:r>
            <a:r>
              <a:rPr lang="en-US" altLang="zh-CN" sz="3200" dirty="0" smtClean="0"/>
              <a:t>14</a:t>
            </a:r>
            <a:r>
              <a:rPr lang="zh-CN" altLang="en-US" sz="3200" dirty="0" smtClean="0"/>
              <a:t>万</a:t>
            </a:r>
            <a:r>
              <a:rPr lang="zh-CN" altLang="en-US" sz="3200" dirty="0"/>
              <a:t>好学生</a:t>
            </a:r>
            <a:r>
              <a:rPr lang="zh-CN" altLang="en-US" sz="3200" dirty="0" smtClean="0"/>
              <a:t>，</a:t>
            </a:r>
            <a:r>
              <a:rPr lang="zh-CN" altLang="zh-CN" sz="3200" dirty="0" smtClean="0"/>
              <a:t>每年</a:t>
            </a:r>
            <a:r>
              <a:rPr lang="zh-CN" altLang="en-US" sz="3200" dirty="0" smtClean="0"/>
              <a:t>毕业</a:t>
            </a:r>
            <a:r>
              <a:rPr lang="en-US" altLang="zh-CN" sz="3200" dirty="0" smtClean="0"/>
              <a:t>3.5</a:t>
            </a:r>
            <a:r>
              <a:rPr lang="zh-CN" altLang="zh-CN" sz="3200" dirty="0" smtClean="0"/>
              <a:t>万人好学生，相当于</a:t>
            </a:r>
            <a:r>
              <a:rPr lang="en-US" altLang="zh-CN" sz="3200" dirty="0" smtClean="0"/>
              <a:t>1</a:t>
            </a:r>
            <a:r>
              <a:rPr lang="zh-CN" altLang="zh-CN" sz="3200" dirty="0" smtClean="0"/>
              <a:t>个</a:t>
            </a:r>
            <a:r>
              <a:rPr lang="en-US" altLang="zh-CN" sz="3200" dirty="0"/>
              <a:t>Google</a:t>
            </a:r>
            <a:r>
              <a:rPr lang="zh-CN" altLang="zh-CN" sz="3200" dirty="0"/>
              <a:t>的全部技术人才</a:t>
            </a:r>
            <a:r>
              <a:rPr lang="zh-CN" altLang="zh-CN" sz="3200" dirty="0" smtClean="0"/>
              <a:t>。</a:t>
            </a:r>
            <a:endParaRPr lang="zh-CN" altLang="en-US" sz="3200" dirty="0" smtClean="0"/>
          </a:p>
        </p:txBody>
      </p:sp>
    </p:spTree>
    <p:extLst>
      <p:ext uri="{BB962C8B-B14F-4D97-AF65-F5344CB8AC3E}">
        <p14:creationId xmlns:p14="http://schemas.microsoft.com/office/powerpoint/2010/main" val="69977485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a:defRPr/>
            </a:pPr>
            <a:r>
              <a:rPr lang="zh-CN" altLang="en-US" smtClean="0"/>
              <a:t>结合我国实际情况推广</a:t>
            </a:r>
            <a:r>
              <a:rPr lang="en-US" altLang="zh-CN" smtClean="0"/>
              <a:t>MOOC</a:t>
            </a:r>
            <a:endParaRPr lang="zh-CN" altLang="en-US" smtClean="0"/>
          </a:p>
        </p:txBody>
      </p:sp>
      <p:sp>
        <p:nvSpPr>
          <p:cNvPr id="14339" name="内容占位符 2"/>
          <p:cNvSpPr>
            <a:spLocks noGrp="1"/>
          </p:cNvSpPr>
          <p:nvPr>
            <p:ph idx="1"/>
          </p:nvPr>
        </p:nvSpPr>
        <p:spPr/>
        <p:txBody>
          <a:bodyPr>
            <a:normAutofit/>
          </a:bodyPr>
          <a:lstStyle/>
          <a:p>
            <a:r>
              <a:rPr lang="en-US" altLang="zh-CN" sz="3200" b="1" dirty="0"/>
              <a:t>1</a:t>
            </a:r>
            <a:r>
              <a:rPr lang="en-US" altLang="zh-CN" sz="3200" b="1" dirty="0" smtClean="0"/>
              <a:t>. </a:t>
            </a:r>
            <a:r>
              <a:rPr lang="zh-CN" altLang="zh-CN" sz="3200" b="1" dirty="0" smtClean="0"/>
              <a:t>基本</a:t>
            </a:r>
            <a:r>
              <a:rPr lang="zh-CN" altLang="zh-CN" sz="3200" b="1" dirty="0"/>
              <a:t>目标</a:t>
            </a:r>
            <a:r>
              <a:rPr lang="zh-CN" altLang="zh-CN" sz="3200" dirty="0"/>
              <a:t>：又快又好地提高</a:t>
            </a:r>
            <a:r>
              <a:rPr lang="zh-CN" altLang="en-US" sz="3200" dirty="0"/>
              <a:t>我国</a:t>
            </a:r>
            <a:r>
              <a:rPr lang="zh-CN" altLang="zh-CN" sz="3200" dirty="0"/>
              <a:t>计算机专业本科教育质量</a:t>
            </a:r>
            <a:r>
              <a:rPr lang="zh-CN" altLang="en-US" sz="3200" dirty="0"/>
              <a:t>，为研究生教育提供高质量的人才</a:t>
            </a:r>
            <a:r>
              <a:rPr lang="zh-CN" altLang="en-US" sz="3200" dirty="0" smtClean="0"/>
              <a:t>支撑</a:t>
            </a:r>
            <a:endParaRPr lang="en-US" altLang="zh-CN" sz="3200" dirty="0" smtClean="0"/>
          </a:p>
          <a:p>
            <a:endParaRPr lang="zh-CN" altLang="en-US" sz="3200" dirty="0"/>
          </a:p>
          <a:p>
            <a:r>
              <a:rPr lang="en-US" altLang="zh-CN" sz="3200" b="1" dirty="0"/>
              <a:t>2</a:t>
            </a:r>
            <a:r>
              <a:rPr lang="en-US" altLang="zh-CN" sz="3200" b="1" dirty="0" smtClean="0"/>
              <a:t>. </a:t>
            </a:r>
            <a:r>
              <a:rPr lang="zh-CN" altLang="zh-CN" sz="3200" b="1" dirty="0" smtClean="0"/>
              <a:t>基本</a:t>
            </a:r>
            <a:r>
              <a:rPr lang="zh-CN" altLang="en-US" sz="3200" b="1" dirty="0" smtClean="0"/>
              <a:t>原则</a:t>
            </a:r>
            <a:r>
              <a:rPr lang="zh-CN" altLang="zh-CN" sz="3200" b="1" dirty="0" smtClean="0"/>
              <a:t>：</a:t>
            </a:r>
            <a:r>
              <a:rPr lang="zh-CN" altLang="zh-CN" sz="3200" dirty="0" smtClean="0"/>
              <a:t>利用本科生的</a:t>
            </a:r>
            <a:r>
              <a:rPr lang="zh-CN" altLang="zh-CN" sz="3200" dirty="0" smtClean="0">
                <a:solidFill>
                  <a:srgbClr val="FF0000"/>
                </a:solidFill>
              </a:rPr>
              <a:t>课余时间</a:t>
            </a:r>
            <a:r>
              <a:rPr lang="zh-CN" altLang="zh-CN" sz="3200" dirty="0" smtClean="0"/>
              <a:t>，采取</a:t>
            </a:r>
            <a:r>
              <a:rPr lang="zh-CN" altLang="zh-CN" sz="3200" dirty="0" smtClean="0">
                <a:solidFill>
                  <a:srgbClr val="FF0000"/>
                </a:solidFill>
              </a:rPr>
              <a:t>自愿</a:t>
            </a:r>
            <a:r>
              <a:rPr lang="zh-CN" altLang="zh-CN" sz="3200" dirty="0" smtClean="0"/>
              <a:t>原则，在</a:t>
            </a:r>
            <a:r>
              <a:rPr lang="zh-CN" altLang="zh-CN" sz="3200" dirty="0" smtClean="0">
                <a:solidFill>
                  <a:srgbClr val="FF0000"/>
                </a:solidFill>
              </a:rPr>
              <a:t>不干扰、不影响</a:t>
            </a:r>
            <a:r>
              <a:rPr lang="zh-CN" altLang="zh-CN" sz="3200" dirty="0" smtClean="0"/>
              <a:t>各校计算机专业本科教学计划安排的前提下，向</a:t>
            </a:r>
            <a:r>
              <a:rPr lang="zh-CN" altLang="zh-CN" sz="3200" dirty="0" smtClean="0">
                <a:solidFill>
                  <a:srgbClr val="FF0000"/>
                </a:solidFill>
              </a:rPr>
              <a:t>全体本科生</a:t>
            </a:r>
            <a:r>
              <a:rPr lang="zh-CN" altLang="zh-CN" sz="3200" dirty="0" smtClean="0"/>
              <a:t>推荐</a:t>
            </a:r>
            <a:r>
              <a:rPr lang="en-US" altLang="zh-CN" sz="3200" dirty="0" smtClean="0"/>
              <a:t>9</a:t>
            </a:r>
            <a:r>
              <a:rPr lang="zh-CN" altLang="zh-CN" sz="3200" dirty="0" smtClean="0"/>
              <a:t>门核心基础课的</a:t>
            </a:r>
            <a:r>
              <a:rPr lang="en-US" altLang="zh-CN" sz="3200" dirty="0" smtClean="0"/>
              <a:t>MOOC</a:t>
            </a:r>
            <a:r>
              <a:rPr lang="zh-CN" altLang="en-US" sz="3200" dirty="0" smtClean="0"/>
              <a:t>课件</a:t>
            </a:r>
            <a:r>
              <a:rPr lang="zh-CN" altLang="zh-CN" sz="3200" dirty="0" smtClean="0"/>
              <a:t>作为</a:t>
            </a:r>
            <a:r>
              <a:rPr lang="zh-CN" altLang="zh-CN" sz="3200" dirty="0" smtClean="0">
                <a:solidFill>
                  <a:srgbClr val="FF0000"/>
                </a:solidFill>
              </a:rPr>
              <a:t>免费学习课件</a:t>
            </a:r>
          </a:p>
        </p:txBody>
      </p:sp>
    </p:spTree>
    <p:extLst>
      <p:ext uri="{BB962C8B-B14F-4D97-AF65-F5344CB8AC3E}">
        <p14:creationId xmlns:p14="http://schemas.microsoft.com/office/powerpoint/2010/main" val="7450290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a:tabLst>
                <a:tab pos="265113" algn="l"/>
              </a:tabLst>
              <a:defRPr/>
            </a:pPr>
            <a:r>
              <a:rPr lang="zh-CN" altLang="en-US" smtClean="0"/>
              <a:t>结合我国实际情况推广</a:t>
            </a:r>
            <a:r>
              <a:rPr lang="en-US" altLang="zh-CN" smtClean="0"/>
              <a:t>MOOC</a:t>
            </a:r>
            <a:endParaRPr lang="zh-CN" altLang="en-US" smtClean="0"/>
          </a:p>
        </p:txBody>
      </p:sp>
      <p:sp>
        <p:nvSpPr>
          <p:cNvPr id="15363" name="内容占位符 2"/>
          <p:cNvSpPr>
            <a:spLocks noGrp="1"/>
          </p:cNvSpPr>
          <p:nvPr>
            <p:ph idx="1"/>
          </p:nvPr>
        </p:nvSpPr>
        <p:spPr/>
        <p:txBody>
          <a:bodyPr/>
          <a:lstStyle/>
          <a:p>
            <a:r>
              <a:rPr lang="en-US" altLang="zh-CN" dirty="0"/>
              <a:t>3</a:t>
            </a:r>
            <a:r>
              <a:rPr lang="en-US" altLang="zh-CN" dirty="0" smtClean="0"/>
              <a:t>.</a:t>
            </a:r>
            <a:r>
              <a:rPr lang="en-US" altLang="zh-CN" b="1" dirty="0" smtClean="0"/>
              <a:t> </a:t>
            </a:r>
            <a:r>
              <a:rPr lang="zh-CN" altLang="zh-CN" b="1" dirty="0" smtClean="0"/>
              <a:t>工作重心：</a:t>
            </a:r>
            <a:r>
              <a:rPr lang="zh-CN" altLang="zh-CN" dirty="0" smtClean="0"/>
              <a:t>把提高教育质量的工作重心</a:t>
            </a:r>
            <a:r>
              <a:rPr lang="zh-CN" altLang="en-US" dirty="0" smtClean="0"/>
              <a:t>聚焦</a:t>
            </a:r>
            <a:r>
              <a:rPr lang="zh-CN" altLang="zh-CN" dirty="0" smtClean="0"/>
              <a:t>在学习成绩居前</a:t>
            </a:r>
            <a:r>
              <a:rPr lang="en-US" altLang="zh-CN" dirty="0" smtClean="0"/>
              <a:t>20%</a:t>
            </a:r>
            <a:r>
              <a:rPr lang="zh-CN" altLang="zh-CN" dirty="0" smtClean="0"/>
              <a:t>的本科优秀生。这些优秀学生的特点是主动学习的自觉性强，有更多的自学和研究问题的时间。他们是我国高校研究生的主要生源。这批学生质量的提高，代表着我国计算机本科教育整体水平的提高，</a:t>
            </a:r>
            <a:r>
              <a:rPr lang="zh-CN" altLang="en-US" dirty="0" smtClean="0"/>
              <a:t>是</a:t>
            </a:r>
            <a:r>
              <a:rPr lang="zh-CN" altLang="zh-CN" dirty="0" smtClean="0"/>
              <a:t>提高研究生教育质量</a:t>
            </a:r>
            <a:r>
              <a:rPr lang="zh-CN" altLang="en-US" dirty="0" smtClean="0"/>
              <a:t>的</a:t>
            </a:r>
            <a:r>
              <a:rPr lang="zh-CN" altLang="zh-CN" dirty="0" smtClean="0"/>
              <a:t>保证</a:t>
            </a:r>
            <a:r>
              <a:rPr lang="zh-CN" altLang="en-US" dirty="0" smtClean="0"/>
              <a:t>。</a:t>
            </a:r>
            <a:endParaRPr lang="zh-CN" altLang="zh-CN" dirty="0" smtClean="0"/>
          </a:p>
        </p:txBody>
      </p:sp>
    </p:spTree>
    <p:extLst>
      <p:ext uri="{BB962C8B-B14F-4D97-AF65-F5344CB8AC3E}">
        <p14:creationId xmlns:p14="http://schemas.microsoft.com/office/powerpoint/2010/main" val="8152886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a:defRPr/>
            </a:pPr>
            <a:r>
              <a:rPr lang="zh-CN" altLang="en-US" smtClean="0"/>
              <a:t>结合我国实际情况推广</a:t>
            </a:r>
            <a:r>
              <a:rPr lang="en-US" altLang="zh-CN" smtClean="0"/>
              <a:t>MOOC</a:t>
            </a:r>
            <a:endParaRPr lang="zh-CN" altLang="en-US" smtClean="0"/>
          </a:p>
        </p:txBody>
      </p:sp>
      <p:sp>
        <p:nvSpPr>
          <p:cNvPr id="17411" name="内容占位符 2"/>
          <p:cNvSpPr>
            <a:spLocks noGrp="1"/>
          </p:cNvSpPr>
          <p:nvPr>
            <p:ph idx="1"/>
          </p:nvPr>
        </p:nvSpPr>
        <p:spPr/>
        <p:txBody>
          <a:bodyPr/>
          <a:lstStyle/>
          <a:p>
            <a:pPr>
              <a:defRPr/>
            </a:pPr>
            <a:r>
              <a:rPr lang="en-US" altLang="zh-CN" b="1" dirty="0"/>
              <a:t>4</a:t>
            </a:r>
            <a:r>
              <a:rPr lang="zh-CN" altLang="zh-CN" b="1" dirty="0" smtClean="0"/>
              <a:t>．课件制作：</a:t>
            </a:r>
            <a:r>
              <a:rPr lang="zh-CN" altLang="en-US" dirty="0"/>
              <a:t>建议</a:t>
            </a:r>
            <a:r>
              <a:rPr lang="zh-CN" altLang="zh-CN" dirty="0" smtClean="0"/>
              <a:t>由</a:t>
            </a:r>
            <a:r>
              <a:rPr lang="zh-CN" altLang="en-US" dirty="0" smtClean="0"/>
              <a:t>教育部指定专门委员会（如</a:t>
            </a:r>
            <a:r>
              <a:rPr lang="zh-CN" altLang="zh-CN" dirty="0" smtClean="0"/>
              <a:t>教育部计算机教学指导委员会</a:t>
            </a:r>
            <a:r>
              <a:rPr lang="zh-CN" altLang="en-US" dirty="0" smtClean="0"/>
              <a:t>）</a:t>
            </a:r>
            <a:r>
              <a:rPr lang="zh-CN" altLang="zh-CN" dirty="0" smtClean="0"/>
              <a:t>负责</a:t>
            </a:r>
            <a:r>
              <a:rPr lang="zh-CN" altLang="en-US" dirty="0" smtClean="0"/>
              <a:t>，</a:t>
            </a:r>
            <a:r>
              <a:rPr lang="zh-CN" altLang="zh-CN" dirty="0" smtClean="0"/>
              <a:t>经教指委讨论并同意的</a:t>
            </a:r>
            <a:r>
              <a:rPr lang="en-US" altLang="zh-CN" dirty="0" smtClean="0"/>
              <a:t>9</a:t>
            </a:r>
            <a:r>
              <a:rPr lang="zh-CN" altLang="zh-CN" dirty="0" smtClean="0"/>
              <a:t>门核心基础课程的</a:t>
            </a:r>
            <a:r>
              <a:rPr lang="en-US" altLang="zh-CN" dirty="0" smtClean="0"/>
              <a:t>MOOC</a:t>
            </a:r>
            <a:r>
              <a:rPr lang="zh-CN" altLang="en-US" dirty="0" smtClean="0"/>
              <a:t>课件</a:t>
            </a:r>
            <a:r>
              <a:rPr lang="zh-CN" altLang="zh-CN" dirty="0" smtClean="0"/>
              <a:t>：</a:t>
            </a:r>
            <a:r>
              <a:rPr lang="en-US" altLang="zh-CN" dirty="0" smtClean="0"/>
              <a:t>C</a:t>
            </a:r>
            <a:r>
              <a:rPr lang="zh-CN" altLang="zh-CN" dirty="0" smtClean="0"/>
              <a:t>程序设计，离散数学，计算机组成</a:t>
            </a:r>
            <a:r>
              <a:rPr lang="zh-CN" altLang="en-US" dirty="0" smtClean="0"/>
              <a:t>原理</a:t>
            </a:r>
            <a:r>
              <a:rPr lang="zh-CN" altLang="zh-CN" dirty="0" smtClean="0"/>
              <a:t>，数据结构，算法设计与分析，操作系统，数据库，软件工程，</a:t>
            </a:r>
            <a:r>
              <a:rPr lang="zh-CN" altLang="en-US" dirty="0" smtClean="0">
                <a:solidFill>
                  <a:srgbClr val="000099"/>
                </a:solidFill>
              </a:rPr>
              <a:t>互联网及大数据</a:t>
            </a:r>
            <a:r>
              <a:rPr lang="zh-CN" altLang="zh-CN" dirty="0" smtClean="0"/>
              <a:t>。</a:t>
            </a:r>
            <a:r>
              <a:rPr lang="zh-CN" altLang="zh-CN" dirty="0" smtClean="0">
                <a:solidFill>
                  <a:srgbClr val="FF0000"/>
                </a:solidFill>
              </a:rPr>
              <a:t>课件使用语言为中文</a:t>
            </a:r>
            <a:r>
              <a:rPr lang="zh-CN" altLang="en-US" dirty="0" smtClean="0"/>
              <a:t>。</a:t>
            </a:r>
            <a:endParaRPr lang="zh-CN" altLang="zh-CN" dirty="0" smtClean="0"/>
          </a:p>
          <a:p>
            <a:pPr marL="0" indent="0">
              <a:buFont typeface="Wingdings" pitchFamily="2" charset="2"/>
              <a:buNone/>
              <a:defRPr/>
            </a:pPr>
            <a:endParaRPr lang="zh-CN" altLang="en-US" sz="4000" dirty="0" smtClean="0"/>
          </a:p>
        </p:txBody>
      </p:sp>
    </p:spTree>
    <p:extLst>
      <p:ext uri="{BB962C8B-B14F-4D97-AF65-F5344CB8AC3E}">
        <p14:creationId xmlns:p14="http://schemas.microsoft.com/office/powerpoint/2010/main" val="34274000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defRPr/>
            </a:pPr>
            <a:r>
              <a:rPr lang="zh-CN" altLang="en-US" smtClean="0"/>
              <a:t>结合我国实际情况推广</a:t>
            </a:r>
            <a:r>
              <a:rPr lang="en-US" altLang="zh-CN" smtClean="0"/>
              <a:t>MOOC</a:t>
            </a:r>
            <a:endParaRPr lang="zh-CN" altLang="en-US" smtClean="0"/>
          </a:p>
        </p:txBody>
      </p:sp>
      <p:sp>
        <p:nvSpPr>
          <p:cNvPr id="17411" name="内容占位符 2"/>
          <p:cNvSpPr>
            <a:spLocks noGrp="1"/>
          </p:cNvSpPr>
          <p:nvPr>
            <p:ph idx="1"/>
          </p:nvPr>
        </p:nvSpPr>
        <p:spPr/>
        <p:txBody>
          <a:bodyPr>
            <a:normAutofit/>
          </a:bodyPr>
          <a:lstStyle/>
          <a:p>
            <a:r>
              <a:rPr lang="en-US" altLang="zh-CN" sz="4000" dirty="0"/>
              <a:t>4</a:t>
            </a:r>
            <a:r>
              <a:rPr lang="en-US" altLang="zh-CN" sz="4000" dirty="0" smtClean="0"/>
              <a:t>.1 </a:t>
            </a:r>
            <a:r>
              <a:rPr lang="zh-CN" altLang="zh-CN" sz="4000" dirty="0" smtClean="0"/>
              <a:t>课件要达到国外</a:t>
            </a:r>
            <a:r>
              <a:rPr lang="en-US" altLang="zh-CN" sz="4000" dirty="0" err="1" smtClean="0"/>
              <a:t>Coursera</a:t>
            </a:r>
            <a:r>
              <a:rPr lang="en-US" altLang="zh-CN" sz="4000" dirty="0" smtClean="0"/>
              <a:t> </a:t>
            </a:r>
            <a:r>
              <a:rPr lang="zh-CN" altLang="zh-CN" sz="4000" dirty="0" smtClean="0"/>
              <a:t>和</a:t>
            </a:r>
            <a:r>
              <a:rPr lang="en-US" altLang="zh-CN" sz="4000" dirty="0" smtClean="0"/>
              <a:t> </a:t>
            </a:r>
            <a:r>
              <a:rPr lang="en-US" altLang="zh-CN" sz="4000" dirty="0" err="1" smtClean="0"/>
              <a:t>EdX</a:t>
            </a:r>
            <a:r>
              <a:rPr lang="en-US" altLang="zh-CN" sz="4000" dirty="0" smtClean="0"/>
              <a:t> </a:t>
            </a:r>
            <a:r>
              <a:rPr lang="zh-CN" altLang="zh-CN" sz="4000" dirty="0" smtClean="0"/>
              <a:t>的课件标准（也就是</a:t>
            </a:r>
            <a:r>
              <a:rPr lang="en-US" altLang="zh-CN" sz="4000" dirty="0" smtClean="0"/>
              <a:t>Stanford</a:t>
            </a:r>
            <a:r>
              <a:rPr lang="zh-CN" altLang="zh-CN" sz="4000" dirty="0" smtClean="0"/>
              <a:t>、</a:t>
            </a:r>
            <a:r>
              <a:rPr lang="en-US" altLang="zh-CN" sz="4000" dirty="0" smtClean="0"/>
              <a:t>MIT</a:t>
            </a:r>
            <a:r>
              <a:rPr lang="zh-CN" altLang="zh-CN" sz="4000" dirty="0" smtClean="0"/>
              <a:t>、</a:t>
            </a:r>
            <a:r>
              <a:rPr lang="en-US" altLang="zh-CN" sz="4000" dirty="0" smtClean="0"/>
              <a:t>Harvard</a:t>
            </a:r>
            <a:r>
              <a:rPr lang="zh-CN" altLang="zh-CN" sz="4000" dirty="0" smtClean="0"/>
              <a:t>，以及</a:t>
            </a:r>
            <a:r>
              <a:rPr lang="en-US" altLang="zh-CN" sz="4000" dirty="0" smtClean="0"/>
              <a:t>UC Berkley </a:t>
            </a:r>
            <a:r>
              <a:rPr lang="zh-CN" altLang="zh-CN" sz="4000" dirty="0" smtClean="0"/>
              <a:t>本科课件标准），要提供授课全过程的音视频录像，全部</a:t>
            </a:r>
            <a:r>
              <a:rPr lang="en-US" altLang="zh-CN" sz="4000" dirty="0" smtClean="0"/>
              <a:t>PPT</a:t>
            </a:r>
            <a:r>
              <a:rPr lang="zh-CN" altLang="zh-CN" sz="4000" dirty="0" smtClean="0"/>
              <a:t>和教师课堂板书，也要提供在线和离线习题课和答疑，小测验，期中考试</a:t>
            </a:r>
            <a:r>
              <a:rPr lang="zh-CN" altLang="en-US" sz="4000" dirty="0" smtClean="0"/>
              <a:t>甚至</a:t>
            </a:r>
            <a:r>
              <a:rPr lang="zh-CN" altLang="zh-CN" sz="4000" dirty="0" smtClean="0"/>
              <a:t>课程结业考试</a:t>
            </a:r>
            <a:r>
              <a:rPr lang="zh-CN" altLang="en-US" sz="4000" dirty="0" smtClean="0"/>
              <a:t>。</a:t>
            </a:r>
            <a:endParaRPr lang="zh-CN" altLang="zh-CN" sz="4000" dirty="0" smtClean="0"/>
          </a:p>
        </p:txBody>
      </p:sp>
    </p:spTree>
    <p:extLst>
      <p:ext uri="{BB962C8B-B14F-4D97-AF65-F5344CB8AC3E}">
        <p14:creationId xmlns:p14="http://schemas.microsoft.com/office/powerpoint/2010/main" val="30353474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defRPr/>
            </a:pPr>
            <a:r>
              <a:rPr lang="zh-CN" altLang="en-US" smtClean="0"/>
              <a:t>结合我国实际情况推广</a:t>
            </a:r>
            <a:r>
              <a:rPr lang="en-US" altLang="zh-CN" smtClean="0"/>
              <a:t>MOOC</a:t>
            </a:r>
            <a:endParaRPr lang="zh-CN" altLang="en-US" smtClean="0"/>
          </a:p>
        </p:txBody>
      </p:sp>
      <p:sp>
        <p:nvSpPr>
          <p:cNvPr id="18435" name="内容占位符 2"/>
          <p:cNvSpPr>
            <a:spLocks noGrp="1"/>
          </p:cNvSpPr>
          <p:nvPr>
            <p:ph idx="1"/>
          </p:nvPr>
        </p:nvSpPr>
        <p:spPr/>
        <p:txBody>
          <a:bodyPr>
            <a:normAutofit/>
          </a:bodyPr>
          <a:lstStyle/>
          <a:p>
            <a:pPr marL="342900" lvl="1" indent="-342900">
              <a:buSzTx/>
              <a:buFont typeface="Wingdings" pitchFamily="2" charset="2"/>
              <a:buChar char="Ø"/>
            </a:pPr>
            <a:r>
              <a:rPr lang="en-US" altLang="zh-CN" sz="3600" dirty="0"/>
              <a:t>4</a:t>
            </a:r>
            <a:r>
              <a:rPr lang="en-US" altLang="zh-CN" sz="3600" dirty="0" smtClean="0"/>
              <a:t>.2 </a:t>
            </a:r>
            <a:r>
              <a:rPr lang="zh-CN" altLang="zh-CN" sz="3600" dirty="0" smtClean="0"/>
              <a:t>课</a:t>
            </a:r>
            <a:r>
              <a:rPr lang="zh-CN" altLang="en-US" sz="3600" dirty="0" smtClean="0"/>
              <a:t>件的</a:t>
            </a:r>
            <a:r>
              <a:rPr lang="zh-CN" altLang="zh-CN" sz="3600" dirty="0" smtClean="0"/>
              <a:t>内容一方面，应与北大、清华等高校处于同一水平，比美国课件内容略深；另一方面，要学习</a:t>
            </a:r>
            <a:r>
              <a:rPr lang="en-US" altLang="zh-CN" sz="3600" dirty="0" err="1" smtClean="0"/>
              <a:t>Coursera</a:t>
            </a:r>
            <a:r>
              <a:rPr lang="en-US" altLang="zh-CN" sz="3600" dirty="0" smtClean="0"/>
              <a:t> </a:t>
            </a:r>
            <a:r>
              <a:rPr lang="zh-CN" altLang="zh-CN" sz="3600" dirty="0" smtClean="0"/>
              <a:t>和</a:t>
            </a:r>
            <a:r>
              <a:rPr lang="en-US" altLang="zh-CN" sz="3600" dirty="0" smtClean="0"/>
              <a:t> </a:t>
            </a:r>
            <a:r>
              <a:rPr lang="en-US" altLang="zh-CN" sz="3600" dirty="0" err="1" smtClean="0"/>
              <a:t>edX</a:t>
            </a:r>
            <a:r>
              <a:rPr lang="zh-CN" altLang="zh-CN" sz="3600" dirty="0" smtClean="0"/>
              <a:t>课件</a:t>
            </a:r>
            <a:r>
              <a:rPr lang="zh-CN" altLang="en-US" sz="3600" dirty="0" smtClean="0"/>
              <a:t>之所</a:t>
            </a:r>
            <a:r>
              <a:rPr lang="zh-CN" altLang="zh-CN" sz="3600" dirty="0" smtClean="0"/>
              <a:t>长，在课件中引入与课程内容相关的当今科技前沿、实际应用和尚未解决的问题等内容</a:t>
            </a:r>
            <a:r>
              <a:rPr lang="zh-CN" altLang="en-US" sz="3600" dirty="0" smtClean="0"/>
              <a:t>。</a:t>
            </a:r>
            <a:endParaRPr lang="en-US" altLang="zh-CN" sz="3600" dirty="0" smtClean="0"/>
          </a:p>
          <a:p>
            <a:pPr marL="342900" lvl="1" indent="-342900">
              <a:buSzTx/>
              <a:buFont typeface="Wingdings" pitchFamily="2" charset="2"/>
              <a:buChar char="Ø"/>
            </a:pPr>
            <a:r>
              <a:rPr lang="en-US" altLang="zh-CN" sz="3600" dirty="0" smtClean="0"/>
              <a:t>4.3 </a:t>
            </a:r>
            <a:r>
              <a:rPr lang="zh-CN" altLang="en-US" sz="3600" dirty="0" smtClean="0"/>
              <a:t>总之，要制成既接受国外先进教学经验，又继承中国教学实践之所长的，适合中国国情的</a:t>
            </a:r>
            <a:r>
              <a:rPr lang="en-US" altLang="zh-CN" sz="3600" dirty="0" smtClean="0"/>
              <a:t>MOOC</a:t>
            </a:r>
            <a:r>
              <a:rPr lang="zh-CN" altLang="en-US" sz="3600" dirty="0" smtClean="0"/>
              <a:t>课件。</a:t>
            </a:r>
            <a:endParaRPr lang="zh-CN" altLang="zh-CN" sz="3600" dirty="0" smtClean="0"/>
          </a:p>
        </p:txBody>
      </p:sp>
    </p:spTree>
    <p:extLst>
      <p:ext uri="{BB962C8B-B14F-4D97-AF65-F5344CB8AC3E}">
        <p14:creationId xmlns:p14="http://schemas.microsoft.com/office/powerpoint/2010/main" val="6721506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a:defRPr/>
            </a:pPr>
            <a:r>
              <a:rPr lang="zh-CN" altLang="en-US" dirty="0" smtClean="0"/>
              <a:t>结合我国实际情况推广</a:t>
            </a:r>
            <a:r>
              <a:rPr lang="en-US" altLang="zh-CN" dirty="0" smtClean="0"/>
              <a:t>MOOC</a:t>
            </a:r>
            <a:endParaRPr lang="zh-CN" altLang="en-US" dirty="0" smtClean="0"/>
          </a:p>
        </p:txBody>
      </p:sp>
      <p:sp>
        <p:nvSpPr>
          <p:cNvPr id="19459" name="内容占位符 2"/>
          <p:cNvSpPr>
            <a:spLocks noGrp="1"/>
          </p:cNvSpPr>
          <p:nvPr>
            <p:ph idx="1"/>
          </p:nvPr>
        </p:nvSpPr>
        <p:spPr/>
        <p:txBody>
          <a:bodyPr/>
          <a:lstStyle/>
          <a:p>
            <a:r>
              <a:rPr lang="en-US" altLang="zh-CN" b="1" dirty="0"/>
              <a:t>5</a:t>
            </a:r>
            <a:r>
              <a:rPr lang="en-US" altLang="zh-CN" b="1" dirty="0" smtClean="0"/>
              <a:t>.</a:t>
            </a:r>
            <a:r>
              <a:rPr lang="zh-CN" altLang="zh-CN" b="1" dirty="0" smtClean="0"/>
              <a:t>质量控制：</a:t>
            </a:r>
            <a:r>
              <a:rPr lang="zh-CN" altLang="zh-CN" dirty="0" smtClean="0"/>
              <a:t>通过教育部</a:t>
            </a:r>
            <a:r>
              <a:rPr lang="zh-CN" altLang="en-US" dirty="0" smtClean="0"/>
              <a:t>，进行硕士资格考试的</a:t>
            </a:r>
            <a:r>
              <a:rPr lang="zh-CN" altLang="en-US" dirty="0" smtClean="0">
                <a:solidFill>
                  <a:srgbClr val="FF0000"/>
                </a:solidFill>
              </a:rPr>
              <a:t>社会化考试（类似于</a:t>
            </a:r>
            <a:r>
              <a:rPr lang="en-US" altLang="zh-CN" dirty="0" smtClean="0">
                <a:solidFill>
                  <a:srgbClr val="FF0000"/>
                </a:solidFill>
              </a:rPr>
              <a:t>GRE</a:t>
            </a:r>
            <a:r>
              <a:rPr lang="zh-CN" altLang="en-US" dirty="0" smtClean="0">
                <a:solidFill>
                  <a:srgbClr val="FF0000"/>
                </a:solidFill>
              </a:rPr>
              <a:t>）</a:t>
            </a:r>
            <a:r>
              <a:rPr lang="zh-CN" altLang="en-US" dirty="0" smtClean="0"/>
              <a:t>，一年考多次，</a:t>
            </a:r>
            <a:r>
              <a:rPr lang="zh-CN" altLang="zh-CN" b="1" dirty="0" smtClean="0">
                <a:solidFill>
                  <a:srgbClr val="FF0000"/>
                </a:solidFill>
              </a:rPr>
              <a:t>并规定</a:t>
            </a:r>
            <a:r>
              <a:rPr lang="zh-CN" altLang="en-US" b="1" dirty="0" smtClean="0">
                <a:solidFill>
                  <a:srgbClr val="FF0000"/>
                </a:solidFill>
              </a:rPr>
              <a:t>考试</a:t>
            </a:r>
            <a:r>
              <a:rPr lang="zh-CN" altLang="zh-CN" b="1" dirty="0" smtClean="0">
                <a:solidFill>
                  <a:srgbClr val="FF0000"/>
                </a:solidFill>
              </a:rPr>
              <a:t>内容将以这</a:t>
            </a:r>
            <a:r>
              <a:rPr lang="en-US" altLang="zh-CN" b="1" dirty="0">
                <a:solidFill>
                  <a:srgbClr val="FF0000"/>
                </a:solidFill>
              </a:rPr>
              <a:t>9</a:t>
            </a:r>
            <a:r>
              <a:rPr lang="zh-CN" altLang="zh-CN" b="1" dirty="0">
                <a:solidFill>
                  <a:srgbClr val="FF0000"/>
                </a:solidFill>
              </a:rPr>
              <a:t>门课件</a:t>
            </a:r>
            <a:r>
              <a:rPr lang="zh-CN" altLang="zh-CN" b="1" dirty="0" smtClean="0">
                <a:solidFill>
                  <a:srgbClr val="FF0000"/>
                </a:solidFill>
              </a:rPr>
              <a:t>课件为标准</a:t>
            </a:r>
            <a:r>
              <a:rPr lang="zh-CN" altLang="zh-CN" dirty="0" smtClean="0">
                <a:solidFill>
                  <a:srgbClr val="FF0000"/>
                </a:solidFill>
              </a:rPr>
              <a:t>。</a:t>
            </a:r>
            <a:r>
              <a:rPr lang="zh-CN" altLang="zh-CN" dirty="0" smtClean="0"/>
              <a:t>通过这一措施，把</a:t>
            </a:r>
            <a:r>
              <a:rPr lang="en-US" altLang="zh-CN" dirty="0" smtClean="0"/>
              <a:t>946</a:t>
            </a:r>
            <a:r>
              <a:rPr lang="zh-CN" altLang="zh-CN" dirty="0" smtClean="0"/>
              <a:t>所高校</a:t>
            </a:r>
            <a:r>
              <a:rPr lang="zh-CN" altLang="zh-CN" b="1" dirty="0" smtClean="0">
                <a:solidFill>
                  <a:srgbClr val="FF0000"/>
                </a:solidFill>
              </a:rPr>
              <a:t>计算机专业前</a:t>
            </a:r>
            <a:r>
              <a:rPr lang="en-US" altLang="zh-CN" b="1" dirty="0" smtClean="0">
                <a:solidFill>
                  <a:srgbClr val="FF0000"/>
                </a:solidFill>
              </a:rPr>
              <a:t>20%</a:t>
            </a:r>
            <a:r>
              <a:rPr lang="zh-CN" altLang="zh-CN" b="1" dirty="0" smtClean="0">
                <a:solidFill>
                  <a:srgbClr val="FF0000"/>
                </a:solidFill>
              </a:rPr>
              <a:t>的优秀学生接受的本科教育质量提高到教育部推荐的</a:t>
            </a:r>
            <a:r>
              <a:rPr lang="en-US" altLang="zh-CN" b="1" dirty="0" smtClean="0">
                <a:solidFill>
                  <a:srgbClr val="FF0000"/>
                </a:solidFill>
              </a:rPr>
              <a:t>9</a:t>
            </a:r>
            <a:r>
              <a:rPr lang="zh-CN" altLang="zh-CN" b="1" dirty="0" smtClean="0">
                <a:solidFill>
                  <a:srgbClr val="FF0000"/>
                </a:solidFill>
              </a:rPr>
              <a:t>门课件的水平，一个不低于国际一流大学的水平！</a:t>
            </a:r>
            <a:endParaRPr lang="zh-CN" altLang="zh-CN" dirty="0" smtClean="0">
              <a:solidFill>
                <a:srgbClr val="FF0000"/>
              </a:solidFill>
            </a:endParaRPr>
          </a:p>
        </p:txBody>
      </p:sp>
    </p:spTree>
    <p:extLst>
      <p:ext uri="{BB962C8B-B14F-4D97-AF65-F5344CB8AC3E}">
        <p14:creationId xmlns:p14="http://schemas.microsoft.com/office/powerpoint/2010/main" val="38062179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中国高等教育</a:t>
            </a:r>
            <a:r>
              <a:rPr lang="zh-CN" altLang="en-US" smtClean="0"/>
              <a:t>的</a:t>
            </a:r>
            <a:r>
              <a:rPr lang="zh-CN" altLang="zh-CN" smtClean="0"/>
              <a:t>特点</a:t>
            </a:r>
            <a:endParaRPr lang="zh-CN" altLang="zh-CN" dirty="0"/>
          </a:p>
        </p:txBody>
      </p:sp>
      <p:sp>
        <p:nvSpPr>
          <p:cNvPr id="3" name="内容占位符 2"/>
          <p:cNvSpPr>
            <a:spLocks noGrp="1"/>
          </p:cNvSpPr>
          <p:nvPr>
            <p:ph idx="1"/>
          </p:nvPr>
        </p:nvSpPr>
        <p:spPr>
          <a:xfrm>
            <a:off x="179512" y="1412776"/>
            <a:ext cx="8640960" cy="4896544"/>
          </a:xfrm>
        </p:spPr>
        <p:txBody>
          <a:bodyPr>
            <a:normAutofit fontScale="25000" lnSpcReduction="20000"/>
          </a:bodyPr>
          <a:lstStyle/>
          <a:p>
            <a:pPr marL="0" indent="0" algn="just">
              <a:lnSpc>
                <a:spcPct val="120000"/>
              </a:lnSpc>
              <a:buNone/>
            </a:pPr>
            <a:r>
              <a:rPr lang="en-US" altLang="zh-CN" sz="4500" dirty="0" smtClean="0"/>
              <a:t/>
            </a:r>
            <a:br>
              <a:rPr lang="en-US" altLang="zh-CN" sz="4500" dirty="0" smtClean="0"/>
            </a:br>
            <a:r>
              <a:rPr lang="en-US" altLang="zh-CN" sz="11200" dirty="0" smtClean="0"/>
              <a:t>1 </a:t>
            </a:r>
            <a:r>
              <a:rPr lang="zh-CN" altLang="en-US" sz="11200" dirty="0" smtClean="0"/>
              <a:t>地位</a:t>
            </a:r>
            <a:r>
              <a:rPr lang="zh-CN" altLang="en-US" sz="11200" dirty="0" smtClean="0"/>
              <a:t>：战略需求： </a:t>
            </a:r>
            <a:r>
              <a:rPr lang="zh-CN" altLang="zh-CN" sz="11200" dirty="0" smtClean="0"/>
              <a:t>建</a:t>
            </a:r>
            <a:r>
              <a:rPr lang="zh-CN" altLang="en-US" sz="11200" dirty="0" smtClean="0"/>
              <a:t>设</a:t>
            </a:r>
            <a:r>
              <a:rPr lang="zh-CN" altLang="en-US" sz="11200" dirty="0"/>
              <a:t>科技</a:t>
            </a:r>
            <a:r>
              <a:rPr lang="zh-CN" altLang="zh-CN" sz="11200" dirty="0"/>
              <a:t>强国，</a:t>
            </a:r>
            <a:r>
              <a:rPr lang="zh-CN" altLang="en-US" sz="11200" dirty="0"/>
              <a:t>实现中国梦，</a:t>
            </a:r>
            <a:r>
              <a:rPr lang="zh-CN" altLang="zh-CN" sz="11200" dirty="0"/>
              <a:t>需要千千万万受教育、有知识</a:t>
            </a:r>
            <a:r>
              <a:rPr lang="zh-CN" altLang="en-US" sz="11200" dirty="0"/>
              <a:t>、</a:t>
            </a:r>
            <a:r>
              <a:rPr lang="zh-CN" altLang="zh-CN" sz="11200" dirty="0"/>
              <a:t>能创新的劳动者。</a:t>
            </a:r>
            <a:r>
              <a:rPr lang="zh-CN" altLang="en-US" sz="11200" dirty="0"/>
              <a:t>所以发展高等教育、提高教育质量是实现 “中国梦”的战略需求</a:t>
            </a:r>
            <a:r>
              <a:rPr lang="zh-CN" altLang="en-US" sz="11200" dirty="0" smtClean="0"/>
              <a:t>。</a:t>
            </a:r>
            <a:endParaRPr lang="en-US" altLang="zh-CN" sz="11200" dirty="0" smtClean="0"/>
          </a:p>
          <a:p>
            <a:pPr marL="0" indent="0" algn="just">
              <a:lnSpc>
                <a:spcPct val="120000"/>
              </a:lnSpc>
              <a:buNone/>
            </a:pPr>
            <a:r>
              <a:rPr lang="en-US" altLang="zh-CN" sz="11200" dirty="0" smtClean="0"/>
              <a:t>2 </a:t>
            </a:r>
            <a:r>
              <a:rPr lang="zh-CN" altLang="en-US" sz="11200" dirty="0" smtClean="0"/>
              <a:t>性质</a:t>
            </a:r>
            <a:r>
              <a:rPr lang="zh-CN" altLang="en-US" sz="11200" dirty="0"/>
              <a:t>：</a:t>
            </a:r>
            <a:r>
              <a:rPr lang="zh-CN" altLang="en-US" sz="11200" dirty="0" smtClean="0"/>
              <a:t>公有事业：</a:t>
            </a:r>
            <a:r>
              <a:rPr lang="zh-CN" altLang="en-US" sz="11200" dirty="0"/>
              <a:t>大陆</a:t>
            </a:r>
            <a:r>
              <a:rPr lang="zh-CN" altLang="en-US" sz="11200" dirty="0" smtClean="0"/>
              <a:t>现有普通高等学校</a:t>
            </a:r>
            <a:r>
              <a:rPr lang="en-US" altLang="zh-CN" sz="11200" b="1" dirty="0" smtClean="0"/>
              <a:t>2560</a:t>
            </a:r>
            <a:r>
              <a:rPr lang="zh-CN" altLang="en-US" sz="11200" dirty="0" smtClean="0"/>
              <a:t>所，其中</a:t>
            </a:r>
            <a:r>
              <a:rPr lang="zh-CN" altLang="zh-CN" sz="11200" kern="1200" dirty="0" smtClean="0"/>
              <a:t>本科院校</a:t>
            </a:r>
            <a:r>
              <a:rPr lang="en-US" altLang="zh-CN" sz="11200" b="1" dirty="0" smtClean="0"/>
              <a:t>1219</a:t>
            </a:r>
            <a:r>
              <a:rPr lang="zh-CN" altLang="zh-CN" sz="11200" kern="1200" dirty="0" smtClean="0"/>
              <a:t>所</a:t>
            </a:r>
            <a:r>
              <a:rPr lang="zh-CN" altLang="en-US" sz="11200" dirty="0" smtClean="0"/>
              <a:t>，</a:t>
            </a:r>
            <a:r>
              <a:rPr lang="zh-CN" altLang="zh-CN" sz="11200" kern="1200" dirty="0" smtClean="0"/>
              <a:t>高职（专科）院校</a:t>
            </a:r>
            <a:r>
              <a:rPr lang="en-US" altLang="zh-CN" sz="11200" b="1" dirty="0" smtClean="0"/>
              <a:t>1341</a:t>
            </a:r>
            <a:r>
              <a:rPr lang="zh-CN" altLang="zh-CN" sz="11200" kern="1200" dirty="0" smtClean="0"/>
              <a:t>所</a:t>
            </a:r>
            <a:r>
              <a:rPr lang="zh-CN" altLang="en-US" sz="11200" dirty="0" smtClean="0"/>
              <a:t>。另有</a:t>
            </a:r>
            <a:r>
              <a:rPr lang="zh-CN" altLang="zh-CN" sz="11200" dirty="0" smtClean="0"/>
              <a:t>民办高校</a:t>
            </a:r>
            <a:r>
              <a:rPr lang="en-US" altLang="zh-CN" sz="11200" b="1" dirty="0" smtClean="0"/>
              <a:t>734</a:t>
            </a:r>
            <a:r>
              <a:rPr lang="zh-CN" altLang="zh-CN" sz="11200" dirty="0" smtClean="0"/>
              <a:t>所（含独立学院</a:t>
            </a:r>
            <a:r>
              <a:rPr lang="en-US" altLang="zh-CN" sz="11200" b="1" dirty="0" smtClean="0"/>
              <a:t>275</a:t>
            </a:r>
            <a:r>
              <a:rPr lang="zh-CN" altLang="zh-CN" sz="11200" dirty="0" smtClean="0"/>
              <a:t>所）</a:t>
            </a:r>
            <a:r>
              <a:rPr lang="zh-CN" altLang="en-US" sz="11200" dirty="0" smtClean="0"/>
              <a:t>，中外合作办学大学</a:t>
            </a:r>
            <a:r>
              <a:rPr lang="en-US" altLang="zh-CN" sz="11200" dirty="0" smtClean="0"/>
              <a:t>9</a:t>
            </a:r>
            <a:r>
              <a:rPr lang="zh-CN" altLang="en-US" sz="11200" dirty="0" smtClean="0"/>
              <a:t>所。公有体制高等学校全部开支原则上由国家或地方政府支持。</a:t>
            </a:r>
            <a:endParaRPr lang="en-US" altLang="zh-CN" sz="11200" dirty="0" smtClean="0"/>
          </a:p>
          <a:p>
            <a:pPr marL="0" indent="0" algn="just">
              <a:lnSpc>
                <a:spcPct val="120000"/>
              </a:lnSpc>
              <a:buNone/>
            </a:pPr>
            <a:r>
              <a:rPr lang="en-US" altLang="zh-CN" sz="11200" dirty="0" smtClean="0"/>
              <a:t>3 </a:t>
            </a:r>
            <a:r>
              <a:rPr lang="zh-CN" altLang="en-US" sz="11200" dirty="0" smtClean="0"/>
              <a:t>负责</a:t>
            </a:r>
            <a:r>
              <a:rPr lang="zh-CN" altLang="en-US" sz="11200" dirty="0" smtClean="0"/>
              <a:t>：教育部</a:t>
            </a:r>
            <a:r>
              <a:rPr lang="zh-CN" altLang="en-US" sz="11200" dirty="0"/>
              <a:t>代表</a:t>
            </a:r>
            <a:r>
              <a:rPr lang="zh-CN" altLang="en-US" sz="11200" dirty="0" smtClean="0"/>
              <a:t>国家对高等教育行使宏观调控作用。</a:t>
            </a:r>
            <a:endParaRPr lang="zh-CN" altLang="en-US" sz="11200" dirty="0"/>
          </a:p>
          <a:p>
            <a:pPr>
              <a:lnSpc>
                <a:spcPct val="120000"/>
              </a:lnSpc>
            </a:pPr>
            <a:endParaRPr lang="en-US" altLang="zh-CN"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a:defRPr/>
            </a:pPr>
            <a:r>
              <a:rPr lang="zh-CN" altLang="en-US" smtClean="0"/>
              <a:t>结合我国实际情况推广</a:t>
            </a:r>
            <a:r>
              <a:rPr lang="en-US" altLang="zh-CN" smtClean="0"/>
              <a:t>MOOC</a:t>
            </a:r>
            <a:endParaRPr lang="zh-CN" altLang="en-US" smtClean="0"/>
          </a:p>
        </p:txBody>
      </p:sp>
      <p:sp>
        <p:nvSpPr>
          <p:cNvPr id="20483" name="内容占位符 2"/>
          <p:cNvSpPr>
            <a:spLocks noGrp="1"/>
          </p:cNvSpPr>
          <p:nvPr>
            <p:ph idx="1"/>
          </p:nvPr>
        </p:nvSpPr>
        <p:spPr/>
        <p:txBody>
          <a:bodyPr/>
          <a:lstStyle/>
          <a:p>
            <a:r>
              <a:rPr lang="en-US" altLang="zh-CN" b="1" dirty="0"/>
              <a:t>6</a:t>
            </a:r>
            <a:r>
              <a:rPr lang="en-US" altLang="zh-CN" b="1" dirty="0" smtClean="0"/>
              <a:t>. </a:t>
            </a:r>
            <a:r>
              <a:rPr lang="zh-CN" altLang="zh-CN" b="1" dirty="0" smtClean="0"/>
              <a:t>国际课件：</a:t>
            </a:r>
            <a:r>
              <a:rPr lang="zh-CN" altLang="zh-CN" dirty="0" smtClean="0"/>
              <a:t>美国斯坦福大学、</a:t>
            </a:r>
            <a:r>
              <a:rPr lang="en-US" altLang="zh-CN" dirty="0" smtClean="0"/>
              <a:t>MIT</a:t>
            </a:r>
            <a:r>
              <a:rPr lang="zh-CN" altLang="zh-CN" dirty="0" smtClean="0"/>
              <a:t>等大学率先开创了高质量海量在线开放课件</a:t>
            </a:r>
            <a:r>
              <a:rPr lang="zh-CN" altLang="en-US" dirty="0" smtClean="0"/>
              <a:t>（</a:t>
            </a:r>
            <a:r>
              <a:rPr lang="en-US" altLang="zh-CN" dirty="0" smtClean="0"/>
              <a:t>MOOC</a:t>
            </a:r>
            <a:r>
              <a:rPr lang="zh-CN" altLang="en-US" dirty="0" smtClean="0"/>
              <a:t>）</a:t>
            </a:r>
            <a:r>
              <a:rPr lang="zh-CN" altLang="zh-CN" dirty="0" smtClean="0"/>
              <a:t>的先河，应无保留地支持和鼓励中国学生，</a:t>
            </a:r>
            <a:r>
              <a:rPr lang="zh-CN" altLang="zh-CN" b="1" dirty="0" smtClean="0">
                <a:solidFill>
                  <a:srgbClr val="FF0000"/>
                </a:solidFill>
              </a:rPr>
              <a:t>作为个人行为</a:t>
            </a:r>
            <a:r>
              <a:rPr lang="zh-CN" altLang="zh-CN" b="1" dirty="0" smtClean="0"/>
              <a:t>，学习和使用这些课件，并要求他们遵守知识产权法和各个课件公司或大学的相关规定</a:t>
            </a:r>
            <a:r>
              <a:rPr lang="zh-CN" altLang="en-US" b="1" dirty="0" smtClean="0"/>
              <a:t>。</a:t>
            </a:r>
            <a:endParaRPr lang="zh-CN" altLang="en-US" dirty="0" smtClean="0"/>
          </a:p>
          <a:p>
            <a:endParaRPr lang="zh-CN" altLang="en-US" dirty="0" smtClean="0"/>
          </a:p>
        </p:txBody>
      </p:sp>
    </p:spTree>
    <p:extLst>
      <p:ext uri="{BB962C8B-B14F-4D97-AF65-F5344CB8AC3E}">
        <p14:creationId xmlns:p14="http://schemas.microsoft.com/office/powerpoint/2010/main" val="35082904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从战略需求角度推广</a:t>
            </a:r>
            <a:r>
              <a:rPr lang="en-US" altLang="zh-CN" dirty="0"/>
              <a:t>MOOC</a:t>
            </a:r>
            <a:endParaRPr lang="zh-CN" altLang="en-US" dirty="0"/>
          </a:p>
        </p:txBody>
      </p:sp>
      <p:sp>
        <p:nvSpPr>
          <p:cNvPr id="3" name="内容占位符 2"/>
          <p:cNvSpPr>
            <a:spLocks noGrp="1"/>
          </p:cNvSpPr>
          <p:nvPr>
            <p:ph idx="1"/>
          </p:nvPr>
        </p:nvSpPr>
        <p:spPr>
          <a:xfrm>
            <a:off x="323851" y="1412875"/>
            <a:ext cx="5616301" cy="5256213"/>
          </a:xfrm>
        </p:spPr>
        <p:txBody>
          <a:bodyPr/>
          <a:lstStyle/>
          <a:p>
            <a:r>
              <a:rPr lang="zh-CN" altLang="en-US" dirty="0" smtClean="0"/>
              <a:t>优点：打破了几十年来高校人才教育的横向分层，实现了教育资源纵向共享，使全国的优秀学生可利用的教育资源趋同</a:t>
            </a:r>
            <a:endParaRPr lang="zh-CN" altLang="en-US" dirty="0"/>
          </a:p>
        </p:txBody>
      </p:sp>
      <p:graphicFrame>
        <p:nvGraphicFramePr>
          <p:cNvPr id="4" name="图示 3"/>
          <p:cNvGraphicFramePr/>
          <p:nvPr>
            <p:extLst/>
          </p:nvPr>
        </p:nvGraphicFramePr>
        <p:xfrm>
          <a:off x="5580112" y="1417067"/>
          <a:ext cx="3480048" cy="2824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下箭头 6"/>
          <p:cNvSpPr/>
          <p:nvPr/>
        </p:nvSpPr>
        <p:spPr bwMode="auto">
          <a:xfrm>
            <a:off x="6833915" y="1936899"/>
            <a:ext cx="972441" cy="2304256"/>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square" lIns="90000" tIns="46800" rIns="90000" bIns="468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黑体" pitchFamily="2" charset="-122"/>
                <a:ea typeface="黑体" pitchFamily="2" charset="-122"/>
              </a:rPr>
              <a:t> </a:t>
            </a:r>
            <a:r>
              <a:rPr lang="en-US" altLang="zh-CN" dirty="0" smtClean="0">
                <a:solidFill>
                  <a:schemeClr val="tx1"/>
                </a:solidFill>
                <a:latin typeface="黑体" pitchFamily="2" charset="-122"/>
                <a:ea typeface="黑体" pitchFamily="2" charset="-122"/>
              </a:rPr>
              <a:t> </a:t>
            </a:r>
            <a:r>
              <a:rPr lang="zh-CN" altLang="en-US" dirty="0" smtClean="0">
                <a:solidFill>
                  <a:schemeClr val="tx1"/>
                </a:solidFill>
                <a:latin typeface="黑体" pitchFamily="2" charset="-122"/>
                <a:ea typeface="黑体" pitchFamily="2" charset="-122"/>
              </a:rPr>
              <a:t>教育资源共享</a:t>
            </a:r>
            <a:endParaRPr kumimoji="0" lang="zh-CN" altLang="en-US" sz="2000" b="0" i="0" u="none" strike="noStrike" cap="none" normalizeH="0" baseline="0" dirty="0" smtClean="0">
              <a:ln>
                <a:noFill/>
              </a:ln>
              <a:solidFill>
                <a:schemeClr val="tx1"/>
              </a:solidFill>
              <a:effectLst/>
              <a:latin typeface="黑体" pitchFamily="2" charset="-122"/>
              <a:ea typeface="黑体" pitchFamily="2" charset="-122"/>
            </a:endParaRPr>
          </a:p>
        </p:txBody>
      </p:sp>
      <p:sp>
        <p:nvSpPr>
          <p:cNvPr id="8" name="内容占位符 2"/>
          <p:cNvSpPr txBox="1">
            <a:spLocks/>
          </p:cNvSpPr>
          <p:nvPr/>
        </p:nvSpPr>
        <p:spPr bwMode="auto">
          <a:xfrm>
            <a:off x="323851" y="4262225"/>
            <a:ext cx="8640637" cy="1903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12968"/>
              </a:buClr>
              <a:buFont typeface="Wingdings" pitchFamily="2" charset="2"/>
              <a:buChar char="Ø"/>
              <a:defRPr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212968"/>
              </a:buClr>
              <a:buSzPct val="80000"/>
              <a:buFont typeface="Wingdings 2" pitchFamily="18" charset="2"/>
              <a:buChar char="æ"/>
              <a:defRPr sz="3200">
                <a:solidFill>
                  <a:schemeClr val="tx1"/>
                </a:solidFill>
                <a:latin typeface="+mn-lt"/>
                <a:ea typeface="+mn-ea"/>
              </a:defRPr>
            </a:lvl2pPr>
            <a:lvl3pPr marL="1143000" indent="-228600" algn="l" rtl="0" eaLnBrk="0" fontAlgn="base" hangingPunct="0">
              <a:spcBef>
                <a:spcPct val="20000"/>
              </a:spcBef>
              <a:spcAft>
                <a:spcPct val="0"/>
              </a:spcAft>
              <a:buClr>
                <a:srgbClr val="212968"/>
              </a:buClr>
              <a:buChar char="•"/>
              <a:defRPr sz="2800">
                <a:solidFill>
                  <a:schemeClr val="tx1"/>
                </a:solidFill>
                <a:latin typeface="+mn-lt"/>
                <a:ea typeface="+mn-ea"/>
              </a:defRPr>
            </a:lvl3pPr>
            <a:lvl4pPr marL="1600200" indent="-228600" algn="l" rtl="0" eaLnBrk="0" fontAlgn="base" hangingPunct="0">
              <a:spcBef>
                <a:spcPct val="20000"/>
              </a:spcBef>
              <a:spcAft>
                <a:spcPct val="0"/>
              </a:spcAft>
              <a:buClr>
                <a:srgbClr val="212968"/>
              </a:buClr>
              <a:buChar char="–"/>
              <a:defRPr sz="2400">
                <a:solidFill>
                  <a:schemeClr val="tx1"/>
                </a:solidFill>
                <a:latin typeface="+mn-lt"/>
                <a:ea typeface="+mn-ea"/>
              </a:defRPr>
            </a:lvl4pPr>
            <a:lvl5pPr marL="2057400" indent="-228600" algn="l" rtl="0" eaLnBrk="0" fontAlgn="base" hangingPunct="0">
              <a:spcBef>
                <a:spcPct val="20000"/>
              </a:spcBef>
              <a:spcAft>
                <a:spcPct val="0"/>
              </a:spcAft>
              <a:buClr>
                <a:srgbClr val="212968"/>
              </a:buClr>
              <a:buChar char="»"/>
              <a:defRPr sz="2400">
                <a:solidFill>
                  <a:schemeClr val="tx1"/>
                </a:solidFill>
                <a:latin typeface="+mn-lt"/>
                <a:ea typeface="+mn-ea"/>
              </a:defRPr>
            </a:lvl5pPr>
            <a:lvl6pPr marL="2514600" indent="-228600" algn="l" rtl="0" eaLnBrk="1" fontAlgn="base" hangingPunct="1">
              <a:spcBef>
                <a:spcPct val="20000"/>
              </a:spcBef>
              <a:spcAft>
                <a:spcPct val="0"/>
              </a:spcAft>
              <a:buClr>
                <a:srgbClr val="212968"/>
              </a:buClr>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212968"/>
              </a:buClr>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212968"/>
              </a:buClr>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212968"/>
              </a:buClr>
              <a:buChar char="»"/>
              <a:defRPr sz="2400">
                <a:solidFill>
                  <a:schemeClr val="tx1"/>
                </a:solidFill>
                <a:latin typeface="+mn-lt"/>
                <a:ea typeface="+mn-ea"/>
              </a:defRPr>
            </a:lvl9pPr>
          </a:lstStyle>
          <a:p>
            <a:r>
              <a:rPr lang="zh-CN" altLang="en-US" kern="0" dirty="0" smtClean="0"/>
              <a:t>硕士入学考试变为社会化资格考试，为学生提供更多的选择和自由度，通过资格考试控制学生入学质量</a:t>
            </a:r>
            <a:endParaRPr lang="zh-CN" altLang="en-US" kern="0" dirty="0"/>
          </a:p>
        </p:txBody>
      </p:sp>
    </p:spTree>
    <p:extLst>
      <p:ext uri="{BB962C8B-B14F-4D97-AF65-F5344CB8AC3E}">
        <p14:creationId xmlns:p14="http://schemas.microsoft.com/office/powerpoint/2010/main" val="2259372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报告提纲</a:t>
            </a:r>
            <a:endParaRPr lang="zh-CN" altLang="en-US" dirty="0"/>
          </a:p>
        </p:txBody>
      </p:sp>
      <p:sp>
        <p:nvSpPr>
          <p:cNvPr id="6147" name="内容占位符 2"/>
          <p:cNvSpPr>
            <a:spLocks noGrp="1"/>
          </p:cNvSpPr>
          <p:nvPr>
            <p:ph idx="1"/>
          </p:nvPr>
        </p:nvSpPr>
        <p:spPr>
          <a:xfrm>
            <a:off x="323850" y="1700213"/>
            <a:ext cx="8569325" cy="4392612"/>
          </a:xfrm>
        </p:spPr>
        <p:txBody>
          <a:bodyPr/>
          <a:lstStyle/>
          <a:p>
            <a:r>
              <a:rPr lang="zh-CN" altLang="en-US" sz="4400" dirty="0" smtClean="0"/>
              <a:t>我国高等教育的形势和任务</a:t>
            </a:r>
            <a:endParaRPr lang="en-US" altLang="zh-CN" sz="4400" dirty="0" smtClean="0"/>
          </a:p>
          <a:p>
            <a:r>
              <a:rPr lang="zh-CN" altLang="en-US" sz="4400" dirty="0" smtClean="0"/>
              <a:t>全面提高高等教育质量</a:t>
            </a:r>
            <a:endParaRPr lang="en-US" altLang="zh-CN" sz="4400" dirty="0" smtClean="0"/>
          </a:p>
          <a:p>
            <a:pPr lvl="1"/>
            <a:r>
              <a:rPr lang="zh-CN" altLang="en-US" sz="4000" dirty="0" smtClean="0"/>
              <a:t>全面提高本科教育质量</a:t>
            </a:r>
            <a:endParaRPr lang="en-US" altLang="zh-CN" sz="4000" dirty="0" smtClean="0"/>
          </a:p>
          <a:p>
            <a:pPr lvl="2"/>
            <a:r>
              <a:rPr lang="zh-CN" altLang="zh-CN" sz="3600" dirty="0" smtClean="0">
                <a:latin typeface="+mn-ea"/>
              </a:rPr>
              <a:t>核心基础课</a:t>
            </a:r>
            <a:endParaRPr lang="en-US" altLang="zh-CN" sz="3600" dirty="0" smtClean="0">
              <a:latin typeface="+mn-ea"/>
            </a:endParaRPr>
          </a:p>
          <a:p>
            <a:pPr lvl="2"/>
            <a:r>
              <a:rPr lang="zh-CN" altLang="en-US" sz="3600" dirty="0" smtClean="0">
                <a:solidFill>
                  <a:srgbClr val="FF0000"/>
                </a:solidFill>
                <a:latin typeface="+mn-ea"/>
              </a:rPr>
              <a:t>科技实践课程</a:t>
            </a:r>
            <a:endParaRPr lang="en-US" altLang="zh-CN" sz="3600" dirty="0" smtClean="0">
              <a:solidFill>
                <a:srgbClr val="FF0000"/>
              </a:solidFill>
              <a:latin typeface="+mn-ea"/>
            </a:endParaRPr>
          </a:p>
          <a:p>
            <a:pPr lvl="1"/>
            <a:r>
              <a:rPr lang="zh-CN" altLang="en-US" sz="4000" dirty="0" smtClean="0"/>
              <a:t>全面提高教育管理质量</a:t>
            </a:r>
            <a:endParaRPr lang="en-US" altLang="zh-CN" sz="4400" dirty="0" smtClean="0"/>
          </a:p>
        </p:txBody>
      </p:sp>
    </p:spTree>
    <p:extLst>
      <p:ext uri="{BB962C8B-B14F-4D97-AF65-F5344CB8AC3E}">
        <p14:creationId xmlns:p14="http://schemas.microsoft.com/office/powerpoint/2010/main" val="269874765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a:defRPr/>
            </a:pPr>
            <a:r>
              <a:rPr lang="zh-CN" altLang="en-US" dirty="0" smtClean="0"/>
              <a:t>现状：面向验证的科技实践课程</a:t>
            </a:r>
            <a:endParaRPr lang="en-US" altLang="zh-CN" dirty="0" smtClean="0"/>
          </a:p>
        </p:txBody>
      </p:sp>
      <p:sp>
        <p:nvSpPr>
          <p:cNvPr id="15363" name="内容占位符 2"/>
          <p:cNvSpPr>
            <a:spLocks noGrp="1"/>
          </p:cNvSpPr>
          <p:nvPr>
            <p:ph idx="1"/>
          </p:nvPr>
        </p:nvSpPr>
        <p:spPr>
          <a:xfrm>
            <a:off x="179388" y="1412875"/>
            <a:ext cx="8713787" cy="5256213"/>
          </a:xfrm>
        </p:spPr>
        <p:txBody>
          <a:bodyPr/>
          <a:lstStyle/>
          <a:p>
            <a:pPr marL="441325" indent="-441325">
              <a:defRPr/>
            </a:pPr>
            <a:r>
              <a:rPr lang="zh-CN" altLang="en-US" sz="3200" dirty="0" smtClean="0"/>
              <a:t>目的：验证课堂上讲授的理论</a:t>
            </a:r>
            <a:endParaRPr lang="en-US" altLang="zh-CN" sz="3200" dirty="0" smtClean="0"/>
          </a:p>
          <a:p>
            <a:pPr marL="441325" indent="-441325">
              <a:defRPr/>
            </a:pPr>
            <a:r>
              <a:rPr lang="zh-CN" altLang="en-US" sz="3200" dirty="0" smtClean="0"/>
              <a:t>手段：通过课外实践加深学生对课程的理解和应用</a:t>
            </a:r>
            <a:endParaRPr lang="en-US" altLang="zh-CN" sz="3200" dirty="0" smtClean="0"/>
          </a:p>
          <a:p>
            <a:pPr marL="441325" indent="-441325">
              <a:defRPr/>
            </a:pPr>
            <a:r>
              <a:rPr lang="zh-CN" altLang="en-US" sz="3200" dirty="0" smtClean="0"/>
              <a:t>环境：教学实验室中，不是真实的环境，“人工化”“简单化”“封闭式”</a:t>
            </a:r>
            <a:endParaRPr lang="en-US" altLang="zh-CN" sz="3200" dirty="0" smtClean="0"/>
          </a:p>
          <a:p>
            <a:pPr marL="441325" indent="-441325">
              <a:defRPr/>
            </a:pPr>
            <a:r>
              <a:rPr lang="zh-CN" altLang="en-US" sz="3200" dirty="0" smtClean="0"/>
              <a:t>做法：老师事先设计好理论的验证程序，</a:t>
            </a:r>
            <a:endParaRPr lang="en-US" altLang="zh-CN" sz="3200" dirty="0" smtClean="0"/>
          </a:p>
          <a:p>
            <a:pPr marL="441325" indent="-441325">
              <a:buNone/>
              <a:defRPr/>
            </a:pPr>
            <a:r>
              <a:rPr lang="en-US" altLang="zh-CN" sz="3200" dirty="0" smtClean="0"/>
              <a:t>                </a:t>
            </a:r>
            <a:r>
              <a:rPr lang="zh-CN" altLang="en-US" sz="3200" dirty="0" smtClean="0"/>
              <a:t>学生正确使用该程序验证课堂理论</a:t>
            </a:r>
            <a:endParaRPr lang="en-US" altLang="zh-CN" sz="3200" dirty="0" smtClean="0"/>
          </a:p>
          <a:p>
            <a:pPr marL="441325" indent="-441325">
              <a:defRPr/>
            </a:pPr>
            <a:r>
              <a:rPr lang="zh-CN" altLang="en-US" sz="3200" dirty="0"/>
              <a:t>校园</a:t>
            </a:r>
            <a:r>
              <a:rPr lang="zh-CN" altLang="en-US" sz="3200" dirty="0" smtClean="0"/>
              <a:t>里的科学验证实验课程</a:t>
            </a:r>
            <a:endParaRPr lang="zh-CN" altLang="en-US" dirty="0" smtClean="0"/>
          </a:p>
        </p:txBody>
      </p:sp>
    </p:spTree>
    <p:extLst>
      <p:ext uri="{BB962C8B-B14F-4D97-AF65-F5344CB8AC3E}">
        <p14:creationId xmlns:p14="http://schemas.microsoft.com/office/powerpoint/2010/main" val="20679045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科技实践课程</a:t>
            </a:r>
            <a:endParaRPr lang="zh-CN" altLang="en-US" dirty="0"/>
          </a:p>
        </p:txBody>
      </p:sp>
      <p:sp>
        <p:nvSpPr>
          <p:cNvPr id="3" name="内容占位符 2"/>
          <p:cNvSpPr>
            <a:spLocks noGrp="1"/>
          </p:cNvSpPr>
          <p:nvPr>
            <p:ph idx="1"/>
          </p:nvPr>
        </p:nvSpPr>
        <p:spPr>
          <a:xfrm>
            <a:off x="214282" y="1357298"/>
            <a:ext cx="8929718" cy="5256213"/>
          </a:xfrm>
        </p:spPr>
        <p:txBody>
          <a:bodyPr/>
          <a:lstStyle/>
          <a:p>
            <a:r>
              <a:rPr lang="zh-CN" altLang="en-US" dirty="0"/>
              <a:t>存在的问题：</a:t>
            </a:r>
            <a:endParaRPr lang="en-US" altLang="zh-CN" dirty="0"/>
          </a:p>
          <a:p>
            <a:pPr lvl="1"/>
            <a:r>
              <a:rPr lang="zh-CN" altLang="en-US" dirty="0"/>
              <a:t>验证课堂理论为指导思想（包括课外竞赛</a:t>
            </a:r>
            <a:r>
              <a:rPr lang="zh-CN" altLang="en-US" dirty="0" smtClean="0"/>
              <a:t>），缺乏鼓励创新的内容</a:t>
            </a:r>
            <a:endParaRPr lang="en-US" altLang="zh-CN" dirty="0"/>
          </a:p>
          <a:p>
            <a:pPr lvl="1"/>
            <a:r>
              <a:rPr lang="zh-CN" altLang="en-US" dirty="0"/>
              <a:t>鼓励和支持政策力度不足</a:t>
            </a:r>
            <a:endParaRPr lang="en-US" altLang="zh-CN" dirty="0"/>
          </a:p>
          <a:p>
            <a:pPr lvl="1"/>
            <a:r>
              <a:rPr lang="zh-CN" altLang="en-US" dirty="0" smtClean="0"/>
              <a:t>部分实验室</a:t>
            </a:r>
            <a:r>
              <a:rPr lang="zh-CN" altLang="en-US" dirty="0"/>
              <a:t>和</a:t>
            </a:r>
            <a:r>
              <a:rPr lang="zh-CN" altLang="en-US" dirty="0" smtClean="0"/>
              <a:t>项目没有积极对本科生</a:t>
            </a:r>
            <a:r>
              <a:rPr lang="zh-CN" altLang="en-US" dirty="0"/>
              <a:t>开放</a:t>
            </a:r>
            <a:endParaRPr lang="en-US" altLang="zh-CN" dirty="0" smtClean="0"/>
          </a:p>
          <a:p>
            <a:r>
              <a:rPr lang="zh-CN" altLang="en-US" dirty="0" smtClean="0"/>
              <a:t>创新能力的培养需要三个条件：</a:t>
            </a:r>
            <a:endParaRPr lang="en-US" altLang="zh-CN" dirty="0" smtClean="0"/>
          </a:p>
          <a:p>
            <a:pPr lvl="1"/>
            <a:r>
              <a:rPr lang="zh-CN" altLang="en-US" dirty="0" smtClean="0"/>
              <a:t>有崇尚创新的氛围（大众创新，万众创业）</a:t>
            </a:r>
            <a:endParaRPr lang="en-US" altLang="zh-CN" dirty="0" smtClean="0"/>
          </a:p>
          <a:p>
            <a:pPr lvl="1"/>
            <a:r>
              <a:rPr lang="zh-CN" altLang="en-US" dirty="0" smtClean="0"/>
              <a:t>政府要对创新给予鼓励和支持的政策</a:t>
            </a:r>
            <a:endParaRPr lang="en-US" altLang="zh-CN" dirty="0" smtClean="0"/>
          </a:p>
          <a:p>
            <a:pPr lvl="1"/>
            <a:r>
              <a:rPr lang="zh-CN" altLang="en-US" dirty="0" smtClean="0"/>
              <a:t>适当的环境，实验室和课题经费的支持</a:t>
            </a:r>
            <a:endParaRPr lang="en-US" altLang="zh-CN" dirty="0" smtClean="0"/>
          </a:p>
        </p:txBody>
      </p:sp>
    </p:spTree>
    <p:extLst>
      <p:ext uri="{BB962C8B-B14F-4D97-AF65-F5344CB8AC3E}">
        <p14:creationId xmlns:p14="http://schemas.microsoft.com/office/powerpoint/2010/main" val="213857966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fontScale="90000"/>
          </a:bodyPr>
          <a:lstStyle/>
          <a:p>
            <a:pPr>
              <a:defRPr/>
            </a:pPr>
            <a:r>
              <a:rPr lang="zh-CN" altLang="en-US" sz="4400" dirty="0" smtClean="0"/>
              <a:t>全面提高高等教育质量的机遇</a:t>
            </a:r>
            <a:r>
              <a:rPr lang="en-US" altLang="zh-CN" sz="4400" dirty="0" smtClean="0"/>
              <a:t/>
            </a:r>
            <a:br>
              <a:rPr lang="en-US" altLang="zh-CN" sz="4400" dirty="0" smtClean="0"/>
            </a:br>
            <a:r>
              <a:rPr lang="zh-CN" altLang="en-US" sz="4400" dirty="0" smtClean="0"/>
              <a:t>“互联网</a:t>
            </a:r>
            <a:r>
              <a:rPr lang="en-US" altLang="zh-CN" sz="4400" dirty="0" smtClean="0"/>
              <a:t>+</a:t>
            </a:r>
            <a:r>
              <a:rPr lang="zh-CN" altLang="en-US" sz="4400" dirty="0" smtClean="0"/>
              <a:t>”（</a:t>
            </a:r>
            <a:r>
              <a:rPr lang="en-US" altLang="zh-CN" sz="4400" dirty="0" smtClean="0"/>
              <a:t>MOOP</a:t>
            </a:r>
            <a:r>
              <a:rPr lang="zh-CN" altLang="en-US" sz="4400" dirty="0" smtClean="0"/>
              <a:t>）</a:t>
            </a:r>
            <a:endParaRPr lang="en-US" altLang="zh-CN" sz="4400" dirty="0" smtClean="0"/>
          </a:p>
        </p:txBody>
      </p:sp>
      <p:sp>
        <p:nvSpPr>
          <p:cNvPr id="22531" name="内容占位符 2"/>
          <p:cNvSpPr>
            <a:spLocks noGrp="1"/>
          </p:cNvSpPr>
          <p:nvPr>
            <p:ph idx="1"/>
          </p:nvPr>
        </p:nvSpPr>
        <p:spPr>
          <a:xfrm>
            <a:off x="395536" y="1700808"/>
            <a:ext cx="8568951" cy="4968280"/>
          </a:xfrm>
        </p:spPr>
        <p:txBody>
          <a:bodyPr/>
          <a:lstStyle/>
          <a:p>
            <a:r>
              <a:rPr lang="zh-CN" altLang="en-US" dirty="0" smtClean="0"/>
              <a:t>面向“互联网</a:t>
            </a:r>
            <a:r>
              <a:rPr lang="en-US" altLang="zh-CN" dirty="0" smtClean="0"/>
              <a:t>+</a:t>
            </a:r>
            <a:r>
              <a:rPr lang="zh-CN" altLang="en-US" dirty="0" smtClean="0"/>
              <a:t>”的科学创新实践活动</a:t>
            </a:r>
            <a:endParaRPr lang="en-US" altLang="zh-CN" dirty="0" smtClean="0"/>
          </a:p>
          <a:p>
            <a:pPr lvl="1"/>
            <a:r>
              <a:rPr lang="zh-CN" altLang="en-US" dirty="0" smtClean="0"/>
              <a:t>目的：运用或改进所学理论，解决社会实际问题</a:t>
            </a:r>
            <a:endParaRPr lang="en-US" altLang="zh-CN" dirty="0" smtClean="0"/>
          </a:p>
          <a:p>
            <a:pPr lvl="1"/>
            <a:r>
              <a:rPr lang="zh-CN" altLang="en-US" dirty="0" smtClean="0"/>
              <a:t>手段：通过众包方式，制作</a:t>
            </a:r>
            <a:r>
              <a:rPr lang="en-US" altLang="zh-CN" dirty="0" smtClean="0"/>
              <a:t>APP</a:t>
            </a:r>
            <a:r>
              <a:rPr lang="zh-CN" altLang="en-US" dirty="0" smtClean="0"/>
              <a:t>或智能化软件</a:t>
            </a:r>
            <a:endParaRPr lang="en-US" altLang="zh-CN" dirty="0" smtClean="0"/>
          </a:p>
          <a:p>
            <a:pPr lvl="1"/>
            <a:r>
              <a:rPr lang="zh-CN" altLang="en-US" dirty="0" smtClean="0"/>
              <a:t>环境：开源社区，开源代码，开放互联网</a:t>
            </a:r>
            <a:r>
              <a:rPr lang="en-US" altLang="zh-CN" dirty="0" smtClean="0"/>
              <a:t>+</a:t>
            </a:r>
            <a:r>
              <a:rPr lang="zh-CN" altLang="en-US" dirty="0" smtClean="0"/>
              <a:t>（计算机行业）</a:t>
            </a:r>
            <a:endParaRPr lang="en-US" altLang="zh-CN" dirty="0" smtClean="0"/>
          </a:p>
        </p:txBody>
      </p:sp>
    </p:spTree>
    <p:extLst>
      <p:ext uri="{BB962C8B-B14F-4D97-AF65-F5344CB8AC3E}">
        <p14:creationId xmlns:p14="http://schemas.microsoft.com/office/powerpoint/2010/main" val="275797809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fontScale="90000"/>
          </a:bodyPr>
          <a:lstStyle/>
          <a:p>
            <a:pPr>
              <a:defRPr/>
            </a:pPr>
            <a:r>
              <a:rPr lang="zh-CN" altLang="en-US" sz="4400" dirty="0" smtClean="0"/>
              <a:t>全面提高高等教育质量的机遇</a:t>
            </a:r>
            <a:r>
              <a:rPr lang="en-US" altLang="zh-CN" sz="4400" dirty="0" smtClean="0"/>
              <a:t/>
            </a:r>
            <a:br>
              <a:rPr lang="en-US" altLang="zh-CN" sz="4400" dirty="0" smtClean="0"/>
            </a:br>
            <a:r>
              <a:rPr lang="zh-CN" altLang="en-US" sz="4400" dirty="0" smtClean="0"/>
              <a:t>“互联网</a:t>
            </a:r>
            <a:r>
              <a:rPr lang="en-US" altLang="zh-CN" sz="4400" dirty="0" smtClean="0"/>
              <a:t>+</a:t>
            </a:r>
            <a:r>
              <a:rPr lang="zh-CN" altLang="en-US" sz="4400" dirty="0" smtClean="0"/>
              <a:t>”（</a:t>
            </a:r>
            <a:r>
              <a:rPr lang="en-US" altLang="zh-CN" sz="4400" dirty="0" smtClean="0"/>
              <a:t>MOOP</a:t>
            </a:r>
            <a:r>
              <a:rPr lang="zh-CN" altLang="en-US" sz="4400" dirty="0" smtClean="0"/>
              <a:t>）</a:t>
            </a:r>
            <a:endParaRPr lang="en-US" altLang="zh-CN" sz="4400" dirty="0" smtClean="0"/>
          </a:p>
        </p:txBody>
      </p:sp>
      <p:sp>
        <p:nvSpPr>
          <p:cNvPr id="22531" name="内容占位符 2"/>
          <p:cNvSpPr>
            <a:spLocks noGrp="1"/>
          </p:cNvSpPr>
          <p:nvPr>
            <p:ph idx="1"/>
          </p:nvPr>
        </p:nvSpPr>
        <p:spPr/>
        <p:txBody>
          <a:bodyPr/>
          <a:lstStyle/>
          <a:p>
            <a:r>
              <a:rPr lang="zh-CN" altLang="en-US" dirty="0" smtClean="0"/>
              <a:t>面向“互联网</a:t>
            </a:r>
            <a:r>
              <a:rPr lang="en-US" altLang="zh-CN" dirty="0" smtClean="0"/>
              <a:t>+</a:t>
            </a:r>
            <a:r>
              <a:rPr lang="zh-CN" altLang="en-US" dirty="0" smtClean="0"/>
              <a:t>”的科学创新实践活动</a:t>
            </a:r>
            <a:endParaRPr lang="en-US" altLang="zh-CN" dirty="0" smtClean="0"/>
          </a:p>
          <a:p>
            <a:pPr lvl="1"/>
            <a:r>
              <a:rPr lang="zh-CN" altLang="en-US" sz="2800" dirty="0" smtClean="0"/>
              <a:t>组织方式：一点两面三三制</a:t>
            </a:r>
            <a:endParaRPr lang="en-US" altLang="zh-CN" sz="2800" dirty="0" smtClean="0"/>
          </a:p>
          <a:p>
            <a:pPr lvl="2"/>
            <a:r>
              <a:rPr lang="zh-CN" altLang="en-US" dirty="0" smtClean="0"/>
              <a:t>一点：选准一个问题（一个组长负责设计）</a:t>
            </a:r>
            <a:endParaRPr lang="en-US" altLang="zh-CN" dirty="0" smtClean="0"/>
          </a:p>
          <a:p>
            <a:pPr lvl="2"/>
            <a:r>
              <a:rPr lang="zh-CN" altLang="en-US" dirty="0" smtClean="0"/>
              <a:t>两面：学好理论，重在实践（两名成员分别进行开发和测试）</a:t>
            </a:r>
            <a:endParaRPr lang="en-US" altLang="zh-CN" dirty="0" smtClean="0"/>
          </a:p>
          <a:p>
            <a:pPr lvl="2"/>
            <a:r>
              <a:rPr lang="zh-CN" altLang="en-US" dirty="0" smtClean="0"/>
              <a:t>三三制：设计、开发和测试三个成员（</a:t>
            </a:r>
            <a:r>
              <a:rPr lang="en-US" altLang="zh-CN" dirty="0" smtClean="0"/>
              <a:t>3</a:t>
            </a:r>
            <a:r>
              <a:rPr lang="zh-CN" altLang="en-US" dirty="0" smtClean="0"/>
              <a:t>人组成一个小组，</a:t>
            </a:r>
            <a:r>
              <a:rPr lang="en-US" altLang="zh-CN" dirty="0" smtClean="0"/>
              <a:t>3</a:t>
            </a:r>
            <a:r>
              <a:rPr lang="zh-CN" altLang="en-US" dirty="0" smtClean="0"/>
              <a:t>个小组组成一个中组，</a:t>
            </a:r>
            <a:r>
              <a:rPr lang="en-US" altLang="zh-CN" dirty="0" smtClean="0"/>
              <a:t>3</a:t>
            </a:r>
            <a:r>
              <a:rPr lang="zh-CN" altLang="en-US" dirty="0" smtClean="0"/>
              <a:t>个中组组成一个群体）</a:t>
            </a:r>
            <a:endParaRPr lang="en-US" altLang="zh-CN" dirty="0" smtClean="0"/>
          </a:p>
          <a:p>
            <a:pPr lvl="2"/>
            <a:r>
              <a:rPr lang="zh-CN" altLang="en-US" dirty="0" smtClean="0"/>
              <a:t>完成一个</a:t>
            </a:r>
            <a:r>
              <a:rPr lang="en-US" altLang="zh-CN" dirty="0" smtClean="0"/>
              <a:t>MOOP </a:t>
            </a:r>
            <a:r>
              <a:rPr lang="en-US" altLang="zh-CN" dirty="0"/>
              <a:t>(Massive Open Online Project)</a:t>
            </a:r>
          </a:p>
          <a:p>
            <a:pPr lvl="2"/>
            <a:endParaRPr lang="en-US" altLang="zh-CN" dirty="0" smtClean="0"/>
          </a:p>
        </p:txBody>
      </p:sp>
    </p:spTree>
    <p:extLst>
      <p:ext uri="{BB962C8B-B14F-4D97-AF65-F5344CB8AC3E}">
        <p14:creationId xmlns:p14="http://schemas.microsoft.com/office/powerpoint/2010/main" val="25296500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fontScale="90000"/>
          </a:bodyPr>
          <a:lstStyle/>
          <a:p>
            <a:pPr>
              <a:defRPr/>
            </a:pPr>
            <a:r>
              <a:rPr lang="zh-CN" altLang="en-US" sz="4400" dirty="0" smtClean="0"/>
              <a:t>全面提高高等教育质量的机遇</a:t>
            </a:r>
            <a:r>
              <a:rPr lang="en-US" altLang="zh-CN" sz="4400" dirty="0" smtClean="0"/>
              <a:t/>
            </a:r>
            <a:br>
              <a:rPr lang="en-US" altLang="zh-CN" sz="4400" dirty="0" smtClean="0"/>
            </a:br>
            <a:r>
              <a:rPr lang="zh-CN" altLang="en-US" sz="4400" dirty="0" smtClean="0"/>
              <a:t>“互联网</a:t>
            </a:r>
            <a:r>
              <a:rPr lang="en-US" altLang="zh-CN" sz="4400" dirty="0" smtClean="0"/>
              <a:t>+</a:t>
            </a:r>
            <a:r>
              <a:rPr lang="zh-CN" altLang="en-US" sz="4400" dirty="0" smtClean="0"/>
              <a:t>”（</a:t>
            </a:r>
            <a:r>
              <a:rPr lang="en-US" altLang="zh-CN" sz="4400" dirty="0" smtClean="0"/>
              <a:t>MOOP</a:t>
            </a:r>
            <a:r>
              <a:rPr lang="zh-CN" altLang="en-US" sz="4400" dirty="0" smtClean="0"/>
              <a:t>）</a:t>
            </a:r>
            <a:endParaRPr lang="en-US" altLang="zh-CN" sz="4400" dirty="0" smtClean="0"/>
          </a:p>
        </p:txBody>
      </p:sp>
      <p:sp>
        <p:nvSpPr>
          <p:cNvPr id="23555" name="内容占位符 2"/>
          <p:cNvSpPr>
            <a:spLocks noGrp="1"/>
          </p:cNvSpPr>
          <p:nvPr>
            <p:ph idx="1"/>
          </p:nvPr>
        </p:nvSpPr>
        <p:spPr/>
        <p:txBody>
          <a:bodyPr/>
          <a:lstStyle/>
          <a:p>
            <a:r>
              <a:rPr lang="zh-CN" altLang="en-US" dirty="0" smtClean="0"/>
              <a:t>面向“互联网</a:t>
            </a:r>
            <a:r>
              <a:rPr lang="en-US" altLang="zh-CN" dirty="0" smtClean="0"/>
              <a:t>+</a:t>
            </a:r>
            <a:r>
              <a:rPr lang="zh-CN" altLang="en-US" dirty="0" smtClean="0"/>
              <a:t>”的科学创新实践活动</a:t>
            </a:r>
            <a:endParaRPr lang="en-US" altLang="zh-CN" dirty="0" smtClean="0"/>
          </a:p>
          <a:p>
            <a:pPr lvl="1"/>
            <a:r>
              <a:rPr lang="zh-CN" altLang="en-US" sz="2800" dirty="0" smtClean="0"/>
              <a:t>宗旨：面向创新的科学实践课程，通过进入开源社区，应用开源代码，采用众包的方式取得创新应用成果</a:t>
            </a:r>
            <a:endParaRPr lang="en-US" altLang="zh-CN" sz="2800" dirty="0" smtClean="0"/>
          </a:p>
          <a:p>
            <a:pPr lvl="1"/>
            <a:r>
              <a:rPr lang="zh-CN" altLang="en-US" sz="2800" dirty="0" smtClean="0"/>
              <a:t>培养创新、动手、写作、竞争和沟通的能力</a:t>
            </a:r>
            <a:endParaRPr lang="en-US" altLang="zh-CN" sz="2800" dirty="0" smtClean="0"/>
          </a:p>
          <a:p>
            <a:pPr lvl="1"/>
            <a:r>
              <a:rPr lang="zh-CN" altLang="en-US" sz="2800" dirty="0" smtClean="0"/>
              <a:t>“互联网</a:t>
            </a:r>
            <a:r>
              <a:rPr lang="en-US" altLang="zh-CN" sz="2800" dirty="0" smtClean="0"/>
              <a:t>+</a:t>
            </a:r>
            <a:r>
              <a:rPr lang="zh-CN" altLang="en-US" sz="2800" dirty="0" smtClean="0"/>
              <a:t>”的环境下，使课堂理论与社会需求紧密结合，是产生创新成果的科技实践。</a:t>
            </a:r>
            <a:endParaRPr lang="en-US" altLang="zh-CN" sz="2800" dirty="0" smtClean="0"/>
          </a:p>
        </p:txBody>
      </p:sp>
    </p:spTree>
    <p:extLst>
      <p:ext uri="{BB962C8B-B14F-4D97-AF65-F5344CB8AC3E}">
        <p14:creationId xmlns:p14="http://schemas.microsoft.com/office/powerpoint/2010/main" val="224249211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defRPr/>
            </a:pPr>
            <a:r>
              <a:rPr lang="zh-CN" altLang="en-US" dirty="0" smtClean="0"/>
              <a:t>目标：面向创新的科技实践</a:t>
            </a:r>
          </a:p>
        </p:txBody>
      </p:sp>
      <p:sp>
        <p:nvSpPr>
          <p:cNvPr id="24579" name="内容占位符 2"/>
          <p:cNvSpPr>
            <a:spLocks noGrp="1"/>
          </p:cNvSpPr>
          <p:nvPr>
            <p:ph idx="1"/>
          </p:nvPr>
        </p:nvSpPr>
        <p:spPr/>
        <p:txBody>
          <a:bodyPr>
            <a:normAutofit/>
          </a:bodyPr>
          <a:lstStyle/>
          <a:p>
            <a:r>
              <a:rPr lang="zh-CN" altLang="en-US" dirty="0" smtClean="0"/>
              <a:t>考核标准（以计算机专业为例）</a:t>
            </a:r>
            <a:endParaRPr lang="en-US" altLang="zh-CN" dirty="0" smtClean="0"/>
          </a:p>
          <a:p>
            <a:pPr lvl="1"/>
            <a:r>
              <a:rPr lang="zh-CN" altLang="en-US" sz="3100" dirty="0" smtClean="0"/>
              <a:t>面试：</a:t>
            </a:r>
            <a:r>
              <a:rPr lang="zh-CN" altLang="zh-CN" sz="3100" dirty="0" smtClean="0"/>
              <a:t>硕士考生要向投考大学提供本人在本科四年中参加社区和社群活动的主要记录。例如，编写过哪些程序和软件，工作量、投入时间和使用情况，发明过何种新技术，担任过何种职务，做过何种社会公益服务等。</a:t>
            </a:r>
            <a:endParaRPr lang="en-US" altLang="zh-CN" sz="3100" dirty="0" smtClean="0"/>
          </a:p>
          <a:p>
            <a:pPr lvl="1"/>
            <a:r>
              <a:rPr lang="zh-CN" altLang="zh-CN" sz="3100" dirty="0" smtClean="0"/>
              <a:t>通过社群社区记录，了解考生的动手能力、自主创新能力和社会生存能力，并</a:t>
            </a:r>
            <a:r>
              <a:rPr lang="zh-CN" altLang="en-US" sz="3100" dirty="0" smtClean="0"/>
              <a:t>加强</a:t>
            </a:r>
            <a:r>
              <a:rPr lang="zh-CN" altLang="zh-CN" sz="3100" dirty="0" smtClean="0"/>
              <a:t>高校及考生本人对这些能力的重视。</a:t>
            </a:r>
          </a:p>
        </p:txBody>
      </p:sp>
    </p:spTree>
    <p:extLst>
      <p:ext uri="{BB962C8B-B14F-4D97-AF65-F5344CB8AC3E}">
        <p14:creationId xmlns:p14="http://schemas.microsoft.com/office/powerpoint/2010/main" val="393264139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大众创新，万众创业</a:t>
            </a:r>
            <a:r>
              <a:rPr lang="en-US" altLang="zh-CN" dirty="0" smtClean="0"/>
              <a:t>-</a:t>
            </a:r>
            <a:r>
              <a:rPr lang="zh-CN" altLang="en-US" dirty="0" smtClean="0"/>
              <a:t>人才支撑</a:t>
            </a:r>
            <a:endParaRPr lang="zh-CN" altLang="en-US" dirty="0"/>
          </a:p>
        </p:txBody>
      </p:sp>
      <p:sp>
        <p:nvSpPr>
          <p:cNvPr id="3" name="内容占位符 2"/>
          <p:cNvSpPr>
            <a:spLocks noGrp="1"/>
          </p:cNvSpPr>
          <p:nvPr>
            <p:ph idx="1"/>
          </p:nvPr>
        </p:nvSpPr>
        <p:spPr>
          <a:xfrm>
            <a:off x="285720" y="1071546"/>
            <a:ext cx="8569325" cy="5256213"/>
          </a:xfrm>
        </p:spPr>
        <p:txBody>
          <a:bodyPr/>
          <a:lstStyle/>
          <a:p>
            <a:pPr>
              <a:buNone/>
            </a:pPr>
            <a:endParaRPr lang="en-US" altLang="zh-CN" b="1" dirty="0" smtClean="0">
              <a:ea typeface="宋体" pitchFamily="2" charset="-122"/>
            </a:endParaRPr>
          </a:p>
          <a:p>
            <a:r>
              <a:rPr lang="zh-CN" altLang="en-US" b="1" dirty="0" smtClean="0">
                <a:ea typeface="宋体" pitchFamily="2" charset="-122"/>
              </a:rPr>
              <a:t>如果一年</a:t>
            </a:r>
            <a:r>
              <a:rPr lang="en-US" altLang="zh-CN" b="1" dirty="0" smtClean="0">
                <a:ea typeface="宋体" pitchFamily="2" charset="-122"/>
              </a:rPr>
              <a:t>20%</a:t>
            </a:r>
            <a:r>
              <a:rPr lang="zh-CN" altLang="en-US" b="1" dirty="0" smtClean="0">
                <a:ea typeface="宋体" pitchFamily="2" charset="-122"/>
              </a:rPr>
              <a:t>的优秀生（硕士和直博考生）中的每一个人都领导一个由三位成员组成的小组， 全国将新增</a:t>
            </a:r>
            <a:r>
              <a:rPr lang="en-US" altLang="zh-CN" b="1" dirty="0" smtClean="0">
                <a:ea typeface="宋体" pitchFamily="2" charset="-122"/>
              </a:rPr>
              <a:t>3.5</a:t>
            </a:r>
            <a:r>
              <a:rPr lang="zh-CN" altLang="en-US" b="1" dirty="0" smtClean="0">
                <a:ea typeface="宋体" pitchFamily="2" charset="-122"/>
              </a:rPr>
              <a:t>万个群体工作组，形成</a:t>
            </a:r>
            <a:r>
              <a:rPr lang="en-US" altLang="zh-CN" b="1" dirty="0" smtClean="0">
                <a:ea typeface="宋体" pitchFamily="2" charset="-122"/>
              </a:rPr>
              <a:t>11</a:t>
            </a:r>
            <a:r>
              <a:rPr lang="zh-CN" altLang="en-US" b="1" dirty="0" smtClean="0">
                <a:ea typeface="宋体" pitchFamily="2" charset="-122"/>
              </a:rPr>
              <a:t>万信息产业大军，相当于</a:t>
            </a:r>
            <a:r>
              <a:rPr lang="en-US" altLang="zh-CN" b="1" dirty="0" smtClean="0">
                <a:ea typeface="宋体" pitchFamily="2" charset="-122"/>
              </a:rPr>
              <a:t>3</a:t>
            </a:r>
            <a:r>
              <a:rPr lang="zh-CN" altLang="en-US" b="1" dirty="0" smtClean="0">
                <a:ea typeface="宋体" pitchFamily="2" charset="-122"/>
              </a:rPr>
              <a:t>个</a:t>
            </a:r>
            <a:r>
              <a:rPr lang="en-US" altLang="zh-CN" b="1" dirty="0" smtClean="0">
                <a:ea typeface="宋体" pitchFamily="2" charset="-122"/>
              </a:rPr>
              <a:t>Google</a:t>
            </a:r>
            <a:r>
              <a:rPr lang="zh-CN" altLang="en-US" b="1" dirty="0" smtClean="0">
                <a:ea typeface="宋体" pitchFamily="2" charset="-122"/>
              </a:rPr>
              <a:t>公司的开发力量，将为“大众创新，万众创业”的目标提供高质量人才支撑，确保我国转型升级，进入“互联网</a:t>
            </a:r>
            <a:r>
              <a:rPr lang="en-US" altLang="zh-CN" b="1" dirty="0" smtClean="0">
                <a:ea typeface="宋体" pitchFamily="2" charset="-122"/>
              </a:rPr>
              <a:t>+</a:t>
            </a:r>
            <a:r>
              <a:rPr lang="zh-CN" altLang="en-US" b="1" dirty="0" smtClean="0">
                <a:ea typeface="宋体" pitchFamily="2" charset="-122"/>
              </a:rPr>
              <a:t>”的新经济社会。</a:t>
            </a:r>
            <a:endParaRPr lang="zh-CN" altLang="en-US" b="1" dirty="0"/>
          </a:p>
        </p:txBody>
      </p:sp>
    </p:spTree>
    <p:extLst>
      <p:ext uri="{BB962C8B-B14F-4D97-AF65-F5344CB8AC3E}">
        <p14:creationId xmlns:p14="http://schemas.microsoft.com/office/powerpoint/2010/main" val="37244718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战略需求</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教育部的每一个宏观调控措施</a:t>
            </a:r>
            <a:r>
              <a:rPr lang="zh-CN" altLang="en-US" dirty="0" smtClean="0"/>
              <a:t>都以一个“</a:t>
            </a:r>
            <a:r>
              <a:rPr lang="zh-CN" altLang="en-US" dirty="0"/>
              <a:t>计划</a:t>
            </a:r>
            <a:r>
              <a:rPr lang="zh-CN" altLang="en-US" dirty="0" smtClean="0"/>
              <a:t>” 或“工程”的形式实施。它包括</a:t>
            </a:r>
            <a:r>
              <a:rPr lang="zh-CN" altLang="en-US" dirty="0"/>
              <a:t>要达到的</a:t>
            </a:r>
            <a:r>
              <a:rPr lang="zh-CN" altLang="en-US" dirty="0" smtClean="0"/>
              <a:t>目标</a:t>
            </a:r>
            <a:r>
              <a:rPr lang="zh-CN" altLang="en-US" dirty="0"/>
              <a:t>和</a:t>
            </a:r>
            <a:r>
              <a:rPr lang="zh-CN" altLang="en-US" dirty="0" smtClean="0"/>
              <a:t>为实现目标所必须的经费。</a:t>
            </a:r>
            <a:endParaRPr lang="en-US" altLang="zh-CN" dirty="0" smtClean="0"/>
          </a:p>
          <a:p>
            <a:r>
              <a:rPr lang="zh-CN" altLang="en-US" dirty="0" smtClean="0"/>
              <a:t>教育部不直接决定哪些大学或高校是否“入选”，而是为大学或高校建立一个竞争环境，由教育部设定竞争规则，参与竞争的大学和高校中的优胜者得之。</a:t>
            </a:r>
            <a:endParaRPr lang="zh-CN" altLang="en-US" dirty="0"/>
          </a:p>
        </p:txBody>
      </p:sp>
    </p:spTree>
    <p:extLst>
      <p:ext uri="{BB962C8B-B14F-4D97-AF65-F5344CB8AC3E}">
        <p14:creationId xmlns:p14="http://schemas.microsoft.com/office/powerpoint/2010/main" val="180203622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2319015"/>
            <a:ext cx="7772400" cy="1470025"/>
          </a:xfrm>
        </p:spPr>
        <p:txBody>
          <a:bodyPr/>
          <a:lstStyle/>
          <a:p>
            <a:r>
              <a:rPr lang="zh-CN" altLang="en-US" sz="7200" dirty="0" smtClean="0"/>
              <a:t>谢谢！</a:t>
            </a:r>
            <a:endParaRPr lang="zh-CN" altLang="en-US" sz="7200" dirty="0"/>
          </a:p>
        </p:txBody>
      </p:sp>
    </p:spTree>
    <p:extLst>
      <p:ext uri="{BB962C8B-B14F-4D97-AF65-F5344CB8AC3E}">
        <p14:creationId xmlns:p14="http://schemas.microsoft.com/office/powerpoint/2010/main" val="19565261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宏观调控</a:t>
            </a:r>
            <a:r>
              <a:rPr lang="en-US" altLang="zh-CN" dirty="0" smtClean="0"/>
              <a:t>-1</a:t>
            </a:r>
            <a:r>
              <a:rPr lang="zh-CN" altLang="en-US" dirty="0" smtClean="0"/>
              <a:t>（扩招行动）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根据</a:t>
            </a:r>
            <a:r>
              <a:rPr lang="zh-CN" altLang="en-US" dirty="0"/>
              <a:t>联合</a:t>
            </a:r>
            <a:r>
              <a:rPr lang="zh-CN" altLang="en-US" dirty="0" smtClean="0"/>
              <a:t>国教科文组织新修订的</a:t>
            </a:r>
            <a:r>
              <a:rPr lang="en-US" altLang="zh-CN" dirty="0" smtClean="0"/>
              <a:t>《</a:t>
            </a:r>
            <a:r>
              <a:rPr lang="zh-CN" altLang="en-US" dirty="0" smtClean="0"/>
              <a:t>国际教育标准分类</a:t>
            </a:r>
            <a:r>
              <a:rPr lang="en-US" altLang="zh-CN" dirty="0" smtClean="0"/>
              <a:t>》</a:t>
            </a:r>
            <a:r>
              <a:rPr lang="zh-CN" altLang="en-US" dirty="0" smtClean="0"/>
              <a:t>规定：中等</a:t>
            </a:r>
            <a:r>
              <a:rPr lang="zh-CN" altLang="en-US" dirty="0"/>
              <a:t>发达国家在教育方面需达到大众化</a:t>
            </a:r>
            <a:r>
              <a:rPr lang="zh-CN" altLang="en-US" dirty="0" smtClean="0"/>
              <a:t>水平，</a:t>
            </a:r>
            <a:r>
              <a:rPr lang="zh-CN" altLang="en-US" dirty="0"/>
              <a:t>即适龄青年接受高等教育的毛入学率不小于</a:t>
            </a:r>
            <a:r>
              <a:rPr lang="en-US" altLang="zh-CN" dirty="0"/>
              <a:t>15</a:t>
            </a:r>
            <a:r>
              <a:rPr lang="en-US" altLang="zh-CN" dirty="0" smtClean="0"/>
              <a:t>%</a:t>
            </a:r>
            <a:r>
              <a:rPr lang="zh-CN" altLang="en-US" dirty="0" smtClean="0"/>
              <a:t>。</a:t>
            </a:r>
            <a:r>
              <a:rPr lang="en-US" altLang="zh-CN" dirty="0" smtClean="0"/>
              <a:t>1999</a:t>
            </a:r>
            <a:r>
              <a:rPr lang="zh-CN" altLang="en-US" dirty="0" smtClean="0"/>
              <a:t>年，教育部开展了扩招行动。全国招收研究生</a:t>
            </a:r>
            <a:r>
              <a:rPr lang="en-US" altLang="zh-CN" dirty="0" smtClean="0"/>
              <a:t>9.22</a:t>
            </a:r>
            <a:r>
              <a:rPr lang="zh-CN" altLang="en-US" dirty="0" smtClean="0"/>
              <a:t>万人，比上年增长</a:t>
            </a:r>
            <a:r>
              <a:rPr lang="en-US" altLang="zh-CN" dirty="0" smtClean="0"/>
              <a:t>21.38 %</a:t>
            </a:r>
            <a:r>
              <a:rPr lang="zh-CN" altLang="en-US" dirty="0" smtClean="0"/>
              <a:t>；高等本专科教育共招生</a:t>
            </a:r>
            <a:r>
              <a:rPr lang="en-US" altLang="zh-CN" dirty="0" smtClean="0"/>
              <a:t>275.45</a:t>
            </a:r>
            <a:r>
              <a:rPr lang="zh-CN" altLang="en-US" dirty="0" smtClean="0"/>
              <a:t>万人</a:t>
            </a:r>
            <a:r>
              <a:rPr lang="zh-CN" altLang="en-US" dirty="0"/>
              <a:t>，</a:t>
            </a:r>
            <a:r>
              <a:rPr lang="zh-CN" altLang="en-US" dirty="0" smtClean="0"/>
              <a:t>比上年增长</a:t>
            </a:r>
            <a:r>
              <a:rPr lang="en-US" altLang="zh-CN" dirty="0" smtClean="0"/>
              <a:t>24.31%</a:t>
            </a:r>
            <a:r>
              <a:rPr lang="zh-CN" altLang="en-US" dirty="0" smtClean="0"/>
              <a:t>。</a:t>
            </a:r>
            <a:endParaRPr lang="en-US" altLang="zh-CN" dirty="0" smtClean="0"/>
          </a:p>
          <a:p>
            <a:r>
              <a:rPr lang="en-US" altLang="zh-CN" dirty="0" smtClean="0"/>
              <a:t>1995</a:t>
            </a:r>
            <a:r>
              <a:rPr lang="zh-CN" altLang="en-US" dirty="0" smtClean="0"/>
              <a:t>年大陆适龄青年的毛入学率只有</a:t>
            </a:r>
            <a:r>
              <a:rPr lang="en-US" altLang="zh-CN" dirty="0" smtClean="0"/>
              <a:t>7.2%</a:t>
            </a:r>
            <a:r>
              <a:rPr lang="zh-CN" altLang="en-US" dirty="0" smtClean="0"/>
              <a:t>，</a:t>
            </a:r>
            <a:r>
              <a:rPr lang="zh-CN" altLang="en-US" dirty="0"/>
              <a:t>到</a:t>
            </a:r>
            <a:r>
              <a:rPr lang="en-US" altLang="zh-CN" dirty="0" smtClean="0"/>
              <a:t>2015</a:t>
            </a:r>
            <a:r>
              <a:rPr lang="zh-CN" altLang="en-US" dirty="0" smtClean="0"/>
              <a:t>年</a:t>
            </a:r>
            <a:r>
              <a:rPr lang="zh-CN" altLang="en-US" dirty="0"/>
              <a:t>高校生达</a:t>
            </a:r>
            <a:r>
              <a:rPr lang="zh-CN" altLang="en-US" dirty="0" smtClean="0"/>
              <a:t>到</a:t>
            </a:r>
            <a:r>
              <a:rPr lang="en-US" altLang="zh-CN" dirty="0" smtClean="0"/>
              <a:t>3700</a:t>
            </a:r>
            <a:r>
              <a:rPr lang="zh-CN" altLang="en-US" dirty="0" smtClean="0"/>
              <a:t>万人</a:t>
            </a:r>
            <a:r>
              <a:rPr lang="zh-CN" altLang="en-US" dirty="0"/>
              <a:t>，毛入学率到</a:t>
            </a:r>
            <a:r>
              <a:rPr lang="zh-CN" altLang="en-US" dirty="0" smtClean="0"/>
              <a:t>达</a:t>
            </a:r>
            <a:r>
              <a:rPr lang="en-US" altLang="zh-CN" dirty="0" smtClean="0"/>
              <a:t>40%</a:t>
            </a:r>
            <a:r>
              <a:rPr lang="zh-CN" altLang="en-US" dirty="0" smtClean="0"/>
              <a:t>。使我国在高等教育方面提前达到中等发达国家水平。</a:t>
            </a:r>
            <a:endParaRPr lang="zh-CN" altLang="en-US" dirty="0"/>
          </a:p>
        </p:txBody>
      </p:sp>
    </p:spTree>
    <p:extLst>
      <p:ext uri="{BB962C8B-B14F-4D97-AF65-F5344CB8AC3E}">
        <p14:creationId xmlns:p14="http://schemas.microsoft.com/office/powerpoint/2010/main" val="40098696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宏观调控</a:t>
            </a:r>
            <a:r>
              <a:rPr lang="en-US" altLang="zh-CN" dirty="0" smtClean="0"/>
              <a:t>-2 </a:t>
            </a:r>
            <a:r>
              <a:rPr lang="zh-CN" altLang="en-US" dirty="0" smtClean="0"/>
              <a:t>（</a:t>
            </a:r>
            <a:r>
              <a:rPr lang="en-US" altLang="zh-CN" dirty="0" smtClean="0"/>
              <a:t>211</a:t>
            </a:r>
            <a:r>
              <a:rPr lang="zh-CN" altLang="en-US" dirty="0" smtClean="0"/>
              <a:t>工程</a:t>
            </a:r>
            <a:r>
              <a:rPr lang="zh-CN" altLang="en-US" dirty="0"/>
              <a:t>）</a:t>
            </a:r>
            <a:endParaRPr lang="en-US" altLang="zh-CN" dirty="0"/>
          </a:p>
        </p:txBody>
      </p:sp>
      <p:sp>
        <p:nvSpPr>
          <p:cNvPr id="3" name="内容占位符 2"/>
          <p:cNvSpPr>
            <a:spLocks noGrp="1"/>
          </p:cNvSpPr>
          <p:nvPr>
            <p:ph idx="1"/>
          </p:nvPr>
        </p:nvSpPr>
        <p:spPr/>
        <p:txBody>
          <a:bodyPr>
            <a:normAutofit/>
          </a:bodyPr>
          <a:lstStyle/>
          <a:p>
            <a:r>
              <a:rPr lang="zh-CN" altLang="en-US" dirty="0" smtClean="0"/>
              <a:t>为了提高高等教育质量，</a:t>
            </a:r>
            <a:r>
              <a:rPr lang="en-US" altLang="zh-CN" dirty="0" smtClean="0"/>
              <a:t>1993</a:t>
            </a:r>
            <a:r>
              <a:rPr lang="zh-CN" altLang="en-US" dirty="0" smtClean="0"/>
              <a:t>年国务院印发的</a:t>
            </a:r>
            <a:r>
              <a:rPr lang="en-US" altLang="zh-CN" dirty="0" smtClean="0"/>
              <a:t>《</a:t>
            </a:r>
            <a:r>
              <a:rPr lang="zh-CN" altLang="en-US" dirty="0" smtClean="0"/>
              <a:t>中国教育改革和发展纲要</a:t>
            </a:r>
            <a:r>
              <a:rPr lang="en-US" altLang="zh-CN" dirty="0" smtClean="0"/>
              <a:t>》</a:t>
            </a:r>
            <a:r>
              <a:rPr lang="zh-CN" altLang="en-US" dirty="0" smtClean="0"/>
              <a:t>及</a:t>
            </a:r>
            <a:r>
              <a:rPr lang="en-US" altLang="zh-CN" dirty="0" smtClean="0"/>
              <a:t>《</a:t>
            </a:r>
            <a:r>
              <a:rPr lang="zh-CN" altLang="en-US" dirty="0" smtClean="0"/>
              <a:t>关于</a:t>
            </a:r>
            <a:r>
              <a:rPr lang="en-US" altLang="zh-CN" dirty="0" smtClean="0"/>
              <a:t>&lt;</a:t>
            </a:r>
            <a:r>
              <a:rPr lang="zh-CN" altLang="en-US" dirty="0" smtClean="0"/>
              <a:t>中国教育改革和发展纲要</a:t>
            </a:r>
            <a:r>
              <a:rPr lang="en-US" altLang="zh-CN" dirty="0" smtClean="0"/>
              <a:t>&gt;</a:t>
            </a:r>
            <a:r>
              <a:rPr lang="zh-CN" altLang="en-US" dirty="0" smtClean="0"/>
              <a:t>的实施意见</a:t>
            </a:r>
            <a:r>
              <a:rPr lang="en-US" altLang="zh-CN" dirty="0" smtClean="0"/>
              <a:t>》</a:t>
            </a:r>
            <a:r>
              <a:rPr lang="zh-CN" altLang="en-US" dirty="0" smtClean="0"/>
              <a:t>中提出</a:t>
            </a:r>
            <a:r>
              <a:rPr lang="zh-CN" altLang="en-US" dirty="0"/>
              <a:t>“面向</a:t>
            </a:r>
            <a:r>
              <a:rPr lang="en-US" altLang="zh-CN" dirty="0"/>
              <a:t>21</a:t>
            </a:r>
            <a:r>
              <a:rPr lang="zh-CN" altLang="en-US" dirty="0"/>
              <a:t>世纪，重点建设</a:t>
            </a:r>
            <a:r>
              <a:rPr lang="en-US" altLang="zh-CN" dirty="0"/>
              <a:t>100</a:t>
            </a:r>
            <a:r>
              <a:rPr lang="zh-CN" altLang="en-US" dirty="0"/>
              <a:t>所左右的高等学校”</a:t>
            </a:r>
            <a:r>
              <a:rPr lang="zh-CN" altLang="en-US" dirty="0" smtClean="0"/>
              <a:t>。到</a:t>
            </a:r>
            <a:r>
              <a:rPr lang="en-US" altLang="zh-CN" dirty="0" smtClean="0"/>
              <a:t>2016</a:t>
            </a:r>
            <a:r>
              <a:rPr lang="zh-CN" altLang="en-US" dirty="0" smtClean="0"/>
              <a:t>年共建设</a:t>
            </a:r>
            <a:r>
              <a:rPr lang="en-US" altLang="zh-CN" dirty="0" smtClean="0"/>
              <a:t>112</a:t>
            </a:r>
            <a:r>
              <a:rPr lang="zh-CN" altLang="en-US" dirty="0" smtClean="0"/>
              <a:t>所大学，二十多年来，共投资</a:t>
            </a:r>
            <a:r>
              <a:rPr lang="en-US" altLang="zh-CN" u="sng" dirty="0" smtClean="0"/>
              <a:t>180</a:t>
            </a:r>
            <a:r>
              <a:rPr lang="zh-CN" altLang="en-US" u="sng" dirty="0" smtClean="0"/>
              <a:t>亿</a:t>
            </a:r>
            <a:r>
              <a:rPr lang="zh-CN" altLang="en-US" dirty="0" smtClean="0"/>
              <a:t>元，</a:t>
            </a:r>
            <a:r>
              <a:rPr lang="zh-CN" altLang="en-US" dirty="0"/>
              <a:t>建立</a:t>
            </a:r>
            <a:r>
              <a:rPr lang="zh-CN" altLang="en-US" dirty="0" smtClean="0"/>
              <a:t>了本科和研究生教学质量评估制度，提高了本科和研究生的教育质量。</a:t>
            </a:r>
            <a:endParaRPr lang="zh-CN" altLang="en-US" dirty="0"/>
          </a:p>
        </p:txBody>
      </p:sp>
    </p:spTree>
    <p:extLst>
      <p:ext uri="{BB962C8B-B14F-4D97-AF65-F5344CB8AC3E}">
        <p14:creationId xmlns:p14="http://schemas.microsoft.com/office/powerpoint/2010/main" val="18976709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宏观调控</a:t>
            </a:r>
            <a:r>
              <a:rPr lang="en-US" altLang="zh-CN" dirty="0"/>
              <a:t>-</a:t>
            </a:r>
            <a:r>
              <a:rPr lang="en-US" altLang="zh-CN" dirty="0" smtClean="0"/>
              <a:t>3 </a:t>
            </a:r>
            <a:r>
              <a:rPr lang="zh-CN" altLang="en-US" dirty="0" smtClean="0"/>
              <a:t>（</a:t>
            </a:r>
            <a:r>
              <a:rPr lang="en-US" altLang="zh-CN" dirty="0" smtClean="0"/>
              <a:t>985</a:t>
            </a:r>
            <a:r>
              <a:rPr lang="zh-CN" altLang="en-US" dirty="0" smtClean="0"/>
              <a:t>工程）</a:t>
            </a:r>
            <a:endParaRPr lang="zh-CN" altLang="en-US" dirty="0"/>
          </a:p>
        </p:txBody>
      </p:sp>
      <p:sp>
        <p:nvSpPr>
          <p:cNvPr id="5" name="竖排文字占位符 4"/>
          <p:cNvSpPr>
            <a:spLocks noGrp="1"/>
          </p:cNvSpPr>
          <p:nvPr>
            <p:ph type="body" orient="vert" idx="4294967295"/>
          </p:nvPr>
        </p:nvSpPr>
        <p:spPr>
          <a:xfrm>
            <a:off x="323528" y="1600200"/>
            <a:ext cx="8568952" cy="3527119"/>
          </a:xfrm>
          <a:prstGeom prst="rect">
            <a:avLst/>
          </a:prstGeom>
        </p:spPr>
        <p:txBody>
          <a:bodyPr wrap="square">
            <a:spAutoFit/>
          </a:bodyPr>
          <a:lstStyle/>
          <a:p>
            <a:r>
              <a:rPr lang="zh-CN" altLang="en-US" dirty="0" smtClean="0"/>
              <a:t>为</a:t>
            </a:r>
            <a:r>
              <a:rPr lang="zh-CN" altLang="en-US" dirty="0"/>
              <a:t>建设一</a:t>
            </a:r>
            <a:r>
              <a:rPr lang="zh-CN" altLang="en-US" dirty="0" smtClean="0"/>
              <a:t>批世界先进水平的</a:t>
            </a:r>
            <a:r>
              <a:rPr lang="zh-CN" altLang="en-US" dirty="0"/>
              <a:t>重点大学，教育部于</a:t>
            </a:r>
            <a:r>
              <a:rPr lang="en-US" altLang="zh-CN" dirty="0"/>
              <a:t>1998</a:t>
            </a:r>
            <a:r>
              <a:rPr lang="zh-CN" altLang="en-US" dirty="0" smtClean="0"/>
              <a:t>年</a:t>
            </a:r>
            <a:r>
              <a:rPr lang="zh-CN" altLang="en-US" dirty="0"/>
              <a:t>又</a:t>
            </a:r>
            <a:r>
              <a:rPr lang="zh-CN" altLang="en-US" dirty="0" smtClean="0"/>
              <a:t>启动</a:t>
            </a:r>
            <a:r>
              <a:rPr lang="en-US" altLang="zh-CN" dirty="0" smtClean="0"/>
              <a:t>985</a:t>
            </a:r>
            <a:r>
              <a:rPr lang="zh-CN" altLang="en-US" dirty="0"/>
              <a:t>工程</a:t>
            </a:r>
            <a:r>
              <a:rPr lang="zh-CN" altLang="en-US" dirty="0" smtClean="0"/>
              <a:t>，陆续</a:t>
            </a:r>
            <a:r>
              <a:rPr lang="zh-CN" altLang="en-US" dirty="0"/>
              <a:t>有</a:t>
            </a:r>
            <a:r>
              <a:rPr lang="en-US" altLang="zh-CN" dirty="0" smtClean="0"/>
              <a:t>39</a:t>
            </a:r>
            <a:r>
              <a:rPr lang="zh-CN" altLang="en-US" dirty="0"/>
              <a:t>所大学进入</a:t>
            </a:r>
            <a:r>
              <a:rPr lang="en-US" altLang="zh-CN" dirty="0"/>
              <a:t>985</a:t>
            </a:r>
            <a:r>
              <a:rPr lang="zh-CN" altLang="en-US" dirty="0"/>
              <a:t>计划，给予经费的支持，建设</a:t>
            </a:r>
            <a:r>
              <a:rPr lang="en-US" altLang="zh-CN" dirty="0" smtClean="0"/>
              <a:t>39</a:t>
            </a:r>
            <a:r>
              <a:rPr lang="zh-CN" altLang="en-US" dirty="0" smtClean="0"/>
              <a:t>所</a:t>
            </a:r>
            <a:r>
              <a:rPr lang="zh-CN" altLang="en-US" dirty="0"/>
              <a:t>国际知名大学</a:t>
            </a:r>
            <a:r>
              <a:rPr lang="zh-CN" altLang="en-US" dirty="0" smtClean="0"/>
              <a:t>。</a:t>
            </a:r>
            <a:endParaRPr lang="en-US" altLang="zh-CN" dirty="0" smtClean="0"/>
          </a:p>
          <a:p>
            <a:r>
              <a:rPr lang="zh-CN" altLang="en-US" dirty="0" smtClean="0"/>
              <a:t>国际知名大学是由</a:t>
            </a:r>
            <a:r>
              <a:rPr lang="zh-CN" altLang="en-US" dirty="0" smtClean="0">
                <a:solidFill>
                  <a:srgbClr val="FF0000"/>
                </a:solidFill>
              </a:rPr>
              <a:t>国际</a:t>
            </a:r>
            <a:r>
              <a:rPr lang="zh-CN" altLang="en-US" dirty="0">
                <a:solidFill>
                  <a:srgbClr val="FF0000"/>
                </a:solidFill>
              </a:rPr>
              <a:t>公认</a:t>
            </a:r>
            <a:r>
              <a:rPr lang="zh-CN" altLang="en-US" dirty="0" smtClean="0">
                <a:solidFill>
                  <a:srgbClr val="FF0000"/>
                </a:solidFill>
              </a:rPr>
              <a:t>的评估机构发布</a:t>
            </a:r>
            <a:r>
              <a:rPr lang="zh-CN" altLang="en-US" dirty="0" smtClean="0"/>
              <a:t>的排行序数为前</a:t>
            </a:r>
            <a:r>
              <a:rPr lang="en-US" altLang="zh-CN" dirty="0" smtClean="0"/>
              <a:t>100</a:t>
            </a:r>
            <a:r>
              <a:rPr lang="zh-CN" altLang="en-US" dirty="0" smtClean="0"/>
              <a:t>名的大学</a:t>
            </a:r>
            <a:endParaRPr lang="en-US" altLang="zh-CN" dirty="0" smtClean="0"/>
          </a:p>
        </p:txBody>
      </p:sp>
    </p:spTree>
    <p:extLst>
      <p:ext uri="{BB962C8B-B14F-4D97-AF65-F5344CB8AC3E}">
        <p14:creationId xmlns:p14="http://schemas.microsoft.com/office/powerpoint/2010/main" val="19538655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宏观调控</a:t>
            </a:r>
            <a:r>
              <a:rPr lang="en-US" altLang="zh-CN" dirty="0"/>
              <a:t>-</a:t>
            </a:r>
            <a:r>
              <a:rPr lang="en-US" altLang="zh-CN" dirty="0" smtClean="0"/>
              <a:t>3 </a:t>
            </a:r>
            <a:r>
              <a:rPr lang="zh-CN" altLang="en-US" dirty="0" smtClean="0"/>
              <a:t>（</a:t>
            </a:r>
            <a:r>
              <a:rPr lang="en-US" altLang="zh-CN" dirty="0" smtClean="0"/>
              <a:t>985</a:t>
            </a:r>
            <a:r>
              <a:rPr lang="zh-CN" altLang="en-US" dirty="0" smtClean="0"/>
              <a:t>工程）</a:t>
            </a:r>
            <a:endParaRPr lang="zh-CN" altLang="en-US" dirty="0"/>
          </a:p>
        </p:txBody>
      </p:sp>
      <p:sp>
        <p:nvSpPr>
          <p:cNvPr id="5" name="竖排文字占位符 4"/>
          <p:cNvSpPr>
            <a:spLocks noGrp="1"/>
          </p:cNvSpPr>
          <p:nvPr>
            <p:ph type="body" orient="vert" idx="4294967295"/>
          </p:nvPr>
        </p:nvSpPr>
        <p:spPr>
          <a:xfrm>
            <a:off x="323528" y="1600200"/>
            <a:ext cx="8568952" cy="4967514"/>
          </a:xfrm>
          <a:prstGeom prst="rect">
            <a:avLst/>
          </a:prstGeom>
        </p:spPr>
        <p:txBody>
          <a:bodyPr wrap="square">
            <a:spAutoFit/>
          </a:bodyPr>
          <a:lstStyle/>
          <a:p>
            <a:r>
              <a:rPr lang="en-US" altLang="zh-CN" dirty="0" smtClean="0"/>
              <a:t>1998</a:t>
            </a:r>
            <a:r>
              <a:rPr lang="zh-CN" altLang="en-US" dirty="0" smtClean="0"/>
              <a:t>年我国为</a:t>
            </a:r>
            <a:r>
              <a:rPr lang="en-US" altLang="zh-CN" dirty="0" smtClean="0"/>
              <a:t>0</a:t>
            </a:r>
          </a:p>
          <a:p>
            <a:r>
              <a:rPr lang="en-US" altLang="zh-CN" dirty="0" smtClean="0">
                <a:solidFill>
                  <a:srgbClr val="00B050"/>
                </a:solidFill>
              </a:rPr>
              <a:t>2015-2016</a:t>
            </a:r>
            <a:r>
              <a:rPr lang="zh-CN" altLang="en-US" dirty="0" smtClean="0">
                <a:solidFill>
                  <a:srgbClr val="00B050"/>
                </a:solidFill>
              </a:rPr>
              <a:t>年</a:t>
            </a:r>
            <a:r>
              <a:rPr lang="en-US" altLang="zh-CN" dirty="0" smtClean="0">
                <a:solidFill>
                  <a:srgbClr val="00B050"/>
                </a:solidFill>
              </a:rPr>
              <a:t>QS</a:t>
            </a:r>
            <a:r>
              <a:rPr lang="zh-CN" altLang="en-US" dirty="0" smtClean="0">
                <a:solidFill>
                  <a:srgbClr val="00B050"/>
                </a:solidFill>
              </a:rPr>
              <a:t>世界大学排名中</a:t>
            </a:r>
            <a:r>
              <a:rPr lang="zh-CN" altLang="en-US" dirty="0" smtClean="0"/>
              <a:t>，</a:t>
            </a:r>
            <a:r>
              <a:rPr lang="zh-CN" altLang="en-US" dirty="0" smtClean="0">
                <a:solidFill>
                  <a:srgbClr val="00B050"/>
                </a:solidFill>
              </a:rPr>
              <a:t>中国内地</a:t>
            </a:r>
            <a:r>
              <a:rPr lang="zh-CN" altLang="en-US" dirty="0" smtClean="0"/>
              <a:t>有</a:t>
            </a:r>
            <a:r>
              <a:rPr lang="en-US" altLang="zh-CN" dirty="0" smtClean="0">
                <a:solidFill>
                  <a:srgbClr val="00B050"/>
                </a:solidFill>
              </a:rPr>
              <a:t>4</a:t>
            </a:r>
            <a:r>
              <a:rPr lang="zh-CN" altLang="en-US" dirty="0" smtClean="0"/>
              <a:t>所进入前</a:t>
            </a:r>
            <a:r>
              <a:rPr lang="en-US" altLang="zh-CN" dirty="0" smtClean="0">
                <a:solidFill>
                  <a:srgbClr val="00B050"/>
                </a:solidFill>
              </a:rPr>
              <a:t>100</a:t>
            </a:r>
            <a:endParaRPr lang="en-US" altLang="zh-CN" dirty="0" smtClean="0"/>
          </a:p>
          <a:p>
            <a:pPr lvl="1">
              <a:buFont typeface="Wingdings" pitchFamily="2" charset="2"/>
              <a:buChar char="Ø"/>
            </a:pPr>
            <a:r>
              <a:rPr lang="zh-CN" altLang="en-US" sz="2400" dirty="0" smtClean="0">
                <a:solidFill>
                  <a:srgbClr val="00B050"/>
                </a:solidFill>
              </a:rPr>
              <a:t>清华大学            第</a:t>
            </a:r>
            <a:r>
              <a:rPr lang="en-US" altLang="zh-CN" sz="2400" dirty="0" smtClean="0">
                <a:solidFill>
                  <a:srgbClr val="00B050"/>
                </a:solidFill>
              </a:rPr>
              <a:t>25</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北京大学            第</a:t>
            </a:r>
            <a:r>
              <a:rPr lang="en-US" altLang="zh-CN" sz="2400" dirty="0" smtClean="0">
                <a:solidFill>
                  <a:srgbClr val="00B050"/>
                </a:solidFill>
              </a:rPr>
              <a:t>41</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复旦大学            第</a:t>
            </a:r>
            <a:r>
              <a:rPr lang="en-US" altLang="zh-CN" sz="2400" dirty="0" smtClean="0">
                <a:solidFill>
                  <a:srgbClr val="00B050"/>
                </a:solidFill>
              </a:rPr>
              <a:t>51</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上海交通学        第</a:t>
            </a:r>
            <a:r>
              <a:rPr lang="en-US" altLang="zh-CN" sz="2400" dirty="0" smtClean="0">
                <a:solidFill>
                  <a:srgbClr val="00B050"/>
                </a:solidFill>
              </a:rPr>
              <a:t>70</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浙江大学            第</a:t>
            </a:r>
            <a:r>
              <a:rPr lang="en-US" altLang="zh-CN" sz="2400" dirty="0" smtClean="0">
                <a:solidFill>
                  <a:srgbClr val="00B050"/>
                </a:solidFill>
              </a:rPr>
              <a:t>110</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中国科技大学    第</a:t>
            </a:r>
            <a:r>
              <a:rPr lang="en-US" altLang="zh-CN" sz="2400" dirty="0" smtClean="0">
                <a:solidFill>
                  <a:srgbClr val="00B050"/>
                </a:solidFill>
              </a:rPr>
              <a:t>113</a:t>
            </a:r>
            <a:r>
              <a:rPr lang="zh-CN" altLang="en-US" sz="2400" dirty="0" smtClean="0">
                <a:solidFill>
                  <a:srgbClr val="00B050"/>
                </a:solidFill>
              </a:rPr>
              <a:t>名</a:t>
            </a:r>
            <a:endParaRPr lang="en-US" altLang="zh-CN" sz="2400" dirty="0" smtClean="0">
              <a:solidFill>
                <a:srgbClr val="00B050"/>
              </a:solidFill>
            </a:endParaRPr>
          </a:p>
          <a:p>
            <a:pPr lvl="1">
              <a:buFont typeface="Wingdings" pitchFamily="2" charset="2"/>
              <a:buChar char="Ø"/>
            </a:pPr>
            <a:r>
              <a:rPr lang="zh-CN" altLang="en-US" sz="2400" dirty="0" smtClean="0">
                <a:solidFill>
                  <a:srgbClr val="00B050"/>
                </a:solidFill>
              </a:rPr>
              <a:t>南京大学           第</a:t>
            </a:r>
            <a:r>
              <a:rPr lang="en-US" altLang="zh-CN" sz="2400" dirty="0" smtClean="0">
                <a:solidFill>
                  <a:srgbClr val="00B050"/>
                </a:solidFill>
              </a:rPr>
              <a:t>130</a:t>
            </a:r>
            <a:r>
              <a:rPr lang="zh-CN" altLang="en-US" sz="2400" dirty="0" smtClean="0">
                <a:solidFill>
                  <a:srgbClr val="00B050"/>
                </a:solidFill>
              </a:rPr>
              <a:t>名</a:t>
            </a:r>
            <a:endParaRPr lang="en-US" altLang="zh-CN" sz="2400" dirty="0">
              <a:solidFill>
                <a:srgbClr val="00B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5076056" y="2996952"/>
            <a:ext cx="3665215" cy="3411713"/>
          </a:xfrm>
          <a:prstGeom prst="rect">
            <a:avLst/>
          </a:prstGeom>
          <a:noFill/>
          <a:ln w="9525">
            <a:noFill/>
            <a:miter lim="800000"/>
            <a:headEnd/>
            <a:tailEnd/>
          </a:ln>
        </p:spPr>
      </p:pic>
    </p:spTree>
    <p:extLst>
      <p:ext uri="{BB962C8B-B14F-4D97-AF65-F5344CB8AC3E}">
        <p14:creationId xmlns:p14="http://schemas.microsoft.com/office/powerpoint/2010/main" val="19538655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宏观调控</a:t>
            </a:r>
            <a:r>
              <a:rPr lang="en-US" altLang="zh-CN" dirty="0" smtClean="0"/>
              <a:t>-4</a:t>
            </a:r>
            <a:r>
              <a:rPr lang="zh-CN" altLang="en-US" dirty="0" smtClean="0"/>
              <a:t>（效果）</a:t>
            </a:r>
            <a:endParaRPr lang="zh-CN" altLang="en-US" dirty="0"/>
          </a:p>
        </p:txBody>
      </p:sp>
      <p:sp>
        <p:nvSpPr>
          <p:cNvPr id="3" name="内容占位符 2"/>
          <p:cNvSpPr>
            <a:spLocks noGrp="1"/>
          </p:cNvSpPr>
          <p:nvPr>
            <p:ph idx="1"/>
          </p:nvPr>
        </p:nvSpPr>
        <p:spPr/>
        <p:txBody>
          <a:bodyPr/>
          <a:lstStyle/>
          <a:p>
            <a:r>
              <a:rPr lang="zh-CN" altLang="en-US" dirty="0"/>
              <a:t>以国防科技为例</a:t>
            </a:r>
            <a:r>
              <a:rPr lang="zh-CN" altLang="en-US" dirty="0" smtClean="0"/>
              <a:t>，</a:t>
            </a:r>
            <a:r>
              <a:rPr lang="en-US" altLang="zh-CN" dirty="0" smtClean="0"/>
              <a:t>7</a:t>
            </a:r>
            <a:r>
              <a:rPr lang="zh-CN" altLang="zh-CN" dirty="0" smtClean="0"/>
              <a:t>所</a:t>
            </a:r>
            <a:r>
              <a:rPr lang="zh-CN" altLang="zh-CN" dirty="0"/>
              <a:t>大学</a:t>
            </a:r>
            <a:r>
              <a:rPr lang="zh-CN" altLang="en-US" dirty="0"/>
              <a:t>中，</a:t>
            </a:r>
            <a:r>
              <a:rPr lang="zh-CN" altLang="zh-CN" dirty="0" smtClean="0"/>
              <a:t>有</a:t>
            </a:r>
            <a:r>
              <a:rPr lang="en-US" altLang="zh-CN" dirty="0" smtClean="0"/>
              <a:t>4</a:t>
            </a:r>
            <a:r>
              <a:rPr lang="zh-CN" altLang="en-US" dirty="0" smtClean="0"/>
              <a:t>所</a:t>
            </a:r>
            <a:r>
              <a:rPr lang="zh-CN" altLang="zh-CN" dirty="0" smtClean="0"/>
              <a:t>进</a:t>
            </a:r>
            <a:r>
              <a:rPr lang="zh-CN" altLang="en-US" dirty="0" smtClean="0"/>
              <a:t>入</a:t>
            </a:r>
            <a:r>
              <a:rPr lang="en-US" altLang="zh-CN" dirty="0" smtClean="0"/>
              <a:t>985</a:t>
            </a:r>
            <a:r>
              <a:rPr lang="zh-CN" altLang="en-US" dirty="0"/>
              <a:t>工程</a:t>
            </a:r>
            <a:r>
              <a:rPr lang="zh-CN" altLang="zh-CN" dirty="0"/>
              <a:t>，</a:t>
            </a:r>
            <a:r>
              <a:rPr lang="en-US" altLang="zh-CN" dirty="0"/>
              <a:t>3</a:t>
            </a:r>
            <a:r>
              <a:rPr lang="zh-CN" altLang="en-US" dirty="0"/>
              <a:t>所</a:t>
            </a:r>
            <a:r>
              <a:rPr lang="zh-CN" altLang="zh-CN" dirty="0"/>
              <a:t>进入</a:t>
            </a:r>
            <a:r>
              <a:rPr lang="en-US" altLang="zh-CN" dirty="0"/>
              <a:t>211</a:t>
            </a:r>
            <a:r>
              <a:rPr lang="zh-CN" altLang="zh-CN" dirty="0" smtClean="0"/>
              <a:t>大学</a:t>
            </a:r>
            <a:endParaRPr lang="en-US" altLang="zh-CN" dirty="0" smtClean="0"/>
          </a:p>
          <a:p>
            <a:r>
              <a:rPr lang="en-US" altLang="zh-CN" dirty="0" smtClean="0"/>
              <a:t>18</a:t>
            </a:r>
            <a:r>
              <a:rPr lang="zh-CN" altLang="zh-CN" dirty="0"/>
              <a:t>年培养国防</a:t>
            </a:r>
            <a:r>
              <a:rPr lang="zh-CN" altLang="en-US" dirty="0"/>
              <a:t>科技</a:t>
            </a:r>
            <a:r>
              <a:rPr lang="zh-CN" altLang="en-US" dirty="0" smtClean="0"/>
              <a:t>人才</a:t>
            </a:r>
            <a:r>
              <a:rPr lang="en-US" altLang="zh-CN" dirty="0" smtClean="0"/>
              <a:t>40</a:t>
            </a:r>
            <a:r>
              <a:rPr lang="zh-CN" altLang="en-US" dirty="0" smtClean="0"/>
              <a:t>万。</a:t>
            </a:r>
            <a:r>
              <a:rPr lang="zh-CN" altLang="zh-CN" dirty="0"/>
              <a:t>使我国国防科技快速提高</a:t>
            </a:r>
            <a:r>
              <a:rPr lang="zh-CN" altLang="zh-CN" dirty="0" smtClean="0"/>
              <a:t>，</a:t>
            </a:r>
            <a:r>
              <a:rPr lang="zh-CN" altLang="en-US" dirty="0"/>
              <a:t>以航天为</a:t>
            </a:r>
            <a:r>
              <a:rPr lang="zh-CN" altLang="en-US" dirty="0" smtClean="0"/>
              <a:t>例，骨干人才</a:t>
            </a:r>
            <a:r>
              <a:rPr lang="zh-CN" altLang="zh-CN" dirty="0" smtClean="0"/>
              <a:t>平均年龄</a:t>
            </a:r>
            <a:r>
              <a:rPr lang="en-US" altLang="zh-CN" dirty="0" smtClean="0"/>
              <a:t>38</a:t>
            </a:r>
            <a:r>
              <a:rPr lang="zh-CN" altLang="zh-CN" dirty="0" smtClean="0"/>
              <a:t>岁</a:t>
            </a:r>
            <a:r>
              <a:rPr lang="zh-CN" altLang="en-US" dirty="0" smtClean="0"/>
              <a:t>（美国为</a:t>
            </a:r>
            <a:r>
              <a:rPr lang="en-US" altLang="zh-CN" dirty="0" smtClean="0"/>
              <a:t>56</a:t>
            </a:r>
            <a:r>
              <a:rPr lang="zh-CN" altLang="en-US" dirty="0" smtClean="0"/>
              <a:t>岁）</a:t>
            </a:r>
            <a:r>
              <a:rPr lang="zh-CN" altLang="en-US" dirty="0"/>
              <a:t>。截至</a:t>
            </a:r>
            <a:r>
              <a:rPr lang="en-US" altLang="zh-CN" dirty="0"/>
              <a:t>2015</a:t>
            </a:r>
            <a:r>
              <a:rPr lang="zh-CN" altLang="en-US" dirty="0" smtClean="0"/>
              <a:t>年，现役长征系列运载火箭</a:t>
            </a:r>
            <a:r>
              <a:rPr lang="zh-CN" altLang="en-US" dirty="0"/>
              <a:t>共</a:t>
            </a:r>
            <a:r>
              <a:rPr lang="zh-CN" altLang="en-US" dirty="0" smtClean="0"/>
              <a:t>完成超过</a:t>
            </a:r>
            <a:r>
              <a:rPr lang="en-US" altLang="zh-CN" dirty="0" smtClean="0"/>
              <a:t>200</a:t>
            </a:r>
            <a:r>
              <a:rPr lang="zh-CN" altLang="en-US" dirty="0" smtClean="0"/>
              <a:t>次</a:t>
            </a:r>
            <a:r>
              <a:rPr lang="zh-CN" altLang="en-US" dirty="0"/>
              <a:t>发射，实现了载人和探</a:t>
            </a:r>
            <a:r>
              <a:rPr lang="zh-CN" altLang="en-US" dirty="0" smtClean="0"/>
              <a:t>月</a:t>
            </a:r>
            <a:r>
              <a:rPr lang="zh-CN" altLang="en-US" dirty="0"/>
              <a:t>工程</a:t>
            </a:r>
            <a:r>
              <a:rPr lang="zh-CN" altLang="en-US" dirty="0" smtClean="0"/>
              <a:t>，</a:t>
            </a:r>
            <a:r>
              <a:rPr lang="zh-CN" altLang="en-US" dirty="0"/>
              <a:t>发射成功率高达</a:t>
            </a:r>
            <a:r>
              <a:rPr lang="en-US" altLang="zh-CN" dirty="0"/>
              <a:t>97.7%</a:t>
            </a:r>
            <a:r>
              <a:rPr lang="zh-CN" altLang="en-US" dirty="0"/>
              <a:t>，是世界各国最高的</a:t>
            </a:r>
            <a:r>
              <a:rPr lang="zh-CN" altLang="en-US" dirty="0" smtClean="0"/>
              <a:t>，证明宏观调控</a:t>
            </a:r>
            <a:r>
              <a:rPr lang="zh-CN" altLang="zh-CN" dirty="0" smtClean="0"/>
              <a:t>的</a:t>
            </a:r>
            <a:r>
              <a:rPr lang="zh-CN" altLang="en-US" dirty="0" smtClean="0"/>
              <a:t>有效</a:t>
            </a:r>
            <a:r>
              <a:rPr lang="zh-CN" altLang="zh-CN" dirty="0" smtClean="0"/>
              <a:t>性</a:t>
            </a:r>
            <a:r>
              <a:rPr lang="zh-CN" altLang="en-US" dirty="0" smtClean="0"/>
              <a:t>。</a:t>
            </a:r>
            <a:endParaRPr lang="zh-CN" altLang="en-US" dirty="0"/>
          </a:p>
        </p:txBody>
      </p:sp>
    </p:spTree>
    <p:extLst>
      <p:ext uri="{BB962C8B-B14F-4D97-AF65-F5344CB8AC3E}">
        <p14:creationId xmlns:p14="http://schemas.microsoft.com/office/powerpoint/2010/main" val="30294939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tt">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1674</TotalTime>
  <Words>4460</Words>
  <Application>Microsoft Office PowerPoint</Application>
  <PresentationFormat>全屏显示(4:3)</PresentationFormat>
  <Paragraphs>271</Paragraphs>
  <Slides>40</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黑体</vt:lpstr>
      <vt:lpstr>宋体</vt:lpstr>
      <vt:lpstr>微软雅黑</vt:lpstr>
      <vt:lpstr>Arial</vt:lpstr>
      <vt:lpstr>Calibri</vt:lpstr>
      <vt:lpstr>Wingdings</vt:lpstr>
      <vt:lpstr>Wingdings 2</vt:lpstr>
      <vt:lpstr>ttt</vt:lpstr>
      <vt:lpstr>互联网+与高等教育</vt:lpstr>
      <vt:lpstr>中国社会经济制度的特色</vt:lpstr>
      <vt:lpstr>中国高等教育的特点</vt:lpstr>
      <vt:lpstr>战略需求-1</vt:lpstr>
      <vt:lpstr>宏观调控-1（扩招行动）</vt:lpstr>
      <vt:lpstr>宏观调控-2 （211工程）</vt:lpstr>
      <vt:lpstr>宏观调控-3 （985工程）</vt:lpstr>
      <vt:lpstr>宏观调控-3 （985工程）</vt:lpstr>
      <vt:lpstr>宏观调控-4（效果）</vt:lpstr>
      <vt:lpstr>PowerPoint 演示文稿</vt:lpstr>
      <vt:lpstr>人才培养的“战略需求模式”</vt:lpstr>
      <vt:lpstr>战略需求模式的不足</vt:lpstr>
      <vt:lpstr>全面提高高等教育质量的关键</vt:lpstr>
      <vt:lpstr>全面提高本科教育质量的关键</vt:lpstr>
      <vt:lpstr>全面提高本科教育质量的难点</vt:lpstr>
      <vt:lpstr>名师教育资源不足</vt:lpstr>
      <vt:lpstr>名师教育资源需充分开发</vt:lpstr>
      <vt:lpstr>全面提高本科教育质量的关键</vt:lpstr>
      <vt:lpstr>全面提高高等教育质量的机遇 “互联网+”（MOOC）</vt:lpstr>
      <vt:lpstr> 全面提高高等教育质量的机遇</vt:lpstr>
      <vt:lpstr> 全面提高高等教育质量的机遇</vt:lpstr>
      <vt:lpstr>我国全面推广MOOC课件面临的问题</vt:lpstr>
      <vt:lpstr>结合我国实际情况推广MOOC</vt:lpstr>
      <vt:lpstr>结合我国实际情况推广MOOC</vt:lpstr>
      <vt:lpstr>结合我国实际情况推广MOOC</vt:lpstr>
      <vt:lpstr>结合我国实际情况推广MOOC</vt:lpstr>
      <vt:lpstr>结合我国实际情况推广MOOC</vt:lpstr>
      <vt:lpstr>结合我国实际情况推广MOOC</vt:lpstr>
      <vt:lpstr>结合我国实际情况推广MOOC</vt:lpstr>
      <vt:lpstr>结合我国实际情况推广MOOC</vt:lpstr>
      <vt:lpstr>从战略需求角度推广MOOC</vt:lpstr>
      <vt:lpstr>报告提纲</vt:lpstr>
      <vt:lpstr>现状：面向验证的科技实践课程</vt:lpstr>
      <vt:lpstr>科技实践课程</vt:lpstr>
      <vt:lpstr>全面提高高等教育质量的机遇 “互联网+”（MOOP）</vt:lpstr>
      <vt:lpstr>全面提高高等教育质量的机遇 “互联网+”（MOOP）</vt:lpstr>
      <vt:lpstr>全面提高高等教育质量的机遇 “互联网+”（MOOP）</vt:lpstr>
      <vt:lpstr>目标：面向创新的科技实践</vt:lpstr>
      <vt:lpstr>大众创新，万众创业-人才支撑</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论中国高等教育的特色</dc:title>
  <dc:creator>lam</dc:creator>
  <cp:lastModifiedBy>Xianglong Liu</cp:lastModifiedBy>
  <cp:revision>123</cp:revision>
  <dcterms:created xsi:type="dcterms:W3CDTF">2016-07-07T07:30:03Z</dcterms:created>
  <dcterms:modified xsi:type="dcterms:W3CDTF">2016-07-21T15:21:32Z</dcterms:modified>
</cp:coreProperties>
</file>