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86" r:id="rId4"/>
    <p:sldId id="290" r:id="rId5"/>
    <p:sldId id="259" r:id="rId6"/>
    <p:sldId id="307" r:id="rId7"/>
    <p:sldId id="310" r:id="rId8"/>
    <p:sldId id="317" r:id="rId9"/>
    <p:sldId id="316" r:id="rId10"/>
    <p:sldId id="315" r:id="rId11"/>
    <p:sldId id="318" r:id="rId12"/>
    <p:sldId id="314" r:id="rId13"/>
    <p:sldId id="312" r:id="rId14"/>
    <p:sldId id="308" r:id="rId15"/>
    <p:sldId id="264" r:id="rId16"/>
    <p:sldId id="2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  <a:srgbClr val="F2F2F2"/>
    <a:srgbClr val="EDEDED"/>
    <a:srgbClr val="A1D7D1"/>
    <a:srgbClr val="F57365"/>
    <a:srgbClr val="F8D158"/>
    <a:srgbClr val="ABABAB"/>
    <a:srgbClr val="84CBC3"/>
    <a:srgbClr val="F8D25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2" autoAdjust="0"/>
    <p:restoredTop sz="94660"/>
  </p:normalViewPr>
  <p:slideViewPr>
    <p:cSldViewPr>
      <p:cViewPr varScale="1">
        <p:scale>
          <a:sx n="83" d="100"/>
          <a:sy n="83" d="100"/>
        </p:scale>
        <p:origin x="-8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.bat" TargetMode="External"/><Relationship Id="rId2" Type="http://schemas.openxmlformats.org/officeDocument/2006/relationships/hyperlink" Target="https://16z2244i45.imwork.net:10753/ui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59632" y="1823720"/>
            <a:ext cx="6345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3200" b="1" dirty="0"/>
              <a:t>基于私有云的</a:t>
            </a:r>
            <a:r>
              <a:rPr lang="zh-CN" altLang="zh-CN" sz="3200" b="1" dirty="0" smtClean="0"/>
              <a:t>计算机</a:t>
            </a:r>
            <a:r>
              <a:rPr lang="zh-CN" altLang="en-US" sz="3200" b="1" dirty="0" smtClean="0"/>
              <a:t>系统</a:t>
            </a:r>
            <a:r>
              <a:rPr lang="zh-CN" altLang="zh-CN" sz="3200" b="1" dirty="0" smtClean="0"/>
              <a:t>实验</a:t>
            </a:r>
            <a:r>
              <a:rPr lang="zh-CN" altLang="zh-CN" sz="3200" b="1" dirty="0"/>
              <a:t>环境在线快速生成平台</a:t>
            </a:r>
            <a:endParaRPr lang="zh-CN" altLang="en-US" sz="3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567" y="411510"/>
            <a:ext cx="9021929" cy="46166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</a:rPr>
              <a:t>第二届“面向计算机类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MOOC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</a:rPr>
              <a:t>的大规模在线学习支撑工具”研讨会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520528" y="3939902"/>
            <a:ext cx="360040" cy="307777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731315" y="3959647"/>
            <a:ext cx="2698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报告人：王成喜　（吉林大学）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14567" y="3425642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37207" y="3939902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E-mail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wangchx@jlu.edu.cn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Group 14"/>
          <p:cNvGrpSpPr/>
          <p:nvPr/>
        </p:nvGrpSpPr>
        <p:grpSpPr bwMode="auto">
          <a:xfrm>
            <a:off x="1403648" y="3949103"/>
            <a:ext cx="333354" cy="318321"/>
            <a:chOff x="4248" y="3024"/>
            <a:chExt cx="600" cy="599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" y="987574"/>
            <a:ext cx="4216923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3" y="6241"/>
            <a:ext cx="4263258" cy="1773422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4280956" y="418206"/>
            <a:ext cx="613691" cy="143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72" y="1275606"/>
            <a:ext cx="4512732" cy="2285951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 flipV="1">
            <a:off x="4280956" y="1851670"/>
            <a:ext cx="306845" cy="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-4422"/>
            <a:ext cx="4907348" cy="35122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"/>
            <a:ext cx="4339943" cy="35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1" y="339502"/>
            <a:ext cx="4595811" cy="3184342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8" y="6241"/>
            <a:ext cx="5574508" cy="35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07505" y="5147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472731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23529" y="3712421"/>
            <a:ext cx="8568951" cy="1307601"/>
            <a:chOff x="788639" y="2931790"/>
            <a:chExt cx="7743801" cy="2165847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06" y="472730"/>
            <a:ext cx="2548422" cy="28191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37" y="472731"/>
            <a:ext cx="2189003" cy="28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7" y="1366068"/>
            <a:ext cx="2293357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7619" y="1347614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35302" y="1347614"/>
            <a:ext cx="2862758" cy="28805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732913" y="1458190"/>
            <a:ext cx="257472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   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专业服务器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移动终端设备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6091" y="1347614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80073" y="1347614"/>
            <a:ext cx="2862758" cy="28805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853326" y="1443760"/>
            <a:ext cx="2574727" cy="163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1.Xen…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2.Microsoft Hyper-V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3.VMWare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vSphere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866349" y="1753465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5092221" y="1752253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主要技术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0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>
            <a:hlinkClick r:id="rId2"/>
          </p:cNvPr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endParaRPr lang="zh-CN" altLang="en-US" sz="1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Oval 1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远程登录</a:t>
            </a:r>
            <a:endParaRPr lang="zh-CN" altLang="en-US" sz="1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671651" y="3781249"/>
            <a:ext cx="508880" cy="425995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03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1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endParaRPr lang="zh-CN" altLang="en-US" sz="1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5536" y="381313"/>
            <a:ext cx="12755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应用实例访问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22" y="-22840"/>
            <a:ext cx="2627784" cy="20725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42" y="3401159"/>
            <a:ext cx="3096344" cy="1618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3418363" y="2065169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rgbClr val="86868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785485" y="2574171"/>
            <a:ext cx="1512542" cy="1895740"/>
            <a:chOff x="522514" y="3027330"/>
            <a:chExt cx="1512542" cy="1440160"/>
          </a:xfrm>
          <a:solidFill>
            <a:srgbClr val="EDEDED"/>
          </a:solidFill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120164" y="2571750"/>
            <a:ext cx="1512542" cy="1895740"/>
            <a:chOff x="522514" y="3027330"/>
            <a:chExt cx="1512542" cy="1440160"/>
          </a:xfrm>
          <a:solidFill>
            <a:srgbClr val="EDEDED"/>
          </a:solidFill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2996450" y="3114210"/>
            <a:ext cx="10823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在线实验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实时演练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理论与实践结合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9555" y="3111789"/>
            <a:ext cx="95410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提高教学效率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丰富教学资源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78862" y="3111789"/>
            <a:ext cx="121058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Web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服务环境搭建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多种系统快速生成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37517" y="266971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功能简述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建设目标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484050" y="2667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应用实例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2"/>
          <p:cNvSpPr>
            <a:spLocks noEditPoints="1"/>
          </p:cNvSpPr>
          <p:nvPr/>
        </p:nvSpPr>
        <p:spPr bwMode="auto">
          <a:xfrm>
            <a:off x="5653726" y="207865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006995" y="2600148"/>
            <a:ext cx="1512542" cy="1895740"/>
            <a:chOff x="522514" y="3027330"/>
            <a:chExt cx="1512542" cy="1440160"/>
          </a:xfrm>
          <a:solidFill>
            <a:srgbClr val="EDEDED"/>
          </a:solidFill>
        </p:grpSpPr>
        <p:sp>
          <p:nvSpPr>
            <p:cNvPr id="40" name="矩形 3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219653" y="3140187"/>
            <a:ext cx="10823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分布式集群服务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大数据可视化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60721" y="26956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发展规划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29296" y="1491630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32058" y="1556737"/>
            <a:ext cx="1800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itchFamily="34" charset="0"/>
              <a:buNone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03721" y="1628196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177096" y="1628196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12815" y="2501828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0933" y="2501828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916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建设目标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596"/>
            <a:ext cx="3095883" cy="13189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540"/>
            <a:ext cx="3203848" cy="23159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58" y="278281"/>
            <a:ext cx="3174741" cy="20032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61309"/>
            <a:ext cx="3431144" cy="2180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/>
      <p:bldP spid="19527" grpId="0" animBg="1"/>
      <p:bldP spid="19529" grpId="0" animBg="1"/>
      <p:bldP spid="19530" grpId="0" animBg="1"/>
      <p:bldP spid="195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6401" y="1902412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1" y="563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丰富的课程实验环境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“随用随享”快速生成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实验过程的记录监督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361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专业课程在线实验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231" y="1829365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2930707" y="3328265"/>
            <a:ext cx="147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JLU-MOOC</a:t>
            </a:r>
            <a:r>
              <a:rPr lang="zh-CN" altLang="en-US" sz="1200" dirty="0" smtClean="0">
                <a:solidFill>
                  <a:schemeClr val="bg1"/>
                </a:solidFill>
              </a:rPr>
              <a:t>在线实验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963123" y="3684718"/>
            <a:ext cx="147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JLU-MOOC</a:t>
            </a:r>
            <a:r>
              <a:rPr lang="zh-CN" altLang="en-US" sz="1200" dirty="0" smtClean="0">
                <a:solidFill>
                  <a:schemeClr val="bg1"/>
                </a:solidFill>
              </a:rPr>
              <a:t>在线指导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697987" y="1965243"/>
            <a:ext cx="14749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JLU-MOOC</a:t>
            </a:r>
            <a:r>
              <a:rPr lang="zh-CN" altLang="en-US" sz="1200" dirty="0" smtClean="0">
                <a:solidFill>
                  <a:schemeClr val="bg1"/>
                </a:solidFill>
              </a:rPr>
              <a:t>实践平台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706154" y="2325839"/>
            <a:ext cx="13210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JLU-MOOC</a:t>
            </a:r>
            <a:r>
              <a:rPr lang="zh-CN" altLang="en-US" sz="1200" dirty="0" smtClean="0">
                <a:solidFill>
                  <a:schemeClr val="bg1"/>
                </a:solidFill>
              </a:rPr>
              <a:t>云服务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功能简述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24 C 0.07014 0.09815 0.08612 0.27994 0.03212 0.40741 C -0.0217 0.53426 -0.12465 0.55772 -0.19756 0.4608 C -0.27031 0.36296 -0.28541 0.18086 -0.23159 0.05432 C -0.1776 -0.07346 -0.07517 -0.0963 -0.00243 0.00124 Z " pathEditMode="relative" rAng="2220000" ptsTypes="AAAAA">
                                      <p:cBhvr>
                                        <p:cTn id="56" dur="1200" fill="hold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2296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61 C 0.05347 0.09753 0.05052 0.25741 -0.00695 0.35648 C -0.06476 0.45556 -0.15487 0.45494 -0.20764 0.35679 C -0.26146 0.25864 -0.25799 0.09908 -0.20035 0.00031 C -0.14306 -0.09938 -0.0533 -0.09876 4.44444E-6 -0.00061 Z " pathEditMode="relative" rAng="2760000" ptsTypes="AAAAA">
                                      <p:cBhvr>
                                        <p:cTn id="58" dur="12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787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3 C -0.03559 -0.13117 -0.00625 -0.2895 0.0677 -0.35277 C 0.14114 -0.41666 0.22951 -0.36142 0.26579 -0.23055 C 0.30121 -0.09907 0.27118 0.05803 0.19739 0.12223 C 0.12465 0.1855 0.03576 0.13056 -0.00018 -0.0003 Z " pathEditMode="relative" rAng="14640000" ptsTypes="AAAAA">
                                      <p:cBhvr>
                                        <p:cTn id="60" dur="12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31 C -0.04584 -0.11235 -0.02795 -0.275 0.04028 -0.36451 C 0.1092 -0.45247 0.20208 -0.43272 0.24809 -0.32099 C 0.29427 -0.20802 0.27587 -0.04506 0.20729 0.04352 C 0.13854 0.13272 0.046 0.11265 -0.00035 -0.00031 Z " pathEditMode="relative" rAng="14040000" ptsTypes="AAAAA">
                                      <p:cBhvr>
                                        <p:cTn id="62" dur="1200" fill="hold"/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/>
      <p:bldP spid="24616" grpId="0"/>
      <p:bldP spid="24617" grpId="0"/>
      <p:bldP spid="24618" grpId="0"/>
      <p:bldP spid="24619" grpId="0"/>
      <p:bldP spid="24620" grpId="0"/>
      <p:bldP spid="24625" grpId="0"/>
      <p:bldP spid="24626" grpId="0"/>
      <p:bldP spid="24627" grpId="0" animBg="1"/>
      <p:bldP spid="24628" grpId="0"/>
      <p:bldP spid="24629" grpId="0"/>
      <p:bldP spid="24630" grpId="0"/>
      <p:bldP spid="246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412718" y="3551576"/>
            <a:ext cx="1422297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JLU-MOOC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私有云平台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JLU-MOOC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吉大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422297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分享资源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实践展示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发展规划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522064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902471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350743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126607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573292" y="2121656"/>
            <a:ext cx="0" cy="809875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83940" y="1885045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1" y="1885045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501619"/>
            <a:ext cx="476250" cy="4779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7799016" y="2931531"/>
            <a:ext cx="0" cy="808287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562479" y="3501619"/>
            <a:ext cx="473075" cy="4779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2665934" y="3501619"/>
            <a:ext cx="473075" cy="477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336756" y="1885045"/>
            <a:ext cx="473075" cy="4748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>
            <a:off x="805770" y="2686880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2379595" y="2686880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603732" y="2686880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824921" y="268688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6050646" y="268688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7276140" y="2686880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>
            <a:spLocks noEditPoints="1"/>
          </p:cNvSpPr>
          <p:nvPr/>
        </p:nvSpPr>
        <p:spPr bwMode="auto">
          <a:xfrm>
            <a:off x="1433164" y="2002962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4027320" y="2004003"/>
            <a:ext cx="198574" cy="235305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2"/>
          <p:cNvSpPr>
            <a:spLocks noEditPoints="1"/>
          </p:cNvSpPr>
          <p:nvPr/>
        </p:nvSpPr>
        <p:spPr bwMode="auto">
          <a:xfrm>
            <a:off x="5247424" y="3605663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2784853" y="3630904"/>
            <a:ext cx="235234" cy="219414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88639" y="3417842"/>
            <a:ext cx="1466850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登录云平台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7678865" y="3628254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4"/>
          <p:cNvSpPr>
            <a:spLocks noEditPoints="1"/>
          </p:cNvSpPr>
          <p:nvPr/>
        </p:nvSpPr>
        <p:spPr bwMode="auto">
          <a:xfrm>
            <a:off x="6455817" y="2017038"/>
            <a:ext cx="238125" cy="224898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93182" y="3417842"/>
            <a:ext cx="1466850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根据实验内容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设定系统环境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841454" y="3417842"/>
            <a:ext cx="1466850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实验结束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环境归一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110847" y="1870339"/>
            <a:ext cx="1466850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实验资源统计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616525" y="1851670"/>
            <a:ext cx="1466850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分享结果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065590" y="2256199"/>
            <a:ext cx="1466850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退出云平台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167382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01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547788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02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771925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03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4994473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04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218610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05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7444333" y="2827279"/>
            <a:ext cx="709364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1"/>
                </a:solidFill>
              </a:rPr>
              <a:t>STEP 06</a:t>
            </a:r>
            <a:endParaRPr lang="en-US" altLang="zh-CN" sz="1050" dirty="0" smtClean="0">
              <a:solidFill>
                <a:schemeClr val="bg1"/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8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" y="987574"/>
            <a:ext cx="4216923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3" y="6241"/>
            <a:ext cx="4263258" cy="177342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70" y="1203598"/>
            <a:ext cx="4512734" cy="2304255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4280956" y="418206"/>
            <a:ext cx="613691" cy="143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4280956" y="1851670"/>
            <a:ext cx="306845" cy="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" y="987574"/>
            <a:ext cx="4216923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3" y="6241"/>
            <a:ext cx="4263258" cy="1773422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4280956" y="418206"/>
            <a:ext cx="613691" cy="143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0345"/>
            <a:ext cx="4524164" cy="2199517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 flipV="1">
            <a:off x="4280956" y="1851670"/>
            <a:ext cx="306845" cy="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651870"/>
            <a:ext cx="8568951" cy="1307601"/>
            <a:chOff x="788639" y="2931790"/>
            <a:chExt cx="7743801" cy="216584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22064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902471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5350743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126607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6573292" y="3201776"/>
              <a:ext cx="0" cy="809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283940" y="2965165"/>
              <a:ext cx="474663" cy="4748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890071" y="2965165"/>
              <a:ext cx="473075" cy="4748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111030" y="4581739"/>
              <a:ext cx="476250" cy="4779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7799016" y="4011651"/>
              <a:ext cx="0" cy="808287"/>
            </a:xfrm>
            <a:prstGeom prst="line">
              <a:avLst/>
            </a:prstGeom>
            <a:noFill/>
            <a:ln w="635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7562479" y="4581739"/>
              <a:ext cx="473075" cy="4779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665934" y="4581739"/>
              <a:ext cx="473075" cy="477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336756" y="2965165"/>
              <a:ext cx="473075" cy="4748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805770" y="3767000"/>
              <a:ext cx="1424666" cy="487714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79595" y="3767000"/>
              <a:ext cx="1045752" cy="487714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603732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24921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050646" y="3767000"/>
              <a:ext cx="1048468" cy="487714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276140" y="3767000"/>
              <a:ext cx="1045752" cy="487714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433164" y="3083082"/>
              <a:ext cx="177800" cy="238974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27320" y="3084123"/>
              <a:ext cx="198574" cy="235305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247424" y="4685783"/>
              <a:ext cx="203462" cy="26830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784853" y="4711024"/>
              <a:ext cx="235234" cy="219414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8639" y="4497962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7678865" y="4708374"/>
              <a:ext cx="240302" cy="245718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6455817" y="3097158"/>
              <a:ext cx="238125" cy="224898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393182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根据实验内容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设定系统环境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41454" y="4497962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实验结束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环境归一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110847" y="2950459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实验资源统计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616525" y="2931790"/>
              <a:ext cx="1466850" cy="59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分享结果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7065590" y="3336319"/>
              <a:ext cx="1466850" cy="27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退出云平台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167382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01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547788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02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771925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03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99447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04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218610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05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>
              <a:off x="7444333" y="3907399"/>
              <a:ext cx="709364" cy="22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STEP 06</a:t>
              </a:r>
              <a:endParaRPr lang="en-US" altLang="zh-CN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44017" y="6240"/>
            <a:ext cx="899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应用实例</a:t>
            </a:r>
            <a:endParaRPr lang="en-US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7504" y="267494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" y="987574"/>
            <a:ext cx="4216923" cy="2088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43" y="6241"/>
            <a:ext cx="4263258" cy="1773422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4280956" y="418206"/>
            <a:ext cx="613691" cy="143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64" y="1303783"/>
            <a:ext cx="4518630" cy="2276079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 flipV="1">
            <a:off x="4280956" y="1851670"/>
            <a:ext cx="306845" cy="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480</Words>
  <Application>Microsoft Office PowerPoint</Application>
  <PresentationFormat>全屏显示(16:9)</PresentationFormat>
  <Paragraphs>203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Hantor</cp:lastModifiedBy>
  <cp:revision>220</cp:revision>
  <dcterms:created xsi:type="dcterms:W3CDTF">2016-04-09T09:29:00Z</dcterms:created>
  <dcterms:modified xsi:type="dcterms:W3CDTF">2017-06-04T02:19:04Z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