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884" r:id="rId2"/>
    <p:sldId id="908" r:id="rId3"/>
    <p:sldId id="909" r:id="rId4"/>
    <p:sldId id="910" r:id="rId5"/>
    <p:sldId id="923" r:id="rId6"/>
    <p:sldId id="913" r:id="rId7"/>
    <p:sldId id="915" r:id="rId8"/>
    <p:sldId id="916" r:id="rId9"/>
    <p:sldId id="887" r:id="rId10"/>
    <p:sldId id="926" r:id="rId11"/>
    <p:sldId id="890" r:id="rId12"/>
    <p:sldId id="893" r:id="rId13"/>
    <p:sldId id="928" r:id="rId14"/>
    <p:sldId id="932" r:id="rId15"/>
    <p:sldId id="927" r:id="rId16"/>
    <p:sldId id="933" r:id="rId17"/>
    <p:sldId id="934" r:id="rId18"/>
    <p:sldId id="900" r:id="rId19"/>
    <p:sldId id="935" r:id="rId20"/>
    <p:sldId id="929" r:id="rId21"/>
    <p:sldId id="899" r:id="rId22"/>
    <p:sldId id="904" r:id="rId23"/>
    <p:sldId id="905" r:id="rId24"/>
    <p:sldId id="906" r:id="rId25"/>
    <p:sldId id="907" r:id="rId26"/>
    <p:sldId id="898" r:id="rId27"/>
    <p:sldId id="925" r:id="rId28"/>
    <p:sldId id="894" r:id="rId29"/>
    <p:sldId id="930" r:id="rId30"/>
  </p:sldIdLst>
  <p:sldSz cx="9144000" cy="5143500" type="screen16x9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FF"/>
    <a:srgbClr val="FFFFFF"/>
    <a:srgbClr val="FFFFCC"/>
    <a:srgbClr val="FFCC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404" autoAdjust="0"/>
  </p:normalViewPr>
  <p:slideViewPr>
    <p:cSldViewPr snapToObjects="1">
      <p:cViewPr varScale="1">
        <p:scale>
          <a:sx n="102" d="100"/>
          <a:sy n="102" d="100"/>
        </p:scale>
        <p:origin x="204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41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340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停留时间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66-4848-9977-8953E6336EA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66-4848-9977-8953E6336E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66-4848-9977-8953E6336EA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66-4848-9977-8953E6336EA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D66-4848-9977-8953E6336EA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D66-4848-9977-8953E6336EA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D66-4848-9977-8953E6336EA6}"/>
              </c:ext>
            </c:extLst>
          </c:dPt>
          <c:cat>
            <c:strRef>
              <c:f>Sheet1!$A$2:$A$8</c:f>
              <c:strCache>
                <c:ptCount val="7"/>
                <c:pt idx="0">
                  <c:v>第一题</c:v>
                </c:pt>
                <c:pt idx="1">
                  <c:v>第二题</c:v>
                </c:pt>
                <c:pt idx="2">
                  <c:v>第三题</c:v>
                </c:pt>
                <c:pt idx="3">
                  <c:v>第四题</c:v>
                </c:pt>
                <c:pt idx="4">
                  <c:v>第五题</c:v>
                </c:pt>
                <c:pt idx="5">
                  <c:v>第六题</c:v>
                </c:pt>
                <c:pt idx="6">
                  <c:v>第七题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3</c:v>
                </c:pt>
                <c:pt idx="3">
                  <c:v>15</c:v>
                </c:pt>
                <c:pt idx="4">
                  <c:v>4</c:v>
                </c:pt>
                <c:pt idx="5">
                  <c:v>5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D66-4848-9977-8953E6336E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100" dirty="0" smtClean="0"/>
              <a:t>成绩统计</a:t>
            </a:r>
            <a:endParaRPr lang="zh-CN" alt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查询语言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第一题</c:v>
                </c:pt>
                <c:pt idx="1">
                  <c:v>第二题</c:v>
                </c:pt>
                <c:pt idx="2">
                  <c:v>第三题</c:v>
                </c:pt>
                <c:pt idx="3">
                  <c:v>第四题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89</c:v>
                </c:pt>
                <c:pt idx="2">
                  <c:v>78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CC-4119-8C39-5E476610CD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数据库编程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第一题</c:v>
                </c:pt>
                <c:pt idx="1">
                  <c:v>第二题</c:v>
                </c:pt>
                <c:pt idx="2">
                  <c:v>第三题</c:v>
                </c:pt>
                <c:pt idx="3">
                  <c:v>第四题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78</c:v>
                </c:pt>
                <c:pt idx="2">
                  <c:v>69</c:v>
                </c:pt>
                <c:pt idx="3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CC-4119-8C39-5E476610CD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更新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第一题</c:v>
                </c:pt>
                <c:pt idx="1">
                  <c:v>第二题</c:v>
                </c:pt>
                <c:pt idx="2">
                  <c:v>第三题</c:v>
                </c:pt>
                <c:pt idx="3">
                  <c:v>第四题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82</c:v>
                </c:pt>
                <c:pt idx="1">
                  <c:v>72</c:v>
                </c:pt>
                <c:pt idx="2">
                  <c:v>83</c:v>
                </c:pt>
                <c:pt idx="3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CC-4119-8C39-5E476610C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6494384"/>
        <c:axId val="546494712"/>
      </c:lineChart>
      <c:catAx>
        <c:axId val="54649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6494712"/>
        <c:crosses val="autoZero"/>
        <c:auto val="1"/>
        <c:lblAlgn val="ctr"/>
        <c:lblOffset val="100"/>
        <c:noMultiLvlLbl val="0"/>
      </c:catAx>
      <c:valAx>
        <c:axId val="546494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649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3EC02-5FAB-4442-BB74-F3219F3D0A65}" type="doc">
      <dgm:prSet loTypeId="urn:microsoft.com/office/officeart/2005/8/layout/vList4#1" loCatId="picture" qsTypeId="urn:microsoft.com/office/officeart/2005/8/quickstyle/3d3" qsCatId="3D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27592CB5-FBD4-474C-A73B-98A630562A9F}">
      <dgm:prSet phldrT="[文本]" custT="1"/>
      <dgm:spPr/>
      <dgm:t>
        <a:bodyPr/>
        <a:lstStyle/>
        <a:p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一</a:t>
          </a:r>
          <a:r>
            <a:rPr lang="en-US" altLang="zh-CN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中国人民大学数据库系统概论建设</a:t>
          </a:r>
          <a:endParaRPr lang="zh-CN" altLang="en-US" sz="28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gm:t>
    </dgm:pt>
    <dgm:pt modelId="{E5ED64FE-6512-4991-9260-13E3E25290E0}" type="parTrans" cxnId="{A41CE63B-6548-4BA3-AABB-6088D41B27A1}">
      <dgm:prSet/>
      <dgm:spPr/>
      <dgm:t>
        <a:bodyPr/>
        <a:lstStyle/>
        <a:p>
          <a:endParaRPr lang="zh-CN" altLang="en-US" sz="3200" b="0" i="0">
            <a:latin typeface="Baskerville Old Face" panose="02020602080505020303" pitchFamily="18" charset="0"/>
          </a:endParaRPr>
        </a:p>
      </dgm:t>
    </dgm:pt>
    <dgm:pt modelId="{F97B9833-74A3-4144-BFF0-30D28BEA2B3A}" type="sibTrans" cxnId="{A41CE63B-6548-4BA3-AABB-6088D41B27A1}">
      <dgm:prSet/>
      <dgm:spPr/>
      <dgm:t>
        <a:bodyPr/>
        <a:lstStyle/>
        <a:p>
          <a:endParaRPr lang="zh-CN" altLang="en-US" sz="3200" b="0" i="0">
            <a:latin typeface="Baskerville Old Face" panose="02020602080505020303" pitchFamily="18" charset="0"/>
          </a:endParaRPr>
        </a:p>
      </dgm:t>
    </dgm:pt>
    <dgm:pt modelId="{B0793716-3504-43DC-8639-B242925F3AD9}">
      <dgm:prSet phldrT="[文本]" custT="1"/>
      <dgm:spPr/>
      <dgm:t>
        <a:bodyPr/>
        <a:lstStyle/>
        <a:p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二</a:t>
          </a:r>
          <a:r>
            <a:rPr lang="en-US" altLang="zh-CN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数据库系统概论实验平台建设</a:t>
          </a:r>
          <a:endParaRPr lang="zh-CN" altLang="en-US" sz="28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gm:t>
    </dgm:pt>
    <dgm:pt modelId="{CF76AF19-4EB9-4F7C-A521-C1C6B9279A95}" type="parTrans" cxnId="{2076C7D9-42A8-4428-959C-4E35BEBCD3CB}">
      <dgm:prSet/>
      <dgm:spPr/>
      <dgm:t>
        <a:bodyPr/>
        <a:lstStyle/>
        <a:p>
          <a:endParaRPr lang="zh-CN" altLang="en-US" sz="3200" b="0" i="0">
            <a:latin typeface="Baskerville Old Face" panose="02020602080505020303" pitchFamily="18" charset="0"/>
          </a:endParaRPr>
        </a:p>
      </dgm:t>
    </dgm:pt>
    <dgm:pt modelId="{AD8D46B9-AA90-4E48-B3FD-E304BF4BF9CF}" type="sibTrans" cxnId="{2076C7D9-42A8-4428-959C-4E35BEBCD3CB}">
      <dgm:prSet/>
      <dgm:spPr/>
      <dgm:t>
        <a:bodyPr/>
        <a:lstStyle/>
        <a:p>
          <a:endParaRPr lang="zh-CN" altLang="en-US" sz="3200" b="0" i="0">
            <a:latin typeface="Baskerville Old Face" panose="02020602080505020303" pitchFamily="18" charset="0"/>
          </a:endParaRPr>
        </a:p>
      </dgm:t>
    </dgm:pt>
    <dgm:pt modelId="{18E7D2D1-EC62-4140-948E-E3DECFD998DA}">
      <dgm:prSet phldrT="[文本]" custT="1"/>
      <dgm:spPr/>
      <dgm:t>
        <a:bodyPr/>
        <a:lstStyle/>
        <a:p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三</a:t>
          </a:r>
          <a:r>
            <a:rPr lang="en-US" altLang="zh-CN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实验平台未来的工作</a:t>
          </a:r>
          <a:r>
            <a:rPr lang="en-US" altLang="zh-CN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 </a:t>
          </a:r>
          <a:endParaRPr lang="zh-CN" altLang="en-US" sz="28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gm:t>
    </dgm:pt>
    <dgm:pt modelId="{95655B70-23C8-4891-8600-5808CB976206}" type="parTrans" cxnId="{B20D505F-E149-432C-844C-514110587A89}">
      <dgm:prSet/>
      <dgm:spPr/>
      <dgm:t>
        <a:bodyPr/>
        <a:lstStyle/>
        <a:p>
          <a:endParaRPr lang="zh-CN" altLang="en-US" sz="3200" b="0" i="0">
            <a:latin typeface="Baskerville Old Face" panose="02020602080505020303" pitchFamily="18" charset="0"/>
          </a:endParaRPr>
        </a:p>
      </dgm:t>
    </dgm:pt>
    <dgm:pt modelId="{6B32ED0B-F68A-44F3-91F6-7F20CE6C6C78}" type="sibTrans" cxnId="{B20D505F-E149-432C-844C-514110587A89}">
      <dgm:prSet/>
      <dgm:spPr/>
      <dgm:t>
        <a:bodyPr/>
        <a:lstStyle/>
        <a:p>
          <a:endParaRPr lang="zh-CN" altLang="en-US" sz="3200" b="0" i="0">
            <a:latin typeface="Baskerville Old Face" panose="02020602080505020303" pitchFamily="18" charset="0"/>
          </a:endParaRPr>
        </a:p>
      </dgm:t>
    </dgm:pt>
    <dgm:pt modelId="{5DE6113E-215B-434E-94B2-A5801D2436FA}" type="pres">
      <dgm:prSet presAssocID="{D2D3EC02-5FAB-4442-BB74-F3219F3D0A6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A7546E4-9153-4E44-BA95-3BF892504302}" type="pres">
      <dgm:prSet presAssocID="{27592CB5-FBD4-474C-A73B-98A630562A9F}" presName="comp" presStyleCnt="0"/>
      <dgm:spPr/>
    </dgm:pt>
    <dgm:pt modelId="{CDD1C70F-D6D1-4485-9268-85C577EFE880}" type="pres">
      <dgm:prSet presAssocID="{27592CB5-FBD4-474C-A73B-98A630562A9F}" presName="box" presStyleLbl="node1" presStyleIdx="0" presStyleCnt="3" custScaleY="114042"/>
      <dgm:spPr/>
      <dgm:t>
        <a:bodyPr/>
        <a:lstStyle/>
        <a:p>
          <a:endParaRPr lang="zh-CN" altLang="en-US"/>
        </a:p>
      </dgm:t>
    </dgm:pt>
    <dgm:pt modelId="{60C2E508-A8F2-4DAB-881A-DD46AE709C7E}" type="pres">
      <dgm:prSet presAssocID="{27592CB5-FBD4-474C-A73B-98A630562A9F}" presName="img" presStyleLbl="fgImgPlace1" presStyleIdx="0" presStyleCnt="3" custScaleX="88658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2000" b="-2000"/>
          </a:stretch>
        </a:blipFill>
      </dgm:spPr>
      <dgm:t>
        <a:bodyPr/>
        <a:lstStyle/>
        <a:p>
          <a:endParaRPr lang="zh-CN" altLang="en-US"/>
        </a:p>
      </dgm:t>
    </dgm:pt>
    <dgm:pt modelId="{0F2D60ED-43AA-4336-BA9D-A2B56BCB2A02}" type="pres">
      <dgm:prSet presAssocID="{27592CB5-FBD4-474C-A73B-98A630562A9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96498B-3113-435B-9BED-FE84BA543726}" type="pres">
      <dgm:prSet presAssocID="{F97B9833-74A3-4144-BFF0-30D28BEA2B3A}" presName="spacer" presStyleCnt="0"/>
      <dgm:spPr/>
    </dgm:pt>
    <dgm:pt modelId="{EDE9F3F6-85F9-4B14-9B01-17BC817BF2D3}" type="pres">
      <dgm:prSet presAssocID="{B0793716-3504-43DC-8639-B242925F3AD9}" presName="comp" presStyleCnt="0"/>
      <dgm:spPr/>
    </dgm:pt>
    <dgm:pt modelId="{19098EB4-B200-4E27-96B9-8F2C69DAB7FF}" type="pres">
      <dgm:prSet presAssocID="{B0793716-3504-43DC-8639-B242925F3AD9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356BCE15-B23A-41AB-A749-3261ADBB81A1}" type="pres">
      <dgm:prSet presAssocID="{B0793716-3504-43DC-8639-B242925F3AD9}" presName="img" presStyleLbl="fgImgPlace1" presStyleIdx="1" presStyleCnt="3"/>
      <dgm:spPr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0F664519-701A-46A4-A89E-9975C3D5FA96}" type="pres">
      <dgm:prSet presAssocID="{B0793716-3504-43DC-8639-B242925F3AD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600DCD-15B1-436B-8643-4CF97E679630}" type="pres">
      <dgm:prSet presAssocID="{AD8D46B9-AA90-4E48-B3FD-E304BF4BF9CF}" presName="spacer" presStyleCnt="0"/>
      <dgm:spPr/>
    </dgm:pt>
    <dgm:pt modelId="{D876507F-6164-41A3-9417-31F0209E22C5}" type="pres">
      <dgm:prSet presAssocID="{18E7D2D1-EC62-4140-948E-E3DECFD998DA}" presName="comp" presStyleCnt="0"/>
      <dgm:spPr/>
    </dgm:pt>
    <dgm:pt modelId="{5D12D8EB-669B-4D4E-9A13-7AEA56B74A7E}" type="pres">
      <dgm:prSet presAssocID="{18E7D2D1-EC62-4140-948E-E3DECFD998DA}" presName="box" presStyleLbl="node1" presStyleIdx="2" presStyleCnt="3" custLinFactNeighborX="338"/>
      <dgm:spPr/>
      <dgm:t>
        <a:bodyPr/>
        <a:lstStyle/>
        <a:p>
          <a:endParaRPr lang="zh-CN" altLang="en-US"/>
        </a:p>
      </dgm:t>
    </dgm:pt>
    <dgm:pt modelId="{63775DCA-F7B3-4751-BF08-D5415087B396}" type="pres">
      <dgm:prSet presAssocID="{18E7D2D1-EC62-4140-948E-E3DECFD998DA}" presName="img" presStyleLbl="fgImgPlace1" presStyleIdx="2" presStyleCnt="3"/>
      <dgm:spPr>
        <a:blipFill rotWithShape="1"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19000" b="-19000"/>
          </a:stretch>
        </a:blipFill>
      </dgm:spPr>
      <dgm:t>
        <a:bodyPr/>
        <a:lstStyle/>
        <a:p>
          <a:endParaRPr lang="zh-CN" altLang="en-US"/>
        </a:p>
      </dgm:t>
    </dgm:pt>
    <dgm:pt modelId="{E7828B77-F0AC-4774-9EBE-C9C727860790}" type="pres">
      <dgm:prSet presAssocID="{18E7D2D1-EC62-4140-948E-E3DECFD998D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717427-ECE6-4FF6-87BD-7FDE0DE96A90}" type="presOf" srcId="{18E7D2D1-EC62-4140-948E-E3DECFD998DA}" destId="{5D12D8EB-669B-4D4E-9A13-7AEA56B74A7E}" srcOrd="0" destOrd="0" presId="urn:microsoft.com/office/officeart/2005/8/layout/vList4#1"/>
    <dgm:cxn modelId="{9EF2ABA7-C356-4AAF-AEAE-E5DBC2DEDCEA}" type="presOf" srcId="{D2D3EC02-5FAB-4442-BB74-F3219F3D0A65}" destId="{5DE6113E-215B-434E-94B2-A5801D2436FA}" srcOrd="0" destOrd="0" presId="urn:microsoft.com/office/officeart/2005/8/layout/vList4#1"/>
    <dgm:cxn modelId="{3A9904B6-7F5C-46C5-B0B6-851C454258BF}" type="presOf" srcId="{27592CB5-FBD4-474C-A73B-98A630562A9F}" destId="{0F2D60ED-43AA-4336-BA9D-A2B56BCB2A02}" srcOrd="1" destOrd="0" presId="urn:microsoft.com/office/officeart/2005/8/layout/vList4#1"/>
    <dgm:cxn modelId="{869F90BE-23AE-4853-91E1-370BAAB0C2BB}" type="presOf" srcId="{27592CB5-FBD4-474C-A73B-98A630562A9F}" destId="{CDD1C70F-D6D1-4485-9268-85C577EFE880}" srcOrd="0" destOrd="0" presId="urn:microsoft.com/office/officeart/2005/8/layout/vList4#1"/>
    <dgm:cxn modelId="{B20D505F-E149-432C-844C-514110587A89}" srcId="{D2D3EC02-5FAB-4442-BB74-F3219F3D0A65}" destId="{18E7D2D1-EC62-4140-948E-E3DECFD998DA}" srcOrd="2" destOrd="0" parTransId="{95655B70-23C8-4891-8600-5808CB976206}" sibTransId="{6B32ED0B-F68A-44F3-91F6-7F20CE6C6C78}"/>
    <dgm:cxn modelId="{9EFD474E-E9C0-43D6-BFE8-B4EF1626AFF6}" type="presOf" srcId="{B0793716-3504-43DC-8639-B242925F3AD9}" destId="{0F664519-701A-46A4-A89E-9975C3D5FA96}" srcOrd="1" destOrd="0" presId="urn:microsoft.com/office/officeart/2005/8/layout/vList4#1"/>
    <dgm:cxn modelId="{7B5B24F8-5810-4477-A963-545917278188}" type="presOf" srcId="{18E7D2D1-EC62-4140-948E-E3DECFD998DA}" destId="{E7828B77-F0AC-4774-9EBE-C9C727860790}" srcOrd="1" destOrd="0" presId="urn:microsoft.com/office/officeart/2005/8/layout/vList4#1"/>
    <dgm:cxn modelId="{A41CE63B-6548-4BA3-AABB-6088D41B27A1}" srcId="{D2D3EC02-5FAB-4442-BB74-F3219F3D0A65}" destId="{27592CB5-FBD4-474C-A73B-98A630562A9F}" srcOrd="0" destOrd="0" parTransId="{E5ED64FE-6512-4991-9260-13E3E25290E0}" sibTransId="{F97B9833-74A3-4144-BFF0-30D28BEA2B3A}"/>
    <dgm:cxn modelId="{2076C7D9-42A8-4428-959C-4E35BEBCD3CB}" srcId="{D2D3EC02-5FAB-4442-BB74-F3219F3D0A65}" destId="{B0793716-3504-43DC-8639-B242925F3AD9}" srcOrd="1" destOrd="0" parTransId="{CF76AF19-4EB9-4F7C-A521-C1C6B9279A95}" sibTransId="{AD8D46B9-AA90-4E48-B3FD-E304BF4BF9CF}"/>
    <dgm:cxn modelId="{93DDC551-9173-4A26-A175-BD2A4D044AF8}" type="presOf" srcId="{B0793716-3504-43DC-8639-B242925F3AD9}" destId="{19098EB4-B200-4E27-96B9-8F2C69DAB7FF}" srcOrd="0" destOrd="0" presId="urn:microsoft.com/office/officeart/2005/8/layout/vList4#1"/>
    <dgm:cxn modelId="{A7DFDBF8-53DB-4244-8091-D1F7642DCB9B}" type="presParOf" srcId="{5DE6113E-215B-434E-94B2-A5801D2436FA}" destId="{FA7546E4-9153-4E44-BA95-3BF892504302}" srcOrd="0" destOrd="0" presId="urn:microsoft.com/office/officeart/2005/8/layout/vList4#1"/>
    <dgm:cxn modelId="{E064F4CD-7508-4A72-93E1-A267BC781617}" type="presParOf" srcId="{FA7546E4-9153-4E44-BA95-3BF892504302}" destId="{CDD1C70F-D6D1-4485-9268-85C577EFE880}" srcOrd="0" destOrd="0" presId="urn:microsoft.com/office/officeart/2005/8/layout/vList4#1"/>
    <dgm:cxn modelId="{D04E2B8B-9C82-4010-B899-5797E06B9F09}" type="presParOf" srcId="{FA7546E4-9153-4E44-BA95-3BF892504302}" destId="{60C2E508-A8F2-4DAB-881A-DD46AE709C7E}" srcOrd="1" destOrd="0" presId="urn:microsoft.com/office/officeart/2005/8/layout/vList4#1"/>
    <dgm:cxn modelId="{411E34EC-AB5D-444D-9006-FFB6107297FA}" type="presParOf" srcId="{FA7546E4-9153-4E44-BA95-3BF892504302}" destId="{0F2D60ED-43AA-4336-BA9D-A2B56BCB2A02}" srcOrd="2" destOrd="0" presId="urn:microsoft.com/office/officeart/2005/8/layout/vList4#1"/>
    <dgm:cxn modelId="{31CCD6F1-7FDF-461C-980B-3CF4120ABBB5}" type="presParOf" srcId="{5DE6113E-215B-434E-94B2-A5801D2436FA}" destId="{5D96498B-3113-435B-9BED-FE84BA543726}" srcOrd="1" destOrd="0" presId="urn:microsoft.com/office/officeart/2005/8/layout/vList4#1"/>
    <dgm:cxn modelId="{5E4682FB-2E40-4609-869C-4289EB46BBF1}" type="presParOf" srcId="{5DE6113E-215B-434E-94B2-A5801D2436FA}" destId="{EDE9F3F6-85F9-4B14-9B01-17BC817BF2D3}" srcOrd="2" destOrd="0" presId="urn:microsoft.com/office/officeart/2005/8/layout/vList4#1"/>
    <dgm:cxn modelId="{02FAEA9F-86D3-440B-8591-F2EBC91CA107}" type="presParOf" srcId="{EDE9F3F6-85F9-4B14-9B01-17BC817BF2D3}" destId="{19098EB4-B200-4E27-96B9-8F2C69DAB7FF}" srcOrd="0" destOrd="0" presId="urn:microsoft.com/office/officeart/2005/8/layout/vList4#1"/>
    <dgm:cxn modelId="{E20402FC-1DFC-4147-AB4B-C031CC4594CD}" type="presParOf" srcId="{EDE9F3F6-85F9-4B14-9B01-17BC817BF2D3}" destId="{356BCE15-B23A-41AB-A749-3261ADBB81A1}" srcOrd="1" destOrd="0" presId="urn:microsoft.com/office/officeart/2005/8/layout/vList4#1"/>
    <dgm:cxn modelId="{58B86BF4-20C3-4EB5-BCFB-E4B986FF268B}" type="presParOf" srcId="{EDE9F3F6-85F9-4B14-9B01-17BC817BF2D3}" destId="{0F664519-701A-46A4-A89E-9975C3D5FA96}" srcOrd="2" destOrd="0" presId="urn:microsoft.com/office/officeart/2005/8/layout/vList4#1"/>
    <dgm:cxn modelId="{7D51663D-9655-4262-B015-7AC5A15E075C}" type="presParOf" srcId="{5DE6113E-215B-434E-94B2-A5801D2436FA}" destId="{F3600DCD-15B1-436B-8643-4CF97E679630}" srcOrd="3" destOrd="0" presId="urn:microsoft.com/office/officeart/2005/8/layout/vList4#1"/>
    <dgm:cxn modelId="{EC2551AC-D546-4155-BEFB-D4F6CC0B2E2A}" type="presParOf" srcId="{5DE6113E-215B-434E-94B2-A5801D2436FA}" destId="{D876507F-6164-41A3-9417-31F0209E22C5}" srcOrd="4" destOrd="0" presId="urn:microsoft.com/office/officeart/2005/8/layout/vList4#1"/>
    <dgm:cxn modelId="{2B4A7469-BE90-4803-8869-6049FA01A15C}" type="presParOf" srcId="{D876507F-6164-41A3-9417-31F0209E22C5}" destId="{5D12D8EB-669B-4D4E-9A13-7AEA56B74A7E}" srcOrd="0" destOrd="0" presId="urn:microsoft.com/office/officeart/2005/8/layout/vList4#1"/>
    <dgm:cxn modelId="{65E97B6D-FD09-45E5-891D-2EC113289278}" type="presParOf" srcId="{D876507F-6164-41A3-9417-31F0209E22C5}" destId="{63775DCA-F7B3-4751-BF08-D5415087B396}" srcOrd="1" destOrd="0" presId="urn:microsoft.com/office/officeart/2005/8/layout/vList4#1"/>
    <dgm:cxn modelId="{9C83B35F-2A15-4326-AEEB-4C2B73B5DF23}" type="presParOf" srcId="{D876507F-6164-41A3-9417-31F0209E22C5}" destId="{E7828B77-F0AC-4774-9EBE-C9C727860790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D3EC02-5FAB-4442-BB74-F3219F3D0A65}" type="doc">
      <dgm:prSet loTypeId="urn:microsoft.com/office/officeart/2005/8/layout/vList4#2" loCatId="picture" qsTypeId="urn:microsoft.com/office/officeart/2005/8/quickstyle/3d3" qsCatId="3D" csTypeId="urn:microsoft.com/office/officeart/2005/8/colors/colorful1#2" csCatId="colorful" phldr="1"/>
      <dgm:spPr/>
      <dgm:t>
        <a:bodyPr/>
        <a:lstStyle/>
        <a:p>
          <a:endParaRPr lang="zh-CN" altLang="en-US"/>
        </a:p>
      </dgm:t>
    </dgm:pt>
    <dgm:pt modelId="{27592CB5-FBD4-474C-A73B-98A630562A9F}">
      <dgm:prSet phldrT="[文本]" custT="1"/>
      <dgm:spPr/>
      <dgm:t>
        <a:bodyPr/>
        <a:lstStyle/>
        <a:p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一</a:t>
          </a:r>
          <a:r>
            <a:rPr lang="en-US" altLang="zh-CN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中国人民大学数据库系统概论建设</a:t>
          </a:r>
          <a:endParaRPr lang="zh-CN" altLang="en-US" sz="28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gm:t>
    </dgm:pt>
    <dgm:pt modelId="{E5ED64FE-6512-4991-9260-13E3E25290E0}" type="parTrans" cxnId="{A41CE63B-6548-4BA3-AABB-6088D41B27A1}">
      <dgm:prSet/>
      <dgm:spPr/>
      <dgm:t>
        <a:bodyPr/>
        <a:lstStyle/>
        <a:p>
          <a:endParaRPr lang="zh-CN" altLang="en-US" sz="3200" b="0" i="0">
            <a:latin typeface="Baskerville Old Face" panose="02020602080505020303" pitchFamily="18" charset="0"/>
          </a:endParaRPr>
        </a:p>
      </dgm:t>
    </dgm:pt>
    <dgm:pt modelId="{F97B9833-74A3-4144-BFF0-30D28BEA2B3A}" type="sibTrans" cxnId="{A41CE63B-6548-4BA3-AABB-6088D41B27A1}">
      <dgm:prSet/>
      <dgm:spPr/>
      <dgm:t>
        <a:bodyPr/>
        <a:lstStyle/>
        <a:p>
          <a:endParaRPr lang="zh-CN" altLang="en-US" sz="3200" b="0" i="0">
            <a:latin typeface="Baskerville Old Face" panose="02020602080505020303" pitchFamily="18" charset="0"/>
          </a:endParaRPr>
        </a:p>
      </dgm:t>
    </dgm:pt>
    <dgm:pt modelId="{B0793716-3504-43DC-8639-B242925F3AD9}">
      <dgm:prSet phldrT="[文本]" custT="1"/>
      <dgm:spPr/>
      <dgm:t>
        <a:bodyPr/>
        <a:lstStyle/>
        <a:p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二</a:t>
          </a:r>
          <a:r>
            <a:rPr lang="en-US" altLang="zh-CN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数据库系统概论实验平台建设</a:t>
          </a:r>
          <a:endParaRPr lang="zh-CN" altLang="en-US" sz="28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gm:t>
    </dgm:pt>
    <dgm:pt modelId="{CF76AF19-4EB9-4F7C-A521-C1C6B9279A95}" type="parTrans" cxnId="{2076C7D9-42A8-4428-959C-4E35BEBCD3CB}">
      <dgm:prSet/>
      <dgm:spPr/>
      <dgm:t>
        <a:bodyPr/>
        <a:lstStyle/>
        <a:p>
          <a:endParaRPr lang="zh-CN" altLang="en-US" sz="3200" b="0" i="0">
            <a:latin typeface="Baskerville Old Face" panose="02020602080505020303" pitchFamily="18" charset="0"/>
          </a:endParaRPr>
        </a:p>
      </dgm:t>
    </dgm:pt>
    <dgm:pt modelId="{AD8D46B9-AA90-4E48-B3FD-E304BF4BF9CF}" type="sibTrans" cxnId="{2076C7D9-42A8-4428-959C-4E35BEBCD3CB}">
      <dgm:prSet/>
      <dgm:spPr/>
      <dgm:t>
        <a:bodyPr/>
        <a:lstStyle/>
        <a:p>
          <a:endParaRPr lang="zh-CN" altLang="en-US" sz="3200" b="0" i="0">
            <a:latin typeface="Baskerville Old Face" panose="02020602080505020303" pitchFamily="18" charset="0"/>
          </a:endParaRPr>
        </a:p>
      </dgm:t>
    </dgm:pt>
    <dgm:pt modelId="{18E7D2D1-EC62-4140-948E-E3DECFD998DA}">
      <dgm:prSet phldrT="[文本]" custT="1"/>
      <dgm:spPr/>
      <dgm:t>
        <a:bodyPr/>
        <a:lstStyle/>
        <a:p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三</a:t>
          </a:r>
          <a:r>
            <a:rPr lang="en-US" altLang="zh-CN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实验平台未来的工作</a:t>
          </a:r>
          <a:endParaRPr lang="zh-CN" altLang="en-US" sz="28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gm:t>
    </dgm:pt>
    <dgm:pt modelId="{95655B70-23C8-4891-8600-5808CB976206}" type="parTrans" cxnId="{B20D505F-E149-432C-844C-514110587A89}">
      <dgm:prSet/>
      <dgm:spPr/>
      <dgm:t>
        <a:bodyPr/>
        <a:lstStyle/>
        <a:p>
          <a:endParaRPr lang="zh-CN" altLang="en-US" sz="3200" b="0" i="0">
            <a:latin typeface="Baskerville Old Face" panose="02020602080505020303" pitchFamily="18" charset="0"/>
          </a:endParaRPr>
        </a:p>
      </dgm:t>
    </dgm:pt>
    <dgm:pt modelId="{6B32ED0B-F68A-44F3-91F6-7F20CE6C6C78}" type="sibTrans" cxnId="{B20D505F-E149-432C-844C-514110587A89}">
      <dgm:prSet/>
      <dgm:spPr/>
      <dgm:t>
        <a:bodyPr/>
        <a:lstStyle/>
        <a:p>
          <a:endParaRPr lang="zh-CN" altLang="en-US" sz="3200" b="0" i="0">
            <a:latin typeface="Baskerville Old Face" panose="02020602080505020303" pitchFamily="18" charset="0"/>
          </a:endParaRPr>
        </a:p>
      </dgm:t>
    </dgm:pt>
    <dgm:pt modelId="{5DE6113E-215B-434E-94B2-A5801D2436FA}" type="pres">
      <dgm:prSet presAssocID="{D2D3EC02-5FAB-4442-BB74-F3219F3D0A6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A7546E4-9153-4E44-BA95-3BF892504302}" type="pres">
      <dgm:prSet presAssocID="{27592CB5-FBD4-474C-A73B-98A630562A9F}" presName="comp" presStyleCnt="0"/>
      <dgm:spPr/>
    </dgm:pt>
    <dgm:pt modelId="{CDD1C70F-D6D1-4485-9268-85C577EFE880}" type="pres">
      <dgm:prSet presAssocID="{27592CB5-FBD4-474C-A73B-98A630562A9F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60C2E508-A8F2-4DAB-881A-DD46AE709C7E}" type="pres">
      <dgm:prSet presAssocID="{27592CB5-FBD4-474C-A73B-98A630562A9F}" presName="img" presStyleLbl="fgImgPlace1" presStyleIdx="0" presStyleCnt="3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2000" b="-2000"/>
          </a:stretch>
        </a:blipFill>
      </dgm:spPr>
      <dgm:t>
        <a:bodyPr/>
        <a:lstStyle/>
        <a:p>
          <a:endParaRPr lang="zh-CN" altLang="en-US"/>
        </a:p>
      </dgm:t>
    </dgm:pt>
    <dgm:pt modelId="{0F2D60ED-43AA-4336-BA9D-A2B56BCB2A02}" type="pres">
      <dgm:prSet presAssocID="{27592CB5-FBD4-474C-A73B-98A630562A9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96498B-3113-435B-9BED-FE84BA543726}" type="pres">
      <dgm:prSet presAssocID="{F97B9833-74A3-4144-BFF0-30D28BEA2B3A}" presName="spacer" presStyleCnt="0"/>
      <dgm:spPr/>
    </dgm:pt>
    <dgm:pt modelId="{EDE9F3F6-85F9-4B14-9B01-17BC817BF2D3}" type="pres">
      <dgm:prSet presAssocID="{B0793716-3504-43DC-8639-B242925F3AD9}" presName="comp" presStyleCnt="0"/>
      <dgm:spPr/>
    </dgm:pt>
    <dgm:pt modelId="{19098EB4-B200-4E27-96B9-8F2C69DAB7FF}" type="pres">
      <dgm:prSet presAssocID="{B0793716-3504-43DC-8639-B242925F3AD9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356BCE15-B23A-41AB-A749-3261ADBB81A1}" type="pres">
      <dgm:prSet presAssocID="{B0793716-3504-43DC-8639-B242925F3AD9}" presName="img" presStyleLbl="fgImgPlace1" presStyleIdx="1" presStyleCnt="3"/>
      <dgm:spPr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0F664519-701A-46A4-A89E-9975C3D5FA96}" type="pres">
      <dgm:prSet presAssocID="{B0793716-3504-43DC-8639-B242925F3AD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600DCD-15B1-436B-8643-4CF97E679630}" type="pres">
      <dgm:prSet presAssocID="{AD8D46B9-AA90-4E48-B3FD-E304BF4BF9CF}" presName="spacer" presStyleCnt="0"/>
      <dgm:spPr/>
    </dgm:pt>
    <dgm:pt modelId="{D876507F-6164-41A3-9417-31F0209E22C5}" type="pres">
      <dgm:prSet presAssocID="{18E7D2D1-EC62-4140-948E-E3DECFD998DA}" presName="comp" presStyleCnt="0"/>
      <dgm:spPr/>
    </dgm:pt>
    <dgm:pt modelId="{5D12D8EB-669B-4D4E-9A13-7AEA56B74A7E}" type="pres">
      <dgm:prSet presAssocID="{18E7D2D1-EC62-4140-948E-E3DECFD998DA}" presName="box" presStyleLbl="node1" presStyleIdx="2" presStyleCnt="3" custLinFactNeighborX="338"/>
      <dgm:spPr/>
      <dgm:t>
        <a:bodyPr/>
        <a:lstStyle/>
        <a:p>
          <a:endParaRPr lang="zh-CN" altLang="en-US"/>
        </a:p>
      </dgm:t>
    </dgm:pt>
    <dgm:pt modelId="{63775DCA-F7B3-4751-BF08-D5415087B396}" type="pres">
      <dgm:prSet presAssocID="{18E7D2D1-EC62-4140-948E-E3DECFD998DA}" presName="img" presStyleLbl="fgImgPlace1" presStyleIdx="2" presStyleCnt="3"/>
      <dgm:spPr>
        <a:blipFill rotWithShape="1"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19000" b="-19000"/>
          </a:stretch>
        </a:blipFill>
      </dgm:spPr>
      <dgm:t>
        <a:bodyPr/>
        <a:lstStyle/>
        <a:p>
          <a:endParaRPr lang="zh-CN" altLang="en-US"/>
        </a:p>
      </dgm:t>
    </dgm:pt>
    <dgm:pt modelId="{E7828B77-F0AC-4774-9EBE-C9C727860790}" type="pres">
      <dgm:prSet presAssocID="{18E7D2D1-EC62-4140-948E-E3DECFD998D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717427-ECE6-4FF6-87BD-7FDE0DE96A90}" type="presOf" srcId="{18E7D2D1-EC62-4140-948E-E3DECFD998DA}" destId="{5D12D8EB-669B-4D4E-9A13-7AEA56B74A7E}" srcOrd="0" destOrd="0" presId="urn:microsoft.com/office/officeart/2005/8/layout/vList4#2"/>
    <dgm:cxn modelId="{9EF2ABA7-C356-4AAF-AEAE-E5DBC2DEDCEA}" type="presOf" srcId="{D2D3EC02-5FAB-4442-BB74-F3219F3D0A65}" destId="{5DE6113E-215B-434E-94B2-A5801D2436FA}" srcOrd="0" destOrd="0" presId="urn:microsoft.com/office/officeart/2005/8/layout/vList4#2"/>
    <dgm:cxn modelId="{3A9904B6-7F5C-46C5-B0B6-851C454258BF}" type="presOf" srcId="{27592CB5-FBD4-474C-A73B-98A630562A9F}" destId="{0F2D60ED-43AA-4336-BA9D-A2B56BCB2A02}" srcOrd="1" destOrd="0" presId="urn:microsoft.com/office/officeart/2005/8/layout/vList4#2"/>
    <dgm:cxn modelId="{869F90BE-23AE-4853-91E1-370BAAB0C2BB}" type="presOf" srcId="{27592CB5-FBD4-474C-A73B-98A630562A9F}" destId="{CDD1C70F-D6D1-4485-9268-85C577EFE880}" srcOrd="0" destOrd="0" presId="urn:microsoft.com/office/officeart/2005/8/layout/vList4#2"/>
    <dgm:cxn modelId="{B20D505F-E149-432C-844C-514110587A89}" srcId="{D2D3EC02-5FAB-4442-BB74-F3219F3D0A65}" destId="{18E7D2D1-EC62-4140-948E-E3DECFD998DA}" srcOrd="2" destOrd="0" parTransId="{95655B70-23C8-4891-8600-5808CB976206}" sibTransId="{6B32ED0B-F68A-44F3-91F6-7F20CE6C6C78}"/>
    <dgm:cxn modelId="{9EFD474E-E9C0-43D6-BFE8-B4EF1626AFF6}" type="presOf" srcId="{B0793716-3504-43DC-8639-B242925F3AD9}" destId="{0F664519-701A-46A4-A89E-9975C3D5FA96}" srcOrd="1" destOrd="0" presId="urn:microsoft.com/office/officeart/2005/8/layout/vList4#2"/>
    <dgm:cxn modelId="{7B5B24F8-5810-4477-A963-545917278188}" type="presOf" srcId="{18E7D2D1-EC62-4140-948E-E3DECFD998DA}" destId="{E7828B77-F0AC-4774-9EBE-C9C727860790}" srcOrd="1" destOrd="0" presId="urn:microsoft.com/office/officeart/2005/8/layout/vList4#2"/>
    <dgm:cxn modelId="{A41CE63B-6548-4BA3-AABB-6088D41B27A1}" srcId="{D2D3EC02-5FAB-4442-BB74-F3219F3D0A65}" destId="{27592CB5-FBD4-474C-A73B-98A630562A9F}" srcOrd="0" destOrd="0" parTransId="{E5ED64FE-6512-4991-9260-13E3E25290E0}" sibTransId="{F97B9833-74A3-4144-BFF0-30D28BEA2B3A}"/>
    <dgm:cxn modelId="{2076C7D9-42A8-4428-959C-4E35BEBCD3CB}" srcId="{D2D3EC02-5FAB-4442-BB74-F3219F3D0A65}" destId="{B0793716-3504-43DC-8639-B242925F3AD9}" srcOrd="1" destOrd="0" parTransId="{CF76AF19-4EB9-4F7C-A521-C1C6B9279A95}" sibTransId="{AD8D46B9-AA90-4E48-B3FD-E304BF4BF9CF}"/>
    <dgm:cxn modelId="{93DDC551-9173-4A26-A175-BD2A4D044AF8}" type="presOf" srcId="{B0793716-3504-43DC-8639-B242925F3AD9}" destId="{19098EB4-B200-4E27-96B9-8F2C69DAB7FF}" srcOrd="0" destOrd="0" presId="urn:microsoft.com/office/officeart/2005/8/layout/vList4#2"/>
    <dgm:cxn modelId="{A7DFDBF8-53DB-4244-8091-D1F7642DCB9B}" type="presParOf" srcId="{5DE6113E-215B-434E-94B2-A5801D2436FA}" destId="{FA7546E4-9153-4E44-BA95-3BF892504302}" srcOrd="0" destOrd="0" presId="urn:microsoft.com/office/officeart/2005/8/layout/vList4#2"/>
    <dgm:cxn modelId="{E064F4CD-7508-4A72-93E1-A267BC781617}" type="presParOf" srcId="{FA7546E4-9153-4E44-BA95-3BF892504302}" destId="{CDD1C70F-D6D1-4485-9268-85C577EFE880}" srcOrd="0" destOrd="0" presId="urn:microsoft.com/office/officeart/2005/8/layout/vList4#2"/>
    <dgm:cxn modelId="{D04E2B8B-9C82-4010-B899-5797E06B9F09}" type="presParOf" srcId="{FA7546E4-9153-4E44-BA95-3BF892504302}" destId="{60C2E508-A8F2-4DAB-881A-DD46AE709C7E}" srcOrd="1" destOrd="0" presId="urn:microsoft.com/office/officeart/2005/8/layout/vList4#2"/>
    <dgm:cxn modelId="{411E34EC-AB5D-444D-9006-FFB6107297FA}" type="presParOf" srcId="{FA7546E4-9153-4E44-BA95-3BF892504302}" destId="{0F2D60ED-43AA-4336-BA9D-A2B56BCB2A02}" srcOrd="2" destOrd="0" presId="urn:microsoft.com/office/officeart/2005/8/layout/vList4#2"/>
    <dgm:cxn modelId="{31CCD6F1-7FDF-461C-980B-3CF4120ABBB5}" type="presParOf" srcId="{5DE6113E-215B-434E-94B2-A5801D2436FA}" destId="{5D96498B-3113-435B-9BED-FE84BA543726}" srcOrd="1" destOrd="0" presId="urn:microsoft.com/office/officeart/2005/8/layout/vList4#2"/>
    <dgm:cxn modelId="{5E4682FB-2E40-4609-869C-4289EB46BBF1}" type="presParOf" srcId="{5DE6113E-215B-434E-94B2-A5801D2436FA}" destId="{EDE9F3F6-85F9-4B14-9B01-17BC817BF2D3}" srcOrd="2" destOrd="0" presId="urn:microsoft.com/office/officeart/2005/8/layout/vList4#2"/>
    <dgm:cxn modelId="{02FAEA9F-86D3-440B-8591-F2EBC91CA107}" type="presParOf" srcId="{EDE9F3F6-85F9-4B14-9B01-17BC817BF2D3}" destId="{19098EB4-B200-4E27-96B9-8F2C69DAB7FF}" srcOrd="0" destOrd="0" presId="urn:microsoft.com/office/officeart/2005/8/layout/vList4#2"/>
    <dgm:cxn modelId="{E20402FC-1DFC-4147-AB4B-C031CC4594CD}" type="presParOf" srcId="{EDE9F3F6-85F9-4B14-9B01-17BC817BF2D3}" destId="{356BCE15-B23A-41AB-A749-3261ADBB81A1}" srcOrd="1" destOrd="0" presId="urn:microsoft.com/office/officeart/2005/8/layout/vList4#2"/>
    <dgm:cxn modelId="{58B86BF4-20C3-4EB5-BCFB-E4B986FF268B}" type="presParOf" srcId="{EDE9F3F6-85F9-4B14-9B01-17BC817BF2D3}" destId="{0F664519-701A-46A4-A89E-9975C3D5FA96}" srcOrd="2" destOrd="0" presId="urn:microsoft.com/office/officeart/2005/8/layout/vList4#2"/>
    <dgm:cxn modelId="{7D51663D-9655-4262-B015-7AC5A15E075C}" type="presParOf" srcId="{5DE6113E-215B-434E-94B2-A5801D2436FA}" destId="{F3600DCD-15B1-436B-8643-4CF97E679630}" srcOrd="3" destOrd="0" presId="urn:microsoft.com/office/officeart/2005/8/layout/vList4#2"/>
    <dgm:cxn modelId="{EC2551AC-D546-4155-BEFB-D4F6CC0B2E2A}" type="presParOf" srcId="{5DE6113E-215B-434E-94B2-A5801D2436FA}" destId="{D876507F-6164-41A3-9417-31F0209E22C5}" srcOrd="4" destOrd="0" presId="urn:microsoft.com/office/officeart/2005/8/layout/vList4#2"/>
    <dgm:cxn modelId="{2B4A7469-BE90-4803-8869-6049FA01A15C}" type="presParOf" srcId="{D876507F-6164-41A3-9417-31F0209E22C5}" destId="{5D12D8EB-669B-4D4E-9A13-7AEA56B74A7E}" srcOrd="0" destOrd="0" presId="urn:microsoft.com/office/officeart/2005/8/layout/vList4#2"/>
    <dgm:cxn modelId="{65E97B6D-FD09-45E5-891D-2EC113289278}" type="presParOf" srcId="{D876507F-6164-41A3-9417-31F0209E22C5}" destId="{63775DCA-F7B3-4751-BF08-D5415087B396}" srcOrd="1" destOrd="0" presId="urn:microsoft.com/office/officeart/2005/8/layout/vList4#2"/>
    <dgm:cxn modelId="{9C83B35F-2A15-4326-AEEB-4C2B73B5DF23}" type="presParOf" srcId="{D876507F-6164-41A3-9417-31F0209E22C5}" destId="{E7828B77-F0AC-4774-9EBE-C9C727860790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D3EC02-5FAB-4442-BB74-F3219F3D0A65}" type="doc">
      <dgm:prSet loTypeId="urn:microsoft.com/office/officeart/2005/8/layout/vList4#3" loCatId="picture" qsTypeId="urn:microsoft.com/office/officeart/2005/8/quickstyle/3d3" qsCatId="3D" csTypeId="urn:microsoft.com/office/officeart/2005/8/colors/colorful1#4" csCatId="colorful" phldr="1"/>
      <dgm:spPr/>
      <dgm:t>
        <a:bodyPr/>
        <a:lstStyle/>
        <a:p>
          <a:endParaRPr lang="zh-CN" altLang="en-US"/>
        </a:p>
      </dgm:t>
    </dgm:pt>
    <dgm:pt modelId="{27592CB5-FBD4-474C-A73B-98A630562A9F}">
      <dgm:prSet phldrT="[文本]" custT="1"/>
      <dgm:spPr/>
      <dgm:t>
        <a:bodyPr/>
        <a:lstStyle/>
        <a:p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一</a:t>
          </a:r>
          <a:r>
            <a:rPr lang="en-US" altLang="zh-CN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中国人民大学数据库系统概论建设</a:t>
          </a:r>
          <a:endParaRPr lang="zh-CN" altLang="en-US" sz="28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gm:t>
    </dgm:pt>
    <dgm:pt modelId="{E5ED64FE-6512-4991-9260-13E3E25290E0}" type="parTrans" cxnId="{A41CE63B-6548-4BA3-AABB-6088D41B27A1}">
      <dgm:prSet/>
      <dgm:spPr/>
      <dgm:t>
        <a:bodyPr/>
        <a:lstStyle/>
        <a:p>
          <a:endParaRPr lang="zh-CN" altLang="en-US" sz="2800" b="0" i="0">
            <a:latin typeface="Baskerville Old Face" panose="02020602080505020303" pitchFamily="18" charset="0"/>
          </a:endParaRPr>
        </a:p>
      </dgm:t>
    </dgm:pt>
    <dgm:pt modelId="{F97B9833-74A3-4144-BFF0-30D28BEA2B3A}" type="sibTrans" cxnId="{A41CE63B-6548-4BA3-AABB-6088D41B27A1}">
      <dgm:prSet/>
      <dgm:spPr/>
      <dgm:t>
        <a:bodyPr/>
        <a:lstStyle/>
        <a:p>
          <a:endParaRPr lang="zh-CN" altLang="en-US" sz="2800" b="0" i="0">
            <a:latin typeface="Baskerville Old Face" panose="02020602080505020303" pitchFamily="18" charset="0"/>
          </a:endParaRPr>
        </a:p>
      </dgm:t>
    </dgm:pt>
    <dgm:pt modelId="{B0793716-3504-43DC-8639-B242925F3AD9}">
      <dgm:prSet phldrT="[文本]" custT="1"/>
      <dgm:spPr/>
      <dgm:t>
        <a:bodyPr/>
        <a:lstStyle/>
        <a:p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二</a:t>
          </a:r>
          <a:r>
            <a:rPr lang="en-US" altLang="zh-CN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数据库系统概论实验平台建设</a:t>
          </a:r>
          <a:endParaRPr lang="zh-CN" altLang="en-US" sz="28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gm:t>
    </dgm:pt>
    <dgm:pt modelId="{CF76AF19-4EB9-4F7C-A521-C1C6B9279A95}" type="parTrans" cxnId="{2076C7D9-42A8-4428-959C-4E35BEBCD3CB}">
      <dgm:prSet/>
      <dgm:spPr/>
      <dgm:t>
        <a:bodyPr/>
        <a:lstStyle/>
        <a:p>
          <a:endParaRPr lang="zh-CN" altLang="en-US" sz="2800" b="0" i="0">
            <a:latin typeface="Baskerville Old Face" panose="02020602080505020303" pitchFamily="18" charset="0"/>
          </a:endParaRPr>
        </a:p>
      </dgm:t>
    </dgm:pt>
    <dgm:pt modelId="{AD8D46B9-AA90-4E48-B3FD-E304BF4BF9CF}" type="sibTrans" cxnId="{2076C7D9-42A8-4428-959C-4E35BEBCD3CB}">
      <dgm:prSet/>
      <dgm:spPr/>
      <dgm:t>
        <a:bodyPr/>
        <a:lstStyle/>
        <a:p>
          <a:endParaRPr lang="zh-CN" altLang="en-US" sz="2800" b="0" i="0">
            <a:latin typeface="Baskerville Old Face" panose="02020602080505020303" pitchFamily="18" charset="0"/>
          </a:endParaRPr>
        </a:p>
      </dgm:t>
    </dgm:pt>
    <dgm:pt modelId="{18E7D2D1-EC62-4140-948E-E3DECFD998DA}">
      <dgm:prSet phldrT="[文本]" custT="1"/>
      <dgm:spPr/>
      <dgm:t>
        <a:bodyPr/>
        <a:lstStyle/>
        <a:p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三</a:t>
          </a:r>
          <a:r>
            <a:rPr lang="en-US" altLang="zh-CN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实验平台未来的工作</a:t>
          </a:r>
          <a:r>
            <a:rPr lang="en-US" altLang="zh-CN" sz="2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 </a:t>
          </a:r>
          <a:endParaRPr lang="zh-CN" altLang="en-US" sz="2800" b="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gm:t>
    </dgm:pt>
    <dgm:pt modelId="{95655B70-23C8-4891-8600-5808CB976206}" type="parTrans" cxnId="{B20D505F-E149-432C-844C-514110587A89}">
      <dgm:prSet/>
      <dgm:spPr/>
      <dgm:t>
        <a:bodyPr/>
        <a:lstStyle/>
        <a:p>
          <a:endParaRPr lang="zh-CN" altLang="en-US" sz="2800" b="0" i="0">
            <a:latin typeface="Baskerville Old Face" panose="02020602080505020303" pitchFamily="18" charset="0"/>
          </a:endParaRPr>
        </a:p>
      </dgm:t>
    </dgm:pt>
    <dgm:pt modelId="{6B32ED0B-F68A-44F3-91F6-7F20CE6C6C78}" type="sibTrans" cxnId="{B20D505F-E149-432C-844C-514110587A89}">
      <dgm:prSet/>
      <dgm:spPr/>
      <dgm:t>
        <a:bodyPr/>
        <a:lstStyle/>
        <a:p>
          <a:endParaRPr lang="zh-CN" altLang="en-US" sz="2800" b="0" i="0">
            <a:latin typeface="Baskerville Old Face" panose="02020602080505020303" pitchFamily="18" charset="0"/>
          </a:endParaRPr>
        </a:p>
      </dgm:t>
    </dgm:pt>
    <dgm:pt modelId="{5DE6113E-215B-434E-94B2-A5801D2436FA}" type="pres">
      <dgm:prSet presAssocID="{D2D3EC02-5FAB-4442-BB74-F3219F3D0A6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A7546E4-9153-4E44-BA95-3BF892504302}" type="pres">
      <dgm:prSet presAssocID="{27592CB5-FBD4-474C-A73B-98A630562A9F}" presName="comp" presStyleCnt="0"/>
      <dgm:spPr/>
    </dgm:pt>
    <dgm:pt modelId="{CDD1C70F-D6D1-4485-9268-85C577EFE880}" type="pres">
      <dgm:prSet presAssocID="{27592CB5-FBD4-474C-A73B-98A630562A9F}" presName="box" presStyleLbl="node1" presStyleIdx="0" presStyleCnt="3"/>
      <dgm:spPr/>
      <dgm:t>
        <a:bodyPr/>
        <a:lstStyle/>
        <a:p>
          <a:endParaRPr lang="zh-CN" altLang="en-US"/>
        </a:p>
      </dgm:t>
    </dgm:pt>
    <dgm:pt modelId="{60C2E508-A8F2-4DAB-881A-DD46AE709C7E}" type="pres">
      <dgm:prSet presAssocID="{27592CB5-FBD4-474C-A73B-98A630562A9F}" presName="img" presStyleLbl="fgImgPlace1" presStyleIdx="0" presStyleCnt="3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2000" b="-2000"/>
          </a:stretch>
        </a:blipFill>
      </dgm:spPr>
      <dgm:t>
        <a:bodyPr/>
        <a:lstStyle/>
        <a:p>
          <a:endParaRPr lang="zh-CN" altLang="en-US"/>
        </a:p>
      </dgm:t>
    </dgm:pt>
    <dgm:pt modelId="{0F2D60ED-43AA-4336-BA9D-A2B56BCB2A02}" type="pres">
      <dgm:prSet presAssocID="{27592CB5-FBD4-474C-A73B-98A630562A9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96498B-3113-435B-9BED-FE84BA543726}" type="pres">
      <dgm:prSet presAssocID="{F97B9833-74A3-4144-BFF0-30D28BEA2B3A}" presName="spacer" presStyleCnt="0"/>
      <dgm:spPr/>
    </dgm:pt>
    <dgm:pt modelId="{EDE9F3F6-85F9-4B14-9B01-17BC817BF2D3}" type="pres">
      <dgm:prSet presAssocID="{B0793716-3504-43DC-8639-B242925F3AD9}" presName="comp" presStyleCnt="0"/>
      <dgm:spPr/>
    </dgm:pt>
    <dgm:pt modelId="{19098EB4-B200-4E27-96B9-8F2C69DAB7FF}" type="pres">
      <dgm:prSet presAssocID="{B0793716-3504-43DC-8639-B242925F3AD9}" presName="box" presStyleLbl="node1" presStyleIdx="1" presStyleCnt="3"/>
      <dgm:spPr/>
      <dgm:t>
        <a:bodyPr/>
        <a:lstStyle/>
        <a:p>
          <a:endParaRPr lang="zh-CN" altLang="en-US"/>
        </a:p>
      </dgm:t>
    </dgm:pt>
    <dgm:pt modelId="{356BCE15-B23A-41AB-A749-3261ADBB81A1}" type="pres">
      <dgm:prSet presAssocID="{B0793716-3504-43DC-8639-B242925F3AD9}" presName="img" presStyleLbl="fgImgPlace1" presStyleIdx="1" presStyleCnt="3"/>
      <dgm:spPr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0F664519-701A-46A4-A89E-9975C3D5FA96}" type="pres">
      <dgm:prSet presAssocID="{B0793716-3504-43DC-8639-B242925F3AD9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600DCD-15B1-436B-8643-4CF97E679630}" type="pres">
      <dgm:prSet presAssocID="{AD8D46B9-AA90-4E48-B3FD-E304BF4BF9CF}" presName="spacer" presStyleCnt="0"/>
      <dgm:spPr/>
    </dgm:pt>
    <dgm:pt modelId="{D876507F-6164-41A3-9417-31F0209E22C5}" type="pres">
      <dgm:prSet presAssocID="{18E7D2D1-EC62-4140-948E-E3DECFD998DA}" presName="comp" presStyleCnt="0"/>
      <dgm:spPr/>
    </dgm:pt>
    <dgm:pt modelId="{5D12D8EB-669B-4D4E-9A13-7AEA56B74A7E}" type="pres">
      <dgm:prSet presAssocID="{18E7D2D1-EC62-4140-948E-E3DECFD998DA}" presName="box" presStyleLbl="node1" presStyleIdx="2" presStyleCnt="3" custLinFactNeighborX="21296" custLinFactNeighborY="-2737"/>
      <dgm:spPr/>
      <dgm:t>
        <a:bodyPr/>
        <a:lstStyle/>
        <a:p>
          <a:endParaRPr lang="zh-CN" altLang="en-US"/>
        </a:p>
      </dgm:t>
    </dgm:pt>
    <dgm:pt modelId="{63775DCA-F7B3-4751-BF08-D5415087B396}" type="pres">
      <dgm:prSet presAssocID="{18E7D2D1-EC62-4140-948E-E3DECFD998DA}" presName="img" presStyleLbl="fgImgPlace1" presStyleIdx="2" presStyleCnt="3"/>
      <dgm:spPr>
        <a:blipFill rotWithShape="1"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19000" b="-19000"/>
          </a:stretch>
        </a:blipFill>
      </dgm:spPr>
      <dgm:t>
        <a:bodyPr/>
        <a:lstStyle/>
        <a:p>
          <a:endParaRPr lang="zh-CN" altLang="en-US"/>
        </a:p>
      </dgm:t>
    </dgm:pt>
    <dgm:pt modelId="{E7828B77-F0AC-4774-9EBE-C9C727860790}" type="pres">
      <dgm:prSet presAssocID="{18E7D2D1-EC62-4140-948E-E3DECFD998D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717427-ECE6-4FF6-87BD-7FDE0DE96A90}" type="presOf" srcId="{18E7D2D1-EC62-4140-948E-E3DECFD998DA}" destId="{5D12D8EB-669B-4D4E-9A13-7AEA56B74A7E}" srcOrd="0" destOrd="0" presId="urn:microsoft.com/office/officeart/2005/8/layout/vList4#3"/>
    <dgm:cxn modelId="{9EF2ABA7-C356-4AAF-AEAE-E5DBC2DEDCEA}" type="presOf" srcId="{D2D3EC02-5FAB-4442-BB74-F3219F3D0A65}" destId="{5DE6113E-215B-434E-94B2-A5801D2436FA}" srcOrd="0" destOrd="0" presId="urn:microsoft.com/office/officeart/2005/8/layout/vList4#3"/>
    <dgm:cxn modelId="{3A9904B6-7F5C-46C5-B0B6-851C454258BF}" type="presOf" srcId="{27592CB5-FBD4-474C-A73B-98A630562A9F}" destId="{0F2D60ED-43AA-4336-BA9D-A2B56BCB2A02}" srcOrd="1" destOrd="0" presId="urn:microsoft.com/office/officeart/2005/8/layout/vList4#3"/>
    <dgm:cxn modelId="{869F90BE-23AE-4853-91E1-370BAAB0C2BB}" type="presOf" srcId="{27592CB5-FBD4-474C-A73B-98A630562A9F}" destId="{CDD1C70F-D6D1-4485-9268-85C577EFE880}" srcOrd="0" destOrd="0" presId="urn:microsoft.com/office/officeart/2005/8/layout/vList4#3"/>
    <dgm:cxn modelId="{B20D505F-E149-432C-844C-514110587A89}" srcId="{D2D3EC02-5FAB-4442-BB74-F3219F3D0A65}" destId="{18E7D2D1-EC62-4140-948E-E3DECFD998DA}" srcOrd="2" destOrd="0" parTransId="{95655B70-23C8-4891-8600-5808CB976206}" sibTransId="{6B32ED0B-F68A-44F3-91F6-7F20CE6C6C78}"/>
    <dgm:cxn modelId="{9EFD474E-E9C0-43D6-BFE8-B4EF1626AFF6}" type="presOf" srcId="{B0793716-3504-43DC-8639-B242925F3AD9}" destId="{0F664519-701A-46A4-A89E-9975C3D5FA96}" srcOrd="1" destOrd="0" presId="urn:microsoft.com/office/officeart/2005/8/layout/vList4#3"/>
    <dgm:cxn modelId="{7B5B24F8-5810-4477-A963-545917278188}" type="presOf" srcId="{18E7D2D1-EC62-4140-948E-E3DECFD998DA}" destId="{E7828B77-F0AC-4774-9EBE-C9C727860790}" srcOrd="1" destOrd="0" presId="urn:microsoft.com/office/officeart/2005/8/layout/vList4#3"/>
    <dgm:cxn modelId="{A41CE63B-6548-4BA3-AABB-6088D41B27A1}" srcId="{D2D3EC02-5FAB-4442-BB74-F3219F3D0A65}" destId="{27592CB5-FBD4-474C-A73B-98A630562A9F}" srcOrd="0" destOrd="0" parTransId="{E5ED64FE-6512-4991-9260-13E3E25290E0}" sibTransId="{F97B9833-74A3-4144-BFF0-30D28BEA2B3A}"/>
    <dgm:cxn modelId="{2076C7D9-42A8-4428-959C-4E35BEBCD3CB}" srcId="{D2D3EC02-5FAB-4442-BB74-F3219F3D0A65}" destId="{B0793716-3504-43DC-8639-B242925F3AD9}" srcOrd="1" destOrd="0" parTransId="{CF76AF19-4EB9-4F7C-A521-C1C6B9279A95}" sibTransId="{AD8D46B9-AA90-4E48-B3FD-E304BF4BF9CF}"/>
    <dgm:cxn modelId="{93DDC551-9173-4A26-A175-BD2A4D044AF8}" type="presOf" srcId="{B0793716-3504-43DC-8639-B242925F3AD9}" destId="{19098EB4-B200-4E27-96B9-8F2C69DAB7FF}" srcOrd="0" destOrd="0" presId="urn:microsoft.com/office/officeart/2005/8/layout/vList4#3"/>
    <dgm:cxn modelId="{A7DFDBF8-53DB-4244-8091-D1F7642DCB9B}" type="presParOf" srcId="{5DE6113E-215B-434E-94B2-A5801D2436FA}" destId="{FA7546E4-9153-4E44-BA95-3BF892504302}" srcOrd="0" destOrd="0" presId="urn:microsoft.com/office/officeart/2005/8/layout/vList4#3"/>
    <dgm:cxn modelId="{E064F4CD-7508-4A72-93E1-A267BC781617}" type="presParOf" srcId="{FA7546E4-9153-4E44-BA95-3BF892504302}" destId="{CDD1C70F-D6D1-4485-9268-85C577EFE880}" srcOrd="0" destOrd="0" presId="urn:microsoft.com/office/officeart/2005/8/layout/vList4#3"/>
    <dgm:cxn modelId="{D04E2B8B-9C82-4010-B899-5797E06B9F09}" type="presParOf" srcId="{FA7546E4-9153-4E44-BA95-3BF892504302}" destId="{60C2E508-A8F2-4DAB-881A-DD46AE709C7E}" srcOrd="1" destOrd="0" presId="urn:microsoft.com/office/officeart/2005/8/layout/vList4#3"/>
    <dgm:cxn modelId="{411E34EC-AB5D-444D-9006-FFB6107297FA}" type="presParOf" srcId="{FA7546E4-9153-4E44-BA95-3BF892504302}" destId="{0F2D60ED-43AA-4336-BA9D-A2B56BCB2A02}" srcOrd="2" destOrd="0" presId="urn:microsoft.com/office/officeart/2005/8/layout/vList4#3"/>
    <dgm:cxn modelId="{31CCD6F1-7FDF-461C-980B-3CF4120ABBB5}" type="presParOf" srcId="{5DE6113E-215B-434E-94B2-A5801D2436FA}" destId="{5D96498B-3113-435B-9BED-FE84BA543726}" srcOrd="1" destOrd="0" presId="urn:microsoft.com/office/officeart/2005/8/layout/vList4#3"/>
    <dgm:cxn modelId="{5E4682FB-2E40-4609-869C-4289EB46BBF1}" type="presParOf" srcId="{5DE6113E-215B-434E-94B2-A5801D2436FA}" destId="{EDE9F3F6-85F9-4B14-9B01-17BC817BF2D3}" srcOrd="2" destOrd="0" presId="urn:microsoft.com/office/officeart/2005/8/layout/vList4#3"/>
    <dgm:cxn modelId="{02FAEA9F-86D3-440B-8591-F2EBC91CA107}" type="presParOf" srcId="{EDE9F3F6-85F9-4B14-9B01-17BC817BF2D3}" destId="{19098EB4-B200-4E27-96B9-8F2C69DAB7FF}" srcOrd="0" destOrd="0" presId="urn:microsoft.com/office/officeart/2005/8/layout/vList4#3"/>
    <dgm:cxn modelId="{E20402FC-1DFC-4147-AB4B-C031CC4594CD}" type="presParOf" srcId="{EDE9F3F6-85F9-4B14-9B01-17BC817BF2D3}" destId="{356BCE15-B23A-41AB-A749-3261ADBB81A1}" srcOrd="1" destOrd="0" presId="urn:microsoft.com/office/officeart/2005/8/layout/vList4#3"/>
    <dgm:cxn modelId="{58B86BF4-20C3-4EB5-BCFB-E4B986FF268B}" type="presParOf" srcId="{EDE9F3F6-85F9-4B14-9B01-17BC817BF2D3}" destId="{0F664519-701A-46A4-A89E-9975C3D5FA96}" srcOrd="2" destOrd="0" presId="urn:microsoft.com/office/officeart/2005/8/layout/vList4#3"/>
    <dgm:cxn modelId="{7D51663D-9655-4262-B015-7AC5A15E075C}" type="presParOf" srcId="{5DE6113E-215B-434E-94B2-A5801D2436FA}" destId="{F3600DCD-15B1-436B-8643-4CF97E679630}" srcOrd="3" destOrd="0" presId="urn:microsoft.com/office/officeart/2005/8/layout/vList4#3"/>
    <dgm:cxn modelId="{EC2551AC-D546-4155-BEFB-D4F6CC0B2E2A}" type="presParOf" srcId="{5DE6113E-215B-434E-94B2-A5801D2436FA}" destId="{D876507F-6164-41A3-9417-31F0209E22C5}" srcOrd="4" destOrd="0" presId="urn:microsoft.com/office/officeart/2005/8/layout/vList4#3"/>
    <dgm:cxn modelId="{2B4A7469-BE90-4803-8869-6049FA01A15C}" type="presParOf" srcId="{D876507F-6164-41A3-9417-31F0209E22C5}" destId="{5D12D8EB-669B-4D4E-9A13-7AEA56B74A7E}" srcOrd="0" destOrd="0" presId="urn:microsoft.com/office/officeart/2005/8/layout/vList4#3"/>
    <dgm:cxn modelId="{65E97B6D-FD09-45E5-891D-2EC113289278}" type="presParOf" srcId="{D876507F-6164-41A3-9417-31F0209E22C5}" destId="{63775DCA-F7B3-4751-BF08-D5415087B396}" srcOrd="1" destOrd="0" presId="urn:microsoft.com/office/officeart/2005/8/layout/vList4#3"/>
    <dgm:cxn modelId="{9C83B35F-2A15-4326-AEEB-4C2B73B5DF23}" type="presParOf" srcId="{D876507F-6164-41A3-9417-31F0209E22C5}" destId="{E7828B77-F0AC-4774-9EBE-C9C727860790}" srcOrd="2" destOrd="0" presId="urn:microsoft.com/office/officeart/2005/8/layout/vList4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1C70F-D6D1-4485-9268-85C577EFE880}">
      <dsp:nvSpPr>
        <dsp:cNvPr id="0" name=""/>
        <dsp:cNvSpPr/>
      </dsp:nvSpPr>
      <dsp:spPr>
        <a:xfrm>
          <a:off x="0" y="0"/>
          <a:ext cx="7776864" cy="1278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一</a:t>
          </a:r>
          <a:r>
            <a:rPr lang="en-US" altLang="zh-CN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中国人民大学数据库系统概论建设</a:t>
          </a:r>
          <a:endParaRPr lang="zh-CN" altLang="en-US" sz="28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sp:txBody>
      <dsp:txXfrm>
        <a:off x="1667449" y="0"/>
        <a:ext cx="6109414" cy="1278142"/>
      </dsp:txXfrm>
    </dsp:sp>
    <dsp:sp modelId="{60C2E508-A8F2-4DAB-881A-DD46AE709C7E}">
      <dsp:nvSpPr>
        <dsp:cNvPr id="0" name=""/>
        <dsp:cNvSpPr/>
      </dsp:nvSpPr>
      <dsp:spPr>
        <a:xfrm>
          <a:off x="200281" y="190765"/>
          <a:ext cx="1378962" cy="8966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2000" b="-2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098EB4-B200-4E27-96B9-8F2C69DAB7FF}">
      <dsp:nvSpPr>
        <dsp:cNvPr id="0" name=""/>
        <dsp:cNvSpPr/>
      </dsp:nvSpPr>
      <dsp:spPr>
        <a:xfrm>
          <a:off x="0" y="1390219"/>
          <a:ext cx="7776864" cy="11207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二</a:t>
          </a:r>
          <a:r>
            <a:rPr lang="en-US" altLang="zh-CN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数据库系统概论实验平台建设</a:t>
          </a:r>
          <a:endParaRPr lang="zh-CN" altLang="en-US" sz="28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sp:txBody>
      <dsp:txXfrm>
        <a:off x="1667449" y="1390219"/>
        <a:ext cx="6109414" cy="1120765"/>
      </dsp:txXfrm>
    </dsp:sp>
    <dsp:sp modelId="{356BCE15-B23A-41AB-A749-3261ADBB81A1}">
      <dsp:nvSpPr>
        <dsp:cNvPr id="0" name=""/>
        <dsp:cNvSpPr/>
      </dsp:nvSpPr>
      <dsp:spPr>
        <a:xfrm>
          <a:off x="112076" y="1502296"/>
          <a:ext cx="1555372" cy="8966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7000" r="-7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D12D8EB-669B-4D4E-9A13-7AEA56B74A7E}">
      <dsp:nvSpPr>
        <dsp:cNvPr id="0" name=""/>
        <dsp:cNvSpPr/>
      </dsp:nvSpPr>
      <dsp:spPr>
        <a:xfrm>
          <a:off x="0" y="2623061"/>
          <a:ext cx="7776864" cy="11207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三</a:t>
          </a:r>
          <a:r>
            <a:rPr lang="en-US" altLang="zh-CN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实验平台未来的工作</a:t>
          </a:r>
          <a:r>
            <a:rPr lang="en-US" altLang="zh-CN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 </a:t>
          </a:r>
          <a:endParaRPr lang="zh-CN" altLang="en-US" sz="28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sp:txBody>
      <dsp:txXfrm>
        <a:off x="1667449" y="2623061"/>
        <a:ext cx="6109414" cy="1120765"/>
      </dsp:txXfrm>
    </dsp:sp>
    <dsp:sp modelId="{63775DCA-F7B3-4751-BF08-D5415087B396}">
      <dsp:nvSpPr>
        <dsp:cNvPr id="0" name=""/>
        <dsp:cNvSpPr/>
      </dsp:nvSpPr>
      <dsp:spPr>
        <a:xfrm>
          <a:off x="112076" y="2735137"/>
          <a:ext cx="1555372" cy="8966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19000" b="-19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1C70F-D6D1-4485-9268-85C577EFE880}">
      <dsp:nvSpPr>
        <dsp:cNvPr id="0" name=""/>
        <dsp:cNvSpPr/>
      </dsp:nvSpPr>
      <dsp:spPr>
        <a:xfrm>
          <a:off x="0" y="0"/>
          <a:ext cx="7776864" cy="1170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一</a:t>
          </a:r>
          <a:r>
            <a:rPr lang="en-US" altLang="zh-CN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中国人民大学数据库系统概论建设</a:t>
          </a:r>
          <a:endParaRPr lang="zh-CN" altLang="en-US" sz="28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sp:txBody>
      <dsp:txXfrm>
        <a:off x="1672385" y="0"/>
        <a:ext cx="6104478" cy="1170130"/>
      </dsp:txXfrm>
    </dsp:sp>
    <dsp:sp modelId="{60C2E508-A8F2-4DAB-881A-DD46AE709C7E}">
      <dsp:nvSpPr>
        <dsp:cNvPr id="0" name=""/>
        <dsp:cNvSpPr/>
      </dsp:nvSpPr>
      <dsp:spPr>
        <a:xfrm>
          <a:off x="117012" y="117013"/>
          <a:ext cx="1555372" cy="93610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2000" b="-2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098EB4-B200-4E27-96B9-8F2C69DAB7FF}">
      <dsp:nvSpPr>
        <dsp:cNvPr id="0" name=""/>
        <dsp:cNvSpPr/>
      </dsp:nvSpPr>
      <dsp:spPr>
        <a:xfrm>
          <a:off x="0" y="1287143"/>
          <a:ext cx="7776864" cy="11701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二</a:t>
          </a:r>
          <a:r>
            <a:rPr lang="en-US" altLang="zh-CN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数据库系统概论实验平台建设</a:t>
          </a:r>
          <a:endParaRPr lang="zh-CN" altLang="en-US" sz="28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sp:txBody>
      <dsp:txXfrm>
        <a:off x="1672385" y="1287143"/>
        <a:ext cx="6104478" cy="1170130"/>
      </dsp:txXfrm>
    </dsp:sp>
    <dsp:sp modelId="{356BCE15-B23A-41AB-A749-3261ADBB81A1}">
      <dsp:nvSpPr>
        <dsp:cNvPr id="0" name=""/>
        <dsp:cNvSpPr/>
      </dsp:nvSpPr>
      <dsp:spPr>
        <a:xfrm>
          <a:off x="117012" y="1404156"/>
          <a:ext cx="1555372" cy="93610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7000" r="-7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D12D8EB-669B-4D4E-9A13-7AEA56B74A7E}">
      <dsp:nvSpPr>
        <dsp:cNvPr id="0" name=""/>
        <dsp:cNvSpPr/>
      </dsp:nvSpPr>
      <dsp:spPr>
        <a:xfrm>
          <a:off x="0" y="2574286"/>
          <a:ext cx="7776864" cy="11701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三</a:t>
          </a:r>
          <a:r>
            <a:rPr lang="en-US" altLang="zh-CN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实验平台未来的工作</a:t>
          </a:r>
          <a:endParaRPr lang="zh-CN" altLang="en-US" sz="28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sp:txBody>
      <dsp:txXfrm>
        <a:off x="1672385" y="2574286"/>
        <a:ext cx="6104478" cy="1170130"/>
      </dsp:txXfrm>
    </dsp:sp>
    <dsp:sp modelId="{63775DCA-F7B3-4751-BF08-D5415087B396}">
      <dsp:nvSpPr>
        <dsp:cNvPr id="0" name=""/>
        <dsp:cNvSpPr/>
      </dsp:nvSpPr>
      <dsp:spPr>
        <a:xfrm>
          <a:off x="117012" y="2691299"/>
          <a:ext cx="1555372" cy="93610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19000" b="-19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1C70F-D6D1-4485-9268-85C577EFE880}">
      <dsp:nvSpPr>
        <dsp:cNvPr id="0" name=""/>
        <dsp:cNvSpPr/>
      </dsp:nvSpPr>
      <dsp:spPr>
        <a:xfrm>
          <a:off x="0" y="0"/>
          <a:ext cx="7776864" cy="1170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一</a:t>
          </a:r>
          <a:r>
            <a:rPr lang="en-US" altLang="zh-CN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中国人民大学数据库系统概论建设</a:t>
          </a:r>
          <a:endParaRPr lang="zh-CN" altLang="en-US" sz="28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sp:txBody>
      <dsp:txXfrm>
        <a:off x="1672385" y="0"/>
        <a:ext cx="6104478" cy="1170130"/>
      </dsp:txXfrm>
    </dsp:sp>
    <dsp:sp modelId="{60C2E508-A8F2-4DAB-881A-DD46AE709C7E}">
      <dsp:nvSpPr>
        <dsp:cNvPr id="0" name=""/>
        <dsp:cNvSpPr/>
      </dsp:nvSpPr>
      <dsp:spPr>
        <a:xfrm>
          <a:off x="117012" y="117013"/>
          <a:ext cx="1555372" cy="93610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2000" b="-2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098EB4-B200-4E27-96B9-8F2C69DAB7FF}">
      <dsp:nvSpPr>
        <dsp:cNvPr id="0" name=""/>
        <dsp:cNvSpPr/>
      </dsp:nvSpPr>
      <dsp:spPr>
        <a:xfrm>
          <a:off x="0" y="1287143"/>
          <a:ext cx="7776864" cy="11701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二</a:t>
          </a:r>
          <a:r>
            <a:rPr lang="en-US" altLang="zh-CN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数据库系统概论实验平台建设</a:t>
          </a:r>
          <a:endParaRPr lang="zh-CN" altLang="en-US" sz="28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sp:txBody>
      <dsp:txXfrm>
        <a:off x="1672385" y="1287143"/>
        <a:ext cx="6104478" cy="1170130"/>
      </dsp:txXfrm>
    </dsp:sp>
    <dsp:sp modelId="{356BCE15-B23A-41AB-A749-3261ADBB81A1}">
      <dsp:nvSpPr>
        <dsp:cNvPr id="0" name=""/>
        <dsp:cNvSpPr/>
      </dsp:nvSpPr>
      <dsp:spPr>
        <a:xfrm>
          <a:off x="117012" y="1404156"/>
          <a:ext cx="1555372" cy="93610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l="-7000" r="-7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D12D8EB-669B-4D4E-9A13-7AEA56B74A7E}">
      <dsp:nvSpPr>
        <dsp:cNvPr id="0" name=""/>
        <dsp:cNvSpPr/>
      </dsp:nvSpPr>
      <dsp:spPr>
        <a:xfrm>
          <a:off x="0" y="2542259"/>
          <a:ext cx="7776864" cy="11701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三</a:t>
          </a:r>
          <a:r>
            <a:rPr lang="en-US" altLang="zh-CN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. </a:t>
          </a:r>
          <a:r>
            <a:rPr lang="zh-CN" altLang="en-US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实验平台未来的工作</a:t>
          </a:r>
          <a:r>
            <a:rPr lang="en-US" altLang="zh-CN" sz="2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黑体" pitchFamily="49" charset="-122"/>
              <a:sym typeface="宋体" pitchFamily="2" charset="-122"/>
            </a:rPr>
            <a:t> </a:t>
          </a:r>
          <a:endParaRPr lang="zh-CN" altLang="en-US" sz="2800" b="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skerville Old Face" panose="02020602080505020303" pitchFamily="18" charset="0"/>
          </a:endParaRPr>
        </a:p>
      </dsp:txBody>
      <dsp:txXfrm>
        <a:off x="1672385" y="2542259"/>
        <a:ext cx="6104478" cy="1170130"/>
      </dsp:txXfrm>
    </dsp:sp>
    <dsp:sp modelId="{63775DCA-F7B3-4751-BF08-D5415087B396}">
      <dsp:nvSpPr>
        <dsp:cNvPr id="0" name=""/>
        <dsp:cNvSpPr/>
      </dsp:nvSpPr>
      <dsp:spPr>
        <a:xfrm>
          <a:off x="117012" y="2691299"/>
          <a:ext cx="1555372" cy="93610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 t="-19000" b="-19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3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91254-9F9D-479E-91E6-973F594A6EE5}" type="datetimeFigureOut">
              <a:rPr lang="zh-CN" altLang="en-US" smtClean="0"/>
              <a:pPr/>
              <a:t>2017/6/3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D14AF-695C-4D59-9809-C8C68FE10D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2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8D9254D-DD28-4882-BE16-AE0C7916E424}" type="datetimeFigureOut">
              <a:rPr lang="zh-CN" altLang="en-US"/>
              <a:pPr>
                <a:defRPr/>
              </a:pPr>
              <a:t>2017/6/3 Saturday</a:t>
            </a:fld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7713"/>
            <a:ext cx="6651625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7257DD1-BACB-4FE7-9A96-B83AEB9C33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1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56FBF-C63E-4465-BC3E-2440B495AF3C}" type="slidenum">
              <a:rPr lang="zh-CN" altLang="en-US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582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C9463B-2739-434E-BCC5-0DA55FDF5926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8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C9463B-2739-434E-BCC5-0DA55FDF592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608B4B-2A42-4643-898F-2A0CB26EB44C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7406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257DD1-BACB-4FE7-9A96-B83AEB9C3360}" type="slidenum">
              <a:rPr lang="zh-CN" alt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1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608B4B-2A42-4643-898F-2A0CB26EB44C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 dirty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1735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8CC87-E059-432C-9B0F-EEFAC9A400E0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>
              <a:buFontTx/>
              <a:buChar char="•"/>
            </a:pP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941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48A36-BBE1-4DE4-AF60-299CD76E1A3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25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7AB64B-9EBA-494E-9D31-1B8F131246C5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99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>
              <a:buFontTx/>
              <a:buChar char="•"/>
            </a:pPr>
            <a:endParaRPr lang="zh-CN" altLang="en-US"/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772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C9463B-2739-434E-BCC5-0DA55FDF592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4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71552"/>
            <a:ext cx="7772400" cy="11025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264318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9766"/>
            <a:ext cx="2057400" cy="46755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9766"/>
            <a:ext cx="6019800" cy="46755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1"/>
            <a:ext cx="7391400" cy="4226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337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800600"/>
            <a:ext cx="213360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4786313"/>
            <a:ext cx="3600450" cy="2413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340560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-29766"/>
            <a:ext cx="8401080" cy="8536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4888"/>
            <a:ext cx="8401080" cy="364093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04888"/>
            <a:ext cx="4038600" cy="36409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04888"/>
            <a:ext cx="4038600" cy="36409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未命名_副本"/>
          <p:cNvPicPr>
            <a:picLocks noChangeAspect="1" noChangeArrowheads="1"/>
          </p:cNvPicPr>
          <p:nvPr/>
        </p:nvPicPr>
        <p:blipFill>
          <a:blip r:embed="rId14"/>
          <a:srcRect l="1405" t="12910" r="2878" b="10757"/>
          <a:stretch>
            <a:fillRect/>
          </a:stretch>
        </p:blipFill>
        <p:spPr bwMode="auto">
          <a:xfrm>
            <a:off x="-22225" y="628650"/>
            <a:ext cx="9161463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图片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22225" y="4840288"/>
            <a:ext cx="91662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图片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-22225" y="-20638"/>
            <a:ext cx="91662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0163"/>
            <a:ext cx="8229600" cy="85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04888"/>
            <a:ext cx="822960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510213" y="4841875"/>
            <a:ext cx="4103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>
                <a:solidFill>
                  <a:schemeClr val="bg1"/>
                </a:solidFill>
              </a:rPr>
              <a:t>An Introduction to Database System</a:t>
            </a:r>
          </a:p>
        </p:txBody>
      </p:sp>
      <p:sp>
        <p:nvSpPr>
          <p:cNvPr id="2056" name="WordArt 8"/>
          <p:cNvSpPr>
            <a:spLocks noChangeArrowheads="1" noChangeShapeType="1"/>
          </p:cNvSpPr>
          <p:nvPr/>
        </p:nvSpPr>
        <p:spPr bwMode="auto">
          <a:xfrm rot="-1980000">
            <a:off x="1908175" y="1654175"/>
            <a:ext cx="5337175" cy="223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noFill/>
                <a:latin typeface="华文琥珀"/>
                <a:ea typeface="华文琥珀"/>
              </a:rPr>
              <a:t>中国人民大学</a:t>
            </a:r>
          </a:p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/>
              <a:ea typeface="华文琥珀"/>
            </a:endParaRPr>
          </a:p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/>
              <a:ea typeface="华文琥珀"/>
            </a:endParaRPr>
          </a:p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noFill/>
                <a:latin typeface="华文琥珀"/>
                <a:ea typeface="华文琥珀"/>
              </a:rPr>
              <a:t>数据库系统概论</a:t>
            </a:r>
          </a:p>
        </p:txBody>
      </p:sp>
      <p:pic>
        <p:nvPicPr>
          <p:cNvPr id="2057" name="Picture 9" descr="图片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516813" y="3598863"/>
            <a:ext cx="15287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06" r:id="rId1"/>
    <p:sldLayoutId id="2147484807" r:id="rId2"/>
    <p:sldLayoutId id="2147484808" r:id="rId3"/>
    <p:sldLayoutId id="2147484809" r:id="rId4"/>
    <p:sldLayoutId id="2147484810" r:id="rId5"/>
    <p:sldLayoutId id="2147484811" r:id="rId6"/>
    <p:sldLayoutId id="2147484812" r:id="rId7"/>
    <p:sldLayoutId id="2147484813" r:id="rId8"/>
    <p:sldLayoutId id="2147484814" r:id="rId9"/>
    <p:sldLayoutId id="2147484815" r:id="rId10"/>
    <p:sldLayoutId id="2147484816" r:id="rId11"/>
    <p:sldLayoutId id="2147484817" r:id="rId12"/>
  </p:sldLayoutIdLst>
  <p:transition spd="slow"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202.112.113.10:8080/rucdbcourse/" TargetMode="External"/><Relationship Id="rId2" Type="http://schemas.openxmlformats.org/officeDocument/2006/relationships/hyperlink" Target="http://dbm.ruc.edu.cn/rucdbcour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://www.freeqoop.com/rucdbcours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db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hyperlink" Target="http://abook.hep.com.c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2"/>
          <p:cNvSpPr>
            <a:spLocks noGrp="1"/>
          </p:cNvSpPr>
          <p:nvPr>
            <p:ph type="ctrTitle"/>
          </p:nvPr>
        </p:nvSpPr>
        <p:spPr>
          <a:xfrm>
            <a:off x="500063" y="1071563"/>
            <a:ext cx="7772400" cy="1101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123" name="副标题 13"/>
          <p:cNvSpPr>
            <a:spLocks noGrp="1"/>
          </p:cNvSpPr>
          <p:nvPr>
            <p:ph type="subTitle" idx="1"/>
          </p:nvPr>
        </p:nvSpPr>
        <p:spPr>
          <a:xfrm>
            <a:off x="1214438" y="2643188"/>
            <a:ext cx="6400800" cy="131445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lum bright="4000" contrast="-2000"/>
          </a:blip>
          <a:srcRect/>
          <a:stretch>
            <a:fillRect/>
          </a:stretch>
        </p:blipFill>
        <p:spPr bwMode="auto">
          <a:xfrm>
            <a:off x="0" y="18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71406" y="285734"/>
            <a:ext cx="9001156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</a:rPr>
              <a:t>数据库系统</a:t>
            </a:r>
            <a:r>
              <a:rPr lang="zh-CN" altLang="en-US" sz="5400" b="1" dirty="0">
                <a:solidFill>
                  <a:schemeClr val="bg1"/>
                </a:solidFill>
              </a:rPr>
              <a:t>概论在线实验测试平台的建设与实施</a:t>
            </a:r>
            <a:endParaRPr lang="en-US" altLang="zh-CN" sz="54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sym typeface="宋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58910" y="2428874"/>
            <a:ext cx="6456362" cy="12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kumimoji="1" lang="zh-CN" altLang="en-US" sz="3600" b="1" kern="0" dirty="0">
                <a:solidFill>
                  <a:schemeClr val="bg1"/>
                </a:solidFill>
                <a:latin typeface="Times-Roman" charset="0"/>
                <a:ea typeface="隶书" pitchFamily="49" charset="-122"/>
              </a:rPr>
              <a:t>程一舰</a:t>
            </a:r>
            <a:endParaRPr kumimoji="1" lang="en-US" altLang="zh-CN" sz="3600" b="1" kern="0" dirty="0" smtClean="0">
              <a:solidFill>
                <a:schemeClr val="bg1"/>
              </a:solidFill>
              <a:latin typeface="Times-Roman" charset="0"/>
              <a:ea typeface="隶书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endParaRPr kumimoji="1" lang="en-US" altLang="zh-CN" sz="1400" b="1" kern="0" dirty="0">
              <a:solidFill>
                <a:schemeClr val="bg1"/>
              </a:solidFill>
              <a:latin typeface="Times-Roman" charset="0"/>
              <a:ea typeface="隶书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kumimoji="1" lang="zh-CN" altLang="en-US" sz="2800" b="1" kern="0" dirty="0">
                <a:solidFill>
                  <a:schemeClr val="bg1"/>
                </a:solidFill>
                <a:latin typeface="Times-Roman" charset="0"/>
                <a:ea typeface="隶书" pitchFamily="49" charset="-122"/>
              </a:rPr>
              <a:t>中国人民大学数据库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  <a:sym typeface="宋体" pitchFamily="2" charset="-122"/>
              </a:rPr>
              <a:t>MOOC</a:t>
            </a:r>
            <a:r>
              <a:rPr kumimoji="1" lang="zh-CN" altLang="en-US" sz="2800" b="1" kern="0" dirty="0">
                <a:solidFill>
                  <a:schemeClr val="bg1"/>
                </a:solidFill>
                <a:latin typeface="Times-Roman" charset="0"/>
                <a:ea typeface="隶书" pitchFamily="49" charset="-122"/>
              </a:rPr>
              <a:t>课程团队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643306" y="4243342"/>
            <a:ext cx="1814920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altLang="zh-CN" sz="2000" b="1" dirty="0" smtClean="0">
                <a:solidFill>
                  <a:schemeClr val="bg1"/>
                </a:solidFill>
              </a:rPr>
              <a:t>2017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年</a:t>
            </a:r>
            <a:r>
              <a:rPr lang="en-US" altLang="zh-CN" sz="2000" b="1" dirty="0">
                <a:solidFill>
                  <a:schemeClr val="bg1"/>
                </a:solidFill>
              </a:rPr>
              <a:t>6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月</a:t>
            </a:r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日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4714890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第二</a:t>
            </a:r>
            <a:r>
              <a:rPr lang="zh-CN" altLang="en-US" sz="2000" dirty="0">
                <a:solidFill>
                  <a:schemeClr val="bg1"/>
                </a:solidFill>
              </a:rPr>
              <a:t>届“面向计算机类 </a:t>
            </a:r>
            <a:r>
              <a:rPr lang="en-US" altLang="zh-CN" sz="2000" dirty="0">
                <a:solidFill>
                  <a:schemeClr val="bg1"/>
                </a:solidFill>
              </a:rPr>
              <a:t>MOOC </a:t>
            </a:r>
            <a:r>
              <a:rPr lang="zh-CN" altLang="en-US" sz="2000" dirty="0">
                <a:solidFill>
                  <a:schemeClr val="bg1"/>
                </a:solidFill>
              </a:rPr>
              <a:t>的大规模在线学习支撑工具研讨会”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65503203"/>
              </p:ext>
            </p:extLst>
          </p:nvPr>
        </p:nvGraphicFramePr>
        <p:xfrm>
          <a:off x="755576" y="843558"/>
          <a:ext cx="777686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02915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>
                                            <p:graphicEl>
                                              <a:dgm id="{60C2E508-A8F2-4DAB-881A-DD46AE709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60C2E508-A8F2-4DAB-881A-DD46AE709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0C2E508-A8F2-4DAB-881A-DD46AE709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CDD1C70F-D6D1-4485-9268-85C577EFE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>
                                            <p:graphicEl>
                                              <a:dgm id="{CDD1C70F-D6D1-4485-9268-85C577EFE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DD1C70F-D6D1-4485-9268-85C577EFE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63775DCA-F7B3-4751-BF08-D5415087B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63775DCA-F7B3-4751-BF08-D5415087B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3775DCA-F7B3-4751-BF08-D5415087B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5D12D8EB-669B-4D4E-9A13-7AEA56B74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5D12D8EB-669B-4D4E-9A13-7AEA56B74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12D8EB-669B-4D4E-9A13-7AEA56B74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平台建设的原因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《</a:t>
            </a:r>
            <a:r>
              <a:rPr lang="zh-CN" altLang="en-US" dirty="0" smtClean="0"/>
              <a:t>数据库系统概论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是一门实践性非常强的课程</a:t>
            </a:r>
            <a:endParaRPr lang="en-US" altLang="zh-CN" dirty="0"/>
          </a:p>
          <a:p>
            <a:pPr lvl="1" algn="just"/>
            <a:r>
              <a:rPr lang="zh-CN" altLang="en-US" dirty="0"/>
              <a:t>培养</a:t>
            </a:r>
            <a:r>
              <a:rPr lang="zh-CN" altLang="en-US" dirty="0" smtClean="0"/>
              <a:t>学生能够灵活运用数据库理论、方法和技术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具备分析和解决实际复杂工程问题的能力</a:t>
            </a:r>
            <a:endParaRPr lang="en-US" altLang="zh-CN" dirty="0" smtClean="0"/>
          </a:p>
          <a:p>
            <a:pPr lvl="1" algn="just"/>
            <a:endParaRPr lang="en-US" altLang="zh-CN" dirty="0"/>
          </a:p>
          <a:p>
            <a:pPr algn="just"/>
            <a:r>
              <a:rPr lang="zh-CN" altLang="en-US" dirty="0"/>
              <a:t>实验教学是培养学生深化知识理解的重要手段</a:t>
            </a:r>
            <a:endParaRPr lang="en-US" altLang="zh-CN" dirty="0"/>
          </a:p>
          <a:p>
            <a:pPr lvl="1" algn="just"/>
            <a:r>
              <a:rPr lang="zh-CN" altLang="en-US" dirty="0"/>
              <a:t>掌握实践技能、形成工程素养、实践科学思维、培养创新能力、锤炼探索精神</a:t>
            </a:r>
            <a:endParaRPr lang="en-US" altLang="zh-CN" dirty="0"/>
          </a:p>
          <a:p>
            <a:pPr lvl="1" algn="just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61022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平台建设的原因（续）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627534"/>
            <a:ext cx="8401080" cy="3856955"/>
          </a:xfrm>
        </p:spPr>
        <p:txBody>
          <a:bodyPr/>
          <a:lstStyle/>
          <a:p>
            <a:pPr algn="just"/>
            <a:r>
              <a:rPr lang="zh-CN" altLang="en-US" dirty="0" smtClean="0"/>
              <a:t>弥补课堂实验教学面临的痛点</a:t>
            </a:r>
            <a:endParaRPr lang="en-US" altLang="zh-CN" dirty="0" smtClean="0"/>
          </a:p>
          <a:p>
            <a:pPr lvl="1" algn="just"/>
            <a:r>
              <a:rPr lang="zh-CN" altLang="en-US" dirty="0"/>
              <a:t>老师需要事先为每一节实验课安排任务</a:t>
            </a:r>
            <a:endParaRPr lang="en-US" altLang="zh-CN" dirty="0"/>
          </a:p>
          <a:p>
            <a:pPr lvl="1" algn="just"/>
            <a:r>
              <a:rPr lang="zh-CN" altLang="en-US" dirty="0"/>
              <a:t>学生去现场完成上机任务，并撰写实验报告提交给老师</a:t>
            </a:r>
            <a:endParaRPr lang="en-US" altLang="zh-CN" dirty="0"/>
          </a:p>
          <a:p>
            <a:pPr lvl="1" algn="just"/>
            <a:r>
              <a:rPr lang="zh-CN" altLang="en-US" dirty="0"/>
              <a:t>纯手工、粗粒度的评价方式，不仅给学生带来诸多不便，也给教师对学生实验完成情况的分析带来</a:t>
            </a:r>
            <a:r>
              <a:rPr lang="zh-CN" altLang="en-US" dirty="0" smtClean="0"/>
              <a:t>额外负担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当前</a:t>
            </a:r>
            <a:r>
              <a:rPr lang="en-US" altLang="zh-CN" dirty="0" smtClean="0"/>
              <a:t>MOOC</a:t>
            </a:r>
            <a:r>
              <a:rPr lang="zh-CN" altLang="en-US" dirty="0" smtClean="0"/>
              <a:t>平台对于数据库的题目仅限于客观选择判断</a:t>
            </a:r>
            <a:endParaRPr lang="en-US" altLang="zh-CN" dirty="0"/>
          </a:p>
          <a:p>
            <a:pPr lvl="1" algn="just"/>
            <a:r>
              <a:rPr lang="zh-CN" altLang="en-US" dirty="0"/>
              <a:t>合理改造</a:t>
            </a:r>
            <a:r>
              <a:rPr lang="en-US" altLang="zh-CN" dirty="0"/>
              <a:t>MOOC</a:t>
            </a:r>
            <a:r>
              <a:rPr lang="zh-CN" altLang="en-US" dirty="0"/>
              <a:t>实验平台，使其适合</a:t>
            </a:r>
            <a:r>
              <a:rPr lang="en-US" altLang="zh-CN" dirty="0"/>
              <a:t>MOOC+SPOC</a:t>
            </a:r>
            <a:r>
              <a:rPr lang="zh-CN" altLang="en-US" dirty="0"/>
              <a:t>混合式</a:t>
            </a:r>
            <a:r>
              <a:rPr lang="zh-CN" altLang="en-US" dirty="0" smtClean="0"/>
              <a:t>教学</a:t>
            </a:r>
            <a:endParaRPr lang="en-US" altLang="zh-CN" dirty="0" smtClean="0"/>
          </a:p>
          <a:p>
            <a:pPr lvl="1" algn="just"/>
            <a:r>
              <a:rPr lang="zh-CN" altLang="en-US" dirty="0"/>
              <a:t>配合</a:t>
            </a:r>
            <a:r>
              <a:rPr lang="en-US" altLang="zh-CN" dirty="0"/>
              <a:t>《</a:t>
            </a:r>
            <a:r>
              <a:rPr lang="zh-CN" altLang="en-US" dirty="0"/>
              <a:t>数据库系统概论基础篇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数据库系统概论高级篇</a:t>
            </a:r>
            <a:r>
              <a:rPr lang="en-US" altLang="zh-CN" dirty="0"/>
              <a:t>》MOOC</a:t>
            </a:r>
            <a:r>
              <a:rPr lang="zh-CN" altLang="en-US" dirty="0"/>
              <a:t>教学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algn="just"/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65154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实验平台建设的开发维护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独立进行开发与维护</a:t>
            </a:r>
            <a:endParaRPr lang="en-US" altLang="zh-CN" dirty="0" smtClean="0"/>
          </a:p>
          <a:p>
            <a:pPr lvl="1" algn="just"/>
            <a:r>
              <a:rPr lang="zh-CN" altLang="en-US" dirty="0"/>
              <a:t>部署：建立在中国人民大学网络</a:t>
            </a:r>
            <a:r>
              <a:rPr lang="zh-CN" altLang="en-US" dirty="0" smtClean="0"/>
              <a:t>实验室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真实数据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中国人民</a:t>
            </a:r>
            <a:r>
              <a:rPr lang="zh-CN" altLang="en-US" dirty="0"/>
              <a:t>大学教务处获取地真实的学生选课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保证数据准确性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避免误判</a:t>
            </a:r>
            <a:endParaRPr lang="en-US" altLang="zh-CN" dirty="0"/>
          </a:p>
          <a:p>
            <a:pPr marL="914400" lvl="2" indent="0" algn="just">
              <a:buNone/>
            </a:pPr>
            <a:endParaRPr lang="en-US" altLang="zh-CN" dirty="0" smtClean="0"/>
          </a:p>
          <a:p>
            <a:pPr lvl="2" algn="just"/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marL="0" indent="0" algn="just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28045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实验平台建设的开发维护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MOOC</a:t>
            </a:r>
            <a:r>
              <a:rPr lang="zh-CN" altLang="en-US" dirty="0" smtClean="0"/>
              <a:t>平台讲解路线</a:t>
            </a:r>
            <a:endParaRPr lang="en-US" altLang="zh-CN" dirty="0"/>
          </a:p>
          <a:p>
            <a:pPr lvl="1" algn="just"/>
            <a:r>
              <a:rPr lang="en-US" altLang="zh-CN" dirty="0" smtClean="0"/>
              <a:t>《</a:t>
            </a:r>
            <a:r>
              <a:rPr lang="zh-CN" altLang="en-US" dirty="0" smtClean="0"/>
              <a:t>数据库系统概论</a:t>
            </a:r>
            <a:r>
              <a:rPr lang="en-US" altLang="zh-CN" dirty="0" smtClean="0"/>
              <a:t>》《</a:t>
            </a:r>
            <a:r>
              <a:rPr lang="zh-CN" altLang="zh-CN" dirty="0" smtClean="0"/>
              <a:t>数据库系统</a:t>
            </a:r>
            <a:r>
              <a:rPr lang="zh-CN" altLang="zh-CN" dirty="0"/>
              <a:t>概论习题解析与实验指导</a:t>
            </a:r>
            <a:r>
              <a:rPr lang="zh-CN" altLang="zh-CN" dirty="0" smtClean="0"/>
              <a:t>》</a:t>
            </a:r>
            <a:endParaRPr lang="en-US" altLang="zh-CN" dirty="0" smtClean="0"/>
          </a:p>
          <a:p>
            <a:pPr lvl="1" algn="just"/>
            <a:r>
              <a:rPr lang="zh-CN" altLang="zh-CN" dirty="0"/>
              <a:t>数据操作</a:t>
            </a:r>
            <a:r>
              <a:rPr lang="zh-CN" altLang="zh-CN" dirty="0" smtClean="0"/>
              <a:t>语言</a:t>
            </a:r>
            <a:endParaRPr lang="en-US" altLang="zh-CN" dirty="0" smtClean="0"/>
          </a:p>
          <a:p>
            <a:pPr lvl="1" algn="just"/>
            <a:r>
              <a:rPr lang="zh-CN" altLang="zh-CN" dirty="0" smtClean="0"/>
              <a:t>数据定义语言</a:t>
            </a:r>
            <a:endParaRPr lang="en-US" altLang="zh-CN" dirty="0"/>
          </a:p>
          <a:p>
            <a:pPr lvl="1" algn="just"/>
            <a:r>
              <a:rPr lang="zh-CN" altLang="zh-CN" dirty="0" smtClean="0"/>
              <a:t>数据控制语言</a:t>
            </a:r>
            <a:endParaRPr lang="en-US" altLang="zh-CN" dirty="0"/>
          </a:p>
          <a:p>
            <a:pPr lvl="1" algn="just"/>
            <a:r>
              <a:rPr lang="zh-CN" altLang="zh-CN" dirty="0" smtClean="0"/>
              <a:t>数据库</a:t>
            </a:r>
            <a:r>
              <a:rPr lang="zh-CN" altLang="zh-CN" dirty="0"/>
              <a:t>编程</a:t>
            </a:r>
            <a:endParaRPr lang="en-US" altLang="zh-CN" dirty="0" smtClean="0"/>
          </a:p>
          <a:p>
            <a:pPr lvl="1" algn="just"/>
            <a:endParaRPr lang="en-US" altLang="zh-CN" dirty="0"/>
          </a:p>
          <a:p>
            <a:pPr algn="just"/>
            <a:endParaRPr lang="en-US" altLang="zh-CN" dirty="0" smtClean="0"/>
          </a:p>
          <a:p>
            <a:pPr marL="0" indent="0" algn="just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77309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实验平台建设的内容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实验模块设置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MOOC</a:t>
            </a:r>
            <a:r>
              <a:rPr lang="zh-CN" altLang="en-US" dirty="0" smtClean="0"/>
              <a:t>课程</a:t>
            </a:r>
            <a:endParaRPr lang="en-US" altLang="zh-CN" dirty="0" smtClean="0"/>
          </a:p>
          <a:p>
            <a:pPr lvl="1" algn="just"/>
            <a:r>
              <a:rPr lang="en-US" altLang="zh-CN" dirty="0" smtClean="0"/>
              <a:t>《</a:t>
            </a:r>
            <a:r>
              <a:rPr lang="zh-CN" altLang="en-US" dirty="0" smtClean="0"/>
              <a:t>数据库系统概论</a:t>
            </a:r>
            <a:r>
              <a:rPr lang="en-US" altLang="zh-CN" dirty="0" smtClean="0"/>
              <a:t>》</a:t>
            </a:r>
          </a:p>
          <a:p>
            <a:pPr lvl="1" algn="just"/>
            <a:r>
              <a:rPr lang="en-US" altLang="zh-CN" dirty="0" smtClean="0"/>
              <a:t>《</a:t>
            </a:r>
            <a:r>
              <a:rPr lang="zh-CN" altLang="en-US" dirty="0" smtClean="0"/>
              <a:t>数据库系统概论</a:t>
            </a:r>
            <a:endParaRPr lang="en-US" altLang="zh-CN" dirty="0" smtClean="0"/>
          </a:p>
          <a:p>
            <a:pPr marL="457200" lvl="1" indent="0" algn="just">
              <a:buNone/>
            </a:pPr>
            <a:r>
              <a:rPr lang="zh-CN" altLang="en-US" dirty="0"/>
              <a:t>习题</a:t>
            </a:r>
            <a:r>
              <a:rPr lang="zh-CN" altLang="en-US" dirty="0" smtClean="0"/>
              <a:t>解析与实验指导</a:t>
            </a:r>
            <a:r>
              <a:rPr lang="en-US" altLang="zh-CN" dirty="0" smtClean="0"/>
              <a:t>》</a:t>
            </a:r>
          </a:p>
          <a:p>
            <a:pPr marL="0" indent="0" algn="just">
              <a:buNone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43397" y="702910"/>
          <a:ext cx="516510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406">
                  <a:extLst>
                    <a:ext uri="{9D8B030D-6E8A-4147-A177-3AD203B41FA5}">
                      <a16:colId xmlns:a16="http://schemas.microsoft.com/office/drawing/2014/main" val="2870116702"/>
                    </a:ext>
                  </a:extLst>
                </a:gridCol>
                <a:gridCol w="3169701">
                  <a:extLst>
                    <a:ext uri="{9D8B030D-6E8A-4147-A177-3AD203B41FA5}">
                      <a16:colId xmlns:a16="http://schemas.microsoft.com/office/drawing/2014/main" val="986732279"/>
                    </a:ext>
                  </a:extLst>
                </a:gridCol>
              </a:tblGrid>
              <a:tr h="29375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03669"/>
                  </a:ext>
                </a:extLst>
              </a:tr>
              <a:tr h="328119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数据操纵语言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单表查询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63010"/>
                  </a:ext>
                </a:extLst>
              </a:tr>
              <a:tr h="3281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多表查询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14045"/>
                  </a:ext>
                </a:extLst>
              </a:tr>
              <a:tr h="3281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数据更新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53386"/>
                  </a:ext>
                </a:extLst>
              </a:tr>
              <a:tr h="328119">
                <a:tc rowSpan="5">
                  <a:txBody>
                    <a:bodyPr/>
                    <a:lstStyle/>
                    <a:p>
                      <a:r>
                        <a:rPr lang="zh-CN" altLang="en-US" dirty="0" smtClean="0"/>
                        <a:t>数据定义语言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表的定义、修改与删除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30862"/>
                  </a:ext>
                </a:extLst>
              </a:tr>
              <a:tr h="3281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索引的建立与删除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444751"/>
                  </a:ext>
                </a:extLst>
              </a:tr>
              <a:tr h="3281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视图的建立与删除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218838"/>
                  </a:ext>
                </a:extLst>
              </a:tr>
              <a:tr h="3281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实体完整性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98293"/>
                  </a:ext>
                </a:extLst>
              </a:tr>
              <a:tr h="3281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参照完整性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41911"/>
                  </a:ext>
                </a:extLst>
              </a:tr>
              <a:tr h="32811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数据控制语言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授权与回收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26288"/>
                  </a:ext>
                </a:extLst>
              </a:tr>
              <a:tr h="328119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数据库编程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触发器设置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05750"/>
                  </a:ext>
                </a:extLst>
              </a:tr>
              <a:tr h="3281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存储过程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9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9693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实验平台建设的开发维护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数据库选用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数据库系统：金</a:t>
            </a:r>
            <a:r>
              <a:rPr lang="zh-CN" altLang="en-US" dirty="0"/>
              <a:t>仓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 algn="just"/>
            <a:r>
              <a:rPr lang="zh-CN" altLang="en-US" dirty="0"/>
              <a:t>金</a:t>
            </a:r>
            <a:r>
              <a:rPr lang="zh-CN" altLang="en-US" dirty="0" smtClean="0"/>
              <a:t>仓开发维护人员支持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更易开展更高阶的实验内容</a:t>
            </a:r>
            <a:endParaRPr lang="en-US" altLang="zh-CN" dirty="0"/>
          </a:p>
          <a:p>
            <a:pPr algn="just"/>
            <a:endParaRPr lang="en-US" altLang="zh-CN" dirty="0" smtClean="0"/>
          </a:p>
          <a:p>
            <a:pPr marL="0" indent="0" algn="just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21632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实验平台建设的定位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不是取代传统的实验教学，而是对实验教学的一个重要补充</a:t>
            </a: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</p:txBody>
      </p:sp>
      <p:sp>
        <p:nvSpPr>
          <p:cNvPr id="12" name="椭圆 11"/>
          <p:cNvSpPr/>
          <p:nvPr/>
        </p:nvSpPr>
        <p:spPr bwMode="auto">
          <a:xfrm>
            <a:off x="2987824" y="3939902"/>
            <a:ext cx="1080120" cy="50405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老师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1834228" y="3182304"/>
            <a:ext cx="1081588" cy="541574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学生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906236" y="2427734"/>
            <a:ext cx="1009580" cy="432048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视频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887153" y="3939902"/>
            <a:ext cx="804527" cy="430239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平台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>
            <a:stCxn id="12" idx="1"/>
            <a:endCxn id="13" idx="5"/>
          </p:cNvCxnSpPr>
          <p:nvPr/>
        </p:nvCxnSpPr>
        <p:spPr bwMode="auto">
          <a:xfrm flipH="1" flipV="1">
            <a:off x="2757421" y="3644566"/>
            <a:ext cx="388583" cy="36915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flipH="1">
            <a:off x="1368379" y="3631612"/>
            <a:ext cx="501646" cy="35566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右箭头 18"/>
          <p:cNvSpPr/>
          <p:nvPr/>
        </p:nvSpPr>
        <p:spPr bwMode="auto">
          <a:xfrm>
            <a:off x="1734040" y="4065386"/>
            <a:ext cx="1253784" cy="102868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359450" y="2116906"/>
            <a:ext cx="4258559" cy="2687092"/>
          </a:xfrm>
          <a:prstGeom prst="ellipse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884368" y="3217199"/>
            <a:ext cx="1080120" cy="434671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老师</a:t>
            </a:r>
          </a:p>
        </p:txBody>
      </p:sp>
      <p:sp>
        <p:nvSpPr>
          <p:cNvPr id="22" name="椭圆 21"/>
          <p:cNvSpPr/>
          <p:nvPr/>
        </p:nvSpPr>
        <p:spPr bwMode="auto">
          <a:xfrm>
            <a:off x="6370732" y="2283718"/>
            <a:ext cx="1111236" cy="50405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学生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135625" y="3217199"/>
            <a:ext cx="864096" cy="381944"/>
          </a:xfrm>
          <a:prstGeom prst="round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平台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H="1">
            <a:off x="5561066" y="2643758"/>
            <a:ext cx="864096" cy="54157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1"/>
          </p:cNvCxnSpPr>
          <p:nvPr/>
        </p:nvCxnSpPr>
        <p:spPr bwMode="auto">
          <a:xfrm flipH="1" flipV="1">
            <a:off x="7309758" y="2676735"/>
            <a:ext cx="732790" cy="60412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2" idx="3"/>
          </p:cNvCxnSpPr>
          <p:nvPr/>
        </p:nvCxnSpPr>
        <p:spPr bwMode="auto">
          <a:xfrm flipV="1">
            <a:off x="5783697" y="2713957"/>
            <a:ext cx="749772" cy="47137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>
            <a:off x="5652120" y="3545372"/>
            <a:ext cx="576064" cy="52364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1" idx="3"/>
          </p:cNvCxnSpPr>
          <p:nvPr/>
        </p:nvCxnSpPr>
        <p:spPr bwMode="auto">
          <a:xfrm flipV="1">
            <a:off x="7316773" y="3588214"/>
            <a:ext cx="725775" cy="47717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 bwMode="auto">
          <a:xfrm>
            <a:off x="6012160" y="3354175"/>
            <a:ext cx="1812639" cy="153679"/>
          </a:xfrm>
          <a:prstGeom prst="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788024" y="2067694"/>
            <a:ext cx="4258559" cy="2687092"/>
          </a:xfrm>
          <a:prstGeom prst="ellipse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026568" y="3946539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反馈</a:t>
            </a:r>
          </a:p>
        </p:txBody>
      </p:sp>
      <p:cxnSp>
        <p:nvCxnSpPr>
          <p:cNvPr id="6" name="直接箭头连接符 5"/>
          <p:cNvCxnSpPr>
            <a:stCxn id="15" idx="0"/>
          </p:cNvCxnSpPr>
          <p:nvPr/>
        </p:nvCxnSpPr>
        <p:spPr bwMode="auto">
          <a:xfrm flipV="1">
            <a:off x="1289417" y="3545372"/>
            <a:ext cx="521039" cy="394530"/>
          </a:xfrm>
          <a:prstGeom prst="straightConnector1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7884368" y="915566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矩形 31"/>
          <p:cNvSpPr/>
          <p:nvPr/>
        </p:nvSpPr>
        <p:spPr bwMode="auto">
          <a:xfrm rot="19206815">
            <a:off x="1311120" y="3342754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反馈</a:t>
            </a:r>
          </a:p>
        </p:txBody>
      </p:sp>
      <p:cxnSp>
        <p:nvCxnSpPr>
          <p:cNvPr id="10" name="直接箭头连接符 9"/>
          <p:cNvCxnSpPr>
            <a:stCxn id="14" idx="2"/>
          </p:cNvCxnSpPr>
          <p:nvPr/>
        </p:nvCxnSpPr>
        <p:spPr bwMode="auto">
          <a:xfrm>
            <a:off x="2411026" y="2859782"/>
            <a:ext cx="10139" cy="310828"/>
          </a:xfrm>
          <a:prstGeom prst="straightConnector1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2357575" y="2880242"/>
            <a:ext cx="3357" cy="245121"/>
          </a:xfrm>
          <a:prstGeom prst="straightConnector1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矩形 38"/>
          <p:cNvSpPr/>
          <p:nvPr/>
        </p:nvSpPr>
        <p:spPr bwMode="auto">
          <a:xfrm rot="19206815">
            <a:off x="2963406" y="3331716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反馈</a:t>
            </a:r>
          </a:p>
        </p:txBody>
      </p:sp>
      <p:sp>
        <p:nvSpPr>
          <p:cNvPr id="40" name="矩形 39"/>
          <p:cNvSpPr/>
          <p:nvPr/>
        </p:nvSpPr>
        <p:spPr bwMode="auto">
          <a:xfrm>
            <a:off x="1806156" y="2851138"/>
            <a:ext cx="606170" cy="283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50" b="1" dirty="0"/>
              <a:t>再学习</a:t>
            </a:r>
            <a:endParaRPr kumimoji="0" lang="zh-CN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381654" y="2853461"/>
            <a:ext cx="606170" cy="283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050" b="1" dirty="0" smtClean="0"/>
              <a:t>预学习</a:t>
            </a:r>
            <a:endParaRPr kumimoji="0" lang="zh-CN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 bwMode="auto">
          <a:xfrm rot="19026712">
            <a:off x="1550984" y="3645763"/>
            <a:ext cx="616281" cy="4319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600" b="1" dirty="0"/>
              <a:t>做题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波形 43"/>
          <p:cNvSpPr/>
          <p:nvPr/>
        </p:nvSpPr>
        <p:spPr bwMode="auto">
          <a:xfrm>
            <a:off x="6442006" y="3688829"/>
            <a:ext cx="762274" cy="454098"/>
          </a:xfrm>
          <a:prstGeom prst="wave">
            <a:avLst/>
          </a:prstGeom>
          <a:solidFill>
            <a:srgbClr val="00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实验报告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643" y="4168254"/>
            <a:ext cx="777371" cy="493331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 bwMode="auto">
          <a:xfrm rot="19026712">
            <a:off x="5651828" y="2613630"/>
            <a:ext cx="616281" cy="4319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600" b="1" dirty="0"/>
              <a:t>做题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 rot="19026712">
            <a:off x="5984623" y="2870992"/>
            <a:ext cx="616281" cy="4319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反馈</a:t>
            </a:r>
          </a:p>
        </p:txBody>
      </p:sp>
      <p:sp>
        <p:nvSpPr>
          <p:cNvPr id="51" name="矩形 50"/>
          <p:cNvSpPr/>
          <p:nvPr/>
        </p:nvSpPr>
        <p:spPr bwMode="auto">
          <a:xfrm rot="2533150">
            <a:off x="5448319" y="3722363"/>
            <a:ext cx="616281" cy="4319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600" b="1" dirty="0"/>
              <a:t>生成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 rot="19505328">
            <a:off x="7502070" y="3789357"/>
            <a:ext cx="616281" cy="4319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600" b="1" dirty="0" smtClean="0"/>
              <a:t>存档</a:t>
            </a:r>
            <a:endParaRPr lang="en-US" altLang="zh-CN" sz="1600" b="1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分析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 rot="19026712">
            <a:off x="7553614" y="2637207"/>
            <a:ext cx="616281" cy="4319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反馈</a:t>
            </a:r>
          </a:p>
        </p:txBody>
      </p:sp>
      <p:sp>
        <p:nvSpPr>
          <p:cNvPr id="54" name="矩形 53"/>
          <p:cNvSpPr/>
          <p:nvPr/>
        </p:nvSpPr>
        <p:spPr bwMode="auto">
          <a:xfrm>
            <a:off x="6610509" y="3120732"/>
            <a:ext cx="616281" cy="4319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反馈</a:t>
            </a:r>
          </a:p>
        </p:txBody>
      </p:sp>
    </p:spTree>
    <p:extLst>
      <p:ext uri="{BB962C8B-B14F-4D97-AF65-F5344CB8AC3E}">
        <p14:creationId xmlns:p14="http://schemas.microsoft.com/office/powerpoint/2010/main" val="28706953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实验平台角色设置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MOOC/SPOC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endParaRPr lang="en-US" altLang="zh-CN" dirty="0" smtClean="0"/>
          </a:p>
          <a:p>
            <a:pPr marL="457200" lvl="1" indent="0" algn="just">
              <a:buNone/>
            </a:pP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</p:txBody>
      </p:sp>
      <p:sp>
        <p:nvSpPr>
          <p:cNvPr id="5" name="AutoShape 2" descr="https://timgsa.baidu.com/timg?image&amp;quality=80&amp;size=b9999_10000&amp;sec=1495992236090&amp;di=59db72f9835b398d5ab4e4306fb2f390&amp;imgtype=0&amp;src=http%3A%2F%2Fimg3.redocn.com%2Ftupian%2F20141224%2F3Dxiaorenjiangkepptsucaixiazai_366211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9005" t="23627" r="1617" b="8245"/>
          <a:stretch/>
        </p:blipFill>
        <p:spPr>
          <a:xfrm>
            <a:off x="2267744" y="1635646"/>
            <a:ext cx="5256584" cy="3103888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 bwMode="auto">
          <a:xfrm>
            <a:off x="6444208" y="1113110"/>
            <a:ext cx="1440160" cy="648072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教师</a:t>
            </a:r>
          </a:p>
        </p:txBody>
      </p:sp>
      <p:sp>
        <p:nvSpPr>
          <p:cNvPr id="10" name="云形标注 9"/>
          <p:cNvSpPr/>
          <p:nvPr/>
        </p:nvSpPr>
        <p:spPr bwMode="auto">
          <a:xfrm>
            <a:off x="2771800" y="1454671"/>
            <a:ext cx="1512168" cy="613023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b="1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学生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271" y="1492909"/>
            <a:ext cx="4385834" cy="33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892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在线实验测试平台的演示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数据库实验平台网址</a:t>
            </a:r>
            <a:endParaRPr lang="en-US" altLang="zh-CN" dirty="0" smtClean="0"/>
          </a:p>
          <a:p>
            <a:pPr lvl="1" algn="just"/>
            <a:r>
              <a:rPr lang="en-US" altLang="zh-CN" dirty="0">
                <a:hlinkClick r:id="rId2"/>
              </a:rPr>
              <a:t>http://dbm.ruc.edu.cn/rucdbcourse</a:t>
            </a:r>
            <a:r>
              <a:rPr lang="en-US" altLang="zh-CN" dirty="0" smtClean="0">
                <a:hlinkClick r:id="rId2"/>
              </a:rPr>
              <a:t>/</a:t>
            </a:r>
            <a:r>
              <a:rPr lang="zh-CN" altLang="en-US" dirty="0" smtClean="0"/>
              <a:t>（域名备案中）</a:t>
            </a:r>
            <a:endParaRPr lang="en-US" altLang="zh-CN" dirty="0" smtClean="0"/>
          </a:p>
          <a:p>
            <a:pPr lvl="1" algn="just"/>
            <a:r>
              <a:rPr lang="en-US" altLang="zh-CN" dirty="0" smtClean="0">
                <a:hlinkClick r:id="rId3"/>
              </a:rPr>
              <a:t>http://202.112.113.10:8080/rucdbcourse/</a:t>
            </a:r>
            <a:endParaRPr lang="en-US" altLang="zh-CN" dirty="0" smtClean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endParaRPr lang="en-US" altLang="zh-CN" dirty="0"/>
          </a:p>
          <a:p>
            <a:pPr lvl="1" algn="just"/>
            <a:r>
              <a:rPr lang="en-US" altLang="zh-CN" dirty="0">
                <a:hlinkClick r:id="rId4"/>
              </a:rPr>
              <a:t>http://www.freeqoop.com/rucdbcourse/</a:t>
            </a:r>
            <a:r>
              <a:rPr lang="zh-CN" altLang="en-US" dirty="0"/>
              <a:t>（临时）</a:t>
            </a:r>
            <a:endParaRPr lang="en-US" altLang="zh-CN" dirty="0"/>
          </a:p>
          <a:p>
            <a:pPr lvl="1" algn="just"/>
            <a:endParaRPr lang="en-US" altLang="zh-CN" dirty="0" smtClean="0"/>
          </a:p>
          <a:p>
            <a:pPr lvl="1" algn="just"/>
            <a:endParaRPr lang="en-US" altLang="zh-CN" dirty="0" smtClean="0"/>
          </a:p>
          <a:p>
            <a:pPr lvl="1" algn="just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11986" r="7432"/>
          <a:stretch/>
        </p:blipFill>
        <p:spPr>
          <a:xfrm>
            <a:off x="4788025" y="2427734"/>
            <a:ext cx="2304256" cy="15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51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465668128"/>
              </p:ext>
            </p:extLst>
          </p:nvPr>
        </p:nvGraphicFramePr>
        <p:xfrm>
          <a:off x="755576" y="843558"/>
          <a:ext cx="777686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01121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>
                                            <p:graphicEl>
                                              <a:dgm id="{356BCE15-B23A-41AB-A749-3261ADBB8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356BCE15-B23A-41AB-A749-3261ADBB8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6BCE15-B23A-41AB-A749-3261ADBB8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19098EB4-B200-4E27-96B9-8F2C69DAB7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>
                                            <p:graphicEl>
                                              <a:dgm id="{19098EB4-B200-4E27-96B9-8F2C69DAB7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098EB4-B200-4E27-96B9-8F2C69DAB7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63775DCA-F7B3-4751-BF08-D5415087B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63775DCA-F7B3-4751-BF08-D5415087B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3775DCA-F7B3-4751-BF08-D5415087B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5D12D8EB-669B-4D4E-9A13-7AEA56B74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5D12D8EB-669B-4D4E-9A13-7AEA56B74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12D8EB-669B-4D4E-9A13-7AEA56B74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实验平台建设的定位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学生：在线申请；在线提交实验→系统自动打分</a:t>
            </a:r>
            <a:endParaRPr lang="en-US" altLang="zh-CN" dirty="0"/>
          </a:p>
          <a:p>
            <a:pPr algn="just"/>
            <a:endParaRPr lang="en-US" altLang="zh-CN" dirty="0" smtClean="0"/>
          </a:p>
          <a:p>
            <a:pPr marL="457200" lvl="1" indent="0" algn="just">
              <a:buNone/>
            </a:pP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7270"/>
            <a:ext cx="6017957" cy="27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95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实验平台建设的定位（续）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zh-CN" altLang="en-US" dirty="0" smtClean="0"/>
              <a:t>教师：班级学生审核；学生实验完成情况的在线分析。</a:t>
            </a:r>
            <a:endParaRPr lang="en-US" altLang="zh-CN" dirty="0" smtClean="0"/>
          </a:p>
          <a:p>
            <a:pPr lvl="2" algn="just"/>
            <a:r>
              <a:rPr lang="zh-CN" altLang="en-US" dirty="0"/>
              <a:t>总体</a:t>
            </a:r>
            <a:r>
              <a:rPr lang="zh-CN" altLang="en-US" dirty="0" smtClean="0"/>
              <a:t>完成情况</a:t>
            </a:r>
            <a:endParaRPr lang="en-US" altLang="zh-CN" dirty="0" smtClean="0"/>
          </a:p>
          <a:p>
            <a:pPr lvl="2" algn="just"/>
            <a:r>
              <a:rPr lang="zh-CN" altLang="en-US" dirty="0" smtClean="0"/>
              <a:t>学生成绩分布</a:t>
            </a:r>
            <a:endParaRPr lang="en-US" altLang="zh-CN" dirty="0" smtClean="0"/>
          </a:p>
          <a:p>
            <a:pPr lvl="2" algn="just"/>
            <a:r>
              <a:rPr lang="zh-CN" altLang="en-US" dirty="0" smtClean="0"/>
              <a:t>个体答题信息</a:t>
            </a:r>
            <a:endParaRPr lang="en-US" altLang="zh-CN" dirty="0" smtClean="0"/>
          </a:p>
          <a:p>
            <a:pPr lvl="2" algn="just"/>
            <a:r>
              <a:rPr lang="zh-CN" altLang="en-US" dirty="0" smtClean="0"/>
              <a:t>个体行为数据</a:t>
            </a: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40" y="2340042"/>
            <a:ext cx="6060060" cy="25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769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实验平台建设的定位（续）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zh-CN" altLang="en-US" dirty="0" smtClean="0"/>
              <a:t>教师：班级学生审核；学生实验完成情况的在线分析。</a:t>
            </a:r>
            <a:endParaRPr lang="en-US" altLang="zh-CN" dirty="0" smtClean="0"/>
          </a:p>
          <a:p>
            <a:pPr lvl="2" algn="just"/>
            <a:r>
              <a:rPr lang="zh-CN" altLang="en-US" dirty="0"/>
              <a:t>总体</a:t>
            </a:r>
            <a:r>
              <a:rPr lang="zh-CN" altLang="en-US" dirty="0" smtClean="0"/>
              <a:t>完成情况</a:t>
            </a: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51" y="2277453"/>
            <a:ext cx="4074337" cy="2368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11" y="2277454"/>
            <a:ext cx="4045965" cy="2339346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3419872" y="3723878"/>
            <a:ext cx="1728192" cy="72008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04010" y="3497662"/>
            <a:ext cx="1200037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点击查看名单</a:t>
            </a:r>
          </a:p>
        </p:txBody>
      </p:sp>
    </p:spTree>
    <p:extLst>
      <p:ext uri="{BB962C8B-B14F-4D97-AF65-F5344CB8AC3E}">
        <p14:creationId xmlns:p14="http://schemas.microsoft.com/office/powerpoint/2010/main" val="38855851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实验平台建设的定位（续）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zh-CN" altLang="en-US" dirty="0" smtClean="0"/>
              <a:t>教师：班级学生审核；学生实验完成情况的在线分析。</a:t>
            </a:r>
            <a:endParaRPr lang="en-US" altLang="zh-CN" dirty="0" smtClean="0"/>
          </a:p>
          <a:p>
            <a:pPr lvl="2" algn="just"/>
            <a:r>
              <a:rPr lang="zh-CN" altLang="en-US" dirty="0" smtClean="0"/>
              <a:t>学生成绩分布</a:t>
            </a: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0" y="2427734"/>
            <a:ext cx="3862770" cy="21378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468889"/>
            <a:ext cx="3988525" cy="211908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3275856" y="3230014"/>
            <a:ext cx="1728192" cy="72008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659994" y="3003798"/>
            <a:ext cx="1200037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点击查看名单</a:t>
            </a:r>
          </a:p>
        </p:txBody>
      </p:sp>
    </p:spTree>
    <p:extLst>
      <p:ext uri="{BB962C8B-B14F-4D97-AF65-F5344CB8AC3E}">
        <p14:creationId xmlns:p14="http://schemas.microsoft.com/office/powerpoint/2010/main" val="34649313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实验平台建设的定位（续）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zh-CN" altLang="en-US" dirty="0" smtClean="0"/>
              <a:t>教师：班级学生审核；学生实验完成情况的在线分析。</a:t>
            </a:r>
            <a:endParaRPr lang="en-US" altLang="zh-CN" dirty="0" smtClean="0"/>
          </a:p>
          <a:p>
            <a:pPr lvl="2" algn="just"/>
            <a:r>
              <a:rPr lang="zh-CN" altLang="en-US" dirty="0" smtClean="0"/>
              <a:t>个体答题分析</a:t>
            </a: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97085"/>
            <a:ext cx="3710360" cy="24812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948" y="2197085"/>
            <a:ext cx="4305524" cy="2444759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2915816" y="3198354"/>
            <a:ext cx="1728192" cy="72008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99954" y="2972138"/>
            <a:ext cx="1200037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点击查看答案</a:t>
            </a:r>
          </a:p>
        </p:txBody>
      </p:sp>
    </p:spTree>
    <p:extLst>
      <p:ext uri="{BB962C8B-B14F-4D97-AF65-F5344CB8AC3E}">
        <p14:creationId xmlns:p14="http://schemas.microsoft.com/office/powerpoint/2010/main" val="22441762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实验平台建设的定位（续）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zh-CN" altLang="en-US" dirty="0" smtClean="0"/>
              <a:t>教师：班级学生审核；学生实验完成情况的在线分析。</a:t>
            </a:r>
            <a:endParaRPr lang="en-US" altLang="zh-CN" dirty="0" smtClean="0"/>
          </a:p>
          <a:p>
            <a:pPr lvl="2" algn="just"/>
            <a:r>
              <a:rPr lang="zh-CN" altLang="en-US" dirty="0" smtClean="0"/>
              <a:t>学生行为数据监测</a:t>
            </a: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  <a:p>
            <a:pPr marL="914400" lvl="2" indent="0" algn="just">
              <a:buNone/>
            </a:pP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6" y="1878402"/>
            <a:ext cx="4371394" cy="26991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94" y="1878402"/>
            <a:ext cx="4050986" cy="269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122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实验平台建设的当前进展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034" y="910235"/>
            <a:ext cx="7825016" cy="3210807"/>
          </a:xfrm>
        </p:spPr>
        <p:txBody>
          <a:bodyPr/>
          <a:lstStyle/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35966" y="887764"/>
            <a:ext cx="739690" cy="700328"/>
            <a:chOff x="6406936" y="2433233"/>
            <a:chExt cx="794145" cy="794145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6406936" y="2433233"/>
              <a:ext cx="794145" cy="794145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kern="0">
                <a:solidFill>
                  <a:sysClr val="windowText" lastClr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" name="Oval 92"/>
            <p:cNvSpPr>
              <a:spLocks noChangeArrowheads="1"/>
            </p:cNvSpPr>
            <p:nvPr/>
          </p:nvSpPr>
          <p:spPr bwMode="auto">
            <a:xfrm>
              <a:off x="6406936" y="2433233"/>
              <a:ext cx="794145" cy="794145"/>
            </a:xfrm>
            <a:prstGeom prst="ellipse">
              <a:avLst/>
            </a:prstGeom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5105" y="3044013"/>
            <a:ext cx="739690" cy="700328"/>
            <a:chOff x="7352080" y="2433233"/>
            <a:chExt cx="794145" cy="794145"/>
          </a:xfrm>
        </p:grpSpPr>
        <p:sp>
          <p:nvSpPr>
            <p:cNvPr id="9" name="Oval 29"/>
            <p:cNvSpPr>
              <a:spLocks noChangeArrowheads="1"/>
            </p:cNvSpPr>
            <p:nvPr/>
          </p:nvSpPr>
          <p:spPr bwMode="auto">
            <a:xfrm>
              <a:off x="7352080" y="2433233"/>
              <a:ext cx="794145" cy="794145"/>
            </a:xfrm>
            <a:prstGeom prst="ellipse">
              <a:avLst/>
            </a:prstGeom>
            <a:solidFill>
              <a:srgbClr val="4F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Oval 131"/>
            <p:cNvSpPr>
              <a:spLocks noChangeArrowheads="1"/>
            </p:cNvSpPr>
            <p:nvPr/>
          </p:nvSpPr>
          <p:spPr bwMode="auto">
            <a:xfrm>
              <a:off x="7352080" y="2433233"/>
              <a:ext cx="794145" cy="794145"/>
            </a:xfrm>
            <a:prstGeom prst="ellipse">
              <a:avLst/>
            </a:prstGeom>
            <a:solidFill>
              <a:srgbClr val="FFC0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801636" y="1713695"/>
            <a:ext cx="60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</a:rPr>
              <a:t>学生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 Light" panose="020F03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349" y="1995686"/>
            <a:ext cx="19713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 Light" panose="020F0302020204030204" pitchFamily="34" charset="0"/>
              </a:rPr>
              <a:t>学校、专业、年级、班级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 Light" panose="020F0302020204030204" pitchFamily="34" charset="0"/>
            </a:endParaRPr>
          </a:p>
        </p:txBody>
      </p:sp>
      <p:sp>
        <p:nvSpPr>
          <p:cNvPr id="15" name="Freeform 215"/>
          <p:cNvSpPr>
            <a:spLocks noEditPoints="1"/>
          </p:cNvSpPr>
          <p:nvPr/>
        </p:nvSpPr>
        <p:spPr bwMode="auto">
          <a:xfrm>
            <a:off x="860988" y="3173512"/>
            <a:ext cx="431052" cy="406881"/>
          </a:xfrm>
          <a:custGeom>
            <a:avLst/>
            <a:gdLst>
              <a:gd name="T0" fmla="*/ 135 w 140"/>
              <a:gd name="T1" fmla="*/ 87 h 140"/>
              <a:gd name="T2" fmla="*/ 108 w 140"/>
              <a:gd name="T3" fmla="*/ 79 h 140"/>
              <a:gd name="T4" fmla="*/ 5 w 140"/>
              <a:gd name="T5" fmla="*/ 135 h 140"/>
              <a:gd name="T6" fmla="*/ 32 w 140"/>
              <a:gd name="T7" fmla="*/ 117 h 140"/>
              <a:gd name="T8" fmla="*/ 68 w 140"/>
              <a:gd name="T9" fmla="*/ 33 h 140"/>
              <a:gd name="T10" fmla="*/ 57 w 140"/>
              <a:gd name="T11" fmla="*/ 11 h 140"/>
              <a:gd name="T12" fmla="*/ 68 w 140"/>
              <a:gd name="T13" fmla="*/ 0 h 140"/>
              <a:gd name="T14" fmla="*/ 79 w 140"/>
              <a:gd name="T15" fmla="*/ 5 h 140"/>
              <a:gd name="T16" fmla="*/ 73 w 140"/>
              <a:gd name="T17" fmla="*/ 9 h 140"/>
              <a:gd name="T18" fmla="*/ 80 w 140"/>
              <a:gd name="T19" fmla="*/ 21 h 140"/>
              <a:gd name="T20" fmla="*/ 72 w 140"/>
              <a:gd name="T21" fmla="*/ 39 h 140"/>
              <a:gd name="T22" fmla="*/ 68 w 140"/>
              <a:gd name="T23" fmla="*/ 39 h 140"/>
              <a:gd name="T24" fmla="*/ 64 w 140"/>
              <a:gd name="T25" fmla="*/ 27 h 140"/>
              <a:gd name="T26" fmla="*/ 72 w 140"/>
              <a:gd name="T27" fmla="*/ 33 h 140"/>
              <a:gd name="T28" fmla="*/ 74 w 140"/>
              <a:gd name="T29" fmla="*/ 26 h 140"/>
              <a:gd name="T30" fmla="*/ 68 w 140"/>
              <a:gd name="T31" fmla="*/ 15 h 140"/>
              <a:gd name="T32" fmla="*/ 65 w 140"/>
              <a:gd name="T33" fmla="*/ 11 h 140"/>
              <a:gd name="T34" fmla="*/ 5 w 140"/>
              <a:gd name="T35" fmla="*/ 111 h 140"/>
              <a:gd name="T36" fmla="*/ 5 w 140"/>
              <a:gd name="T37" fmla="*/ 100 h 140"/>
              <a:gd name="T38" fmla="*/ 130 w 140"/>
              <a:gd name="T39" fmla="*/ 140 h 140"/>
              <a:gd name="T40" fmla="*/ 108 w 140"/>
              <a:gd name="T41" fmla="*/ 117 h 140"/>
              <a:gd name="T42" fmla="*/ 104 w 140"/>
              <a:gd name="T43" fmla="*/ 54 h 140"/>
              <a:gd name="T44" fmla="*/ 40 w 140"/>
              <a:gd name="T45" fmla="*/ 140 h 140"/>
              <a:gd name="T46" fmla="*/ 91 w 140"/>
              <a:gd name="T47" fmla="*/ 107 h 140"/>
              <a:gd name="T48" fmla="*/ 97 w 140"/>
              <a:gd name="T49" fmla="*/ 62 h 140"/>
              <a:gd name="T50" fmla="*/ 91 w 140"/>
              <a:gd name="T51" fmla="*/ 107 h 140"/>
              <a:gd name="T52" fmla="*/ 81 w 140"/>
              <a:gd name="T53" fmla="*/ 107 h 140"/>
              <a:gd name="T54" fmla="*/ 75 w 140"/>
              <a:gd name="T55" fmla="*/ 62 h 140"/>
              <a:gd name="T56" fmla="*/ 83 w 140"/>
              <a:gd name="T57" fmla="*/ 137 h 140"/>
              <a:gd name="T58" fmla="*/ 87 w 140"/>
              <a:gd name="T59" fmla="*/ 121 h 140"/>
              <a:gd name="T60" fmla="*/ 71 w 140"/>
              <a:gd name="T61" fmla="*/ 137 h 140"/>
              <a:gd name="T62" fmla="*/ 65 w 140"/>
              <a:gd name="T63" fmla="*/ 107 h 140"/>
              <a:gd name="T64" fmla="*/ 58 w 140"/>
              <a:gd name="T65" fmla="*/ 62 h 140"/>
              <a:gd name="T66" fmla="*/ 54 w 140"/>
              <a:gd name="T67" fmla="*/ 123 h 140"/>
              <a:gd name="T68" fmla="*/ 68 w 140"/>
              <a:gd name="T69" fmla="*/ 137 h 140"/>
              <a:gd name="T70" fmla="*/ 52 w 140"/>
              <a:gd name="T71" fmla="*/ 121 h 140"/>
              <a:gd name="T72" fmla="*/ 48 w 140"/>
              <a:gd name="T73" fmla="*/ 107 h 140"/>
              <a:gd name="T74" fmla="*/ 42 w 140"/>
              <a:gd name="T75" fmla="*/ 62 h 140"/>
              <a:gd name="T76" fmla="*/ 105 w 140"/>
              <a:gd name="T77" fmla="*/ 42 h 140"/>
              <a:gd name="T78" fmla="*/ 35 w 140"/>
              <a:gd name="T79" fmla="*/ 50 h 140"/>
              <a:gd name="T80" fmla="*/ 104 w 140"/>
              <a:gd name="T81" fmla="*/ 51 h 140"/>
              <a:gd name="T82" fmla="*/ 109 w 140"/>
              <a:gd name="T83" fmla="*/ 46 h 140"/>
              <a:gd name="T84" fmla="*/ 5 w 140"/>
              <a:gd name="T85" fmla="*/ 87 h 140"/>
              <a:gd name="T86" fmla="*/ 32 w 140"/>
              <a:gd name="T87" fmla="*/ 79 h 140"/>
              <a:gd name="T88" fmla="*/ 108 w 140"/>
              <a:gd name="T89" fmla="*/ 111 h 140"/>
              <a:gd name="T90" fmla="*/ 108 w 140"/>
              <a:gd name="T91" fmla="*/ 10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0" h="140">
                <a:moveTo>
                  <a:pt x="140" y="83"/>
                </a:moveTo>
                <a:cubicBezTo>
                  <a:pt x="140" y="85"/>
                  <a:pt x="138" y="87"/>
                  <a:pt x="136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08" y="94"/>
                  <a:pt x="108" y="94"/>
                  <a:pt x="108" y="94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36" y="79"/>
                  <a:pt x="136" y="79"/>
                  <a:pt x="136" y="79"/>
                </a:cubicBezTo>
                <a:cubicBezTo>
                  <a:pt x="138" y="79"/>
                  <a:pt x="140" y="81"/>
                  <a:pt x="140" y="83"/>
                </a:cubicBezTo>
                <a:close/>
                <a:moveTo>
                  <a:pt x="5" y="135"/>
                </a:moveTo>
                <a:cubicBezTo>
                  <a:pt x="5" y="138"/>
                  <a:pt x="7" y="140"/>
                  <a:pt x="9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5" y="117"/>
                  <a:pt x="5" y="117"/>
                  <a:pt x="5" y="117"/>
                </a:cubicBezTo>
                <a:lnTo>
                  <a:pt x="5" y="135"/>
                </a:lnTo>
                <a:close/>
                <a:moveTo>
                  <a:pt x="68" y="33"/>
                </a:moveTo>
                <a:cubicBezTo>
                  <a:pt x="68" y="23"/>
                  <a:pt x="68" y="23"/>
                  <a:pt x="68" y="23"/>
                </a:cubicBezTo>
                <a:cubicBezTo>
                  <a:pt x="64" y="22"/>
                  <a:pt x="61" y="20"/>
                  <a:pt x="60" y="18"/>
                </a:cubicBezTo>
                <a:cubicBezTo>
                  <a:pt x="58" y="15"/>
                  <a:pt x="57" y="13"/>
                  <a:pt x="57" y="11"/>
                </a:cubicBezTo>
                <a:cubicBezTo>
                  <a:pt x="57" y="9"/>
                  <a:pt x="58" y="7"/>
                  <a:pt x="60" y="5"/>
                </a:cubicBezTo>
                <a:cubicBezTo>
                  <a:pt x="61" y="3"/>
                  <a:pt x="64" y="2"/>
                  <a:pt x="68" y="2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2"/>
                  <a:pt x="72" y="2"/>
                  <a:pt x="72" y="2"/>
                </a:cubicBezTo>
                <a:cubicBezTo>
                  <a:pt x="75" y="2"/>
                  <a:pt x="78" y="3"/>
                  <a:pt x="79" y="5"/>
                </a:cubicBezTo>
                <a:cubicBezTo>
                  <a:pt x="81" y="7"/>
                  <a:pt x="82" y="9"/>
                  <a:pt x="82" y="12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11"/>
                  <a:pt x="74" y="10"/>
                  <a:pt x="73" y="9"/>
                </a:cubicBezTo>
                <a:cubicBezTo>
                  <a:pt x="73" y="8"/>
                  <a:pt x="72" y="8"/>
                  <a:pt x="72" y="7"/>
                </a:cubicBezTo>
                <a:cubicBezTo>
                  <a:pt x="72" y="17"/>
                  <a:pt x="72" y="17"/>
                  <a:pt x="72" y="17"/>
                </a:cubicBezTo>
                <a:cubicBezTo>
                  <a:pt x="75" y="18"/>
                  <a:pt x="78" y="19"/>
                  <a:pt x="80" y="21"/>
                </a:cubicBezTo>
                <a:cubicBezTo>
                  <a:pt x="82" y="23"/>
                  <a:pt x="83" y="26"/>
                  <a:pt x="83" y="29"/>
                </a:cubicBezTo>
                <a:cubicBezTo>
                  <a:pt x="83" y="31"/>
                  <a:pt x="82" y="34"/>
                  <a:pt x="79" y="36"/>
                </a:cubicBezTo>
                <a:cubicBezTo>
                  <a:pt x="77" y="38"/>
                  <a:pt x="75" y="39"/>
                  <a:pt x="72" y="39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39"/>
                  <a:pt x="68" y="39"/>
                  <a:pt x="68" y="39"/>
                </a:cubicBezTo>
                <a:cubicBezTo>
                  <a:pt x="65" y="39"/>
                  <a:pt x="63" y="38"/>
                  <a:pt x="60" y="36"/>
                </a:cubicBezTo>
                <a:cubicBezTo>
                  <a:pt x="58" y="34"/>
                  <a:pt x="57" y="31"/>
                  <a:pt x="57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8"/>
                  <a:pt x="65" y="30"/>
                  <a:pt x="65" y="31"/>
                </a:cubicBezTo>
                <a:cubicBezTo>
                  <a:pt x="66" y="32"/>
                  <a:pt x="67" y="32"/>
                  <a:pt x="68" y="33"/>
                </a:cubicBezTo>
                <a:close/>
                <a:moveTo>
                  <a:pt x="72" y="33"/>
                </a:moveTo>
                <a:cubicBezTo>
                  <a:pt x="72" y="33"/>
                  <a:pt x="73" y="32"/>
                  <a:pt x="74" y="31"/>
                </a:cubicBezTo>
                <a:cubicBezTo>
                  <a:pt x="74" y="30"/>
                  <a:pt x="75" y="29"/>
                  <a:pt x="75" y="28"/>
                </a:cubicBezTo>
                <a:cubicBezTo>
                  <a:pt x="75" y="27"/>
                  <a:pt x="75" y="26"/>
                  <a:pt x="74" y="26"/>
                </a:cubicBezTo>
                <a:cubicBezTo>
                  <a:pt x="74" y="25"/>
                  <a:pt x="73" y="24"/>
                  <a:pt x="72" y="24"/>
                </a:cubicBezTo>
                <a:lnTo>
                  <a:pt x="72" y="33"/>
                </a:lnTo>
                <a:close/>
                <a:moveTo>
                  <a:pt x="68" y="15"/>
                </a:moveTo>
                <a:cubicBezTo>
                  <a:pt x="68" y="7"/>
                  <a:pt x="68" y="7"/>
                  <a:pt x="68" y="7"/>
                </a:cubicBezTo>
                <a:cubicBezTo>
                  <a:pt x="67" y="7"/>
                  <a:pt x="66" y="8"/>
                  <a:pt x="66" y="8"/>
                </a:cubicBezTo>
                <a:cubicBezTo>
                  <a:pt x="65" y="9"/>
                  <a:pt x="65" y="10"/>
                  <a:pt x="65" y="11"/>
                </a:cubicBezTo>
                <a:cubicBezTo>
                  <a:pt x="65" y="12"/>
                  <a:pt x="65" y="13"/>
                  <a:pt x="66" y="13"/>
                </a:cubicBezTo>
                <a:cubicBezTo>
                  <a:pt x="66" y="14"/>
                  <a:pt x="67" y="15"/>
                  <a:pt x="68" y="15"/>
                </a:cubicBezTo>
                <a:close/>
                <a:moveTo>
                  <a:pt x="5" y="111"/>
                </a:moveTo>
                <a:cubicBezTo>
                  <a:pt x="32" y="111"/>
                  <a:pt x="32" y="111"/>
                  <a:pt x="32" y="111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5" y="100"/>
                  <a:pt x="5" y="100"/>
                  <a:pt x="5" y="100"/>
                </a:cubicBezTo>
                <a:lnTo>
                  <a:pt x="5" y="111"/>
                </a:lnTo>
                <a:close/>
                <a:moveTo>
                  <a:pt x="108" y="140"/>
                </a:moveTo>
                <a:cubicBezTo>
                  <a:pt x="130" y="140"/>
                  <a:pt x="130" y="140"/>
                  <a:pt x="130" y="140"/>
                </a:cubicBezTo>
                <a:cubicBezTo>
                  <a:pt x="133" y="140"/>
                  <a:pt x="135" y="138"/>
                  <a:pt x="135" y="135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108" y="117"/>
                  <a:pt x="108" y="117"/>
                  <a:pt x="108" y="117"/>
                </a:cubicBezTo>
                <a:lnTo>
                  <a:pt x="108" y="140"/>
                </a:lnTo>
                <a:close/>
                <a:moveTo>
                  <a:pt x="35" y="54"/>
                </a:moveTo>
                <a:cubicBezTo>
                  <a:pt x="104" y="54"/>
                  <a:pt x="104" y="54"/>
                  <a:pt x="104" y="54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8"/>
                  <a:pt x="102" y="140"/>
                  <a:pt x="99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38" y="140"/>
                  <a:pt x="35" y="138"/>
                  <a:pt x="35" y="135"/>
                </a:cubicBezTo>
                <a:lnTo>
                  <a:pt x="35" y="54"/>
                </a:lnTo>
                <a:close/>
                <a:moveTo>
                  <a:pt x="91" y="107"/>
                </a:moveTo>
                <a:cubicBezTo>
                  <a:pt x="91" y="109"/>
                  <a:pt x="92" y="110"/>
                  <a:pt x="94" y="110"/>
                </a:cubicBezTo>
                <a:cubicBezTo>
                  <a:pt x="96" y="110"/>
                  <a:pt x="97" y="109"/>
                  <a:pt x="97" y="107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60"/>
                  <a:pt x="96" y="59"/>
                  <a:pt x="94" y="59"/>
                </a:cubicBezTo>
                <a:cubicBezTo>
                  <a:pt x="92" y="59"/>
                  <a:pt x="91" y="60"/>
                  <a:pt x="91" y="62"/>
                </a:cubicBezTo>
                <a:lnTo>
                  <a:pt x="91" y="107"/>
                </a:lnTo>
                <a:close/>
                <a:moveTo>
                  <a:pt x="75" y="107"/>
                </a:moveTo>
                <a:cubicBezTo>
                  <a:pt x="75" y="109"/>
                  <a:pt x="76" y="110"/>
                  <a:pt x="78" y="110"/>
                </a:cubicBezTo>
                <a:cubicBezTo>
                  <a:pt x="79" y="110"/>
                  <a:pt x="81" y="109"/>
                  <a:pt x="81" y="107"/>
                </a:cubicBezTo>
                <a:cubicBezTo>
                  <a:pt x="81" y="62"/>
                  <a:pt x="81" y="62"/>
                  <a:pt x="81" y="62"/>
                </a:cubicBezTo>
                <a:cubicBezTo>
                  <a:pt x="81" y="60"/>
                  <a:pt x="79" y="59"/>
                  <a:pt x="78" y="59"/>
                </a:cubicBezTo>
                <a:cubicBezTo>
                  <a:pt x="76" y="59"/>
                  <a:pt x="75" y="60"/>
                  <a:pt x="75" y="62"/>
                </a:cubicBezTo>
                <a:lnTo>
                  <a:pt x="75" y="107"/>
                </a:lnTo>
                <a:close/>
                <a:moveTo>
                  <a:pt x="71" y="137"/>
                </a:moveTo>
                <a:cubicBezTo>
                  <a:pt x="83" y="137"/>
                  <a:pt x="83" y="137"/>
                  <a:pt x="83" y="137"/>
                </a:cubicBezTo>
                <a:cubicBezTo>
                  <a:pt x="84" y="137"/>
                  <a:pt x="85" y="136"/>
                  <a:pt x="85" y="135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86" y="123"/>
                  <a:pt x="87" y="122"/>
                  <a:pt x="87" y="121"/>
                </a:cubicBezTo>
                <a:cubicBezTo>
                  <a:pt x="87" y="120"/>
                  <a:pt x="86" y="119"/>
                  <a:pt x="85" y="119"/>
                </a:cubicBezTo>
                <a:cubicBezTo>
                  <a:pt x="71" y="119"/>
                  <a:pt x="71" y="119"/>
                  <a:pt x="71" y="119"/>
                </a:cubicBezTo>
                <a:lnTo>
                  <a:pt x="71" y="137"/>
                </a:lnTo>
                <a:close/>
                <a:moveTo>
                  <a:pt x="58" y="107"/>
                </a:moveTo>
                <a:cubicBezTo>
                  <a:pt x="58" y="109"/>
                  <a:pt x="60" y="110"/>
                  <a:pt x="62" y="110"/>
                </a:cubicBezTo>
                <a:cubicBezTo>
                  <a:pt x="63" y="110"/>
                  <a:pt x="65" y="109"/>
                  <a:pt x="65" y="107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0"/>
                  <a:pt x="63" y="59"/>
                  <a:pt x="62" y="59"/>
                </a:cubicBezTo>
                <a:cubicBezTo>
                  <a:pt x="60" y="59"/>
                  <a:pt x="58" y="60"/>
                  <a:pt x="58" y="62"/>
                </a:cubicBezTo>
                <a:lnTo>
                  <a:pt x="58" y="107"/>
                </a:lnTo>
                <a:close/>
                <a:moveTo>
                  <a:pt x="52" y="121"/>
                </a:moveTo>
                <a:cubicBezTo>
                  <a:pt x="52" y="122"/>
                  <a:pt x="53" y="123"/>
                  <a:pt x="54" y="123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36"/>
                  <a:pt x="55" y="137"/>
                  <a:pt x="56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3" y="119"/>
                  <a:pt x="52" y="120"/>
                  <a:pt x="52" y="121"/>
                </a:cubicBezTo>
                <a:close/>
                <a:moveTo>
                  <a:pt x="42" y="107"/>
                </a:moveTo>
                <a:cubicBezTo>
                  <a:pt x="42" y="109"/>
                  <a:pt x="44" y="110"/>
                  <a:pt x="45" y="110"/>
                </a:cubicBezTo>
                <a:cubicBezTo>
                  <a:pt x="47" y="110"/>
                  <a:pt x="48" y="109"/>
                  <a:pt x="48" y="107"/>
                </a:cubicBezTo>
                <a:cubicBezTo>
                  <a:pt x="48" y="62"/>
                  <a:pt x="48" y="62"/>
                  <a:pt x="48" y="62"/>
                </a:cubicBezTo>
                <a:cubicBezTo>
                  <a:pt x="48" y="60"/>
                  <a:pt x="47" y="59"/>
                  <a:pt x="45" y="59"/>
                </a:cubicBezTo>
                <a:cubicBezTo>
                  <a:pt x="44" y="59"/>
                  <a:pt x="42" y="60"/>
                  <a:pt x="42" y="62"/>
                </a:cubicBezTo>
                <a:lnTo>
                  <a:pt x="42" y="107"/>
                </a:lnTo>
                <a:close/>
                <a:moveTo>
                  <a:pt x="109" y="46"/>
                </a:moveTo>
                <a:cubicBezTo>
                  <a:pt x="109" y="44"/>
                  <a:pt x="107" y="42"/>
                  <a:pt x="10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2" y="42"/>
                  <a:pt x="30" y="44"/>
                  <a:pt x="30" y="46"/>
                </a:cubicBezTo>
                <a:cubicBezTo>
                  <a:pt x="30" y="48"/>
                  <a:pt x="32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1"/>
                  <a:pt x="35" y="51"/>
                  <a:pt x="35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7" y="50"/>
                  <a:pt x="109" y="48"/>
                  <a:pt x="109" y="46"/>
                </a:cubicBezTo>
                <a:close/>
                <a:moveTo>
                  <a:pt x="0" y="83"/>
                </a:moveTo>
                <a:cubicBezTo>
                  <a:pt x="0" y="85"/>
                  <a:pt x="1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94"/>
                  <a:pt x="5" y="94"/>
                  <a:pt x="5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32" y="79"/>
                  <a:pt x="32" y="79"/>
                  <a:pt x="32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1" y="79"/>
                  <a:pt x="0" y="81"/>
                  <a:pt x="0" y="83"/>
                </a:cubicBezTo>
                <a:close/>
                <a:moveTo>
                  <a:pt x="108" y="111"/>
                </a:moveTo>
                <a:cubicBezTo>
                  <a:pt x="135" y="111"/>
                  <a:pt x="135" y="111"/>
                  <a:pt x="135" y="111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kern="0">
              <a:solidFill>
                <a:srgbClr val="FFC000"/>
              </a:solidFill>
              <a:latin typeface="微软雅黑"/>
              <a:ea typeface="微软雅黑"/>
            </a:endParaRPr>
          </a:p>
        </p:txBody>
      </p:sp>
      <p:cxnSp>
        <p:nvCxnSpPr>
          <p:cNvPr id="16" name="肘形连接符 15"/>
          <p:cNvCxnSpPr>
            <a:stCxn id="10" idx="7"/>
          </p:cNvCxnSpPr>
          <p:nvPr/>
        </p:nvCxnSpPr>
        <p:spPr>
          <a:xfrm rot="5400000" flipH="1" flipV="1">
            <a:off x="1205554" y="1642292"/>
            <a:ext cx="1635198" cy="1373367"/>
          </a:xfrm>
          <a:prstGeom prst="bentConnector3">
            <a:avLst>
              <a:gd name="adj1" fmla="val 1762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599097" y="1191019"/>
            <a:ext cx="2572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56235" y="1807441"/>
            <a:ext cx="353943" cy="488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00B050"/>
                </a:solidFill>
              </a:rPr>
              <a:t>审核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5808" y="3711974"/>
            <a:ext cx="12470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1200" kern="0" dirty="0" smtClean="0">
                <a:solidFill>
                  <a:srgbClr val="3A3A3A"/>
                </a:solidFill>
                <a:latin typeface="Adobe Gothic Std B" panose="020B0800000000000000" pitchFamily="34" charset="-128"/>
              </a:rPr>
              <a:t>学校</a:t>
            </a:r>
            <a:r>
              <a:rPr lang="zh-CN" altLang="en-US" sz="1200" kern="0" dirty="0" smtClean="0">
                <a:solidFill>
                  <a:srgbClr val="3A3A3A"/>
                </a:solidFill>
                <a:latin typeface="宋体" panose="02010600030101010101" pitchFamily="2" charset="-122"/>
              </a:rPr>
              <a:t>负责人</a:t>
            </a:r>
            <a:endParaRPr lang="zh-CN" altLang="en-US" sz="1200" kern="0" dirty="0">
              <a:solidFill>
                <a:srgbClr val="3A3A3A"/>
              </a:solidFill>
              <a:latin typeface="宋体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34877"/>
            <a:ext cx="497957" cy="37346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52" y="705619"/>
            <a:ext cx="4445856" cy="20143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45" y="2156155"/>
            <a:ext cx="785567" cy="556701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6421709" y="2414392"/>
            <a:ext cx="368841" cy="88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8" idx="0"/>
          </p:cNvCxnSpPr>
          <p:nvPr/>
        </p:nvCxnSpPr>
        <p:spPr>
          <a:xfrm flipH="1">
            <a:off x="7323866" y="2103617"/>
            <a:ext cx="311094" cy="106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889156" y="2434506"/>
            <a:ext cx="385980" cy="86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 rot="19780573">
            <a:off x="6433424" y="2354302"/>
            <a:ext cx="1318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1"/>
                </a:solidFill>
              </a:rPr>
              <a:t>抓</a:t>
            </a:r>
            <a:r>
              <a:rPr lang="zh-CN" altLang="en-US" sz="1100" dirty="0" smtClean="0">
                <a:solidFill>
                  <a:schemeClr val="accent1"/>
                </a:solidFill>
              </a:rPr>
              <a:t>取用户行为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28" name="图表 27"/>
          <p:cNvGraphicFramePr/>
          <p:nvPr>
            <p:extLst>
              <p:ext uri="{D42A27DB-BD31-4B8C-83A1-F6EECF244321}">
                <p14:modId xmlns:p14="http://schemas.microsoft.com/office/powerpoint/2010/main" val="745508192"/>
              </p:ext>
            </p:extLst>
          </p:nvPr>
        </p:nvGraphicFramePr>
        <p:xfrm>
          <a:off x="5780240" y="3173512"/>
          <a:ext cx="3087252" cy="1578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3002698064"/>
              </p:ext>
            </p:extLst>
          </p:nvPr>
        </p:nvGraphicFramePr>
        <p:xfrm>
          <a:off x="2990834" y="3162860"/>
          <a:ext cx="2542333" cy="152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矩形 29"/>
          <p:cNvSpPr/>
          <p:nvPr/>
        </p:nvSpPr>
        <p:spPr>
          <a:xfrm>
            <a:off x="91584" y="3994062"/>
            <a:ext cx="193514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z="1050" kern="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负责人负责对该学校的学生</a:t>
            </a:r>
            <a:endParaRPr lang="en-US" altLang="zh-CN" sz="1050" kern="0" dirty="0" smtClean="0">
              <a:solidFill>
                <a:srgbClr val="3A3A3A"/>
              </a:solidFill>
              <a:latin typeface="Calibri Light" panose="020F0302020204030204" pitchFamily="34" charset="0"/>
            </a:endParaRPr>
          </a:p>
          <a:p>
            <a:pPr lvl="0" algn="ctr">
              <a:defRPr/>
            </a:pPr>
            <a:r>
              <a:rPr lang="zh-CN" altLang="en-US" sz="1050" kern="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申请进行审核，对学生的成绩</a:t>
            </a:r>
            <a:endParaRPr lang="en-US" altLang="zh-CN" sz="1050" kern="0" dirty="0" smtClean="0">
              <a:solidFill>
                <a:srgbClr val="3A3A3A"/>
              </a:solidFill>
              <a:latin typeface="Calibri Light" panose="020F0302020204030204" pitchFamily="34" charset="0"/>
            </a:endParaRPr>
          </a:p>
          <a:p>
            <a:pPr lvl="0" algn="ctr">
              <a:defRPr/>
            </a:pPr>
            <a:r>
              <a:rPr lang="zh-CN" altLang="en-US" sz="1050" kern="0" dirty="0" smtClean="0">
                <a:solidFill>
                  <a:srgbClr val="3A3A3A"/>
                </a:solidFill>
                <a:latin typeface="Calibri Light" panose="020F0302020204030204" pitchFamily="34" charset="0"/>
              </a:rPr>
              <a:t>进行分析反馈</a:t>
            </a:r>
            <a:endParaRPr lang="en-US" altLang="zh-CN" sz="1050" kern="0" dirty="0" smtClean="0">
              <a:solidFill>
                <a:srgbClr val="3A3A3A"/>
              </a:solidFill>
              <a:latin typeface="Calibri Light" panose="020F0302020204030204" pitchFamily="34" charset="0"/>
            </a:endParaRPr>
          </a:p>
          <a:p>
            <a:pPr lvl="0" algn="ctr">
              <a:defRPr/>
            </a:pPr>
            <a:endParaRPr lang="zh-CN" altLang="en-US" sz="1050" kern="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79698" y="1506911"/>
            <a:ext cx="2168265" cy="6001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1"/>
                </a:solidFill>
              </a:rPr>
              <a:t>可以对学生在网站上的行为数据进行抓取，进行数据分析，从而获取学生的做题过程信息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415576" y="3437915"/>
            <a:ext cx="597144" cy="963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977418" y="3119467"/>
            <a:ext cx="338554" cy="10992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00B050"/>
                </a:solidFill>
              </a:rPr>
              <a:t>反馈到教学</a:t>
            </a:r>
            <a:endParaRPr lang="zh-CN" altLang="en-US" sz="1000" dirty="0">
              <a:solidFill>
                <a:srgbClr val="00B05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59883" y="1203598"/>
            <a:ext cx="1892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实验</a:t>
            </a:r>
            <a:r>
              <a:rPr lang="zh-CN" altLang="en-US" sz="1100" dirty="0" smtClean="0"/>
              <a:t>平台账号申请</a:t>
            </a:r>
            <a:endParaRPr lang="zh-CN" altLang="en-US" sz="1100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599097" y="1131590"/>
            <a:ext cx="2468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2001025" y="915566"/>
            <a:ext cx="1130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1"/>
                </a:solidFill>
              </a:rPr>
              <a:t>实验结果反馈</a:t>
            </a:r>
            <a:endParaRPr lang="zh-CN" altLang="en-US" sz="1100" dirty="0">
              <a:solidFill>
                <a:schemeClr val="accent1"/>
              </a:solidFill>
            </a:endParaRPr>
          </a:p>
          <a:p>
            <a:endParaRPr lang="zh-CN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9" name="直接箭头连接符 38"/>
          <p:cNvCxnSpPr>
            <a:stCxn id="22" idx="2"/>
          </p:cNvCxnSpPr>
          <p:nvPr/>
        </p:nvCxnSpPr>
        <p:spPr>
          <a:xfrm>
            <a:off x="4566229" y="2712856"/>
            <a:ext cx="29400" cy="433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038733" y="3093547"/>
            <a:ext cx="6854772" cy="1700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514483" y="2719924"/>
            <a:ext cx="1538883" cy="4601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00" dirty="0" smtClean="0"/>
              <a:t>学生进行</a:t>
            </a:r>
            <a:endParaRPr lang="en-US" altLang="zh-CN" sz="1100" dirty="0" smtClean="0"/>
          </a:p>
          <a:p>
            <a:r>
              <a:rPr lang="zh-CN" altLang="en-US" sz="1100" dirty="0" smtClean="0"/>
              <a:t>在线答题</a:t>
            </a:r>
            <a:endParaRPr lang="en-US" altLang="zh-CN" sz="1100" dirty="0" smtClean="0"/>
          </a:p>
          <a:p>
            <a:r>
              <a:rPr lang="zh-CN" altLang="en-US" sz="1100" dirty="0"/>
              <a:t>并</a:t>
            </a:r>
            <a:r>
              <a:rPr lang="zh-CN" altLang="en-US" sz="1100" dirty="0" smtClean="0"/>
              <a:t>进行分</a:t>
            </a:r>
            <a:endParaRPr lang="en-US" altLang="zh-CN" sz="1100" dirty="0" smtClean="0"/>
          </a:p>
          <a:p>
            <a:r>
              <a:rPr lang="zh-CN" altLang="en-US" sz="1100" dirty="0" smtClean="0"/>
              <a:t>数统计</a:t>
            </a:r>
            <a:endParaRPr lang="zh-CN" altLang="en-US" sz="1100" dirty="0"/>
          </a:p>
        </p:txBody>
      </p:sp>
      <p:sp>
        <p:nvSpPr>
          <p:cNvPr id="4" name="上箭头 3"/>
          <p:cNvSpPr/>
          <p:nvPr/>
        </p:nvSpPr>
        <p:spPr bwMode="auto">
          <a:xfrm>
            <a:off x="1005004" y="2318267"/>
            <a:ext cx="110612" cy="685531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12924" y="2303465"/>
            <a:ext cx="353943" cy="7003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00B050"/>
                </a:solidFill>
              </a:rPr>
              <a:t>课堂反馈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52349" y="705619"/>
            <a:ext cx="8884147" cy="4027107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 rot="16200000">
            <a:off x="-23420" y="2296274"/>
            <a:ext cx="378810" cy="45435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" name="右箭头 42"/>
          <p:cNvSpPr/>
          <p:nvPr/>
        </p:nvSpPr>
        <p:spPr bwMode="auto">
          <a:xfrm>
            <a:off x="3627194" y="489132"/>
            <a:ext cx="464425" cy="44246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右箭头 43"/>
          <p:cNvSpPr/>
          <p:nvPr/>
        </p:nvSpPr>
        <p:spPr bwMode="auto">
          <a:xfrm rot="5400000">
            <a:off x="8856146" y="2448676"/>
            <a:ext cx="378810" cy="454353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右箭头 44"/>
          <p:cNvSpPr/>
          <p:nvPr/>
        </p:nvSpPr>
        <p:spPr bwMode="auto">
          <a:xfrm rot="10800000">
            <a:off x="4977959" y="4536015"/>
            <a:ext cx="378810" cy="454353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-24328" y="2377431"/>
            <a:ext cx="402924" cy="3517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</a:rPr>
              <a:t>良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3646470" y="518910"/>
            <a:ext cx="402924" cy="3517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600" dirty="0">
                <a:solidFill>
                  <a:schemeClr val="bg1"/>
                </a:solidFill>
              </a:rPr>
              <a:t>性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8847963" y="2432893"/>
            <a:ext cx="402924" cy="3517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600" dirty="0" smtClean="0">
                <a:solidFill>
                  <a:schemeClr val="bg1"/>
                </a:solidFill>
              </a:rPr>
              <a:t>循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979858" y="4563917"/>
            <a:ext cx="402924" cy="3517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sz="1600" dirty="0">
                <a:solidFill>
                  <a:schemeClr val="bg1"/>
                </a:solidFill>
              </a:rPr>
              <a:t>环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9557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663417205"/>
              </p:ext>
            </p:extLst>
          </p:nvPr>
        </p:nvGraphicFramePr>
        <p:xfrm>
          <a:off x="755576" y="843558"/>
          <a:ext cx="777686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31072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>
                                            <p:graphicEl>
                                              <a:dgm id="{60C2E508-A8F2-4DAB-881A-DD46AE709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60C2E508-A8F2-4DAB-881A-DD46AE709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0C2E508-A8F2-4DAB-881A-DD46AE709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CDD1C70F-D6D1-4485-9268-85C577EFE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>
                                            <p:graphicEl>
                                              <a:dgm id="{CDD1C70F-D6D1-4485-9268-85C577EFE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DD1C70F-D6D1-4485-9268-85C577EFE8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356BCE15-B23A-41AB-A749-3261ADBB8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356BCE15-B23A-41AB-A749-3261ADBB8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6BCE15-B23A-41AB-A749-3261ADBB81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19098EB4-B200-4E27-96B9-8F2C69DAB7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19098EB4-B200-4E27-96B9-8F2C69DAB7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098EB4-B200-4E27-96B9-8F2C69DAB7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未来的工作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任重道远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15566"/>
            <a:ext cx="8401080" cy="3640931"/>
          </a:xfrm>
        </p:spPr>
        <p:txBody>
          <a:bodyPr/>
          <a:lstStyle/>
          <a:p>
            <a:pPr algn="just"/>
            <a:r>
              <a:rPr lang="zh-CN" altLang="en-US" dirty="0" smtClean="0"/>
              <a:t>个体行为分析</a:t>
            </a:r>
            <a:endParaRPr lang="en-US" altLang="zh-CN" dirty="0" smtClean="0"/>
          </a:p>
          <a:p>
            <a:pPr algn="just"/>
            <a:r>
              <a:rPr lang="zh-CN" altLang="en-US" dirty="0"/>
              <a:t>实验</a:t>
            </a:r>
            <a:r>
              <a:rPr lang="zh-CN" altLang="en-US" dirty="0" smtClean="0"/>
              <a:t>题库的管理</a:t>
            </a:r>
            <a:endParaRPr lang="en-US" altLang="zh-CN" dirty="0" smtClean="0"/>
          </a:p>
          <a:p>
            <a:pPr lvl="1" algn="just"/>
            <a:r>
              <a:rPr lang="zh-CN" altLang="en-US" dirty="0"/>
              <a:t>贡献</a:t>
            </a:r>
            <a:r>
              <a:rPr lang="zh-CN" altLang="en-US" dirty="0" smtClean="0"/>
              <a:t>题库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组织比赛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可视化的实验过程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群策群力</a:t>
            </a:r>
            <a:endParaRPr lang="en-US" altLang="zh-CN" dirty="0" smtClean="0"/>
          </a:p>
          <a:p>
            <a:pPr algn="just"/>
            <a:r>
              <a:rPr lang="zh-CN" altLang="en-US" dirty="0"/>
              <a:t>性能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47684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5896" y="2286386"/>
            <a:ext cx="3384376" cy="792088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6000" dirty="0" smtClean="0">
                <a:latin typeface="+mj-ea"/>
                <a:ea typeface="+mj-ea"/>
              </a:rPr>
              <a:t>谢谢！</a:t>
            </a:r>
            <a:endParaRPr lang="en-US" altLang="zh-CN" sz="6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22223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55527"/>
            <a:ext cx="8401080" cy="3945050"/>
          </a:xfrm>
        </p:spPr>
        <p:txBody>
          <a:bodyPr/>
          <a:lstStyle/>
          <a:p>
            <a:pPr marL="457200" indent="-457200"/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457200" indent="-457200"/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457200" indent="-457200"/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	</a:t>
            </a:r>
            <a:endParaRPr lang="en-US" altLang="zh-CN" sz="1600" dirty="0">
              <a:latin typeface="+mn-ea"/>
            </a:endParaRPr>
          </a:p>
          <a:p>
            <a:pPr indent="-457200">
              <a:buNone/>
            </a:pPr>
            <a:endParaRPr lang="en-US" altLang="zh-CN" sz="2000" dirty="0">
              <a:solidFill>
                <a:srgbClr val="FF0000"/>
              </a:solidFill>
              <a:ea typeface="隶书" panose="02010509060101010101" pitchFamily="49" charset="-122"/>
            </a:endParaRPr>
          </a:p>
          <a:p>
            <a:pPr indent="-457200">
              <a:buNone/>
            </a:pPr>
            <a:endParaRPr lang="zh-CN" altLang="en-US" sz="2000" dirty="0">
              <a:solidFill>
                <a:srgbClr val="FF0000"/>
              </a:solidFill>
            </a:endParaRPr>
          </a:p>
          <a:p>
            <a:pPr lvl="1" indent="-45720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171593" y="51993"/>
            <a:ext cx="604361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宋体" pitchFamily="2" charset="-122"/>
              </a:rPr>
              <a:t>数据库系统概论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sym typeface="宋体" pitchFamily="2" charset="-122"/>
            </a:endParaRPr>
          </a:p>
        </p:txBody>
      </p:sp>
      <p:pic>
        <p:nvPicPr>
          <p:cNvPr id="8" name="图片 7" descr="王老师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5654" y="782308"/>
            <a:ext cx="1594098" cy="1573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539552" y="3128650"/>
            <a:ext cx="2755318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国家</a:t>
            </a:r>
            <a:r>
              <a:rPr lang="zh-CN" altLang="en-US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精品课程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3704714"/>
            <a:ext cx="4198312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国家级</a:t>
            </a:r>
            <a:r>
              <a:rPr lang="zh-CN" altLang="en-US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精品资源共享课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l="16596" t="6462" r="14837" b="6462"/>
          <a:stretch/>
        </p:blipFill>
        <p:spPr>
          <a:xfrm>
            <a:off x="6300192" y="935875"/>
            <a:ext cx="2088232" cy="2355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9838" t="1022" r="6930" b="3416"/>
          <a:stretch/>
        </p:blipFill>
        <p:spPr>
          <a:xfrm>
            <a:off x="3814649" y="851439"/>
            <a:ext cx="2125503" cy="24403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2323" y="2427734"/>
            <a:ext cx="2765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/>
              <a:t>王珊教授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/>
              <a:t>中国人民大学信息</a:t>
            </a:r>
            <a:r>
              <a:rPr lang="zh-CN" altLang="en-US" sz="2000" b="1" dirty="0" smtClean="0"/>
              <a:t>学院</a:t>
            </a:r>
            <a:endParaRPr lang="en-US" altLang="zh-CN" sz="2000" b="1" dirty="0"/>
          </a:p>
        </p:txBody>
      </p:sp>
      <p:sp>
        <p:nvSpPr>
          <p:cNvPr id="16" name="矩形 15"/>
          <p:cNvSpPr/>
          <p:nvPr/>
        </p:nvSpPr>
        <p:spPr>
          <a:xfrm>
            <a:off x="1331640" y="4295250"/>
            <a:ext cx="7848872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“十二五”</a:t>
            </a:r>
            <a:r>
              <a:rPr lang="zh-CN" altLang="en-US" sz="2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普通高等教育本科国家级规划</a:t>
            </a:r>
            <a:r>
              <a:rPr lang="zh-CN" altLang="en-US" sz="2800" b="1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教材 等</a:t>
            </a:r>
            <a:endParaRPr lang="zh-CN" altLang="en-US" sz="2800" b="1" kern="100" dirty="0">
              <a:solidFill>
                <a:srgbClr val="0070C0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322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-29766"/>
            <a:ext cx="8215370" cy="656321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</a:pPr>
            <a:r>
              <a:rPr kumimoji="1" lang="zh-CN" altLang="en-US" sz="3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  <a:sym typeface="宋体" pitchFamily="2" charset="-122"/>
              </a:rPr>
              <a:t>数据库系统概论在线课程的发展历程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06" y="714362"/>
            <a:ext cx="8401080" cy="3640931"/>
          </a:xfrm>
        </p:spPr>
        <p:txBody>
          <a:bodyPr/>
          <a:lstStyle/>
          <a:p>
            <a:r>
              <a:rPr lang="zh-CN" altLang="en-US" sz="2000" dirty="0">
                <a:ea typeface="隶书" pitchFamily="49" charset="-122"/>
              </a:rPr>
              <a:t>中国人民大学数据库系统概论精品课程网站</a:t>
            </a:r>
            <a:endParaRPr lang="en-US" altLang="zh-CN" sz="2000" dirty="0">
              <a:ea typeface="隶书" pitchFamily="49" charset="-122"/>
            </a:endParaRPr>
          </a:p>
          <a:p>
            <a:pPr lvl="1"/>
            <a:r>
              <a:rPr lang="en-US" altLang="zh-CN" sz="1800" dirty="0">
                <a:hlinkClick r:id="rId3"/>
              </a:rPr>
              <a:t>http://www.chinadb.org</a:t>
            </a:r>
            <a:endParaRPr lang="en-US" altLang="zh-CN" sz="1800" dirty="0"/>
          </a:p>
          <a:p>
            <a:r>
              <a:rPr lang="zh-CN" altLang="en-US" sz="2000" dirty="0">
                <a:ea typeface="隶书" pitchFamily="49" charset="-122"/>
              </a:rPr>
              <a:t>高教出版社易课程网站</a:t>
            </a:r>
            <a:endParaRPr lang="en-US" altLang="zh-CN" sz="2000" dirty="0">
              <a:ea typeface="隶书" pitchFamily="49" charset="-122"/>
            </a:endParaRPr>
          </a:p>
          <a:p>
            <a:pPr lvl="1"/>
            <a:r>
              <a:rPr lang="en-US" altLang="zh-CN" sz="1800" dirty="0">
                <a:hlinkClick r:id="rId4"/>
              </a:rPr>
              <a:t>http://abook.hep.com.cn</a:t>
            </a:r>
            <a:r>
              <a:rPr lang="en-US" altLang="zh-CN" sz="1800" dirty="0">
                <a:hlinkClick r:id="rId3"/>
              </a:rPr>
              <a:t>/</a:t>
            </a:r>
            <a:r>
              <a:rPr lang="en-US" altLang="zh-CN" sz="1800" dirty="0">
                <a:hlinkClick r:id="rId4"/>
              </a:rPr>
              <a:t>187532</a:t>
            </a:r>
            <a:endParaRPr lang="en-US" altLang="zh-CN" sz="1800" dirty="0">
              <a:ea typeface="隶书" pitchFamily="49" charset="-122"/>
            </a:endParaRPr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62" y="1109663"/>
            <a:ext cx="4558584" cy="32099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0" lon="21594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690582"/>
            <a:ext cx="5331468" cy="40617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21594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7168142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555527"/>
            <a:ext cx="8401080" cy="3945050"/>
          </a:xfrm>
        </p:spPr>
        <p:txBody>
          <a:bodyPr/>
          <a:lstStyle/>
          <a:p>
            <a:pPr marL="457200" indent="-457200"/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2015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年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开始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+mn-ea"/>
              </a:rPr>
              <a:t>  请</a:t>
            </a:r>
            <a:r>
              <a:rPr lang="zh-CN" altLang="en-US" sz="2000" dirty="0">
                <a:latin typeface="+mn-ea"/>
              </a:rPr>
              <a:t>进来</a:t>
            </a:r>
            <a:r>
              <a:rPr lang="en-US" altLang="zh-CN" sz="2000" dirty="0">
                <a:latin typeface="+mn-ea"/>
              </a:rPr>
              <a:t>---</a:t>
            </a:r>
            <a:r>
              <a:rPr lang="zh-CN" altLang="en-US" sz="2000" dirty="0">
                <a:latin typeface="+mn-ea"/>
              </a:rPr>
              <a:t>北大老师、网易的同仁来交流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走出去</a:t>
            </a:r>
            <a:r>
              <a:rPr lang="en-US" altLang="zh-CN" sz="2000" dirty="0">
                <a:latin typeface="+mn-ea"/>
              </a:rPr>
              <a:t>---</a:t>
            </a:r>
            <a:r>
              <a:rPr lang="zh-CN" altLang="en-US" sz="2000" dirty="0">
                <a:latin typeface="+mn-ea"/>
              </a:rPr>
              <a:t>加入了中国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MOOC</a:t>
            </a:r>
            <a:r>
              <a:rPr lang="zh-CN" altLang="en-US" sz="2000" dirty="0">
                <a:latin typeface="+mn-ea"/>
              </a:rPr>
              <a:t>联盟，参加了多次研讨会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  干起来</a:t>
            </a:r>
            <a:r>
              <a:rPr lang="en-US" altLang="zh-CN" sz="2000" dirty="0">
                <a:latin typeface="+mn-ea"/>
              </a:rPr>
              <a:t>---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课程内容设计、实验设计和实验系统开发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400050" lvl="1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 marL="457200" indent="-457200"/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2016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年、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2017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开课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zh-CN" altLang="en-US" sz="2000" dirty="0" smtClean="0">
                <a:latin typeface="+mn-ea"/>
              </a:rPr>
              <a:t>数据库系统</a:t>
            </a:r>
            <a:r>
              <a:rPr lang="zh-CN" altLang="en-US" sz="2000" dirty="0">
                <a:latin typeface="+mn-ea"/>
              </a:rPr>
              <a:t>概论 基础篇（</a:t>
            </a:r>
            <a:r>
              <a:rPr lang="en-US" altLang="zh-CN" sz="2000" dirty="0">
                <a:latin typeface="+mn-ea"/>
              </a:rPr>
              <a:t>2016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日</a:t>
            </a:r>
            <a:r>
              <a:rPr lang="en-US" altLang="zh-CN" sz="2000" dirty="0">
                <a:latin typeface="+mn-ea"/>
              </a:rPr>
              <a:t>--2016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30</a:t>
            </a:r>
            <a:r>
              <a:rPr lang="zh-CN" altLang="en-US" sz="2000" dirty="0">
                <a:latin typeface="+mn-ea"/>
              </a:rPr>
              <a:t>日）</a:t>
            </a:r>
            <a:endParaRPr lang="en-US" altLang="zh-CN" sz="2000" dirty="0">
              <a:latin typeface="+mn-ea"/>
            </a:endParaRPr>
          </a:p>
          <a:p>
            <a:pPr marL="857250" lvl="1" indent="-457200">
              <a:buNone/>
            </a:pPr>
            <a:r>
              <a:rPr lang="zh-CN" altLang="en-US" sz="2000" dirty="0">
                <a:latin typeface="+mn-ea"/>
              </a:rPr>
              <a:t>                         （</a:t>
            </a:r>
            <a:r>
              <a:rPr lang="en-US" altLang="zh-CN" sz="2000" dirty="0">
                <a:latin typeface="+mn-ea"/>
              </a:rPr>
              <a:t>2017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23</a:t>
            </a:r>
            <a:r>
              <a:rPr lang="zh-CN" altLang="en-US" sz="2000" dirty="0">
                <a:latin typeface="+mn-ea"/>
              </a:rPr>
              <a:t>日</a:t>
            </a:r>
            <a:r>
              <a:rPr lang="en-US" altLang="zh-CN" sz="2000" dirty="0">
                <a:latin typeface="+mn-ea"/>
              </a:rPr>
              <a:t>--2017</a:t>
            </a:r>
            <a:r>
              <a:rPr lang="zh-CN" altLang="en-US" sz="2000" dirty="0" smtClean="0">
                <a:latin typeface="+mn-ea"/>
              </a:rPr>
              <a:t>年</a:t>
            </a:r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 smtClean="0">
                <a:latin typeface="+mn-ea"/>
              </a:rPr>
              <a:t>月</a:t>
            </a:r>
            <a:r>
              <a:rPr lang="en-US" altLang="zh-CN" sz="2000" dirty="0" smtClean="0">
                <a:latin typeface="+mn-ea"/>
              </a:rPr>
              <a:t>9</a:t>
            </a:r>
            <a:r>
              <a:rPr lang="zh-CN" altLang="en-US" sz="2000" dirty="0" smtClean="0">
                <a:latin typeface="+mn-ea"/>
              </a:rPr>
              <a:t>日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marL="857250" lvl="1" indent="-457200"/>
            <a:r>
              <a:rPr lang="zh-CN" altLang="en-US" sz="2000" dirty="0">
                <a:latin typeface="+mn-ea"/>
              </a:rPr>
              <a:t>数据库系统概论 高级篇（</a:t>
            </a:r>
            <a:r>
              <a:rPr lang="en-US" altLang="zh-CN" sz="2000" dirty="0">
                <a:latin typeface="+mn-ea"/>
              </a:rPr>
              <a:t>2016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9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日</a:t>
            </a:r>
            <a:r>
              <a:rPr lang="en-US" altLang="zh-CN" sz="2000" dirty="0">
                <a:latin typeface="+mn-ea"/>
              </a:rPr>
              <a:t>-- 2016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12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30</a:t>
            </a:r>
            <a:r>
              <a:rPr lang="zh-CN" altLang="en-US" sz="2000" dirty="0">
                <a:latin typeface="+mn-ea"/>
              </a:rPr>
              <a:t>日）</a:t>
            </a:r>
            <a:endParaRPr lang="en-US" altLang="zh-CN" sz="2000" dirty="0">
              <a:latin typeface="+mn-ea"/>
            </a:endParaRPr>
          </a:p>
          <a:p>
            <a:pPr marL="857250" lvl="1" indent="-457200">
              <a:buNone/>
            </a:pPr>
            <a:r>
              <a:rPr lang="zh-CN" altLang="en-US" sz="2000" dirty="0">
                <a:latin typeface="+mn-ea"/>
              </a:rPr>
              <a:t>                         （</a:t>
            </a:r>
            <a:r>
              <a:rPr lang="en-US" altLang="zh-CN" sz="2000" dirty="0">
                <a:latin typeface="+mn-ea"/>
              </a:rPr>
              <a:t>2017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27</a:t>
            </a:r>
            <a:r>
              <a:rPr lang="zh-CN" altLang="en-US" sz="2000" dirty="0">
                <a:latin typeface="+mn-ea"/>
              </a:rPr>
              <a:t>日</a:t>
            </a:r>
            <a:r>
              <a:rPr lang="en-US" altLang="zh-CN" sz="2000" dirty="0">
                <a:latin typeface="+mn-ea"/>
              </a:rPr>
              <a:t>--2017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7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9</a:t>
            </a:r>
            <a:r>
              <a:rPr lang="zh-CN" altLang="en-US" sz="2000" dirty="0">
                <a:latin typeface="+mn-ea"/>
              </a:rPr>
              <a:t>日）</a:t>
            </a:r>
            <a:endParaRPr lang="en-US" altLang="zh-CN" sz="2000" dirty="0">
              <a:latin typeface="+mn-ea"/>
            </a:endParaRPr>
          </a:p>
          <a:p>
            <a:pPr marL="857250" lvl="1" indent="-457200"/>
            <a:r>
              <a:rPr lang="zh-CN" altLang="en-US" sz="2000" dirty="0">
                <a:latin typeface="+mn-ea"/>
              </a:rPr>
              <a:t>数据库系统概论 新技术篇（</a:t>
            </a:r>
            <a:r>
              <a:rPr lang="en-US" altLang="zh-CN" sz="2000" dirty="0">
                <a:latin typeface="+mn-ea"/>
              </a:rPr>
              <a:t>2017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日</a:t>
            </a:r>
            <a:r>
              <a:rPr lang="en-US" altLang="zh-CN" sz="2000" dirty="0">
                <a:latin typeface="+mn-ea"/>
              </a:rPr>
              <a:t>--2017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7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31</a:t>
            </a:r>
            <a:r>
              <a:rPr lang="zh-CN" altLang="en-US" sz="2000" dirty="0">
                <a:latin typeface="+mn-ea"/>
              </a:rPr>
              <a:t>日）</a:t>
            </a:r>
            <a:endParaRPr lang="en-US" altLang="zh-CN" sz="2000" dirty="0">
              <a:latin typeface="+mn-ea"/>
            </a:endParaRPr>
          </a:p>
          <a:p>
            <a:pPr marL="857250" lvl="1" indent="-457200">
              <a:buNone/>
            </a:pPr>
            <a:r>
              <a:rPr lang="en-US" altLang="zh-CN" sz="2000" dirty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zh-CN" sz="1600" dirty="0">
              <a:latin typeface="+mn-ea"/>
            </a:endParaRPr>
          </a:p>
          <a:p>
            <a:pPr indent="-457200">
              <a:buNone/>
            </a:pPr>
            <a:endParaRPr lang="en-US" altLang="zh-CN" sz="2000" dirty="0">
              <a:solidFill>
                <a:srgbClr val="FF0000"/>
              </a:solidFill>
              <a:ea typeface="隶书" panose="02010509060101010101" pitchFamily="49" charset="-122"/>
            </a:endParaRPr>
          </a:p>
          <a:p>
            <a:pPr indent="-457200">
              <a:buNone/>
            </a:pPr>
            <a:endParaRPr lang="zh-CN" altLang="en-US" sz="2000" dirty="0">
              <a:solidFill>
                <a:srgbClr val="FF0000"/>
              </a:solidFill>
            </a:endParaRPr>
          </a:p>
          <a:p>
            <a:pPr lvl="1" indent="-45720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171593" y="51993"/>
            <a:ext cx="604361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Char char="l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宋体" pitchFamily="2" charset="-122"/>
              </a:rPr>
              <a:t>我们的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宋体" pitchFamily="2" charset="-122"/>
              </a:rPr>
              <a:t>MOOC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sym typeface="宋体" pitchFamily="2" charset="-122"/>
              </a:rPr>
              <a:t>之旅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55" y="1951421"/>
            <a:ext cx="6943744" cy="2251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6059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87313"/>
            <a:ext cx="7391400" cy="530208"/>
          </a:xfrm>
        </p:spPr>
        <p:txBody>
          <a:bodyPr/>
          <a:lstStyle/>
          <a:p>
            <a:pPr eaLnBrk="1" hangingPunct="1"/>
            <a:r>
              <a:rPr kumimoji="1" lang="zh-CN" altLang="en-US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进度安排</a:t>
            </a:r>
          </a:p>
        </p:txBody>
      </p:sp>
      <p:graphicFrame>
        <p:nvGraphicFramePr>
          <p:cNvPr id="6" name="表格占位符 5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251520" y="1451909"/>
          <a:ext cx="8679338" cy="2200288"/>
        </p:xfrm>
        <a:graphic>
          <a:graphicData uri="http://schemas.openxmlformats.org/drawingml/2006/table">
            <a:tbl>
              <a:tblPr/>
              <a:tblGrid>
                <a:gridCol w="2765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数据库系统概论 基础课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讲授</a:t>
                      </a: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视频</a:t>
                      </a: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0" i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练习、实验、考试</a:t>
                      </a:r>
                      <a:endParaRPr lang="zh-CN" sz="1800" b="0" i="0" kern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zh-CN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绪论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王珊</a:t>
                      </a:r>
                      <a:r>
                        <a:rPr 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  8</a:t>
                      </a: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个</a:t>
                      </a: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第一次单元测验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zh-CN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关系数据库系统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杜小勇</a:t>
                      </a:r>
                      <a:r>
                        <a:rPr 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7</a:t>
                      </a: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个</a:t>
                      </a: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第二次单元测验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3. SQL</a:t>
                      </a:r>
                      <a:r>
                        <a:rPr lang="zh-CN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语言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杜小勇</a:t>
                      </a:r>
                      <a:r>
                        <a:rPr 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12</a:t>
                      </a: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个</a:t>
                      </a: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800" b="1" i="0" u="none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第一次实验   </a:t>
                      </a:r>
                      <a:r>
                        <a:rPr lang="zh-CN" altLang="en-US" sz="18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第一次考试   </a:t>
                      </a:r>
                      <a:r>
                        <a:rPr lang="zh-CN" altLang="en-US" sz="1800" b="1" i="0" u="none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第二次实验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zh-CN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数据库安全性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陈红</a:t>
                      </a:r>
                      <a:r>
                        <a:rPr 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  4</a:t>
                      </a: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个</a:t>
                      </a: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第三次单元测验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zh-CN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数据库完整性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陈红 </a:t>
                      </a:r>
                      <a:r>
                        <a:rPr 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    5</a:t>
                      </a: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个</a:t>
                      </a: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第四次单元测验     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第二次考试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19672" y="789921"/>
            <a:ext cx="4643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数据库系统概论</a:t>
            </a:r>
            <a:r>
              <a:rPr lang="zh-CN" altLang="en-US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（</a:t>
            </a:r>
            <a:r>
              <a:rPr lang="zh-CN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基础</a:t>
            </a:r>
            <a:r>
              <a:rPr lang="zh-CN" altLang="en-US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篇）</a:t>
            </a:r>
            <a:endParaRPr lang="zh-CN" sz="2800" b="1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24" y="3864128"/>
            <a:ext cx="7605714" cy="70788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2016</a:t>
            </a:r>
            <a:r>
              <a:rPr lang="zh-CN" altLang="en-US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年</a:t>
            </a:r>
            <a:r>
              <a:rPr lang="en-US" altLang="zh-CN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月</a:t>
            </a:r>
            <a:r>
              <a:rPr lang="en-US" altLang="zh-CN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号  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—</a:t>
            </a:r>
            <a:r>
              <a:rPr lang="en-US" altLang="zh-CN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月</a:t>
            </a:r>
            <a:r>
              <a:rPr lang="en-US" altLang="zh-CN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30</a:t>
            </a:r>
            <a:r>
              <a:rPr lang="zh-CN" altLang="en-US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号 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第一次  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23000</a:t>
            </a:r>
            <a:r>
              <a:rPr lang="en-US" altLang="zh-CN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+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学员；</a:t>
            </a:r>
            <a:endParaRPr lang="en-US" altLang="zh-CN" sz="2000" kern="100" dirty="0" smtClean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2017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年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月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23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号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—7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月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号   第二次  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19000+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学员，还在每天增加；</a:t>
            </a:r>
            <a:endParaRPr lang="zh-CN" altLang="en-US" sz="2000" kern="10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28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87313"/>
            <a:ext cx="7391400" cy="422275"/>
          </a:xfrm>
        </p:spPr>
        <p:txBody>
          <a:bodyPr/>
          <a:lstStyle/>
          <a:p>
            <a:pPr eaLnBrk="1" hangingPunct="1"/>
            <a:r>
              <a:rPr kumimoji="1" lang="zh-CN" altLang="en-US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进度安排</a:t>
            </a:r>
          </a:p>
        </p:txBody>
      </p:sp>
      <p:sp>
        <p:nvSpPr>
          <p:cNvPr id="7" name="矩形 6"/>
          <p:cNvSpPr/>
          <p:nvPr/>
        </p:nvSpPr>
        <p:spPr>
          <a:xfrm>
            <a:off x="1844687" y="714362"/>
            <a:ext cx="45132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/>
                <a:cs typeface="Times New Roman"/>
              </a:rPr>
              <a:t>数据库系统概论</a:t>
            </a:r>
            <a:r>
              <a:rPr lang="zh-CN" altLang="en-US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宋体"/>
                <a:cs typeface="Times New Roman"/>
              </a:rPr>
              <a:t>（高级篇）</a:t>
            </a:r>
            <a:endParaRPr lang="zh-CN" sz="2800" kern="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宋体"/>
              <a:cs typeface="Times New Roman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42910" y="1285866"/>
          <a:ext cx="7358114" cy="2743200"/>
        </p:xfrm>
        <a:graphic>
          <a:graphicData uri="http://schemas.openxmlformats.org/drawingml/2006/table">
            <a:tbl>
              <a:tblPr/>
              <a:tblGrid>
                <a:gridCol w="3071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3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数据库系统概论 高级</a:t>
                      </a: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篇</a:t>
                      </a: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讲授</a:t>
                      </a: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视频</a:t>
                      </a:r>
                      <a:r>
                        <a:rPr lang="en-US" altLang="zh-CN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 </a:t>
                      </a: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练习、实验、考试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6. </a:t>
                      </a:r>
                      <a:r>
                        <a:rPr lang="zh-CN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关系数据理论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王珊      </a:t>
                      </a:r>
                      <a:r>
                        <a:rPr lang="en-US" altLang="zh-CN" sz="1800" b="0" i="0" u="none" strike="noStrike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个视频</a:t>
                      </a:r>
                      <a:endParaRPr lang="zh-CN" altLang="en-US" sz="1800" b="0" i="0" kern="1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zh-CN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数据库设计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王珊      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个视频</a:t>
                      </a: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次单元测验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8. </a:t>
                      </a:r>
                      <a:r>
                        <a:rPr lang="zh-CN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数据库编程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杜小勇 </a:t>
                      </a:r>
                      <a:r>
                        <a:rPr lang="zh-CN" altLang="en-US" sz="1800" b="0" i="0" kern="1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个视频</a:t>
                      </a: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zh-CN" altLang="en-US" sz="1600" b="0" i="0" u="none" strike="noStrike" kern="1200" dirty="0"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9. </a:t>
                      </a:r>
                      <a:r>
                        <a:rPr lang="zh-CN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关系查询处理和查询优化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杜小</a:t>
                      </a:r>
                      <a:r>
                        <a:rPr lang="zh-CN" altLang="en-US" sz="1800" b="0" i="0" kern="1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勇  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个视频</a:t>
                      </a: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次单元测验</a:t>
                      </a:r>
                      <a:r>
                        <a:rPr lang="zh-CN" altLang="en-US" sz="1600" b="0" i="0" u="none" strike="noStrike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b="0" i="0" u="none" strike="no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zh-CN" sz="1800" b="0" i="0" kern="10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数据库恢复技术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陈红     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个视频</a:t>
                      </a: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次单元测验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1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11. </a:t>
                      </a:r>
                      <a:r>
                        <a:rPr lang="zh-CN" sz="1800" b="0" i="0" kern="100" dirty="0">
                          <a:latin typeface="Times New Roman" panose="02020603050405020304" pitchFamily="18" charset="0"/>
                          <a:ea typeface="宋体"/>
                          <a:cs typeface="Times New Roman" panose="02020603050405020304" pitchFamily="18" charset="0"/>
                        </a:rPr>
                        <a:t>并发控制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0" i="0" kern="1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陈红     </a:t>
                      </a:r>
                      <a:r>
                        <a:rPr lang="en-US" altLang="zh-CN" sz="18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个视频</a:t>
                      </a: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6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600" b="0" i="0" u="none" strike="no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次单元测验     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b="0" i="0" kern="100" dirty="0"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zh-CN" altLang="en-US" sz="1600" b="0" i="0" u="none" strike="noStrike" dirty="0">
                          <a:solidFill>
                            <a:srgbClr val="0066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考试</a:t>
                      </a:r>
                      <a:endParaRPr lang="zh-CN" altLang="en-US" sz="1600" b="0" i="0" u="none" strike="noStrike" dirty="0">
                        <a:solidFill>
                          <a:srgbClr val="0066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71538" y="4071948"/>
            <a:ext cx="6929486" cy="70788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2016</a:t>
            </a:r>
            <a:r>
              <a:rPr lang="zh-CN" altLang="en-US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年</a:t>
            </a:r>
            <a:r>
              <a:rPr lang="en-US" altLang="zh-CN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月</a:t>
            </a:r>
            <a:r>
              <a:rPr lang="en-US" altLang="zh-CN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号 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—</a:t>
            </a:r>
            <a:r>
              <a:rPr lang="en-US" altLang="zh-CN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12</a:t>
            </a:r>
            <a:r>
              <a:rPr lang="zh-CN" altLang="en-US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月</a:t>
            </a:r>
            <a:r>
              <a:rPr lang="en-US" altLang="zh-CN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30</a:t>
            </a:r>
            <a:r>
              <a:rPr lang="zh-CN" altLang="en-US" sz="2000" kern="1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号，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13000+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学员；</a:t>
            </a:r>
            <a:endParaRPr lang="en-US" altLang="zh-CN" sz="2000" kern="100" dirty="0" smtClean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2017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年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月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27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号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— 7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月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号，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 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近</a:t>
            </a:r>
            <a:r>
              <a:rPr lang="en-US" altLang="zh-CN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10000</a:t>
            </a:r>
            <a:r>
              <a:rPr lang="zh-CN" altLang="en-US" sz="2000" kern="1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学员，还在每天增加；</a:t>
            </a:r>
            <a:endParaRPr lang="zh-CN" altLang="en-US" sz="2000" kern="10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887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3063" y="-30163"/>
            <a:ext cx="4891087" cy="667261"/>
          </a:xfrm>
        </p:spPr>
        <p:txBody>
          <a:bodyPr/>
          <a:lstStyle/>
          <a:p>
            <a:pPr eaLnBrk="1" hangingPunct="1"/>
            <a:r>
              <a:rPr kumimoji="1" lang="zh-CN" altLang="en-US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师资团队</a:t>
            </a:r>
            <a:endParaRPr kumimoji="1" lang="en-US" altLang="zh-CN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844550"/>
            <a:ext cx="7643813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sym typeface="Wingdings" pitchFamily="2" charset="2"/>
              </a:rPr>
              <a:t> </a:t>
            </a:r>
            <a:r>
              <a:rPr lang="zh-CN" altLang="en-US" dirty="0">
                <a:ea typeface="隶书" pitchFamily="49" charset="-122"/>
              </a:rPr>
              <a:t>授课教师</a:t>
            </a:r>
          </a:p>
          <a:p>
            <a:pPr lvl="1" eaLnBrk="1" hangingPunct="1">
              <a:buClr>
                <a:srgbClr val="00B050"/>
              </a:buClr>
            </a:pPr>
            <a:r>
              <a:rPr lang="zh-CN" altLang="en-US" dirty="0"/>
              <a:t>王珊教授</a:t>
            </a:r>
          </a:p>
          <a:p>
            <a:pPr lvl="1" eaLnBrk="1" hangingPunct="1">
              <a:buClr>
                <a:srgbClr val="00B050"/>
              </a:buClr>
            </a:pPr>
            <a:r>
              <a:rPr lang="zh-CN" altLang="en-US" dirty="0"/>
              <a:t>杜小勇教授</a:t>
            </a:r>
          </a:p>
          <a:p>
            <a:pPr lvl="1" eaLnBrk="1" hangingPunct="1">
              <a:buClr>
                <a:srgbClr val="00B050"/>
              </a:buClr>
            </a:pPr>
            <a:r>
              <a:rPr lang="zh-CN" altLang="en-US" dirty="0"/>
              <a:t>陈红教授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  <a:sym typeface="Wingdings" pitchFamily="2" charset="2"/>
              </a:rPr>
              <a:t> </a:t>
            </a:r>
            <a:r>
              <a:rPr lang="zh-CN" altLang="en-US" dirty="0">
                <a:ea typeface="隶书" pitchFamily="49" charset="-122"/>
              </a:rPr>
              <a:t>习题和实验教师</a:t>
            </a:r>
          </a:p>
          <a:p>
            <a:pPr lvl="1" eaLnBrk="1" hangingPunct="1">
              <a:buClr>
                <a:srgbClr val="00B050"/>
              </a:buClr>
            </a:pPr>
            <a:r>
              <a:rPr lang="zh-CN" altLang="en-US" dirty="0"/>
              <a:t>卢卫副教授</a:t>
            </a:r>
          </a:p>
          <a:p>
            <a:pPr lvl="1" eaLnBrk="1" hangingPunct="1">
              <a:buClr>
                <a:srgbClr val="00B050"/>
              </a:buClr>
            </a:pPr>
            <a:r>
              <a:rPr lang="zh-CN" altLang="en-US" dirty="0"/>
              <a:t>焦敏高工</a:t>
            </a:r>
            <a:endParaRPr lang="en-US" altLang="zh-CN" dirty="0"/>
          </a:p>
          <a:p>
            <a:pPr lvl="1" eaLnBrk="1" hangingPunct="1">
              <a:buClr>
                <a:srgbClr val="00B050"/>
              </a:buClr>
            </a:pPr>
            <a:r>
              <a:rPr lang="zh-CN" altLang="en-US" dirty="0"/>
              <a:t>张晓莹博士</a:t>
            </a:r>
            <a:endParaRPr lang="en-US" altLang="zh-CN" dirty="0"/>
          </a:p>
        </p:txBody>
      </p:sp>
      <p:pic>
        <p:nvPicPr>
          <p:cNvPr id="19461" name="图片 4" descr="luwei.jpg"/>
          <p:cNvPicPr>
            <a:picLocks noChangeAspect="1"/>
          </p:cNvPicPr>
          <p:nvPr/>
        </p:nvPicPr>
        <p:blipFill rotWithShape="1">
          <a:blip r:embed="rId3"/>
          <a:srcRect l="13310" r="13383"/>
          <a:stretch/>
        </p:blipFill>
        <p:spPr bwMode="auto">
          <a:xfrm>
            <a:off x="3923929" y="3143250"/>
            <a:ext cx="1152128" cy="150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 descr="焦敏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948" y="3167063"/>
            <a:ext cx="1158968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cgf v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889" y="1060202"/>
            <a:ext cx="1170929" cy="1643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 descr="杜小勇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5691" y="1071552"/>
            <a:ext cx="1374413" cy="165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 descr="张晓莹照片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4773" y="3167063"/>
            <a:ext cx="1197420" cy="1476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 descr="王老师 (2)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18328" y="1065722"/>
            <a:ext cx="1670578" cy="16489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7966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如何改进实验资源的配置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91059"/>
            <a:ext cx="8401080" cy="3640931"/>
          </a:xfrm>
        </p:spPr>
        <p:txBody>
          <a:bodyPr/>
          <a:lstStyle/>
          <a:p>
            <a:pPr algn="just"/>
            <a:endParaRPr lang="en-US" altLang="zh-CN" sz="3200" dirty="0"/>
          </a:p>
          <a:p>
            <a:pPr marL="0" indent="0" algn="just">
              <a:buNone/>
            </a:pPr>
            <a:endParaRPr lang="en-US" altLang="zh-CN" sz="4000" dirty="0" smtClean="0"/>
          </a:p>
        </p:txBody>
      </p:sp>
      <p:sp>
        <p:nvSpPr>
          <p:cNvPr id="4" name="椭圆 3"/>
          <p:cNvSpPr/>
          <p:nvPr/>
        </p:nvSpPr>
        <p:spPr bwMode="auto">
          <a:xfrm>
            <a:off x="395536" y="1779662"/>
            <a:ext cx="3528392" cy="187220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smtClean="0"/>
              <a:t>优质的理论课程资源</a:t>
            </a:r>
            <a:endParaRPr lang="en-US" altLang="zh-CN" sz="3200" dirty="0"/>
          </a:p>
        </p:txBody>
      </p:sp>
      <p:sp>
        <p:nvSpPr>
          <p:cNvPr id="6" name="椭圆 5"/>
          <p:cNvSpPr/>
          <p:nvPr/>
        </p:nvSpPr>
        <p:spPr bwMode="auto">
          <a:xfrm>
            <a:off x="5076056" y="1776086"/>
            <a:ext cx="3528392" cy="187220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dirty="0"/>
              <a:t>高品质的实验资源</a:t>
            </a:r>
          </a:p>
        </p:txBody>
      </p:sp>
      <p:sp>
        <p:nvSpPr>
          <p:cNvPr id="7" name="十字形 6"/>
          <p:cNvSpPr/>
          <p:nvPr/>
        </p:nvSpPr>
        <p:spPr bwMode="auto">
          <a:xfrm>
            <a:off x="4033744" y="2333360"/>
            <a:ext cx="959959" cy="814453"/>
          </a:xfrm>
          <a:prstGeom prst="plu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6624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据库系统概论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19032</TotalTime>
  <Words>1293</Words>
  <Application>Microsoft Office PowerPoint</Application>
  <PresentationFormat>全屏显示(16:9)</PresentationFormat>
  <Paragraphs>283</Paragraphs>
  <Slides>29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Adobe Gothic Std B</vt:lpstr>
      <vt:lpstr>Times-Roman</vt:lpstr>
      <vt:lpstr>黑体</vt:lpstr>
      <vt:lpstr>华文琥珀</vt:lpstr>
      <vt:lpstr>隶书</vt:lpstr>
      <vt:lpstr>宋体</vt:lpstr>
      <vt:lpstr>微软雅黑</vt:lpstr>
      <vt:lpstr>Arial</vt:lpstr>
      <vt:lpstr>Baskerville Old Face</vt:lpstr>
      <vt:lpstr>Calibri</vt:lpstr>
      <vt:lpstr>Calibri Light</vt:lpstr>
      <vt:lpstr>Times New Roman</vt:lpstr>
      <vt:lpstr>Wingdings</vt:lpstr>
      <vt:lpstr>数据库系统概论</vt:lpstr>
      <vt:lpstr>PowerPoint 演示文稿</vt:lpstr>
      <vt:lpstr>PowerPoint 演示文稿</vt:lpstr>
      <vt:lpstr>PowerPoint 演示文稿</vt:lpstr>
      <vt:lpstr>数据库系统概论在线课程的发展历程</vt:lpstr>
      <vt:lpstr>PowerPoint 演示文稿</vt:lpstr>
      <vt:lpstr>进度安排</vt:lpstr>
      <vt:lpstr>进度安排</vt:lpstr>
      <vt:lpstr>师资团队</vt:lpstr>
      <vt:lpstr>如何改进实验资源的配置</vt:lpstr>
      <vt:lpstr>PowerPoint 演示文稿</vt:lpstr>
      <vt:lpstr>实验平台建设的原因</vt:lpstr>
      <vt:lpstr>实验平台建设的原因（续）</vt:lpstr>
      <vt:lpstr>实验平台建设的开发维护</vt:lpstr>
      <vt:lpstr>实验平台建设的开发维护</vt:lpstr>
      <vt:lpstr>实验平台建设的内容</vt:lpstr>
      <vt:lpstr>实验平台建设的开发维护</vt:lpstr>
      <vt:lpstr>实验平台建设的定位</vt:lpstr>
      <vt:lpstr>实验平台角色设置</vt:lpstr>
      <vt:lpstr>在线实验测试平台的演示</vt:lpstr>
      <vt:lpstr>实验平台建设的定位</vt:lpstr>
      <vt:lpstr>实验平台建设的定位（续）</vt:lpstr>
      <vt:lpstr>实验平台建设的定位（续）</vt:lpstr>
      <vt:lpstr>实验平台建设的定位（续）</vt:lpstr>
      <vt:lpstr>实验平台建设的定位（续）</vt:lpstr>
      <vt:lpstr>实验平台建设的定位（续）</vt:lpstr>
      <vt:lpstr>实验平台建设的当前进展</vt:lpstr>
      <vt:lpstr>PowerPoint 演示文稿</vt:lpstr>
      <vt:lpstr>未来的工作—任重道远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程一舰</cp:lastModifiedBy>
  <cp:revision>1204</cp:revision>
  <dcterms:modified xsi:type="dcterms:W3CDTF">2017-06-03T15:08:54Z</dcterms:modified>
</cp:coreProperties>
</file>