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0.jpg" ContentType="image/pn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handoutMasterIdLst>
    <p:handoutMasterId r:id="rId52"/>
  </p:handoutMasterIdLst>
  <p:sldIdLst>
    <p:sldId id="256" r:id="rId2"/>
    <p:sldId id="353" r:id="rId3"/>
    <p:sldId id="354" r:id="rId4"/>
    <p:sldId id="355" r:id="rId5"/>
    <p:sldId id="265" r:id="rId6"/>
    <p:sldId id="258" r:id="rId7"/>
    <p:sldId id="261" r:id="rId8"/>
    <p:sldId id="262" r:id="rId9"/>
    <p:sldId id="321" r:id="rId10"/>
    <p:sldId id="327" r:id="rId11"/>
    <p:sldId id="324" r:id="rId12"/>
    <p:sldId id="263" r:id="rId13"/>
    <p:sldId id="326" r:id="rId14"/>
    <p:sldId id="277" r:id="rId15"/>
    <p:sldId id="328" r:id="rId16"/>
    <p:sldId id="285" r:id="rId17"/>
    <p:sldId id="288" r:id="rId18"/>
    <p:sldId id="330" r:id="rId19"/>
    <p:sldId id="331" r:id="rId20"/>
    <p:sldId id="332" r:id="rId21"/>
    <p:sldId id="333" r:id="rId22"/>
    <p:sldId id="334" r:id="rId23"/>
    <p:sldId id="335" r:id="rId24"/>
    <p:sldId id="337" r:id="rId25"/>
    <p:sldId id="338" r:id="rId26"/>
    <p:sldId id="339" r:id="rId27"/>
    <p:sldId id="340" r:id="rId28"/>
    <p:sldId id="341" r:id="rId29"/>
    <p:sldId id="348" r:id="rId30"/>
    <p:sldId id="349" r:id="rId31"/>
    <p:sldId id="351" r:id="rId32"/>
    <p:sldId id="278" r:id="rId33"/>
    <p:sldId id="267" r:id="rId34"/>
    <p:sldId id="268" r:id="rId35"/>
    <p:sldId id="269" r:id="rId36"/>
    <p:sldId id="270" r:id="rId37"/>
    <p:sldId id="271" r:id="rId38"/>
    <p:sldId id="272" r:id="rId39"/>
    <p:sldId id="273" r:id="rId40"/>
    <p:sldId id="274" r:id="rId41"/>
    <p:sldId id="275" r:id="rId42"/>
    <p:sldId id="322" r:id="rId43"/>
    <p:sldId id="276" r:id="rId44"/>
    <p:sldId id="352" r:id="rId45"/>
    <p:sldId id="312" r:id="rId46"/>
    <p:sldId id="310" r:id="rId47"/>
    <p:sldId id="316" r:id="rId48"/>
    <p:sldId id="315" r:id="rId49"/>
    <p:sldId id="311"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21" autoAdjust="0"/>
    <p:restoredTop sz="72259" autoAdjust="0"/>
  </p:normalViewPr>
  <p:slideViewPr>
    <p:cSldViewPr snapToGrid="0">
      <p:cViewPr varScale="1">
        <p:scale>
          <a:sx n="51" d="100"/>
          <a:sy n="51" d="100"/>
        </p:scale>
        <p:origin x="1137" y="45"/>
      </p:cViewPr>
      <p:guideLst/>
    </p:cSldViewPr>
  </p:slideViewPr>
  <p:notesTextViewPr>
    <p:cViewPr>
      <p:scale>
        <a:sx n="1" d="1"/>
        <a:sy n="1" d="1"/>
      </p:scale>
      <p:origin x="0" y="0"/>
    </p:cViewPr>
  </p:notesTextViewPr>
  <p:notesViewPr>
    <p:cSldViewPr snapToGrid="0">
      <p:cViewPr varScale="1">
        <p:scale>
          <a:sx n="57" d="100"/>
          <a:sy n="57" d="100"/>
        </p:scale>
        <p:origin x="2808" y="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BE79D5-D9E3-4AA5-B0CA-D9F5904B93E2}" type="datetimeFigureOut">
              <a:rPr lang="zh-CN" altLang="en-US" smtClean="0"/>
              <a:t>2017/6/1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1447AF3-BCED-4D28-9A68-7242DA47F465}" type="slidenum">
              <a:rPr lang="zh-CN" altLang="en-US" smtClean="0"/>
              <a:t>‹#›</a:t>
            </a:fld>
            <a:endParaRPr lang="zh-CN" altLang="en-US"/>
          </a:p>
        </p:txBody>
      </p:sp>
    </p:spTree>
    <p:extLst>
      <p:ext uri="{BB962C8B-B14F-4D97-AF65-F5344CB8AC3E}">
        <p14:creationId xmlns:p14="http://schemas.microsoft.com/office/powerpoint/2010/main" val="29188991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CDEFBE-5290-4EDE-8B44-1219551D919F}" type="datetimeFigureOut">
              <a:rPr lang="zh-CN" altLang="en-US" smtClean="0"/>
              <a:t>2017/6/1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B16C3-D748-442D-8957-877FA4C80456}" type="slidenum">
              <a:rPr lang="zh-CN" altLang="en-US" smtClean="0"/>
              <a:t>‹#›</a:t>
            </a:fld>
            <a:endParaRPr lang="zh-CN" altLang="en-US"/>
          </a:p>
        </p:txBody>
      </p:sp>
    </p:spTree>
    <p:extLst>
      <p:ext uri="{BB962C8B-B14F-4D97-AF65-F5344CB8AC3E}">
        <p14:creationId xmlns:p14="http://schemas.microsoft.com/office/powerpoint/2010/main" val="2139035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Connectivism"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en.wikipedia.org/wiki/Remix#Broader_context"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xmlns="" id="{12829C06-4135-4640-A554-D4797942ABD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xmlns="" id="{EB2E9F80-5C67-4426-9FDD-C9699096EB3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altLang="zh-CN"/>
          </a:p>
        </p:txBody>
      </p:sp>
      <p:sp>
        <p:nvSpPr>
          <p:cNvPr id="14340" name="幻灯片编号占位符 3">
            <a:extLst>
              <a:ext uri="{FF2B5EF4-FFF2-40B4-BE49-F238E27FC236}">
                <a16:creationId xmlns:a16="http://schemas.microsoft.com/office/drawing/2014/main" xmlns="" id="{54EBC65A-680D-491B-8114-F47605DEFA4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3DEC9356-F763-43B0-97EC-6FE7E5ACBD2B}" type="slidenum">
              <a:rPr lang="en-US" altLang="zh-CN" smtClean="0">
                <a:latin typeface="Arial" panose="020B0604020202020204" pitchFamily="34" charset="0"/>
              </a:rPr>
              <a:pPr fontAlgn="base">
                <a:spcBef>
                  <a:spcPct val="0"/>
                </a:spcBef>
                <a:spcAft>
                  <a:spcPct val="0"/>
                </a:spcAft>
              </a:pPr>
              <a:t>5</a:t>
            </a:fld>
            <a:endParaRPr altLang="zh-CN">
              <a:latin typeface="Arial" panose="020B0604020202020204" pitchFamily="34" charset="0"/>
            </a:endParaRPr>
          </a:p>
        </p:txBody>
      </p:sp>
    </p:spTree>
    <p:extLst>
      <p:ext uri="{BB962C8B-B14F-4D97-AF65-F5344CB8AC3E}">
        <p14:creationId xmlns:p14="http://schemas.microsoft.com/office/powerpoint/2010/main" val="1952891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这里举了几个例子说明这种基于知识点的学生评估的意义。概括的说，</a:t>
            </a:r>
            <a:endParaRPr lang="en-US" altLang="zh-CN" dirty="0" smtClean="0"/>
          </a:p>
          <a:p>
            <a:r>
              <a:rPr lang="zh-CN" altLang="en-US" dirty="0" smtClean="0"/>
              <a:t>我们可以发现学生的薄弱知识点，并向其推荐学习资源，所以同学们能知道自己该怎么学习。</a:t>
            </a:r>
            <a:endParaRPr lang="en-US" altLang="zh-CN" dirty="0" smtClean="0"/>
          </a:p>
          <a:p>
            <a:r>
              <a:rPr lang="zh-CN" altLang="en-US" dirty="0" smtClean="0"/>
              <a:t>还可以向老师反馈，哪些知识点大部分学生都没有掌握，提醒老师改进课程内容；或者提醒老师哪些同学学习上遇到的困难比较大，可以提供针对性的帮助。</a:t>
            </a:r>
            <a:endParaRPr lang="en-US" altLang="zh-CN" dirty="0" smtClean="0"/>
          </a:p>
          <a:p>
            <a:r>
              <a:rPr lang="zh-CN" altLang="en-US" dirty="0" smtClean="0"/>
              <a:t>动画一：也就是说对学生个体和总体的学习状况分析将分别能帮助到学生和老师。</a:t>
            </a:r>
            <a:endParaRPr lang="zh-CN" altLang="en-US" dirty="0"/>
          </a:p>
        </p:txBody>
      </p:sp>
      <p:sp>
        <p:nvSpPr>
          <p:cNvPr id="4" name="灯片编号占位符 3"/>
          <p:cNvSpPr>
            <a:spLocks noGrp="1"/>
          </p:cNvSpPr>
          <p:nvPr>
            <p:ph type="sldNum" sz="quarter" idx="10"/>
          </p:nvPr>
        </p:nvSpPr>
        <p:spPr/>
        <p:txBody>
          <a:bodyPr/>
          <a:lstStyle/>
          <a:p>
            <a:pPr>
              <a:defRPr/>
            </a:pPr>
            <a:fld id="{1DA76082-B745-461A-B914-896F5D3685DE}" type="slidenum">
              <a:rPr lang="en-US" altLang="zh-CN" smtClean="0"/>
              <a:pPr>
                <a:defRPr/>
              </a:pPr>
              <a:t>15</a:t>
            </a:fld>
            <a:endParaRPr lang="en-US" altLang="zh-CN"/>
          </a:p>
        </p:txBody>
      </p:sp>
    </p:spTree>
    <p:extLst>
      <p:ext uri="{BB962C8B-B14F-4D97-AF65-F5344CB8AC3E}">
        <p14:creationId xmlns:p14="http://schemas.microsoft.com/office/powerpoint/2010/main" val="3503576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具体来说，基于知识点的学生评估实质上就是计算学生掌握知识点的概率</a:t>
            </a:r>
            <a:endParaRPr lang="en-US" altLang="zh-CN" dirty="0" smtClean="0"/>
          </a:p>
          <a:p>
            <a:r>
              <a:rPr lang="zh-CN" altLang="en-US" dirty="0" smtClean="0"/>
              <a:t>这种评估方式能细致到知识点，是后续精确的资源推荐，课程分析等等应用的基础。</a:t>
            </a:r>
            <a:endParaRPr lang="en-US" altLang="zh-CN" dirty="0" smtClean="0"/>
          </a:p>
          <a:p>
            <a:r>
              <a:rPr lang="zh-CN" altLang="en-US" dirty="0" smtClean="0"/>
              <a:t>而传统的学生评估只能获得一个总分信息，反应的是总体成绩</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1DA76082-B745-461A-B914-896F5D3685DE}" type="slidenum">
              <a:rPr lang="en-US" altLang="zh-CN" smtClean="0"/>
              <a:pPr>
                <a:defRPr/>
              </a:pPr>
              <a:t>16</a:t>
            </a:fld>
            <a:endParaRPr lang="en-US" altLang="zh-CN"/>
          </a:p>
        </p:txBody>
      </p:sp>
    </p:spTree>
    <p:extLst>
      <p:ext uri="{BB962C8B-B14F-4D97-AF65-F5344CB8AC3E}">
        <p14:creationId xmlns:p14="http://schemas.microsoft.com/office/powerpoint/2010/main" val="1080766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那么如何进行学生评估呢，这里介绍一些常见方法。有一些研究使用如</a:t>
            </a:r>
            <a:r>
              <a:rPr lang="en-US" altLang="zh-CN" dirty="0" smtClean="0"/>
              <a:t>SVM</a:t>
            </a:r>
            <a:r>
              <a:rPr lang="zh-CN" altLang="en-US" dirty="0" smtClean="0"/>
              <a:t>，线性回归模型，利用学生行为数据，预测学生成绩。这些研究能够计算出学生得分，但没有精确到知识点状况。</a:t>
            </a:r>
            <a:endParaRPr lang="en-US" altLang="zh-CN" dirty="0" smtClean="0"/>
          </a:p>
          <a:p>
            <a:r>
              <a:rPr lang="zh-CN" altLang="en-US" dirty="0" smtClean="0"/>
              <a:t>后面三种算法能够精确到知识点，都是计算知识点掌握概率。</a:t>
            </a:r>
            <a:endParaRPr lang="en-US" altLang="zh-CN" dirty="0" smtClean="0"/>
          </a:p>
          <a:p>
            <a:r>
              <a:rPr lang="zh-CN" altLang="en-US" dirty="0" smtClean="0"/>
              <a:t>第二行的</a:t>
            </a:r>
            <a:r>
              <a:rPr lang="en-US" altLang="zh-CN" dirty="0" smtClean="0"/>
              <a:t>PFA</a:t>
            </a:r>
            <a:r>
              <a:rPr lang="zh-CN" altLang="en-US" dirty="0" smtClean="0"/>
              <a:t>和</a:t>
            </a:r>
            <a:r>
              <a:rPr lang="en-US" altLang="zh-CN" dirty="0" smtClean="0"/>
              <a:t>LFA</a:t>
            </a:r>
            <a:r>
              <a:rPr lang="zh-CN" altLang="en-US" dirty="0" smtClean="0"/>
              <a:t>，指利用学生答题历史状况，使用的是逻辑回归模型。但是这种模型表达方式特别简单，不利于适应于慕课特性的变形。</a:t>
            </a:r>
            <a:endParaRPr lang="en-US" altLang="zh-CN" dirty="0" smtClean="0"/>
          </a:p>
          <a:p>
            <a:r>
              <a:rPr lang="en-US" altLang="zh-CN" dirty="0" smtClean="0"/>
              <a:t>BKT</a:t>
            </a:r>
            <a:r>
              <a:rPr lang="zh-CN" altLang="en-US" dirty="0" smtClean="0"/>
              <a:t>指的是贝叶斯知识跟踪模型，它目前已经被广泛应用到智能教育系统。虽然它不能直接用于慕课，但是它有很好的扩展性，能够进行变形。后面讨论的算法就是利用慕课特点进行变形。</a:t>
            </a:r>
            <a:endParaRPr lang="en-US" altLang="zh-CN" dirty="0" smtClean="0"/>
          </a:p>
          <a:p>
            <a:r>
              <a:rPr lang="zh-CN" altLang="en-US" dirty="0" smtClean="0"/>
              <a:t>第四行，</a:t>
            </a:r>
            <a:r>
              <a:rPr lang="en-US" altLang="zh-CN" dirty="0" smtClean="0"/>
              <a:t>DKT</a:t>
            </a:r>
            <a:r>
              <a:rPr lang="zh-CN" altLang="en-US" dirty="0" smtClean="0"/>
              <a:t>指的是利用</a:t>
            </a:r>
            <a:r>
              <a:rPr lang="en-US" altLang="zh-CN" dirty="0" smtClean="0"/>
              <a:t>deep learning</a:t>
            </a:r>
            <a:r>
              <a:rPr lang="zh-CN" altLang="en-US" dirty="0" smtClean="0"/>
              <a:t>跟踪学生的学习状况。直接使用</a:t>
            </a:r>
            <a:r>
              <a:rPr lang="en-US" altLang="zh-CN" dirty="0" smtClean="0"/>
              <a:t>RNN</a:t>
            </a:r>
            <a:r>
              <a:rPr lang="zh-CN" altLang="en-US" dirty="0" smtClean="0"/>
              <a:t>模型训练学生的答题数据。它的优势是不会针对某一个知识点建模，而是自动化的刻画知识点的关系，并利用这种关系取得更好的效果。但是它自动获取的知识点实质上是对题目的聚类，无法很好的解释和表达知识点。</a:t>
            </a:r>
            <a:endParaRPr lang="zh-CN" altLang="en-US" dirty="0"/>
          </a:p>
        </p:txBody>
      </p:sp>
      <p:sp>
        <p:nvSpPr>
          <p:cNvPr id="4" name="灯片编号占位符 3"/>
          <p:cNvSpPr>
            <a:spLocks noGrp="1"/>
          </p:cNvSpPr>
          <p:nvPr>
            <p:ph type="sldNum" sz="quarter" idx="10"/>
          </p:nvPr>
        </p:nvSpPr>
        <p:spPr/>
        <p:txBody>
          <a:bodyPr/>
          <a:lstStyle/>
          <a:p>
            <a:pPr>
              <a:defRPr/>
            </a:pPr>
            <a:fld id="{1DA76082-B745-461A-B914-896F5D3685DE}" type="slidenum">
              <a:rPr lang="en-US" altLang="zh-CN" smtClean="0"/>
              <a:pPr>
                <a:defRPr/>
              </a:pPr>
              <a:t>17</a:t>
            </a:fld>
            <a:endParaRPr lang="en-US" altLang="zh-CN"/>
          </a:p>
        </p:txBody>
      </p:sp>
    </p:spTree>
    <p:extLst>
      <p:ext uri="{BB962C8B-B14F-4D97-AF65-F5344CB8AC3E}">
        <p14:creationId xmlns:p14="http://schemas.microsoft.com/office/powerpoint/2010/main" val="1800769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右上角就是</a:t>
            </a:r>
            <a:r>
              <a:rPr lang="en-US" altLang="zh-CN" dirty="0" smtClean="0"/>
              <a:t>BKT</a:t>
            </a:r>
            <a:r>
              <a:rPr lang="zh-CN" altLang="en-US" dirty="0" smtClean="0"/>
              <a:t>的图示，白色的结点</a:t>
            </a:r>
            <a:r>
              <a:rPr lang="en-US" altLang="zh-CN" dirty="0" err="1" smtClean="0"/>
              <a:t>Kt</a:t>
            </a:r>
            <a:r>
              <a:rPr lang="zh-CN" altLang="en-US" dirty="0" smtClean="0"/>
              <a:t>表示学生在第</a:t>
            </a:r>
            <a:r>
              <a:rPr lang="en-US" altLang="zh-CN" dirty="0" smtClean="0"/>
              <a:t>t</a:t>
            </a:r>
            <a:r>
              <a:rPr lang="zh-CN" altLang="en-US" dirty="0" smtClean="0"/>
              <a:t>次提交测验的时候是否掌握知识点，</a:t>
            </a:r>
            <a:r>
              <a:rPr lang="en-US" altLang="zh-CN" dirty="0" err="1" smtClean="0"/>
              <a:t>Kt</a:t>
            </a:r>
            <a:r>
              <a:rPr lang="zh-CN" altLang="en-US" dirty="0" smtClean="0"/>
              <a:t>是一个二元变量，即学生的知识状态处于掌握知识和不掌握知识之间。</a:t>
            </a:r>
            <a:endParaRPr lang="en-US" altLang="zh-CN" dirty="0" smtClean="0"/>
          </a:p>
          <a:p>
            <a:r>
              <a:rPr lang="en-US" altLang="zh-CN" dirty="0" err="1" smtClean="0"/>
              <a:t>Qtk</a:t>
            </a:r>
            <a:r>
              <a:rPr lang="zh-CN" altLang="en-US" dirty="0" smtClean="0"/>
              <a:t>表示学生在第</a:t>
            </a:r>
            <a:r>
              <a:rPr lang="en-US" altLang="zh-CN" dirty="0" smtClean="0"/>
              <a:t>t</a:t>
            </a:r>
            <a:r>
              <a:rPr lang="zh-CN" altLang="en-US" dirty="0" smtClean="0"/>
              <a:t>次提交测验，第</a:t>
            </a:r>
            <a:r>
              <a:rPr lang="en-US" altLang="zh-CN" dirty="0" smtClean="0"/>
              <a:t>k</a:t>
            </a:r>
            <a:r>
              <a:rPr lang="zh-CN" altLang="en-US" dirty="0" smtClean="0"/>
              <a:t>题是否答对，这是可见变量，也是模型的训练所用数据。</a:t>
            </a:r>
            <a:endParaRPr lang="en-US" altLang="zh-CN" dirty="0" smtClean="0"/>
          </a:p>
          <a:p>
            <a:endParaRPr lang="en-US" altLang="zh-CN" dirty="0" smtClean="0"/>
          </a:p>
          <a:p>
            <a:r>
              <a:rPr lang="zh-CN" altLang="en-US" dirty="0" smtClean="0"/>
              <a:t>动画一：模型共有四个参数</a:t>
            </a:r>
            <a:endParaRPr lang="en-US" altLang="zh-CN" dirty="0" smtClean="0"/>
          </a:p>
          <a:p>
            <a:r>
              <a:rPr lang="en-US" altLang="zh-CN" dirty="0" smtClean="0"/>
              <a:t>p(L0)</a:t>
            </a:r>
            <a:r>
              <a:rPr lang="zh-CN" altLang="en-US" dirty="0" smtClean="0"/>
              <a:t>是学生初始就掌握知识点的概率</a:t>
            </a:r>
            <a:endParaRPr lang="en-US" altLang="zh-CN" dirty="0" smtClean="0"/>
          </a:p>
          <a:p>
            <a:r>
              <a:rPr lang="en-US" altLang="zh-CN" dirty="0" smtClean="0"/>
              <a:t>P(T)</a:t>
            </a:r>
            <a:r>
              <a:rPr lang="zh-CN" altLang="en-US" dirty="0" smtClean="0"/>
              <a:t>是表示学生不知道知识点到知道知识点的转移概率</a:t>
            </a:r>
            <a:endParaRPr lang="en-US" altLang="zh-CN" dirty="0" smtClean="0"/>
          </a:p>
          <a:p>
            <a:r>
              <a:rPr lang="zh-CN" altLang="en-US" dirty="0" smtClean="0"/>
              <a:t>剩下的</a:t>
            </a:r>
            <a:r>
              <a:rPr lang="en-US" altLang="zh-CN" dirty="0" smtClean="0"/>
              <a:t>P(G)</a:t>
            </a:r>
            <a:r>
              <a:rPr lang="zh-CN" altLang="en-US" dirty="0" smtClean="0"/>
              <a:t>和</a:t>
            </a:r>
            <a:r>
              <a:rPr lang="en-US" altLang="zh-CN" dirty="0" smtClean="0"/>
              <a:t>p(S)</a:t>
            </a:r>
            <a:r>
              <a:rPr lang="zh-CN" altLang="en-US" dirty="0" smtClean="0"/>
              <a:t>描述题目是否答对和是否掌握知识点之间的关系</a:t>
            </a:r>
            <a:endParaRPr lang="en-US" altLang="zh-CN" dirty="0" smtClean="0"/>
          </a:p>
          <a:p>
            <a:r>
              <a:rPr lang="en-US" altLang="zh-CN" dirty="0" smtClean="0"/>
              <a:t>G</a:t>
            </a:r>
            <a:r>
              <a:rPr lang="zh-CN" altLang="en-US" dirty="0" smtClean="0"/>
              <a:t>代表</a:t>
            </a:r>
            <a:r>
              <a:rPr lang="en-US" altLang="zh-CN" dirty="0" smtClean="0"/>
              <a:t>guess</a:t>
            </a:r>
            <a:r>
              <a:rPr lang="zh-CN" altLang="en-US" dirty="0" smtClean="0"/>
              <a:t>，表示没有掌握知识点，仍然做对题的概率</a:t>
            </a:r>
            <a:endParaRPr lang="en-US" altLang="zh-CN" dirty="0" smtClean="0"/>
          </a:p>
          <a:p>
            <a:r>
              <a:rPr lang="en-US" altLang="zh-CN" dirty="0" smtClean="0"/>
              <a:t>S</a:t>
            </a:r>
            <a:r>
              <a:rPr lang="zh-CN" altLang="en-US" dirty="0" smtClean="0"/>
              <a:t>代表</a:t>
            </a:r>
            <a:r>
              <a:rPr lang="en-US" altLang="zh-CN" dirty="0" smtClean="0"/>
              <a:t>Slip</a:t>
            </a:r>
            <a:r>
              <a:rPr lang="zh-CN" altLang="en-US" dirty="0" smtClean="0"/>
              <a:t>，表示掌握了知识点，仍然不小心犯错的概率</a:t>
            </a:r>
            <a:endParaRPr lang="en-US" altLang="zh-CN" dirty="0" smtClean="0"/>
          </a:p>
          <a:p>
            <a:endParaRPr lang="en-US" altLang="zh-CN" dirty="0" smtClean="0"/>
          </a:p>
          <a:p>
            <a:r>
              <a:rPr lang="zh-CN" altLang="en-US" dirty="0" smtClean="0"/>
              <a:t>动画二：有了这些参数和变量，我们很容易使用概率公式，得到下面这三个式子。直观解释是学生答对题目，要么是掌握了知识点并没有犯错，要么就是没有掌握知识点但是猜对了。</a:t>
            </a:r>
            <a:endParaRPr lang="en-US" altLang="zh-CN" dirty="0" smtClean="0"/>
          </a:p>
          <a:p>
            <a:r>
              <a:rPr lang="zh-CN" altLang="en-US" dirty="0" smtClean="0"/>
              <a:t>学生答错题目类似解释。第三个公式表示学生在第</a:t>
            </a:r>
            <a:r>
              <a:rPr lang="en-US" altLang="zh-CN" dirty="0" smtClean="0"/>
              <a:t>t</a:t>
            </a:r>
            <a:r>
              <a:rPr lang="zh-CN" altLang="en-US" dirty="0" smtClean="0"/>
              <a:t>次提交掌握了知识点，要么前一次提交就以及掌握了，要么以</a:t>
            </a:r>
            <a:r>
              <a:rPr lang="en-US" altLang="zh-CN" dirty="0" smtClean="0"/>
              <a:t>p(T)</a:t>
            </a:r>
            <a:r>
              <a:rPr lang="zh-CN" altLang="en-US" dirty="0" smtClean="0"/>
              <a:t>的概率学会了。</a:t>
            </a:r>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1DA76082-B745-461A-B914-896F5D3685DE}" type="slidenum">
              <a:rPr lang="en-US" altLang="zh-CN" smtClean="0"/>
              <a:pPr>
                <a:defRPr/>
              </a:pPr>
              <a:t>18</a:t>
            </a:fld>
            <a:endParaRPr lang="en-US" altLang="zh-CN"/>
          </a:p>
        </p:txBody>
      </p:sp>
    </p:spTree>
    <p:extLst>
      <p:ext uri="{BB962C8B-B14F-4D97-AF65-F5344CB8AC3E}">
        <p14:creationId xmlns:p14="http://schemas.microsoft.com/office/powerpoint/2010/main" val="227206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前面说到，</a:t>
            </a:r>
            <a:r>
              <a:rPr lang="en-US" altLang="zh-CN" dirty="0" smtClean="0"/>
              <a:t>BKT</a:t>
            </a:r>
            <a:r>
              <a:rPr lang="zh-CN" altLang="en-US" dirty="0" smtClean="0"/>
              <a:t>是一个能够灵活变形，且已经被广泛应用到智能教育系统中做学生评估的算法。</a:t>
            </a:r>
            <a:endParaRPr lang="en-US" altLang="zh-CN" dirty="0" smtClean="0"/>
          </a:p>
          <a:p>
            <a:r>
              <a:rPr lang="zh-CN" altLang="en-US" dirty="0" smtClean="0"/>
              <a:t>在将</a:t>
            </a:r>
            <a:r>
              <a:rPr lang="en-US" altLang="zh-CN" dirty="0" smtClean="0"/>
              <a:t>BKT</a:t>
            </a:r>
            <a:r>
              <a:rPr lang="zh-CN" altLang="en-US" dirty="0" smtClean="0"/>
              <a:t>应用于</a:t>
            </a:r>
            <a:r>
              <a:rPr lang="en-US" altLang="zh-CN" dirty="0" smtClean="0"/>
              <a:t>MOOC</a:t>
            </a:r>
            <a:r>
              <a:rPr lang="zh-CN" altLang="en-US" dirty="0" smtClean="0"/>
              <a:t>时，我们需要考虑哪些因素呢？</a:t>
            </a:r>
            <a:endParaRPr lang="en-US" altLang="zh-CN" dirty="0" smtClean="0"/>
          </a:p>
          <a:p>
            <a:r>
              <a:rPr lang="zh-CN" altLang="en-US" dirty="0" smtClean="0"/>
              <a:t>动画一：首先是知识点，</a:t>
            </a:r>
            <a:r>
              <a:rPr lang="en-US" altLang="zh-CN" dirty="0" smtClean="0"/>
              <a:t>BKT</a:t>
            </a:r>
            <a:r>
              <a:rPr lang="zh-CN" altLang="en-US" dirty="0" smtClean="0"/>
              <a:t>的基本假设是将课程的所有知识划分为若干知识点，并对每个知识点分别建立一个</a:t>
            </a:r>
            <a:r>
              <a:rPr lang="en-US" altLang="zh-CN" dirty="0" smtClean="0"/>
              <a:t>HMM</a:t>
            </a:r>
            <a:r>
              <a:rPr lang="zh-CN" altLang="en-US" dirty="0" smtClean="0"/>
              <a:t>。</a:t>
            </a:r>
            <a:endParaRPr lang="en-US" altLang="zh-CN" dirty="0" smtClean="0"/>
          </a:p>
          <a:p>
            <a:r>
              <a:rPr lang="zh-CN" altLang="en-US" dirty="0" smtClean="0"/>
              <a:t>动画二：其次是题目，这个问题不大，</a:t>
            </a:r>
            <a:r>
              <a:rPr lang="en-US" altLang="zh-CN" dirty="0" smtClean="0"/>
              <a:t>MOOC</a:t>
            </a:r>
            <a:r>
              <a:rPr lang="zh-CN" altLang="en-US" dirty="0" smtClean="0"/>
              <a:t>提供了很多测验，我们可以直接使用这些测验的题目</a:t>
            </a:r>
            <a:endParaRPr lang="en-US" altLang="zh-CN" dirty="0" smtClean="0"/>
          </a:p>
          <a:p>
            <a:r>
              <a:rPr lang="zh-CN" altLang="en-US" dirty="0" smtClean="0"/>
              <a:t>动画三：最后是题目与知识点对应，也就是给题目打上知识点标签。</a:t>
            </a:r>
            <a:endParaRPr lang="en-US" altLang="zh-CN" dirty="0" smtClean="0"/>
          </a:p>
          <a:p>
            <a:r>
              <a:rPr lang="zh-CN" altLang="en-US" dirty="0" smtClean="0"/>
              <a:t>在</a:t>
            </a:r>
            <a:r>
              <a:rPr lang="en-US" altLang="zh-CN" dirty="0" smtClean="0"/>
              <a:t>BKT</a:t>
            </a:r>
            <a:r>
              <a:rPr lang="zh-CN" altLang="en-US" dirty="0" smtClean="0"/>
              <a:t>原本应用的智能教育系统中，知识点、以及知识点与题目的对应关系是由领域专家定义的，而</a:t>
            </a:r>
            <a:r>
              <a:rPr lang="en-US" altLang="zh-CN" dirty="0" smtClean="0"/>
              <a:t>MOOC</a:t>
            </a:r>
            <a:r>
              <a:rPr lang="zh-CN" altLang="en-US" dirty="0" smtClean="0"/>
              <a:t>没有这样的专家。</a:t>
            </a:r>
            <a:endParaRPr lang="en-US" altLang="zh-CN" dirty="0" smtClean="0"/>
          </a:p>
          <a:p>
            <a:r>
              <a:rPr lang="zh-CN" altLang="en-US" dirty="0" smtClean="0"/>
              <a:t>所以现在亟待解决的问题是如何在</a:t>
            </a:r>
            <a:r>
              <a:rPr lang="en-US" altLang="zh-CN" dirty="0" smtClean="0"/>
              <a:t>MOOC</a:t>
            </a:r>
            <a:r>
              <a:rPr lang="zh-CN" altLang="en-US" dirty="0" smtClean="0"/>
              <a:t>上定义知识点，并和题目进行对应。目前这方面还没有相关研究。</a:t>
            </a:r>
            <a:endParaRPr lang="zh-CN" altLang="en-US" dirty="0"/>
          </a:p>
        </p:txBody>
      </p:sp>
      <p:sp>
        <p:nvSpPr>
          <p:cNvPr id="4" name="灯片编号占位符 3"/>
          <p:cNvSpPr>
            <a:spLocks noGrp="1"/>
          </p:cNvSpPr>
          <p:nvPr>
            <p:ph type="sldNum" sz="quarter" idx="10"/>
          </p:nvPr>
        </p:nvSpPr>
        <p:spPr/>
        <p:txBody>
          <a:bodyPr/>
          <a:lstStyle/>
          <a:p>
            <a:pPr>
              <a:defRPr/>
            </a:pPr>
            <a:fld id="{1DA76082-B745-461A-B914-896F5D3685DE}" type="slidenum">
              <a:rPr lang="en-US" altLang="zh-CN" smtClean="0"/>
              <a:pPr>
                <a:defRPr/>
              </a:pPr>
              <a:t>19</a:t>
            </a:fld>
            <a:endParaRPr lang="en-US" altLang="zh-CN"/>
          </a:p>
        </p:txBody>
      </p:sp>
    </p:spTree>
    <p:extLst>
      <p:ext uri="{BB962C8B-B14F-4D97-AF65-F5344CB8AC3E}">
        <p14:creationId xmlns:p14="http://schemas.microsoft.com/office/powerpoint/2010/main" val="3958034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动画一：但是我们发现，慕课一般采用章节式的组织结构。比如第二章的内容是栈与队列，其中第一节是栈。</a:t>
            </a:r>
            <a:endParaRPr lang="en-US" altLang="zh-CN" dirty="0" smtClean="0"/>
          </a:p>
          <a:p>
            <a:r>
              <a:rPr lang="zh-CN" altLang="en-US" dirty="0" smtClean="0"/>
              <a:t>我们可以直接以一章或者一节定义为一个知识点。</a:t>
            </a:r>
            <a:endParaRPr lang="en-US" altLang="zh-CN" dirty="0" smtClean="0"/>
          </a:p>
          <a:p>
            <a:r>
              <a:rPr lang="zh-CN" altLang="en-US" dirty="0" smtClean="0"/>
              <a:t>动画二：这样定义的合理性在于每一章或者每一节确实关于一个特定的话题。而且由于这种结构普遍存在所以能直接推广到其他课程中去。</a:t>
            </a:r>
            <a:endParaRPr lang="en-US" altLang="zh-CN" dirty="0" smtClean="0"/>
          </a:p>
          <a:p>
            <a:r>
              <a:rPr lang="zh-CN" altLang="en-US" dirty="0" smtClean="0"/>
              <a:t>另外，由于课程为各个章节提供了许多对应的学习资源，包括课件，视频的字幕、视频内测验等。知识点本身可解释性好，计算机也能使用</a:t>
            </a:r>
            <a:r>
              <a:rPr lang="en-US" altLang="zh-CN" dirty="0" smtClean="0"/>
              <a:t>NLP</a:t>
            </a:r>
            <a:r>
              <a:rPr lang="zh-CN" altLang="en-US" dirty="0" smtClean="0"/>
              <a:t>技术处理知识点，所以知识点与题目的对应关系也能解决了。</a:t>
            </a:r>
            <a:endParaRPr lang="en-US" altLang="zh-CN" dirty="0" smtClean="0"/>
          </a:p>
          <a:p>
            <a:r>
              <a:rPr lang="zh-CN" altLang="en-US" dirty="0" smtClean="0"/>
              <a:t>利用这两种定义方式，我们可以直接使用前面介绍的知识跟踪模型，这样就得到了后续实验的两个</a:t>
            </a:r>
            <a:r>
              <a:rPr lang="en-US" altLang="zh-CN" dirty="0" smtClean="0"/>
              <a:t>baseline</a:t>
            </a:r>
            <a:r>
              <a:rPr lang="zh-CN" altLang="en-US" dirty="0" smtClean="0"/>
              <a:t>，即以章为知识点的粗粒度知识点跟踪模型和以节为知识点的细粒度知识点跟踪模型。</a:t>
            </a:r>
            <a:endParaRPr lang="en-US" altLang="zh-CN" dirty="0" smtClean="0"/>
          </a:p>
          <a:p>
            <a:r>
              <a:rPr lang="zh-CN" altLang="en-US" dirty="0" smtClean="0"/>
              <a:t>进一步思考，我们发现课程的章和节构成的树状结构本身就反应了知识点的联系方式。而且同一章节的知识点联系是十分紧密的，我们应该要好好利用这种关系。</a:t>
            </a:r>
            <a:endParaRPr lang="en-US" altLang="zh-CN" dirty="0" smtClean="0"/>
          </a:p>
        </p:txBody>
      </p:sp>
      <p:sp>
        <p:nvSpPr>
          <p:cNvPr id="4" name="灯片编号占位符 3"/>
          <p:cNvSpPr>
            <a:spLocks noGrp="1"/>
          </p:cNvSpPr>
          <p:nvPr>
            <p:ph type="sldNum" sz="quarter" idx="10"/>
          </p:nvPr>
        </p:nvSpPr>
        <p:spPr/>
        <p:txBody>
          <a:bodyPr/>
          <a:lstStyle/>
          <a:p>
            <a:pPr>
              <a:defRPr/>
            </a:pPr>
            <a:fld id="{1DA76082-B745-461A-B914-896F5D3685DE}" type="slidenum">
              <a:rPr lang="en-US" altLang="zh-CN" smtClean="0"/>
              <a:pPr>
                <a:defRPr/>
              </a:pPr>
              <a:t>20</a:t>
            </a:fld>
            <a:endParaRPr lang="en-US" altLang="zh-CN"/>
          </a:p>
        </p:txBody>
      </p:sp>
    </p:spTree>
    <p:extLst>
      <p:ext uri="{BB962C8B-B14F-4D97-AF65-F5344CB8AC3E}">
        <p14:creationId xmlns:p14="http://schemas.microsoft.com/office/powerpoint/2010/main" val="5837414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为了利用知识点的这种层次关系，我们提出了多粒度知识跟踪模型。</a:t>
            </a:r>
            <a:endParaRPr lang="en-US" altLang="zh-CN" dirty="0" smtClean="0"/>
          </a:p>
          <a:p>
            <a:r>
              <a:rPr lang="zh-CN" altLang="en-US" dirty="0" smtClean="0"/>
              <a:t>在这个模型中，</a:t>
            </a:r>
            <a:r>
              <a:rPr lang="en-US" altLang="zh-CN" dirty="0" err="1" smtClean="0"/>
              <a:t>Kt</a:t>
            </a:r>
            <a:r>
              <a:rPr lang="zh-CN" altLang="en-US" dirty="0" smtClean="0"/>
              <a:t>仍然是代表学生在第</a:t>
            </a:r>
            <a:r>
              <a:rPr lang="en-US" altLang="zh-CN" dirty="0" smtClean="0"/>
              <a:t>t</a:t>
            </a:r>
            <a:r>
              <a:rPr lang="zh-CN" altLang="en-US" dirty="0" smtClean="0"/>
              <a:t>次提交时是否掌握知识点，表示的是整章这个粗粒度的知识点。</a:t>
            </a:r>
            <a:endParaRPr lang="en-US" altLang="zh-CN" dirty="0" smtClean="0"/>
          </a:p>
          <a:p>
            <a:r>
              <a:rPr lang="zh-CN" altLang="en-US" dirty="0" smtClean="0"/>
              <a:t>在</a:t>
            </a:r>
            <a:r>
              <a:rPr lang="en-US" altLang="zh-CN" dirty="0" smtClean="0"/>
              <a:t>K</a:t>
            </a:r>
            <a:r>
              <a:rPr lang="zh-CN" altLang="en-US" dirty="0" smtClean="0"/>
              <a:t>和</a:t>
            </a:r>
            <a:r>
              <a:rPr lang="en-US" altLang="zh-CN" dirty="0" smtClean="0"/>
              <a:t>Q</a:t>
            </a:r>
            <a:r>
              <a:rPr lang="zh-CN" altLang="en-US" dirty="0" smtClean="0"/>
              <a:t>之间增加了一层结点，</a:t>
            </a:r>
            <a:r>
              <a:rPr lang="en-US" altLang="zh-CN" dirty="0" smtClean="0"/>
              <a:t>A</a:t>
            </a:r>
            <a:r>
              <a:rPr lang="zh-CN" altLang="en-US" dirty="0" smtClean="0"/>
              <a:t>表示粗粒度知识点的一个方面，也就是代表一节的细粒度知识点。</a:t>
            </a:r>
            <a:endParaRPr lang="en-US" altLang="zh-CN" dirty="0" smtClean="0"/>
          </a:p>
          <a:p>
            <a:r>
              <a:rPr lang="zh-CN" altLang="en-US" dirty="0" smtClean="0"/>
              <a:t>学生掌握了整章知识点以后，有一定概率掌握其中一节的知识点，我们用</a:t>
            </a:r>
            <a:r>
              <a:rPr lang="en-US" altLang="zh-CN" dirty="0" smtClean="0"/>
              <a:t>p(Mk)</a:t>
            </a:r>
            <a:r>
              <a:rPr lang="zh-CN" altLang="en-US" dirty="0" smtClean="0"/>
              <a:t>表示。</a:t>
            </a:r>
            <a:endParaRPr lang="en-US" altLang="zh-CN" dirty="0" smtClean="0"/>
          </a:p>
          <a:p>
            <a:r>
              <a:rPr lang="zh-CN" altLang="en-US" dirty="0" smtClean="0"/>
              <a:t>利用概率公式，我们容易得到下面前两个式子。</a:t>
            </a:r>
            <a:endParaRPr lang="en-US" altLang="zh-CN" dirty="0" smtClean="0"/>
          </a:p>
          <a:p>
            <a:r>
              <a:rPr lang="zh-CN" altLang="en-US" dirty="0" smtClean="0"/>
              <a:t>然后，</a:t>
            </a:r>
            <a:r>
              <a:rPr lang="en-US" altLang="zh-CN" dirty="0" smtClean="0"/>
              <a:t>p(Mk)</a:t>
            </a:r>
            <a:r>
              <a:rPr lang="zh-CN" altLang="en-US" dirty="0" smtClean="0"/>
              <a:t>实际反应的是各个细粒度知识点的难度，我们可以通过预先计算细粒度知识点的正确率来指定它的值。</a:t>
            </a:r>
            <a:endParaRPr lang="en-US" altLang="zh-CN" dirty="0" smtClean="0"/>
          </a:p>
          <a:p>
            <a:r>
              <a:rPr lang="zh-CN" altLang="en-US" dirty="0" smtClean="0"/>
              <a:t>这样，我们通过两层结构来描述各个知识点之间的联系。</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pPr>
              <a:defRPr/>
            </a:pPr>
            <a:fld id="{1DA76082-B745-461A-B914-896F5D3685DE}" type="slidenum">
              <a:rPr lang="en-US" altLang="zh-CN" smtClean="0"/>
              <a:pPr>
                <a:defRPr/>
              </a:pPr>
              <a:t>21</a:t>
            </a:fld>
            <a:endParaRPr lang="en-US" altLang="zh-CN"/>
          </a:p>
        </p:txBody>
      </p:sp>
    </p:spTree>
    <p:extLst>
      <p:ext uri="{BB962C8B-B14F-4D97-AF65-F5344CB8AC3E}">
        <p14:creationId xmlns:p14="http://schemas.microsoft.com/office/powerpoint/2010/main" val="1225424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进一步分析</a:t>
            </a:r>
            <a:r>
              <a:rPr lang="en-US" altLang="zh-CN" dirty="0" err="1" smtClean="0"/>
              <a:t>mooc</a:t>
            </a:r>
            <a:r>
              <a:rPr lang="zh-CN" altLang="en-US" dirty="0" smtClean="0"/>
              <a:t>的其他课程特点，</a:t>
            </a:r>
            <a:r>
              <a:rPr lang="en-US" altLang="zh-CN" dirty="0" smtClean="0"/>
              <a:t>BKT</a:t>
            </a:r>
            <a:r>
              <a:rPr lang="zh-CN" altLang="en-US" dirty="0" smtClean="0"/>
              <a:t>利用的题目是学生在</a:t>
            </a:r>
            <a:r>
              <a:rPr lang="en-US" altLang="zh-CN" dirty="0" smtClean="0"/>
              <a:t>MOOC</a:t>
            </a:r>
            <a:r>
              <a:rPr lang="zh-CN" altLang="en-US" dirty="0" smtClean="0"/>
              <a:t>反复的提交测验</a:t>
            </a:r>
            <a:endParaRPr lang="en-US" altLang="zh-CN" dirty="0" smtClean="0"/>
          </a:p>
          <a:p>
            <a:r>
              <a:rPr lang="zh-CN" altLang="en-US" dirty="0" smtClean="0"/>
              <a:t>我们发现虽然每次提交的题目会有一定差别，但是往往还是极其相关的。比如这里的例子，计算方式一样，只是修改了运算数据。</a:t>
            </a:r>
            <a:endParaRPr lang="en-US" altLang="zh-CN" dirty="0" smtClean="0"/>
          </a:p>
          <a:p>
            <a:r>
              <a:rPr lang="zh-CN" altLang="en-US" dirty="0" smtClean="0"/>
              <a:t>其他的修改方式还包括修改选择题的选项，使用相关的其他问题等。</a:t>
            </a:r>
            <a:endParaRPr lang="zh-CN" altLang="en-US" dirty="0"/>
          </a:p>
        </p:txBody>
      </p:sp>
      <p:sp>
        <p:nvSpPr>
          <p:cNvPr id="4" name="灯片编号占位符 3"/>
          <p:cNvSpPr>
            <a:spLocks noGrp="1"/>
          </p:cNvSpPr>
          <p:nvPr>
            <p:ph type="sldNum" sz="quarter" idx="10"/>
          </p:nvPr>
        </p:nvSpPr>
        <p:spPr/>
        <p:txBody>
          <a:bodyPr/>
          <a:lstStyle/>
          <a:p>
            <a:pPr>
              <a:defRPr/>
            </a:pPr>
            <a:fld id="{1DA76082-B745-461A-B914-896F5D3685DE}" type="slidenum">
              <a:rPr lang="en-US" altLang="zh-CN" smtClean="0"/>
              <a:pPr>
                <a:defRPr/>
              </a:pPr>
              <a:t>22</a:t>
            </a:fld>
            <a:endParaRPr lang="en-US" altLang="zh-CN"/>
          </a:p>
        </p:txBody>
      </p:sp>
    </p:spTree>
    <p:extLst>
      <p:ext uri="{BB962C8B-B14F-4D97-AF65-F5344CB8AC3E}">
        <p14:creationId xmlns:p14="http://schemas.microsoft.com/office/powerpoint/2010/main" val="14738090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所以学生前后提交的测验其实有很强的联系的，为了刻画这种多次提交的联系，我们提出了基于提交历史的知识跟踪模型。</a:t>
            </a:r>
            <a:endParaRPr lang="en-US" altLang="zh-CN" dirty="0" smtClean="0"/>
          </a:p>
          <a:p>
            <a:r>
              <a:rPr lang="zh-CN" altLang="en-US" dirty="0" smtClean="0"/>
              <a:t>在这个模型当中，学生答题情况不仅仅依赖于是否掌握知识点，还依赖于前一次答题情况。</a:t>
            </a:r>
            <a:endParaRPr lang="en-US" altLang="zh-CN" dirty="0" smtClean="0"/>
          </a:p>
          <a:p>
            <a:r>
              <a:rPr lang="zh-CN" altLang="en-US" dirty="0" smtClean="0"/>
              <a:t>于是，跟题目相关的参数</a:t>
            </a:r>
            <a:r>
              <a:rPr lang="en-US" altLang="zh-CN" dirty="0" smtClean="0"/>
              <a:t>p(G)</a:t>
            </a:r>
            <a:r>
              <a:rPr lang="zh-CN" altLang="en-US" dirty="0" smtClean="0"/>
              <a:t>和</a:t>
            </a:r>
            <a:r>
              <a:rPr lang="en-US" altLang="zh-CN" dirty="0" smtClean="0"/>
              <a:t>p(S)</a:t>
            </a:r>
            <a:r>
              <a:rPr lang="zh-CN" altLang="en-US" dirty="0" smtClean="0"/>
              <a:t>的取值将依赖于前一次提交结果。</a:t>
            </a:r>
            <a:endParaRPr lang="en-US" altLang="zh-CN" dirty="0" smtClean="0"/>
          </a:p>
          <a:p>
            <a:r>
              <a:rPr lang="zh-CN" altLang="en-US" dirty="0" smtClean="0"/>
              <a:t>这是对应的答题结果的公式如下。</a:t>
            </a:r>
            <a:endParaRPr lang="zh-CN" altLang="en-US" dirty="0"/>
          </a:p>
        </p:txBody>
      </p:sp>
      <p:sp>
        <p:nvSpPr>
          <p:cNvPr id="4" name="灯片编号占位符 3"/>
          <p:cNvSpPr>
            <a:spLocks noGrp="1"/>
          </p:cNvSpPr>
          <p:nvPr>
            <p:ph type="sldNum" sz="quarter" idx="10"/>
          </p:nvPr>
        </p:nvSpPr>
        <p:spPr/>
        <p:txBody>
          <a:bodyPr/>
          <a:lstStyle/>
          <a:p>
            <a:pPr>
              <a:defRPr/>
            </a:pPr>
            <a:fld id="{1DA76082-B745-461A-B914-896F5D3685DE}" type="slidenum">
              <a:rPr lang="en-US" altLang="zh-CN" smtClean="0"/>
              <a:pPr>
                <a:defRPr/>
              </a:pPr>
              <a:t>23</a:t>
            </a:fld>
            <a:endParaRPr lang="en-US" altLang="zh-CN"/>
          </a:p>
        </p:txBody>
      </p:sp>
    </p:spTree>
    <p:extLst>
      <p:ext uri="{BB962C8B-B14F-4D97-AF65-F5344CB8AC3E}">
        <p14:creationId xmlns:p14="http://schemas.microsoft.com/office/powerpoint/2010/main" val="30339141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我们使用</a:t>
            </a:r>
            <a:r>
              <a:rPr lang="en-US" altLang="zh-CN" dirty="0" smtClean="0"/>
              <a:t>2013</a:t>
            </a:r>
            <a:r>
              <a:rPr lang="zh-CN" altLang="en-US" dirty="0" smtClean="0"/>
              <a:t>年</a:t>
            </a:r>
            <a:r>
              <a:rPr lang="en-US" altLang="zh-CN" dirty="0" smtClean="0"/>
              <a:t>9</a:t>
            </a:r>
            <a:r>
              <a:rPr lang="zh-CN" altLang="en-US" dirty="0" smtClean="0"/>
              <a:t>月北大在</a:t>
            </a:r>
            <a:r>
              <a:rPr lang="en-US" altLang="zh-CN" dirty="0" smtClean="0"/>
              <a:t>Coursera</a:t>
            </a:r>
            <a:r>
              <a:rPr lang="zh-CN" altLang="en-US" dirty="0" smtClean="0"/>
              <a:t>上开设的数算课的数据验证我们的算法。</a:t>
            </a:r>
            <a:endParaRPr lang="en-US" altLang="zh-CN" dirty="0" smtClean="0"/>
          </a:p>
          <a:p>
            <a:r>
              <a:rPr lang="zh-CN" altLang="en-US" dirty="0" smtClean="0"/>
              <a:t>这门课程共有</a:t>
            </a:r>
            <a:r>
              <a:rPr lang="en-US" altLang="zh-CN" dirty="0" smtClean="0"/>
              <a:t>14</a:t>
            </a:r>
            <a:r>
              <a:rPr lang="zh-CN" altLang="en-US" dirty="0" smtClean="0"/>
              <a:t>次测验，平均每次测验有</a:t>
            </a:r>
            <a:r>
              <a:rPr lang="en-US" altLang="zh-CN" dirty="0" smtClean="0"/>
              <a:t>7.36</a:t>
            </a:r>
            <a:r>
              <a:rPr lang="zh-CN" altLang="en-US" dirty="0" smtClean="0"/>
              <a:t>道题目。</a:t>
            </a:r>
            <a:endParaRPr lang="en-US" altLang="zh-CN" dirty="0" smtClean="0"/>
          </a:p>
          <a:p>
            <a:endParaRPr lang="en-US" altLang="zh-CN" dirty="0" smtClean="0"/>
          </a:p>
          <a:p>
            <a:r>
              <a:rPr lang="zh-CN" altLang="en-US" dirty="0" smtClean="0"/>
              <a:t>我们将学生最后一次提交测验的结果数据作为预测数据，利用训练数据集，使用</a:t>
            </a:r>
            <a:r>
              <a:rPr lang="en-US" altLang="zh-CN" dirty="0" smtClean="0"/>
              <a:t>EM</a:t>
            </a:r>
            <a:r>
              <a:rPr lang="zh-CN" altLang="en-US" dirty="0" smtClean="0"/>
              <a:t>算法训练模型的参数，并用测试集的学生前面几次提交结果推测最后一次提交时掌握知识点的概率，进而预测答题情况。</a:t>
            </a:r>
            <a:endParaRPr lang="en-US" altLang="zh-CN" dirty="0" smtClean="0"/>
          </a:p>
        </p:txBody>
      </p:sp>
      <p:sp>
        <p:nvSpPr>
          <p:cNvPr id="4" name="灯片编号占位符 3"/>
          <p:cNvSpPr>
            <a:spLocks noGrp="1"/>
          </p:cNvSpPr>
          <p:nvPr>
            <p:ph type="sldNum" sz="quarter" idx="10"/>
          </p:nvPr>
        </p:nvSpPr>
        <p:spPr/>
        <p:txBody>
          <a:bodyPr/>
          <a:lstStyle/>
          <a:p>
            <a:pPr>
              <a:defRPr/>
            </a:pPr>
            <a:fld id="{1DA76082-B745-461A-B914-896F5D3685DE}" type="slidenum">
              <a:rPr lang="en-US" altLang="zh-CN" smtClean="0"/>
              <a:pPr>
                <a:defRPr/>
              </a:pPr>
              <a:t>24</a:t>
            </a:fld>
            <a:endParaRPr lang="en-US" altLang="zh-CN"/>
          </a:p>
        </p:txBody>
      </p:sp>
    </p:spTree>
    <p:extLst>
      <p:ext uri="{BB962C8B-B14F-4D97-AF65-F5344CB8AC3E}">
        <p14:creationId xmlns:p14="http://schemas.microsoft.com/office/powerpoint/2010/main" val="1155870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 massive open online course (MOOC) is an online course aimed at unlimited participation and open access via the web.  ---- Wikipedia</a:t>
            </a:r>
          </a:p>
          <a:p>
            <a:r>
              <a:rPr lang="en-US" altLang="zh-CN" sz="1200" b="0" i="0" kern="1200" dirty="0" smtClean="0">
                <a:solidFill>
                  <a:schemeClr val="tx1"/>
                </a:solidFill>
                <a:effectLst/>
                <a:latin typeface="+mn-lt"/>
                <a:ea typeface="+mn-ea"/>
                <a:cs typeface="+mn-cs"/>
              </a:rPr>
              <a:t>In addition to t</a:t>
            </a:r>
            <a:r>
              <a:rPr lang="en-US" altLang="zh-CN" dirty="0" smtClean="0"/>
              <a:t>raditional course materials such as filmed lectures, readings, and problem sets.</a:t>
            </a:r>
          </a:p>
          <a:p>
            <a:r>
              <a:rPr lang="en-US" altLang="zh-CN" dirty="0" smtClean="0"/>
              <a:t>MOOC also</a:t>
            </a:r>
            <a:r>
              <a:rPr lang="en-US" altLang="zh-CN" baseline="0" dirty="0" smtClean="0"/>
              <a:t> provides </a:t>
            </a:r>
            <a:r>
              <a:rPr lang="en-US" altLang="zh-CN" sz="1200" b="0" i="0" kern="1200" dirty="0" smtClean="0">
                <a:solidFill>
                  <a:schemeClr val="tx1"/>
                </a:solidFill>
                <a:effectLst/>
                <a:latin typeface="+mn-lt"/>
                <a:ea typeface="+mn-ea"/>
                <a:cs typeface="+mn-cs"/>
              </a:rPr>
              <a:t>interactive user forums.</a:t>
            </a:r>
          </a:p>
          <a:p>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cMOOCs</a:t>
            </a:r>
            <a:r>
              <a:rPr lang="en-US" altLang="zh-CN" sz="1200" b="0" i="0" kern="1200" dirty="0" smtClean="0">
                <a:solidFill>
                  <a:schemeClr val="tx1"/>
                </a:solidFill>
                <a:effectLst/>
                <a:latin typeface="+mn-lt"/>
                <a:ea typeface="+mn-ea"/>
                <a:cs typeface="+mn-cs"/>
              </a:rPr>
              <a:t> are based on principles from </a:t>
            </a:r>
            <a:r>
              <a:rPr lang="en-US" altLang="zh-CN" sz="1200" b="0" i="0" u="none" strike="noStrike" kern="1200" dirty="0" err="1" smtClean="0">
                <a:solidFill>
                  <a:schemeClr val="tx1"/>
                </a:solidFill>
                <a:effectLst/>
                <a:latin typeface="+mn-lt"/>
                <a:ea typeface="+mn-ea"/>
                <a:cs typeface="+mn-cs"/>
                <a:hlinkClick r:id="rId3" tooltip="Connectivism"/>
              </a:rPr>
              <a:t>connectivist</a:t>
            </a:r>
            <a:r>
              <a:rPr lang="en-US" altLang="zh-CN" sz="1200" b="0" i="0" u="none" strike="noStrike" kern="1200" dirty="0" smtClean="0">
                <a:solidFill>
                  <a:schemeClr val="tx1"/>
                </a:solidFill>
                <a:effectLst/>
                <a:latin typeface="+mn-lt"/>
                <a:ea typeface="+mn-ea"/>
                <a:cs typeface="+mn-cs"/>
                <a:hlinkClick r:id="rId3" tooltip="Connectivism"/>
              </a:rPr>
              <a:t> pedagogy</a:t>
            </a:r>
            <a:r>
              <a:rPr lang="en-US" altLang="zh-CN" sz="1200" b="0" i="0" kern="1200" dirty="0" smtClean="0">
                <a:solidFill>
                  <a:schemeClr val="tx1"/>
                </a:solidFill>
                <a:effectLst/>
                <a:latin typeface="+mn-lt"/>
                <a:ea typeface="+mn-ea"/>
                <a:cs typeface="+mn-cs"/>
              </a:rPr>
              <a:t> indicating that material should be </a:t>
            </a:r>
            <a:r>
              <a:rPr lang="en-US" altLang="zh-CN" sz="1200" b="0" i="1" kern="1200" dirty="0" smtClean="0">
                <a:solidFill>
                  <a:schemeClr val="tx1"/>
                </a:solidFill>
                <a:effectLst/>
                <a:latin typeface="+mn-lt"/>
                <a:ea typeface="+mn-ea"/>
                <a:cs typeface="+mn-cs"/>
              </a:rPr>
              <a:t>aggregated</a:t>
            </a:r>
            <a:r>
              <a:rPr lang="en-US" altLang="zh-CN" sz="1200" b="0" i="0" kern="1200" dirty="0" smtClean="0">
                <a:solidFill>
                  <a:schemeClr val="tx1"/>
                </a:solidFill>
                <a:effectLst/>
                <a:latin typeface="+mn-lt"/>
                <a:ea typeface="+mn-ea"/>
                <a:cs typeface="+mn-cs"/>
              </a:rPr>
              <a:t>(rather than pre-selected), </a:t>
            </a:r>
            <a:r>
              <a:rPr lang="en-US" altLang="zh-CN" sz="1200" b="0" i="1" u="none" strike="noStrike" kern="1200" dirty="0" err="1" smtClean="0">
                <a:solidFill>
                  <a:schemeClr val="tx1"/>
                </a:solidFill>
                <a:effectLst/>
                <a:latin typeface="+mn-lt"/>
                <a:ea typeface="+mn-ea"/>
                <a:cs typeface="+mn-cs"/>
                <a:hlinkClick r:id="rId4" tooltip="Remix"/>
              </a:rPr>
              <a:t>remixable</a:t>
            </a:r>
            <a:r>
              <a:rPr lang="en-US" altLang="zh-CN" sz="1200" b="0" i="0" kern="1200" dirty="0" smtClean="0">
                <a:solidFill>
                  <a:schemeClr val="tx1"/>
                </a:solidFill>
                <a:effectLst/>
                <a:latin typeface="+mn-lt"/>
                <a:ea typeface="+mn-ea"/>
                <a:cs typeface="+mn-cs"/>
              </a:rPr>
              <a:t>, </a:t>
            </a:r>
            <a:r>
              <a:rPr lang="en-US" altLang="zh-CN" sz="1200" b="0" i="1" kern="1200" dirty="0" smtClean="0">
                <a:solidFill>
                  <a:schemeClr val="tx1"/>
                </a:solidFill>
                <a:effectLst/>
                <a:latin typeface="+mn-lt"/>
                <a:ea typeface="+mn-ea"/>
                <a:cs typeface="+mn-cs"/>
              </a:rPr>
              <a:t>re-</a:t>
            </a:r>
            <a:r>
              <a:rPr lang="en-US" altLang="zh-CN" sz="1200" b="0" i="1" kern="1200" dirty="0" err="1" smtClean="0">
                <a:solidFill>
                  <a:schemeClr val="tx1"/>
                </a:solidFill>
                <a:effectLst/>
                <a:latin typeface="+mn-lt"/>
                <a:ea typeface="+mn-ea"/>
                <a:cs typeface="+mn-cs"/>
              </a:rPr>
              <a:t>purposable</a:t>
            </a:r>
            <a:r>
              <a:rPr lang="en-US" altLang="zh-CN" sz="1200" b="0" i="0" kern="1200" dirty="0" smtClean="0">
                <a:solidFill>
                  <a:schemeClr val="tx1"/>
                </a:solidFill>
                <a:effectLst/>
                <a:latin typeface="+mn-lt"/>
                <a:ea typeface="+mn-ea"/>
                <a:cs typeface="+mn-cs"/>
              </a:rPr>
              <a:t>, and </a:t>
            </a:r>
            <a:r>
              <a:rPr lang="en-US" altLang="zh-CN" sz="1200" b="0" i="1" kern="1200" dirty="0" smtClean="0">
                <a:solidFill>
                  <a:schemeClr val="tx1"/>
                </a:solidFill>
                <a:effectLst/>
                <a:latin typeface="+mn-lt"/>
                <a:ea typeface="+mn-ea"/>
                <a:cs typeface="+mn-cs"/>
              </a:rPr>
              <a:t>feeding forward</a:t>
            </a:r>
            <a:r>
              <a:rPr lang="en-US" altLang="zh-CN" sz="1200" b="0" i="0" kern="1200" dirty="0" smtClean="0">
                <a:solidFill>
                  <a:schemeClr val="tx1"/>
                </a:solidFill>
                <a:effectLst/>
                <a:latin typeface="+mn-lt"/>
                <a:ea typeface="+mn-ea"/>
                <a:cs typeface="+mn-cs"/>
              </a:rPr>
              <a:t> (i.e. evolving materials should be targeted at future learning).</a:t>
            </a:r>
          </a:p>
          <a:p>
            <a:r>
              <a:rPr lang="en-US" altLang="zh-CN" sz="1200" b="0" i="0" kern="1200" dirty="0" err="1" smtClean="0">
                <a:solidFill>
                  <a:schemeClr val="tx1"/>
                </a:solidFill>
                <a:effectLst/>
                <a:latin typeface="+mn-lt"/>
                <a:ea typeface="+mn-ea"/>
                <a:cs typeface="+mn-cs"/>
              </a:rPr>
              <a:t>xMOOCs</a:t>
            </a:r>
            <a:r>
              <a:rPr lang="en-US" altLang="zh-CN" sz="1200" b="0" i="0" kern="1200" dirty="0" smtClean="0">
                <a:solidFill>
                  <a:schemeClr val="tx1"/>
                </a:solidFill>
                <a:effectLst/>
                <a:latin typeface="+mn-lt"/>
                <a:ea typeface="+mn-ea"/>
                <a:cs typeface="+mn-cs"/>
              </a:rPr>
              <a:t> have a much more traditional course structure typically with a clearly specified syllabus of recorded lectures and self-test problems.</a:t>
            </a:r>
          </a:p>
        </p:txBody>
      </p:sp>
      <p:sp>
        <p:nvSpPr>
          <p:cNvPr id="4" name="灯片编号占位符 3"/>
          <p:cNvSpPr>
            <a:spLocks noGrp="1"/>
          </p:cNvSpPr>
          <p:nvPr>
            <p:ph type="sldNum" sz="quarter" idx="10"/>
          </p:nvPr>
        </p:nvSpPr>
        <p:spPr/>
        <p:txBody>
          <a:bodyPr/>
          <a:lstStyle/>
          <a:p>
            <a:fld id="{A15645D7-F04B-4F8A-B695-B422CB702117}" type="slidenum">
              <a:rPr lang="zh-CN" altLang="en-US" smtClean="0"/>
              <a:t>6</a:t>
            </a:fld>
            <a:endParaRPr lang="zh-CN" altLang="en-US"/>
          </a:p>
        </p:txBody>
      </p:sp>
    </p:spTree>
    <p:extLst>
      <p:ext uri="{BB962C8B-B14F-4D97-AF65-F5344CB8AC3E}">
        <p14:creationId xmlns:p14="http://schemas.microsoft.com/office/powerpoint/2010/main" val="34343064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这是所有十四次测试的数据情况，最后一列数据量是前面提交次数和题目数的乘积。</a:t>
            </a:r>
            <a:endParaRPr lang="en-US" altLang="zh-CN" dirty="0" smtClean="0"/>
          </a:p>
          <a:p>
            <a:r>
              <a:rPr lang="zh-CN" altLang="en-US" dirty="0" smtClean="0"/>
              <a:t>虽然随着学生流失，参与学生人数逐渐减少，但是下半学期学生人数比较稳定，数据量维持在几千的量级。</a:t>
            </a:r>
            <a:endParaRPr lang="zh-CN" altLang="en-US" dirty="0"/>
          </a:p>
        </p:txBody>
      </p:sp>
      <p:sp>
        <p:nvSpPr>
          <p:cNvPr id="4" name="灯片编号占位符 3"/>
          <p:cNvSpPr>
            <a:spLocks noGrp="1"/>
          </p:cNvSpPr>
          <p:nvPr>
            <p:ph type="sldNum" sz="quarter" idx="10"/>
          </p:nvPr>
        </p:nvSpPr>
        <p:spPr/>
        <p:txBody>
          <a:bodyPr/>
          <a:lstStyle/>
          <a:p>
            <a:pPr>
              <a:defRPr/>
            </a:pPr>
            <a:fld id="{1DA76082-B745-461A-B914-896F5D3685DE}" type="slidenum">
              <a:rPr lang="en-US" altLang="zh-CN" smtClean="0"/>
              <a:pPr>
                <a:defRPr/>
              </a:pPr>
              <a:t>25</a:t>
            </a:fld>
            <a:endParaRPr lang="en-US" altLang="zh-CN"/>
          </a:p>
        </p:txBody>
      </p:sp>
    </p:spTree>
    <p:extLst>
      <p:ext uri="{BB962C8B-B14F-4D97-AF65-F5344CB8AC3E}">
        <p14:creationId xmlns:p14="http://schemas.microsoft.com/office/powerpoint/2010/main" val="15523568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这是我们提出的两个模型和两个</a:t>
            </a:r>
            <a:r>
              <a:rPr lang="en-US" altLang="zh-CN" dirty="0" smtClean="0"/>
              <a:t>Baseline</a:t>
            </a:r>
            <a:r>
              <a:rPr lang="zh-CN" altLang="en-US" dirty="0" smtClean="0"/>
              <a:t>在所有十四次测验中进行预测实验的</a:t>
            </a:r>
            <a:r>
              <a:rPr lang="en-US" altLang="zh-CN" dirty="0" smtClean="0"/>
              <a:t>AUC</a:t>
            </a:r>
            <a:r>
              <a:rPr lang="zh-CN" altLang="en-US" dirty="0" smtClean="0"/>
              <a:t>结果。</a:t>
            </a:r>
            <a:endParaRPr lang="en-US" altLang="zh-CN" dirty="0" smtClean="0"/>
          </a:p>
          <a:p>
            <a:r>
              <a:rPr lang="zh-CN" altLang="en-US" dirty="0" smtClean="0"/>
              <a:t>如条形图所示，我们提出的两个模型在大部分测试中表现要好。</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1DA76082-B745-461A-B914-896F5D3685DE}" type="slidenum">
              <a:rPr lang="en-US" altLang="zh-CN" smtClean="0"/>
              <a:pPr>
                <a:defRPr/>
              </a:pPr>
              <a:t>26</a:t>
            </a:fld>
            <a:endParaRPr lang="en-US" altLang="zh-CN"/>
          </a:p>
        </p:txBody>
      </p:sp>
    </p:spTree>
    <p:extLst>
      <p:ext uri="{BB962C8B-B14F-4D97-AF65-F5344CB8AC3E}">
        <p14:creationId xmlns:p14="http://schemas.microsoft.com/office/powerpoint/2010/main" val="29905677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进一步进行配对</a:t>
            </a:r>
            <a:r>
              <a:rPr lang="en-US" altLang="zh-CN" dirty="0" smtClean="0"/>
              <a:t>t</a:t>
            </a:r>
            <a:r>
              <a:rPr lang="zh-CN" altLang="en-US" dirty="0" smtClean="0"/>
              <a:t>检验的结果见这个表。</a:t>
            </a:r>
            <a:endParaRPr lang="en-US" altLang="zh-CN" dirty="0" smtClean="0"/>
          </a:p>
          <a:p>
            <a:r>
              <a:rPr lang="zh-CN" altLang="en-US" dirty="0" smtClean="0"/>
              <a:t>两个</a:t>
            </a:r>
            <a:r>
              <a:rPr lang="en-US" altLang="zh-CN" dirty="0" smtClean="0"/>
              <a:t>Baseline</a:t>
            </a:r>
            <a:r>
              <a:rPr lang="zh-CN" altLang="en-US" dirty="0" smtClean="0"/>
              <a:t>没有显著区别，说明仅仅使用更细致的知识定义方式并不能提升模型效果。</a:t>
            </a:r>
            <a:endParaRPr lang="en-US" altLang="zh-CN" dirty="0" smtClean="0"/>
          </a:p>
          <a:p>
            <a:r>
              <a:rPr lang="zh-CN" altLang="en-US" dirty="0" smtClean="0"/>
              <a:t>我们提出的两个模型的效果相比于</a:t>
            </a:r>
            <a:r>
              <a:rPr lang="en-US" altLang="zh-CN" dirty="0" smtClean="0"/>
              <a:t>Baseline</a:t>
            </a:r>
            <a:r>
              <a:rPr lang="zh-CN" altLang="en-US" dirty="0" smtClean="0"/>
              <a:t>均有显著提升。</a:t>
            </a:r>
            <a:endParaRPr lang="en-US" altLang="zh-CN" dirty="0" smtClean="0"/>
          </a:p>
          <a:p>
            <a:r>
              <a:rPr lang="zh-CN" altLang="en-US" dirty="0" smtClean="0"/>
              <a:t>说明这两个模型刻画的知识的结构关系和测验提交的时序特性都是有效的。</a:t>
            </a:r>
            <a:endParaRPr lang="zh-CN" altLang="en-US" dirty="0"/>
          </a:p>
        </p:txBody>
      </p:sp>
      <p:sp>
        <p:nvSpPr>
          <p:cNvPr id="4" name="灯片编号占位符 3"/>
          <p:cNvSpPr>
            <a:spLocks noGrp="1"/>
          </p:cNvSpPr>
          <p:nvPr>
            <p:ph type="sldNum" sz="quarter" idx="10"/>
          </p:nvPr>
        </p:nvSpPr>
        <p:spPr/>
        <p:txBody>
          <a:bodyPr/>
          <a:lstStyle/>
          <a:p>
            <a:pPr>
              <a:defRPr/>
            </a:pPr>
            <a:fld id="{1DA76082-B745-461A-B914-896F5D3685DE}" type="slidenum">
              <a:rPr lang="en-US" altLang="zh-CN" smtClean="0"/>
              <a:pPr>
                <a:defRPr/>
              </a:pPr>
              <a:t>27</a:t>
            </a:fld>
            <a:endParaRPr lang="en-US" altLang="zh-CN"/>
          </a:p>
        </p:txBody>
      </p:sp>
    </p:spTree>
    <p:extLst>
      <p:ext uri="{BB962C8B-B14F-4D97-AF65-F5344CB8AC3E}">
        <p14:creationId xmlns:p14="http://schemas.microsoft.com/office/powerpoint/2010/main" val="12194248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这里对基于历史的知识跟踪模型进行参数分析。</a:t>
            </a:r>
            <a:endParaRPr lang="en-US" altLang="zh-CN" dirty="0" smtClean="0"/>
          </a:p>
          <a:p>
            <a:r>
              <a:rPr lang="zh-CN" altLang="en-US" dirty="0" smtClean="0"/>
              <a:t>实际结果与我们的直观感受相符。</a:t>
            </a:r>
            <a:endParaRPr lang="en-US" altLang="zh-CN" dirty="0" smtClean="0"/>
          </a:p>
          <a:p>
            <a:r>
              <a:rPr lang="zh-CN" altLang="en-US" dirty="0" smtClean="0"/>
              <a:t>前一次题目做对了，</a:t>
            </a:r>
            <a:r>
              <a:rPr lang="en-US" altLang="zh-CN" dirty="0" smtClean="0"/>
              <a:t>p(G)</a:t>
            </a:r>
            <a:r>
              <a:rPr lang="zh-CN" altLang="en-US" dirty="0" smtClean="0"/>
              <a:t>会明显更大，而</a:t>
            </a:r>
            <a:r>
              <a:rPr lang="en-US" altLang="zh-CN" dirty="0" smtClean="0"/>
              <a:t>p(S</a:t>
            </a:r>
            <a:r>
              <a:rPr lang="zh-CN" altLang="en-US" dirty="0" smtClean="0"/>
              <a:t>）会明显更小。也就是说之前做对的题目更加倾向于做对。</a:t>
            </a:r>
            <a:endParaRPr lang="zh-CN" altLang="en-US" dirty="0"/>
          </a:p>
        </p:txBody>
      </p:sp>
      <p:sp>
        <p:nvSpPr>
          <p:cNvPr id="4" name="灯片编号占位符 3"/>
          <p:cNvSpPr>
            <a:spLocks noGrp="1"/>
          </p:cNvSpPr>
          <p:nvPr>
            <p:ph type="sldNum" sz="quarter" idx="10"/>
          </p:nvPr>
        </p:nvSpPr>
        <p:spPr/>
        <p:txBody>
          <a:bodyPr/>
          <a:lstStyle/>
          <a:p>
            <a:pPr>
              <a:defRPr/>
            </a:pPr>
            <a:fld id="{1DA76082-B745-461A-B914-896F5D3685DE}" type="slidenum">
              <a:rPr lang="en-US" altLang="zh-CN" smtClean="0"/>
              <a:pPr>
                <a:defRPr/>
              </a:pPr>
              <a:t>28</a:t>
            </a:fld>
            <a:endParaRPr lang="en-US" altLang="zh-CN"/>
          </a:p>
        </p:txBody>
      </p:sp>
    </p:spTree>
    <p:extLst>
      <p:ext uri="{BB962C8B-B14F-4D97-AF65-F5344CB8AC3E}">
        <p14:creationId xmlns:p14="http://schemas.microsoft.com/office/powerpoint/2010/main" val="40600471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下面介绍应用界面。</a:t>
            </a:r>
            <a:endParaRPr lang="en-US" altLang="zh-CN" dirty="0" smtClean="0"/>
          </a:p>
          <a:p>
            <a:r>
              <a:rPr lang="zh-CN" altLang="en-US" dirty="0" smtClean="0"/>
              <a:t>这个页面的表格列举的是课程的各个学生掌握各章知识点的概率。</a:t>
            </a:r>
            <a:endParaRPr lang="en-US" altLang="zh-CN" dirty="0" smtClean="0"/>
          </a:p>
          <a:p>
            <a:r>
              <a:rPr lang="zh-CN" altLang="en-US" dirty="0" smtClean="0"/>
              <a:t>以此为评价指标可以获取成绩不够好的学生，从而让教师能够提供针对性的帮助。</a:t>
            </a:r>
            <a:endParaRPr lang="en-US" altLang="zh-CN" dirty="0" smtClean="0"/>
          </a:p>
          <a:p>
            <a:r>
              <a:rPr lang="zh-CN" altLang="en-US" dirty="0" smtClean="0"/>
              <a:t>用户点击对应的章或者学生则可以分别进入章页面和学生页面。</a:t>
            </a:r>
            <a:endParaRPr lang="zh-CN" altLang="en-US" dirty="0"/>
          </a:p>
        </p:txBody>
      </p:sp>
      <p:sp>
        <p:nvSpPr>
          <p:cNvPr id="4" name="灯片编号占位符 3"/>
          <p:cNvSpPr>
            <a:spLocks noGrp="1"/>
          </p:cNvSpPr>
          <p:nvPr>
            <p:ph type="sldNum" sz="quarter" idx="10"/>
          </p:nvPr>
        </p:nvSpPr>
        <p:spPr/>
        <p:txBody>
          <a:bodyPr/>
          <a:lstStyle/>
          <a:p>
            <a:pPr>
              <a:defRPr/>
            </a:pPr>
            <a:fld id="{1DA76082-B745-461A-B914-896F5D3685DE}" type="slidenum">
              <a:rPr lang="en-US" altLang="zh-CN" smtClean="0"/>
              <a:pPr>
                <a:defRPr/>
              </a:pPr>
              <a:t>29</a:t>
            </a:fld>
            <a:endParaRPr lang="en-US" altLang="zh-CN"/>
          </a:p>
        </p:txBody>
      </p:sp>
    </p:spTree>
    <p:extLst>
      <p:ext uri="{BB962C8B-B14F-4D97-AF65-F5344CB8AC3E}">
        <p14:creationId xmlns:p14="http://schemas.microsoft.com/office/powerpoint/2010/main" val="33804379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这里两幅图展示了针对某一章或者某一节，学生掌握知识点的分布直方图。</a:t>
            </a:r>
            <a:endParaRPr lang="en-US" altLang="zh-CN" dirty="0" smtClean="0"/>
          </a:p>
          <a:p>
            <a:r>
              <a:rPr lang="zh-CN" altLang="en-US" dirty="0" smtClean="0"/>
              <a:t>教师通过此页面可以直观的看到学生在各个章节的整体学习状况。从而发现存在不足的章节，并进行针对性的课程调整。</a:t>
            </a:r>
            <a:endParaRPr lang="zh-CN" altLang="en-US" dirty="0"/>
          </a:p>
        </p:txBody>
      </p:sp>
      <p:sp>
        <p:nvSpPr>
          <p:cNvPr id="4" name="灯片编号占位符 3"/>
          <p:cNvSpPr>
            <a:spLocks noGrp="1"/>
          </p:cNvSpPr>
          <p:nvPr>
            <p:ph type="sldNum" sz="quarter" idx="10"/>
          </p:nvPr>
        </p:nvSpPr>
        <p:spPr/>
        <p:txBody>
          <a:bodyPr/>
          <a:lstStyle/>
          <a:p>
            <a:pPr>
              <a:defRPr/>
            </a:pPr>
            <a:fld id="{1DA76082-B745-461A-B914-896F5D3685DE}" type="slidenum">
              <a:rPr lang="en-US" altLang="zh-CN" smtClean="0"/>
              <a:pPr>
                <a:defRPr/>
              </a:pPr>
              <a:t>30</a:t>
            </a:fld>
            <a:endParaRPr lang="en-US" altLang="zh-CN"/>
          </a:p>
        </p:txBody>
      </p:sp>
    </p:spTree>
    <p:extLst>
      <p:ext uri="{BB962C8B-B14F-4D97-AF65-F5344CB8AC3E}">
        <p14:creationId xmlns:p14="http://schemas.microsoft.com/office/powerpoint/2010/main" val="22205523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这里两幅图展示了针对某一章或者某一节，学生掌握知识点的分布直方图。</a:t>
            </a:r>
            <a:endParaRPr lang="en-US" altLang="zh-CN" dirty="0" smtClean="0"/>
          </a:p>
          <a:p>
            <a:r>
              <a:rPr lang="zh-CN" altLang="en-US" dirty="0" smtClean="0"/>
              <a:t>教师通过此页面可以直观的看到学生在各个章节的整体学习状况。从而发现存在不足的章节，并进行针对性的课程调整。</a:t>
            </a:r>
            <a:endParaRPr lang="zh-CN" altLang="en-US" dirty="0"/>
          </a:p>
        </p:txBody>
      </p:sp>
      <p:sp>
        <p:nvSpPr>
          <p:cNvPr id="4" name="灯片编号占位符 3"/>
          <p:cNvSpPr>
            <a:spLocks noGrp="1"/>
          </p:cNvSpPr>
          <p:nvPr>
            <p:ph type="sldNum" sz="quarter" idx="10"/>
          </p:nvPr>
        </p:nvSpPr>
        <p:spPr/>
        <p:txBody>
          <a:bodyPr/>
          <a:lstStyle/>
          <a:p>
            <a:pPr>
              <a:defRPr/>
            </a:pPr>
            <a:fld id="{1DA76082-B745-461A-B914-896F5D3685DE}" type="slidenum">
              <a:rPr lang="en-US" altLang="zh-CN" smtClean="0"/>
              <a:pPr>
                <a:defRPr/>
              </a:pPr>
              <a:t>31</a:t>
            </a:fld>
            <a:endParaRPr lang="en-US" altLang="zh-CN"/>
          </a:p>
        </p:txBody>
      </p:sp>
    </p:spTree>
    <p:extLst>
      <p:ext uri="{BB962C8B-B14F-4D97-AF65-F5344CB8AC3E}">
        <p14:creationId xmlns:p14="http://schemas.microsoft.com/office/powerpoint/2010/main" val="8414604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xmlns="" id="{12829C06-4135-4640-A554-D4797942ABD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xmlns="" id="{EB2E9F80-5C67-4426-9FDD-C9699096EB3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altLang="zh-CN"/>
          </a:p>
        </p:txBody>
      </p:sp>
      <p:sp>
        <p:nvSpPr>
          <p:cNvPr id="14340" name="幻灯片编号占位符 3">
            <a:extLst>
              <a:ext uri="{FF2B5EF4-FFF2-40B4-BE49-F238E27FC236}">
                <a16:creationId xmlns:a16="http://schemas.microsoft.com/office/drawing/2014/main" xmlns="" id="{54EBC65A-680D-491B-8114-F47605DEFA4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3DEC9356-F763-43B0-97EC-6FE7E5ACBD2B}" type="slidenum">
              <a:rPr lang="en-US" altLang="zh-CN" smtClean="0">
                <a:latin typeface="Arial" panose="020B0604020202020204" pitchFamily="34" charset="0"/>
              </a:rPr>
              <a:pPr fontAlgn="base">
                <a:spcBef>
                  <a:spcPct val="0"/>
                </a:spcBef>
                <a:spcAft>
                  <a:spcPct val="0"/>
                </a:spcAft>
              </a:pPr>
              <a:t>32</a:t>
            </a:fld>
            <a:endParaRPr altLang="zh-CN">
              <a:latin typeface="Arial" panose="020B0604020202020204" pitchFamily="34" charset="0"/>
            </a:endParaRPr>
          </a:p>
        </p:txBody>
      </p:sp>
    </p:spTree>
    <p:extLst>
      <p:ext uri="{BB962C8B-B14F-4D97-AF65-F5344CB8AC3E}">
        <p14:creationId xmlns:p14="http://schemas.microsoft.com/office/powerpoint/2010/main" val="19852503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the word survived means the student is still active until the end of the course, but not passed.</a:t>
            </a:r>
          </a:p>
          <a:p>
            <a:endParaRPr lang="zh-CN" altLang="en-US" dirty="0"/>
          </a:p>
        </p:txBody>
      </p:sp>
      <p:sp>
        <p:nvSpPr>
          <p:cNvPr id="4" name="灯片编号占位符 3"/>
          <p:cNvSpPr>
            <a:spLocks noGrp="1"/>
          </p:cNvSpPr>
          <p:nvPr>
            <p:ph type="sldNum" sz="quarter" idx="10"/>
          </p:nvPr>
        </p:nvSpPr>
        <p:spPr/>
        <p:txBody>
          <a:bodyPr/>
          <a:lstStyle/>
          <a:p>
            <a:pPr>
              <a:defRPr/>
            </a:pPr>
            <a:fld id="{DD2ED010-7AE7-47C6-ACF9-4079D2E65227}" type="slidenum">
              <a:rPr lang="en-US" altLang="zh-CN" smtClean="0"/>
              <a:pPr>
                <a:defRPr/>
              </a:pPr>
              <a:t>34</a:t>
            </a:fld>
            <a:endParaRPr lang="en-US" altLang="zh-CN" dirty="0"/>
          </a:p>
        </p:txBody>
      </p:sp>
    </p:spTree>
    <p:extLst>
      <p:ext uri="{BB962C8B-B14F-4D97-AF65-F5344CB8AC3E}">
        <p14:creationId xmlns:p14="http://schemas.microsoft.com/office/powerpoint/2010/main" val="34845011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changing is not matters because the course is consists of multiple different models, one week a new data structure will be introduced.</a:t>
            </a:r>
            <a:endParaRPr lang="zh-CN" altLang="en-US" dirty="0"/>
          </a:p>
        </p:txBody>
      </p:sp>
      <p:sp>
        <p:nvSpPr>
          <p:cNvPr id="4" name="灯片编号占位符 3"/>
          <p:cNvSpPr>
            <a:spLocks noGrp="1"/>
          </p:cNvSpPr>
          <p:nvPr>
            <p:ph type="sldNum" sz="quarter" idx="10"/>
          </p:nvPr>
        </p:nvSpPr>
        <p:spPr/>
        <p:txBody>
          <a:bodyPr/>
          <a:lstStyle/>
          <a:p>
            <a:pPr>
              <a:defRPr/>
            </a:pPr>
            <a:fld id="{DD2ED010-7AE7-47C6-ACF9-4079D2E65227}" type="slidenum">
              <a:rPr lang="en-US" altLang="zh-CN" smtClean="0"/>
              <a:pPr>
                <a:defRPr/>
              </a:pPr>
              <a:t>35</a:t>
            </a:fld>
            <a:endParaRPr lang="en-US" altLang="zh-CN" dirty="0"/>
          </a:p>
        </p:txBody>
      </p:sp>
    </p:spTree>
    <p:extLst>
      <p:ext uri="{BB962C8B-B14F-4D97-AF65-F5344CB8AC3E}">
        <p14:creationId xmlns:p14="http://schemas.microsoft.com/office/powerpoint/2010/main" val="1273544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Learners: </a:t>
            </a:r>
            <a:r>
              <a:rPr lang="en-US" altLang="zh-CN" sz="1200" b="0" i="0" kern="1200" dirty="0" smtClean="0">
                <a:solidFill>
                  <a:schemeClr val="tx1"/>
                </a:solidFill>
                <a:effectLst/>
                <a:latin typeface="+mn-lt"/>
                <a:ea typeface="+mn-ea"/>
                <a:cs typeface="+mn-cs"/>
              </a:rPr>
              <a:t>students from a poverty-stricken area, students</a:t>
            </a:r>
            <a:r>
              <a:rPr lang="en-US" altLang="zh-CN" sz="1200" b="0" i="0" kern="1200" baseline="0" dirty="0" smtClean="0">
                <a:solidFill>
                  <a:schemeClr val="tx1"/>
                </a:solidFill>
                <a:effectLst/>
                <a:latin typeface="+mn-lt"/>
                <a:ea typeface="+mn-ea"/>
                <a:cs typeface="+mn-cs"/>
              </a:rPr>
              <a:t> who want to further their study, students who want to figure out some problems</a:t>
            </a:r>
          </a:p>
          <a:p>
            <a:r>
              <a:rPr lang="en-US" altLang="zh-CN" dirty="0" smtClean="0"/>
              <a:t>Educators: not only teachers,</a:t>
            </a:r>
            <a:r>
              <a:rPr lang="en-US" altLang="zh-CN" baseline="0" dirty="0" smtClean="0"/>
              <a:t> but also parents can leverage MOOCs as a kind of learning resource to help their students and children </a:t>
            </a:r>
          </a:p>
          <a:p>
            <a:r>
              <a:rPr lang="en-US" altLang="zh-CN" dirty="0" smtClean="0"/>
              <a:t>Institutions: view the MOOCs</a:t>
            </a:r>
            <a:r>
              <a:rPr lang="en-US" altLang="zh-CN" baseline="0" dirty="0" smtClean="0"/>
              <a:t> as a way for education revolution, recognize the certificates as qualifications to some extent</a:t>
            </a:r>
            <a:endParaRPr lang="zh-CN" altLang="en-US" dirty="0"/>
          </a:p>
        </p:txBody>
      </p:sp>
      <p:sp>
        <p:nvSpPr>
          <p:cNvPr id="4" name="灯片编号占位符 3"/>
          <p:cNvSpPr>
            <a:spLocks noGrp="1"/>
          </p:cNvSpPr>
          <p:nvPr>
            <p:ph type="sldNum" sz="quarter" idx="10"/>
          </p:nvPr>
        </p:nvSpPr>
        <p:spPr/>
        <p:txBody>
          <a:bodyPr/>
          <a:lstStyle/>
          <a:p>
            <a:fld id="{A15645D7-F04B-4F8A-B695-B422CB702117}" type="slidenum">
              <a:rPr lang="zh-CN" altLang="en-US" smtClean="0"/>
              <a:t>7</a:t>
            </a:fld>
            <a:endParaRPr lang="zh-CN" altLang="en-US"/>
          </a:p>
        </p:txBody>
      </p:sp>
    </p:spTree>
    <p:extLst>
      <p:ext uri="{BB962C8B-B14F-4D97-AF65-F5344CB8AC3E}">
        <p14:creationId xmlns:p14="http://schemas.microsoft.com/office/powerpoint/2010/main" val="5936984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FF0000"/>
                </a:solidFill>
              </a:rPr>
              <a:t>学生知识点评估（可选）：之前介绍的模型输出的结果；可选是因为部分学生只看视频不做测验</a:t>
            </a:r>
          </a:p>
          <a:p>
            <a:r>
              <a:rPr lang="en-US" altLang="zh-CN" dirty="0" err="1" smtClean="0"/>
              <a:t>Subtractor</a:t>
            </a:r>
            <a:r>
              <a:rPr lang="en-US" altLang="zh-CN" dirty="0" smtClean="0"/>
              <a:t> </a:t>
            </a:r>
            <a:r>
              <a:rPr lang="en-US" altLang="zh-CN" dirty="0"/>
              <a:t>means we take the changing of data between weeks into consideration;</a:t>
            </a:r>
          </a:p>
          <a:p>
            <a:r>
              <a:rPr lang="en-US" altLang="zh-CN" dirty="0"/>
              <a:t>Attenuator means that we take all history data into consideration but the elder data matters less</a:t>
            </a:r>
            <a:r>
              <a:rPr lang="en-US" altLang="zh-CN" dirty="0" smtClean="0"/>
              <a:t>;</a:t>
            </a:r>
            <a:endParaRPr lang="en-US" altLang="zh-CN" dirty="0"/>
          </a:p>
        </p:txBody>
      </p:sp>
      <p:sp>
        <p:nvSpPr>
          <p:cNvPr id="4" name="灯片编号占位符 3"/>
          <p:cNvSpPr>
            <a:spLocks noGrp="1"/>
          </p:cNvSpPr>
          <p:nvPr>
            <p:ph type="sldNum" sz="quarter" idx="10"/>
          </p:nvPr>
        </p:nvSpPr>
        <p:spPr/>
        <p:txBody>
          <a:bodyPr/>
          <a:lstStyle/>
          <a:p>
            <a:pPr>
              <a:defRPr/>
            </a:pPr>
            <a:fld id="{DD2ED010-7AE7-47C6-ACF9-4079D2E65227}" type="slidenum">
              <a:rPr lang="en-US" altLang="zh-CN" smtClean="0"/>
              <a:pPr>
                <a:defRPr/>
              </a:pPr>
              <a:t>36</a:t>
            </a:fld>
            <a:endParaRPr lang="en-US" altLang="zh-CN" dirty="0"/>
          </a:p>
        </p:txBody>
      </p:sp>
    </p:spTree>
    <p:extLst>
      <p:ext uri="{BB962C8B-B14F-4D97-AF65-F5344CB8AC3E}">
        <p14:creationId xmlns:p14="http://schemas.microsoft.com/office/powerpoint/2010/main" val="32151977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have further discussion about the experiment result. You can find those in the paper.</a:t>
            </a:r>
            <a:endParaRPr lang="zh-CN" altLang="en-US" dirty="0"/>
          </a:p>
        </p:txBody>
      </p:sp>
      <p:sp>
        <p:nvSpPr>
          <p:cNvPr id="4" name="灯片编号占位符 3"/>
          <p:cNvSpPr>
            <a:spLocks noGrp="1"/>
          </p:cNvSpPr>
          <p:nvPr>
            <p:ph type="sldNum" sz="quarter" idx="10"/>
          </p:nvPr>
        </p:nvSpPr>
        <p:spPr/>
        <p:txBody>
          <a:bodyPr/>
          <a:lstStyle/>
          <a:p>
            <a:pPr>
              <a:defRPr/>
            </a:pPr>
            <a:fld id="{DD2ED010-7AE7-47C6-ACF9-4079D2E65227}" type="slidenum">
              <a:rPr lang="en-US" altLang="zh-CN" smtClean="0"/>
              <a:pPr>
                <a:defRPr/>
              </a:pPr>
              <a:t>40</a:t>
            </a:fld>
            <a:endParaRPr lang="en-US" altLang="zh-CN" dirty="0"/>
          </a:p>
        </p:txBody>
      </p:sp>
    </p:spTree>
    <p:extLst>
      <p:ext uri="{BB962C8B-B14F-4D97-AF65-F5344CB8AC3E}">
        <p14:creationId xmlns:p14="http://schemas.microsoft.com/office/powerpoint/2010/main" val="31361342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xmlns="" id="{12829C06-4135-4640-A554-D4797942ABD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xmlns="" id="{EB2E9F80-5C67-4426-9FDD-C9699096EB3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altLang="zh-CN"/>
          </a:p>
        </p:txBody>
      </p:sp>
      <p:sp>
        <p:nvSpPr>
          <p:cNvPr id="14340" name="幻灯片编号占位符 3">
            <a:extLst>
              <a:ext uri="{FF2B5EF4-FFF2-40B4-BE49-F238E27FC236}">
                <a16:creationId xmlns:a16="http://schemas.microsoft.com/office/drawing/2014/main" xmlns="" id="{54EBC65A-680D-491B-8114-F47605DEFA4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3DEC9356-F763-43B0-97EC-6FE7E5ACBD2B}" type="slidenum">
              <a:rPr lang="en-US" altLang="zh-CN" smtClean="0">
                <a:latin typeface="Arial" panose="020B0604020202020204" pitchFamily="34" charset="0"/>
              </a:rPr>
              <a:pPr fontAlgn="base">
                <a:spcBef>
                  <a:spcPct val="0"/>
                </a:spcBef>
                <a:spcAft>
                  <a:spcPct val="0"/>
                </a:spcAft>
              </a:pPr>
              <a:t>42</a:t>
            </a:fld>
            <a:endParaRPr altLang="zh-CN">
              <a:latin typeface="Arial" panose="020B0604020202020204" pitchFamily="34" charset="0"/>
            </a:endParaRPr>
          </a:p>
        </p:txBody>
      </p:sp>
    </p:spTree>
    <p:extLst>
      <p:ext uri="{BB962C8B-B14F-4D97-AF65-F5344CB8AC3E}">
        <p14:creationId xmlns:p14="http://schemas.microsoft.com/office/powerpoint/2010/main" val="39388071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2ED010-7AE7-47C6-ACF9-4079D2E65227}" type="slidenum">
              <a:rPr lang="en-US" altLang="zh-CN" smtClean="0"/>
              <a:pPr>
                <a:defRPr/>
              </a:pPr>
              <a:t>43</a:t>
            </a:fld>
            <a:endParaRPr lang="en-US" altLang="zh-CN" dirty="0"/>
          </a:p>
        </p:txBody>
      </p:sp>
    </p:spTree>
    <p:extLst>
      <p:ext uri="{BB962C8B-B14F-4D97-AF65-F5344CB8AC3E}">
        <p14:creationId xmlns:p14="http://schemas.microsoft.com/office/powerpoint/2010/main" val="3203396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Myth #1: It's All about Money</a:t>
            </a:r>
          </a:p>
          <a:p>
            <a:r>
              <a:rPr lang="en-US" altLang="zh-CN" sz="1200" b="0" i="1" kern="1200" dirty="0" smtClean="0">
                <a:solidFill>
                  <a:schemeClr val="tx1"/>
                </a:solidFill>
                <a:effectLst/>
                <a:latin typeface="+mn-lt"/>
                <a:ea typeface="+mn-ea"/>
                <a:cs typeface="+mn-cs"/>
              </a:rPr>
              <a:t>The underlying motivation behind MOOCs is not educational innovation but corporate profiteering. The push toward MOOCs is part of a cost-cutting agenda to privatize public higher education and commoditize it into a profit-making scheme. MOOCs are the leading edge of the </a:t>
            </a:r>
            <a:r>
              <a:rPr lang="en-US" altLang="zh-CN" sz="1200" b="0" i="1" kern="1200" dirty="0" err="1" smtClean="0">
                <a:solidFill>
                  <a:schemeClr val="tx1"/>
                </a:solidFill>
                <a:effectLst/>
                <a:latin typeface="+mn-lt"/>
                <a:ea typeface="+mn-ea"/>
                <a:cs typeface="+mn-cs"/>
              </a:rPr>
              <a:t>Wal-Martification</a:t>
            </a:r>
            <a:r>
              <a:rPr lang="en-US" altLang="zh-CN" sz="1200" b="0" i="1" kern="1200" dirty="0" smtClean="0">
                <a:solidFill>
                  <a:schemeClr val="tx1"/>
                </a:solidFill>
                <a:effectLst/>
                <a:latin typeface="+mn-lt"/>
                <a:ea typeface="+mn-ea"/>
                <a:cs typeface="+mn-cs"/>
              </a:rPr>
              <a:t> of higher education.</a:t>
            </a:r>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Myth #2: MOOCs Create a Two-Tier Educational System</a:t>
            </a:r>
          </a:p>
          <a:p>
            <a:r>
              <a:rPr lang="en-US" altLang="zh-CN" sz="1200" b="0" i="1" kern="1200" dirty="0" smtClean="0">
                <a:solidFill>
                  <a:schemeClr val="tx1"/>
                </a:solidFill>
                <a:effectLst/>
                <a:latin typeface="+mn-lt"/>
                <a:ea typeface="+mn-ea"/>
                <a:cs typeface="+mn-cs"/>
              </a:rPr>
              <a:t>The end result of MOOC-based education will be a segregated educational system: A "real" education for the wealthy few who can afford a traditional education, and bargain-basement vocational training for the vast majority of those able to afford only online options.</a:t>
            </a:r>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Myth #3: MOOCs Are Inherently Inferior</a:t>
            </a:r>
          </a:p>
          <a:p>
            <a:r>
              <a:rPr lang="en-US" altLang="zh-CN" sz="1200" b="0" i="1" kern="1200" dirty="0" smtClean="0">
                <a:solidFill>
                  <a:schemeClr val="tx1"/>
                </a:solidFill>
                <a:effectLst/>
                <a:latin typeface="+mn-lt"/>
                <a:ea typeface="+mn-ea"/>
                <a:cs typeface="+mn-cs"/>
              </a:rPr>
              <a:t>Genuine learning depends on personalization, and classroom instruction uniquely personalizes learning in ways that technology-mediated learning cannot. MOOCs are therefore inferior because they lack a critical factor in real learning: interpersonal exchange.</a:t>
            </a:r>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Myth #4: MOOCs Are Mechanistic</a:t>
            </a:r>
          </a:p>
          <a:p>
            <a:r>
              <a:rPr lang="en-US" altLang="zh-CN" sz="1200" b="0" i="1" kern="1200" dirty="0" smtClean="0">
                <a:solidFill>
                  <a:schemeClr val="tx1"/>
                </a:solidFill>
                <a:effectLst/>
                <a:latin typeface="+mn-lt"/>
                <a:ea typeface="+mn-ea"/>
                <a:cs typeface="+mn-cs"/>
              </a:rPr>
              <a:t>Pedagogical improvisation is an educational virtue. An eclectic "Baskin Robbins" approach to curriculum design and teaching is necessary to preserve the diversity and vitality of intellectual creativity. Using MOOCs as a replacement for the individually handcrafted model of instruction that defines how the academy creates and transmits knowledge threatens education's core values by reducing instruction to a mechanistic information-delivery process.</a:t>
            </a:r>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Myth #5: We've Seen How This Plays Out</a:t>
            </a:r>
          </a:p>
          <a:p>
            <a:r>
              <a:rPr lang="en-US" altLang="zh-CN" sz="1200" b="0" i="1" kern="1200" dirty="0" smtClean="0">
                <a:solidFill>
                  <a:schemeClr val="tx1"/>
                </a:solidFill>
                <a:effectLst/>
                <a:latin typeface="+mn-lt"/>
                <a:ea typeface="+mn-ea"/>
                <a:cs typeface="+mn-cs"/>
              </a:rPr>
              <a:t>MOOCs are but the latest in a long succession of failed techno-fads. As with previously exaggerated claims about technology as a panacea, inflated expectations will soon be followed by disillusionment. The sizzle will fizzle.</a:t>
            </a:r>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15645D7-F04B-4F8A-B695-B422CB702117}" type="slidenum">
              <a:rPr lang="zh-CN" altLang="en-US" smtClean="0"/>
              <a:t>8</a:t>
            </a:fld>
            <a:endParaRPr lang="zh-CN" altLang="en-US"/>
          </a:p>
        </p:txBody>
      </p:sp>
    </p:spTree>
    <p:extLst>
      <p:ext uri="{BB962C8B-B14F-4D97-AF65-F5344CB8AC3E}">
        <p14:creationId xmlns:p14="http://schemas.microsoft.com/office/powerpoint/2010/main" val="3697077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xmlns="" id="{12829C06-4135-4640-A554-D4797942ABD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xmlns="" id="{EB2E9F80-5C67-4426-9FDD-C9699096EB3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altLang="zh-CN"/>
          </a:p>
        </p:txBody>
      </p:sp>
      <p:sp>
        <p:nvSpPr>
          <p:cNvPr id="14340" name="幻灯片编号占位符 3">
            <a:extLst>
              <a:ext uri="{FF2B5EF4-FFF2-40B4-BE49-F238E27FC236}">
                <a16:creationId xmlns:a16="http://schemas.microsoft.com/office/drawing/2014/main" xmlns="" id="{54EBC65A-680D-491B-8114-F47605DEFA4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3DEC9356-F763-43B0-97EC-6FE7E5ACBD2B}" type="slidenum">
              <a:rPr lang="en-US" altLang="zh-CN" smtClean="0">
                <a:latin typeface="Arial" panose="020B0604020202020204" pitchFamily="34" charset="0"/>
              </a:rPr>
              <a:pPr fontAlgn="base">
                <a:spcBef>
                  <a:spcPct val="0"/>
                </a:spcBef>
                <a:spcAft>
                  <a:spcPct val="0"/>
                </a:spcAft>
              </a:pPr>
              <a:t>10</a:t>
            </a:fld>
            <a:endParaRPr altLang="zh-CN">
              <a:latin typeface="Arial" panose="020B0604020202020204" pitchFamily="34" charset="0"/>
            </a:endParaRPr>
          </a:p>
        </p:txBody>
      </p:sp>
    </p:spTree>
    <p:extLst>
      <p:ext uri="{BB962C8B-B14F-4D97-AF65-F5344CB8AC3E}">
        <p14:creationId xmlns:p14="http://schemas.microsoft.com/office/powerpoint/2010/main" val="1485665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Score of assignments</a:t>
            </a:r>
          </a:p>
          <a:p>
            <a:r>
              <a:rPr lang="en-US" altLang="zh-CN" baseline="0" dirty="0" smtClean="0"/>
              <a:t>    course design for improving learning performance (A/B test)</a:t>
            </a:r>
            <a:endParaRPr lang="en-US" altLang="zh-CN" dirty="0" smtClean="0"/>
          </a:p>
          <a:p>
            <a:r>
              <a:rPr lang="en-US" altLang="zh-CN" dirty="0" smtClean="0"/>
              <a:t>Raw log files</a:t>
            </a:r>
          </a:p>
          <a:p>
            <a:r>
              <a:rPr lang="en-US" altLang="zh-CN" dirty="0" smtClean="0"/>
              <a:t>    analyze students behaviors, to detect</a:t>
            </a:r>
            <a:r>
              <a:rPr lang="en-US" altLang="zh-CN" baseline="0" dirty="0" smtClean="0"/>
              <a:t> student learning experience, learning objective, …</a:t>
            </a:r>
            <a:endParaRPr lang="en-US" altLang="zh-CN" dirty="0" smtClean="0"/>
          </a:p>
          <a:p>
            <a:r>
              <a:rPr lang="en-US" altLang="zh-CN" dirty="0" smtClean="0"/>
              <a:t>Forum posts expressing feeling and confusion</a:t>
            </a:r>
          </a:p>
          <a:p>
            <a:r>
              <a:rPr lang="en-US" altLang="zh-CN" dirty="0" smtClean="0"/>
              <a:t>    analyze the content of</a:t>
            </a:r>
            <a:r>
              <a:rPr lang="en-US" altLang="zh-CN" baseline="0" dirty="0" smtClean="0"/>
              <a:t> post, to find if students encounter difficulties</a:t>
            </a:r>
            <a:endParaRPr lang="en-US" altLang="zh-CN" dirty="0" smtClean="0"/>
          </a:p>
          <a:p>
            <a:r>
              <a:rPr lang="en-US" altLang="zh-CN" dirty="0" smtClean="0"/>
              <a:t>Eye-tracking devices</a:t>
            </a:r>
          </a:p>
          <a:p>
            <a:r>
              <a:rPr lang="en-US" altLang="zh-CN" baseline="0" dirty="0" smtClean="0"/>
              <a:t>    tracing what contents students focus on and may be interested in</a:t>
            </a:r>
            <a:endParaRPr lang="en-US" altLang="zh-CN" dirty="0" smtClean="0"/>
          </a:p>
        </p:txBody>
      </p:sp>
      <p:sp>
        <p:nvSpPr>
          <p:cNvPr id="4" name="灯片编号占位符 3"/>
          <p:cNvSpPr>
            <a:spLocks noGrp="1"/>
          </p:cNvSpPr>
          <p:nvPr>
            <p:ph type="sldNum" sz="quarter" idx="10"/>
          </p:nvPr>
        </p:nvSpPr>
        <p:spPr/>
        <p:txBody>
          <a:bodyPr/>
          <a:lstStyle/>
          <a:p>
            <a:fld id="{A15645D7-F04B-4F8A-B695-B422CB702117}" type="slidenum">
              <a:rPr lang="zh-CN" altLang="en-US" smtClean="0"/>
              <a:t>11</a:t>
            </a:fld>
            <a:endParaRPr lang="zh-CN" altLang="en-US"/>
          </a:p>
        </p:txBody>
      </p:sp>
    </p:spTree>
    <p:extLst>
      <p:ext uri="{BB962C8B-B14F-4D97-AF65-F5344CB8AC3E}">
        <p14:creationId xmlns:p14="http://schemas.microsoft.com/office/powerpoint/2010/main" val="3770682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7C</a:t>
            </a:r>
            <a:r>
              <a:rPr lang="zh-CN" altLang="en-US" sz="1200" b="0" i="0" u="none" strike="noStrike" kern="1200" baseline="0" dirty="0" smtClean="0">
                <a:solidFill>
                  <a:schemeClr val="tx1"/>
                </a:solidFill>
                <a:latin typeface="+mn-lt"/>
                <a:ea typeface="+mn-ea"/>
                <a:cs typeface="+mn-cs"/>
              </a:rPr>
              <a:t>教学设计框架</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err="1" smtClean="0">
                <a:solidFill>
                  <a:schemeClr val="tx1"/>
                </a:solidFill>
                <a:latin typeface="+mn-lt"/>
                <a:ea typeface="+mn-ea"/>
                <a:cs typeface="+mn-cs"/>
              </a:rPr>
              <a:t>Conceptualise</a:t>
            </a:r>
            <a:r>
              <a:rPr lang="en-US" altLang="zh-CN" sz="1200" b="0" i="0" u="none" strike="noStrike" kern="1200" baseline="0" dirty="0" smtClean="0">
                <a:solidFill>
                  <a:schemeClr val="tx1"/>
                </a:solidFill>
                <a:latin typeface="+mn-lt"/>
                <a:ea typeface="+mn-ea"/>
                <a:cs typeface="+mn-cs"/>
              </a:rPr>
              <a:t> (what is the vision for the course?)</a:t>
            </a:r>
          </a:p>
          <a:p>
            <a:r>
              <a:rPr lang="en-US" altLang="zh-CN" sz="1200" b="0" i="0" u="none" strike="noStrike" kern="1200" baseline="0" dirty="0" smtClean="0">
                <a:solidFill>
                  <a:schemeClr val="tx1"/>
                </a:solidFill>
                <a:latin typeface="+mn-lt"/>
                <a:ea typeface="+mn-ea"/>
                <a:cs typeface="+mn-cs"/>
              </a:rPr>
              <a:t>Capture (a resource audit)</a:t>
            </a:r>
          </a:p>
          <a:p>
            <a:r>
              <a:rPr lang="en-US" altLang="zh-CN" sz="1200" b="0" i="0" u="none" strike="noStrike" kern="1200" baseline="0" dirty="0" smtClean="0">
                <a:solidFill>
                  <a:schemeClr val="tx1"/>
                </a:solidFill>
                <a:latin typeface="+mn-lt"/>
                <a:ea typeface="+mn-ea"/>
                <a:cs typeface="+mn-cs"/>
              </a:rPr>
              <a:t>Communicate (mechanisms to foster communication)</a:t>
            </a:r>
          </a:p>
          <a:p>
            <a:r>
              <a:rPr lang="en-US" altLang="zh-CN" sz="1200" b="0" i="0" u="none" strike="noStrike" kern="1200" baseline="0" dirty="0" smtClean="0">
                <a:solidFill>
                  <a:schemeClr val="tx1"/>
                </a:solidFill>
                <a:latin typeface="+mn-lt"/>
                <a:ea typeface="+mn-ea"/>
                <a:cs typeface="+mn-cs"/>
              </a:rPr>
              <a:t>Collaborate (mechanisms to foster collaboration) </a:t>
            </a:r>
          </a:p>
          <a:p>
            <a:r>
              <a:rPr lang="en-US" altLang="zh-CN" sz="1200" b="0" i="0" u="none" strike="noStrike" kern="1200" baseline="0" dirty="0" smtClean="0">
                <a:solidFill>
                  <a:schemeClr val="tx1"/>
                </a:solidFill>
                <a:latin typeface="+mn-lt"/>
                <a:ea typeface="+mn-ea"/>
                <a:cs typeface="+mn-cs"/>
              </a:rPr>
              <a:t>Consider (assessment strategies) </a:t>
            </a:r>
          </a:p>
          <a:p>
            <a:r>
              <a:rPr lang="en-US" altLang="zh-CN" sz="1200" b="0" i="0" u="none" strike="noStrike" kern="1200" baseline="0" dirty="0" smtClean="0">
                <a:solidFill>
                  <a:schemeClr val="tx1"/>
                </a:solidFill>
                <a:latin typeface="+mn-lt"/>
                <a:ea typeface="+mn-ea"/>
                <a:cs typeface="+mn-cs"/>
              </a:rPr>
              <a:t>Combine (overarching views of the design)</a:t>
            </a:r>
          </a:p>
          <a:p>
            <a:r>
              <a:rPr lang="en-US" altLang="zh-CN" sz="1200" b="0" i="0" u="none" strike="noStrike" kern="1200" baseline="0" dirty="0" smtClean="0">
                <a:solidFill>
                  <a:schemeClr val="tx1"/>
                </a:solidFill>
                <a:latin typeface="+mn-lt"/>
                <a:ea typeface="+mn-ea"/>
                <a:cs typeface="+mn-cs"/>
              </a:rPr>
              <a:t>Consolidate (implementing and evaluating the design in a real learning context) </a:t>
            </a:r>
          </a:p>
          <a:p>
            <a:endParaRPr lang="en-US" altLang="zh-CN" sz="1200" b="0" i="0" u="none" strike="noStrike" kern="1200" baseline="0" dirty="0" smtClean="0">
              <a:solidFill>
                <a:schemeClr val="tx1"/>
              </a:solidFill>
              <a:latin typeface="+mn-lt"/>
              <a:ea typeface="+mn-ea"/>
              <a:cs typeface="+mn-cs"/>
            </a:endParaRP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15645D7-F04B-4F8A-B695-B422CB702117}" type="slidenum">
              <a:rPr lang="zh-CN" altLang="en-US" smtClean="0"/>
              <a:t>12</a:t>
            </a:fld>
            <a:endParaRPr lang="zh-CN" altLang="en-US"/>
          </a:p>
        </p:txBody>
      </p:sp>
    </p:spTree>
    <p:extLst>
      <p:ext uri="{BB962C8B-B14F-4D97-AF65-F5344CB8AC3E}">
        <p14:creationId xmlns:p14="http://schemas.microsoft.com/office/powerpoint/2010/main" val="2120706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MOOC</a:t>
            </a:r>
            <a:r>
              <a:rPr lang="zh-CN" altLang="en-US" dirty="0" smtClean="0"/>
              <a:t>的智能化是解决上述问题的根本办法，这里给出了一个构想。</a:t>
            </a:r>
            <a:endParaRPr lang="en-US" altLang="zh-CN" dirty="0" smtClean="0"/>
          </a:p>
          <a:p>
            <a:r>
              <a:rPr lang="zh-CN" altLang="en-US" dirty="0" smtClean="0"/>
              <a:t>动画一：通过基于知识点的资源组织方式能够更加有效的组织课程的各种学习资源，</a:t>
            </a:r>
            <a:endParaRPr lang="en-US" altLang="zh-CN" dirty="0" smtClean="0"/>
          </a:p>
          <a:p>
            <a:r>
              <a:rPr lang="zh-CN" altLang="en-US" dirty="0" smtClean="0"/>
              <a:t>动画二：而在这种资源组织形式上，可以结合学生活动日志数据对学生进行建模。</a:t>
            </a:r>
            <a:endParaRPr lang="en-US" altLang="zh-CN" dirty="0" smtClean="0"/>
          </a:p>
          <a:p>
            <a:r>
              <a:rPr lang="zh-CN" altLang="en-US" dirty="0" smtClean="0"/>
              <a:t>动画三：这种资源组织和学生建模将能够提供包括个性化推荐、知识导航在内的各种应用。</a:t>
            </a:r>
            <a:endParaRPr lang="en-US" altLang="zh-CN" dirty="0" smtClean="0"/>
          </a:p>
          <a:p>
            <a:r>
              <a:rPr lang="zh-CN" altLang="en-US" dirty="0" smtClean="0"/>
              <a:t>我们强调学生建模需要以学生评估为核心，是因为学生的学习状况是理解学生的重要因素。</a:t>
            </a:r>
            <a:endParaRPr lang="en-US" altLang="zh-CN" dirty="0" smtClean="0"/>
          </a:p>
          <a:p>
            <a:r>
              <a:rPr lang="zh-CN" altLang="en-US" dirty="0" smtClean="0"/>
              <a:t>这也是本文的研究重点。</a:t>
            </a:r>
            <a:endParaRPr lang="en-US" altLang="zh-CN" dirty="0" smtClean="0"/>
          </a:p>
          <a:p>
            <a:endParaRPr lang="en-US" altLang="zh-CN" dirty="0" smtClean="0"/>
          </a:p>
          <a:p>
            <a:r>
              <a:rPr lang="zh-CN" altLang="en-US" dirty="0" smtClean="0"/>
              <a:t>动画太乱，引用翟老师说明</a:t>
            </a:r>
            <a:endParaRPr lang="en-US" altLang="zh-CN" dirty="0" smtClean="0"/>
          </a:p>
          <a:p>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pPr>
              <a:defRPr/>
            </a:pPr>
            <a:fld id="{1DA76082-B745-461A-B914-896F5D3685DE}" type="slidenum">
              <a:rPr lang="en-US" altLang="zh-CN" smtClean="0"/>
              <a:pPr>
                <a:defRPr/>
              </a:pPr>
              <a:t>13</a:t>
            </a:fld>
            <a:endParaRPr lang="en-US" altLang="zh-CN"/>
          </a:p>
        </p:txBody>
      </p:sp>
    </p:spTree>
    <p:extLst>
      <p:ext uri="{BB962C8B-B14F-4D97-AF65-F5344CB8AC3E}">
        <p14:creationId xmlns:p14="http://schemas.microsoft.com/office/powerpoint/2010/main" val="2949853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xmlns="" id="{12829C06-4135-4640-A554-D4797942ABD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xmlns="" id="{EB2E9F80-5C67-4426-9FDD-C9699096EB3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altLang="zh-CN"/>
          </a:p>
        </p:txBody>
      </p:sp>
      <p:sp>
        <p:nvSpPr>
          <p:cNvPr id="14340" name="幻灯片编号占位符 3">
            <a:extLst>
              <a:ext uri="{FF2B5EF4-FFF2-40B4-BE49-F238E27FC236}">
                <a16:creationId xmlns:a16="http://schemas.microsoft.com/office/drawing/2014/main" xmlns="" id="{54EBC65A-680D-491B-8114-F47605DEFA4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3DEC9356-F763-43B0-97EC-6FE7E5ACBD2B}" type="slidenum">
              <a:rPr lang="en-US" altLang="zh-CN" smtClean="0">
                <a:latin typeface="Arial" panose="020B0604020202020204" pitchFamily="34" charset="0"/>
              </a:rPr>
              <a:pPr fontAlgn="base">
                <a:spcBef>
                  <a:spcPct val="0"/>
                </a:spcBef>
                <a:spcAft>
                  <a:spcPct val="0"/>
                </a:spcAft>
              </a:pPr>
              <a:t>14</a:t>
            </a:fld>
            <a:endParaRPr altLang="zh-CN">
              <a:latin typeface="Arial" panose="020B0604020202020204" pitchFamily="34" charset="0"/>
            </a:endParaRPr>
          </a:p>
        </p:txBody>
      </p:sp>
    </p:spTree>
    <p:extLst>
      <p:ext uri="{BB962C8B-B14F-4D97-AF65-F5344CB8AC3E}">
        <p14:creationId xmlns:p14="http://schemas.microsoft.com/office/powerpoint/2010/main" val="245617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4" name="直线连接线 57">
            <a:extLst>
              <a:ext uri="{FF2B5EF4-FFF2-40B4-BE49-F238E27FC236}"/>
            </a:extLst>
          </p:cNvPr>
          <p:cNvCxnSpPr/>
          <p:nvPr/>
        </p:nvCxnSpPr>
        <p:spPr>
          <a:xfrm>
            <a:off x="1295400" y="5294313"/>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 name="图形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3413" y="315913"/>
            <a:ext cx="1614487"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524000" y="1122363"/>
            <a:ext cx="9144000" cy="2387600"/>
          </a:xfrm>
        </p:spPr>
        <p:txBody>
          <a:bodyPr anchor="b"/>
          <a:lstStyle>
            <a:lvl1pPr algn="ctr">
              <a:defRPr sz="600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6" name="Date Placeholder 3">
            <a:extLst>
              <a:ext uri="{FF2B5EF4-FFF2-40B4-BE49-F238E27FC236}"/>
            </a:extLst>
          </p:cNvPr>
          <p:cNvSpPr>
            <a:spLocks noGrp="1"/>
          </p:cNvSpPr>
          <p:nvPr>
            <p:ph type="dt" sz="half" idx="10"/>
          </p:nvPr>
        </p:nvSpPr>
        <p:spPr/>
        <p:txBody>
          <a:bodyPr/>
          <a:lstStyle>
            <a:lvl1pPr>
              <a:defRPr smtClean="0">
                <a:solidFill>
                  <a:schemeClr val="tx1"/>
                </a:solidFill>
              </a:defRPr>
            </a:lvl1pPr>
          </a:lstStyle>
          <a:p>
            <a:fld id="{91599E98-1E59-4114-A3B7-AFB73A4D7508}" type="datetimeFigureOut">
              <a:rPr lang="zh-CN" altLang="en-US" smtClean="0"/>
              <a:t>2017/6/1</a:t>
            </a:fld>
            <a:endParaRPr lang="zh-CN" altLang="en-US"/>
          </a:p>
        </p:txBody>
      </p:sp>
      <p:sp>
        <p:nvSpPr>
          <p:cNvPr id="7" name="Footer Placeholder 4">
            <a:extLst>
              <a:ext uri="{FF2B5EF4-FFF2-40B4-BE49-F238E27FC236}"/>
            </a:extLst>
          </p:cNvPr>
          <p:cNvSpPr>
            <a:spLocks noGrp="1"/>
          </p:cNvSpPr>
          <p:nvPr>
            <p:ph type="ftr" sz="quarter" idx="11"/>
          </p:nvPr>
        </p:nvSpPr>
        <p:spPr/>
        <p:txBody>
          <a:bodyPr/>
          <a:lstStyle>
            <a:lvl1pPr>
              <a:defRPr/>
            </a:lvl1pPr>
          </a:lstStyle>
          <a:p>
            <a:endParaRPr lang="zh-CN" altLang="en-US"/>
          </a:p>
        </p:txBody>
      </p:sp>
      <p:sp>
        <p:nvSpPr>
          <p:cNvPr id="8" name="Slide Number Placeholder 5">
            <a:extLst>
              <a:ext uri="{FF2B5EF4-FFF2-40B4-BE49-F238E27FC236}"/>
            </a:extLst>
          </p:cNvPr>
          <p:cNvSpPr>
            <a:spLocks noGrp="1"/>
          </p:cNvSpPr>
          <p:nvPr>
            <p:ph type="sldNum" sz="quarter" idx="12"/>
          </p:nvPr>
        </p:nvSpPr>
        <p:spPr/>
        <p:txBody>
          <a:bodyPr/>
          <a:lstStyle>
            <a:lvl1pPr>
              <a:defRPr smtClean="0">
                <a:solidFill>
                  <a:schemeClr val="tx1"/>
                </a:solidFill>
              </a:defRPr>
            </a:lvl1pPr>
          </a:lstStyle>
          <a:p>
            <a:fld id="{F10C88F2-0AA8-4D6B-B80F-AD5229F080EC}" type="slidenum">
              <a:rPr lang="zh-CN" altLang="en-US" smtClean="0"/>
              <a:t>‹#›</a:t>
            </a:fld>
            <a:endParaRPr lang="zh-CN" altLang="en-US"/>
          </a:p>
        </p:txBody>
      </p:sp>
    </p:spTree>
    <p:extLst>
      <p:ext uri="{BB962C8B-B14F-4D97-AF65-F5344CB8AC3E}">
        <p14:creationId xmlns:p14="http://schemas.microsoft.com/office/powerpoint/2010/main" val="1821338667"/>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a:extLst>
              <a:ext uri="{FF2B5EF4-FFF2-40B4-BE49-F238E27FC236}"/>
            </a:extLst>
          </p:cNvPr>
          <p:cNvSpPr>
            <a:spLocks noGrp="1"/>
          </p:cNvSpPr>
          <p:nvPr>
            <p:ph type="dt" sz="half" idx="10"/>
          </p:nvPr>
        </p:nvSpPr>
        <p:spPr/>
        <p:txBody>
          <a:bodyPr/>
          <a:lstStyle>
            <a:lvl1pPr>
              <a:defRPr/>
            </a:lvl1pPr>
          </a:lstStyle>
          <a:p>
            <a:fld id="{91599E98-1E59-4114-A3B7-AFB73A4D7508}" type="datetimeFigureOut">
              <a:rPr lang="zh-CN" altLang="en-US" smtClean="0"/>
              <a:t>2017/6/1</a:t>
            </a:fld>
            <a:endParaRPr lang="zh-CN" altLang="en-US"/>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endParaRPr lang="zh-CN" altLang="en-US"/>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fld id="{F10C88F2-0AA8-4D6B-B80F-AD5229F080EC}" type="slidenum">
              <a:rPr lang="zh-CN" altLang="en-US" smtClean="0"/>
              <a:t>‹#›</a:t>
            </a:fld>
            <a:endParaRPr lang="zh-CN" altLang="en-US"/>
          </a:p>
        </p:txBody>
      </p:sp>
    </p:spTree>
    <p:extLst>
      <p:ext uri="{BB962C8B-B14F-4D97-AF65-F5344CB8AC3E}">
        <p14:creationId xmlns:p14="http://schemas.microsoft.com/office/powerpoint/2010/main" val="3017504763"/>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a:extLst>
              <a:ext uri="{FF2B5EF4-FFF2-40B4-BE49-F238E27FC236}"/>
            </a:extLst>
          </p:cNvPr>
          <p:cNvSpPr>
            <a:spLocks noGrp="1"/>
          </p:cNvSpPr>
          <p:nvPr>
            <p:ph type="dt" sz="half" idx="10"/>
          </p:nvPr>
        </p:nvSpPr>
        <p:spPr/>
        <p:txBody>
          <a:bodyPr/>
          <a:lstStyle>
            <a:lvl1pPr>
              <a:defRPr/>
            </a:lvl1pPr>
          </a:lstStyle>
          <a:p>
            <a:fld id="{91599E98-1E59-4114-A3B7-AFB73A4D7508}" type="datetimeFigureOut">
              <a:rPr lang="zh-CN" altLang="en-US" smtClean="0"/>
              <a:t>2017/6/1</a:t>
            </a:fld>
            <a:endParaRPr lang="zh-CN" altLang="en-US"/>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endParaRPr lang="zh-CN" altLang="en-US"/>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fld id="{F10C88F2-0AA8-4D6B-B80F-AD5229F080EC}" type="slidenum">
              <a:rPr lang="zh-CN" altLang="en-US" smtClean="0"/>
              <a:t>‹#›</a:t>
            </a:fld>
            <a:endParaRPr lang="zh-CN" altLang="en-US"/>
          </a:p>
        </p:txBody>
      </p:sp>
    </p:spTree>
    <p:extLst>
      <p:ext uri="{BB962C8B-B14F-4D97-AF65-F5344CB8AC3E}">
        <p14:creationId xmlns:p14="http://schemas.microsoft.com/office/powerpoint/2010/main" val="2208090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形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82200" y="271463"/>
            <a:ext cx="1463675"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3">
            <a:extLst>
              <a:ext uri="{FF2B5EF4-FFF2-40B4-BE49-F238E27FC236}"/>
            </a:extLst>
          </p:cNvPr>
          <p:cNvSpPr>
            <a:spLocks noGrp="1"/>
          </p:cNvSpPr>
          <p:nvPr>
            <p:ph type="dt" sz="half" idx="10"/>
          </p:nvPr>
        </p:nvSpPr>
        <p:spPr/>
        <p:txBody>
          <a:bodyPr/>
          <a:lstStyle>
            <a:lvl1pPr>
              <a:defRPr/>
            </a:lvl1pPr>
          </a:lstStyle>
          <a:p>
            <a:fld id="{91599E98-1E59-4114-A3B7-AFB73A4D7508}" type="datetimeFigureOut">
              <a:rPr lang="zh-CN" altLang="en-US" smtClean="0"/>
              <a:t>2017/6/1</a:t>
            </a:fld>
            <a:endParaRPr lang="zh-CN" altLang="en-US"/>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endParaRPr lang="zh-CN" altLang="en-US"/>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fld id="{F10C88F2-0AA8-4D6B-B80F-AD5229F080EC}" type="slidenum">
              <a:rPr lang="zh-CN" altLang="en-US" smtClean="0"/>
              <a:t>‹#›</a:t>
            </a:fld>
            <a:endParaRPr lang="zh-CN" altLang="en-US"/>
          </a:p>
        </p:txBody>
      </p:sp>
    </p:spTree>
    <p:extLst>
      <p:ext uri="{BB962C8B-B14F-4D97-AF65-F5344CB8AC3E}">
        <p14:creationId xmlns:p14="http://schemas.microsoft.com/office/powerpoint/2010/main" val="3926399720"/>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cxnSp>
        <p:nvCxnSpPr>
          <p:cNvPr id="4" name="直线连接线 57">
            <a:extLst>
              <a:ext uri="{FF2B5EF4-FFF2-40B4-BE49-F238E27FC236}"/>
            </a:extLst>
          </p:cNvPr>
          <p:cNvCxnSpPr/>
          <p:nvPr/>
        </p:nvCxnSpPr>
        <p:spPr>
          <a:xfrm>
            <a:off x="1295400" y="5294313"/>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5" name="Date Placeholder 3">
            <a:extLst>
              <a:ext uri="{FF2B5EF4-FFF2-40B4-BE49-F238E27FC236}"/>
            </a:extLst>
          </p:cNvPr>
          <p:cNvSpPr>
            <a:spLocks noGrp="1"/>
          </p:cNvSpPr>
          <p:nvPr>
            <p:ph type="dt" sz="half" idx="10"/>
          </p:nvPr>
        </p:nvSpPr>
        <p:spPr/>
        <p:txBody>
          <a:bodyPr/>
          <a:lstStyle>
            <a:lvl1pPr>
              <a:defRPr/>
            </a:lvl1pPr>
          </a:lstStyle>
          <a:p>
            <a:fld id="{91599E98-1E59-4114-A3B7-AFB73A4D7508}" type="datetimeFigureOut">
              <a:rPr lang="zh-CN" altLang="en-US" smtClean="0"/>
              <a:t>2017/6/1</a:t>
            </a:fld>
            <a:endParaRPr lang="zh-CN" altLang="en-US"/>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endParaRPr lang="zh-CN" altLang="en-US"/>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fld id="{F10C88F2-0AA8-4D6B-B80F-AD5229F080EC}" type="slidenum">
              <a:rPr lang="zh-CN" altLang="en-US" smtClean="0"/>
              <a:t>‹#›</a:t>
            </a:fld>
            <a:endParaRPr lang="zh-CN" altLang="en-US"/>
          </a:p>
        </p:txBody>
      </p:sp>
    </p:spTree>
    <p:extLst>
      <p:ext uri="{BB962C8B-B14F-4D97-AF65-F5344CB8AC3E}">
        <p14:creationId xmlns:p14="http://schemas.microsoft.com/office/powerpoint/2010/main" val="135130209"/>
      </p:ext>
    </p:extLst>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a:extLst>
              <a:ext uri="{FF2B5EF4-FFF2-40B4-BE49-F238E27FC236}"/>
            </a:extLst>
          </p:cNvPr>
          <p:cNvSpPr>
            <a:spLocks noGrp="1"/>
          </p:cNvSpPr>
          <p:nvPr>
            <p:ph type="dt" sz="half" idx="10"/>
          </p:nvPr>
        </p:nvSpPr>
        <p:spPr/>
        <p:txBody>
          <a:bodyPr/>
          <a:lstStyle>
            <a:lvl1pPr>
              <a:defRPr/>
            </a:lvl1pPr>
          </a:lstStyle>
          <a:p>
            <a:fld id="{91599E98-1E59-4114-A3B7-AFB73A4D7508}" type="datetimeFigureOut">
              <a:rPr lang="zh-CN" altLang="en-US" smtClean="0"/>
              <a:t>2017/6/1</a:t>
            </a:fld>
            <a:endParaRPr lang="zh-CN" altLang="en-US"/>
          </a:p>
        </p:txBody>
      </p:sp>
      <p:sp>
        <p:nvSpPr>
          <p:cNvPr id="6" name="Footer Placeholder 5">
            <a:extLst>
              <a:ext uri="{FF2B5EF4-FFF2-40B4-BE49-F238E27FC236}"/>
            </a:extLst>
          </p:cNvPr>
          <p:cNvSpPr>
            <a:spLocks noGrp="1"/>
          </p:cNvSpPr>
          <p:nvPr>
            <p:ph type="ftr" sz="quarter" idx="11"/>
          </p:nvPr>
        </p:nvSpPr>
        <p:spPr/>
        <p:txBody>
          <a:bodyPr/>
          <a:lstStyle>
            <a:lvl1pPr>
              <a:defRPr/>
            </a:lvl1pPr>
          </a:lstStyle>
          <a:p>
            <a:endParaRPr lang="zh-CN" altLang="en-US"/>
          </a:p>
        </p:txBody>
      </p:sp>
      <p:sp>
        <p:nvSpPr>
          <p:cNvPr id="7" name="Slide Number Placeholder 6">
            <a:extLst>
              <a:ext uri="{FF2B5EF4-FFF2-40B4-BE49-F238E27FC236}"/>
            </a:extLst>
          </p:cNvPr>
          <p:cNvSpPr>
            <a:spLocks noGrp="1"/>
          </p:cNvSpPr>
          <p:nvPr>
            <p:ph type="sldNum" sz="quarter" idx="12"/>
          </p:nvPr>
        </p:nvSpPr>
        <p:spPr/>
        <p:txBody>
          <a:bodyPr/>
          <a:lstStyle>
            <a:lvl1pPr>
              <a:defRPr/>
            </a:lvl1pPr>
          </a:lstStyle>
          <a:p>
            <a:fld id="{F10C88F2-0AA8-4D6B-B80F-AD5229F080EC}" type="slidenum">
              <a:rPr lang="zh-CN" altLang="en-US" smtClean="0"/>
              <a:t>‹#›</a:t>
            </a:fld>
            <a:endParaRPr lang="zh-CN" altLang="en-US"/>
          </a:p>
        </p:txBody>
      </p:sp>
    </p:spTree>
    <p:extLst>
      <p:ext uri="{BB962C8B-B14F-4D97-AF65-F5344CB8AC3E}">
        <p14:creationId xmlns:p14="http://schemas.microsoft.com/office/powerpoint/2010/main" val="3983204543"/>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a:extLst>
              <a:ext uri="{FF2B5EF4-FFF2-40B4-BE49-F238E27FC236}"/>
            </a:extLst>
          </p:cNvPr>
          <p:cNvSpPr>
            <a:spLocks noGrp="1"/>
          </p:cNvSpPr>
          <p:nvPr>
            <p:ph type="dt" sz="half" idx="10"/>
          </p:nvPr>
        </p:nvSpPr>
        <p:spPr/>
        <p:txBody>
          <a:bodyPr/>
          <a:lstStyle>
            <a:lvl1pPr>
              <a:defRPr/>
            </a:lvl1pPr>
          </a:lstStyle>
          <a:p>
            <a:fld id="{91599E98-1E59-4114-A3B7-AFB73A4D7508}" type="datetimeFigureOut">
              <a:rPr lang="zh-CN" altLang="en-US" smtClean="0"/>
              <a:t>2017/6/1</a:t>
            </a:fld>
            <a:endParaRPr lang="zh-CN" altLang="en-US"/>
          </a:p>
        </p:txBody>
      </p:sp>
      <p:sp>
        <p:nvSpPr>
          <p:cNvPr id="8" name="Footer Placeholder 7">
            <a:extLst>
              <a:ext uri="{FF2B5EF4-FFF2-40B4-BE49-F238E27FC236}"/>
            </a:extLst>
          </p:cNvPr>
          <p:cNvSpPr>
            <a:spLocks noGrp="1"/>
          </p:cNvSpPr>
          <p:nvPr>
            <p:ph type="ftr" sz="quarter" idx="11"/>
          </p:nvPr>
        </p:nvSpPr>
        <p:spPr/>
        <p:txBody>
          <a:bodyPr/>
          <a:lstStyle>
            <a:lvl1pPr>
              <a:defRPr/>
            </a:lvl1pPr>
          </a:lstStyle>
          <a:p>
            <a:endParaRPr lang="zh-CN" altLang="en-US"/>
          </a:p>
        </p:txBody>
      </p:sp>
      <p:sp>
        <p:nvSpPr>
          <p:cNvPr id="9" name="Slide Number Placeholder 8">
            <a:extLst>
              <a:ext uri="{FF2B5EF4-FFF2-40B4-BE49-F238E27FC236}"/>
            </a:extLst>
          </p:cNvPr>
          <p:cNvSpPr>
            <a:spLocks noGrp="1"/>
          </p:cNvSpPr>
          <p:nvPr>
            <p:ph type="sldNum" sz="quarter" idx="12"/>
          </p:nvPr>
        </p:nvSpPr>
        <p:spPr/>
        <p:txBody>
          <a:bodyPr/>
          <a:lstStyle>
            <a:lvl1pPr>
              <a:defRPr/>
            </a:lvl1pPr>
          </a:lstStyle>
          <a:p>
            <a:fld id="{F10C88F2-0AA8-4D6B-B80F-AD5229F080EC}" type="slidenum">
              <a:rPr lang="zh-CN" altLang="en-US" smtClean="0"/>
              <a:t>‹#›</a:t>
            </a:fld>
            <a:endParaRPr lang="zh-CN" altLang="en-US"/>
          </a:p>
        </p:txBody>
      </p:sp>
    </p:spTree>
    <p:extLst>
      <p:ext uri="{BB962C8B-B14F-4D97-AF65-F5344CB8AC3E}">
        <p14:creationId xmlns:p14="http://schemas.microsoft.com/office/powerpoint/2010/main" val="3259328742"/>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a:extLst>
              <a:ext uri="{FF2B5EF4-FFF2-40B4-BE49-F238E27FC236}"/>
            </a:extLst>
          </p:cNvPr>
          <p:cNvSpPr>
            <a:spLocks noGrp="1"/>
          </p:cNvSpPr>
          <p:nvPr>
            <p:ph type="dt" sz="half" idx="10"/>
          </p:nvPr>
        </p:nvSpPr>
        <p:spPr/>
        <p:txBody>
          <a:bodyPr/>
          <a:lstStyle>
            <a:lvl1pPr>
              <a:defRPr/>
            </a:lvl1pPr>
          </a:lstStyle>
          <a:p>
            <a:fld id="{91599E98-1E59-4114-A3B7-AFB73A4D7508}" type="datetimeFigureOut">
              <a:rPr lang="zh-CN" altLang="en-US" smtClean="0"/>
              <a:t>2017/6/1</a:t>
            </a:fld>
            <a:endParaRPr lang="zh-CN" altLang="en-US"/>
          </a:p>
        </p:txBody>
      </p:sp>
      <p:sp>
        <p:nvSpPr>
          <p:cNvPr id="4" name="Footer Placeholder 3">
            <a:extLst>
              <a:ext uri="{FF2B5EF4-FFF2-40B4-BE49-F238E27FC236}"/>
            </a:extLst>
          </p:cNvPr>
          <p:cNvSpPr>
            <a:spLocks noGrp="1"/>
          </p:cNvSpPr>
          <p:nvPr>
            <p:ph type="ftr" sz="quarter" idx="11"/>
          </p:nvPr>
        </p:nvSpPr>
        <p:spPr/>
        <p:txBody>
          <a:bodyPr/>
          <a:lstStyle>
            <a:lvl1pPr>
              <a:defRPr/>
            </a:lvl1pPr>
          </a:lstStyle>
          <a:p>
            <a:endParaRPr lang="zh-CN" altLang="en-US"/>
          </a:p>
        </p:txBody>
      </p:sp>
      <p:sp>
        <p:nvSpPr>
          <p:cNvPr id="5" name="Slide Number Placeholder 4">
            <a:extLst>
              <a:ext uri="{FF2B5EF4-FFF2-40B4-BE49-F238E27FC236}"/>
            </a:extLst>
          </p:cNvPr>
          <p:cNvSpPr>
            <a:spLocks noGrp="1"/>
          </p:cNvSpPr>
          <p:nvPr>
            <p:ph type="sldNum" sz="quarter" idx="12"/>
          </p:nvPr>
        </p:nvSpPr>
        <p:spPr/>
        <p:txBody>
          <a:bodyPr/>
          <a:lstStyle>
            <a:lvl1pPr>
              <a:defRPr/>
            </a:lvl1pPr>
          </a:lstStyle>
          <a:p>
            <a:fld id="{F10C88F2-0AA8-4D6B-B80F-AD5229F080EC}" type="slidenum">
              <a:rPr lang="zh-CN" altLang="en-US" smtClean="0"/>
              <a:t>‹#›</a:t>
            </a:fld>
            <a:endParaRPr lang="zh-CN" altLang="en-US"/>
          </a:p>
        </p:txBody>
      </p:sp>
    </p:spTree>
    <p:extLst>
      <p:ext uri="{BB962C8B-B14F-4D97-AF65-F5344CB8AC3E}">
        <p14:creationId xmlns:p14="http://schemas.microsoft.com/office/powerpoint/2010/main" val="2885816738"/>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a:extLst>
              <a:ext uri="{FF2B5EF4-FFF2-40B4-BE49-F238E27FC236}"/>
            </a:extLst>
          </p:cNvPr>
          <p:cNvSpPr>
            <a:spLocks noGrp="1"/>
          </p:cNvSpPr>
          <p:nvPr>
            <p:ph type="dt" sz="half" idx="10"/>
          </p:nvPr>
        </p:nvSpPr>
        <p:spPr/>
        <p:txBody>
          <a:bodyPr/>
          <a:lstStyle>
            <a:lvl1pPr>
              <a:defRPr/>
            </a:lvl1pPr>
          </a:lstStyle>
          <a:p>
            <a:fld id="{91599E98-1E59-4114-A3B7-AFB73A4D7508}" type="datetimeFigureOut">
              <a:rPr lang="zh-CN" altLang="en-US" smtClean="0"/>
              <a:t>2017/6/1</a:t>
            </a:fld>
            <a:endParaRPr lang="zh-CN" altLang="en-US"/>
          </a:p>
        </p:txBody>
      </p:sp>
      <p:sp>
        <p:nvSpPr>
          <p:cNvPr id="3" name="Footer Placeholder 2">
            <a:extLst>
              <a:ext uri="{FF2B5EF4-FFF2-40B4-BE49-F238E27FC236}"/>
            </a:extLst>
          </p:cNvPr>
          <p:cNvSpPr>
            <a:spLocks noGrp="1"/>
          </p:cNvSpPr>
          <p:nvPr>
            <p:ph type="ftr" sz="quarter" idx="11"/>
          </p:nvPr>
        </p:nvSpPr>
        <p:spPr/>
        <p:txBody>
          <a:bodyPr/>
          <a:lstStyle>
            <a:lvl1pPr>
              <a:defRPr/>
            </a:lvl1pPr>
          </a:lstStyle>
          <a:p>
            <a:endParaRPr lang="zh-CN" altLang="en-US"/>
          </a:p>
        </p:txBody>
      </p:sp>
      <p:sp>
        <p:nvSpPr>
          <p:cNvPr id="4" name="Slide Number Placeholder 3">
            <a:extLst>
              <a:ext uri="{FF2B5EF4-FFF2-40B4-BE49-F238E27FC236}"/>
            </a:extLst>
          </p:cNvPr>
          <p:cNvSpPr>
            <a:spLocks noGrp="1"/>
          </p:cNvSpPr>
          <p:nvPr>
            <p:ph type="sldNum" sz="quarter" idx="12"/>
          </p:nvPr>
        </p:nvSpPr>
        <p:spPr/>
        <p:txBody>
          <a:bodyPr/>
          <a:lstStyle>
            <a:lvl1pPr>
              <a:defRPr/>
            </a:lvl1pPr>
          </a:lstStyle>
          <a:p>
            <a:fld id="{F10C88F2-0AA8-4D6B-B80F-AD5229F080EC}" type="slidenum">
              <a:rPr lang="zh-CN" altLang="en-US" smtClean="0"/>
              <a:t>‹#›</a:t>
            </a:fld>
            <a:endParaRPr lang="zh-CN" altLang="en-US"/>
          </a:p>
        </p:txBody>
      </p:sp>
    </p:spTree>
    <p:extLst>
      <p:ext uri="{BB962C8B-B14F-4D97-AF65-F5344CB8AC3E}">
        <p14:creationId xmlns:p14="http://schemas.microsoft.com/office/powerpoint/2010/main" val="4283575663"/>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3">
            <a:extLst>
              <a:ext uri="{FF2B5EF4-FFF2-40B4-BE49-F238E27FC236}"/>
            </a:extLst>
          </p:cNvPr>
          <p:cNvSpPr>
            <a:spLocks noGrp="1"/>
          </p:cNvSpPr>
          <p:nvPr>
            <p:ph type="dt" sz="half" idx="10"/>
          </p:nvPr>
        </p:nvSpPr>
        <p:spPr/>
        <p:txBody>
          <a:bodyPr/>
          <a:lstStyle>
            <a:lvl1pPr>
              <a:defRPr/>
            </a:lvl1pPr>
          </a:lstStyle>
          <a:p>
            <a:fld id="{91599E98-1E59-4114-A3B7-AFB73A4D7508}" type="datetimeFigureOut">
              <a:rPr lang="zh-CN" altLang="en-US" smtClean="0"/>
              <a:t>2017/6/1</a:t>
            </a:fld>
            <a:endParaRPr lang="zh-CN" altLang="en-US"/>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endParaRPr lang="zh-CN" altLang="en-US"/>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fld id="{F10C88F2-0AA8-4D6B-B80F-AD5229F080EC}" type="slidenum">
              <a:rPr lang="zh-CN" altLang="en-US" smtClean="0"/>
              <a:t>‹#›</a:t>
            </a:fld>
            <a:endParaRPr lang="zh-CN" altLang="en-US"/>
          </a:p>
        </p:txBody>
      </p:sp>
    </p:spTree>
    <p:extLst>
      <p:ext uri="{BB962C8B-B14F-4D97-AF65-F5344CB8AC3E}">
        <p14:creationId xmlns:p14="http://schemas.microsoft.com/office/powerpoint/2010/main" val="222127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3">
            <a:extLst>
              <a:ext uri="{FF2B5EF4-FFF2-40B4-BE49-F238E27FC236}"/>
            </a:extLst>
          </p:cNvPr>
          <p:cNvSpPr>
            <a:spLocks noGrp="1"/>
          </p:cNvSpPr>
          <p:nvPr>
            <p:ph type="dt" sz="half" idx="10"/>
          </p:nvPr>
        </p:nvSpPr>
        <p:spPr/>
        <p:txBody>
          <a:bodyPr/>
          <a:lstStyle>
            <a:lvl1pPr>
              <a:defRPr/>
            </a:lvl1pPr>
          </a:lstStyle>
          <a:p>
            <a:fld id="{91599E98-1E59-4114-A3B7-AFB73A4D7508}" type="datetimeFigureOut">
              <a:rPr lang="zh-CN" altLang="en-US" smtClean="0"/>
              <a:t>2017/6/1</a:t>
            </a:fld>
            <a:endParaRPr lang="zh-CN" altLang="en-US"/>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endParaRPr lang="zh-CN" altLang="en-US"/>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fld id="{F10C88F2-0AA8-4D6B-B80F-AD5229F080EC}" type="slidenum">
              <a:rPr lang="zh-CN" altLang="en-US" smtClean="0"/>
              <a:t>‹#›</a:t>
            </a:fld>
            <a:endParaRPr lang="zh-CN" altLang="en-US"/>
          </a:p>
        </p:txBody>
      </p:sp>
    </p:spTree>
    <p:extLst>
      <p:ext uri="{BB962C8B-B14F-4D97-AF65-F5344CB8AC3E}">
        <p14:creationId xmlns:p14="http://schemas.microsoft.com/office/powerpoint/2010/main" val="4195488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Date Placeholder 3">
            <a:extLst>
              <a:ext uri="{FF2B5EF4-FFF2-40B4-BE49-F238E27FC236}"/>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solidFill>
                <a:latin typeface="Times New Roman" panose="02020603050405020304" pitchFamily="18" charset="0"/>
                <a:cs typeface="Times New Roman" panose="02020603050405020304" pitchFamily="18" charset="0"/>
              </a:defRPr>
            </a:lvl1pPr>
          </a:lstStyle>
          <a:p>
            <a:fld id="{91599E98-1E59-4114-A3B7-AFB73A4D7508}" type="datetimeFigureOut">
              <a:rPr lang="zh-CN" altLang="en-US" smtClean="0"/>
              <a:t>2017/6/1</a:t>
            </a:fld>
            <a:endParaRPr lang="zh-CN" altLang="en-US"/>
          </a:p>
        </p:txBody>
      </p:sp>
      <p:sp>
        <p:nvSpPr>
          <p:cNvPr id="5" name="Footer Placeholder 4">
            <a:extLst>
              <a:ext uri="{FF2B5EF4-FFF2-40B4-BE49-F238E27FC236}"/>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zh-CN" altLang="en-US"/>
          </a:p>
        </p:txBody>
      </p:sp>
      <p:sp>
        <p:nvSpPr>
          <p:cNvPr id="6" name="Slide Number Placeholder 5">
            <a:extLst>
              <a:ext uri="{FF2B5EF4-FFF2-40B4-BE49-F238E27FC236}"/>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solidFill>
                <a:latin typeface="Times New Roman" panose="02020603050405020304" pitchFamily="18" charset="0"/>
                <a:cs typeface="Times New Roman" panose="02020603050405020304" pitchFamily="18" charset="0"/>
              </a:defRPr>
            </a:lvl1pPr>
          </a:lstStyle>
          <a:p>
            <a:fld id="{F10C88F2-0AA8-4D6B-B80F-AD5229F080EC}" type="slidenum">
              <a:rPr lang="zh-CN" altLang="en-US" smtClean="0"/>
              <a:t>‹#›</a:t>
            </a:fld>
            <a:endParaRPr lang="zh-CN" altLang="en-US"/>
          </a:p>
        </p:txBody>
      </p:sp>
      <p:cxnSp>
        <p:nvCxnSpPr>
          <p:cNvPr id="58" name="直线连接线 147">
            <a:extLst>
              <a:ext uri="{FF2B5EF4-FFF2-40B4-BE49-F238E27FC236}"/>
            </a:extLst>
          </p:cNvPr>
          <p:cNvCxnSpPr/>
          <p:nvPr/>
        </p:nvCxnSpPr>
        <p:spPr>
          <a:xfrm>
            <a:off x="609600" y="6172200"/>
            <a:ext cx="109728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16620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fade/>
  </p:transition>
  <p:txStyles>
    <p:titleStyle>
      <a:lvl1pPr algn="l" rtl="0" eaLnBrk="1" fontAlgn="base" hangingPunct="1">
        <a:lnSpc>
          <a:spcPct val="90000"/>
        </a:lnSpc>
        <a:spcBef>
          <a:spcPct val="0"/>
        </a:spcBef>
        <a:spcAft>
          <a:spcPct val="0"/>
        </a:spcAft>
        <a:defRPr sz="4400" kern="1200">
          <a:solidFill>
            <a:schemeClr val="tx1"/>
          </a:solidFill>
          <a:latin typeface="Times New Roman" panose="02020603050405020304" pitchFamily="18" charset="0"/>
          <a:ea typeface="+mj-ea"/>
          <a:cs typeface="Times New Roman" panose="02020603050405020304" pitchFamily="18" charset="0"/>
        </a:defRPr>
      </a:lvl1pPr>
      <a:lvl2pPr algn="l" rtl="0" eaLnBrk="1" fontAlgn="base" hangingPunct="1">
        <a:lnSpc>
          <a:spcPct val="90000"/>
        </a:lnSpc>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2pPr>
      <a:lvl3pPr algn="l" rtl="0" eaLnBrk="1" fontAlgn="base" hangingPunct="1">
        <a:lnSpc>
          <a:spcPct val="90000"/>
        </a:lnSpc>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3pPr>
      <a:lvl4pPr algn="l" rtl="0" eaLnBrk="1" fontAlgn="base" hangingPunct="1">
        <a:lnSpc>
          <a:spcPct val="90000"/>
        </a:lnSpc>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4pPr>
      <a:lvl5pPr algn="l" rtl="0" eaLnBrk="1" fontAlgn="base" hangingPunct="1">
        <a:lnSpc>
          <a:spcPct val="90000"/>
        </a:lnSpc>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0.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jpk.pku.edu.cn/pkujpk/course/sjjg/report/edubooks/&#21313;&#19968;&#20116;&#25968;&#25454;&#32467;&#26500;.jpg" TargetMode="External"/><Relationship Id="rId2" Type="http://schemas.openxmlformats.org/officeDocument/2006/relationships/hyperlink" Target="https://www.coursera.org/specializations/biancheng-suanfa"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5.jpg"/></Relationships>
</file>

<file path=ppt/slides/_rels/slide31.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e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大规模在线课程中用户流失问题的研究</a:t>
            </a:r>
          </a:p>
        </p:txBody>
      </p:sp>
      <p:sp>
        <p:nvSpPr>
          <p:cNvPr id="3" name="副标题 2"/>
          <p:cNvSpPr>
            <a:spLocks noGrp="1"/>
          </p:cNvSpPr>
          <p:nvPr>
            <p:ph type="subTitle" idx="1"/>
          </p:nvPr>
        </p:nvSpPr>
        <p:spPr>
          <a:xfrm>
            <a:off x="1524000" y="3908696"/>
            <a:ext cx="9144000" cy="1122527"/>
          </a:xfrm>
        </p:spPr>
        <p:txBody>
          <a:bodyPr/>
          <a:lstStyle/>
          <a:p>
            <a:r>
              <a:rPr lang="zh-CN" altLang="en-US" dirty="0" smtClean="0"/>
              <a:t>张铭 教</a:t>
            </a:r>
            <a:r>
              <a:rPr lang="zh-CN" altLang="en-US" dirty="0" smtClean="0"/>
              <a:t>授</a:t>
            </a:r>
            <a:endParaRPr lang="en-US" altLang="zh-CN" dirty="0" smtClean="0"/>
          </a:p>
          <a:p>
            <a:r>
              <a:rPr lang="en-US" altLang="zh-CN" dirty="0" smtClean="0"/>
              <a:t>mzhang@net.pku.edu.cn</a:t>
            </a:r>
            <a:endParaRPr lang="en-US" altLang="zh-CN" dirty="0" smtClean="0"/>
          </a:p>
          <a:p>
            <a:r>
              <a:rPr lang="zh-CN" altLang="en-US" dirty="0" smtClean="0"/>
              <a:t>北京大学 信息科学技术学院</a:t>
            </a:r>
            <a:endParaRPr lang="zh-CN" altLang="en-US" dirty="0"/>
          </a:p>
        </p:txBody>
      </p:sp>
    </p:spTree>
    <p:extLst>
      <p:ext uri="{BB962C8B-B14F-4D97-AF65-F5344CB8AC3E}">
        <p14:creationId xmlns:p14="http://schemas.microsoft.com/office/powerpoint/2010/main" val="4164855051"/>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xmlns="" id="{AD69EDC9-2356-4DAD-B91F-FD0FB37EB80A}"/>
              </a:ext>
            </a:extLst>
          </p:cNvPr>
          <p:cNvSpPr>
            <a:spLocks noGrp="1"/>
          </p:cNvSpPr>
          <p:nvPr>
            <p:ph type="title"/>
          </p:nvPr>
        </p:nvSpPr>
        <p:spPr/>
        <p:txBody>
          <a:bodyPr/>
          <a:lstStyle/>
          <a:p>
            <a:pPr eaLnBrk="1" hangingPunct="1"/>
            <a:r>
              <a:rPr lang="zh-CN" altLang="en-US" dirty="0"/>
              <a:t>纲要</a:t>
            </a:r>
            <a:endParaRPr lang="zh-CN" altLang="zh-CN" dirty="0"/>
          </a:p>
        </p:txBody>
      </p:sp>
      <p:sp>
        <p:nvSpPr>
          <p:cNvPr id="13315" name="内容占位符 2">
            <a:extLst>
              <a:ext uri="{FF2B5EF4-FFF2-40B4-BE49-F238E27FC236}">
                <a16:creationId xmlns:a16="http://schemas.microsoft.com/office/drawing/2014/main" xmlns="" id="{1CF78FAC-7C78-4C4D-9C21-6FC35CF3F591}"/>
              </a:ext>
            </a:extLst>
          </p:cNvPr>
          <p:cNvSpPr>
            <a:spLocks noGrp="1"/>
          </p:cNvSpPr>
          <p:nvPr>
            <p:ph idx="1"/>
          </p:nvPr>
        </p:nvSpPr>
        <p:spPr/>
        <p:txBody>
          <a:bodyPr/>
          <a:lstStyle/>
          <a:p>
            <a:pPr eaLnBrk="1" hangingPunct="1"/>
            <a:r>
              <a:rPr lang="zh-CN" altLang="en-US" dirty="0"/>
              <a:t>研究</a:t>
            </a:r>
            <a:r>
              <a:rPr lang="zh-CN" altLang="en-US" dirty="0" smtClean="0"/>
              <a:t>背景</a:t>
            </a:r>
            <a:endParaRPr lang="en-US" altLang="zh-CN" dirty="0" smtClean="0"/>
          </a:p>
          <a:p>
            <a:pPr eaLnBrk="1" hangingPunct="1"/>
            <a:r>
              <a:rPr lang="zh-CN" altLang="en-US" b="1" dirty="0" smtClean="0">
                <a:solidFill>
                  <a:srgbClr val="FF0000"/>
                </a:solidFill>
              </a:rPr>
              <a:t>研究方案</a:t>
            </a:r>
            <a:endParaRPr lang="en-US" altLang="zh-CN" b="1" dirty="0" smtClean="0">
              <a:solidFill>
                <a:srgbClr val="FF0000"/>
              </a:solidFill>
            </a:endParaRPr>
          </a:p>
          <a:p>
            <a:pPr lvl="1"/>
            <a:r>
              <a:rPr lang="en-US" altLang="zh-CN" dirty="0" smtClean="0"/>
              <a:t>MOOC</a:t>
            </a:r>
            <a:r>
              <a:rPr lang="zh-CN" altLang="en-US" dirty="0" smtClean="0"/>
              <a:t>数据</a:t>
            </a:r>
            <a:endParaRPr lang="en-US" altLang="zh-CN" dirty="0"/>
          </a:p>
          <a:p>
            <a:pPr lvl="1"/>
            <a:r>
              <a:rPr lang="zh-CN" altLang="en-US" dirty="0" smtClean="0"/>
              <a:t>解决思路</a:t>
            </a:r>
            <a:endParaRPr lang="en-US" altLang="zh-CN" dirty="0" smtClean="0"/>
          </a:p>
          <a:p>
            <a:pPr lvl="1"/>
            <a:r>
              <a:rPr lang="zh-CN" altLang="en-US" dirty="0" smtClean="0"/>
              <a:t>基于学生评估的流失预测系统</a:t>
            </a:r>
            <a:endParaRPr lang="en-US" altLang="zh-CN" dirty="0" smtClean="0"/>
          </a:p>
          <a:p>
            <a:pPr eaLnBrk="1" hangingPunct="1"/>
            <a:r>
              <a:rPr lang="zh-CN" altLang="en-US" dirty="0" smtClean="0"/>
              <a:t>基于知识跟踪模型的学生评估</a:t>
            </a:r>
            <a:endParaRPr lang="en-US" altLang="zh-CN" dirty="0" smtClean="0"/>
          </a:p>
          <a:p>
            <a:r>
              <a:rPr lang="en-US" altLang="zh-CN" dirty="0" smtClean="0"/>
              <a:t>MOOC </a:t>
            </a:r>
            <a:r>
              <a:rPr lang="zh-CN" altLang="en-US" dirty="0"/>
              <a:t>学生流失模式和</a:t>
            </a:r>
            <a:r>
              <a:rPr lang="zh-CN" altLang="en-US" dirty="0" smtClean="0"/>
              <a:t>预测</a:t>
            </a:r>
            <a:endParaRPr lang="en-US" altLang="zh-CN" dirty="0" smtClean="0"/>
          </a:p>
          <a:p>
            <a:pPr eaLnBrk="1" hangingPunct="1"/>
            <a:r>
              <a:rPr lang="zh-CN" altLang="en-US" dirty="0" smtClean="0"/>
              <a:t>总结与展望</a:t>
            </a:r>
            <a:endParaRPr lang="en-US" altLang="zh-CN" dirty="0"/>
          </a:p>
        </p:txBody>
      </p:sp>
    </p:spTree>
    <p:extLst>
      <p:ext uri="{BB962C8B-B14F-4D97-AF65-F5344CB8AC3E}">
        <p14:creationId xmlns:p14="http://schemas.microsoft.com/office/powerpoint/2010/main" val="4339033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MOOC</a:t>
            </a:r>
            <a:r>
              <a:rPr lang="zh-CN" altLang="en-US" dirty="0" smtClean="0"/>
              <a:t>提供了什么数据？</a:t>
            </a:r>
            <a:endParaRPr lang="zh-CN" altLang="en-US" dirty="0"/>
          </a:p>
        </p:txBody>
      </p:sp>
      <p:sp>
        <p:nvSpPr>
          <p:cNvPr id="3" name="内容占位符 2"/>
          <p:cNvSpPr>
            <a:spLocks noGrp="1"/>
          </p:cNvSpPr>
          <p:nvPr>
            <p:ph idx="1"/>
          </p:nvPr>
        </p:nvSpPr>
        <p:spPr>
          <a:xfrm>
            <a:off x="838200" y="2324745"/>
            <a:ext cx="10515600" cy="3852217"/>
          </a:xfrm>
        </p:spPr>
        <p:txBody>
          <a:bodyPr>
            <a:normAutofit/>
          </a:bodyPr>
          <a:lstStyle/>
          <a:p>
            <a:r>
              <a:rPr lang="zh-CN" altLang="en-US" dirty="0" smtClean="0"/>
              <a:t>提交作业和测验的成绩</a:t>
            </a:r>
            <a:endParaRPr lang="en-US" altLang="zh-CN" dirty="0" smtClean="0"/>
          </a:p>
          <a:p>
            <a:endParaRPr lang="en-US" altLang="zh-CN" dirty="0"/>
          </a:p>
          <a:p>
            <a:r>
              <a:rPr lang="zh-CN" altLang="en-US" dirty="0" smtClean="0"/>
              <a:t>在线学习行为产生的点击记录</a:t>
            </a:r>
            <a:endParaRPr lang="en-US" altLang="zh-CN" dirty="0" smtClean="0"/>
          </a:p>
          <a:p>
            <a:endParaRPr lang="en-US" altLang="zh-CN" dirty="0" smtClean="0"/>
          </a:p>
          <a:p>
            <a:r>
              <a:rPr lang="zh-CN" altLang="en-US" dirty="0" smtClean="0"/>
              <a:t>在课程论坛的活跃情况</a:t>
            </a:r>
            <a:endParaRPr lang="en-US" altLang="zh-CN" dirty="0"/>
          </a:p>
          <a:p>
            <a:endParaRPr lang="zh-CN" altLang="en-US" dirty="0"/>
          </a:p>
        </p:txBody>
      </p:sp>
    </p:spTree>
    <p:extLst>
      <p:ext uri="{BB962C8B-B14F-4D97-AF65-F5344CB8AC3E}">
        <p14:creationId xmlns:p14="http://schemas.microsoft.com/office/powerpoint/2010/main" val="2044300723"/>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解决思路</a:t>
            </a:r>
            <a:endParaRPr lang="zh-CN" altLang="en-US" dirty="0"/>
          </a:p>
        </p:txBody>
      </p:sp>
      <p:sp>
        <p:nvSpPr>
          <p:cNvPr id="3" name="内容占位符 2"/>
          <p:cNvSpPr>
            <a:spLocks noGrp="1"/>
          </p:cNvSpPr>
          <p:nvPr>
            <p:ph idx="1"/>
          </p:nvPr>
        </p:nvSpPr>
        <p:spPr/>
        <p:txBody>
          <a:bodyPr/>
          <a:lstStyle/>
          <a:p>
            <a:r>
              <a:rPr lang="zh-CN" altLang="en-US" dirty="0" smtClean="0"/>
              <a:t>教育学理念</a:t>
            </a:r>
            <a:endParaRPr lang="en-US" altLang="zh-CN" dirty="0" smtClean="0"/>
          </a:p>
          <a:p>
            <a:pPr lvl="1"/>
            <a:r>
              <a:rPr lang="zh-CN" altLang="en-US" dirty="0" smtClean="0"/>
              <a:t>教学设计框架</a:t>
            </a:r>
            <a:endParaRPr lang="en-US" altLang="zh-CN" dirty="0" smtClean="0"/>
          </a:p>
          <a:p>
            <a:pPr lvl="1"/>
            <a:r>
              <a:rPr lang="zh-CN" altLang="en-US" dirty="0"/>
              <a:t>掌握学习理论</a:t>
            </a:r>
            <a:endParaRPr lang="en-US" altLang="zh-CN" dirty="0" smtClean="0"/>
          </a:p>
          <a:p>
            <a:pPr lvl="1"/>
            <a:r>
              <a:rPr lang="zh-CN" altLang="en-US" dirty="0" smtClean="0"/>
              <a:t>协同学习理论</a:t>
            </a:r>
            <a:r>
              <a:rPr lang="en-US" altLang="zh-CN" dirty="0" smtClean="0"/>
              <a:t> </a:t>
            </a:r>
          </a:p>
          <a:p>
            <a:pPr lvl="1"/>
            <a:endParaRPr lang="en-US" altLang="zh-CN" dirty="0"/>
          </a:p>
          <a:p>
            <a:r>
              <a:rPr lang="zh-CN" altLang="en-US" dirty="0" smtClean="0"/>
              <a:t>智能化</a:t>
            </a:r>
            <a:r>
              <a:rPr lang="en-US" altLang="zh-CN" dirty="0" smtClean="0"/>
              <a:t>MOOC</a:t>
            </a:r>
          </a:p>
          <a:p>
            <a:pPr lvl="1"/>
            <a:r>
              <a:rPr lang="zh-CN" altLang="en-US" dirty="0" smtClean="0"/>
              <a:t>个性化课程资源</a:t>
            </a:r>
            <a:endParaRPr lang="en-US" altLang="zh-CN" dirty="0" smtClean="0"/>
          </a:p>
          <a:p>
            <a:pPr lvl="1"/>
            <a:r>
              <a:rPr lang="zh-CN" altLang="en-US" dirty="0" smtClean="0"/>
              <a:t>自动引导和干预</a:t>
            </a:r>
            <a:endParaRPr lang="en-US" altLang="zh-CN" dirty="0" smtClean="0"/>
          </a:p>
          <a:p>
            <a:pPr lvl="1"/>
            <a:r>
              <a:rPr lang="zh-CN" altLang="en-US" dirty="0" smtClean="0"/>
              <a:t>同伴互评优化</a:t>
            </a:r>
            <a:endParaRPr lang="en-US" altLang="zh-CN" dirty="0" smtClean="0"/>
          </a:p>
          <a:p>
            <a:pPr lvl="1"/>
            <a:endParaRPr lang="en-US" altLang="zh-CN" dirty="0"/>
          </a:p>
        </p:txBody>
      </p:sp>
      <p:grpSp>
        <p:nvGrpSpPr>
          <p:cNvPr id="11" name="组合 10"/>
          <p:cNvGrpSpPr/>
          <p:nvPr/>
        </p:nvGrpSpPr>
        <p:grpSpPr>
          <a:xfrm>
            <a:off x="4176691" y="4417017"/>
            <a:ext cx="4198637" cy="1422998"/>
            <a:chOff x="4176691" y="4417017"/>
            <a:chExt cx="4198637" cy="1422998"/>
          </a:xfrm>
        </p:grpSpPr>
        <p:sp>
          <p:nvSpPr>
            <p:cNvPr id="8" name="矩形 7"/>
            <p:cNvSpPr/>
            <p:nvPr/>
          </p:nvSpPr>
          <p:spPr>
            <a:xfrm>
              <a:off x="5318081" y="4666851"/>
              <a:ext cx="3057247" cy="523220"/>
            </a:xfrm>
            <a:prstGeom prst="rect">
              <a:avLst/>
            </a:prstGeom>
          </p:spPr>
          <p:txBody>
            <a:bodyPr wrap="none">
              <a:spAutoFit/>
            </a:bodyPr>
            <a:lstStyle/>
            <a:p>
              <a:r>
                <a:rPr lang="zh-CN" altLang="en-US" sz="2800" b="1" dirty="0">
                  <a:solidFill>
                    <a:srgbClr val="FF0000"/>
                  </a:solidFill>
                </a:rPr>
                <a:t>学生动态行为建模</a:t>
              </a:r>
            </a:p>
          </p:txBody>
        </p:sp>
        <p:sp>
          <p:nvSpPr>
            <p:cNvPr id="9" name="右大括号 8"/>
            <p:cNvSpPr/>
            <p:nvPr/>
          </p:nvSpPr>
          <p:spPr>
            <a:xfrm>
              <a:off x="4370522" y="4417017"/>
              <a:ext cx="309966" cy="1022888"/>
            </a:xfrm>
            <a:prstGeom prst="rightBrace">
              <a:avLst/>
            </a:prstGeom>
            <a:noFill/>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矩形 9"/>
            <p:cNvSpPr/>
            <p:nvPr/>
          </p:nvSpPr>
          <p:spPr>
            <a:xfrm>
              <a:off x="4176691" y="5439905"/>
              <a:ext cx="697627" cy="400110"/>
            </a:xfrm>
            <a:prstGeom prst="rect">
              <a:avLst/>
            </a:prstGeom>
          </p:spPr>
          <p:txBody>
            <a:bodyPr wrap="none">
              <a:spAutoFit/>
            </a:bodyPr>
            <a:lstStyle/>
            <a:p>
              <a:r>
                <a:rPr lang="zh-CN" altLang="en-US" sz="2000" dirty="0">
                  <a:latin typeface="楷体" panose="02010609060101010101" pitchFamily="49" charset="-122"/>
                  <a:ea typeface="楷体" panose="02010609060101010101" pitchFamily="49" charset="-122"/>
                </a:rPr>
                <a:t>基于</a:t>
              </a:r>
            </a:p>
          </p:txBody>
        </p:sp>
      </p:grpSp>
    </p:spTree>
    <p:extLst>
      <p:ext uri="{BB962C8B-B14F-4D97-AF65-F5344CB8AC3E}">
        <p14:creationId xmlns:p14="http://schemas.microsoft.com/office/powerpoint/2010/main" val="102880270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latin typeface="+mj-ea"/>
              </a:rPr>
              <a:t>基于学生评估的流失预测系统</a:t>
            </a:r>
            <a:endParaRPr lang="zh-CN" altLang="en-US" dirty="0">
              <a:latin typeface="+mj-ea"/>
            </a:endParaRPr>
          </a:p>
        </p:txBody>
      </p:sp>
      <p:grpSp>
        <p:nvGrpSpPr>
          <p:cNvPr id="6" name="组合 5"/>
          <p:cNvGrpSpPr/>
          <p:nvPr/>
        </p:nvGrpSpPr>
        <p:grpSpPr>
          <a:xfrm>
            <a:off x="10039950" y="4312614"/>
            <a:ext cx="1340088" cy="1372900"/>
            <a:chOff x="1479312" y="2941426"/>
            <a:chExt cx="1340088" cy="1372900"/>
          </a:xfrm>
        </p:grpSpPr>
        <p:pic>
          <p:nvPicPr>
            <p:cNvPr id="5" name="Picture 24" descr="MCj041147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9312" y="2941426"/>
              <a:ext cx="1340088" cy="99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文本框 51"/>
            <p:cNvSpPr txBox="1"/>
            <p:nvPr/>
          </p:nvSpPr>
          <p:spPr>
            <a:xfrm>
              <a:off x="1800543" y="39449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学生</a:t>
              </a:r>
            </a:p>
          </p:txBody>
        </p:sp>
      </p:grpSp>
      <p:grpSp>
        <p:nvGrpSpPr>
          <p:cNvPr id="10" name="组合 9"/>
          <p:cNvGrpSpPr/>
          <p:nvPr/>
        </p:nvGrpSpPr>
        <p:grpSpPr>
          <a:xfrm>
            <a:off x="1123198" y="1690688"/>
            <a:ext cx="8144790" cy="4075978"/>
            <a:chOff x="177800" y="1124744"/>
            <a:chExt cx="9586857" cy="5059003"/>
          </a:xfrm>
        </p:grpSpPr>
        <p:grpSp>
          <p:nvGrpSpPr>
            <p:cNvPr id="43" name="Group 109"/>
            <p:cNvGrpSpPr/>
            <p:nvPr/>
          </p:nvGrpSpPr>
          <p:grpSpPr>
            <a:xfrm>
              <a:off x="546723" y="2011961"/>
              <a:ext cx="2548932" cy="1450773"/>
              <a:chOff x="7577956" y="1030575"/>
              <a:chExt cx="2506415" cy="1189518"/>
            </a:xfrm>
          </p:grpSpPr>
          <p:grpSp>
            <p:nvGrpSpPr>
              <p:cNvPr id="44" name="Group 108"/>
              <p:cNvGrpSpPr/>
              <p:nvPr/>
            </p:nvGrpSpPr>
            <p:grpSpPr>
              <a:xfrm>
                <a:off x="7577956" y="1030575"/>
                <a:ext cx="1513491" cy="1189518"/>
                <a:chOff x="7577956" y="1030575"/>
                <a:chExt cx="1513491" cy="1189518"/>
              </a:xfrm>
            </p:grpSpPr>
            <p:sp>
              <p:nvSpPr>
                <p:cNvPr id="53" name="Can 20"/>
                <p:cNvSpPr/>
                <p:nvPr/>
              </p:nvSpPr>
              <p:spPr>
                <a:xfrm>
                  <a:off x="7577956" y="1030575"/>
                  <a:ext cx="1513491" cy="1189518"/>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楷体" panose="02010609060101010101" pitchFamily="49" charset="-122"/>
                    <a:ea typeface="楷体" panose="02010609060101010101" pitchFamily="49" charset="-122"/>
                  </a:endParaRPr>
                </a:p>
              </p:txBody>
            </p:sp>
            <p:sp>
              <p:nvSpPr>
                <p:cNvPr id="54" name="TextBox 24"/>
                <p:cNvSpPr txBox="1"/>
                <p:nvPr/>
              </p:nvSpPr>
              <p:spPr>
                <a:xfrm>
                  <a:off x="7698144" y="1525075"/>
                  <a:ext cx="1282417" cy="375856"/>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课程内容</a:t>
                  </a:r>
                  <a:endParaRPr lang="en-US" dirty="0">
                    <a:latin typeface="楷体" panose="02010609060101010101" pitchFamily="49" charset="-122"/>
                    <a:ea typeface="楷体" panose="02010609060101010101" pitchFamily="49" charset="-122"/>
                  </a:endParaRPr>
                </a:p>
              </p:txBody>
            </p:sp>
          </p:grpSp>
          <p:sp>
            <p:nvSpPr>
              <p:cNvPr id="46" name="Left Arrow 29"/>
              <p:cNvSpPr/>
              <p:nvPr/>
            </p:nvSpPr>
            <p:spPr>
              <a:xfrm rot="10800000">
                <a:off x="9178981" y="1401543"/>
                <a:ext cx="905390" cy="420668"/>
              </a:xfrm>
              <a:prstGeom prst="leftArrow">
                <a:avLst>
                  <a:gd name="adj1" fmla="val 4293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楷体" panose="02010609060101010101" pitchFamily="49" charset="-122"/>
                  <a:ea typeface="楷体" panose="02010609060101010101" pitchFamily="49" charset="-122"/>
                </a:endParaRPr>
              </a:p>
            </p:txBody>
          </p:sp>
        </p:grpSp>
        <p:sp>
          <p:nvSpPr>
            <p:cNvPr id="55" name="Can 20"/>
            <p:cNvSpPr/>
            <p:nvPr/>
          </p:nvSpPr>
          <p:spPr>
            <a:xfrm>
              <a:off x="487514" y="3765894"/>
              <a:ext cx="1590587" cy="1450773"/>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楷体" panose="02010609060101010101" pitchFamily="49" charset="-122"/>
                <a:ea typeface="楷体" panose="02010609060101010101" pitchFamily="49" charset="-122"/>
              </a:endParaRPr>
            </a:p>
          </p:txBody>
        </p:sp>
        <p:sp>
          <p:nvSpPr>
            <p:cNvPr id="56" name="TextBox 24"/>
            <p:cNvSpPr txBox="1"/>
            <p:nvPr/>
          </p:nvSpPr>
          <p:spPr>
            <a:xfrm>
              <a:off x="613725" y="4369342"/>
              <a:ext cx="1304171" cy="458406"/>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学生测验</a:t>
              </a:r>
              <a:endParaRPr lang="en-US" dirty="0">
                <a:latin typeface="楷体" panose="02010609060101010101" pitchFamily="49" charset="-122"/>
                <a:ea typeface="楷体" panose="02010609060101010101" pitchFamily="49" charset="-122"/>
              </a:endParaRPr>
            </a:p>
          </p:txBody>
        </p:sp>
        <p:sp>
          <p:nvSpPr>
            <p:cNvPr id="57" name="Left Arrow 29"/>
            <p:cNvSpPr/>
            <p:nvPr/>
          </p:nvSpPr>
          <p:spPr>
            <a:xfrm rot="10800000">
              <a:off x="2174909" y="4379014"/>
              <a:ext cx="918545" cy="513060"/>
            </a:xfrm>
            <a:prstGeom prst="leftArrow">
              <a:avLst>
                <a:gd name="adj1" fmla="val 42501"/>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楷体" panose="02010609060101010101" pitchFamily="49" charset="-122"/>
                <a:ea typeface="楷体" panose="02010609060101010101" pitchFamily="49" charset="-122"/>
              </a:endParaRPr>
            </a:p>
          </p:txBody>
        </p:sp>
        <p:cxnSp>
          <p:nvCxnSpPr>
            <p:cNvPr id="61" name="Straight Arrow Connector 66"/>
            <p:cNvCxnSpPr>
              <a:stCxn id="77" idx="3"/>
              <a:endCxn id="86" idx="1"/>
            </p:cNvCxnSpPr>
            <p:nvPr/>
          </p:nvCxnSpPr>
          <p:spPr>
            <a:xfrm flipV="1">
              <a:off x="4574781" y="3793962"/>
              <a:ext cx="1072213" cy="909894"/>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6"/>
            <p:cNvCxnSpPr>
              <a:stCxn id="77" idx="3"/>
              <a:endCxn id="89" idx="1"/>
            </p:cNvCxnSpPr>
            <p:nvPr/>
          </p:nvCxnSpPr>
          <p:spPr>
            <a:xfrm>
              <a:off x="4574781" y="4703857"/>
              <a:ext cx="1082578" cy="162909"/>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64" name="圆角矩形 63"/>
            <p:cNvSpPr/>
            <p:nvPr/>
          </p:nvSpPr>
          <p:spPr>
            <a:xfrm>
              <a:off x="283989" y="1764727"/>
              <a:ext cx="2043040" cy="4184900"/>
            </a:xfrm>
            <a:prstGeom prst="roundRect">
              <a:avLst/>
            </a:prstGeom>
            <a:noFill/>
            <a:ln w="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70" name="圆角矩形 69"/>
            <p:cNvSpPr/>
            <p:nvPr/>
          </p:nvSpPr>
          <p:spPr>
            <a:xfrm>
              <a:off x="5080033" y="3069012"/>
              <a:ext cx="2700248" cy="2880616"/>
            </a:xfrm>
            <a:prstGeom prst="roundRect">
              <a:avLst/>
            </a:prstGeom>
            <a:noFill/>
            <a:ln w="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71" name="TextBox 24"/>
            <p:cNvSpPr txBox="1"/>
            <p:nvPr/>
          </p:nvSpPr>
          <p:spPr>
            <a:xfrm>
              <a:off x="694923" y="5406199"/>
              <a:ext cx="1304171" cy="458406"/>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数据输入</a:t>
              </a:r>
              <a:endParaRPr lang="en-US" dirty="0">
                <a:latin typeface="楷体" panose="02010609060101010101" pitchFamily="49" charset="-122"/>
                <a:ea typeface="楷体" panose="02010609060101010101" pitchFamily="49" charset="-122"/>
              </a:endParaRPr>
            </a:p>
          </p:txBody>
        </p:sp>
        <p:sp>
          <p:nvSpPr>
            <p:cNvPr id="72" name="TextBox 24"/>
            <p:cNvSpPr txBox="1"/>
            <p:nvPr/>
          </p:nvSpPr>
          <p:spPr>
            <a:xfrm>
              <a:off x="5838768" y="5491128"/>
              <a:ext cx="217438" cy="496607"/>
            </a:xfrm>
            <a:prstGeom prst="rect">
              <a:avLst/>
            </a:prstGeom>
            <a:noFill/>
          </p:spPr>
          <p:txBody>
            <a:bodyPr wrap="none" rtlCol="0">
              <a:spAutoFit/>
            </a:bodyPr>
            <a:lstStyle/>
            <a:p>
              <a:endParaRPr lang="en-US" sz="2000" dirty="0">
                <a:latin typeface="楷体" panose="02010609060101010101" pitchFamily="49" charset="-122"/>
                <a:ea typeface="楷体" panose="02010609060101010101" pitchFamily="49" charset="-122"/>
              </a:endParaRPr>
            </a:p>
          </p:txBody>
        </p:sp>
        <p:sp>
          <p:nvSpPr>
            <p:cNvPr id="73" name="TextBox 28"/>
            <p:cNvSpPr txBox="1"/>
            <p:nvPr/>
          </p:nvSpPr>
          <p:spPr>
            <a:xfrm>
              <a:off x="8159687" y="4427460"/>
              <a:ext cx="1401130" cy="878611"/>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2000" dirty="0" smtClean="0">
                  <a:latin typeface="楷体" panose="02010609060101010101" pitchFamily="49" charset="-122"/>
                  <a:ea typeface="楷体" panose="02010609060101010101" pitchFamily="49" charset="-122"/>
                </a:rPr>
                <a:t>薄弱的知识点</a:t>
              </a:r>
              <a:endParaRPr lang="en-US" sz="2000" dirty="0">
                <a:latin typeface="楷体" panose="02010609060101010101" pitchFamily="49" charset="-122"/>
                <a:ea typeface="楷体" panose="02010609060101010101" pitchFamily="49" charset="-122"/>
              </a:endParaRPr>
            </a:p>
          </p:txBody>
        </p:sp>
        <p:cxnSp>
          <p:nvCxnSpPr>
            <p:cNvPr id="74" name="Straight Arrow Connector 66"/>
            <p:cNvCxnSpPr>
              <a:stCxn id="89" idx="3"/>
              <a:endCxn id="73" idx="1"/>
            </p:cNvCxnSpPr>
            <p:nvPr/>
          </p:nvCxnSpPr>
          <p:spPr>
            <a:xfrm>
              <a:off x="7228500" y="4866766"/>
              <a:ext cx="931187"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75" name="圆角矩形 74"/>
            <p:cNvSpPr/>
            <p:nvPr/>
          </p:nvSpPr>
          <p:spPr>
            <a:xfrm>
              <a:off x="2760422" y="1764727"/>
              <a:ext cx="2043040" cy="4184900"/>
            </a:xfrm>
            <a:prstGeom prst="roundRect">
              <a:avLst/>
            </a:prstGeom>
            <a:noFill/>
            <a:ln w="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76" name="TextBox 28"/>
            <p:cNvSpPr txBox="1"/>
            <p:nvPr/>
          </p:nvSpPr>
          <p:spPr>
            <a:xfrm>
              <a:off x="3155590" y="2291770"/>
              <a:ext cx="1419192" cy="878611"/>
            </a:xfrm>
            <a:prstGeom prst="rect">
              <a:avLst/>
            </a:prstGeom>
            <a:ln w="47625">
              <a:solidFill>
                <a:schemeClr val="accent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000" dirty="0" smtClean="0">
                  <a:solidFill>
                    <a:schemeClr val="tx1"/>
                  </a:solidFill>
                  <a:latin typeface="楷体" panose="02010609060101010101" pitchFamily="49" charset="-122"/>
                  <a:ea typeface="楷体" panose="02010609060101010101" pitchFamily="49" charset="-122"/>
                </a:rPr>
                <a:t>课程知识点标记</a:t>
              </a:r>
              <a:endParaRPr lang="en-US" sz="2000" dirty="0">
                <a:solidFill>
                  <a:schemeClr val="tx1"/>
                </a:solidFill>
                <a:latin typeface="楷体" panose="02010609060101010101" pitchFamily="49" charset="-122"/>
                <a:ea typeface="楷体" panose="02010609060101010101" pitchFamily="49" charset="-122"/>
              </a:endParaRPr>
            </a:p>
          </p:txBody>
        </p:sp>
        <p:sp>
          <p:nvSpPr>
            <p:cNvPr id="77" name="TextBox 28"/>
            <p:cNvSpPr txBox="1"/>
            <p:nvPr/>
          </p:nvSpPr>
          <p:spPr>
            <a:xfrm>
              <a:off x="3152391" y="4264551"/>
              <a:ext cx="1422391" cy="878611"/>
            </a:xfrm>
            <a:prstGeom prst="rect">
              <a:avLst/>
            </a:prstGeom>
            <a:solidFill>
              <a:schemeClr val="lt1"/>
            </a:solidFill>
            <a:ln w="47625">
              <a:solidFill>
                <a:srgbClr val="FF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000" dirty="0" smtClean="0">
                  <a:latin typeface="楷体" panose="02010609060101010101" pitchFamily="49" charset="-122"/>
                  <a:ea typeface="楷体" panose="02010609060101010101" pitchFamily="49" charset="-122"/>
                </a:rPr>
                <a:t>学生知识点评估</a:t>
              </a:r>
              <a:endParaRPr lang="en-US" sz="2000" dirty="0">
                <a:latin typeface="楷体" panose="02010609060101010101" pitchFamily="49" charset="-122"/>
                <a:ea typeface="楷体" panose="02010609060101010101" pitchFamily="49" charset="-122"/>
              </a:endParaRPr>
            </a:p>
          </p:txBody>
        </p:sp>
        <p:sp>
          <p:nvSpPr>
            <p:cNvPr id="78" name="TextBox 24"/>
            <p:cNvSpPr txBox="1"/>
            <p:nvPr/>
          </p:nvSpPr>
          <p:spPr>
            <a:xfrm>
              <a:off x="3483202" y="5398647"/>
              <a:ext cx="760766" cy="458406"/>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评估</a:t>
              </a:r>
              <a:endParaRPr lang="en-US" dirty="0">
                <a:latin typeface="楷体" panose="02010609060101010101" pitchFamily="49" charset="-122"/>
                <a:ea typeface="楷体" panose="02010609060101010101" pitchFamily="49" charset="-122"/>
              </a:endParaRPr>
            </a:p>
          </p:txBody>
        </p:sp>
        <p:cxnSp>
          <p:nvCxnSpPr>
            <p:cNvPr id="79" name="Straight Arrow Connector 66"/>
            <p:cNvCxnSpPr>
              <a:stCxn id="76" idx="2"/>
              <a:endCxn id="77" idx="0"/>
            </p:cNvCxnSpPr>
            <p:nvPr/>
          </p:nvCxnSpPr>
          <p:spPr>
            <a:xfrm flipH="1">
              <a:off x="3863587" y="3170381"/>
              <a:ext cx="1600" cy="109417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177800" y="1124744"/>
              <a:ext cx="4731426" cy="5059003"/>
            </a:xfrm>
            <a:prstGeom prst="rect">
              <a:avLst/>
            </a:prstGeom>
            <a:noFill/>
            <a:ln w="222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006034" y="1124744"/>
              <a:ext cx="4758623" cy="5048047"/>
            </a:xfrm>
            <a:prstGeom prst="rect">
              <a:avLst/>
            </a:prstGeom>
            <a:noFill/>
            <a:ln w="222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p:cNvSpPr txBox="1"/>
            <p:nvPr/>
          </p:nvSpPr>
          <p:spPr>
            <a:xfrm>
              <a:off x="283989" y="1213037"/>
              <a:ext cx="217438" cy="458406"/>
            </a:xfrm>
            <a:prstGeom prst="rect">
              <a:avLst/>
            </a:prstGeom>
            <a:noFill/>
          </p:spPr>
          <p:txBody>
            <a:bodyPr wrap="none" rtlCol="0">
              <a:spAutoFit/>
            </a:bodyPr>
            <a:lstStyle/>
            <a:p>
              <a:endParaRPr lang="zh-CN" altLang="en-US" dirty="0"/>
            </a:p>
          </p:txBody>
        </p:sp>
      </p:grpSp>
      <p:sp>
        <p:nvSpPr>
          <p:cNvPr id="84" name="文本框 83"/>
          <p:cNvSpPr txBox="1"/>
          <p:nvPr/>
        </p:nvSpPr>
        <p:spPr>
          <a:xfrm>
            <a:off x="1104358" y="1724170"/>
            <a:ext cx="1415772" cy="461665"/>
          </a:xfrm>
          <a:prstGeom prst="rect">
            <a:avLst/>
          </a:prstGeom>
          <a:noFill/>
        </p:spPr>
        <p:txBody>
          <a:bodyPr wrap="none" rtlCol="0">
            <a:spAutoFit/>
          </a:bodyPr>
          <a:lstStyle/>
          <a:p>
            <a:r>
              <a:rPr lang="zh-CN" altLang="en-US" sz="2400" b="1" dirty="0" smtClean="0">
                <a:solidFill>
                  <a:schemeClr val="accent1"/>
                </a:solidFill>
              </a:rPr>
              <a:t>学生评估</a:t>
            </a:r>
            <a:endParaRPr lang="zh-CN" altLang="en-US" sz="2400" b="1" dirty="0">
              <a:solidFill>
                <a:schemeClr val="accent1"/>
              </a:solidFill>
            </a:endParaRPr>
          </a:p>
        </p:txBody>
      </p:sp>
      <p:sp>
        <p:nvSpPr>
          <p:cNvPr id="85" name="文本框 84"/>
          <p:cNvSpPr txBox="1"/>
          <p:nvPr/>
        </p:nvSpPr>
        <p:spPr>
          <a:xfrm>
            <a:off x="5197329" y="1717669"/>
            <a:ext cx="1415772" cy="461665"/>
          </a:xfrm>
          <a:prstGeom prst="rect">
            <a:avLst/>
          </a:prstGeom>
          <a:noFill/>
        </p:spPr>
        <p:txBody>
          <a:bodyPr wrap="none" rtlCol="0">
            <a:spAutoFit/>
          </a:bodyPr>
          <a:lstStyle/>
          <a:p>
            <a:r>
              <a:rPr lang="zh-CN" altLang="en-US" sz="2400" b="1" dirty="0" smtClean="0">
                <a:solidFill>
                  <a:schemeClr val="accent1"/>
                </a:solidFill>
              </a:rPr>
              <a:t>流失预警</a:t>
            </a:r>
            <a:endParaRPr lang="zh-CN" altLang="en-US" sz="2400" b="1" dirty="0">
              <a:solidFill>
                <a:schemeClr val="accent1"/>
              </a:solidFill>
            </a:endParaRPr>
          </a:p>
        </p:txBody>
      </p:sp>
      <p:sp>
        <p:nvSpPr>
          <p:cNvPr id="86" name="TextBox 28"/>
          <p:cNvSpPr txBox="1"/>
          <p:nvPr/>
        </p:nvSpPr>
        <p:spPr>
          <a:xfrm>
            <a:off x="5769709" y="3641190"/>
            <a:ext cx="1343614" cy="400110"/>
          </a:xfrm>
          <a:prstGeom prst="rect">
            <a:avLst/>
          </a:prstGeom>
          <a:ln w="47625">
            <a:solidFill>
              <a:srgbClr val="FF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2000" dirty="0" smtClean="0">
                <a:solidFill>
                  <a:schemeClr val="tx1"/>
                </a:solidFill>
                <a:latin typeface="楷体" panose="02010609060101010101" pitchFamily="49" charset="-122"/>
                <a:ea typeface="楷体" panose="02010609060101010101" pitchFamily="49" charset="-122"/>
              </a:rPr>
              <a:t>流失预警</a:t>
            </a:r>
            <a:endParaRPr lang="en-US" sz="2000" dirty="0">
              <a:solidFill>
                <a:schemeClr val="tx1"/>
              </a:solidFill>
              <a:latin typeface="楷体" panose="02010609060101010101" pitchFamily="49" charset="-122"/>
              <a:ea typeface="楷体" panose="02010609060101010101" pitchFamily="49" charset="-122"/>
            </a:endParaRPr>
          </a:p>
        </p:txBody>
      </p:sp>
      <p:grpSp>
        <p:nvGrpSpPr>
          <p:cNvPr id="11" name="组合 10"/>
          <p:cNvGrpSpPr/>
          <p:nvPr/>
        </p:nvGrpSpPr>
        <p:grpSpPr>
          <a:xfrm>
            <a:off x="10094176" y="2568295"/>
            <a:ext cx="1223890" cy="1628369"/>
            <a:chOff x="9670014" y="2226457"/>
            <a:chExt cx="1223890" cy="1628369"/>
          </a:xfrm>
        </p:grpSpPr>
        <p:pic>
          <p:nvPicPr>
            <p:cNvPr id="87" name="Picture 3" descr="C:\Program Files\Microsoft Office\MEDIA\CAGCAT10\j0195384.wmf"/>
            <p:cNvPicPr>
              <a:picLocks noChangeAspect="1" noChangeArrowheads="1"/>
            </p:cNvPicPr>
            <p:nvPr/>
          </p:nvPicPr>
          <p:blipFill>
            <a:blip r:embed="rId4" cstate="print"/>
            <a:srcRect/>
            <a:stretch>
              <a:fillRect/>
            </a:stretch>
          </p:blipFill>
          <p:spPr bwMode="auto">
            <a:xfrm>
              <a:off x="9670014" y="2226457"/>
              <a:ext cx="1223890" cy="1252592"/>
            </a:xfrm>
            <a:prstGeom prst="rect">
              <a:avLst/>
            </a:prstGeom>
            <a:noFill/>
          </p:spPr>
        </p:pic>
        <p:sp>
          <p:nvSpPr>
            <p:cNvPr id="88" name="文本框 87"/>
            <p:cNvSpPr txBox="1"/>
            <p:nvPr/>
          </p:nvSpPr>
          <p:spPr>
            <a:xfrm>
              <a:off x="9958793" y="348549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教师</a:t>
              </a:r>
              <a:endParaRPr lang="zh-CN" altLang="en-US" dirty="0">
                <a:latin typeface="楷体" panose="02010609060101010101" pitchFamily="49" charset="-122"/>
                <a:ea typeface="楷体" panose="02010609060101010101" pitchFamily="49" charset="-122"/>
              </a:endParaRPr>
            </a:p>
          </p:txBody>
        </p:sp>
      </p:grpSp>
      <p:sp>
        <p:nvSpPr>
          <p:cNvPr id="89" name="TextBox 28"/>
          <p:cNvSpPr txBox="1"/>
          <p:nvPr/>
        </p:nvSpPr>
        <p:spPr>
          <a:xfrm>
            <a:off x="5778515" y="4351647"/>
            <a:ext cx="1334808" cy="707886"/>
          </a:xfrm>
          <a:prstGeom prst="rect">
            <a:avLst/>
          </a:prstGeom>
          <a:ln w="47625">
            <a:solidFill>
              <a:schemeClr val="accent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2000" dirty="0" smtClean="0">
                <a:solidFill>
                  <a:schemeClr val="tx1"/>
                </a:solidFill>
                <a:latin typeface="楷体" panose="02010609060101010101" pitchFamily="49" charset="-122"/>
                <a:ea typeface="楷体" panose="02010609060101010101" pitchFamily="49" charset="-122"/>
              </a:rPr>
              <a:t>个性化知识点推荐</a:t>
            </a:r>
            <a:endParaRPr lang="en-US" sz="2000" dirty="0">
              <a:solidFill>
                <a:schemeClr val="tx1"/>
              </a:solidFill>
              <a:latin typeface="楷体" panose="02010609060101010101" pitchFamily="49" charset="-122"/>
              <a:ea typeface="楷体" panose="02010609060101010101" pitchFamily="49" charset="-122"/>
            </a:endParaRPr>
          </a:p>
        </p:txBody>
      </p:sp>
      <p:grpSp>
        <p:nvGrpSpPr>
          <p:cNvPr id="95" name="组合 94"/>
          <p:cNvGrpSpPr/>
          <p:nvPr/>
        </p:nvGrpSpPr>
        <p:grpSpPr>
          <a:xfrm>
            <a:off x="5805682" y="2251529"/>
            <a:ext cx="1307641" cy="1322849"/>
            <a:chOff x="5723515" y="2251528"/>
            <a:chExt cx="1307641" cy="1322849"/>
          </a:xfrm>
        </p:grpSpPr>
        <p:sp>
          <p:nvSpPr>
            <p:cNvPr id="90" name="Can 20"/>
            <p:cNvSpPr/>
            <p:nvPr/>
          </p:nvSpPr>
          <p:spPr>
            <a:xfrm>
              <a:off x="5723515" y="2251528"/>
              <a:ext cx="1307641" cy="860419"/>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楷体" panose="02010609060101010101" pitchFamily="49" charset="-122"/>
                <a:ea typeface="楷体" panose="02010609060101010101" pitchFamily="49" charset="-122"/>
              </a:endParaRPr>
            </a:p>
          </p:txBody>
        </p:sp>
        <p:sp>
          <p:nvSpPr>
            <p:cNvPr id="91" name="TextBox 24"/>
            <p:cNvSpPr txBox="1"/>
            <p:nvPr/>
          </p:nvSpPr>
          <p:spPr>
            <a:xfrm>
              <a:off x="5817518" y="2627507"/>
              <a:ext cx="1107995"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行为日志</a:t>
              </a:r>
              <a:endParaRPr lang="en-US" dirty="0">
                <a:latin typeface="楷体" panose="02010609060101010101" pitchFamily="49" charset="-122"/>
                <a:ea typeface="楷体" panose="02010609060101010101" pitchFamily="49" charset="-122"/>
              </a:endParaRPr>
            </a:p>
          </p:txBody>
        </p:sp>
        <p:sp>
          <p:nvSpPr>
            <p:cNvPr id="92" name="Left Arrow 29"/>
            <p:cNvSpPr/>
            <p:nvPr/>
          </p:nvSpPr>
          <p:spPr>
            <a:xfrm rot="16200000">
              <a:off x="6102707" y="3102178"/>
              <a:ext cx="537615" cy="40678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楷体" panose="02010609060101010101" pitchFamily="49" charset="-122"/>
                <a:ea typeface="楷体" panose="02010609060101010101" pitchFamily="49" charset="-122"/>
              </a:endParaRPr>
            </a:p>
          </p:txBody>
        </p:sp>
      </p:grpSp>
      <p:sp>
        <p:nvSpPr>
          <p:cNvPr id="93" name="TextBox 28"/>
          <p:cNvSpPr txBox="1"/>
          <p:nvPr/>
        </p:nvSpPr>
        <p:spPr>
          <a:xfrm>
            <a:off x="7904440" y="3492181"/>
            <a:ext cx="1190370" cy="707886"/>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2000" dirty="0" smtClean="0">
                <a:latin typeface="楷体" panose="02010609060101010101" pitchFamily="49" charset="-122"/>
                <a:ea typeface="楷体" panose="02010609060101010101" pitchFamily="49" charset="-122"/>
              </a:rPr>
              <a:t>学生</a:t>
            </a:r>
            <a:endParaRPr lang="en-US" altLang="zh-CN" sz="2000" dirty="0" smtClean="0">
              <a:latin typeface="楷体" panose="02010609060101010101" pitchFamily="49" charset="-122"/>
              <a:ea typeface="楷体" panose="02010609060101010101" pitchFamily="49" charset="-122"/>
            </a:endParaRPr>
          </a:p>
          <a:p>
            <a:pPr algn="ctr"/>
            <a:r>
              <a:rPr lang="zh-CN" altLang="en-US" sz="2000" dirty="0" smtClean="0">
                <a:latin typeface="楷体" panose="02010609060101010101" pitchFamily="49" charset="-122"/>
                <a:ea typeface="楷体" panose="02010609060101010101" pitchFamily="49" charset="-122"/>
              </a:rPr>
              <a:t>名单</a:t>
            </a:r>
            <a:endParaRPr lang="en-US" sz="2000" dirty="0">
              <a:latin typeface="楷体" panose="02010609060101010101" pitchFamily="49" charset="-122"/>
              <a:ea typeface="楷体" panose="02010609060101010101" pitchFamily="49" charset="-122"/>
            </a:endParaRPr>
          </a:p>
        </p:txBody>
      </p:sp>
      <p:sp>
        <p:nvSpPr>
          <p:cNvPr id="94" name="TextBox 24"/>
          <p:cNvSpPr txBox="1"/>
          <p:nvPr/>
        </p:nvSpPr>
        <p:spPr>
          <a:xfrm>
            <a:off x="6059993" y="5134120"/>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预测</a:t>
            </a:r>
            <a:endParaRPr lang="en-US" dirty="0">
              <a:latin typeface="楷体" panose="02010609060101010101" pitchFamily="49" charset="-122"/>
              <a:ea typeface="楷体" panose="02010609060101010101" pitchFamily="49" charset="-122"/>
            </a:endParaRPr>
          </a:p>
        </p:txBody>
      </p:sp>
      <p:cxnSp>
        <p:nvCxnSpPr>
          <p:cNvPr id="97" name="Straight Arrow Connector 66"/>
          <p:cNvCxnSpPr>
            <a:stCxn id="86" idx="3"/>
            <a:endCxn id="93" idx="1"/>
          </p:cNvCxnSpPr>
          <p:nvPr/>
        </p:nvCxnSpPr>
        <p:spPr>
          <a:xfrm>
            <a:off x="7113323" y="3841245"/>
            <a:ext cx="791117" cy="4879"/>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66"/>
          <p:cNvCxnSpPr>
            <a:stCxn id="93" idx="3"/>
          </p:cNvCxnSpPr>
          <p:nvPr/>
        </p:nvCxnSpPr>
        <p:spPr>
          <a:xfrm flipV="1">
            <a:off x="9094810" y="3492181"/>
            <a:ext cx="731115" cy="353943"/>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66"/>
          <p:cNvCxnSpPr>
            <a:stCxn id="73" idx="3"/>
          </p:cNvCxnSpPr>
          <p:nvPr/>
        </p:nvCxnSpPr>
        <p:spPr>
          <a:xfrm>
            <a:off x="9094810" y="4705590"/>
            <a:ext cx="663662" cy="10457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5442807"/>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xmlns="" id="{AD69EDC9-2356-4DAD-B91F-FD0FB37EB80A}"/>
              </a:ext>
            </a:extLst>
          </p:cNvPr>
          <p:cNvSpPr>
            <a:spLocks noGrp="1"/>
          </p:cNvSpPr>
          <p:nvPr>
            <p:ph type="title"/>
          </p:nvPr>
        </p:nvSpPr>
        <p:spPr/>
        <p:txBody>
          <a:bodyPr/>
          <a:lstStyle/>
          <a:p>
            <a:pPr eaLnBrk="1" hangingPunct="1"/>
            <a:r>
              <a:rPr lang="zh-CN" altLang="en-US" dirty="0"/>
              <a:t>纲要</a:t>
            </a:r>
            <a:endParaRPr lang="zh-CN" altLang="zh-CN" dirty="0"/>
          </a:p>
        </p:txBody>
      </p:sp>
      <p:sp>
        <p:nvSpPr>
          <p:cNvPr id="13315" name="内容占位符 2">
            <a:extLst>
              <a:ext uri="{FF2B5EF4-FFF2-40B4-BE49-F238E27FC236}">
                <a16:creationId xmlns:a16="http://schemas.microsoft.com/office/drawing/2014/main" xmlns="" id="{1CF78FAC-7C78-4C4D-9C21-6FC35CF3F591}"/>
              </a:ext>
            </a:extLst>
          </p:cNvPr>
          <p:cNvSpPr>
            <a:spLocks noGrp="1"/>
          </p:cNvSpPr>
          <p:nvPr>
            <p:ph idx="1"/>
          </p:nvPr>
        </p:nvSpPr>
        <p:spPr>
          <a:xfrm>
            <a:off x="838200" y="1690688"/>
            <a:ext cx="10515600" cy="4351338"/>
          </a:xfrm>
        </p:spPr>
        <p:txBody>
          <a:bodyPr/>
          <a:lstStyle/>
          <a:p>
            <a:pPr eaLnBrk="1" hangingPunct="1"/>
            <a:r>
              <a:rPr lang="zh-CN" altLang="en-US" dirty="0"/>
              <a:t>研究</a:t>
            </a:r>
            <a:r>
              <a:rPr lang="zh-CN" altLang="en-US" dirty="0" smtClean="0"/>
              <a:t>背景</a:t>
            </a:r>
            <a:endParaRPr lang="en-US" altLang="zh-CN" dirty="0" smtClean="0"/>
          </a:p>
          <a:p>
            <a:pPr eaLnBrk="1" hangingPunct="1"/>
            <a:r>
              <a:rPr lang="zh-CN" altLang="en-US" dirty="0"/>
              <a:t>研究方案</a:t>
            </a:r>
            <a:endParaRPr lang="en-US" altLang="zh-CN" dirty="0"/>
          </a:p>
          <a:p>
            <a:pPr eaLnBrk="1" hangingPunct="1"/>
            <a:r>
              <a:rPr lang="zh-CN" altLang="en-US" b="1" dirty="0" smtClean="0">
                <a:solidFill>
                  <a:srgbClr val="FF0000"/>
                </a:solidFill>
              </a:rPr>
              <a:t>基于知识跟踪模型的学生评估</a:t>
            </a:r>
            <a:endParaRPr lang="en-US" altLang="zh-CN" b="1" dirty="0">
              <a:solidFill>
                <a:srgbClr val="FF0000"/>
              </a:solidFill>
            </a:endParaRPr>
          </a:p>
          <a:p>
            <a:pPr lvl="1"/>
            <a:r>
              <a:rPr lang="zh-CN" altLang="en-US" dirty="0" smtClean="0">
                <a:latin typeface="+mn-ea"/>
              </a:rPr>
              <a:t>研究</a:t>
            </a:r>
            <a:r>
              <a:rPr lang="zh-CN" altLang="en-US" dirty="0">
                <a:latin typeface="+mn-ea"/>
              </a:rPr>
              <a:t>动机</a:t>
            </a:r>
            <a:endParaRPr lang="en-US" altLang="zh-CN" dirty="0">
              <a:latin typeface="+mn-ea"/>
            </a:endParaRPr>
          </a:p>
          <a:p>
            <a:pPr lvl="1"/>
            <a:r>
              <a:rPr lang="zh-CN" altLang="en-US" dirty="0">
                <a:latin typeface="+mn-ea"/>
              </a:rPr>
              <a:t>相关工作</a:t>
            </a:r>
            <a:endParaRPr lang="en-US" altLang="zh-CN" dirty="0">
              <a:latin typeface="+mn-ea"/>
            </a:endParaRPr>
          </a:p>
          <a:p>
            <a:pPr lvl="1"/>
            <a:r>
              <a:rPr lang="zh-CN" altLang="en-US" dirty="0">
                <a:latin typeface="+mn-ea"/>
              </a:rPr>
              <a:t>模型</a:t>
            </a:r>
            <a:r>
              <a:rPr lang="zh-CN" altLang="en-US" dirty="0" smtClean="0">
                <a:latin typeface="+mn-ea"/>
              </a:rPr>
              <a:t>方法</a:t>
            </a:r>
            <a:endParaRPr lang="en-US" altLang="zh-CN" dirty="0">
              <a:latin typeface="+mn-ea"/>
            </a:endParaRPr>
          </a:p>
          <a:p>
            <a:pPr lvl="1"/>
            <a:r>
              <a:rPr lang="zh-CN" altLang="en-US" dirty="0">
                <a:latin typeface="+mn-ea"/>
              </a:rPr>
              <a:t>实验</a:t>
            </a:r>
            <a:r>
              <a:rPr lang="zh-CN" altLang="en-US" dirty="0" smtClean="0">
                <a:latin typeface="+mn-ea"/>
              </a:rPr>
              <a:t>评测</a:t>
            </a:r>
            <a:endParaRPr lang="en-US" altLang="zh-CN" dirty="0" smtClean="0">
              <a:latin typeface="+mn-ea"/>
            </a:endParaRPr>
          </a:p>
          <a:p>
            <a:pPr lvl="1"/>
            <a:r>
              <a:rPr lang="zh-CN" altLang="en-US" dirty="0" smtClean="0">
                <a:latin typeface="+mn-ea"/>
              </a:rPr>
              <a:t>效果展示</a:t>
            </a:r>
            <a:endParaRPr lang="en-US" altLang="zh-CN" dirty="0" smtClean="0">
              <a:latin typeface="+mn-ea"/>
            </a:endParaRPr>
          </a:p>
          <a:p>
            <a:r>
              <a:rPr lang="en-US" altLang="zh-CN" dirty="0"/>
              <a:t>MOOC </a:t>
            </a:r>
            <a:r>
              <a:rPr lang="zh-CN" altLang="en-US" dirty="0"/>
              <a:t>学生流失模式和预测</a:t>
            </a:r>
            <a:endParaRPr lang="en-US" altLang="zh-CN" dirty="0" smtClean="0"/>
          </a:p>
          <a:p>
            <a:pPr eaLnBrk="1" hangingPunct="1"/>
            <a:r>
              <a:rPr lang="zh-CN" altLang="en-US" dirty="0" smtClean="0"/>
              <a:t>总结与展望</a:t>
            </a:r>
            <a:endParaRPr lang="en-US" altLang="zh-CN" dirty="0"/>
          </a:p>
        </p:txBody>
      </p:sp>
    </p:spTree>
    <p:extLst>
      <p:ext uri="{BB962C8B-B14F-4D97-AF65-F5344CB8AC3E}">
        <p14:creationId xmlns:p14="http://schemas.microsoft.com/office/powerpoint/2010/main" val="2631769175"/>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latin typeface="+mj-ea"/>
              </a:rPr>
              <a:t>研究动机</a:t>
            </a:r>
            <a:endParaRPr lang="zh-CN" altLang="en-US" dirty="0">
              <a:latin typeface="+mj-ea"/>
            </a:endParaRPr>
          </a:p>
        </p:txBody>
      </p:sp>
      <p:sp>
        <p:nvSpPr>
          <p:cNvPr id="3" name="内容占位符 2"/>
          <p:cNvSpPr>
            <a:spLocks noGrp="1"/>
          </p:cNvSpPr>
          <p:nvPr>
            <p:ph idx="1"/>
          </p:nvPr>
        </p:nvSpPr>
        <p:spPr>
          <a:xfrm>
            <a:off x="3146728" y="1808820"/>
            <a:ext cx="7197745" cy="1245832"/>
          </a:xfrm>
        </p:spPr>
        <p:txBody>
          <a:bodyPr/>
          <a:lstStyle/>
          <a:p>
            <a:r>
              <a:rPr lang="zh-CN" altLang="en-US" sz="2400" dirty="0">
                <a:latin typeface="楷体" panose="02010609060101010101" pitchFamily="49" charset="-122"/>
                <a:ea typeface="楷体" panose="02010609060101010101" pitchFamily="49" charset="-122"/>
              </a:rPr>
              <a:t>快要期末考试了，哪些内容我需要复习？</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二叉树我不太懂，应该复习哪一节？</a:t>
            </a:r>
          </a:p>
        </p:txBody>
      </p:sp>
      <p:pic>
        <p:nvPicPr>
          <p:cNvPr id="4" name="Picture 24" descr="MCj041147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7172" y="1655272"/>
            <a:ext cx="1340088" cy="99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p:nvPr/>
        </p:nvSpPr>
        <p:spPr>
          <a:xfrm>
            <a:off x="1806672" y="2685320"/>
            <a:ext cx="1107996" cy="369332"/>
          </a:xfrm>
          <a:prstGeom prst="rect">
            <a:avLst/>
          </a:prstGeom>
          <a:noFill/>
        </p:spPr>
        <p:txBody>
          <a:bodyPr wrap="none" rtlCol="0">
            <a:spAutoFit/>
          </a:bodyPr>
          <a:lstStyle/>
          <a:p>
            <a:r>
              <a:rPr lang="zh-CN" altLang="en-US" dirty="0">
                <a:latin typeface="Calibri" panose="020F0502020204030204" pitchFamily="34" charset="0"/>
                <a:ea typeface="楷体" panose="02010609060101010101" pitchFamily="49" charset="-122"/>
              </a:rPr>
              <a:t>慕课学生</a:t>
            </a:r>
          </a:p>
        </p:txBody>
      </p:sp>
      <p:pic>
        <p:nvPicPr>
          <p:cNvPr id="6" name="Picture 3" descr="C:\Program Files\Microsoft Office\MEDIA\CAGCAT10\j0195384.wmf"/>
          <p:cNvPicPr>
            <a:picLocks noChangeAspect="1" noChangeArrowheads="1"/>
          </p:cNvPicPr>
          <p:nvPr/>
        </p:nvPicPr>
        <p:blipFill>
          <a:blip r:embed="rId4" cstate="print"/>
          <a:srcRect/>
          <a:stretch>
            <a:fillRect/>
          </a:stretch>
        </p:blipFill>
        <p:spPr bwMode="auto">
          <a:xfrm>
            <a:off x="1742895" y="3868684"/>
            <a:ext cx="1097724" cy="1123466"/>
          </a:xfrm>
          <a:prstGeom prst="rect">
            <a:avLst/>
          </a:prstGeom>
          <a:noFill/>
        </p:spPr>
      </p:pic>
      <p:sp>
        <p:nvSpPr>
          <p:cNvPr id="8" name="文本框 7"/>
          <p:cNvSpPr txBox="1"/>
          <p:nvPr/>
        </p:nvSpPr>
        <p:spPr>
          <a:xfrm>
            <a:off x="1707168" y="4992150"/>
            <a:ext cx="1107996" cy="369332"/>
          </a:xfrm>
          <a:prstGeom prst="rect">
            <a:avLst/>
          </a:prstGeom>
          <a:noFill/>
        </p:spPr>
        <p:txBody>
          <a:bodyPr wrap="none" rtlCol="0">
            <a:spAutoFit/>
          </a:bodyPr>
          <a:lstStyle/>
          <a:p>
            <a:r>
              <a:rPr lang="zh-CN" altLang="en-US" dirty="0">
                <a:latin typeface="Calibri" panose="020F0502020204030204" pitchFamily="34" charset="0"/>
                <a:ea typeface="楷体" panose="02010609060101010101" pitchFamily="49" charset="-122"/>
              </a:rPr>
              <a:t>慕课老师</a:t>
            </a:r>
          </a:p>
        </p:txBody>
      </p:sp>
      <p:sp>
        <p:nvSpPr>
          <p:cNvPr id="9" name="内容占位符 2"/>
          <p:cNvSpPr txBox="1">
            <a:spLocks/>
          </p:cNvSpPr>
          <p:nvPr/>
        </p:nvSpPr>
        <p:spPr bwMode="auto">
          <a:xfrm>
            <a:off x="3146728" y="3726920"/>
            <a:ext cx="7449774" cy="2581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zh-CN" altLang="en-US" sz="2400" kern="0" dirty="0">
                <a:latin typeface="Calibri" panose="020F0502020204030204" pitchFamily="34" charset="0"/>
                <a:ea typeface="楷体" panose="02010609060101010101" pitchFamily="49" charset="-122"/>
              </a:rPr>
              <a:t>这周</a:t>
            </a:r>
            <a:r>
              <a:rPr lang="en-US" altLang="zh-CN" sz="2400" kern="0" dirty="0">
                <a:latin typeface="Times New Roman" panose="02020603050405020304" pitchFamily="18" charset="0"/>
                <a:ea typeface="楷体" panose="02010609060101010101" pitchFamily="49" charset="-122"/>
                <a:cs typeface="Times New Roman" panose="02020603050405020304" pitchFamily="18" charset="0"/>
              </a:rPr>
              <a:t>KMP</a:t>
            </a:r>
            <a:r>
              <a:rPr lang="zh-CN" altLang="en-US" sz="2400" kern="0" dirty="0">
                <a:latin typeface="Calibri" panose="020F0502020204030204" pitchFamily="34" charset="0"/>
                <a:ea typeface="楷体" panose="02010609060101010101" pitchFamily="49" charset="-122"/>
              </a:rPr>
              <a:t>算法的内容，同学们都学会了吗？</a:t>
            </a:r>
            <a:endParaRPr lang="en-US" altLang="zh-CN" sz="2400" kern="0" dirty="0">
              <a:latin typeface="Calibri" panose="020F0502020204030204" pitchFamily="34" charset="0"/>
              <a:ea typeface="楷体" panose="02010609060101010101" pitchFamily="49" charset="-122"/>
            </a:endParaRPr>
          </a:p>
          <a:p>
            <a:r>
              <a:rPr lang="zh-CN" altLang="en-US" sz="2400" kern="0" dirty="0">
                <a:latin typeface="Calibri" panose="020F0502020204030204" pitchFamily="34" charset="0"/>
                <a:ea typeface="楷体" panose="02010609060101010101" pitchFamily="49" charset="-122"/>
              </a:rPr>
              <a:t>我准备额外添加一节习题巩固课，需要讲解哪些内容呢？</a:t>
            </a:r>
            <a:endParaRPr lang="en-US" altLang="zh-CN" sz="2400" kern="0" dirty="0">
              <a:latin typeface="Calibri" panose="020F0502020204030204" pitchFamily="34" charset="0"/>
              <a:ea typeface="楷体" panose="02010609060101010101" pitchFamily="49" charset="-122"/>
            </a:endParaRPr>
          </a:p>
          <a:p>
            <a:r>
              <a:rPr lang="zh-CN" altLang="en-US" sz="2400" kern="0" dirty="0">
                <a:latin typeface="Calibri" panose="020F0502020204030204" pitchFamily="34" charset="0"/>
                <a:ea typeface="楷体" panose="02010609060101010101" pitchFamily="49" charset="-122"/>
              </a:rPr>
              <a:t>我的课程哪些同学跟不上啊？我想给他们发邮件沟通一下。</a:t>
            </a:r>
          </a:p>
        </p:txBody>
      </p:sp>
      <p:sp>
        <p:nvSpPr>
          <p:cNvPr id="11" name="TextBox 8"/>
          <p:cNvSpPr txBox="1"/>
          <p:nvPr/>
        </p:nvSpPr>
        <p:spPr>
          <a:xfrm>
            <a:off x="4907869" y="5548940"/>
            <a:ext cx="4500500" cy="523220"/>
          </a:xfrm>
          <a:prstGeom prst="rect">
            <a:avLst/>
          </a:prstGeom>
          <a:solidFill>
            <a:srgbClr val="FFFF00"/>
          </a:solidFill>
        </p:spPr>
        <p:txBody>
          <a:bodyPr wrap="square" rtlCol="0">
            <a:spAutoFit/>
          </a:bodyPr>
          <a:lstStyle/>
          <a:p>
            <a:r>
              <a:rPr lang="zh-CN" altLang="en-US" sz="2800" dirty="0">
                <a:latin typeface="+mn-ea"/>
                <a:cs typeface="华文楷体"/>
              </a:rPr>
              <a:t>学生总体学习状况统计分析</a:t>
            </a:r>
            <a:endParaRPr lang="en-US" altLang="zh-CN" sz="2800" dirty="0">
              <a:latin typeface="+mn-ea"/>
              <a:cs typeface="华文楷体"/>
            </a:endParaRPr>
          </a:p>
        </p:txBody>
      </p:sp>
      <p:sp>
        <p:nvSpPr>
          <p:cNvPr id="12" name="TextBox 8"/>
          <p:cNvSpPr txBox="1"/>
          <p:nvPr/>
        </p:nvSpPr>
        <p:spPr>
          <a:xfrm>
            <a:off x="4331804" y="2885375"/>
            <a:ext cx="3780420" cy="523220"/>
          </a:xfrm>
          <a:prstGeom prst="rect">
            <a:avLst/>
          </a:prstGeom>
          <a:solidFill>
            <a:srgbClr val="FFFF00"/>
          </a:solidFill>
        </p:spPr>
        <p:txBody>
          <a:bodyPr wrap="square" rtlCol="0">
            <a:spAutoFit/>
          </a:bodyPr>
          <a:lstStyle/>
          <a:p>
            <a:r>
              <a:rPr lang="zh-CN" altLang="en-US" sz="2800" dirty="0">
                <a:latin typeface="+mn-ea"/>
                <a:cs typeface="华文楷体"/>
              </a:rPr>
              <a:t>学生个体学习状况分析</a:t>
            </a:r>
            <a:endParaRPr lang="en-US" altLang="zh-CN" sz="2800" dirty="0">
              <a:latin typeface="+mn-ea"/>
              <a:cs typeface="华文楷体"/>
            </a:endParaRPr>
          </a:p>
        </p:txBody>
      </p:sp>
    </p:spTree>
    <p:extLst>
      <p:ext uri="{BB962C8B-B14F-4D97-AF65-F5344CB8AC3E}">
        <p14:creationId xmlns:p14="http://schemas.microsoft.com/office/powerpoint/2010/main" val="91826929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ea"/>
                <a:ea typeface="+mn-ea"/>
              </a:rPr>
              <a:t>问题定义</a:t>
            </a:r>
            <a:endParaRPr lang="zh-CN" altLang="en-US" dirty="0">
              <a:latin typeface="+mn-ea"/>
              <a:ea typeface="+mn-ea"/>
            </a:endParaRPr>
          </a:p>
        </p:txBody>
      </p:sp>
      <p:sp>
        <p:nvSpPr>
          <p:cNvPr id="3" name="内容占位符 2"/>
          <p:cNvSpPr>
            <a:spLocks noGrp="1"/>
          </p:cNvSpPr>
          <p:nvPr>
            <p:ph idx="1"/>
          </p:nvPr>
        </p:nvSpPr>
        <p:spPr/>
        <p:txBody>
          <a:bodyPr/>
          <a:lstStyle/>
          <a:p>
            <a:r>
              <a:rPr lang="zh-CN" altLang="en-US" dirty="0" smtClean="0">
                <a:latin typeface="+mn-ea"/>
              </a:rPr>
              <a:t>传统的学生评估</a:t>
            </a:r>
            <a:endParaRPr lang="en-US" altLang="zh-CN" dirty="0" smtClean="0">
              <a:latin typeface="+mn-ea"/>
            </a:endParaRPr>
          </a:p>
          <a:p>
            <a:pPr lvl="1"/>
            <a:r>
              <a:rPr lang="zh-CN" altLang="en-US" dirty="0" smtClean="0">
                <a:latin typeface="+mn-ea"/>
              </a:rPr>
              <a:t>使用总分评价</a:t>
            </a:r>
            <a:endParaRPr lang="en-US" altLang="zh-CN" dirty="0" smtClean="0">
              <a:latin typeface="+mn-ea"/>
            </a:endParaRPr>
          </a:p>
          <a:p>
            <a:pPr lvl="1"/>
            <a:r>
              <a:rPr lang="zh-CN" altLang="en-US" dirty="0" smtClean="0">
                <a:latin typeface="+mn-ea"/>
              </a:rPr>
              <a:t>反应总体成绩</a:t>
            </a:r>
            <a:endParaRPr lang="en-US" altLang="zh-CN" dirty="0" smtClean="0">
              <a:latin typeface="+mn-ea"/>
            </a:endParaRPr>
          </a:p>
          <a:p>
            <a:pPr marL="457200" lvl="1" indent="0">
              <a:buNone/>
            </a:pPr>
            <a:endParaRPr lang="en-US" altLang="zh-CN" dirty="0" smtClean="0">
              <a:latin typeface="+mn-ea"/>
            </a:endParaRPr>
          </a:p>
          <a:p>
            <a:r>
              <a:rPr lang="zh-CN" altLang="en-US" dirty="0">
                <a:latin typeface="+mn-ea"/>
              </a:rPr>
              <a:t>基于知识点的慕课学生评估</a:t>
            </a:r>
            <a:endParaRPr lang="en-US" altLang="zh-CN" dirty="0">
              <a:latin typeface="+mn-ea"/>
            </a:endParaRPr>
          </a:p>
          <a:p>
            <a:pPr lvl="1"/>
            <a:r>
              <a:rPr lang="zh-CN" altLang="en-US" dirty="0" smtClean="0">
                <a:latin typeface="+mn-ea"/>
              </a:rPr>
              <a:t>计算</a:t>
            </a:r>
            <a:r>
              <a:rPr lang="en-US" altLang="zh-CN" dirty="0" smtClean="0">
                <a:latin typeface="+mn-ea"/>
              </a:rPr>
              <a:t>MOOC</a:t>
            </a:r>
            <a:r>
              <a:rPr lang="zh-CN" altLang="en-US" dirty="0" smtClean="0">
                <a:latin typeface="+mn-ea"/>
              </a:rPr>
              <a:t>学生</a:t>
            </a:r>
            <a:r>
              <a:rPr lang="zh-CN" altLang="en-US" dirty="0">
                <a:latin typeface="+mn-ea"/>
              </a:rPr>
              <a:t>掌握知识点的概率</a:t>
            </a:r>
            <a:endParaRPr lang="en-US" altLang="zh-CN" dirty="0">
              <a:latin typeface="+mn-ea"/>
            </a:endParaRPr>
          </a:p>
          <a:p>
            <a:pPr lvl="1"/>
            <a:r>
              <a:rPr lang="zh-CN" altLang="en-US" dirty="0">
                <a:latin typeface="+mn-ea"/>
              </a:rPr>
              <a:t>反应知识点掌握状况</a:t>
            </a:r>
            <a:endParaRPr lang="en-US" altLang="zh-CN" dirty="0">
              <a:latin typeface="+mn-ea"/>
            </a:endParaRPr>
          </a:p>
          <a:p>
            <a:endParaRPr lang="zh-CN" altLang="en-US" dirty="0">
              <a:latin typeface="+mn-ea"/>
            </a:endParaRPr>
          </a:p>
        </p:txBody>
      </p:sp>
    </p:spTree>
    <p:extLst>
      <p:ext uri="{BB962C8B-B14F-4D97-AF65-F5344CB8AC3E}">
        <p14:creationId xmlns:p14="http://schemas.microsoft.com/office/powerpoint/2010/main" val="2120075259"/>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j-ea"/>
              </a:rPr>
              <a:t>学生评估相关研究</a:t>
            </a:r>
            <a:endParaRPr lang="zh-CN" altLang="en-US" dirty="0">
              <a:latin typeface="+mj-ea"/>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699945878"/>
              </p:ext>
            </p:extLst>
          </p:nvPr>
        </p:nvGraphicFramePr>
        <p:xfrm>
          <a:off x="729712" y="1723057"/>
          <a:ext cx="9996406" cy="4788641"/>
        </p:xfrm>
        <a:graphic>
          <a:graphicData uri="http://schemas.openxmlformats.org/drawingml/2006/table">
            <a:tbl>
              <a:tblPr firstRow="1" bandRow="1">
                <a:tableStyleId>{8A107856-5554-42FB-B03E-39F5DBC370BA}</a:tableStyleId>
              </a:tblPr>
              <a:tblGrid>
                <a:gridCol w="1192078">
                  <a:extLst>
                    <a:ext uri="{9D8B030D-6E8A-4147-A177-3AD203B41FA5}">
                      <a16:colId xmlns:a16="http://schemas.microsoft.com/office/drawing/2014/main" xmlns="" val="20000"/>
                    </a:ext>
                  </a:extLst>
                </a:gridCol>
                <a:gridCol w="3146156"/>
                <a:gridCol w="2743200">
                  <a:extLst>
                    <a:ext uri="{9D8B030D-6E8A-4147-A177-3AD203B41FA5}">
                      <a16:colId xmlns:a16="http://schemas.microsoft.com/office/drawing/2014/main" xmlns="" val="20001"/>
                    </a:ext>
                  </a:extLst>
                </a:gridCol>
                <a:gridCol w="2914972">
                  <a:extLst>
                    <a:ext uri="{9D8B030D-6E8A-4147-A177-3AD203B41FA5}">
                      <a16:colId xmlns:a16="http://schemas.microsoft.com/office/drawing/2014/main" xmlns="" val="20002"/>
                    </a:ext>
                  </a:extLst>
                </a:gridCol>
              </a:tblGrid>
              <a:tr h="609143">
                <a:tc>
                  <a:txBody>
                    <a:bodyPr/>
                    <a:lstStyle/>
                    <a:p>
                      <a:pPr algn="ctr" fontAlgn="ctr"/>
                      <a:r>
                        <a:rPr lang="zh-CN" altLang="en-US" sz="2800" b="0" i="0" u="none" strike="noStrike" dirty="0" smtClean="0">
                          <a:solidFill>
                            <a:srgbClr val="000000"/>
                          </a:solidFill>
                          <a:effectLst/>
                          <a:latin typeface="楷体" panose="02010609060101010101" pitchFamily="49" charset="-122"/>
                          <a:ea typeface="楷体" panose="02010609060101010101" pitchFamily="49" charset="-122"/>
                        </a:rPr>
                        <a:t>方法</a:t>
                      </a:r>
                      <a:endParaRPr lang="zh-CN" altLang="en-US" sz="2800" b="0" i="0" u="none" strike="noStrike" dirty="0">
                        <a:solidFill>
                          <a:srgbClr val="000000"/>
                        </a:solidFill>
                        <a:effectLst/>
                        <a:latin typeface="楷体" panose="02010609060101010101" pitchFamily="49" charset="-122"/>
                        <a:ea typeface="楷体" panose="02010609060101010101" pitchFamily="49" charset="-122"/>
                      </a:endParaRPr>
                    </a:p>
                  </a:txBody>
                  <a:tcPr marL="9525" marR="9525" marT="9525" marB="0" anchor="ctr">
                    <a:solidFill>
                      <a:schemeClr val="bg1"/>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2800" b="0" i="0" u="none" strike="noStrike" dirty="0" smtClean="0">
                          <a:solidFill>
                            <a:srgbClr val="000000"/>
                          </a:solidFill>
                          <a:effectLst/>
                          <a:latin typeface="楷体" panose="02010609060101010101" pitchFamily="49" charset="-122"/>
                          <a:ea typeface="楷体" panose="02010609060101010101" pitchFamily="49" charset="-122"/>
                        </a:rPr>
                        <a:t>特点</a:t>
                      </a:r>
                    </a:p>
                  </a:txBody>
                  <a:tcPr marL="9525" marR="9525" marT="9525" marB="0" anchor="ctr">
                    <a:solidFill>
                      <a:schemeClr val="bg1"/>
                    </a:solidFill>
                  </a:tcPr>
                </a:tc>
                <a:tc>
                  <a:txBody>
                    <a:bodyPr/>
                    <a:lstStyle/>
                    <a:p>
                      <a:pPr algn="ctr" fontAlgn="ctr"/>
                      <a:r>
                        <a:rPr lang="zh-CN" altLang="en-US" sz="2800" b="0" i="0" u="none" strike="noStrike" dirty="0" smtClean="0">
                          <a:solidFill>
                            <a:srgbClr val="000000"/>
                          </a:solidFill>
                          <a:effectLst/>
                          <a:latin typeface="楷体" panose="02010609060101010101" pitchFamily="49" charset="-122"/>
                          <a:ea typeface="楷体" panose="02010609060101010101" pitchFamily="49" charset="-122"/>
                        </a:rPr>
                        <a:t>缺点</a:t>
                      </a:r>
                      <a:endParaRPr lang="zh-CN" altLang="en-US" sz="2800" b="0" i="0" u="none" strike="noStrike" dirty="0">
                        <a:solidFill>
                          <a:srgbClr val="000000"/>
                        </a:solidFill>
                        <a:effectLst/>
                        <a:latin typeface="楷体" panose="02010609060101010101" pitchFamily="49" charset="-122"/>
                        <a:ea typeface="楷体" panose="02010609060101010101" pitchFamily="49" charset="-122"/>
                      </a:endParaRPr>
                    </a:p>
                  </a:txBody>
                  <a:tcPr marL="9525" marR="9525" marT="9525" marB="0" anchor="ctr">
                    <a:solidFill>
                      <a:schemeClr val="bg1"/>
                    </a:solidFill>
                  </a:tcPr>
                </a:tc>
                <a:tc>
                  <a:txBody>
                    <a:bodyPr/>
                    <a:lstStyle/>
                    <a:p>
                      <a:pPr algn="ctr" fontAlgn="ctr"/>
                      <a:r>
                        <a:rPr lang="zh-CN" altLang="en-US" sz="2800" b="0" i="0" u="none" strike="noStrike" dirty="0">
                          <a:solidFill>
                            <a:srgbClr val="000000"/>
                          </a:solidFill>
                          <a:effectLst/>
                          <a:latin typeface="楷体" panose="02010609060101010101" pitchFamily="49" charset="-122"/>
                          <a:ea typeface="楷体" panose="02010609060101010101" pitchFamily="49" charset="-122"/>
                        </a:rPr>
                        <a:t>相关文献</a:t>
                      </a:r>
                    </a:p>
                  </a:txBody>
                  <a:tcPr marL="9525" marR="9525" marT="9525" marB="0" anchor="ctr">
                    <a:solidFill>
                      <a:schemeClr val="bg1"/>
                    </a:solidFill>
                  </a:tcPr>
                </a:tc>
                <a:extLst>
                  <a:ext uri="{0D108BD9-81ED-4DB2-BD59-A6C34878D82A}">
                    <a16:rowId xmlns:a16="http://schemas.microsoft.com/office/drawing/2014/main" xmlns="" val="10000"/>
                  </a:ext>
                </a:extLst>
              </a:tr>
              <a:tr h="908318">
                <a:tc>
                  <a:txBody>
                    <a:bodyPr/>
                    <a:lstStyle/>
                    <a:p>
                      <a:pPr algn="l" fontAlgn="ctr"/>
                      <a:r>
                        <a:rPr lang="zh-CN" altLang="en-US" sz="2400" b="0" i="0" u="none" strike="noStrike" dirty="0" smtClean="0">
                          <a:solidFill>
                            <a:srgbClr val="000000"/>
                          </a:solidFill>
                          <a:effectLst/>
                          <a:latin typeface="楷体" panose="02010609060101010101" pitchFamily="49" charset="-122"/>
                          <a:ea typeface="楷体" panose="02010609060101010101" pitchFamily="49" charset="-122"/>
                        </a:rPr>
                        <a:t>基于回归</a:t>
                      </a:r>
                      <a:r>
                        <a:rPr lang="en-US" altLang="zh-CN" sz="2400" b="0" i="0" u="none" strike="noStrike" dirty="0" smtClean="0">
                          <a:solidFill>
                            <a:srgbClr val="000000"/>
                          </a:solidFill>
                          <a:effectLst/>
                          <a:latin typeface="楷体" panose="02010609060101010101" pitchFamily="49" charset="-122"/>
                          <a:ea typeface="楷体" panose="02010609060101010101" pitchFamily="49" charset="-122"/>
                        </a:rPr>
                        <a:t>/</a:t>
                      </a:r>
                      <a:r>
                        <a:rPr lang="zh-CN" altLang="en-US" sz="2400" b="0" i="0" u="none" strike="noStrike" dirty="0" smtClean="0">
                          <a:solidFill>
                            <a:srgbClr val="000000"/>
                          </a:solidFill>
                          <a:effectLst/>
                          <a:latin typeface="楷体" panose="02010609060101010101" pitchFamily="49" charset="-122"/>
                          <a:ea typeface="楷体" panose="02010609060101010101" pitchFamily="49" charset="-122"/>
                        </a:rPr>
                        <a:t>分类</a:t>
                      </a:r>
                      <a:endParaRPr lang="zh-CN" altLang="en-US" sz="2400" b="0" i="0" u="none" strike="noStrike" dirty="0">
                        <a:solidFill>
                          <a:srgbClr val="000000"/>
                        </a:solidFill>
                        <a:effectLst/>
                        <a:latin typeface="楷体" panose="02010609060101010101" pitchFamily="49" charset="-122"/>
                        <a:ea typeface="楷体" panose="02010609060101010101" pitchFamily="49" charset="-122"/>
                      </a:endParaRPr>
                    </a:p>
                  </a:txBody>
                  <a:tcPr marL="9525" marR="9525" marT="9525"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CN" altLang="en-US" sz="2400" b="0" i="0" u="none" strike="noStrike" dirty="0" smtClean="0">
                          <a:solidFill>
                            <a:srgbClr val="000000"/>
                          </a:solidFill>
                          <a:effectLst/>
                          <a:latin typeface="楷体" panose="02010609060101010101" pitchFamily="49" charset="-122"/>
                          <a:ea typeface="楷体" panose="02010609060101010101" pitchFamily="49" charset="-122"/>
                        </a:rPr>
                        <a:t>基于行为数据，预测学生最终成绩</a:t>
                      </a:r>
                    </a:p>
                  </a:txBody>
                  <a:tcPr marL="9525" marR="9525" marT="9525" marB="0" anchor="ctr"/>
                </a:tc>
                <a:tc>
                  <a:txBody>
                    <a:bodyPr/>
                    <a:lstStyle/>
                    <a:p>
                      <a:pPr algn="l" fontAlgn="ctr"/>
                      <a:r>
                        <a:rPr lang="zh-CN" altLang="en-US" sz="2400" b="0" i="0" u="none" strike="noStrike" dirty="0">
                          <a:solidFill>
                            <a:srgbClr val="000000"/>
                          </a:solidFill>
                          <a:effectLst/>
                          <a:latin typeface="楷体" panose="02010609060101010101" pitchFamily="49" charset="-122"/>
                          <a:ea typeface="楷体" panose="02010609060101010101" pitchFamily="49" charset="-122"/>
                        </a:rPr>
                        <a:t>预测学生整体</a:t>
                      </a:r>
                      <a:r>
                        <a:rPr lang="zh-CN" altLang="en-US" sz="2400" b="0" i="0" u="none" strike="noStrike" dirty="0" smtClean="0">
                          <a:solidFill>
                            <a:srgbClr val="000000"/>
                          </a:solidFill>
                          <a:effectLst/>
                          <a:latin typeface="楷体" panose="02010609060101010101" pitchFamily="49" charset="-122"/>
                          <a:ea typeface="楷体" panose="02010609060101010101" pitchFamily="49" charset="-122"/>
                        </a:rPr>
                        <a:t>得分，没有细致到知识点</a:t>
                      </a:r>
                      <a:endParaRPr lang="zh-CN" altLang="en-US" sz="2400" b="0" i="0" u="none" strike="noStrike" dirty="0">
                        <a:solidFill>
                          <a:srgbClr val="000000"/>
                        </a:solidFill>
                        <a:effectLst/>
                        <a:latin typeface="楷体" panose="02010609060101010101" pitchFamily="49" charset="-122"/>
                        <a:ea typeface="楷体" panose="02010609060101010101" pitchFamily="49" charset="-122"/>
                      </a:endParaRPr>
                    </a:p>
                  </a:txBody>
                  <a:tcPr marL="9525" marR="9525" marT="9525" marB="0" anchor="ctr"/>
                </a:tc>
                <a:tc>
                  <a:txBody>
                    <a:bodyPr/>
                    <a:lstStyle/>
                    <a:p>
                      <a:pPr algn="ctr" fontAlgn="ctr"/>
                      <a:r>
                        <a:rPr lang="en-US" altLang="zh-CN" sz="2000" dirty="0" smtClean="0"/>
                        <a:t>[</a:t>
                      </a:r>
                      <a:r>
                        <a:rPr lang="en-US" altLang="zh-CN" sz="2000" b="0" i="0" u="none" strike="noStrike" kern="1200" dirty="0" smtClean="0">
                          <a:solidFill>
                            <a:srgbClr val="000000"/>
                          </a:solidFill>
                          <a:effectLst/>
                          <a:latin typeface="楷体" panose="02010609060101010101" pitchFamily="49" charset="-122"/>
                          <a:ea typeface="楷体" panose="02010609060101010101" pitchFamily="49" charset="-122"/>
                          <a:cs typeface="+mn-cs"/>
                        </a:rPr>
                        <a:t>Bergner et al. 2015</a:t>
                      </a:r>
                      <a:r>
                        <a:rPr lang="en-US" altLang="zh-CN" sz="2000" dirty="0" smtClean="0"/>
                        <a:t>]</a:t>
                      </a:r>
                      <a:endParaRPr lang="en-US" sz="2000" b="0" i="0" u="none" strike="noStrike" dirty="0" smtClean="0">
                        <a:solidFill>
                          <a:srgbClr val="000000"/>
                        </a:solidFill>
                        <a:effectLst/>
                        <a:latin typeface="楷体" panose="02010609060101010101" pitchFamily="49" charset="-122"/>
                        <a:ea typeface="楷体" panose="02010609060101010101" pitchFamily="49" charset="-122"/>
                      </a:endParaRPr>
                    </a:p>
                    <a:p>
                      <a:pPr algn="ctr" fontAlgn="ctr"/>
                      <a:r>
                        <a:rPr lang="en-US" sz="2000" b="0" i="0" u="none" strike="noStrike" dirty="0" smtClean="0">
                          <a:solidFill>
                            <a:srgbClr val="000000"/>
                          </a:solidFill>
                          <a:effectLst/>
                          <a:latin typeface="楷体" panose="02010609060101010101" pitchFamily="49" charset="-122"/>
                          <a:ea typeface="楷体" panose="02010609060101010101" pitchFamily="49" charset="-122"/>
                        </a:rPr>
                        <a:t>[</a:t>
                      </a:r>
                      <a:r>
                        <a:rPr lang="en-US" sz="2000" b="0" i="0" u="none" strike="noStrike" dirty="0" err="1">
                          <a:solidFill>
                            <a:srgbClr val="000000"/>
                          </a:solidFill>
                          <a:effectLst/>
                          <a:latin typeface="楷体" panose="02010609060101010101" pitchFamily="49" charset="-122"/>
                          <a:ea typeface="楷体" panose="02010609060101010101" pitchFamily="49" charset="-122"/>
                        </a:rPr>
                        <a:t>Strecht</a:t>
                      </a:r>
                      <a:r>
                        <a:rPr lang="en-US" sz="2000" b="0" i="0" u="none" strike="noStrike" dirty="0">
                          <a:solidFill>
                            <a:srgbClr val="000000"/>
                          </a:solidFill>
                          <a:effectLst/>
                          <a:latin typeface="楷体" panose="02010609060101010101" pitchFamily="49" charset="-122"/>
                          <a:ea typeface="楷体" panose="02010609060101010101" pitchFamily="49" charset="-122"/>
                        </a:rPr>
                        <a:t> et al. 2015]</a:t>
                      </a:r>
                    </a:p>
                  </a:txBody>
                  <a:tcPr marL="9525" marR="9525" marT="9525" marB="0" anchor="ctr"/>
                </a:tc>
                <a:extLst>
                  <a:ext uri="{0D108BD9-81ED-4DB2-BD59-A6C34878D82A}">
                    <a16:rowId xmlns:a16="http://schemas.microsoft.com/office/drawing/2014/main" xmlns="" val="10001"/>
                  </a:ext>
                </a:extLst>
              </a:tr>
              <a:tr h="928014">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zh-CN" sz="2400" b="0" i="0" u="none" strike="noStrike" dirty="0" smtClean="0">
                          <a:solidFill>
                            <a:srgbClr val="000000"/>
                          </a:solidFill>
                          <a:effectLst/>
                          <a:latin typeface="楷体" panose="02010609060101010101" pitchFamily="49" charset="-122"/>
                          <a:ea typeface="楷体" panose="02010609060101010101" pitchFamily="49" charset="-122"/>
                        </a:rPr>
                        <a:t>PFA/LFA</a:t>
                      </a:r>
                      <a:endParaRPr lang="zh-CN" altLang="en-US" sz="2400" b="0" i="0" u="none" strike="noStrike" dirty="0">
                        <a:solidFill>
                          <a:srgbClr val="000000"/>
                        </a:solidFill>
                        <a:effectLst/>
                        <a:latin typeface="楷体" panose="02010609060101010101" pitchFamily="49" charset="-122"/>
                        <a:ea typeface="楷体" panose="02010609060101010101" pitchFamily="49" charset="-122"/>
                      </a:endParaRPr>
                    </a:p>
                  </a:txBody>
                  <a:tcPr marL="9525" marR="9525" marT="9525"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CN" altLang="en-US" sz="2400" b="0" i="0" u="none" strike="noStrike" dirty="0" smtClean="0">
                          <a:solidFill>
                            <a:srgbClr val="000000"/>
                          </a:solidFill>
                          <a:effectLst/>
                          <a:latin typeface="楷体" panose="02010609060101010101" pitchFamily="49" charset="-122"/>
                          <a:ea typeface="楷体" panose="02010609060101010101" pitchFamily="49" charset="-122"/>
                        </a:rPr>
                        <a:t>利用学生历史表现进行逻辑回归，刻画题目难度和学生能力</a:t>
                      </a:r>
                    </a:p>
                  </a:txBody>
                  <a:tcPr marL="9525" marR="9525" marT="9525" marB="0" anchor="ctr"/>
                </a:tc>
                <a:tc>
                  <a:txBody>
                    <a:bodyPr/>
                    <a:lstStyle/>
                    <a:p>
                      <a:pPr algn="l" fontAlgn="ctr"/>
                      <a:r>
                        <a:rPr lang="zh-CN" altLang="en-US" sz="2400" b="0" i="0" u="none" strike="noStrike" dirty="0" smtClean="0">
                          <a:solidFill>
                            <a:srgbClr val="000000"/>
                          </a:solidFill>
                          <a:effectLst/>
                          <a:latin typeface="楷体" panose="02010609060101010101" pitchFamily="49" charset="-122"/>
                          <a:ea typeface="楷体" panose="02010609060101010101" pitchFamily="49" charset="-122"/>
                        </a:rPr>
                        <a:t>无法融合知识点的结构关系</a:t>
                      </a:r>
                      <a:endParaRPr lang="zh-CN" altLang="en-US" sz="2400" b="0" i="0" u="none" strike="noStrike" dirty="0">
                        <a:solidFill>
                          <a:srgbClr val="000000"/>
                        </a:solidFill>
                        <a:effectLst/>
                        <a:latin typeface="楷体" panose="02010609060101010101" pitchFamily="49" charset="-122"/>
                        <a:ea typeface="楷体" panose="02010609060101010101" pitchFamily="49" charset="-122"/>
                      </a:endParaRPr>
                    </a:p>
                  </a:txBody>
                  <a:tcPr marL="9525" marR="9525" marT="9525" marB="0" anchor="ctr"/>
                </a:tc>
                <a:tc>
                  <a:txBody>
                    <a:bodyPr/>
                    <a:lstStyle/>
                    <a:p>
                      <a:pPr algn="ctr" fontAlgn="ctr"/>
                      <a:r>
                        <a:rPr lang="da-DK" sz="2000" b="0" i="0" u="none" strike="noStrike" dirty="0">
                          <a:solidFill>
                            <a:srgbClr val="000000"/>
                          </a:solidFill>
                          <a:effectLst/>
                          <a:latin typeface="楷体" panose="02010609060101010101" pitchFamily="49" charset="-122"/>
                          <a:ea typeface="楷体" panose="02010609060101010101" pitchFamily="49" charset="-122"/>
                        </a:rPr>
                        <a:t>[Cen et al. 2006</a:t>
                      </a:r>
                      <a:r>
                        <a:rPr lang="da-DK" sz="2000" b="0" i="0" u="none" strike="noStrike" dirty="0" smtClean="0">
                          <a:solidFill>
                            <a:srgbClr val="000000"/>
                          </a:solidFill>
                          <a:effectLst/>
                          <a:latin typeface="楷体" panose="02010609060101010101" pitchFamily="49" charset="-122"/>
                          <a:ea typeface="楷体" panose="02010609060101010101" pitchFamily="49" charset="-122"/>
                        </a:rPr>
                        <a:t>]</a:t>
                      </a:r>
                    </a:p>
                    <a:p>
                      <a:pPr algn="ctr" fontAlgn="ctr"/>
                      <a:r>
                        <a:rPr lang="da-DK" sz="2000" b="0" i="0" u="none" strike="noStrike" dirty="0" smtClean="0">
                          <a:solidFill>
                            <a:srgbClr val="000000"/>
                          </a:solidFill>
                          <a:effectLst/>
                          <a:latin typeface="楷体" panose="02010609060101010101" pitchFamily="49" charset="-122"/>
                          <a:ea typeface="楷体" panose="02010609060101010101" pitchFamily="49" charset="-122"/>
                        </a:rPr>
                        <a:t>[</a:t>
                      </a:r>
                      <a:r>
                        <a:rPr lang="da-DK" sz="2000" b="0" i="0" u="none" strike="noStrike" dirty="0">
                          <a:solidFill>
                            <a:srgbClr val="000000"/>
                          </a:solidFill>
                          <a:effectLst/>
                          <a:latin typeface="楷体" panose="02010609060101010101" pitchFamily="49" charset="-122"/>
                          <a:ea typeface="楷体" panose="02010609060101010101" pitchFamily="49" charset="-122"/>
                        </a:rPr>
                        <a:t>Pavlik et al. 2009] </a:t>
                      </a:r>
                    </a:p>
                  </a:txBody>
                  <a:tcPr marL="9525" marR="9525" marT="9525" marB="0" anchor="ctr"/>
                </a:tc>
                <a:extLst>
                  <a:ext uri="{0D108BD9-81ED-4DB2-BD59-A6C34878D82A}">
                    <a16:rowId xmlns:a16="http://schemas.microsoft.com/office/drawing/2014/main" xmlns="" val="10002"/>
                  </a:ext>
                </a:extLst>
              </a:tr>
              <a:tr h="105757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zh-CN" sz="2400" b="0" i="0" u="none" strike="noStrike" dirty="0" smtClean="0">
                          <a:solidFill>
                            <a:srgbClr val="000000"/>
                          </a:solidFill>
                          <a:effectLst/>
                          <a:latin typeface="楷体" panose="02010609060101010101" pitchFamily="49" charset="-122"/>
                          <a:ea typeface="楷体" panose="02010609060101010101" pitchFamily="49" charset="-122"/>
                        </a:rPr>
                        <a:t>DKT</a:t>
                      </a:r>
                      <a:endParaRPr lang="zh-CN" altLang="en-US" sz="2400" b="0" i="0" u="none" strike="noStrike" dirty="0">
                        <a:solidFill>
                          <a:srgbClr val="000000"/>
                        </a:solidFill>
                        <a:effectLst/>
                        <a:latin typeface="楷体" panose="02010609060101010101" pitchFamily="49" charset="-122"/>
                        <a:ea typeface="楷体" panose="02010609060101010101" pitchFamily="49" charset="-122"/>
                      </a:endParaRPr>
                    </a:p>
                  </a:txBody>
                  <a:tcPr marL="9525" marR="9525" marT="9525"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CN" altLang="en-US" sz="2400" b="0" i="0" u="none" strike="noStrike" dirty="0" smtClean="0">
                          <a:solidFill>
                            <a:srgbClr val="000000"/>
                          </a:solidFill>
                          <a:effectLst/>
                          <a:latin typeface="楷体" panose="02010609060101010101" pitchFamily="49" charset="-122"/>
                          <a:ea typeface="楷体" panose="02010609060101010101" pitchFamily="49" charset="-122"/>
                        </a:rPr>
                        <a:t>使用</a:t>
                      </a:r>
                      <a:r>
                        <a:rPr lang="en-US" altLang="zh-CN" sz="2400" b="0" i="0" u="none" strike="noStrike" dirty="0" smtClean="0">
                          <a:solidFill>
                            <a:srgbClr val="000000"/>
                          </a:solidFill>
                          <a:effectLst/>
                          <a:latin typeface="楷体" panose="02010609060101010101" pitchFamily="49" charset="-122"/>
                          <a:ea typeface="楷体" panose="02010609060101010101" pitchFamily="49" charset="-122"/>
                        </a:rPr>
                        <a:t>RNN</a:t>
                      </a:r>
                      <a:r>
                        <a:rPr lang="zh-CN" altLang="en-US" sz="2400" b="0" i="0" u="none" strike="noStrike" dirty="0" smtClean="0">
                          <a:solidFill>
                            <a:srgbClr val="000000"/>
                          </a:solidFill>
                          <a:effectLst/>
                          <a:latin typeface="楷体" panose="02010609060101010101" pitchFamily="49" charset="-122"/>
                          <a:ea typeface="楷体" panose="02010609060101010101" pitchFamily="49" charset="-122"/>
                        </a:rPr>
                        <a:t>，自动化学习知识点的联系</a:t>
                      </a:r>
                    </a:p>
                  </a:txBody>
                  <a:tcPr marL="9525" marR="9525" marT="9525"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CN" altLang="en-US" sz="2400" b="0" i="0" u="none" strike="noStrike" dirty="0" smtClean="0">
                          <a:solidFill>
                            <a:srgbClr val="000000"/>
                          </a:solidFill>
                          <a:effectLst/>
                          <a:latin typeface="楷体" panose="02010609060101010101" pitchFamily="49" charset="-122"/>
                          <a:ea typeface="楷体" panose="02010609060101010101" pitchFamily="49" charset="-122"/>
                        </a:rPr>
                        <a:t>题目聚类定义知识点，难以解释</a:t>
                      </a:r>
                    </a:p>
                  </a:txBody>
                  <a:tcPr marL="9525" marR="9525" marT="9525" marB="0" anchor="ctr"/>
                </a:tc>
                <a:tc>
                  <a:txBody>
                    <a:bodyPr/>
                    <a:lstStyle/>
                    <a:p>
                      <a:pPr algn="ctr" fontAlgn="ctr"/>
                      <a:r>
                        <a:rPr lang="en-US" sz="2000" b="0" i="0" u="none" strike="noStrike" dirty="0">
                          <a:solidFill>
                            <a:srgbClr val="000000"/>
                          </a:solidFill>
                          <a:effectLst/>
                          <a:latin typeface="楷体" panose="02010609060101010101" pitchFamily="49" charset="-122"/>
                          <a:ea typeface="楷体" panose="02010609060101010101" pitchFamily="49" charset="-122"/>
                        </a:rPr>
                        <a:t>[Lee et al. 2012</a:t>
                      </a:r>
                      <a:r>
                        <a:rPr lang="en-US" sz="2000" b="0" i="0" u="none" strike="noStrike" dirty="0" smtClean="0">
                          <a:solidFill>
                            <a:srgbClr val="000000"/>
                          </a:solidFill>
                          <a:effectLst/>
                          <a:latin typeface="楷体" panose="02010609060101010101" pitchFamily="49" charset="-122"/>
                          <a:ea typeface="楷体" panose="02010609060101010101" pitchFamily="49" charset="-122"/>
                        </a:rPr>
                        <a:t>] [</a:t>
                      </a:r>
                      <a:r>
                        <a:rPr lang="en-US" sz="2000" b="0" i="0" u="none" strike="noStrike" dirty="0" err="1" smtClean="0">
                          <a:solidFill>
                            <a:srgbClr val="000000"/>
                          </a:solidFill>
                          <a:effectLst/>
                          <a:latin typeface="楷体" panose="02010609060101010101" pitchFamily="49" charset="-122"/>
                          <a:ea typeface="楷体" panose="02010609060101010101" pitchFamily="49" charset="-122"/>
                        </a:rPr>
                        <a:t>Yudelson</a:t>
                      </a:r>
                      <a:r>
                        <a:rPr lang="en-US" sz="2000" b="0" i="0" u="none" strike="noStrike" dirty="0" smtClean="0">
                          <a:solidFill>
                            <a:srgbClr val="000000"/>
                          </a:solidFill>
                          <a:effectLst/>
                          <a:latin typeface="楷体" panose="02010609060101010101" pitchFamily="49" charset="-122"/>
                          <a:ea typeface="楷体" panose="02010609060101010101" pitchFamily="49" charset="-122"/>
                        </a:rPr>
                        <a:t> </a:t>
                      </a:r>
                      <a:r>
                        <a:rPr lang="en-US" sz="2000" b="0" i="0" u="none" strike="noStrike" dirty="0">
                          <a:solidFill>
                            <a:srgbClr val="000000"/>
                          </a:solidFill>
                          <a:effectLst/>
                          <a:latin typeface="楷体" panose="02010609060101010101" pitchFamily="49" charset="-122"/>
                          <a:ea typeface="楷体" panose="02010609060101010101" pitchFamily="49" charset="-122"/>
                        </a:rPr>
                        <a:t>et al. 2013</a:t>
                      </a:r>
                      <a:r>
                        <a:rPr lang="en-US" sz="2000" b="0" i="0" u="none" strike="noStrike" dirty="0" smtClean="0">
                          <a:solidFill>
                            <a:srgbClr val="000000"/>
                          </a:solidFill>
                          <a:effectLst/>
                          <a:latin typeface="楷体" panose="02010609060101010101" pitchFamily="49" charset="-122"/>
                          <a:ea typeface="楷体" panose="02010609060101010101" pitchFamily="49" charset="-122"/>
                        </a:rPr>
                        <a:t>]</a:t>
                      </a:r>
                    </a:p>
                    <a:p>
                      <a:pPr algn="ctr" fontAlgn="ctr"/>
                      <a:r>
                        <a:rPr lang="en-US" altLang="zh-CN" sz="2000" b="0" i="0" u="none" strike="noStrike" dirty="0" smtClean="0">
                          <a:solidFill>
                            <a:srgbClr val="000000"/>
                          </a:solidFill>
                          <a:effectLst/>
                          <a:latin typeface="楷体" panose="02010609060101010101" pitchFamily="49" charset="-122"/>
                          <a:ea typeface="楷体" panose="02010609060101010101" pitchFamily="49" charset="-122"/>
                        </a:rPr>
                        <a:t>[</a:t>
                      </a:r>
                      <a:r>
                        <a:rPr lang="en-US" altLang="zh-CN" sz="2000" b="0" i="0" u="none" strike="noStrike" dirty="0" err="1" smtClean="0">
                          <a:solidFill>
                            <a:srgbClr val="000000"/>
                          </a:solidFill>
                          <a:effectLst/>
                          <a:latin typeface="楷体" panose="02010609060101010101" pitchFamily="49" charset="-122"/>
                          <a:ea typeface="楷体" panose="02010609060101010101" pitchFamily="49" charset="-122"/>
                        </a:rPr>
                        <a:t>Pardos</a:t>
                      </a:r>
                      <a:r>
                        <a:rPr lang="en-US" altLang="zh-CN" sz="2000" b="0" i="0" u="none" strike="noStrike" dirty="0" smtClean="0">
                          <a:solidFill>
                            <a:srgbClr val="000000"/>
                          </a:solidFill>
                          <a:effectLst/>
                          <a:latin typeface="楷体" panose="02010609060101010101" pitchFamily="49" charset="-122"/>
                          <a:ea typeface="楷体" panose="02010609060101010101" pitchFamily="49" charset="-122"/>
                        </a:rPr>
                        <a:t> et al. 2013]</a:t>
                      </a:r>
                      <a:r>
                        <a:rPr lang="en-US" sz="2000" b="0" i="0" u="none" strike="noStrike" dirty="0" smtClean="0">
                          <a:solidFill>
                            <a:srgbClr val="000000"/>
                          </a:solidFill>
                          <a:effectLst/>
                          <a:latin typeface="楷体" panose="02010609060101010101" pitchFamily="49" charset="-122"/>
                          <a:ea typeface="楷体" panose="02010609060101010101" pitchFamily="49" charset="-122"/>
                        </a:rPr>
                        <a:t>  </a:t>
                      </a:r>
                      <a:endParaRPr lang="en-US" sz="2000" b="0" i="0" u="none" strike="noStrike" dirty="0">
                        <a:solidFill>
                          <a:srgbClr val="000000"/>
                        </a:solidFill>
                        <a:effectLst/>
                        <a:latin typeface="楷体" panose="02010609060101010101" pitchFamily="49" charset="-122"/>
                        <a:ea typeface="楷体" panose="02010609060101010101" pitchFamily="49" charset="-122"/>
                      </a:endParaRPr>
                    </a:p>
                  </a:txBody>
                  <a:tcPr marL="9525" marR="9525" marT="9525" marB="0" anchor="ctr"/>
                </a:tc>
                <a:extLst>
                  <a:ext uri="{0D108BD9-81ED-4DB2-BD59-A6C34878D82A}">
                    <a16:rowId xmlns:a16="http://schemas.microsoft.com/office/drawing/2014/main" xmlns="" val="10003"/>
                  </a:ext>
                </a:extLst>
              </a:tr>
              <a:tr h="70808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zh-CN" sz="2400" b="0" i="0" u="none" strike="noStrike" dirty="0" smtClean="0">
                          <a:solidFill>
                            <a:srgbClr val="000000"/>
                          </a:solidFill>
                          <a:effectLst/>
                          <a:latin typeface="楷体" panose="02010609060101010101" pitchFamily="49" charset="-122"/>
                          <a:ea typeface="楷体" panose="02010609060101010101" pitchFamily="49" charset="-122"/>
                        </a:rPr>
                        <a:t>BKT</a:t>
                      </a:r>
                      <a:endParaRPr lang="zh-CN" altLang="en-US" sz="2400" b="0" i="0" u="none" strike="noStrike" dirty="0">
                        <a:solidFill>
                          <a:srgbClr val="000000"/>
                        </a:solidFill>
                        <a:effectLst/>
                        <a:latin typeface="楷体" panose="02010609060101010101" pitchFamily="49" charset="-122"/>
                        <a:ea typeface="楷体" panose="02010609060101010101" pitchFamily="49" charset="-122"/>
                      </a:endParaRPr>
                    </a:p>
                  </a:txBody>
                  <a:tcPr marL="9525" marR="9525" marT="9525"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CN" altLang="en-US" sz="2400" b="0" i="0" u="none" strike="noStrike" dirty="0" smtClean="0">
                          <a:solidFill>
                            <a:srgbClr val="000000"/>
                          </a:solidFill>
                          <a:effectLst/>
                          <a:latin typeface="楷体" panose="02010609060101010101" pitchFamily="49" charset="-122"/>
                          <a:ea typeface="楷体" panose="02010609060101010101" pitchFamily="49" charset="-122"/>
                        </a:rPr>
                        <a:t>使用知识跟踪模型进行学生评估，模型可解释性和扩展性好</a:t>
                      </a:r>
                      <a:endParaRPr lang="zh-CN" altLang="en-US" sz="2400" b="0" i="0" u="none" strike="noStrike" dirty="0">
                        <a:solidFill>
                          <a:srgbClr val="000000"/>
                        </a:solidFill>
                        <a:effectLst/>
                        <a:latin typeface="楷体" panose="02010609060101010101" pitchFamily="49" charset="-122"/>
                        <a:ea typeface="楷体" panose="02010609060101010101" pitchFamily="49" charset="-122"/>
                      </a:endParaRPr>
                    </a:p>
                  </a:txBody>
                  <a:tcPr marL="9525" marR="9525" marT="9525"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CN" altLang="en-US" sz="2400" b="0" i="0" u="none" strike="noStrike" dirty="0" smtClean="0">
                          <a:solidFill>
                            <a:srgbClr val="000000"/>
                          </a:solidFill>
                          <a:effectLst/>
                          <a:latin typeface="楷体" panose="02010609060101010101" pitchFamily="49" charset="-122"/>
                          <a:ea typeface="楷体" panose="02010609060101010101" pitchFamily="49" charset="-122"/>
                        </a:rPr>
                        <a:t>针对智能教育系统，不能直接用于慕课</a:t>
                      </a:r>
                    </a:p>
                  </a:txBody>
                  <a:tcPr marL="9525" marR="9525" marT="9525"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2000" b="0" i="0" u="none" strike="noStrike" dirty="0" smtClean="0">
                          <a:solidFill>
                            <a:srgbClr val="000000"/>
                          </a:solidFill>
                          <a:effectLst/>
                          <a:latin typeface="楷体" panose="02010609060101010101" pitchFamily="49" charset="-122"/>
                          <a:ea typeface="楷体" panose="02010609060101010101" pitchFamily="49" charset="-122"/>
                        </a:rPr>
                        <a:t>[</a:t>
                      </a:r>
                      <a:r>
                        <a:rPr lang="en-US" sz="2000" b="0" i="0" u="none" strike="noStrike" dirty="0" err="1" smtClean="0">
                          <a:solidFill>
                            <a:srgbClr val="000000"/>
                          </a:solidFill>
                          <a:effectLst/>
                          <a:latin typeface="楷体" panose="02010609060101010101" pitchFamily="49" charset="-122"/>
                          <a:ea typeface="楷体" panose="02010609060101010101" pitchFamily="49" charset="-122"/>
                        </a:rPr>
                        <a:t>Piech</a:t>
                      </a:r>
                      <a:r>
                        <a:rPr lang="en-US" sz="2000" b="0" i="0" u="none" strike="noStrike" baseline="0" dirty="0" smtClean="0">
                          <a:solidFill>
                            <a:srgbClr val="000000"/>
                          </a:solidFill>
                          <a:effectLst/>
                          <a:latin typeface="楷体" panose="02010609060101010101" pitchFamily="49" charset="-122"/>
                          <a:ea typeface="楷体" panose="02010609060101010101" pitchFamily="49" charset="-122"/>
                        </a:rPr>
                        <a:t> et al., 2015]</a:t>
                      </a:r>
                      <a:endParaRPr lang="en-US" sz="2000" b="0" i="0" u="none" strike="noStrike" dirty="0">
                        <a:solidFill>
                          <a:srgbClr val="000000"/>
                        </a:solidFill>
                        <a:effectLst/>
                        <a:latin typeface="楷体" panose="02010609060101010101" pitchFamily="49" charset="-122"/>
                        <a:ea typeface="楷体" panose="02010609060101010101" pitchFamily="49" charset="-122"/>
                      </a:endParaRPr>
                    </a:p>
                  </a:txBody>
                  <a:tcPr marL="9525" marR="9525" marT="9525" marB="0" anchor="ctr"/>
                </a:tc>
                <a:extLst>
                  <a:ext uri="{0D108BD9-81ED-4DB2-BD59-A6C34878D82A}">
                    <a16:rowId xmlns:a16="http://schemas.microsoft.com/office/drawing/2014/main" xmlns="" val="3131827712"/>
                  </a:ext>
                </a:extLst>
              </a:tr>
            </a:tbl>
          </a:graphicData>
        </a:graphic>
      </p:graphicFrame>
    </p:spTree>
    <p:extLst>
      <p:ext uri="{BB962C8B-B14F-4D97-AF65-F5344CB8AC3E}">
        <p14:creationId xmlns:p14="http://schemas.microsoft.com/office/powerpoint/2010/main" val="510847153"/>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知识跟踪模型</a:t>
            </a:r>
            <a:r>
              <a:rPr lang="en-US" altLang="zh-CN" dirty="0" smtClean="0"/>
              <a:t>(BKT)</a:t>
            </a:r>
            <a:r>
              <a:rPr lang="zh-CN" altLang="en-US" dirty="0" smtClean="0"/>
              <a:t>介绍</a:t>
            </a:r>
            <a:endParaRPr lang="zh-CN" altLang="en-US" dirty="0"/>
          </a:p>
        </p:txBody>
      </p:sp>
      <p:sp>
        <p:nvSpPr>
          <p:cNvPr id="3" name="内容占位符 2"/>
          <p:cNvSpPr>
            <a:spLocks noGrp="1"/>
          </p:cNvSpPr>
          <p:nvPr>
            <p:ph idx="1"/>
          </p:nvPr>
        </p:nvSpPr>
        <p:spPr>
          <a:xfrm>
            <a:off x="1758104" y="1375181"/>
            <a:ext cx="9139237" cy="4605495"/>
          </a:xfrm>
        </p:spPr>
        <p:txBody>
          <a:bodyPr/>
          <a:lstStyle/>
          <a:p>
            <a:r>
              <a:rPr lang="zh-CN" altLang="en-US" dirty="0" smtClean="0">
                <a:latin typeface="+mn-ea"/>
              </a:rPr>
              <a:t>知识跟踪模型</a:t>
            </a:r>
            <a:endParaRPr lang="en-US" altLang="zh-CN" dirty="0" smtClean="0">
              <a:latin typeface="+mn-ea"/>
            </a:endParaRPr>
          </a:p>
          <a:p>
            <a:pPr lvl="1"/>
            <a:r>
              <a:rPr lang="zh-CN" altLang="en-US" dirty="0" smtClean="0">
                <a:latin typeface="+mn-ea"/>
              </a:rPr>
              <a:t>对单个知识点建模</a:t>
            </a:r>
            <a:endParaRPr lang="en-US" altLang="zh-CN" dirty="0" smtClean="0">
              <a:latin typeface="+mn-ea"/>
            </a:endParaRPr>
          </a:p>
          <a:p>
            <a:pPr lvl="1"/>
            <a:r>
              <a:rPr lang="en-US" altLang="zh-CN" dirty="0" smtClean="0"/>
              <a:t>K</a:t>
            </a:r>
            <a:r>
              <a:rPr lang="zh-CN" altLang="en-US" dirty="0" smtClean="0"/>
              <a:t>表示学习状态，</a:t>
            </a:r>
            <a:r>
              <a:rPr lang="en-US" altLang="zh-CN" dirty="0" smtClean="0"/>
              <a:t>Q</a:t>
            </a:r>
            <a:r>
              <a:rPr lang="zh-CN" altLang="en-US" dirty="0" smtClean="0">
                <a:latin typeface="+mn-ea"/>
              </a:rPr>
              <a:t>表示答题状态</a:t>
            </a:r>
            <a:endParaRPr lang="en-US" altLang="zh-CN" dirty="0" smtClean="0">
              <a:latin typeface="+mn-ea"/>
            </a:endParaRPr>
          </a:p>
          <a:p>
            <a:pPr lvl="1"/>
            <a:endParaRPr lang="en-US" altLang="zh-CN" dirty="0" smtClean="0">
              <a:latin typeface="+mn-ea"/>
            </a:endParaRPr>
          </a:p>
          <a:p>
            <a:pPr marL="457200" lvl="1" indent="0">
              <a:buNone/>
            </a:pPr>
            <a:endParaRPr lang="en-US" altLang="zh-CN" dirty="0">
              <a:latin typeface="+mn-ea"/>
            </a:endParaRPr>
          </a:p>
          <a:p>
            <a:pPr lvl="1"/>
            <a:endParaRPr lang="en-US" altLang="zh-CN" dirty="0" smtClean="0">
              <a:latin typeface="+mn-ea"/>
            </a:endParaRPr>
          </a:p>
          <a:p>
            <a:pPr marL="457200" lvl="1" indent="0">
              <a:buNone/>
            </a:pPr>
            <a:endParaRPr lang="en-US" altLang="zh-CN" dirty="0">
              <a:latin typeface="+mn-ea"/>
            </a:endParaRPr>
          </a:p>
        </p:txBody>
      </p:sp>
      <p:pic>
        <p:nvPicPr>
          <p:cNvPr id="5" name="图片 4"/>
          <p:cNvPicPr>
            <a:picLocks noChangeAspect="1"/>
          </p:cNvPicPr>
          <p:nvPr/>
        </p:nvPicPr>
        <p:blipFill>
          <a:blip r:embed="rId3"/>
          <a:stretch>
            <a:fillRect/>
          </a:stretch>
        </p:blipFill>
        <p:spPr>
          <a:xfrm>
            <a:off x="6987858" y="272598"/>
            <a:ext cx="4765992" cy="2110454"/>
          </a:xfrm>
          <a:prstGeom prst="rect">
            <a:avLst/>
          </a:prstGeom>
        </p:spPr>
      </p:pic>
      <p:pic>
        <p:nvPicPr>
          <p:cNvPr id="7" name="图片 6"/>
          <p:cNvPicPr>
            <a:picLocks noChangeAspect="1"/>
          </p:cNvPicPr>
          <p:nvPr/>
        </p:nvPicPr>
        <p:blipFill>
          <a:blip r:embed="rId4"/>
          <a:stretch>
            <a:fillRect/>
          </a:stretch>
        </p:blipFill>
        <p:spPr>
          <a:xfrm>
            <a:off x="1402887" y="4716769"/>
            <a:ext cx="6707180" cy="1410962"/>
          </a:xfrm>
          <a:prstGeom prst="rect">
            <a:avLst/>
          </a:prstGeom>
        </p:spPr>
      </p:pic>
      <mc:AlternateContent xmlns:mc="http://schemas.openxmlformats.org/markup-compatibility/2006" xmlns:a14="http://schemas.microsoft.com/office/drawing/2010/main">
        <mc:Choice Requires="a14">
          <p:sp>
            <p:nvSpPr>
              <p:cNvPr id="4" name="文本框 3"/>
              <p:cNvSpPr txBox="1"/>
              <p:nvPr/>
            </p:nvSpPr>
            <p:spPr>
              <a:xfrm>
                <a:off x="8062290" y="2471429"/>
                <a:ext cx="261712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400" i="1">
                          <a:latin typeface="Cambria Math" panose="02040503050406030204" pitchFamily="18" charset="0"/>
                        </a:rPr>
                        <m:t>K</m:t>
                      </m:r>
                      <m:r>
                        <a:rPr lang="en-US" altLang="zh-CN" sz="2400" i="1">
                          <a:latin typeface="Cambria Math" panose="02040503050406030204" pitchFamily="18" charset="0"/>
                          <a:ea typeface="Cambria Math" panose="02040503050406030204" pitchFamily="18" charset="0"/>
                        </a:rPr>
                        <m:t>∈</m:t>
                      </m:r>
                      <m:d>
                        <m:dPr>
                          <m:begChr m:val="{"/>
                          <m:endChr m:val="}"/>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0,1</m:t>
                          </m:r>
                        </m:e>
                      </m:d>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𝑄</m:t>
                      </m:r>
                      <m:r>
                        <a:rPr lang="en-US" altLang="zh-CN" sz="2400" i="1">
                          <a:latin typeface="Cambria Math" panose="02040503050406030204" pitchFamily="18" charset="0"/>
                          <a:ea typeface="Cambria Math" panose="02040503050406030204" pitchFamily="18" charset="0"/>
                        </a:rPr>
                        <m:t>∈{0,1}</m:t>
                      </m:r>
                    </m:oMath>
                  </m:oMathPara>
                </a14:m>
                <a:endParaRPr lang="zh-CN" altLang="en-US" sz="2400" dirty="0"/>
              </a:p>
            </p:txBody>
          </p:sp>
        </mc:Choice>
        <mc:Fallback xmlns="">
          <p:sp>
            <p:nvSpPr>
              <p:cNvPr id="4" name="文本框 3"/>
              <p:cNvSpPr txBox="1">
                <a:spLocks noRot="1" noChangeAspect="1" noMove="1" noResize="1" noEditPoints="1" noAdjustHandles="1" noChangeArrowheads="1" noChangeShapeType="1" noTextEdit="1"/>
              </p:cNvSpPr>
              <p:nvPr/>
            </p:nvSpPr>
            <p:spPr>
              <a:xfrm>
                <a:off x="8062290" y="2471429"/>
                <a:ext cx="2617127" cy="369332"/>
              </a:xfrm>
              <a:prstGeom prst="rect">
                <a:avLst/>
              </a:prstGeom>
              <a:blipFill rotWithShape="0">
                <a:blip r:embed="rId5"/>
                <a:stretch>
                  <a:fillRect l="-2098" r="-3497" b="-34426"/>
                </a:stretch>
              </a:blipFill>
            </p:spPr>
            <p:txBody>
              <a:bodyPr/>
              <a:lstStyle/>
              <a:p>
                <a:r>
                  <a:rPr lang="zh-CN" altLang="en-US">
                    <a:noFill/>
                  </a:rPr>
                  <a:t> </a:t>
                </a:r>
              </a:p>
            </p:txBody>
          </p:sp>
        </mc:Fallback>
      </mc:AlternateContent>
      <p:pic>
        <p:nvPicPr>
          <p:cNvPr id="6" name="图片 5"/>
          <p:cNvPicPr>
            <a:picLocks noChangeAspect="1"/>
          </p:cNvPicPr>
          <p:nvPr/>
        </p:nvPicPr>
        <p:blipFill>
          <a:blip r:embed="rId6"/>
          <a:stretch>
            <a:fillRect/>
          </a:stretch>
        </p:blipFill>
        <p:spPr>
          <a:xfrm>
            <a:off x="1450664" y="2939217"/>
            <a:ext cx="6611626" cy="1777552"/>
          </a:xfrm>
          <a:prstGeom prst="rect">
            <a:avLst/>
          </a:prstGeom>
        </p:spPr>
      </p:pic>
      <mc:AlternateContent xmlns:mc="http://schemas.openxmlformats.org/markup-compatibility/2006" xmlns:a14="http://schemas.microsoft.com/office/drawing/2010/main">
        <mc:Choice Requires="a14">
          <p:sp>
            <p:nvSpPr>
              <p:cNvPr id="8" name="文本框 7"/>
              <p:cNvSpPr txBox="1"/>
              <p:nvPr/>
            </p:nvSpPr>
            <p:spPr>
              <a:xfrm>
                <a:off x="8034322" y="5682176"/>
                <a:ext cx="250780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i="1" dirty="0">
                          <a:latin typeface="Cambria Math" panose="02040503050406030204" pitchFamily="18" charset="0"/>
                        </a:rPr>
                        <m:t>𝑝</m:t>
                      </m:r>
                      <m:d>
                        <m:dPr>
                          <m:ctrlPr>
                            <a:rPr lang="en-US" altLang="zh-CN" sz="2400" i="1" dirty="0">
                              <a:latin typeface="Cambria Math" panose="02040503050406030204" pitchFamily="18" charset="0"/>
                            </a:rPr>
                          </m:ctrlPr>
                        </m:dPr>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𝐿</m:t>
                              </m:r>
                            </m:e>
                            <m:sub>
                              <m:r>
                                <a:rPr lang="en-US" altLang="zh-CN" sz="2400" i="1" dirty="0">
                                  <a:latin typeface="Cambria Math" panose="02040503050406030204" pitchFamily="18" charset="0"/>
                                </a:rPr>
                                <m:t>𝑡</m:t>
                              </m:r>
                            </m:sub>
                          </m:sSub>
                        </m:e>
                      </m:d>
                      <m:r>
                        <a:rPr lang="en-US" altLang="zh-CN" sz="2400" i="1" dirty="0">
                          <a:latin typeface="Cambria Math" panose="02040503050406030204" pitchFamily="18" charset="0"/>
                        </a:rPr>
                        <m:t>=</m:t>
                      </m:r>
                      <m:r>
                        <a:rPr lang="en-US" altLang="zh-CN" sz="2400" i="1" dirty="0">
                          <a:latin typeface="Cambria Math" panose="02040503050406030204" pitchFamily="18" charset="0"/>
                        </a:rPr>
                        <m:t>𝑝</m:t>
                      </m:r>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𝐾</m:t>
                          </m:r>
                        </m:e>
                        <m:sub>
                          <m:r>
                            <a:rPr lang="en-US" altLang="zh-CN" sz="2400" i="1" dirty="0">
                              <a:latin typeface="Cambria Math" panose="02040503050406030204" pitchFamily="18" charset="0"/>
                            </a:rPr>
                            <m:t>𝑡</m:t>
                          </m:r>
                        </m:sub>
                      </m:sSub>
                      <m:r>
                        <a:rPr lang="en-US" altLang="zh-CN" sz="2400" i="1" dirty="0">
                          <a:latin typeface="Cambria Math" panose="02040503050406030204" pitchFamily="18" charset="0"/>
                        </a:rPr>
                        <m:t>=1)</m:t>
                      </m:r>
                    </m:oMath>
                  </m:oMathPara>
                </a14:m>
                <a:endParaRPr lang="zh-CN" alt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8034322" y="5682176"/>
                <a:ext cx="2507802" cy="369332"/>
              </a:xfrm>
              <a:prstGeom prst="rect">
                <a:avLst/>
              </a:prstGeom>
              <a:blipFill rotWithShape="0">
                <a:blip r:embed="rId7"/>
                <a:stretch>
                  <a:fillRect l="-2190" r="-3650" b="-344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4502342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如何将</a:t>
            </a:r>
            <a:r>
              <a:rPr lang="en-US" altLang="zh-CN" dirty="0" smtClean="0"/>
              <a:t>BKT</a:t>
            </a:r>
            <a:r>
              <a:rPr lang="zh-CN" altLang="en-US" dirty="0" smtClean="0"/>
              <a:t>应用于</a:t>
            </a:r>
            <a:r>
              <a:rPr lang="en-US" altLang="zh-CN" dirty="0" smtClean="0"/>
              <a:t>MOOC</a:t>
            </a:r>
            <a:endParaRPr lang="zh-CN" altLang="en-US" dirty="0"/>
          </a:p>
        </p:txBody>
      </p:sp>
      <p:pic>
        <p:nvPicPr>
          <p:cNvPr id="4" name="图片 3"/>
          <p:cNvPicPr>
            <a:picLocks noChangeAspect="1"/>
          </p:cNvPicPr>
          <p:nvPr/>
        </p:nvPicPr>
        <p:blipFill>
          <a:blip r:embed="rId3"/>
          <a:stretch>
            <a:fillRect/>
          </a:stretch>
        </p:blipFill>
        <p:spPr>
          <a:xfrm>
            <a:off x="2063552" y="1880828"/>
            <a:ext cx="7968090" cy="3528392"/>
          </a:xfrm>
          <a:prstGeom prst="rect">
            <a:avLst/>
          </a:prstGeom>
        </p:spPr>
      </p:pic>
      <p:cxnSp>
        <p:nvCxnSpPr>
          <p:cNvPr id="6" name="Straight Arrow Connector 41"/>
          <p:cNvCxnSpPr/>
          <p:nvPr/>
        </p:nvCxnSpPr>
        <p:spPr>
          <a:xfrm>
            <a:off x="2819636" y="2168860"/>
            <a:ext cx="1100572" cy="684076"/>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41"/>
          <p:cNvCxnSpPr/>
          <p:nvPr/>
        </p:nvCxnSpPr>
        <p:spPr>
          <a:xfrm>
            <a:off x="1631504" y="4013299"/>
            <a:ext cx="1100572" cy="684076"/>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41"/>
          <p:cNvCxnSpPr/>
          <p:nvPr/>
        </p:nvCxnSpPr>
        <p:spPr>
          <a:xfrm>
            <a:off x="2529360" y="3113323"/>
            <a:ext cx="1100572" cy="684076"/>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955623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kern="0" dirty="0">
                <a:latin typeface="微软雅黑" pitchFamily="34" charset="-122"/>
                <a:ea typeface="微软雅黑" pitchFamily="34" charset="-122"/>
              </a:rPr>
              <a:t>数据结构与算法</a:t>
            </a:r>
            <a:endParaRPr lang="zh-CN" altLang="en-US" dirty="0"/>
          </a:p>
        </p:txBody>
      </p:sp>
      <p:sp>
        <p:nvSpPr>
          <p:cNvPr id="3" name="Content Placeholder 2"/>
          <p:cNvSpPr>
            <a:spLocks noGrp="1"/>
          </p:cNvSpPr>
          <p:nvPr>
            <p:ph idx="1"/>
          </p:nvPr>
        </p:nvSpPr>
        <p:spPr>
          <a:xfrm>
            <a:off x="3236814" y="1445299"/>
            <a:ext cx="8116986" cy="3814524"/>
          </a:xfrm>
        </p:spPr>
        <p:txBody>
          <a:bodyPr/>
          <a:lstStyle/>
          <a:p>
            <a:pPr marL="457154" indent="-457154">
              <a:lnSpc>
                <a:spcPct val="110000"/>
              </a:lnSpc>
              <a:spcBef>
                <a:spcPts val="800"/>
              </a:spcBef>
              <a:buFontTx/>
              <a:buChar char="•"/>
              <a:defRPr/>
            </a:pPr>
            <a:r>
              <a:rPr lang="en-US" altLang="zh-CN" sz="2400" kern="0" dirty="0">
                <a:latin typeface="微软雅黑" pitchFamily="34" charset="-122"/>
                <a:ea typeface="微软雅黑" pitchFamily="34" charset="-122"/>
              </a:rPr>
              <a:t> </a:t>
            </a:r>
            <a:r>
              <a:rPr lang="zh-CN" altLang="en-US" sz="2400" kern="0" dirty="0" smtClean="0">
                <a:latin typeface="微软雅黑" pitchFamily="34" charset="-122"/>
                <a:ea typeface="微软雅黑" pitchFamily="34" charset="-122"/>
              </a:rPr>
              <a:t>张</a:t>
            </a:r>
            <a:r>
              <a:rPr lang="zh-CN" altLang="en-US" sz="2400" kern="0" dirty="0">
                <a:latin typeface="微软雅黑" pitchFamily="34" charset="-122"/>
                <a:ea typeface="微软雅黑" pitchFamily="34" charset="-122"/>
              </a:rPr>
              <a:t>铭</a:t>
            </a:r>
            <a:r>
              <a:rPr lang="zh-CN" altLang="en-US" sz="2400" kern="0" dirty="0" smtClean="0">
                <a:latin typeface="微软雅黑" pitchFamily="34" charset="-122"/>
                <a:ea typeface="微软雅黑" pitchFamily="34" charset="-122"/>
              </a:rPr>
              <a:t>，</a:t>
            </a:r>
            <a:r>
              <a:rPr lang="zh-CN" altLang="zh-CN" sz="2400" kern="0" dirty="0" smtClean="0">
                <a:latin typeface="微软雅黑" pitchFamily="34" charset="-122"/>
                <a:ea typeface="微软雅黑" pitchFamily="34" charset="-122"/>
              </a:rPr>
              <a:t>北</a:t>
            </a:r>
            <a:r>
              <a:rPr lang="zh-CN" altLang="zh-CN" sz="2400" kern="0" dirty="0">
                <a:latin typeface="微软雅黑" pitchFamily="34" charset="-122"/>
                <a:ea typeface="微软雅黑" pitchFamily="34" charset="-122"/>
              </a:rPr>
              <a:t>京大学信息科学技术学院教授，博士生导师，</a:t>
            </a:r>
            <a:r>
              <a:rPr lang="en-US" altLang="zh-CN" sz="2400" kern="0" dirty="0">
                <a:latin typeface="微软雅黑" pitchFamily="34" charset="-122"/>
                <a:ea typeface="微软雅黑" pitchFamily="34" charset="-122"/>
              </a:rPr>
              <a:t>ACM </a:t>
            </a:r>
            <a:r>
              <a:rPr lang="en-US" altLang="zh-CN" sz="2400" kern="0" dirty="0" smtClean="0">
                <a:latin typeface="微软雅黑" pitchFamily="34" charset="-122"/>
                <a:ea typeface="微软雅黑" pitchFamily="34" charset="-122"/>
              </a:rPr>
              <a:t>Ed</a:t>
            </a:r>
            <a:r>
              <a:rPr lang="en-US" altLang="zh-CN" sz="2400" kern="0" dirty="0">
                <a:latin typeface="微软雅黑" pitchFamily="34" charset="-122"/>
                <a:ea typeface="微软雅黑" pitchFamily="34" charset="-122"/>
              </a:rPr>
              <a:t>.</a:t>
            </a:r>
            <a:r>
              <a:rPr lang="en-US" altLang="zh-CN" sz="2400" kern="0" dirty="0" smtClean="0">
                <a:latin typeface="微软雅黑" pitchFamily="34" charset="-122"/>
                <a:ea typeface="微软雅黑" pitchFamily="34" charset="-122"/>
              </a:rPr>
              <a:t> </a:t>
            </a:r>
            <a:r>
              <a:rPr lang="en-US" altLang="zh-CN" sz="2400" kern="0" dirty="0">
                <a:latin typeface="微软雅黑" pitchFamily="34" charset="-122"/>
                <a:ea typeface="微软雅黑" pitchFamily="34" charset="-122"/>
              </a:rPr>
              <a:t>Council </a:t>
            </a:r>
            <a:r>
              <a:rPr lang="zh-CN" altLang="en-US" sz="2400" kern="0" dirty="0">
                <a:latin typeface="微软雅黑" pitchFamily="34" charset="-122"/>
                <a:ea typeface="微软雅黑" pitchFamily="34" charset="-122"/>
              </a:rPr>
              <a:t>全球</a:t>
            </a:r>
            <a:r>
              <a:rPr lang="zh-CN" altLang="zh-CN" sz="2400" kern="0" dirty="0" smtClean="0">
                <a:latin typeface="微软雅黑" pitchFamily="34" charset="-122"/>
                <a:ea typeface="微软雅黑" pitchFamily="34" charset="-122"/>
              </a:rPr>
              <a:t>委员</a:t>
            </a:r>
            <a:r>
              <a:rPr lang="zh-CN" altLang="en-US" sz="2400" kern="0" dirty="0">
                <a:latin typeface="微软雅黑" pitchFamily="34" charset="-122"/>
                <a:ea typeface="微软雅黑" pitchFamily="34" charset="-122"/>
              </a:rPr>
              <a:t>，</a:t>
            </a:r>
            <a:r>
              <a:rPr lang="en-US" altLang="zh-CN" sz="2400" kern="0" dirty="0" smtClean="0">
                <a:latin typeface="微软雅黑" pitchFamily="34" charset="-122"/>
                <a:ea typeface="微软雅黑" pitchFamily="34" charset="-122"/>
              </a:rPr>
              <a:t>SIGCSE China</a:t>
            </a:r>
            <a:r>
              <a:rPr lang="zh-CN" altLang="en-US" sz="2400" kern="0" dirty="0" smtClean="0">
                <a:latin typeface="微软雅黑" pitchFamily="34" charset="-122"/>
                <a:ea typeface="微软雅黑" pitchFamily="34" charset="-122"/>
              </a:rPr>
              <a:t>主席</a:t>
            </a:r>
            <a:endParaRPr lang="en-US" altLang="zh-CN" sz="2400" b="1" kern="0" dirty="0" smtClean="0">
              <a:solidFill>
                <a:srgbClr val="C00000"/>
              </a:solidFill>
              <a:latin typeface="微软雅黑" pitchFamily="34" charset="-122"/>
              <a:ea typeface="微软雅黑" pitchFamily="34" charset="-122"/>
            </a:endParaRPr>
          </a:p>
          <a:p>
            <a:pPr marL="457154" indent="-457154">
              <a:lnSpc>
                <a:spcPct val="110000"/>
              </a:lnSpc>
              <a:spcBef>
                <a:spcPts val="800"/>
              </a:spcBef>
              <a:buFontTx/>
              <a:buChar char="•"/>
              <a:defRPr/>
            </a:pPr>
            <a:r>
              <a:rPr lang="zh-CN" altLang="zh-CN" sz="2400" b="1" kern="0" dirty="0" smtClean="0">
                <a:solidFill>
                  <a:srgbClr val="C00000"/>
                </a:solidFill>
                <a:latin typeface="微软雅黑" pitchFamily="34" charset="-122"/>
                <a:ea typeface="微软雅黑" pitchFamily="34" charset="-122"/>
              </a:rPr>
              <a:t>张</a:t>
            </a:r>
            <a:r>
              <a:rPr lang="zh-CN" altLang="zh-CN" sz="2400" b="1" kern="0" dirty="0">
                <a:solidFill>
                  <a:srgbClr val="C00000"/>
                </a:solidFill>
                <a:latin typeface="微软雅黑" pitchFamily="34" charset="-122"/>
                <a:ea typeface="微软雅黑" pitchFamily="34" charset="-122"/>
              </a:rPr>
              <a:t>铭</a:t>
            </a:r>
            <a:r>
              <a:rPr lang="zh-CN" altLang="en-US" sz="2400" b="1" kern="0" dirty="0">
                <a:solidFill>
                  <a:srgbClr val="C00000"/>
                </a:solidFill>
                <a:latin typeface="微软雅黑" pitchFamily="34" charset="-122"/>
                <a:ea typeface="微软雅黑" pitchFamily="34" charset="-122"/>
              </a:rPr>
              <a:t>主讲</a:t>
            </a:r>
            <a:r>
              <a:rPr lang="en-US" altLang="zh-CN" sz="2400" b="1" kern="0" dirty="0">
                <a:solidFill>
                  <a:srgbClr val="C00000"/>
                </a:solidFill>
                <a:latin typeface="微软雅黑" pitchFamily="34" charset="-122"/>
                <a:ea typeface="微软雅黑" pitchFamily="34" charset="-122"/>
              </a:rPr>
              <a:t>:</a:t>
            </a:r>
            <a:r>
              <a:rPr lang="zh-CN" altLang="en-US" sz="2400" kern="0" dirty="0">
                <a:latin typeface="微软雅黑" pitchFamily="34" charset="-122"/>
                <a:ea typeface="微软雅黑" pitchFamily="34" charset="-122"/>
              </a:rPr>
              <a:t>“数据结构基础”、“高级数据结构与算法”</a:t>
            </a:r>
            <a:endParaRPr lang="en-US" altLang="zh-CN" sz="2400" kern="0" dirty="0">
              <a:latin typeface="微软雅黑" pitchFamily="34" charset="-122"/>
              <a:ea typeface="微软雅黑" pitchFamily="34" charset="-122"/>
            </a:endParaRPr>
          </a:p>
          <a:p>
            <a:pPr marL="0" indent="0">
              <a:lnSpc>
                <a:spcPct val="110000"/>
              </a:lnSpc>
              <a:spcBef>
                <a:spcPts val="800"/>
              </a:spcBef>
              <a:buNone/>
              <a:defRPr/>
            </a:pPr>
            <a:r>
              <a:rPr lang="en-US" altLang="zh-CN" sz="2400" kern="0" dirty="0" smtClean="0">
                <a:latin typeface="微软雅黑" pitchFamily="34" charset="-122"/>
                <a:ea typeface="微软雅黑" pitchFamily="34" charset="-122"/>
                <a:hlinkClick r:id="rId2"/>
              </a:rPr>
              <a:t>https</a:t>
            </a:r>
            <a:r>
              <a:rPr lang="en-US" altLang="zh-CN" sz="2400" kern="0" dirty="0">
                <a:latin typeface="微软雅黑" pitchFamily="34" charset="-122"/>
                <a:ea typeface="微软雅黑" pitchFamily="34" charset="-122"/>
                <a:hlinkClick r:id="rId2"/>
              </a:rPr>
              <a:t>://www.coursera.org/specializations/biancheng-suanfa</a:t>
            </a:r>
            <a:r>
              <a:rPr lang="en-US" altLang="zh-CN" sz="2400" kern="0" dirty="0">
                <a:latin typeface="微软雅黑" pitchFamily="34" charset="-122"/>
                <a:ea typeface="微软雅黑" pitchFamily="34" charset="-122"/>
              </a:rPr>
              <a:t> </a:t>
            </a:r>
            <a:endParaRPr lang="en-US" altLang="zh-CN" sz="2400" kern="0" dirty="0" smtClean="0">
              <a:latin typeface="微软雅黑" pitchFamily="34" charset="-122"/>
              <a:ea typeface="微软雅黑" pitchFamily="34" charset="-122"/>
            </a:endParaRPr>
          </a:p>
          <a:p>
            <a:pPr marL="457154" indent="-457154">
              <a:lnSpc>
                <a:spcPct val="110000"/>
              </a:lnSpc>
              <a:spcBef>
                <a:spcPts val="800"/>
              </a:spcBef>
              <a:buFontTx/>
              <a:buChar char="•"/>
              <a:defRPr/>
            </a:pPr>
            <a:r>
              <a:rPr lang="zh-CN" altLang="en-US" sz="2400" kern="0" dirty="0" smtClean="0">
                <a:latin typeface="微软雅黑" pitchFamily="34" charset="-122"/>
                <a:ea typeface="微软雅黑" pitchFamily="34" charset="-122"/>
              </a:rPr>
              <a:t>教</a:t>
            </a:r>
            <a:r>
              <a:rPr lang="zh-CN" altLang="en-US" sz="2400" kern="0" dirty="0">
                <a:latin typeface="微软雅黑" pitchFamily="34" charset="-122"/>
                <a:ea typeface="微软雅黑" pitchFamily="34" charset="-122"/>
              </a:rPr>
              <a:t>材：</a:t>
            </a:r>
            <a:r>
              <a:rPr lang="en-US" altLang="zh-CN" sz="2400" b="1" kern="0" dirty="0">
                <a:solidFill>
                  <a:srgbClr val="C00000"/>
                </a:solidFill>
                <a:latin typeface="微软雅黑" pitchFamily="34" charset="-122"/>
                <a:ea typeface="微软雅黑" pitchFamily="34" charset="-122"/>
              </a:rPr>
              <a:t>《</a:t>
            </a:r>
            <a:r>
              <a:rPr lang="zh-CN" altLang="en-US" sz="2400" b="1" kern="0" dirty="0">
                <a:solidFill>
                  <a:srgbClr val="C00000"/>
                </a:solidFill>
                <a:latin typeface="微软雅黑" pitchFamily="34" charset="-122"/>
                <a:ea typeface="微软雅黑" pitchFamily="34" charset="-122"/>
              </a:rPr>
              <a:t>数据结构与算法</a:t>
            </a:r>
            <a:r>
              <a:rPr lang="en-US" altLang="zh-CN" sz="2400" b="1" kern="0" dirty="0">
                <a:solidFill>
                  <a:srgbClr val="C00000"/>
                </a:solidFill>
                <a:latin typeface="微软雅黑" pitchFamily="34" charset="-122"/>
                <a:ea typeface="微软雅黑" pitchFamily="34" charset="-122"/>
              </a:rPr>
              <a:t>》</a:t>
            </a:r>
            <a:r>
              <a:rPr lang="zh-CN" altLang="en-US" sz="2400" kern="0" dirty="0">
                <a:latin typeface="微软雅黑" pitchFamily="34" charset="-122"/>
                <a:ea typeface="微软雅黑" pitchFamily="34" charset="-122"/>
              </a:rPr>
              <a:t>。张铭，王腾蛟，赵海燕  编，高等教育出版社，</a:t>
            </a:r>
            <a:r>
              <a:rPr lang="en-US" altLang="zh-CN" sz="2400" kern="0" dirty="0">
                <a:latin typeface="微软雅黑" pitchFamily="34" charset="-122"/>
                <a:ea typeface="微软雅黑" pitchFamily="34" charset="-122"/>
              </a:rPr>
              <a:t>2008</a:t>
            </a:r>
            <a:r>
              <a:rPr lang="zh-CN" altLang="en-US" sz="2400" kern="0" dirty="0">
                <a:latin typeface="微软雅黑" pitchFamily="34" charset="-122"/>
                <a:ea typeface="微软雅黑" pitchFamily="34" charset="-122"/>
              </a:rPr>
              <a:t>年 </a:t>
            </a:r>
            <a:r>
              <a:rPr lang="en-US" altLang="zh-CN" sz="2400" kern="0" dirty="0">
                <a:latin typeface="微软雅黑" pitchFamily="34" charset="-122"/>
                <a:ea typeface="微软雅黑" pitchFamily="34" charset="-122"/>
              </a:rPr>
              <a:t>6</a:t>
            </a:r>
            <a:r>
              <a:rPr lang="zh-CN" altLang="en-US" sz="2400" kern="0" dirty="0">
                <a:latin typeface="微软雅黑" pitchFamily="34" charset="-122"/>
                <a:ea typeface="微软雅黑" pitchFamily="34" charset="-122"/>
              </a:rPr>
              <a:t>月。</a:t>
            </a:r>
            <a:r>
              <a:rPr lang="en-US" altLang="zh-CN" sz="2400" kern="0" dirty="0">
                <a:latin typeface="微软雅黑" pitchFamily="34" charset="-122"/>
                <a:ea typeface="微软雅黑" pitchFamily="34" charset="-122"/>
              </a:rPr>
              <a:t>——</a:t>
            </a:r>
            <a:r>
              <a:rPr lang="zh-CN" altLang="en-US" sz="2400" kern="0" dirty="0">
                <a:latin typeface="微软雅黑" pitchFamily="34" charset="-122"/>
                <a:ea typeface="微软雅黑" pitchFamily="34" charset="-122"/>
              </a:rPr>
              <a:t>普通高等教育“十一五”国家级规划教材（入选“十二五</a:t>
            </a:r>
            <a:r>
              <a:rPr lang="zh-CN" altLang="en-US" sz="2400" kern="0" dirty="0" smtClean="0">
                <a:latin typeface="微软雅黑" pitchFamily="34" charset="-122"/>
                <a:ea typeface="微软雅黑" pitchFamily="34" charset="-122"/>
              </a:rPr>
              <a:t>”）</a:t>
            </a:r>
            <a:endParaRPr lang="en-US" altLang="zh-CN" sz="2400" kern="0" dirty="0" smtClean="0">
              <a:latin typeface="微软雅黑" pitchFamily="34" charset="-122"/>
              <a:ea typeface="微软雅黑" pitchFamily="34" charset="-122"/>
            </a:endParaRPr>
          </a:p>
          <a:p>
            <a:pPr marL="457154" indent="-457154">
              <a:lnSpc>
                <a:spcPct val="110000"/>
              </a:lnSpc>
              <a:spcBef>
                <a:spcPts val="800"/>
              </a:spcBef>
              <a:buFontTx/>
              <a:buChar char="•"/>
              <a:defRPr/>
            </a:pPr>
            <a:r>
              <a:rPr lang="en-US" altLang="zh-CN" sz="2400" b="1" kern="0" dirty="0">
                <a:solidFill>
                  <a:srgbClr val="C00000"/>
                </a:solidFill>
                <a:latin typeface="微软雅黑" pitchFamily="34" charset="-122"/>
                <a:ea typeface="微软雅黑" pitchFamily="34" charset="-122"/>
              </a:rPr>
              <a:t>2015-2018</a:t>
            </a:r>
            <a:r>
              <a:rPr lang="zh-CN" altLang="en-US" sz="2400" b="1" kern="0" dirty="0">
                <a:solidFill>
                  <a:srgbClr val="C00000"/>
                </a:solidFill>
                <a:latin typeface="微软雅黑" pitchFamily="34" charset="-122"/>
                <a:ea typeface="微软雅黑" pitchFamily="34" charset="-122"/>
              </a:rPr>
              <a:t>，</a:t>
            </a:r>
            <a:r>
              <a:rPr lang="en-US" altLang="zh-CN" sz="2400" b="1" kern="0" dirty="0">
                <a:solidFill>
                  <a:srgbClr val="C00000"/>
                </a:solidFill>
                <a:latin typeface="微软雅黑" pitchFamily="34" charset="-122"/>
                <a:ea typeface="微软雅黑" pitchFamily="34" charset="-122"/>
              </a:rPr>
              <a:t>MOOC</a:t>
            </a:r>
            <a:r>
              <a:rPr lang="zh-CN" altLang="en-US" sz="2400" b="1" kern="0" dirty="0">
                <a:solidFill>
                  <a:srgbClr val="C00000"/>
                </a:solidFill>
                <a:latin typeface="微软雅黑" pitchFamily="34" charset="-122"/>
                <a:ea typeface="微软雅黑" pitchFamily="34" charset="-122"/>
              </a:rPr>
              <a:t>中用户流失问题，自然科学基金面上项</a:t>
            </a:r>
            <a:r>
              <a:rPr lang="zh-CN" altLang="en-US" sz="2400" b="1" kern="0" dirty="0" smtClean="0">
                <a:solidFill>
                  <a:srgbClr val="C00000"/>
                </a:solidFill>
                <a:latin typeface="微软雅黑" pitchFamily="34" charset="-122"/>
                <a:ea typeface="微软雅黑" pitchFamily="34" charset="-122"/>
              </a:rPr>
              <a:t>目</a:t>
            </a:r>
            <a:r>
              <a:rPr lang="zh-CN" altLang="en-US" sz="2400" b="1" kern="0" dirty="0">
                <a:solidFill>
                  <a:srgbClr val="C00000"/>
                </a:solidFill>
                <a:latin typeface="微软雅黑" pitchFamily="34" charset="-122"/>
                <a:ea typeface="微软雅黑" pitchFamily="34" charset="-122"/>
              </a:rPr>
              <a:t>，</a:t>
            </a:r>
            <a:r>
              <a:rPr lang="zh-CN" altLang="en-US" sz="2400" b="1" kern="0" dirty="0" smtClean="0">
                <a:solidFill>
                  <a:srgbClr val="C00000"/>
                </a:solidFill>
                <a:latin typeface="微软雅黑" pitchFamily="34" charset="-122"/>
                <a:ea typeface="微软雅黑" pitchFamily="34" charset="-122"/>
              </a:rPr>
              <a:t>主</a:t>
            </a:r>
            <a:r>
              <a:rPr lang="zh-CN" altLang="en-US" sz="2400" b="1" kern="0" dirty="0">
                <a:solidFill>
                  <a:srgbClr val="C00000"/>
                </a:solidFill>
                <a:latin typeface="微软雅黑" pitchFamily="34" charset="-122"/>
                <a:ea typeface="微软雅黑" pitchFamily="34" charset="-122"/>
              </a:rPr>
              <a:t>持人</a:t>
            </a:r>
            <a:endParaRPr lang="en-US" altLang="zh-CN" sz="2400" b="1" kern="0" dirty="0">
              <a:solidFill>
                <a:srgbClr val="C00000"/>
              </a:solidFill>
              <a:latin typeface="微软雅黑" pitchFamily="34" charset="-122"/>
              <a:ea typeface="微软雅黑" pitchFamily="34" charset="-122"/>
              <a:hlinkClick r:id="rId2"/>
            </a:endParaRPr>
          </a:p>
          <a:p>
            <a:pPr marL="457154" indent="-457154">
              <a:lnSpc>
                <a:spcPct val="110000"/>
              </a:lnSpc>
              <a:spcBef>
                <a:spcPts val="800"/>
              </a:spcBef>
              <a:buFontTx/>
              <a:buChar char="•"/>
              <a:defRPr/>
            </a:pPr>
            <a:endParaRPr lang="en-US" altLang="zh-CN" sz="2400" kern="0" dirty="0">
              <a:latin typeface="微软雅黑" pitchFamily="34" charset="-122"/>
              <a:ea typeface="微软雅黑" pitchFamily="34" charset="-122"/>
            </a:endParaRPr>
          </a:p>
        </p:txBody>
      </p:sp>
      <p:pic>
        <p:nvPicPr>
          <p:cNvPr id="6" name="Picture 4" descr="index">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224" y="4237137"/>
            <a:ext cx="1968500" cy="247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638" y="1614586"/>
            <a:ext cx="1970087" cy="259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3733494"/>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latin typeface="+mj-ea"/>
              </a:rPr>
              <a:t>知识点定义</a:t>
            </a:r>
            <a:endParaRPr lang="zh-CN" altLang="en-US" dirty="0">
              <a:latin typeface="+mj-ea"/>
            </a:endParaRPr>
          </a:p>
        </p:txBody>
      </p:sp>
      <p:sp>
        <p:nvSpPr>
          <p:cNvPr id="3" name="内容占位符 2"/>
          <p:cNvSpPr>
            <a:spLocks noGrp="1"/>
          </p:cNvSpPr>
          <p:nvPr>
            <p:ph idx="1"/>
          </p:nvPr>
        </p:nvSpPr>
        <p:spPr/>
        <p:txBody>
          <a:bodyPr/>
          <a:lstStyle/>
          <a:p>
            <a:pPr marL="457200" lvl="1" indent="0">
              <a:buNone/>
            </a:pPr>
            <a:endParaRPr lang="en-US" altLang="zh-CN" dirty="0">
              <a:latin typeface="Calibri" panose="020F0502020204030204" pitchFamily="34" charset="0"/>
              <a:ea typeface="楷体" panose="02010609060101010101" pitchFamily="49" charset="-122"/>
            </a:endParaRPr>
          </a:p>
          <a:p>
            <a:r>
              <a:rPr lang="zh-CN" altLang="en-US" dirty="0" smtClean="0">
                <a:latin typeface="+mn-ea"/>
              </a:rPr>
              <a:t>课程按照章、节进行组织</a:t>
            </a:r>
            <a:endParaRPr lang="en-US" altLang="zh-CN" dirty="0" smtClean="0">
              <a:latin typeface="+mn-ea"/>
            </a:endParaRPr>
          </a:p>
          <a:p>
            <a:pPr lvl="1"/>
            <a:r>
              <a:rPr lang="zh-CN" altLang="en-US" dirty="0" smtClean="0">
                <a:latin typeface="+mn-ea"/>
              </a:rPr>
              <a:t>每个章节都关于一个特定问题</a:t>
            </a:r>
            <a:endParaRPr lang="en-US" altLang="zh-CN" dirty="0" smtClean="0">
              <a:latin typeface="+mn-ea"/>
            </a:endParaRPr>
          </a:p>
          <a:p>
            <a:pPr lvl="1"/>
            <a:r>
              <a:rPr lang="zh-CN" altLang="en-US" dirty="0" smtClean="0">
                <a:latin typeface="+mn-ea"/>
              </a:rPr>
              <a:t>自然推广到其他课程</a:t>
            </a:r>
            <a:endParaRPr lang="en-US" altLang="zh-CN" dirty="0" smtClean="0">
              <a:latin typeface="+mn-ea"/>
            </a:endParaRPr>
          </a:p>
          <a:p>
            <a:pPr lvl="1"/>
            <a:r>
              <a:rPr lang="zh-CN" altLang="en-US" dirty="0">
                <a:latin typeface="+mn-ea"/>
              </a:rPr>
              <a:t>有</a:t>
            </a:r>
            <a:r>
              <a:rPr lang="zh-CN" altLang="en-US" dirty="0" smtClean="0">
                <a:latin typeface="+mn-ea"/>
              </a:rPr>
              <a:t>直接对应的丰富的文本</a:t>
            </a:r>
            <a:endParaRPr lang="en-US" altLang="zh-CN" dirty="0" smtClean="0">
              <a:latin typeface="+mn-ea"/>
            </a:endParaRPr>
          </a:p>
          <a:p>
            <a:pPr marL="457200" lvl="1" indent="0">
              <a:buNone/>
            </a:pPr>
            <a:endParaRPr lang="en-US" altLang="zh-CN" dirty="0" smtClean="0">
              <a:latin typeface="+mn-ea"/>
            </a:endParaRPr>
          </a:p>
          <a:p>
            <a:pPr marL="342900" lvl="1" indent="-342900"/>
            <a:r>
              <a:rPr lang="zh-CN" altLang="en-US" sz="2800" dirty="0">
                <a:latin typeface="+mn-ea"/>
                <a:cs typeface="+mn-cs"/>
              </a:rPr>
              <a:t>同一章节的知识点联系紧密</a:t>
            </a:r>
            <a:endParaRPr lang="en-US" altLang="zh-CN" sz="2800" dirty="0">
              <a:latin typeface="+mn-ea"/>
              <a:cs typeface="+mn-cs"/>
            </a:endParaRPr>
          </a:p>
        </p:txBody>
      </p:sp>
      <p:grpSp>
        <p:nvGrpSpPr>
          <p:cNvPr id="4" name="组合 3"/>
          <p:cNvGrpSpPr/>
          <p:nvPr/>
        </p:nvGrpSpPr>
        <p:grpSpPr>
          <a:xfrm>
            <a:off x="6665152" y="1178187"/>
            <a:ext cx="4248472" cy="4998776"/>
            <a:chOff x="7068108" y="1264322"/>
            <a:chExt cx="4248472" cy="4998776"/>
          </a:xfrm>
        </p:grpSpPr>
        <p:pic>
          <p:nvPicPr>
            <p:cNvPr id="6" name="图片 5"/>
            <p:cNvPicPr>
              <a:picLocks noChangeAspect="1"/>
            </p:cNvPicPr>
            <p:nvPr/>
          </p:nvPicPr>
          <p:blipFill>
            <a:blip r:embed="rId3"/>
            <a:stretch>
              <a:fillRect/>
            </a:stretch>
          </p:blipFill>
          <p:spPr>
            <a:xfrm>
              <a:off x="7068108" y="1264322"/>
              <a:ext cx="4248472" cy="4998776"/>
            </a:xfrm>
            <a:prstGeom prst="rect">
              <a:avLst/>
            </a:prstGeom>
          </p:spPr>
        </p:pic>
        <p:sp>
          <p:nvSpPr>
            <p:cNvPr id="7" name="TextBox 35"/>
            <p:cNvSpPr txBox="1"/>
            <p:nvPr/>
          </p:nvSpPr>
          <p:spPr>
            <a:xfrm>
              <a:off x="8832304" y="4365104"/>
              <a:ext cx="1332148" cy="369332"/>
            </a:xfrm>
            <a:prstGeom prst="rect">
              <a:avLst/>
            </a:prstGeom>
            <a:noFill/>
            <a:ln w="38100">
              <a:solidFill>
                <a:srgbClr val="FF0000"/>
              </a:solidFill>
            </a:ln>
          </p:spPr>
          <p:txBody>
            <a:bodyPr wrap="square" rtlCol="0">
              <a:spAutoFit/>
            </a:bodyPr>
            <a:lstStyle/>
            <a:p>
              <a:endParaRPr lang="en-US" dirty="0">
                <a:latin typeface="楷体" panose="02010609060101010101" pitchFamily="49" charset="-122"/>
                <a:ea typeface="楷体" panose="02010609060101010101" pitchFamily="49" charset="-122"/>
              </a:endParaRPr>
            </a:p>
          </p:txBody>
        </p:sp>
        <p:sp>
          <p:nvSpPr>
            <p:cNvPr id="8" name="TextBox 35"/>
            <p:cNvSpPr txBox="1"/>
            <p:nvPr/>
          </p:nvSpPr>
          <p:spPr>
            <a:xfrm>
              <a:off x="9192344" y="4545124"/>
              <a:ext cx="612068" cy="369332"/>
            </a:xfrm>
            <a:prstGeom prst="rect">
              <a:avLst/>
            </a:prstGeom>
            <a:noFill/>
            <a:ln w="38100">
              <a:solidFill>
                <a:srgbClr val="FFFF00"/>
              </a:solidFill>
            </a:ln>
          </p:spPr>
          <p:txBody>
            <a:bodyPr wrap="square" rtlCol="0">
              <a:spAutoFit/>
            </a:bodyPr>
            <a:lstStyle/>
            <a:p>
              <a:endParaRPr lang="en-US" dirty="0">
                <a:latin typeface="楷体" panose="02010609060101010101" pitchFamily="49" charset="-122"/>
                <a:ea typeface="楷体" panose="02010609060101010101" pitchFamily="49" charset="-122"/>
              </a:endParaRPr>
            </a:p>
          </p:txBody>
        </p:sp>
      </p:grpSp>
    </p:spTree>
    <p:extLst>
      <p:ext uri="{BB962C8B-B14F-4D97-AF65-F5344CB8AC3E}">
        <p14:creationId xmlns:p14="http://schemas.microsoft.com/office/powerpoint/2010/main" val="15991293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j-ea"/>
              </a:rPr>
              <a:t>多粒度知识跟踪模型</a:t>
            </a:r>
            <a:r>
              <a:rPr lang="en-US" altLang="zh-CN" dirty="0" smtClean="0">
                <a:latin typeface="楷体" panose="02010609060101010101" pitchFamily="49" charset="-122"/>
                <a:ea typeface="楷体" panose="02010609060101010101" pitchFamily="49" charset="-122"/>
              </a:rPr>
              <a:t/>
            </a:r>
            <a:br>
              <a:rPr lang="en-US" altLang="zh-CN" dirty="0" smtClean="0">
                <a:latin typeface="楷体" panose="02010609060101010101" pitchFamily="49" charset="-122"/>
                <a:ea typeface="楷体" panose="02010609060101010101" pitchFamily="49" charset="-122"/>
              </a:rPr>
            </a:br>
            <a:r>
              <a:rPr lang="en-US" altLang="zh-CN" dirty="0"/>
              <a:t>Multi-Grained-BKT</a:t>
            </a:r>
            <a:endParaRPr lang="zh-CN" altLang="en-US"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a:xfrm>
            <a:off x="745056" y="1859797"/>
            <a:ext cx="9139237" cy="4639300"/>
          </a:xfrm>
        </p:spPr>
        <p:txBody>
          <a:bodyPr/>
          <a:lstStyle/>
          <a:p>
            <a:endParaRPr lang="en-US" altLang="zh-CN" dirty="0" smtClean="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r>
              <a:rPr lang="zh-CN" altLang="en-US" dirty="0" smtClean="0">
                <a:latin typeface="+mn-ea"/>
              </a:rPr>
              <a:t>不同细粒度知识点有难度区别</a:t>
            </a:r>
            <a:endParaRPr lang="zh-CN" altLang="en-US" dirty="0">
              <a:latin typeface="+mn-ea"/>
            </a:endParaRPr>
          </a:p>
        </p:txBody>
      </p:sp>
      <p:pic>
        <p:nvPicPr>
          <p:cNvPr id="6" name="图片 5"/>
          <p:cNvPicPr>
            <a:picLocks noChangeAspect="1"/>
          </p:cNvPicPr>
          <p:nvPr/>
        </p:nvPicPr>
        <p:blipFill>
          <a:blip r:embed="rId3"/>
          <a:stretch>
            <a:fillRect/>
          </a:stretch>
        </p:blipFill>
        <p:spPr>
          <a:xfrm>
            <a:off x="1434465" y="5318523"/>
            <a:ext cx="7576586" cy="790196"/>
          </a:xfrm>
          <a:prstGeom prst="rect">
            <a:avLst/>
          </a:prstGeom>
        </p:spPr>
      </p:pic>
      <p:pic>
        <p:nvPicPr>
          <p:cNvPr id="7" name="图片 6"/>
          <p:cNvPicPr>
            <a:picLocks noChangeAspect="1"/>
          </p:cNvPicPr>
          <p:nvPr/>
        </p:nvPicPr>
        <p:blipFill>
          <a:blip r:embed="rId4"/>
          <a:stretch>
            <a:fillRect/>
          </a:stretch>
        </p:blipFill>
        <p:spPr>
          <a:xfrm>
            <a:off x="1568282" y="4229941"/>
            <a:ext cx="6467460" cy="1088582"/>
          </a:xfrm>
          <a:prstGeom prst="rect">
            <a:avLst/>
          </a:prstGeom>
        </p:spPr>
      </p:pic>
      <p:pic>
        <p:nvPicPr>
          <p:cNvPr id="4" name="图片 3"/>
          <p:cNvPicPr>
            <a:picLocks noChangeAspect="1"/>
          </p:cNvPicPr>
          <p:nvPr/>
        </p:nvPicPr>
        <p:blipFill>
          <a:blip r:embed="rId5"/>
          <a:stretch>
            <a:fillRect/>
          </a:stretch>
        </p:blipFill>
        <p:spPr>
          <a:xfrm>
            <a:off x="5930047" y="1886582"/>
            <a:ext cx="5575506" cy="2641745"/>
          </a:xfrm>
          <a:prstGeom prst="rect">
            <a:avLst/>
          </a:prstGeom>
        </p:spPr>
      </p:pic>
    </p:spTree>
    <p:extLst>
      <p:ext uri="{BB962C8B-B14F-4D97-AF65-F5344CB8AC3E}">
        <p14:creationId xmlns:p14="http://schemas.microsoft.com/office/powerpoint/2010/main" val="3156257007"/>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MOOC</a:t>
            </a:r>
            <a:r>
              <a:rPr lang="zh-CN" altLang="en-US" dirty="0" smtClean="0"/>
              <a:t>测验提交的相关性</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47413" y="1808820"/>
            <a:ext cx="6172200" cy="2000250"/>
          </a:xfr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2842" y="4077073"/>
            <a:ext cx="6238875" cy="1952625"/>
          </a:xfrm>
          <a:prstGeom prst="rect">
            <a:avLst/>
          </a:prstGeom>
        </p:spPr>
      </p:pic>
      <p:sp>
        <p:nvSpPr>
          <p:cNvPr id="10" name="椭圆 9"/>
          <p:cNvSpPr/>
          <p:nvPr/>
        </p:nvSpPr>
        <p:spPr>
          <a:xfrm>
            <a:off x="5123892" y="2097025"/>
            <a:ext cx="684076"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2" name="椭圆 11"/>
          <p:cNvSpPr/>
          <p:nvPr/>
        </p:nvSpPr>
        <p:spPr>
          <a:xfrm>
            <a:off x="5123892" y="4233044"/>
            <a:ext cx="684076"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4196712006"/>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smtClean="0">
                <a:latin typeface="+mj-ea"/>
              </a:rPr>
              <a:t>基于提交历史的知识跟踪模型</a:t>
            </a:r>
            <a:r>
              <a:rPr lang="en-US" altLang="zh-CN" dirty="0" smtClean="0">
                <a:latin typeface="+mj-ea"/>
              </a:rPr>
              <a:t/>
            </a:r>
            <a:br>
              <a:rPr lang="en-US" altLang="zh-CN" dirty="0" smtClean="0">
                <a:latin typeface="+mj-ea"/>
              </a:rPr>
            </a:br>
            <a:r>
              <a:rPr lang="en-US" altLang="zh-CN" dirty="0" smtClean="0"/>
              <a:t>Historical-BKT</a:t>
            </a:r>
            <a:endParaRPr lang="zh-CN" altLang="en-US" dirty="0">
              <a:latin typeface="+mj-ea"/>
            </a:endParaRPr>
          </a:p>
        </p:txBody>
      </p:sp>
      <p:sp>
        <p:nvSpPr>
          <p:cNvPr id="3" name="内容占位符 2"/>
          <p:cNvSpPr>
            <a:spLocks noGrp="1"/>
          </p:cNvSpPr>
          <p:nvPr>
            <p:ph idx="1"/>
          </p:nvPr>
        </p:nvSpPr>
        <p:spPr>
          <a:xfrm>
            <a:off x="838200" y="2386738"/>
            <a:ext cx="9139237" cy="3905573"/>
          </a:xfrm>
        </p:spPr>
        <p:txBody>
          <a:bodyPr/>
          <a:lstStyle/>
          <a:p>
            <a:r>
              <a:rPr lang="zh-CN" altLang="en-US" dirty="0" smtClean="0"/>
              <a:t>利用学生多次提交</a:t>
            </a:r>
            <a:endParaRPr lang="en-US" altLang="zh-CN" dirty="0" smtClean="0"/>
          </a:p>
          <a:p>
            <a:pPr lvl="1"/>
            <a:r>
              <a:rPr lang="zh-CN" altLang="en-US" dirty="0" smtClean="0"/>
              <a:t>前后提交的题目联系紧密</a:t>
            </a:r>
            <a:endParaRPr lang="en-US" altLang="zh-CN" dirty="0" smtClean="0"/>
          </a:p>
          <a:p>
            <a:pPr lvl="1"/>
            <a:r>
              <a:rPr lang="en-US" altLang="zh-CN" dirty="0"/>
              <a:t>p</a:t>
            </a:r>
            <a:r>
              <a:rPr lang="en-US" altLang="zh-CN" dirty="0" smtClean="0"/>
              <a:t>(G)</a:t>
            </a:r>
            <a:r>
              <a:rPr lang="zh-CN" altLang="en-US" dirty="0" smtClean="0"/>
              <a:t>和</a:t>
            </a:r>
            <a:r>
              <a:rPr lang="en-US" altLang="zh-CN" dirty="0" smtClean="0"/>
              <a:t>p(S)</a:t>
            </a:r>
            <a:r>
              <a:rPr lang="zh-CN" altLang="en-US" dirty="0" smtClean="0"/>
              <a:t>描述题目的参数</a:t>
            </a:r>
            <a:endParaRPr lang="zh-CN" altLang="en-US" dirty="0"/>
          </a:p>
        </p:txBody>
      </p:sp>
      <p:pic>
        <p:nvPicPr>
          <p:cNvPr id="4" name="图片 3"/>
          <p:cNvPicPr>
            <a:picLocks noChangeAspect="1"/>
          </p:cNvPicPr>
          <p:nvPr/>
        </p:nvPicPr>
        <p:blipFill>
          <a:blip r:embed="rId3"/>
          <a:stretch>
            <a:fillRect/>
          </a:stretch>
        </p:blipFill>
        <p:spPr>
          <a:xfrm>
            <a:off x="5656881" y="1964344"/>
            <a:ext cx="5377633" cy="2580932"/>
          </a:xfrm>
          <a:prstGeom prst="rect">
            <a:avLst/>
          </a:prstGeom>
        </p:spPr>
      </p:pic>
      <p:pic>
        <p:nvPicPr>
          <p:cNvPr id="5" name="图片 4"/>
          <p:cNvPicPr>
            <a:picLocks noChangeAspect="1"/>
          </p:cNvPicPr>
          <p:nvPr/>
        </p:nvPicPr>
        <p:blipFill>
          <a:blip r:embed="rId4"/>
          <a:stretch>
            <a:fillRect/>
          </a:stretch>
        </p:blipFill>
        <p:spPr>
          <a:xfrm>
            <a:off x="2076671" y="4751890"/>
            <a:ext cx="7575353" cy="987264"/>
          </a:xfrm>
          <a:prstGeom prst="rect">
            <a:avLst/>
          </a:prstGeom>
        </p:spPr>
      </p:pic>
    </p:spTree>
    <p:extLst>
      <p:ext uri="{BB962C8B-B14F-4D97-AF65-F5344CB8AC3E}">
        <p14:creationId xmlns:p14="http://schemas.microsoft.com/office/powerpoint/2010/main" val="3027076700"/>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latin typeface="+mj-ea"/>
              </a:rPr>
              <a:t>数据及评价指标</a:t>
            </a:r>
            <a:endParaRPr lang="zh-CN" altLang="en-US" dirty="0">
              <a:latin typeface="+mj-ea"/>
            </a:endParaRPr>
          </a:p>
        </p:txBody>
      </p:sp>
      <p:sp>
        <p:nvSpPr>
          <p:cNvPr id="3" name="内容占位符 2"/>
          <p:cNvSpPr>
            <a:spLocks noGrp="1"/>
          </p:cNvSpPr>
          <p:nvPr>
            <p:ph idx="1"/>
          </p:nvPr>
        </p:nvSpPr>
        <p:spPr/>
        <p:txBody>
          <a:bodyPr/>
          <a:lstStyle/>
          <a:p>
            <a:r>
              <a:rPr lang="zh-CN" altLang="en-US" dirty="0" smtClean="0"/>
              <a:t>数据</a:t>
            </a:r>
            <a:endParaRPr lang="en-US" altLang="zh-CN" dirty="0" smtClean="0"/>
          </a:p>
          <a:p>
            <a:pPr lvl="1"/>
            <a:r>
              <a:rPr lang="en-US" altLang="zh-CN" dirty="0" smtClean="0"/>
              <a:t>2013</a:t>
            </a:r>
            <a:r>
              <a:rPr lang="zh-CN" altLang="en-US" dirty="0" smtClean="0"/>
              <a:t>年</a:t>
            </a:r>
            <a:r>
              <a:rPr lang="en-US" altLang="zh-CN" dirty="0" smtClean="0"/>
              <a:t>9</a:t>
            </a:r>
            <a:r>
              <a:rPr lang="zh-CN" altLang="en-US" dirty="0" smtClean="0"/>
              <a:t>月“数据结构与算法”课程数据</a:t>
            </a:r>
            <a:endParaRPr lang="en-US" altLang="zh-CN" dirty="0" smtClean="0"/>
          </a:p>
          <a:p>
            <a:pPr lvl="1"/>
            <a:r>
              <a:rPr lang="en-US" altLang="zh-CN" dirty="0" smtClean="0"/>
              <a:t>14</a:t>
            </a:r>
            <a:r>
              <a:rPr lang="zh-CN" altLang="en-US" dirty="0" smtClean="0"/>
              <a:t>次测验，平均</a:t>
            </a:r>
            <a:r>
              <a:rPr lang="en-US" altLang="zh-CN" dirty="0" smtClean="0"/>
              <a:t>7.36</a:t>
            </a:r>
            <a:r>
              <a:rPr lang="zh-CN" altLang="en-US" dirty="0" smtClean="0"/>
              <a:t>道题目</a:t>
            </a:r>
            <a:endParaRPr lang="en-US" altLang="zh-CN" dirty="0" smtClean="0"/>
          </a:p>
          <a:p>
            <a:pPr lvl="1"/>
            <a:r>
              <a:rPr lang="en-US" altLang="zh-CN" dirty="0" smtClean="0"/>
              <a:t>1077</a:t>
            </a:r>
            <a:r>
              <a:rPr lang="zh-CN" altLang="en-US" dirty="0" smtClean="0"/>
              <a:t>名学生提交</a:t>
            </a:r>
            <a:r>
              <a:rPr lang="en-US" altLang="zh-CN" dirty="0" smtClean="0"/>
              <a:t>7068</a:t>
            </a:r>
            <a:r>
              <a:rPr lang="zh-CN" altLang="en-US" dirty="0" smtClean="0"/>
              <a:t>次测验</a:t>
            </a:r>
            <a:endParaRPr lang="en-US" altLang="zh-CN" dirty="0"/>
          </a:p>
          <a:p>
            <a:r>
              <a:rPr lang="zh-CN" altLang="en-US" dirty="0" smtClean="0"/>
              <a:t>实验设置</a:t>
            </a:r>
            <a:endParaRPr lang="en-US" altLang="zh-CN" dirty="0" smtClean="0"/>
          </a:p>
          <a:p>
            <a:pPr lvl="1"/>
            <a:r>
              <a:rPr lang="en-US" altLang="zh-CN" dirty="0"/>
              <a:t>AUC</a:t>
            </a:r>
            <a:r>
              <a:rPr lang="zh-CN" altLang="en-US" dirty="0"/>
              <a:t>，</a:t>
            </a:r>
            <a:r>
              <a:rPr lang="en-US" altLang="zh-CN" dirty="0"/>
              <a:t>5</a:t>
            </a:r>
            <a:r>
              <a:rPr lang="zh-CN" altLang="en-US" dirty="0"/>
              <a:t>折交叉验证，</a:t>
            </a:r>
            <a:r>
              <a:rPr lang="en-US" altLang="zh-CN" dirty="0"/>
              <a:t>EM</a:t>
            </a:r>
            <a:r>
              <a:rPr lang="zh-CN" altLang="en-US" dirty="0"/>
              <a:t>算法训练参数</a:t>
            </a:r>
            <a:endParaRPr lang="en-US" altLang="zh-CN" dirty="0" smtClean="0"/>
          </a:p>
          <a:p>
            <a:r>
              <a:rPr lang="zh-CN" altLang="en-US" dirty="0" smtClean="0"/>
              <a:t>基准算法</a:t>
            </a:r>
            <a:endParaRPr lang="en-US" altLang="zh-CN" dirty="0" smtClean="0"/>
          </a:p>
          <a:p>
            <a:pPr lvl="1"/>
            <a:r>
              <a:rPr lang="en-US" altLang="zh-CN" dirty="0"/>
              <a:t>Coarse-BKT</a:t>
            </a:r>
            <a:r>
              <a:rPr lang="zh-CN" altLang="en-US" dirty="0"/>
              <a:t>：每章作为一个知识点</a:t>
            </a:r>
            <a:endParaRPr lang="en-US" altLang="zh-CN" dirty="0"/>
          </a:p>
          <a:p>
            <a:pPr lvl="1"/>
            <a:r>
              <a:rPr lang="en-US" altLang="zh-CN" dirty="0"/>
              <a:t>Fine-BKT</a:t>
            </a:r>
            <a:r>
              <a:rPr lang="zh-CN" altLang="en-US" dirty="0"/>
              <a:t>：每节作为一个</a:t>
            </a:r>
            <a:r>
              <a:rPr lang="zh-CN" altLang="en-US" dirty="0" smtClean="0"/>
              <a:t>知识点</a:t>
            </a:r>
          </a:p>
        </p:txBody>
      </p:sp>
    </p:spTree>
    <p:extLst>
      <p:ext uri="{BB962C8B-B14F-4D97-AF65-F5344CB8AC3E}">
        <p14:creationId xmlns:p14="http://schemas.microsoft.com/office/powerpoint/2010/main" val="561175924"/>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latin typeface="+mj-ea"/>
              </a:rPr>
              <a:t>实验数据</a:t>
            </a:r>
            <a:endParaRPr lang="zh-CN" altLang="en-US" dirty="0">
              <a:latin typeface="+mj-ea"/>
            </a:endParaRPr>
          </a:p>
        </p:txBody>
      </p:sp>
      <p:pic>
        <p:nvPicPr>
          <p:cNvPr id="4" name="图片 3"/>
          <p:cNvPicPr>
            <a:picLocks noChangeAspect="1"/>
          </p:cNvPicPr>
          <p:nvPr/>
        </p:nvPicPr>
        <p:blipFill>
          <a:blip r:embed="rId3"/>
          <a:stretch>
            <a:fillRect/>
          </a:stretch>
        </p:blipFill>
        <p:spPr>
          <a:xfrm>
            <a:off x="1801033" y="1550338"/>
            <a:ext cx="8172908" cy="4901912"/>
          </a:xfrm>
          <a:prstGeom prst="rect">
            <a:avLst/>
          </a:prstGeom>
        </p:spPr>
      </p:pic>
    </p:spTree>
    <p:extLst>
      <p:ext uri="{BB962C8B-B14F-4D97-AF65-F5344CB8AC3E}">
        <p14:creationId xmlns:p14="http://schemas.microsoft.com/office/powerpoint/2010/main" val="2133324534"/>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3353" y="1027906"/>
            <a:ext cx="5901167" cy="5443622"/>
          </a:xfrm>
          <a:prstGeom prst="rect">
            <a:avLst/>
          </a:prstGeom>
        </p:spPr>
      </p:pic>
      <p:sp>
        <p:nvSpPr>
          <p:cNvPr id="4" name="标题 3"/>
          <p:cNvSpPr>
            <a:spLocks noGrp="1"/>
          </p:cNvSpPr>
          <p:nvPr>
            <p:ph type="title"/>
          </p:nvPr>
        </p:nvSpPr>
        <p:spPr/>
        <p:txBody>
          <a:bodyPr/>
          <a:lstStyle/>
          <a:p>
            <a:r>
              <a:rPr lang="zh-CN" altLang="en-US" dirty="0" smtClean="0"/>
              <a:t>模型效果</a:t>
            </a:r>
            <a:endParaRPr lang="zh-CN" altLang="en-US" dirty="0"/>
          </a:p>
        </p:txBody>
      </p:sp>
    </p:spTree>
    <p:extLst>
      <p:ext uri="{BB962C8B-B14F-4D97-AF65-F5344CB8AC3E}">
        <p14:creationId xmlns:p14="http://schemas.microsoft.com/office/powerpoint/2010/main" val="870892942"/>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latin typeface="+mj-ea"/>
              </a:rPr>
              <a:t>模型效果</a:t>
            </a:r>
          </a:p>
        </p:txBody>
      </p:sp>
      <p:pic>
        <p:nvPicPr>
          <p:cNvPr id="4" name="图片 3"/>
          <p:cNvPicPr>
            <a:picLocks noChangeAspect="1"/>
          </p:cNvPicPr>
          <p:nvPr/>
        </p:nvPicPr>
        <p:blipFill>
          <a:blip r:embed="rId3"/>
          <a:stretch>
            <a:fillRect/>
          </a:stretch>
        </p:blipFill>
        <p:spPr>
          <a:xfrm>
            <a:off x="956348" y="2153839"/>
            <a:ext cx="9741532" cy="2241521"/>
          </a:xfrm>
          <a:prstGeom prst="rect">
            <a:avLst/>
          </a:prstGeom>
        </p:spPr>
      </p:pic>
    </p:spTree>
    <p:extLst>
      <p:ext uri="{BB962C8B-B14F-4D97-AF65-F5344CB8AC3E}">
        <p14:creationId xmlns:p14="http://schemas.microsoft.com/office/powerpoint/2010/main" val="4121484944"/>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Historical-BKT</a:t>
            </a:r>
            <a:r>
              <a:rPr lang="zh-CN" altLang="en-US" dirty="0" smtClean="0"/>
              <a:t>参数分析</a:t>
            </a:r>
            <a:endParaRPr lang="zh-CN" altLang="en-US" dirty="0"/>
          </a:p>
        </p:txBody>
      </p:sp>
      <p:sp>
        <p:nvSpPr>
          <p:cNvPr id="3" name="内容占位符 2"/>
          <p:cNvSpPr>
            <a:spLocks noGrp="1"/>
          </p:cNvSpPr>
          <p:nvPr>
            <p:ph idx="1"/>
          </p:nvPr>
        </p:nvSpPr>
        <p:spPr>
          <a:xfrm>
            <a:off x="1743096" y="3890074"/>
            <a:ext cx="9139237" cy="2045776"/>
          </a:xfrm>
        </p:spPr>
        <p:txBody>
          <a:bodyPr/>
          <a:lstStyle/>
          <a:p>
            <a:r>
              <a:rPr lang="en-US" altLang="zh-CN" dirty="0">
                <a:ea typeface="楷体" panose="02010609060101010101" pitchFamily="49" charset="-122"/>
              </a:rPr>
              <a:t>p</a:t>
            </a:r>
            <a:r>
              <a:rPr lang="en-US" altLang="zh-CN" dirty="0" smtClean="0">
                <a:ea typeface="楷体" panose="02010609060101010101" pitchFamily="49" charset="-122"/>
              </a:rPr>
              <a:t>(G|</a:t>
            </a:r>
            <a:r>
              <a:rPr lang="zh-CN" altLang="en-US" dirty="0" smtClean="0">
                <a:ea typeface="楷体" panose="02010609060101010101" pitchFamily="49" charset="-122"/>
              </a:rPr>
              <a:t>之前错误）</a:t>
            </a:r>
            <a:r>
              <a:rPr lang="en-US" altLang="zh-CN" dirty="0" smtClean="0">
                <a:ea typeface="楷体" panose="02010609060101010101" pitchFamily="49" charset="-122"/>
              </a:rPr>
              <a:t>&lt; p(G|</a:t>
            </a:r>
            <a:r>
              <a:rPr lang="zh-CN" altLang="en-US" dirty="0" smtClean="0">
                <a:ea typeface="楷体" panose="02010609060101010101" pitchFamily="49" charset="-122"/>
              </a:rPr>
              <a:t>之前正确）</a:t>
            </a:r>
            <a:endParaRPr lang="en-US" altLang="zh-CN" dirty="0" smtClean="0">
              <a:ea typeface="楷体" panose="02010609060101010101" pitchFamily="49" charset="-122"/>
            </a:endParaRPr>
          </a:p>
          <a:p>
            <a:r>
              <a:rPr lang="en-US" altLang="zh-CN" dirty="0" smtClean="0">
                <a:ea typeface="楷体" panose="02010609060101010101" pitchFamily="49" charset="-122"/>
              </a:rPr>
              <a:t>p(S|</a:t>
            </a:r>
            <a:r>
              <a:rPr lang="zh-CN" altLang="en-US" dirty="0">
                <a:ea typeface="楷体" panose="02010609060101010101" pitchFamily="49" charset="-122"/>
              </a:rPr>
              <a:t>之前错误</a:t>
            </a:r>
            <a:r>
              <a:rPr lang="zh-CN" altLang="en-US" dirty="0" smtClean="0">
                <a:ea typeface="楷体" panose="02010609060101010101" pitchFamily="49" charset="-122"/>
              </a:rPr>
              <a:t>）</a:t>
            </a:r>
            <a:r>
              <a:rPr lang="en-US" altLang="zh-CN" dirty="0" smtClean="0">
                <a:ea typeface="楷体" panose="02010609060101010101" pitchFamily="49" charset="-122"/>
              </a:rPr>
              <a:t>&gt; p(S|</a:t>
            </a:r>
            <a:r>
              <a:rPr lang="zh-CN" altLang="en-US" dirty="0">
                <a:ea typeface="楷体" panose="02010609060101010101" pitchFamily="49" charset="-122"/>
              </a:rPr>
              <a:t>之前正确</a:t>
            </a:r>
            <a:r>
              <a:rPr lang="zh-CN" altLang="en-US" dirty="0" smtClean="0">
                <a:ea typeface="楷体" panose="02010609060101010101" pitchFamily="49" charset="-122"/>
              </a:rPr>
              <a:t>）</a:t>
            </a:r>
            <a:endParaRPr lang="en-US" altLang="zh-CN" dirty="0" smtClean="0">
              <a:ea typeface="楷体" panose="02010609060101010101" pitchFamily="49" charset="-122"/>
            </a:endParaRPr>
          </a:p>
          <a:p>
            <a:endParaRPr lang="en-US" altLang="zh-CN" dirty="0">
              <a:ea typeface="楷体" panose="02010609060101010101" pitchFamily="49" charset="-122"/>
            </a:endParaRPr>
          </a:p>
          <a:p>
            <a:r>
              <a:rPr lang="zh-CN" altLang="en-US" dirty="0" smtClean="0">
                <a:ea typeface="楷体" panose="02010609060101010101" pitchFamily="49" charset="-122"/>
              </a:rPr>
              <a:t>做对的题目不容易犯错</a:t>
            </a:r>
            <a:endParaRPr lang="zh-CN" altLang="en-US" dirty="0">
              <a:ea typeface="楷体" panose="02010609060101010101" pitchFamily="49" charset="-122"/>
            </a:endParaRPr>
          </a:p>
          <a:p>
            <a:endParaRPr lang="zh-CN" altLang="en-US" dirty="0">
              <a:ea typeface="楷体" panose="02010609060101010101" pitchFamily="49" charset="-122"/>
            </a:endParaRPr>
          </a:p>
        </p:txBody>
      </p:sp>
      <p:pic>
        <p:nvPicPr>
          <p:cNvPr id="4" name="图片 3"/>
          <p:cNvPicPr>
            <a:picLocks noChangeAspect="1"/>
          </p:cNvPicPr>
          <p:nvPr/>
        </p:nvPicPr>
        <p:blipFill>
          <a:blip r:embed="rId3"/>
          <a:stretch>
            <a:fillRect/>
          </a:stretch>
        </p:blipFill>
        <p:spPr>
          <a:xfrm>
            <a:off x="2270039" y="1690863"/>
            <a:ext cx="5921167" cy="1887225"/>
          </a:xfrm>
          <a:prstGeom prst="rect">
            <a:avLst/>
          </a:prstGeom>
        </p:spPr>
      </p:pic>
    </p:spTree>
    <p:extLst>
      <p:ext uri="{BB962C8B-B14F-4D97-AF65-F5344CB8AC3E}">
        <p14:creationId xmlns:p14="http://schemas.microsoft.com/office/powerpoint/2010/main" val="3668017484"/>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latin typeface="+mj-ea"/>
              </a:rPr>
              <a:t>效果</a:t>
            </a:r>
            <a:r>
              <a:rPr lang="zh-CN" altLang="en-US" dirty="0" smtClean="0">
                <a:latin typeface="+mj-ea"/>
              </a:rPr>
              <a:t>展示</a:t>
            </a:r>
            <a:endParaRPr lang="zh-CN" altLang="en-US" dirty="0">
              <a:latin typeface="+mj-ea"/>
            </a:endParaRPr>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825748"/>
            <a:ext cx="9139237" cy="4256886"/>
          </a:xfrm>
        </p:spPr>
      </p:pic>
    </p:spTree>
    <p:extLst>
      <p:ext uri="{BB962C8B-B14F-4D97-AF65-F5344CB8AC3E}">
        <p14:creationId xmlns:p14="http://schemas.microsoft.com/office/powerpoint/2010/main" val="3434988632"/>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项目组</a:t>
            </a:r>
            <a:r>
              <a:rPr lang="en-US" altLang="zh-CN" dirty="0" smtClean="0"/>
              <a:t>MOOC</a:t>
            </a:r>
            <a:r>
              <a:rPr lang="zh-CN" altLang="en-US" dirty="0" smtClean="0"/>
              <a:t>论文发表情况</a:t>
            </a:r>
            <a:endParaRPr lang="zh-CN" altLang="en-US" dirty="0"/>
          </a:p>
        </p:txBody>
      </p:sp>
      <p:sp>
        <p:nvSpPr>
          <p:cNvPr id="3" name="内容占位符 2"/>
          <p:cNvSpPr>
            <a:spLocks noGrp="1"/>
          </p:cNvSpPr>
          <p:nvPr>
            <p:ph idx="1"/>
          </p:nvPr>
        </p:nvSpPr>
        <p:spPr>
          <a:xfrm>
            <a:off x="526943" y="1609768"/>
            <a:ext cx="10826857" cy="4351338"/>
          </a:xfrm>
        </p:spPr>
        <p:txBody>
          <a:bodyPr/>
          <a:lstStyle/>
          <a:p>
            <a:r>
              <a:rPr lang="en-US" altLang="zh-CN" sz="1800" dirty="0" smtClean="0"/>
              <a:t>Zhang </a:t>
            </a:r>
            <a:r>
              <a:rPr lang="en-US" altLang="zh-CN" sz="1800" dirty="0"/>
              <a:t>M, Zhu J, </a:t>
            </a:r>
            <a:r>
              <a:rPr lang="en-US" altLang="zh-CN" sz="1800" dirty="0" err="1"/>
              <a:t>Zou</a:t>
            </a:r>
            <a:r>
              <a:rPr lang="en-US" altLang="zh-CN" sz="1800" dirty="0"/>
              <a:t> Y, et al. Educational evaluation in the PKU SPOC course data structures and algorithms[C]//Proceedings of the Second (2015) ACM Conference on Learning@ Scale. ACM, 2015: 237-240.</a:t>
            </a:r>
            <a:endParaRPr lang="en-US" altLang="zh-CN" sz="1800" dirty="0" smtClean="0"/>
          </a:p>
          <a:p>
            <a:r>
              <a:rPr lang="en-US" altLang="zh-CN" sz="1800" dirty="0"/>
              <a:t>Zhang M, Zhu J. A data-driven analysis of student efforts and improvements on a SPOC experiment[C]//Proceedings of the ACM Turing 50th Celebration Conference-China. ACM, 2017: 1</a:t>
            </a:r>
            <a:r>
              <a:rPr lang="en-US" altLang="zh-CN" sz="1800" dirty="0" smtClean="0"/>
              <a:t>. Best Paper</a:t>
            </a:r>
          </a:p>
          <a:p>
            <a:r>
              <a:rPr lang="zh-CN" altLang="en-US" sz="1800" dirty="0"/>
              <a:t>张铭</a:t>
            </a:r>
            <a:r>
              <a:rPr lang="en-US" altLang="zh-CN" sz="1800" dirty="0"/>
              <a:t>. </a:t>
            </a:r>
            <a:r>
              <a:rPr lang="zh-CN" altLang="en-US" sz="1800" dirty="0"/>
              <a:t>立足北大</a:t>
            </a:r>
            <a:r>
              <a:rPr lang="en-US" altLang="zh-CN" sz="1800" dirty="0"/>
              <a:t>, </a:t>
            </a:r>
            <a:r>
              <a:rPr lang="zh-CN" altLang="en-US" sz="1800" dirty="0"/>
              <a:t>放眼未来</a:t>
            </a:r>
            <a:r>
              <a:rPr lang="en-US" altLang="zh-CN" sz="1800" dirty="0"/>
              <a:t>——“</a:t>
            </a:r>
            <a:r>
              <a:rPr lang="zh-CN" altLang="en-US" sz="1800" dirty="0"/>
              <a:t>数据结构与算法” </a:t>
            </a:r>
            <a:r>
              <a:rPr lang="en-US" altLang="zh-CN" sz="1800" dirty="0"/>
              <a:t>MOOC </a:t>
            </a:r>
            <a:r>
              <a:rPr lang="zh-CN" altLang="en-US" sz="1800" dirty="0"/>
              <a:t>课程教学实践与思考</a:t>
            </a:r>
            <a:r>
              <a:rPr lang="en-US" altLang="zh-CN" sz="1800" dirty="0"/>
              <a:t>[J]. </a:t>
            </a:r>
            <a:r>
              <a:rPr lang="zh-CN" altLang="en-US" sz="1800" dirty="0"/>
              <a:t>工业和信息化教育</a:t>
            </a:r>
            <a:r>
              <a:rPr lang="en-US" altLang="zh-CN" sz="1800" dirty="0"/>
              <a:t>, 2014 (9): 65-73.</a:t>
            </a:r>
          </a:p>
          <a:p>
            <a:r>
              <a:rPr lang="en-US" altLang="zh-CN" sz="1800" dirty="0" err="1" smtClean="0"/>
              <a:t>Zhuo</a:t>
            </a:r>
            <a:r>
              <a:rPr lang="en-US" altLang="zh-CN" sz="1800" dirty="0" smtClean="0"/>
              <a:t> </a:t>
            </a:r>
            <a:r>
              <a:rPr lang="en-US" altLang="zh-CN" sz="1800" dirty="0"/>
              <a:t>Wang, Jile Zhu, Xiang Li, </a:t>
            </a:r>
            <a:r>
              <a:rPr lang="en-US" altLang="zh-CN" sz="1800" dirty="0" err="1"/>
              <a:t>Zhiting</a:t>
            </a:r>
            <a:r>
              <a:rPr lang="en-US" altLang="zh-CN" sz="1800" dirty="0"/>
              <a:t> Hu, Ming Zhang. Structured Knowledge Tracing Models for Student Assessment on Coursera. L@S 2016: 209-212.</a:t>
            </a:r>
          </a:p>
          <a:p>
            <a:r>
              <a:rPr lang="zh-CN" altLang="en-US" sz="1800" dirty="0"/>
              <a:t>王卓</a:t>
            </a:r>
            <a:r>
              <a:rPr lang="en-US" altLang="zh-CN" sz="1800" dirty="0"/>
              <a:t>, </a:t>
            </a:r>
            <a:r>
              <a:rPr lang="zh-CN" altLang="en-US" sz="1800" dirty="0"/>
              <a:t>张铭</a:t>
            </a:r>
            <a:r>
              <a:rPr lang="en-US" altLang="zh-CN" sz="1800" dirty="0"/>
              <a:t>. </a:t>
            </a:r>
            <a:r>
              <a:rPr lang="zh-CN" altLang="en-US" sz="1800" dirty="0"/>
              <a:t>基于贝叶斯知识跟踪模型的慕课学生评价</a:t>
            </a:r>
            <a:r>
              <a:rPr lang="en-US" altLang="zh-CN" sz="1800" dirty="0"/>
              <a:t>[J]. </a:t>
            </a:r>
            <a:r>
              <a:rPr lang="zh-CN" altLang="en-US" sz="1800" dirty="0"/>
              <a:t>中国科技论文</a:t>
            </a:r>
            <a:r>
              <a:rPr lang="en-US" altLang="zh-CN" sz="1800" dirty="0"/>
              <a:t>, 2015, 2: 025</a:t>
            </a:r>
            <a:r>
              <a:rPr lang="en-US" altLang="zh-CN" sz="1800" dirty="0" smtClean="0"/>
              <a:t>.</a:t>
            </a:r>
          </a:p>
          <a:p>
            <a:r>
              <a:rPr lang="en-US" altLang="zh-CN" sz="1800" dirty="0"/>
              <a:t>Chen Y, Zhang M. MOOC student dropout: pattern and prevention[C]//Proceedings of the ACM Turing 50th Celebration Conference-China. ACM, 2017: 4.</a:t>
            </a:r>
            <a:endParaRPr lang="en-US" altLang="zh-CN" sz="1800" dirty="0" smtClean="0"/>
          </a:p>
          <a:p>
            <a:r>
              <a:rPr lang="zh-CN" altLang="en-US" sz="1800" dirty="0" smtClean="0"/>
              <a:t>陈云帆</a:t>
            </a:r>
            <a:r>
              <a:rPr lang="en-US" altLang="zh-CN" sz="1800" dirty="0" smtClean="0"/>
              <a:t>, </a:t>
            </a:r>
            <a:r>
              <a:rPr lang="zh-CN" altLang="en-US" sz="1800" dirty="0" smtClean="0"/>
              <a:t>张铭</a:t>
            </a:r>
            <a:r>
              <a:rPr lang="en-US" altLang="zh-CN" sz="1800" dirty="0" smtClean="0"/>
              <a:t>. MOOC </a:t>
            </a:r>
            <a:r>
              <a:rPr lang="zh-CN" altLang="en-US" sz="1800" dirty="0" smtClean="0"/>
              <a:t>课程学生流失现象分析与预警</a:t>
            </a:r>
            <a:r>
              <a:rPr lang="en-US" altLang="zh-CN" sz="1800" dirty="0" smtClean="0"/>
              <a:t>[J]. </a:t>
            </a:r>
            <a:r>
              <a:rPr lang="zh-CN" altLang="en-US" sz="1800" dirty="0" smtClean="0"/>
              <a:t>工业和信息化教育</a:t>
            </a:r>
            <a:r>
              <a:rPr lang="en-US" altLang="zh-CN" sz="1800" dirty="0" smtClean="0"/>
              <a:t>, 2014 (9): 30-36.</a:t>
            </a:r>
          </a:p>
          <a:p>
            <a:r>
              <a:rPr lang="en-US" altLang="zh-CN" sz="1800" dirty="0" smtClean="0"/>
              <a:t>Jile </a:t>
            </a:r>
            <a:r>
              <a:rPr lang="en-US" altLang="zh-CN" sz="1800" dirty="0"/>
              <a:t>Zhu, Xiang Li, </a:t>
            </a:r>
            <a:r>
              <a:rPr lang="en-US" altLang="zh-CN" sz="1800" dirty="0" err="1"/>
              <a:t>Zhuo</a:t>
            </a:r>
            <a:r>
              <a:rPr lang="en-US" altLang="zh-CN" sz="1800" dirty="0"/>
              <a:t> Wang, Ming Zhang, An Effective Framework for Automatically Generating and Ranking Topics from MOOC Videos. In Educational Data Mining 2017. Accepted</a:t>
            </a:r>
            <a:r>
              <a:rPr lang="en-US" altLang="zh-CN" sz="1800" dirty="0" smtClean="0"/>
              <a:t>.</a:t>
            </a:r>
            <a:endParaRPr lang="en-US" altLang="zh-CN" sz="1800" dirty="0"/>
          </a:p>
        </p:txBody>
      </p:sp>
    </p:spTree>
    <p:extLst>
      <p:ext uri="{BB962C8B-B14F-4D97-AF65-F5344CB8AC3E}">
        <p14:creationId xmlns:p14="http://schemas.microsoft.com/office/powerpoint/2010/main" val="1127209802"/>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j-ea"/>
              </a:rPr>
              <a:t>效果展示</a:t>
            </a:r>
            <a:endParaRPr lang="zh-CN" altLang="en-US" dirty="0">
              <a:latin typeface="楷体" panose="02010609060101010101" pitchFamily="49" charset="-122"/>
              <a:ea typeface="楷体" panose="02010609060101010101" pitchFamily="49" charset="-122"/>
            </a:endParaRPr>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1444" y="2176223"/>
            <a:ext cx="5182495" cy="3810489"/>
          </a:xfr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176223"/>
            <a:ext cx="5345624" cy="3517178"/>
          </a:xfrm>
          <a:prstGeom prst="rect">
            <a:avLst/>
          </a:prstGeom>
        </p:spPr>
      </p:pic>
    </p:spTree>
    <p:extLst>
      <p:ext uri="{BB962C8B-B14F-4D97-AF65-F5344CB8AC3E}">
        <p14:creationId xmlns:p14="http://schemas.microsoft.com/office/powerpoint/2010/main" val="1505871431"/>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56622" y="1522438"/>
            <a:ext cx="8283774" cy="4929188"/>
          </a:xfrm>
        </p:spPr>
      </p:pic>
      <p:sp>
        <p:nvSpPr>
          <p:cNvPr id="2" name="标题 1"/>
          <p:cNvSpPr>
            <a:spLocks noGrp="1"/>
          </p:cNvSpPr>
          <p:nvPr>
            <p:ph type="title"/>
          </p:nvPr>
        </p:nvSpPr>
        <p:spPr/>
        <p:txBody>
          <a:bodyPr/>
          <a:lstStyle/>
          <a:p>
            <a:r>
              <a:rPr lang="zh-CN" altLang="en-US" dirty="0">
                <a:latin typeface="+mj-ea"/>
              </a:rPr>
              <a:t>效果展示</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463909953"/>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xmlns="" id="{AD69EDC9-2356-4DAD-B91F-FD0FB37EB80A}"/>
              </a:ext>
            </a:extLst>
          </p:cNvPr>
          <p:cNvSpPr>
            <a:spLocks noGrp="1"/>
          </p:cNvSpPr>
          <p:nvPr>
            <p:ph type="title"/>
          </p:nvPr>
        </p:nvSpPr>
        <p:spPr/>
        <p:txBody>
          <a:bodyPr/>
          <a:lstStyle/>
          <a:p>
            <a:pPr eaLnBrk="1" hangingPunct="1"/>
            <a:r>
              <a:rPr lang="zh-CN" altLang="en-US" dirty="0"/>
              <a:t>纲要</a:t>
            </a:r>
            <a:endParaRPr lang="zh-CN" altLang="zh-CN" dirty="0"/>
          </a:p>
        </p:txBody>
      </p:sp>
      <p:sp>
        <p:nvSpPr>
          <p:cNvPr id="13315" name="内容占位符 2">
            <a:extLst>
              <a:ext uri="{FF2B5EF4-FFF2-40B4-BE49-F238E27FC236}">
                <a16:creationId xmlns:a16="http://schemas.microsoft.com/office/drawing/2014/main" xmlns="" id="{1CF78FAC-7C78-4C4D-9C21-6FC35CF3F591}"/>
              </a:ext>
            </a:extLst>
          </p:cNvPr>
          <p:cNvSpPr>
            <a:spLocks noGrp="1"/>
          </p:cNvSpPr>
          <p:nvPr>
            <p:ph idx="1"/>
          </p:nvPr>
        </p:nvSpPr>
        <p:spPr>
          <a:xfrm>
            <a:off x="838200" y="1690688"/>
            <a:ext cx="10515600" cy="4351338"/>
          </a:xfrm>
        </p:spPr>
        <p:txBody>
          <a:bodyPr/>
          <a:lstStyle/>
          <a:p>
            <a:pPr eaLnBrk="1" hangingPunct="1"/>
            <a:r>
              <a:rPr lang="zh-CN" altLang="en-US" dirty="0"/>
              <a:t>研究</a:t>
            </a:r>
            <a:r>
              <a:rPr lang="zh-CN" altLang="en-US" dirty="0" smtClean="0"/>
              <a:t>背景</a:t>
            </a:r>
            <a:endParaRPr lang="en-US" altLang="zh-CN" dirty="0" smtClean="0"/>
          </a:p>
          <a:p>
            <a:pPr eaLnBrk="1" hangingPunct="1"/>
            <a:r>
              <a:rPr lang="zh-CN" altLang="en-US" dirty="0"/>
              <a:t>研究方案</a:t>
            </a:r>
            <a:endParaRPr lang="en-US" altLang="zh-CN" dirty="0"/>
          </a:p>
          <a:p>
            <a:pPr eaLnBrk="1" hangingPunct="1"/>
            <a:r>
              <a:rPr lang="zh-CN" altLang="en-US" dirty="0" smtClean="0"/>
              <a:t>基于知识跟踪模型的学生评估</a:t>
            </a:r>
            <a:endParaRPr lang="en-US" altLang="zh-CN" dirty="0"/>
          </a:p>
          <a:p>
            <a:r>
              <a:rPr lang="en-US" altLang="zh-CN" b="1" dirty="0" smtClean="0">
                <a:solidFill>
                  <a:srgbClr val="FF0000"/>
                </a:solidFill>
              </a:rPr>
              <a:t>MOOC </a:t>
            </a:r>
            <a:r>
              <a:rPr lang="zh-CN" altLang="en-US" b="1" dirty="0">
                <a:solidFill>
                  <a:srgbClr val="FF0000"/>
                </a:solidFill>
              </a:rPr>
              <a:t>学生流失模式和预测</a:t>
            </a:r>
            <a:endParaRPr lang="en-US" altLang="zh-CN" b="1" dirty="0" smtClean="0">
              <a:solidFill>
                <a:srgbClr val="FF0000"/>
              </a:solidFill>
            </a:endParaRPr>
          </a:p>
          <a:p>
            <a:pPr lvl="1"/>
            <a:r>
              <a:rPr lang="zh-CN" altLang="en-US" dirty="0" smtClean="0"/>
              <a:t>相关研究</a:t>
            </a:r>
            <a:endParaRPr lang="en-US" altLang="zh-CN" dirty="0"/>
          </a:p>
          <a:p>
            <a:pPr lvl="1"/>
            <a:r>
              <a:rPr lang="zh-CN" altLang="en-US" dirty="0"/>
              <a:t>行为数据统计</a:t>
            </a:r>
            <a:endParaRPr lang="en-US" altLang="zh-CN" dirty="0"/>
          </a:p>
          <a:p>
            <a:pPr lvl="1"/>
            <a:r>
              <a:rPr lang="zh-CN" altLang="en-US" dirty="0"/>
              <a:t>流失预测系统</a:t>
            </a:r>
            <a:endParaRPr lang="en-US" altLang="zh-CN" dirty="0"/>
          </a:p>
          <a:p>
            <a:pPr lvl="1"/>
            <a:r>
              <a:rPr lang="zh-CN" altLang="en-US" dirty="0"/>
              <a:t>实验研究</a:t>
            </a:r>
            <a:endParaRPr lang="en-US" altLang="zh-CN" dirty="0"/>
          </a:p>
          <a:p>
            <a:pPr lvl="1"/>
            <a:r>
              <a:rPr lang="zh-CN" altLang="en-US" dirty="0" smtClean="0"/>
              <a:t>结果观察</a:t>
            </a:r>
            <a:endParaRPr lang="en-US" altLang="zh-CN" dirty="0"/>
          </a:p>
          <a:p>
            <a:pPr eaLnBrk="1" hangingPunct="1"/>
            <a:r>
              <a:rPr lang="zh-CN" altLang="en-US" dirty="0" smtClean="0"/>
              <a:t>总结与展望</a:t>
            </a:r>
            <a:endParaRPr lang="en-US" altLang="zh-CN" dirty="0"/>
          </a:p>
        </p:txBody>
      </p:sp>
    </p:spTree>
    <p:extLst>
      <p:ext uri="{BB962C8B-B14F-4D97-AF65-F5344CB8AC3E}">
        <p14:creationId xmlns:p14="http://schemas.microsoft.com/office/powerpoint/2010/main" val="2121590319"/>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a:extLst>
              <a:ext uri="{FF2B5EF4-FFF2-40B4-BE49-F238E27FC236}">
                <a16:creationId xmlns="" xmlns:a16="http://schemas.microsoft.com/office/drawing/2014/main" id="{169EA4FF-6497-4318-BF92-A0442D88B7AE}"/>
              </a:ext>
            </a:extLst>
          </p:cNvPr>
          <p:cNvSpPr>
            <a:spLocks noGrp="1"/>
          </p:cNvSpPr>
          <p:nvPr>
            <p:ph type="title"/>
          </p:nvPr>
        </p:nvSpPr>
        <p:spPr/>
        <p:txBody>
          <a:bodyPr/>
          <a:lstStyle/>
          <a:p>
            <a:pPr eaLnBrk="1" hangingPunct="1"/>
            <a:r>
              <a:rPr lang="zh-CN" altLang="en-US" dirty="0" smtClean="0"/>
              <a:t>相关</a:t>
            </a:r>
            <a:r>
              <a:rPr lang="zh-CN" altLang="en-US" dirty="0"/>
              <a:t>研究</a:t>
            </a:r>
          </a:p>
        </p:txBody>
      </p:sp>
      <p:sp>
        <p:nvSpPr>
          <p:cNvPr id="16387" name="内容占位符 2">
            <a:extLst>
              <a:ext uri="{FF2B5EF4-FFF2-40B4-BE49-F238E27FC236}">
                <a16:creationId xmlns="" xmlns:a16="http://schemas.microsoft.com/office/drawing/2014/main" id="{18A6962D-F8BB-4072-9E64-840AEDBAC141}"/>
              </a:ext>
            </a:extLst>
          </p:cNvPr>
          <p:cNvSpPr>
            <a:spLocks noGrp="1"/>
          </p:cNvSpPr>
          <p:nvPr>
            <p:ph idx="1"/>
          </p:nvPr>
        </p:nvSpPr>
        <p:spPr>
          <a:xfrm>
            <a:off x="838200" y="1983783"/>
            <a:ext cx="9716146" cy="4193180"/>
          </a:xfrm>
        </p:spPr>
        <p:txBody>
          <a:bodyPr/>
          <a:lstStyle/>
          <a:p>
            <a:pPr eaLnBrk="1" hangingPunct="1"/>
            <a:r>
              <a:rPr lang="zh-CN" altLang="en-US" dirty="0"/>
              <a:t>学生模式：</a:t>
            </a:r>
            <a:r>
              <a:rPr lang="en-US" altLang="zh-CN" dirty="0"/>
              <a:t>2013</a:t>
            </a:r>
            <a:r>
              <a:rPr lang="zh-CN" altLang="en-US" dirty="0"/>
              <a:t>年</a:t>
            </a:r>
            <a:r>
              <a:rPr lang="en-US" altLang="zh-CN" dirty="0"/>
              <a:t>Lori Breslow</a:t>
            </a:r>
            <a:r>
              <a:rPr lang="zh-CN" altLang="en-US" dirty="0"/>
              <a:t>等研究者利用聚类的方法研究学生行为模式，</a:t>
            </a:r>
            <a:r>
              <a:rPr lang="en-US" altLang="zh-CN" dirty="0"/>
              <a:t>Arti Ramesh</a:t>
            </a:r>
            <a:r>
              <a:rPr lang="zh-CN" altLang="en-US" dirty="0"/>
              <a:t>等研究者通过分类的方法将学生分为积极学生和消极学生两类</a:t>
            </a:r>
            <a:r>
              <a:rPr lang="zh-CN" altLang="en-US" dirty="0" smtClean="0"/>
              <a:t>；</a:t>
            </a:r>
            <a:endParaRPr lang="en-US" altLang="zh-CN" dirty="0"/>
          </a:p>
          <a:p>
            <a:pPr eaLnBrk="1" hangingPunct="1"/>
            <a:r>
              <a:rPr lang="zh-CN" altLang="en-US" dirty="0"/>
              <a:t>一些研究利用机器学习预测学生流失。</a:t>
            </a:r>
            <a:r>
              <a:rPr lang="en-US" altLang="zh-CN" dirty="0" err="1"/>
              <a:t>Wanli</a:t>
            </a:r>
            <a:r>
              <a:rPr lang="en-US" altLang="zh-CN" dirty="0"/>
              <a:t> Xing</a:t>
            </a:r>
            <a:r>
              <a:rPr lang="zh-CN" altLang="en-US" dirty="0"/>
              <a:t>等研究者使用贝叶斯模型进行流失预测，而</a:t>
            </a:r>
            <a:r>
              <a:rPr lang="en-US" altLang="zh-CN" dirty="0" err="1"/>
              <a:t>Wentao</a:t>
            </a:r>
            <a:r>
              <a:rPr lang="en-US" altLang="zh-CN" dirty="0"/>
              <a:t> Li</a:t>
            </a:r>
            <a:r>
              <a:rPr lang="zh-CN" altLang="en-US" dirty="0"/>
              <a:t>等研究者设计了一个半监督系统进行流失预测</a:t>
            </a:r>
            <a:r>
              <a:rPr lang="zh-CN" altLang="en-US" dirty="0" smtClean="0"/>
              <a:t>；</a:t>
            </a:r>
            <a:endParaRPr lang="en-US" altLang="zh-CN" dirty="0"/>
          </a:p>
          <a:p>
            <a:pPr eaLnBrk="1" hangingPunct="1"/>
            <a:r>
              <a:rPr lang="zh-CN" altLang="en-US" dirty="0"/>
              <a:t>我们首先观察了学生行为数据，并据此设计了一个在线无监督学生流失预测系统。</a:t>
            </a:r>
            <a:endParaRPr lang="en-US" altLang="zh-CN" dirty="0"/>
          </a:p>
        </p:txBody>
      </p:sp>
    </p:spTree>
    <p:extLst>
      <p:ext uri="{BB962C8B-B14F-4D97-AF65-F5344CB8AC3E}">
        <p14:creationId xmlns:p14="http://schemas.microsoft.com/office/powerpoint/2010/main" val="112673156"/>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 xmlns:a16="http://schemas.microsoft.com/office/drawing/2014/main" id="{1D164D90-9CAF-42A1-819C-48B1C1AB0690}"/>
              </a:ext>
            </a:extLst>
          </p:cNvPr>
          <p:cNvSpPr>
            <a:spLocks noGrp="1"/>
          </p:cNvSpPr>
          <p:nvPr>
            <p:ph type="title"/>
          </p:nvPr>
        </p:nvSpPr>
        <p:spPr/>
        <p:txBody>
          <a:bodyPr/>
          <a:lstStyle/>
          <a:p>
            <a:pPr eaLnBrk="1" hangingPunct="1"/>
            <a:r>
              <a:rPr lang="zh-CN" altLang="en-US" dirty="0"/>
              <a:t>行为数据统计分析</a:t>
            </a:r>
            <a:endParaRPr lang="en-US" altLang="zh-CN" dirty="0"/>
          </a:p>
        </p:txBody>
      </p:sp>
      <p:sp>
        <p:nvSpPr>
          <p:cNvPr id="18435" name="内容占位符 2">
            <a:extLst>
              <a:ext uri="{FF2B5EF4-FFF2-40B4-BE49-F238E27FC236}">
                <a16:creationId xmlns="" xmlns:a16="http://schemas.microsoft.com/office/drawing/2014/main" id="{3A00D552-43BF-424D-B957-E5F6DCAC04AC}"/>
              </a:ext>
            </a:extLst>
          </p:cNvPr>
          <p:cNvSpPr>
            <a:spLocks noGrp="1"/>
          </p:cNvSpPr>
          <p:nvPr>
            <p:ph idx="1"/>
          </p:nvPr>
        </p:nvSpPr>
        <p:spPr>
          <a:xfrm>
            <a:off x="838200" y="2092271"/>
            <a:ext cx="10515600" cy="4084692"/>
          </a:xfrm>
        </p:spPr>
        <p:txBody>
          <a:bodyPr/>
          <a:lstStyle/>
          <a:p>
            <a:r>
              <a:rPr lang="zh-CN" altLang="en-US" dirty="0"/>
              <a:t>数据来源：北京大学数据结构与算法课程（</a:t>
            </a:r>
            <a:r>
              <a:rPr lang="en-US" altLang="zh-CN" dirty="0"/>
              <a:t>Coursera</a:t>
            </a:r>
            <a:r>
              <a:rPr lang="zh-CN" altLang="en-US" dirty="0"/>
              <a:t>）</a:t>
            </a:r>
            <a:r>
              <a:rPr lang="en-US" altLang="zh-CN" dirty="0"/>
              <a:t>;</a:t>
            </a:r>
          </a:p>
          <a:p>
            <a:endParaRPr lang="en-US" altLang="zh-CN" dirty="0" smtClean="0"/>
          </a:p>
          <a:p>
            <a:r>
              <a:rPr lang="en-US" altLang="zh-CN" dirty="0" smtClean="0"/>
              <a:t>13,683</a:t>
            </a:r>
            <a:r>
              <a:rPr lang="zh-CN" altLang="en-US" dirty="0"/>
              <a:t>名学生注册，</a:t>
            </a:r>
            <a:r>
              <a:rPr lang="en-US" altLang="zh-CN" dirty="0"/>
              <a:t>1,037</a:t>
            </a:r>
            <a:r>
              <a:rPr lang="zh-CN" altLang="en-US" dirty="0"/>
              <a:t>名学生坚持到课程结束。</a:t>
            </a:r>
            <a:endParaRPr lang="en-US" altLang="zh-CN" dirty="0"/>
          </a:p>
          <a:p>
            <a:pPr eaLnBrk="1" hangingPunct="1"/>
            <a:endParaRPr lang="zh-CN" altLang="en-US" dirty="0"/>
          </a:p>
        </p:txBody>
      </p:sp>
    </p:spTree>
    <p:extLst>
      <p:ext uri="{BB962C8B-B14F-4D97-AF65-F5344CB8AC3E}">
        <p14:creationId xmlns:p14="http://schemas.microsoft.com/office/powerpoint/2010/main" val="3306284400"/>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BE9BF74-34D2-4939-8F9C-A0390EA4B998}"/>
              </a:ext>
            </a:extLst>
          </p:cNvPr>
          <p:cNvSpPr>
            <a:spLocks noGrp="1"/>
          </p:cNvSpPr>
          <p:nvPr>
            <p:ph type="title"/>
          </p:nvPr>
        </p:nvSpPr>
        <p:spPr/>
        <p:txBody>
          <a:bodyPr/>
          <a:lstStyle/>
          <a:p>
            <a:r>
              <a:rPr lang="zh-CN" altLang="en-US" dirty="0"/>
              <a:t>相关分析</a:t>
            </a:r>
          </a:p>
        </p:txBody>
      </p:sp>
      <p:sp>
        <p:nvSpPr>
          <p:cNvPr id="3" name="内容占位符 2">
            <a:extLst>
              <a:ext uri="{FF2B5EF4-FFF2-40B4-BE49-F238E27FC236}">
                <a16:creationId xmlns="" xmlns:a16="http://schemas.microsoft.com/office/drawing/2014/main" id="{E441D144-98AC-4BDC-9508-B0AF778819B9}"/>
              </a:ext>
            </a:extLst>
          </p:cNvPr>
          <p:cNvSpPr>
            <a:spLocks noGrp="1"/>
          </p:cNvSpPr>
          <p:nvPr>
            <p:ph idx="1"/>
          </p:nvPr>
        </p:nvSpPr>
        <p:spPr>
          <a:xfrm>
            <a:off x="838200" y="1825625"/>
            <a:ext cx="6693816" cy="4351338"/>
          </a:xfrm>
        </p:spPr>
        <p:txBody>
          <a:bodyPr/>
          <a:lstStyle/>
          <a:p>
            <a:r>
              <a:rPr lang="zh-CN" altLang="en-US" dirty="0"/>
              <a:t>与流失相关：查看课程网页、视频、暂停视频、尝试作业、参与论坛互动；</a:t>
            </a:r>
            <a:endParaRPr lang="en-US" altLang="zh-CN" dirty="0"/>
          </a:p>
          <a:p>
            <a:endParaRPr lang="en-US" altLang="zh-CN" dirty="0" smtClean="0"/>
          </a:p>
          <a:p>
            <a:r>
              <a:rPr lang="zh-CN" altLang="en-US" dirty="0" smtClean="0"/>
              <a:t>与</a:t>
            </a:r>
            <a:r>
              <a:rPr lang="zh-CN" altLang="en-US" dirty="0"/>
              <a:t>流失无关：行为的变化量；</a:t>
            </a:r>
            <a:endParaRPr lang="en-US" altLang="zh-CN" dirty="0"/>
          </a:p>
          <a:p>
            <a:endParaRPr lang="en-US" altLang="zh-CN" dirty="0" smtClean="0"/>
          </a:p>
          <a:p>
            <a:r>
              <a:rPr lang="zh-CN" altLang="en-US" dirty="0" smtClean="0"/>
              <a:t>基于</a:t>
            </a:r>
            <a:r>
              <a:rPr lang="zh-CN" altLang="en-US" dirty="0"/>
              <a:t>此，在流失预测系统中我们将</a:t>
            </a:r>
            <a:r>
              <a:rPr lang="zh-CN" altLang="en-US" dirty="0" smtClean="0"/>
              <a:t>行为的</a:t>
            </a:r>
            <a:r>
              <a:rPr lang="zh-CN" altLang="en-US" dirty="0"/>
              <a:t>变化量设定为可选部分。</a:t>
            </a:r>
            <a:endParaRPr lang="en-US" altLang="zh-CN" dirty="0"/>
          </a:p>
        </p:txBody>
      </p:sp>
      <p:pic>
        <p:nvPicPr>
          <p:cNvPr id="4" name="图片 3">
            <a:extLst>
              <a:ext uri="{FF2B5EF4-FFF2-40B4-BE49-F238E27FC236}">
                <a16:creationId xmlns="" xmlns:a16="http://schemas.microsoft.com/office/drawing/2014/main" id="{D9AE0379-10F9-4E51-808B-A8B7AB5C1B20}"/>
              </a:ext>
            </a:extLst>
          </p:cNvPr>
          <p:cNvPicPr>
            <a:picLocks noChangeAspect="1"/>
          </p:cNvPicPr>
          <p:nvPr/>
        </p:nvPicPr>
        <p:blipFill>
          <a:blip r:embed="rId3"/>
          <a:stretch>
            <a:fillRect/>
          </a:stretch>
        </p:blipFill>
        <p:spPr>
          <a:xfrm>
            <a:off x="7694537" y="0"/>
            <a:ext cx="4080420" cy="6858000"/>
          </a:xfrm>
          <a:prstGeom prst="rect">
            <a:avLst/>
          </a:prstGeom>
        </p:spPr>
      </p:pic>
    </p:spTree>
    <p:extLst>
      <p:ext uri="{BB962C8B-B14F-4D97-AF65-F5344CB8AC3E}">
        <p14:creationId xmlns:p14="http://schemas.microsoft.com/office/powerpoint/2010/main" val="358472007"/>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DF3D999A-D43B-4F61-BACE-10E1E8282334}"/>
              </a:ext>
            </a:extLst>
          </p:cNvPr>
          <p:cNvPicPr>
            <a:picLocks noChangeAspect="1"/>
          </p:cNvPicPr>
          <p:nvPr/>
        </p:nvPicPr>
        <p:blipFill>
          <a:blip r:embed="rId3"/>
          <a:stretch>
            <a:fillRect/>
          </a:stretch>
        </p:blipFill>
        <p:spPr>
          <a:xfrm>
            <a:off x="1054717" y="1765110"/>
            <a:ext cx="6059913" cy="4005618"/>
          </a:xfrm>
          <a:prstGeom prst="rect">
            <a:avLst/>
          </a:prstGeom>
        </p:spPr>
      </p:pic>
      <p:sp>
        <p:nvSpPr>
          <p:cNvPr id="20482" name="标题 1">
            <a:extLst>
              <a:ext uri="{FF2B5EF4-FFF2-40B4-BE49-F238E27FC236}">
                <a16:creationId xmlns="" xmlns:a16="http://schemas.microsoft.com/office/drawing/2014/main" id="{6C0F7FD0-7F4D-40D3-85D4-928472003EA9}"/>
              </a:ext>
            </a:extLst>
          </p:cNvPr>
          <p:cNvSpPr>
            <a:spLocks noGrp="1"/>
          </p:cNvSpPr>
          <p:nvPr>
            <p:ph type="title"/>
          </p:nvPr>
        </p:nvSpPr>
        <p:spPr/>
        <p:txBody>
          <a:bodyPr/>
          <a:lstStyle/>
          <a:p>
            <a:pPr eaLnBrk="1" hangingPunct="1"/>
            <a:r>
              <a:rPr lang="zh-CN" altLang="en-US" dirty="0"/>
              <a:t>流失预测系统</a:t>
            </a:r>
          </a:p>
        </p:txBody>
      </p:sp>
      <p:sp>
        <p:nvSpPr>
          <p:cNvPr id="20483" name="内容占位符 2">
            <a:extLst>
              <a:ext uri="{FF2B5EF4-FFF2-40B4-BE49-F238E27FC236}">
                <a16:creationId xmlns="" xmlns:a16="http://schemas.microsoft.com/office/drawing/2014/main" id="{BD17FB39-D239-4EC6-904D-64E50DD76294}"/>
              </a:ext>
            </a:extLst>
          </p:cNvPr>
          <p:cNvSpPr>
            <a:spLocks noGrp="1"/>
          </p:cNvSpPr>
          <p:nvPr>
            <p:ph idx="1"/>
          </p:nvPr>
        </p:nvSpPr>
        <p:spPr>
          <a:xfrm>
            <a:off x="6186583" y="1868405"/>
            <a:ext cx="5167217" cy="4351338"/>
          </a:xfrm>
        </p:spPr>
        <p:txBody>
          <a:bodyPr/>
          <a:lstStyle/>
          <a:p>
            <a:pPr eaLnBrk="1" hangingPunct="1"/>
            <a:r>
              <a:rPr lang="zh-CN" altLang="en-US" dirty="0"/>
              <a:t>特征向量：所有行为</a:t>
            </a:r>
            <a:r>
              <a:rPr lang="zh-CN" altLang="en-US" dirty="0" smtClean="0"/>
              <a:t>数据、学生知识点评估（可选）；</a:t>
            </a:r>
            <a:endParaRPr lang="en-US" altLang="zh-CN" dirty="0"/>
          </a:p>
          <a:p>
            <a:pPr eaLnBrk="1" hangingPunct="1"/>
            <a:r>
              <a:rPr lang="zh-CN" altLang="en-US" dirty="0"/>
              <a:t>可选差分器：考虑数据变化量；</a:t>
            </a:r>
            <a:endParaRPr lang="en-US" altLang="zh-CN" dirty="0"/>
          </a:p>
          <a:p>
            <a:pPr eaLnBrk="1" hangingPunct="1"/>
            <a:r>
              <a:rPr lang="zh-CN" altLang="en-US" dirty="0"/>
              <a:t>可选衰减器：考虑历史数据，越久的数据成分越少；</a:t>
            </a:r>
            <a:endParaRPr lang="en-US" altLang="zh-CN" dirty="0"/>
          </a:p>
          <a:p>
            <a:pPr eaLnBrk="1" hangingPunct="1"/>
            <a:r>
              <a:rPr lang="zh-CN" altLang="en-US" dirty="0"/>
              <a:t>可以选用任意分类器，在实验部分选用随机森林。</a:t>
            </a:r>
          </a:p>
        </p:txBody>
      </p:sp>
    </p:spTree>
    <p:extLst>
      <p:ext uri="{BB962C8B-B14F-4D97-AF65-F5344CB8AC3E}">
        <p14:creationId xmlns:p14="http://schemas.microsoft.com/office/powerpoint/2010/main" val="4177037029"/>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773A41C-5EFB-4468-B2D7-37D61988E9EA}"/>
              </a:ext>
            </a:extLst>
          </p:cNvPr>
          <p:cNvSpPr>
            <a:spLocks noGrp="1"/>
          </p:cNvSpPr>
          <p:nvPr>
            <p:ph type="title"/>
          </p:nvPr>
        </p:nvSpPr>
        <p:spPr/>
        <p:txBody>
          <a:bodyPr/>
          <a:lstStyle/>
          <a:p>
            <a:r>
              <a:rPr lang="zh-CN" altLang="en-US" dirty="0"/>
              <a:t>减法器和衰减器</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 xmlns:a16="http://schemas.microsoft.com/office/drawing/2014/main" id="{CD058FEC-19C5-41EA-B5F4-B080B4ECE973}"/>
                  </a:ext>
                </a:extLst>
              </p:cNvPr>
              <p:cNvSpPr>
                <a:spLocks noGrp="1"/>
              </p:cNvSpPr>
              <p:nvPr>
                <p:ph idx="1"/>
              </p:nvPr>
            </p:nvSpPr>
            <p:spPr>
              <a:xfrm>
                <a:off x="838200" y="1748291"/>
                <a:ext cx="10515600" cy="4351338"/>
              </a:xfrm>
            </p:spPr>
            <p:txBody>
              <a:bodyPr/>
              <a:lstStyle/>
              <a:p>
                <a:r>
                  <a:rPr lang="zh-CN" altLang="en-US" dirty="0"/>
                  <a:t>差分器：</a:t>
                </a:r>
                <a:endParaRPr lang="en-US" altLang="zh-CN" dirty="0"/>
              </a:p>
              <a:p>
                <a:pPr lvl="1"/>
                <a:endParaRPr lang="en-US" altLang="zh-CN" dirty="0"/>
              </a:p>
              <a:p>
                <a:pPr lvl="1"/>
                <a:r>
                  <a:rPr lang="zh-CN" altLang="en-US" dirty="0"/>
                  <a:t>将变化量和原特征连接为新特征</a:t>
                </a:r>
                <a:endParaRPr lang="en-US" altLang="zh-CN" dirty="0"/>
              </a:p>
              <a:p>
                <a:endParaRPr lang="en-US" altLang="zh-CN" dirty="0"/>
              </a:p>
              <a:p>
                <a:r>
                  <a:rPr lang="zh-CN" altLang="en-US" dirty="0"/>
                  <a:t>衰减器</a:t>
                </a:r>
                <a:r>
                  <a:rPr lang="en-US" altLang="zh-CN" dirty="0"/>
                  <a:t>: </a:t>
                </a:r>
              </a:p>
              <a:p>
                <a:endParaRPr lang="en-US" altLang="zh-CN" dirty="0"/>
              </a:p>
              <a:p>
                <a:endParaRPr lang="en-US" altLang="zh-CN" dirty="0"/>
              </a:p>
              <a:p>
                <a:pPr lvl="1"/>
                <a:r>
                  <a:rPr lang="zh-CN" altLang="en-US" dirty="0"/>
                  <a:t>将历史数据按周指数衰减</a:t>
                </a:r>
                <a:endParaRPr lang="en-US" altLang="zh-CN" dirty="0"/>
              </a:p>
              <a:p>
                <a:pPr lvl="1"/>
                <a:r>
                  <a:rPr lang="zh-CN" altLang="en-US" dirty="0"/>
                  <a:t>衰减指数</a:t>
                </a:r>
                <a14:m>
                  <m:oMath xmlns:m="http://schemas.openxmlformats.org/officeDocument/2006/math">
                    <m:r>
                      <a:rPr lang="zh-CN" altLang="en-US" i="1" smtClean="0">
                        <a:latin typeface="Cambria Math" panose="02040503050406030204" pitchFamily="18" charset="0"/>
                      </a:rPr>
                      <m:t>𝜆</m:t>
                    </m:r>
                    <m:r>
                      <a:rPr lang="en-US" altLang="zh-CN" b="0" i="1" smtClean="0">
                        <a:latin typeface="Cambria Math" panose="02040503050406030204" pitchFamily="18" charset="0"/>
                      </a:rPr>
                      <m:t>(0−0.5)</m:t>
                    </m:r>
                  </m:oMath>
                </a14:m>
                <a:r>
                  <a:rPr lang="zh-CN" altLang="en-US" dirty="0"/>
                  <a:t>越大，历史数据留存越多；</a:t>
                </a:r>
                <a:endParaRPr lang="en-US" altLang="zh-CN" dirty="0"/>
              </a:p>
              <a:p>
                <a:pPr lvl="1"/>
                <a:r>
                  <a:rPr lang="zh-CN" altLang="en-US" dirty="0"/>
                  <a:t>右图显示衰减指数选择</a:t>
                </a:r>
                <a:r>
                  <a:rPr lang="en-US" altLang="zh-CN" dirty="0"/>
                  <a:t>0.5</a:t>
                </a:r>
                <a:r>
                  <a:rPr lang="zh-CN" altLang="en-US" dirty="0"/>
                  <a:t>效果最明显；</a:t>
                </a:r>
              </a:p>
            </p:txBody>
          </p:sp>
        </mc:Choice>
        <mc:Fallback xmlns="">
          <p:sp>
            <p:nvSpPr>
              <p:cNvPr id="3" name="内容占位符 2">
                <a:extLst>
                  <a:ext uri="{FF2B5EF4-FFF2-40B4-BE49-F238E27FC236}">
                    <a16:creationId xmlns="" xmlns:a16="http://schemas.microsoft.com/office/drawing/2014/main" xmlns:a14="http://schemas.microsoft.com/office/drawing/2010/main" id="{CD058FEC-19C5-41EA-B5F4-B080B4ECE973}"/>
                  </a:ext>
                </a:extLst>
              </p:cNvPr>
              <p:cNvSpPr>
                <a:spLocks noGrp="1" noRot="1" noChangeAspect="1" noMove="1" noResize="1" noEditPoints="1" noAdjustHandles="1" noChangeArrowheads="1" noChangeShapeType="1" noTextEdit="1"/>
              </p:cNvSpPr>
              <p:nvPr>
                <p:ph idx="1"/>
              </p:nvPr>
            </p:nvSpPr>
            <p:spPr>
              <a:xfrm>
                <a:off x="838200" y="1748291"/>
                <a:ext cx="10515600" cy="4351338"/>
              </a:xfrm>
              <a:blipFill rotWithShape="0">
                <a:blip r:embed="rId2"/>
                <a:stretch>
                  <a:fillRect l="-1043" t="-2941" b="-6303"/>
                </a:stretch>
              </a:blipFill>
            </p:spPr>
            <p:txBody>
              <a:bodyPr/>
              <a:lstStyle/>
              <a:p>
                <a:r>
                  <a:rPr lang="zh-CN" altLang="en-US">
                    <a:noFill/>
                  </a:rPr>
                  <a:t> </a:t>
                </a:r>
              </a:p>
            </p:txBody>
          </p:sp>
        </mc:Fallback>
      </mc:AlternateContent>
      <p:pic>
        <p:nvPicPr>
          <p:cNvPr id="4" name="图片 3">
            <a:extLst>
              <a:ext uri="{FF2B5EF4-FFF2-40B4-BE49-F238E27FC236}">
                <a16:creationId xmlns="" xmlns:a16="http://schemas.microsoft.com/office/drawing/2014/main" id="{F687E332-1D78-4D44-B442-EFBDE45C7BCF}"/>
              </a:ext>
            </a:extLst>
          </p:cNvPr>
          <p:cNvPicPr>
            <a:picLocks noChangeAspect="1"/>
          </p:cNvPicPr>
          <p:nvPr/>
        </p:nvPicPr>
        <p:blipFill>
          <a:blip r:embed="rId3"/>
          <a:stretch>
            <a:fillRect/>
          </a:stretch>
        </p:blipFill>
        <p:spPr>
          <a:xfrm>
            <a:off x="2844165" y="1613354"/>
            <a:ext cx="3333750" cy="762000"/>
          </a:xfrm>
          <a:prstGeom prst="rect">
            <a:avLst/>
          </a:prstGeom>
        </p:spPr>
      </p:pic>
      <p:pic>
        <p:nvPicPr>
          <p:cNvPr id="5" name="图片 4">
            <a:extLst>
              <a:ext uri="{FF2B5EF4-FFF2-40B4-BE49-F238E27FC236}">
                <a16:creationId xmlns="" xmlns:a16="http://schemas.microsoft.com/office/drawing/2014/main" id="{E7F62F67-3458-438D-BDE1-D4EF51560265}"/>
              </a:ext>
            </a:extLst>
          </p:cNvPr>
          <p:cNvPicPr>
            <a:picLocks noChangeAspect="1"/>
          </p:cNvPicPr>
          <p:nvPr/>
        </p:nvPicPr>
        <p:blipFill>
          <a:blip r:embed="rId4"/>
          <a:stretch>
            <a:fillRect/>
          </a:stretch>
        </p:blipFill>
        <p:spPr>
          <a:xfrm>
            <a:off x="2722678" y="3425603"/>
            <a:ext cx="4762500" cy="1533525"/>
          </a:xfrm>
          <a:prstGeom prst="rect">
            <a:avLst/>
          </a:prstGeom>
        </p:spPr>
      </p:pic>
      <p:pic>
        <p:nvPicPr>
          <p:cNvPr id="7" name="图片 6">
            <a:extLst>
              <a:ext uri="{FF2B5EF4-FFF2-40B4-BE49-F238E27FC236}">
                <a16:creationId xmlns="" xmlns:a16="http://schemas.microsoft.com/office/drawing/2014/main" id="{9A92D526-3C0D-4C40-AC34-7EBAEFE6EBC2}"/>
              </a:ext>
            </a:extLst>
          </p:cNvPr>
          <p:cNvPicPr>
            <a:picLocks noChangeAspect="1"/>
          </p:cNvPicPr>
          <p:nvPr/>
        </p:nvPicPr>
        <p:blipFill>
          <a:blip r:embed="rId5"/>
          <a:stretch>
            <a:fillRect/>
          </a:stretch>
        </p:blipFill>
        <p:spPr>
          <a:xfrm>
            <a:off x="7832624" y="2014039"/>
            <a:ext cx="3868622" cy="3601402"/>
          </a:xfrm>
          <a:prstGeom prst="rect">
            <a:avLst/>
          </a:prstGeom>
        </p:spPr>
      </p:pic>
    </p:spTree>
    <p:extLst>
      <p:ext uri="{BB962C8B-B14F-4D97-AF65-F5344CB8AC3E}">
        <p14:creationId xmlns:p14="http://schemas.microsoft.com/office/powerpoint/2010/main" val="1545393749"/>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 xmlns:a16="http://schemas.microsoft.com/office/drawing/2014/main" id="{5DC4AFCE-2A9A-47DB-8562-E1905C35CD85}"/>
              </a:ext>
            </a:extLst>
          </p:cNvPr>
          <p:cNvSpPr>
            <a:spLocks noGrp="1"/>
          </p:cNvSpPr>
          <p:nvPr>
            <p:ph type="title"/>
          </p:nvPr>
        </p:nvSpPr>
        <p:spPr/>
        <p:txBody>
          <a:bodyPr/>
          <a:lstStyle/>
          <a:p>
            <a:pPr eaLnBrk="1" hangingPunct="1"/>
            <a:r>
              <a:rPr lang="zh-CN" altLang="en-US" dirty="0"/>
              <a:t>流失预测系统</a:t>
            </a:r>
          </a:p>
        </p:txBody>
      </p:sp>
      <p:sp>
        <p:nvSpPr>
          <p:cNvPr id="21507" name="内容占位符 2">
            <a:extLst>
              <a:ext uri="{FF2B5EF4-FFF2-40B4-BE49-F238E27FC236}">
                <a16:creationId xmlns="" xmlns:a16="http://schemas.microsoft.com/office/drawing/2014/main" id="{E3DC02E8-72F3-4573-B63B-37C1AFEBC281}"/>
              </a:ext>
            </a:extLst>
          </p:cNvPr>
          <p:cNvSpPr>
            <a:spLocks noGrp="1"/>
          </p:cNvSpPr>
          <p:nvPr>
            <p:ph idx="1"/>
          </p:nvPr>
        </p:nvSpPr>
        <p:spPr/>
        <p:txBody>
          <a:bodyPr/>
          <a:lstStyle/>
          <a:p>
            <a:r>
              <a:rPr lang="zh-CN" altLang="en-US" dirty="0"/>
              <a:t>如果一个学生连续三周没有出现，则该学生大概率流失；</a:t>
            </a:r>
            <a:endParaRPr lang="en-US" altLang="zh-CN" dirty="0"/>
          </a:p>
          <a:p>
            <a:r>
              <a:rPr lang="zh-CN" altLang="en-US" dirty="0"/>
              <a:t>以学生是否连续三周未出现标记训练集，以训练分类器。</a:t>
            </a:r>
            <a:endParaRPr lang="en-US" altLang="zh-CN" dirty="0"/>
          </a:p>
          <a:p>
            <a:pPr eaLnBrk="1" hangingPunct="1"/>
            <a:endParaRPr lang="zh-CN" altLang="en-US" dirty="0"/>
          </a:p>
        </p:txBody>
      </p:sp>
      <p:pic>
        <p:nvPicPr>
          <p:cNvPr id="2" name="图片 1">
            <a:extLst>
              <a:ext uri="{FF2B5EF4-FFF2-40B4-BE49-F238E27FC236}">
                <a16:creationId xmlns="" xmlns:a16="http://schemas.microsoft.com/office/drawing/2014/main" id="{75AAB34D-5CC7-43A2-B065-2B1BD072B49B}"/>
              </a:ext>
            </a:extLst>
          </p:cNvPr>
          <p:cNvPicPr>
            <a:picLocks noChangeAspect="1"/>
          </p:cNvPicPr>
          <p:nvPr/>
        </p:nvPicPr>
        <p:blipFill>
          <a:blip r:embed="rId2"/>
          <a:stretch>
            <a:fillRect/>
          </a:stretch>
        </p:blipFill>
        <p:spPr>
          <a:xfrm>
            <a:off x="6289879" y="2994331"/>
            <a:ext cx="4585904" cy="3136867"/>
          </a:xfrm>
          <a:prstGeom prst="rect">
            <a:avLst/>
          </a:prstGeom>
        </p:spPr>
      </p:pic>
      <p:pic>
        <p:nvPicPr>
          <p:cNvPr id="3" name="图片 2">
            <a:extLst>
              <a:ext uri="{FF2B5EF4-FFF2-40B4-BE49-F238E27FC236}">
                <a16:creationId xmlns="" xmlns:a16="http://schemas.microsoft.com/office/drawing/2014/main" id="{1E56A80A-8889-436D-8979-19A22987ED2F}"/>
              </a:ext>
            </a:extLst>
          </p:cNvPr>
          <p:cNvPicPr>
            <a:picLocks noChangeAspect="1"/>
          </p:cNvPicPr>
          <p:nvPr/>
        </p:nvPicPr>
        <p:blipFill>
          <a:blip r:embed="rId3"/>
          <a:stretch>
            <a:fillRect/>
          </a:stretch>
        </p:blipFill>
        <p:spPr>
          <a:xfrm>
            <a:off x="1647566" y="3286071"/>
            <a:ext cx="4164297" cy="2553389"/>
          </a:xfrm>
          <a:prstGeom prst="rect">
            <a:avLst/>
          </a:prstGeom>
        </p:spPr>
      </p:pic>
    </p:spTree>
    <p:extLst>
      <p:ext uri="{BB962C8B-B14F-4D97-AF65-F5344CB8AC3E}">
        <p14:creationId xmlns:p14="http://schemas.microsoft.com/office/powerpoint/2010/main" val="613264267"/>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A1263BED-4AEE-4E8F-8FB5-DD0510664193}"/>
              </a:ext>
            </a:extLst>
          </p:cNvPr>
          <p:cNvPicPr>
            <a:picLocks noChangeAspect="1"/>
          </p:cNvPicPr>
          <p:nvPr/>
        </p:nvPicPr>
        <p:blipFill>
          <a:blip r:embed="rId2"/>
          <a:stretch>
            <a:fillRect/>
          </a:stretch>
        </p:blipFill>
        <p:spPr>
          <a:xfrm>
            <a:off x="6403053" y="1825625"/>
            <a:ext cx="4950747" cy="4048233"/>
          </a:xfrm>
          <a:prstGeom prst="rect">
            <a:avLst/>
          </a:prstGeom>
        </p:spPr>
      </p:pic>
      <p:sp>
        <p:nvSpPr>
          <p:cNvPr id="23554" name="标题 1">
            <a:extLst>
              <a:ext uri="{FF2B5EF4-FFF2-40B4-BE49-F238E27FC236}">
                <a16:creationId xmlns="" xmlns:a16="http://schemas.microsoft.com/office/drawing/2014/main" id="{F95C49E6-8A2F-4053-864E-7507DCB86315}"/>
              </a:ext>
            </a:extLst>
          </p:cNvPr>
          <p:cNvSpPr>
            <a:spLocks noGrp="1"/>
          </p:cNvSpPr>
          <p:nvPr>
            <p:ph type="title"/>
          </p:nvPr>
        </p:nvSpPr>
        <p:spPr/>
        <p:txBody>
          <a:bodyPr/>
          <a:lstStyle/>
          <a:p>
            <a:pPr eaLnBrk="1" hangingPunct="1"/>
            <a:r>
              <a:rPr lang="zh-CN" altLang="en-US" dirty="0"/>
              <a:t>实验研究</a:t>
            </a:r>
          </a:p>
        </p:txBody>
      </p:sp>
      <p:sp>
        <p:nvSpPr>
          <p:cNvPr id="23555" name="内容占位符 2">
            <a:extLst>
              <a:ext uri="{FF2B5EF4-FFF2-40B4-BE49-F238E27FC236}">
                <a16:creationId xmlns="" xmlns:a16="http://schemas.microsoft.com/office/drawing/2014/main" id="{B5233786-B240-4B31-A4D7-BCAC6E63C1D3}"/>
              </a:ext>
            </a:extLst>
          </p:cNvPr>
          <p:cNvSpPr>
            <a:spLocks noGrp="1"/>
          </p:cNvSpPr>
          <p:nvPr>
            <p:ph idx="1"/>
          </p:nvPr>
        </p:nvSpPr>
        <p:spPr>
          <a:xfrm>
            <a:off x="838200" y="1825625"/>
            <a:ext cx="5578098" cy="4351338"/>
          </a:xfrm>
        </p:spPr>
        <p:txBody>
          <a:bodyPr/>
          <a:lstStyle/>
          <a:p>
            <a:r>
              <a:rPr lang="zh-CN" altLang="en-US" dirty="0"/>
              <a:t>课程</a:t>
            </a:r>
            <a:r>
              <a:rPr lang="zh-CN" altLang="en-US" dirty="0" smtClean="0"/>
              <a:t>：</a:t>
            </a:r>
            <a:r>
              <a:rPr lang="en-US" altLang="zh-CN" dirty="0" smtClean="0"/>
              <a:t>《</a:t>
            </a:r>
            <a:r>
              <a:rPr lang="zh-CN" altLang="en-US" dirty="0"/>
              <a:t>数据结构与</a:t>
            </a:r>
            <a:r>
              <a:rPr lang="zh-CN" altLang="en-US" dirty="0" smtClean="0"/>
              <a:t>算法</a:t>
            </a:r>
            <a:r>
              <a:rPr lang="en-US" altLang="zh-CN" dirty="0"/>
              <a:t>》</a:t>
            </a:r>
          </a:p>
          <a:p>
            <a:pPr eaLnBrk="1" hangingPunct="1"/>
            <a:r>
              <a:rPr lang="zh-CN" altLang="en-US" dirty="0" smtClean="0"/>
              <a:t>只有</a:t>
            </a:r>
            <a:r>
              <a:rPr lang="zh-CN" altLang="en-US" dirty="0"/>
              <a:t>衰减器的系统效果最佳；</a:t>
            </a:r>
            <a:endParaRPr lang="en-US" altLang="zh-CN" dirty="0"/>
          </a:p>
          <a:p>
            <a:pPr eaLnBrk="1" hangingPunct="1"/>
            <a:r>
              <a:rPr lang="zh-CN" altLang="en-US" dirty="0"/>
              <a:t>前七周课程中，每周介绍一个数据结构。第八周起的课程中，课程相互依赖程度高。</a:t>
            </a:r>
            <a:endParaRPr lang="en-US" altLang="zh-CN" dirty="0"/>
          </a:p>
          <a:p>
            <a:pPr eaLnBrk="1" hangingPunct="1"/>
            <a:r>
              <a:rPr lang="zh-CN" altLang="en-US" dirty="0"/>
              <a:t>首几周效果不佳主要因为学生动机组成复杂。</a:t>
            </a:r>
            <a:endParaRPr lang="en-US" altLang="zh-CN" dirty="0"/>
          </a:p>
          <a:p>
            <a:pPr eaLnBrk="1" hangingPunct="1"/>
            <a:r>
              <a:rPr lang="zh-CN" altLang="en-US" dirty="0"/>
              <a:t>第六周效果下降是因为期中考试。</a:t>
            </a:r>
            <a:endParaRPr lang="en-US" altLang="zh-CN" dirty="0"/>
          </a:p>
        </p:txBody>
      </p:sp>
    </p:spTree>
    <p:extLst>
      <p:ext uri="{BB962C8B-B14F-4D97-AF65-F5344CB8AC3E}">
        <p14:creationId xmlns:p14="http://schemas.microsoft.com/office/powerpoint/2010/main" val="3693679544"/>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机</a:t>
            </a:r>
            <a:r>
              <a:rPr lang="zh-CN" altLang="en-US" dirty="0"/>
              <a:t>器学习和文本挖掘研究</a:t>
            </a:r>
          </a:p>
        </p:txBody>
      </p:sp>
      <p:sp>
        <p:nvSpPr>
          <p:cNvPr id="3" name="内容占位符 2"/>
          <p:cNvSpPr>
            <a:spLocks noGrp="1"/>
          </p:cNvSpPr>
          <p:nvPr>
            <p:ph idx="1"/>
          </p:nvPr>
        </p:nvSpPr>
        <p:spPr>
          <a:xfrm>
            <a:off x="526943" y="1609768"/>
            <a:ext cx="10826857" cy="4351338"/>
          </a:xfrm>
        </p:spPr>
        <p:txBody>
          <a:bodyPr/>
          <a:lstStyle/>
          <a:p>
            <a:pPr>
              <a:lnSpc>
                <a:spcPct val="120000"/>
              </a:lnSpc>
            </a:pPr>
            <a:r>
              <a:rPr lang="zh-CN" altLang="en-US" sz="1800" b="1" dirty="0" smtClean="0"/>
              <a:t>海</a:t>
            </a:r>
            <a:r>
              <a:rPr lang="zh-CN" altLang="en-US" sz="1800" b="1" dirty="0"/>
              <a:t>量社会媒体中不实信息的分析与检测</a:t>
            </a:r>
            <a:r>
              <a:rPr lang="zh-CN" altLang="en-US" sz="1800" dirty="0"/>
              <a:t>，</a:t>
            </a:r>
            <a:r>
              <a:rPr lang="zh-CN" altLang="zh-CN" sz="1800" dirty="0"/>
              <a:t>国家自然科学基金，张铭为课题组负责人。 </a:t>
            </a:r>
            <a:endParaRPr lang="en-US" altLang="zh-CN" sz="1800" dirty="0"/>
          </a:p>
          <a:p>
            <a:pPr>
              <a:lnSpc>
                <a:spcPct val="120000"/>
              </a:lnSpc>
            </a:pPr>
            <a:r>
              <a:rPr lang="en-US" altLang="zh-CN" sz="1800" dirty="0"/>
              <a:t>2017 – 2020  </a:t>
            </a:r>
            <a:r>
              <a:rPr lang="zh-CN" altLang="zh-CN" sz="1800" b="1" dirty="0"/>
              <a:t>面向全流程智慧健康管理决策的多源异构大数据融合方法研究</a:t>
            </a:r>
            <a:r>
              <a:rPr lang="zh-CN" altLang="zh-CN" sz="1800" dirty="0"/>
              <a:t>，国家自然科学基金重点项目，张铭为北大课题组负责人。 </a:t>
            </a:r>
            <a:endParaRPr lang="en-US" altLang="zh-CN" sz="1800" dirty="0"/>
          </a:p>
          <a:p>
            <a:pPr>
              <a:lnSpc>
                <a:spcPct val="120000"/>
              </a:lnSpc>
            </a:pPr>
            <a:r>
              <a:rPr lang="zh-CN" altLang="en-US" sz="1800" b="1" dirty="0">
                <a:solidFill>
                  <a:srgbClr val="FF0000"/>
                </a:solidFill>
              </a:rPr>
              <a:t>博士毕业生唐建</a:t>
            </a:r>
            <a:r>
              <a:rPr lang="zh-CN" altLang="en-US" sz="1800" dirty="0" smtClean="0"/>
              <a:t>（</a:t>
            </a:r>
            <a:r>
              <a:rPr lang="en-US" altLang="zh-CN" sz="1800" dirty="0"/>
              <a:t>2009-2014</a:t>
            </a:r>
            <a:r>
              <a:rPr lang="zh-CN" altLang="en-US" sz="1800" dirty="0"/>
              <a:t>），获得</a:t>
            </a:r>
            <a:r>
              <a:rPr lang="en-US" altLang="zh-CN" sz="1800" b="1" dirty="0">
                <a:solidFill>
                  <a:srgbClr val="FF0000"/>
                </a:solidFill>
              </a:rPr>
              <a:t>Montreal</a:t>
            </a:r>
            <a:r>
              <a:rPr lang="zh-CN" altLang="en-US" sz="1800" b="1" dirty="0">
                <a:solidFill>
                  <a:srgbClr val="FF0000"/>
                </a:solidFill>
              </a:rPr>
              <a:t>大学</a:t>
            </a:r>
            <a:r>
              <a:rPr lang="en-US" altLang="zh-CN" sz="1800" b="1" dirty="0" err="1">
                <a:solidFill>
                  <a:srgbClr val="FF0000"/>
                </a:solidFill>
              </a:rPr>
              <a:t>Bengjio</a:t>
            </a:r>
            <a:r>
              <a:rPr lang="zh-CN" altLang="en-US" sz="1800" b="1" dirty="0">
                <a:solidFill>
                  <a:srgbClr val="FF0000"/>
                </a:solidFill>
              </a:rPr>
              <a:t>组的</a:t>
            </a:r>
            <a:r>
              <a:rPr lang="en-US" altLang="zh-CN" sz="1800" b="1" dirty="0">
                <a:solidFill>
                  <a:srgbClr val="FF0000"/>
                </a:solidFill>
              </a:rPr>
              <a:t>Assistant Professor</a:t>
            </a:r>
            <a:r>
              <a:rPr lang="zh-CN" altLang="en-US" sz="1800" b="1" dirty="0">
                <a:solidFill>
                  <a:srgbClr val="FF0000"/>
                </a:solidFill>
              </a:rPr>
              <a:t>教职</a:t>
            </a:r>
            <a:endParaRPr lang="en-US" altLang="zh-CN" sz="1800" b="1" dirty="0">
              <a:solidFill>
                <a:srgbClr val="FF0000"/>
              </a:solidFill>
            </a:endParaRPr>
          </a:p>
          <a:p>
            <a:pPr>
              <a:lnSpc>
                <a:spcPct val="120000"/>
              </a:lnSpc>
            </a:pPr>
            <a:r>
              <a:rPr lang="en-US" altLang="zh-CN" sz="1800" dirty="0" smtClean="0"/>
              <a:t>Jian </a:t>
            </a:r>
            <a:r>
              <a:rPr lang="en-US" altLang="zh-CN" sz="1800" dirty="0"/>
              <a:t>Tang</a:t>
            </a:r>
            <a:r>
              <a:rPr lang="zh-CN" altLang="zh-CN" sz="1800" dirty="0"/>
              <a:t>，</a:t>
            </a:r>
            <a:r>
              <a:rPr lang="en-US" altLang="zh-CN" sz="1800" dirty="0" err="1"/>
              <a:t>Zhaoshi</a:t>
            </a:r>
            <a:r>
              <a:rPr lang="en-US" altLang="zh-CN" sz="1800" dirty="0"/>
              <a:t> </a:t>
            </a:r>
            <a:r>
              <a:rPr lang="en-US" altLang="zh-CN" sz="1800" dirty="0" err="1"/>
              <a:t>Meng</a:t>
            </a:r>
            <a:r>
              <a:rPr lang="zh-CN" altLang="zh-CN" sz="1800" dirty="0"/>
              <a:t>，</a:t>
            </a:r>
            <a:r>
              <a:rPr lang="en-US" altLang="zh-CN" sz="1800" dirty="0" err="1"/>
              <a:t>XuanLong</a:t>
            </a:r>
            <a:r>
              <a:rPr lang="en-US" altLang="zh-CN" sz="1800" dirty="0"/>
              <a:t> Nguyen</a:t>
            </a:r>
            <a:r>
              <a:rPr lang="zh-CN" altLang="zh-CN" sz="1800" dirty="0"/>
              <a:t>，</a:t>
            </a:r>
            <a:r>
              <a:rPr lang="en-US" altLang="zh-CN" sz="1800" dirty="0" err="1"/>
              <a:t>Qiaozhu</a:t>
            </a:r>
            <a:r>
              <a:rPr lang="en-US" altLang="zh-CN" sz="1800" dirty="0"/>
              <a:t> Mei</a:t>
            </a:r>
            <a:r>
              <a:rPr lang="zh-CN" altLang="zh-CN" sz="1800" dirty="0"/>
              <a:t>，</a:t>
            </a:r>
            <a:r>
              <a:rPr lang="en-US" altLang="zh-CN" sz="1800" b="1" dirty="0"/>
              <a:t>Ming Zhang</a:t>
            </a:r>
            <a:r>
              <a:rPr lang="zh-CN" altLang="zh-CN" sz="1800" dirty="0"/>
              <a:t>，</a:t>
            </a:r>
            <a:r>
              <a:rPr lang="en-US" altLang="zh-CN" sz="1800" dirty="0"/>
              <a:t>Understanding the Limiting Factors of Topic Modeling via Posterior Contraction Analysis</a:t>
            </a:r>
            <a:r>
              <a:rPr lang="zh-CN" altLang="zh-CN" sz="1800" dirty="0"/>
              <a:t>，</a:t>
            </a:r>
            <a:r>
              <a:rPr lang="en-US" altLang="zh-CN" sz="1800" dirty="0"/>
              <a:t>The 31st International Conference on Machine Learning (</a:t>
            </a:r>
            <a:r>
              <a:rPr lang="en-US" altLang="zh-CN" sz="1800" b="1" dirty="0">
                <a:solidFill>
                  <a:srgbClr val="FF0000"/>
                </a:solidFill>
              </a:rPr>
              <a:t>ICML2014</a:t>
            </a:r>
            <a:r>
              <a:rPr lang="en-US" altLang="zh-CN" sz="1800" dirty="0"/>
              <a:t>)</a:t>
            </a:r>
            <a:r>
              <a:rPr lang="zh-CN" altLang="zh-CN" sz="1800" dirty="0"/>
              <a:t>，</a:t>
            </a:r>
            <a:r>
              <a:rPr lang="zh-CN" altLang="en-US" sz="1800" b="1" dirty="0">
                <a:solidFill>
                  <a:srgbClr val="FF0000"/>
                </a:solidFill>
              </a:rPr>
              <a:t>最佳论文奖</a:t>
            </a:r>
            <a:r>
              <a:rPr lang="zh-CN" altLang="en-US" sz="1800" dirty="0"/>
              <a:t>，</a:t>
            </a:r>
            <a:r>
              <a:rPr lang="en-US" altLang="zh-CN" sz="1800" dirty="0"/>
              <a:t>2014.6.21-2014.6.26</a:t>
            </a:r>
            <a:r>
              <a:rPr lang="zh-CN" altLang="zh-CN" sz="1800" dirty="0"/>
              <a:t>，</a:t>
            </a:r>
            <a:r>
              <a:rPr lang="en-US" altLang="zh-CN" sz="1800" dirty="0"/>
              <a:t>EI</a:t>
            </a:r>
            <a:r>
              <a:rPr lang="zh-CN" altLang="zh-CN" sz="1800" dirty="0"/>
              <a:t>，</a:t>
            </a:r>
            <a:r>
              <a:rPr lang="zh-CN" altLang="zh-CN" sz="1800" dirty="0">
                <a:solidFill>
                  <a:srgbClr val="FF0000"/>
                </a:solidFill>
              </a:rPr>
              <a:t>他引</a:t>
            </a:r>
            <a:r>
              <a:rPr lang="en-US" altLang="zh-CN" sz="1800" dirty="0">
                <a:solidFill>
                  <a:srgbClr val="FF0000"/>
                </a:solidFill>
              </a:rPr>
              <a:t>73</a:t>
            </a:r>
          </a:p>
          <a:p>
            <a:pPr>
              <a:lnSpc>
                <a:spcPct val="120000"/>
              </a:lnSpc>
            </a:pPr>
            <a:r>
              <a:rPr lang="en-US" altLang="zh-CN" sz="1800" dirty="0"/>
              <a:t> Jian Tang</a:t>
            </a:r>
            <a:r>
              <a:rPr lang="zh-CN" altLang="zh-CN" sz="1800" dirty="0"/>
              <a:t>，</a:t>
            </a:r>
            <a:r>
              <a:rPr lang="en-US" altLang="zh-CN" sz="1800" dirty="0" err="1"/>
              <a:t>Jingzhou</a:t>
            </a:r>
            <a:r>
              <a:rPr lang="en-US" altLang="zh-CN" sz="1800" dirty="0"/>
              <a:t> Liu</a:t>
            </a:r>
            <a:r>
              <a:rPr lang="zh-CN" altLang="zh-CN" sz="1800" dirty="0"/>
              <a:t>，</a:t>
            </a:r>
            <a:r>
              <a:rPr lang="en-US" altLang="zh-CN" sz="1800" b="1" dirty="0"/>
              <a:t>Ming Zhang</a:t>
            </a:r>
            <a:r>
              <a:rPr lang="zh-CN" altLang="zh-CN" sz="1800" dirty="0"/>
              <a:t>，</a:t>
            </a:r>
            <a:r>
              <a:rPr lang="en-US" altLang="zh-CN" sz="1800" dirty="0" err="1"/>
              <a:t>Qiaozhu</a:t>
            </a:r>
            <a:r>
              <a:rPr lang="en-US" altLang="zh-CN" sz="1800" dirty="0"/>
              <a:t> Mei</a:t>
            </a:r>
            <a:r>
              <a:rPr lang="zh-CN" altLang="zh-CN" sz="1800" dirty="0"/>
              <a:t>，</a:t>
            </a:r>
            <a:r>
              <a:rPr lang="en-US" altLang="zh-CN" sz="1800" dirty="0"/>
              <a:t>Visualizing Large-scale and High-dimensional Data</a:t>
            </a:r>
            <a:r>
              <a:rPr lang="zh-CN" altLang="zh-CN" sz="1800" dirty="0"/>
              <a:t>，</a:t>
            </a:r>
            <a:r>
              <a:rPr lang="en-US" altLang="zh-CN" sz="1800" b="1" dirty="0">
                <a:solidFill>
                  <a:srgbClr val="FF0000"/>
                </a:solidFill>
              </a:rPr>
              <a:t>WWW 2016</a:t>
            </a:r>
            <a:r>
              <a:rPr lang="en-US" altLang="zh-CN" sz="1800" dirty="0"/>
              <a:t>. 04.11-2016.04.15</a:t>
            </a:r>
            <a:r>
              <a:rPr lang="zh-CN" altLang="zh-CN" sz="1800" dirty="0"/>
              <a:t>，</a:t>
            </a:r>
            <a:r>
              <a:rPr lang="zh-CN" altLang="en-US" sz="1800" b="1" dirty="0">
                <a:solidFill>
                  <a:srgbClr val="FF0000"/>
                </a:solidFill>
              </a:rPr>
              <a:t>最佳论文提名</a:t>
            </a:r>
            <a:r>
              <a:rPr lang="zh-CN" altLang="en-US" sz="1800" dirty="0">
                <a:solidFill>
                  <a:srgbClr val="FF0000"/>
                </a:solidFill>
              </a:rPr>
              <a:t>，</a:t>
            </a:r>
            <a:r>
              <a:rPr lang="zh-CN" altLang="zh-CN" sz="1800" dirty="0">
                <a:solidFill>
                  <a:srgbClr val="FF0000"/>
                </a:solidFill>
              </a:rPr>
              <a:t>他引</a:t>
            </a:r>
            <a:r>
              <a:rPr lang="en-US" altLang="zh-CN" sz="1800" dirty="0">
                <a:solidFill>
                  <a:srgbClr val="FF0000"/>
                </a:solidFill>
              </a:rPr>
              <a:t>21</a:t>
            </a:r>
            <a:endParaRPr lang="zh-CN" altLang="zh-CN" sz="1800" dirty="0">
              <a:solidFill>
                <a:srgbClr val="FF0000"/>
              </a:solidFill>
            </a:endParaRPr>
          </a:p>
          <a:p>
            <a:pPr>
              <a:lnSpc>
                <a:spcPct val="120000"/>
              </a:lnSpc>
            </a:pPr>
            <a:r>
              <a:rPr lang="en-US" altLang="zh-CN" sz="1800" dirty="0"/>
              <a:t>Jian Tang, </a:t>
            </a:r>
            <a:r>
              <a:rPr lang="en-US" altLang="zh-CN" sz="1800" dirty="0" err="1"/>
              <a:t>Meng</a:t>
            </a:r>
            <a:r>
              <a:rPr lang="en-US" altLang="zh-CN" sz="1800" dirty="0"/>
              <a:t> Qu, </a:t>
            </a:r>
            <a:r>
              <a:rPr lang="en-US" altLang="zh-CN" sz="1800" dirty="0" err="1"/>
              <a:t>Mingzhe</a:t>
            </a:r>
            <a:r>
              <a:rPr lang="en-US" altLang="zh-CN" sz="1800" dirty="0"/>
              <a:t> Wang, </a:t>
            </a:r>
            <a:r>
              <a:rPr lang="en-US" altLang="zh-CN" sz="1800" b="1" dirty="0"/>
              <a:t>Ming Zhang</a:t>
            </a:r>
            <a:r>
              <a:rPr lang="en-US" altLang="zh-CN" sz="1800" dirty="0"/>
              <a:t>, Jun Yan, </a:t>
            </a:r>
            <a:r>
              <a:rPr lang="en-US" altLang="zh-CN" sz="1800" dirty="0" err="1"/>
              <a:t>Qiaozhu</a:t>
            </a:r>
            <a:r>
              <a:rPr lang="en-US" altLang="zh-CN" sz="1800" dirty="0"/>
              <a:t> Mei. LINE: Large-scale Information Network Embedding. WWW 2015, 1067-1077. EI</a:t>
            </a:r>
            <a:r>
              <a:rPr lang="zh-CN" altLang="en-US" sz="1800" dirty="0"/>
              <a:t>，</a:t>
            </a:r>
            <a:r>
              <a:rPr lang="zh-CN" altLang="zh-CN" sz="1800" dirty="0">
                <a:solidFill>
                  <a:srgbClr val="FF0000"/>
                </a:solidFill>
              </a:rPr>
              <a:t>他引</a:t>
            </a:r>
            <a:r>
              <a:rPr lang="en-US" altLang="zh-CN" sz="1800" dirty="0">
                <a:solidFill>
                  <a:srgbClr val="FF0000"/>
                </a:solidFill>
              </a:rPr>
              <a:t>135</a:t>
            </a:r>
          </a:p>
          <a:p>
            <a:endParaRPr lang="en-US" altLang="zh-CN" sz="1800" dirty="0"/>
          </a:p>
        </p:txBody>
      </p:sp>
    </p:spTree>
    <p:extLst>
      <p:ext uri="{BB962C8B-B14F-4D97-AF65-F5344CB8AC3E}">
        <p14:creationId xmlns:p14="http://schemas.microsoft.com/office/powerpoint/2010/main" val="2723332420"/>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E2DA8CA9-C612-4C3C-9D77-D8265F66215E}"/>
              </a:ext>
            </a:extLst>
          </p:cNvPr>
          <p:cNvPicPr>
            <a:picLocks noChangeAspect="1"/>
          </p:cNvPicPr>
          <p:nvPr/>
        </p:nvPicPr>
        <p:blipFill>
          <a:blip r:embed="rId3"/>
          <a:stretch>
            <a:fillRect/>
          </a:stretch>
        </p:blipFill>
        <p:spPr>
          <a:xfrm>
            <a:off x="6648774" y="2181147"/>
            <a:ext cx="5262095" cy="3995816"/>
          </a:xfrm>
          <a:prstGeom prst="rect">
            <a:avLst/>
          </a:prstGeom>
        </p:spPr>
      </p:pic>
      <p:sp>
        <p:nvSpPr>
          <p:cNvPr id="24578" name="标题 1">
            <a:extLst>
              <a:ext uri="{FF2B5EF4-FFF2-40B4-BE49-F238E27FC236}">
                <a16:creationId xmlns="" xmlns:a16="http://schemas.microsoft.com/office/drawing/2014/main" id="{875C1A20-3326-4E94-AAF4-137869FC4642}"/>
              </a:ext>
            </a:extLst>
          </p:cNvPr>
          <p:cNvSpPr>
            <a:spLocks noGrp="1"/>
          </p:cNvSpPr>
          <p:nvPr>
            <p:ph type="title"/>
          </p:nvPr>
        </p:nvSpPr>
        <p:spPr/>
        <p:txBody>
          <a:bodyPr/>
          <a:lstStyle/>
          <a:p>
            <a:pPr eaLnBrk="1" hangingPunct="1"/>
            <a:r>
              <a:rPr lang="zh-CN" altLang="en-US" dirty="0"/>
              <a:t>实验研究</a:t>
            </a:r>
          </a:p>
        </p:txBody>
      </p:sp>
      <p:sp>
        <p:nvSpPr>
          <p:cNvPr id="3" name="内容占位符 2">
            <a:extLst>
              <a:ext uri="{FF2B5EF4-FFF2-40B4-BE49-F238E27FC236}">
                <a16:creationId xmlns="" xmlns:a16="http://schemas.microsoft.com/office/drawing/2014/main" id="{0DB82F95-AC12-4127-B801-810E3C63C52E}"/>
              </a:ext>
            </a:extLst>
          </p:cNvPr>
          <p:cNvSpPr>
            <a:spLocks noGrp="1"/>
          </p:cNvSpPr>
          <p:nvPr>
            <p:ph idx="1"/>
          </p:nvPr>
        </p:nvSpPr>
        <p:spPr>
          <a:xfrm>
            <a:off x="838200" y="1825625"/>
            <a:ext cx="5454112" cy="4351338"/>
          </a:xfrm>
        </p:spPr>
        <p:txBody>
          <a:bodyPr rtlCol="0">
            <a:normAutofit/>
          </a:bodyPr>
          <a:lstStyle/>
          <a:p>
            <a:pPr eaLnBrk="1" hangingPunct="1"/>
            <a:r>
              <a:rPr lang="zh-CN" altLang="en-US" dirty="0"/>
              <a:t>课程</a:t>
            </a:r>
            <a:r>
              <a:rPr lang="zh-CN" altLang="en-US" dirty="0" smtClean="0"/>
              <a:t>：</a:t>
            </a:r>
            <a:r>
              <a:rPr lang="en-US" altLang="zh-CN" dirty="0" smtClean="0"/>
              <a:t>《</a:t>
            </a:r>
            <a:r>
              <a:rPr lang="zh-CN" altLang="en-US" dirty="0" smtClean="0"/>
              <a:t>计算概论</a:t>
            </a:r>
            <a:r>
              <a:rPr lang="en-US" altLang="zh-CN" dirty="0" smtClean="0"/>
              <a:t>》</a:t>
            </a:r>
            <a:endParaRPr lang="en-US" altLang="zh-CN" dirty="0"/>
          </a:p>
          <a:p>
            <a:pPr eaLnBrk="1" hangingPunct="1"/>
            <a:r>
              <a:rPr lang="zh-CN" altLang="en-US" dirty="0"/>
              <a:t>只有差分器效果最好；</a:t>
            </a:r>
            <a:endParaRPr lang="en-US" altLang="zh-CN" dirty="0"/>
          </a:p>
          <a:p>
            <a:pPr eaLnBrk="1" hangingPunct="1"/>
            <a:r>
              <a:rPr lang="zh-CN" altLang="en-US" dirty="0"/>
              <a:t>课程介绍</a:t>
            </a:r>
            <a:r>
              <a:rPr lang="en-US" altLang="zh-CN" dirty="0"/>
              <a:t>C++</a:t>
            </a:r>
            <a:r>
              <a:rPr lang="zh-CN" altLang="en-US" dirty="0"/>
              <a:t>编程基本知识。</a:t>
            </a:r>
            <a:endParaRPr lang="en-US" altLang="zh-CN" dirty="0"/>
          </a:p>
          <a:p>
            <a:pPr eaLnBrk="1" hangingPunct="1"/>
            <a:r>
              <a:rPr lang="zh-CN" altLang="en-US" dirty="0"/>
              <a:t>课程耦合：定义课程材料相互关联程度高的课程为高耦合课程。</a:t>
            </a:r>
            <a:endParaRPr lang="en-US" altLang="zh-CN" dirty="0"/>
          </a:p>
          <a:p>
            <a:pPr eaLnBrk="1" hangingPunct="1"/>
            <a:r>
              <a:rPr lang="zh-CN" altLang="en-US" dirty="0"/>
              <a:t>高耦合课程：选择差分器；低耦合课程：选择衰减器。</a:t>
            </a:r>
            <a:endParaRPr lang="en-US" altLang="zh-CN" dirty="0"/>
          </a:p>
          <a:p>
            <a:pPr eaLnBrk="1" hangingPunct="1"/>
            <a:r>
              <a:rPr lang="zh-CN" altLang="en-US" dirty="0"/>
              <a:t>第八周效果下降是因为期中考试。</a:t>
            </a:r>
          </a:p>
        </p:txBody>
      </p:sp>
    </p:spTree>
    <p:extLst>
      <p:ext uri="{BB962C8B-B14F-4D97-AF65-F5344CB8AC3E}">
        <p14:creationId xmlns:p14="http://schemas.microsoft.com/office/powerpoint/2010/main" val="1778170156"/>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8F31894-3C4D-443D-83C0-75301C5D5F7A}"/>
              </a:ext>
            </a:extLst>
          </p:cNvPr>
          <p:cNvSpPr>
            <a:spLocks noGrp="1"/>
          </p:cNvSpPr>
          <p:nvPr>
            <p:ph type="title"/>
          </p:nvPr>
        </p:nvSpPr>
        <p:spPr/>
        <p:txBody>
          <a:bodyPr/>
          <a:lstStyle/>
          <a:p>
            <a:r>
              <a:rPr lang="zh-CN" altLang="en-US" dirty="0"/>
              <a:t>结果观察</a:t>
            </a:r>
          </a:p>
        </p:txBody>
      </p:sp>
      <p:sp>
        <p:nvSpPr>
          <p:cNvPr id="3" name="内容占位符 2">
            <a:extLst>
              <a:ext uri="{FF2B5EF4-FFF2-40B4-BE49-F238E27FC236}">
                <a16:creationId xmlns="" xmlns:a16="http://schemas.microsoft.com/office/drawing/2014/main" id="{4626E529-9FE9-4E07-B1EC-C4D96CA3FB57}"/>
              </a:ext>
            </a:extLst>
          </p:cNvPr>
          <p:cNvSpPr>
            <a:spLocks noGrp="1"/>
          </p:cNvSpPr>
          <p:nvPr>
            <p:ph idx="1"/>
          </p:nvPr>
        </p:nvSpPr>
        <p:spPr>
          <a:xfrm>
            <a:off x="838200" y="2293749"/>
            <a:ext cx="10515600" cy="3883214"/>
          </a:xfrm>
        </p:spPr>
        <p:txBody>
          <a:bodyPr/>
          <a:lstStyle/>
          <a:p>
            <a:r>
              <a:rPr lang="zh-CN" altLang="en-US" dirty="0"/>
              <a:t>学生在期中考试阶段会改变以往的行为模式</a:t>
            </a:r>
            <a:r>
              <a:rPr lang="zh-CN" altLang="en-US" dirty="0" smtClean="0"/>
              <a:t>；</a:t>
            </a:r>
            <a:endParaRPr lang="en-US" altLang="zh-CN" dirty="0" smtClean="0"/>
          </a:p>
          <a:p>
            <a:endParaRPr lang="en-US" altLang="zh-CN" dirty="0"/>
          </a:p>
          <a:p>
            <a:r>
              <a:rPr lang="zh-CN" altLang="en-US" dirty="0"/>
              <a:t>课程开放注册期间，系统表现不好，这说明刚注册的学生相对已上过一段课的学生而言复杂和难以预测</a:t>
            </a:r>
            <a:r>
              <a:rPr lang="zh-CN" altLang="en-US" dirty="0" smtClean="0"/>
              <a:t>；</a:t>
            </a:r>
            <a:endParaRPr lang="en-US" altLang="zh-CN" dirty="0" smtClean="0"/>
          </a:p>
          <a:p>
            <a:endParaRPr lang="en-US" altLang="zh-CN" dirty="0"/>
          </a:p>
          <a:p>
            <a:r>
              <a:rPr lang="zh-CN" altLang="en-US" dirty="0"/>
              <a:t>帮助学生获得参与感可以降低流失。</a:t>
            </a:r>
            <a:endParaRPr lang="en-US" altLang="zh-CN" dirty="0"/>
          </a:p>
        </p:txBody>
      </p:sp>
    </p:spTree>
    <p:extLst>
      <p:ext uri="{BB962C8B-B14F-4D97-AF65-F5344CB8AC3E}">
        <p14:creationId xmlns:p14="http://schemas.microsoft.com/office/powerpoint/2010/main" val="568719310"/>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xmlns="" id="{AD69EDC9-2356-4DAD-B91F-FD0FB37EB80A}"/>
              </a:ext>
            </a:extLst>
          </p:cNvPr>
          <p:cNvSpPr>
            <a:spLocks noGrp="1"/>
          </p:cNvSpPr>
          <p:nvPr>
            <p:ph type="title"/>
          </p:nvPr>
        </p:nvSpPr>
        <p:spPr/>
        <p:txBody>
          <a:bodyPr/>
          <a:lstStyle/>
          <a:p>
            <a:pPr eaLnBrk="1" hangingPunct="1"/>
            <a:r>
              <a:rPr lang="zh-CN" altLang="en-US" dirty="0"/>
              <a:t>纲要</a:t>
            </a:r>
            <a:endParaRPr lang="zh-CN" altLang="zh-CN" dirty="0"/>
          </a:p>
        </p:txBody>
      </p:sp>
      <p:sp>
        <p:nvSpPr>
          <p:cNvPr id="13315" name="内容占位符 2">
            <a:extLst>
              <a:ext uri="{FF2B5EF4-FFF2-40B4-BE49-F238E27FC236}">
                <a16:creationId xmlns:a16="http://schemas.microsoft.com/office/drawing/2014/main" xmlns="" id="{1CF78FAC-7C78-4C4D-9C21-6FC35CF3F591}"/>
              </a:ext>
            </a:extLst>
          </p:cNvPr>
          <p:cNvSpPr>
            <a:spLocks noGrp="1"/>
          </p:cNvSpPr>
          <p:nvPr>
            <p:ph idx="1"/>
          </p:nvPr>
        </p:nvSpPr>
        <p:spPr/>
        <p:txBody>
          <a:bodyPr/>
          <a:lstStyle/>
          <a:p>
            <a:pPr eaLnBrk="1" hangingPunct="1"/>
            <a:r>
              <a:rPr lang="zh-CN" altLang="en-US" dirty="0"/>
              <a:t>研究背景</a:t>
            </a:r>
            <a:endParaRPr lang="en-US" altLang="zh-CN" dirty="0"/>
          </a:p>
          <a:p>
            <a:pPr eaLnBrk="1" hangingPunct="1"/>
            <a:r>
              <a:rPr lang="zh-CN" altLang="en-US" dirty="0" smtClean="0"/>
              <a:t>研究方案</a:t>
            </a:r>
            <a:endParaRPr lang="en-US" altLang="zh-CN" dirty="0" smtClean="0"/>
          </a:p>
          <a:p>
            <a:pPr eaLnBrk="1" hangingPunct="1"/>
            <a:r>
              <a:rPr lang="zh-CN" altLang="en-US" dirty="0" smtClean="0"/>
              <a:t>基于知识跟踪模型的学生评估</a:t>
            </a:r>
            <a:endParaRPr lang="en-US" altLang="zh-CN" dirty="0"/>
          </a:p>
          <a:p>
            <a:r>
              <a:rPr lang="en-US" altLang="zh-CN" dirty="0" smtClean="0"/>
              <a:t>MOOC </a:t>
            </a:r>
            <a:r>
              <a:rPr lang="zh-CN" altLang="en-US" dirty="0"/>
              <a:t>学生流失模式和预测</a:t>
            </a:r>
            <a:endParaRPr lang="en-US" altLang="zh-CN" dirty="0" smtClean="0"/>
          </a:p>
          <a:p>
            <a:pPr eaLnBrk="1" hangingPunct="1"/>
            <a:r>
              <a:rPr lang="zh-CN" altLang="en-US" b="1" dirty="0" smtClean="0">
                <a:solidFill>
                  <a:srgbClr val="FF0000"/>
                </a:solidFill>
              </a:rPr>
              <a:t>总结与展望</a:t>
            </a:r>
            <a:endParaRPr lang="en-US" altLang="zh-CN" b="1" dirty="0">
              <a:solidFill>
                <a:srgbClr val="FF0000"/>
              </a:solidFill>
            </a:endParaRPr>
          </a:p>
        </p:txBody>
      </p:sp>
    </p:spTree>
    <p:extLst>
      <p:ext uri="{BB962C8B-B14F-4D97-AF65-F5344CB8AC3E}">
        <p14:creationId xmlns:p14="http://schemas.microsoft.com/office/powerpoint/2010/main" val="3744746020"/>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 xmlns:a16="http://schemas.microsoft.com/office/drawing/2014/main" id="{F64AC8A8-3AAB-4242-92A7-09576E51107C}"/>
              </a:ext>
            </a:extLst>
          </p:cNvPr>
          <p:cNvSpPr>
            <a:spLocks noGrp="1"/>
          </p:cNvSpPr>
          <p:nvPr>
            <p:ph type="title"/>
          </p:nvPr>
        </p:nvSpPr>
        <p:spPr/>
        <p:txBody>
          <a:bodyPr/>
          <a:lstStyle/>
          <a:p>
            <a:pPr eaLnBrk="1" hangingPunct="1"/>
            <a:r>
              <a:rPr lang="zh-CN" altLang="en-US" dirty="0" smtClean="0"/>
              <a:t>结论与展望</a:t>
            </a:r>
            <a:endParaRPr lang="zh-CN" altLang="en-US" dirty="0"/>
          </a:p>
        </p:txBody>
      </p:sp>
      <p:sp>
        <p:nvSpPr>
          <p:cNvPr id="3" name="内容占位符 2">
            <a:extLst>
              <a:ext uri="{FF2B5EF4-FFF2-40B4-BE49-F238E27FC236}">
                <a16:creationId xmlns="" xmlns:a16="http://schemas.microsoft.com/office/drawing/2014/main" id="{16FED401-50A5-48D0-9547-A88531C08707}"/>
              </a:ext>
            </a:extLst>
          </p:cNvPr>
          <p:cNvSpPr>
            <a:spLocks noGrp="1"/>
          </p:cNvSpPr>
          <p:nvPr>
            <p:ph idx="1"/>
          </p:nvPr>
        </p:nvSpPr>
        <p:spPr/>
        <p:txBody>
          <a:bodyPr rtlCol="0">
            <a:normAutofit/>
          </a:bodyPr>
          <a:lstStyle/>
          <a:p>
            <a:pPr fontAlgn="auto">
              <a:spcAft>
                <a:spcPts val="0"/>
              </a:spcAft>
              <a:defRPr/>
            </a:pPr>
            <a:r>
              <a:rPr lang="zh-CN" altLang="en-US" dirty="0" smtClean="0"/>
              <a:t>项目工作总结：</a:t>
            </a:r>
            <a:endParaRPr lang="en-US" altLang="zh-CN" dirty="0" smtClean="0"/>
          </a:p>
          <a:p>
            <a:pPr lvl="1" fontAlgn="auto">
              <a:spcAft>
                <a:spcPts val="0"/>
              </a:spcAft>
              <a:defRPr/>
            </a:pPr>
            <a:r>
              <a:rPr lang="zh-CN" altLang="en-US" dirty="0" smtClean="0"/>
              <a:t>设计了一个基于学生评估的流失预测系统</a:t>
            </a:r>
            <a:endParaRPr lang="en-US" altLang="zh-CN" dirty="0" smtClean="0"/>
          </a:p>
          <a:p>
            <a:pPr lvl="1" fontAlgn="auto">
              <a:spcAft>
                <a:spcPts val="0"/>
              </a:spcAft>
              <a:defRPr/>
            </a:pPr>
            <a:r>
              <a:rPr lang="zh-CN" altLang="en-US" dirty="0" smtClean="0"/>
              <a:t>将</a:t>
            </a:r>
            <a:r>
              <a:rPr lang="en-US" altLang="zh-CN" dirty="0"/>
              <a:t>BKT</a:t>
            </a:r>
            <a:r>
              <a:rPr lang="zh-CN" altLang="en-US" dirty="0"/>
              <a:t>应用于</a:t>
            </a:r>
            <a:r>
              <a:rPr lang="en-US" altLang="zh-CN" dirty="0" smtClean="0"/>
              <a:t>MOOC</a:t>
            </a:r>
            <a:r>
              <a:rPr lang="zh-CN" altLang="en-US" dirty="0" smtClean="0"/>
              <a:t>，并提出</a:t>
            </a:r>
            <a:r>
              <a:rPr lang="en-US" altLang="zh-CN" dirty="0"/>
              <a:t>Multi-Grained-BKT</a:t>
            </a:r>
            <a:r>
              <a:rPr lang="zh-CN" altLang="en-US" dirty="0"/>
              <a:t>和</a:t>
            </a:r>
            <a:r>
              <a:rPr lang="en-US" altLang="zh-CN" dirty="0" smtClean="0"/>
              <a:t>Historical-BKT</a:t>
            </a:r>
          </a:p>
          <a:p>
            <a:pPr lvl="1" fontAlgn="auto">
              <a:spcAft>
                <a:spcPts val="0"/>
              </a:spcAft>
              <a:defRPr/>
            </a:pPr>
            <a:r>
              <a:rPr lang="zh-CN" altLang="en-US" dirty="0" smtClean="0"/>
              <a:t>流失</a:t>
            </a:r>
            <a:r>
              <a:rPr lang="zh-CN" altLang="en-US" dirty="0"/>
              <a:t>预测系统可以预测学生</a:t>
            </a:r>
            <a:r>
              <a:rPr lang="zh-CN" altLang="en-US" dirty="0" smtClean="0"/>
              <a:t>流失，并采取</a:t>
            </a:r>
            <a:r>
              <a:rPr lang="zh-CN" altLang="en-US" dirty="0"/>
              <a:t>有针对性的对策</a:t>
            </a:r>
            <a:r>
              <a:rPr lang="en-US" altLang="zh-CN" dirty="0"/>
              <a:t>;</a:t>
            </a:r>
          </a:p>
          <a:p>
            <a:pPr eaLnBrk="1" fontAlgn="auto" hangingPunct="1">
              <a:spcAft>
                <a:spcPts val="0"/>
              </a:spcAft>
              <a:defRPr/>
            </a:pPr>
            <a:endParaRPr lang="en-US" altLang="zh-CN" dirty="0"/>
          </a:p>
          <a:p>
            <a:pPr eaLnBrk="1" fontAlgn="auto" hangingPunct="1">
              <a:spcAft>
                <a:spcPts val="0"/>
              </a:spcAft>
              <a:defRPr/>
            </a:pPr>
            <a:r>
              <a:rPr lang="zh-CN" altLang="en-US" dirty="0"/>
              <a:t>未来的研究方向</a:t>
            </a:r>
            <a:r>
              <a:rPr lang="zh-CN" altLang="en-US" dirty="0" smtClean="0"/>
              <a:t>：</a:t>
            </a:r>
            <a:endParaRPr lang="en-US" altLang="zh-CN" dirty="0" smtClean="0"/>
          </a:p>
          <a:p>
            <a:pPr lvl="1" fontAlgn="auto">
              <a:spcAft>
                <a:spcPts val="0"/>
              </a:spcAft>
              <a:defRPr/>
            </a:pPr>
            <a:r>
              <a:rPr lang="zh-CN" altLang="en-US" dirty="0" smtClean="0"/>
              <a:t>基于</a:t>
            </a:r>
            <a:r>
              <a:rPr lang="zh-CN" altLang="en-US" dirty="0"/>
              <a:t>领域词库优化知识点标记</a:t>
            </a:r>
            <a:endParaRPr lang="en-US" altLang="zh-CN" dirty="0" smtClean="0"/>
          </a:p>
          <a:p>
            <a:pPr lvl="1" fontAlgn="auto">
              <a:spcAft>
                <a:spcPts val="0"/>
              </a:spcAft>
              <a:defRPr/>
            </a:pPr>
            <a:r>
              <a:rPr lang="zh-CN" altLang="en-US" dirty="0" smtClean="0"/>
              <a:t>短</a:t>
            </a:r>
            <a:r>
              <a:rPr lang="zh-CN" altLang="en-US" dirty="0"/>
              <a:t>时流失预测；学生行为模式</a:t>
            </a:r>
            <a:r>
              <a:rPr lang="zh-CN" altLang="en-US" dirty="0" smtClean="0"/>
              <a:t>研究</a:t>
            </a:r>
            <a:endParaRPr lang="zh-CN" altLang="en-US" dirty="0"/>
          </a:p>
        </p:txBody>
      </p:sp>
    </p:spTree>
    <p:extLst>
      <p:ext uri="{BB962C8B-B14F-4D97-AF65-F5344CB8AC3E}">
        <p14:creationId xmlns:p14="http://schemas.microsoft.com/office/powerpoint/2010/main" val="2765320202"/>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项目组</a:t>
            </a:r>
            <a:r>
              <a:rPr lang="en-US" altLang="zh-CN" dirty="0" smtClean="0"/>
              <a:t>MOOC</a:t>
            </a:r>
            <a:r>
              <a:rPr lang="zh-CN" altLang="en-US" dirty="0" smtClean="0"/>
              <a:t>论文发表情况</a:t>
            </a:r>
            <a:endParaRPr lang="zh-CN" altLang="en-US" dirty="0"/>
          </a:p>
        </p:txBody>
      </p:sp>
      <p:sp>
        <p:nvSpPr>
          <p:cNvPr id="3" name="内容占位符 2"/>
          <p:cNvSpPr>
            <a:spLocks noGrp="1"/>
          </p:cNvSpPr>
          <p:nvPr>
            <p:ph idx="1"/>
          </p:nvPr>
        </p:nvSpPr>
        <p:spPr>
          <a:xfrm>
            <a:off x="526943" y="1690688"/>
            <a:ext cx="10826857" cy="4351338"/>
          </a:xfrm>
        </p:spPr>
        <p:txBody>
          <a:bodyPr/>
          <a:lstStyle/>
          <a:p>
            <a:r>
              <a:rPr lang="en-US" altLang="zh-CN" sz="1800" dirty="0" smtClean="0"/>
              <a:t>Zhang </a:t>
            </a:r>
            <a:r>
              <a:rPr lang="en-US" altLang="zh-CN" sz="1800" dirty="0"/>
              <a:t>M, Zhu J, </a:t>
            </a:r>
            <a:r>
              <a:rPr lang="en-US" altLang="zh-CN" sz="1800" dirty="0" err="1"/>
              <a:t>Zou</a:t>
            </a:r>
            <a:r>
              <a:rPr lang="en-US" altLang="zh-CN" sz="1800" dirty="0"/>
              <a:t> Y, et al. Educational evaluation in the PKU SPOC course data structures and algorithms[C]//Proceedings of the Second (2015) ACM Conference on Learning@ Scale. ACM, 2015: 237-240.</a:t>
            </a:r>
            <a:endParaRPr lang="en-US" altLang="zh-CN" sz="1800" dirty="0" smtClean="0"/>
          </a:p>
          <a:p>
            <a:r>
              <a:rPr lang="en-US" altLang="zh-CN" sz="1800" dirty="0"/>
              <a:t>Zhang M, Zhu J. A data-driven analysis of student efforts and improvements on a SPOC experiment[C]//Proceedings of the ACM Turing 50th Celebration Conference-China. ACM, 2017: 1</a:t>
            </a:r>
            <a:r>
              <a:rPr lang="en-US" altLang="zh-CN" sz="1800" dirty="0" smtClean="0"/>
              <a:t>.</a:t>
            </a:r>
          </a:p>
          <a:p>
            <a:r>
              <a:rPr lang="zh-CN" altLang="en-US" sz="1800" dirty="0"/>
              <a:t>张铭</a:t>
            </a:r>
            <a:r>
              <a:rPr lang="en-US" altLang="zh-CN" sz="1800" dirty="0"/>
              <a:t>. </a:t>
            </a:r>
            <a:r>
              <a:rPr lang="zh-CN" altLang="en-US" sz="1800" dirty="0"/>
              <a:t>立足北大</a:t>
            </a:r>
            <a:r>
              <a:rPr lang="en-US" altLang="zh-CN" sz="1800" dirty="0"/>
              <a:t>, </a:t>
            </a:r>
            <a:r>
              <a:rPr lang="zh-CN" altLang="en-US" sz="1800" dirty="0"/>
              <a:t>放眼未来</a:t>
            </a:r>
            <a:r>
              <a:rPr lang="en-US" altLang="zh-CN" sz="1800" dirty="0"/>
              <a:t>——“</a:t>
            </a:r>
            <a:r>
              <a:rPr lang="zh-CN" altLang="en-US" sz="1800" dirty="0"/>
              <a:t>数据结构与算法” </a:t>
            </a:r>
            <a:r>
              <a:rPr lang="en-US" altLang="zh-CN" sz="1800" dirty="0"/>
              <a:t>MOOC </a:t>
            </a:r>
            <a:r>
              <a:rPr lang="zh-CN" altLang="en-US" sz="1800" dirty="0"/>
              <a:t>课程教学实践与思考</a:t>
            </a:r>
            <a:r>
              <a:rPr lang="en-US" altLang="zh-CN" sz="1800" dirty="0"/>
              <a:t>[J]. </a:t>
            </a:r>
            <a:r>
              <a:rPr lang="zh-CN" altLang="en-US" sz="1800" dirty="0"/>
              <a:t>工业和信息化教育</a:t>
            </a:r>
            <a:r>
              <a:rPr lang="en-US" altLang="zh-CN" sz="1800" dirty="0"/>
              <a:t>, 2014 (9): 65-73.</a:t>
            </a:r>
          </a:p>
          <a:p>
            <a:r>
              <a:rPr lang="en-US" altLang="zh-CN" sz="1800" dirty="0" err="1" smtClean="0"/>
              <a:t>Zhuo</a:t>
            </a:r>
            <a:r>
              <a:rPr lang="en-US" altLang="zh-CN" sz="1800" dirty="0" smtClean="0"/>
              <a:t> </a:t>
            </a:r>
            <a:r>
              <a:rPr lang="en-US" altLang="zh-CN" sz="1800" dirty="0"/>
              <a:t>Wang, Jile Zhu, Xiang Li, </a:t>
            </a:r>
            <a:r>
              <a:rPr lang="en-US" altLang="zh-CN" sz="1800" dirty="0" err="1"/>
              <a:t>Zhiting</a:t>
            </a:r>
            <a:r>
              <a:rPr lang="en-US" altLang="zh-CN" sz="1800" dirty="0"/>
              <a:t> Hu, Ming Zhang. Structured Knowledge Tracing Models for Student Assessment on Coursera. L@S 2016: 209-212.</a:t>
            </a:r>
          </a:p>
          <a:p>
            <a:r>
              <a:rPr lang="zh-CN" altLang="en-US" sz="1800" dirty="0"/>
              <a:t>王卓</a:t>
            </a:r>
            <a:r>
              <a:rPr lang="en-US" altLang="zh-CN" sz="1800" dirty="0"/>
              <a:t>, </a:t>
            </a:r>
            <a:r>
              <a:rPr lang="zh-CN" altLang="en-US" sz="1800" dirty="0"/>
              <a:t>张铭</a:t>
            </a:r>
            <a:r>
              <a:rPr lang="en-US" altLang="zh-CN" sz="1800" dirty="0"/>
              <a:t>. </a:t>
            </a:r>
            <a:r>
              <a:rPr lang="zh-CN" altLang="en-US" sz="1800" dirty="0"/>
              <a:t>基于贝叶斯知识跟踪模型的慕课学生评价</a:t>
            </a:r>
            <a:r>
              <a:rPr lang="en-US" altLang="zh-CN" sz="1800" dirty="0"/>
              <a:t>[J]. </a:t>
            </a:r>
            <a:r>
              <a:rPr lang="zh-CN" altLang="en-US" sz="1800" dirty="0"/>
              <a:t>中国科技论文</a:t>
            </a:r>
            <a:r>
              <a:rPr lang="en-US" altLang="zh-CN" sz="1800" dirty="0"/>
              <a:t>, 2015, 2: 025</a:t>
            </a:r>
            <a:r>
              <a:rPr lang="en-US" altLang="zh-CN" sz="1800" dirty="0" smtClean="0"/>
              <a:t>.</a:t>
            </a:r>
          </a:p>
          <a:p>
            <a:r>
              <a:rPr lang="en-US" altLang="zh-CN" sz="1800" dirty="0"/>
              <a:t>Chen Y, Zhang M. MOOC student dropout: pattern and prevention[C]//Proceedings of the ACM Turing 50th Celebration Conference-China. ACM, 2017: 4.</a:t>
            </a:r>
            <a:endParaRPr lang="en-US" altLang="zh-CN" sz="1800" dirty="0" smtClean="0"/>
          </a:p>
          <a:p>
            <a:r>
              <a:rPr lang="zh-CN" altLang="en-US" sz="1800" dirty="0" smtClean="0"/>
              <a:t>陈云帆</a:t>
            </a:r>
            <a:r>
              <a:rPr lang="en-US" altLang="zh-CN" sz="1800" dirty="0" smtClean="0"/>
              <a:t>, </a:t>
            </a:r>
            <a:r>
              <a:rPr lang="zh-CN" altLang="en-US" sz="1800" dirty="0" smtClean="0"/>
              <a:t>张铭</a:t>
            </a:r>
            <a:r>
              <a:rPr lang="en-US" altLang="zh-CN" sz="1800" dirty="0" smtClean="0"/>
              <a:t>. MOOC </a:t>
            </a:r>
            <a:r>
              <a:rPr lang="zh-CN" altLang="en-US" sz="1800" dirty="0" smtClean="0"/>
              <a:t>课程学生流失现象分析与预警</a:t>
            </a:r>
            <a:r>
              <a:rPr lang="en-US" altLang="zh-CN" sz="1800" dirty="0" smtClean="0"/>
              <a:t>[J]. </a:t>
            </a:r>
            <a:r>
              <a:rPr lang="zh-CN" altLang="en-US" sz="1800" dirty="0" smtClean="0"/>
              <a:t>工业和信息化教育</a:t>
            </a:r>
            <a:r>
              <a:rPr lang="en-US" altLang="zh-CN" sz="1800" dirty="0" smtClean="0"/>
              <a:t>, 2014 (9): 30-36.</a:t>
            </a:r>
          </a:p>
          <a:p>
            <a:r>
              <a:rPr lang="en-US" altLang="zh-CN" sz="1800" dirty="0" smtClean="0"/>
              <a:t>Jile </a:t>
            </a:r>
            <a:r>
              <a:rPr lang="en-US" altLang="zh-CN" sz="1800" dirty="0"/>
              <a:t>Zhu, Xiang Li, </a:t>
            </a:r>
            <a:r>
              <a:rPr lang="en-US" altLang="zh-CN" sz="1800" dirty="0" err="1"/>
              <a:t>Zhuo</a:t>
            </a:r>
            <a:r>
              <a:rPr lang="en-US" altLang="zh-CN" sz="1800" dirty="0"/>
              <a:t> Wang, Ming Zhang, An Effective Framework for Automatically Generating and Ranking Topics from MOOC Videos. In Educational Data Mining 2017. Accepted</a:t>
            </a:r>
            <a:r>
              <a:rPr lang="en-US" altLang="zh-CN" sz="1800" dirty="0" smtClean="0"/>
              <a:t>.</a:t>
            </a:r>
            <a:endParaRPr lang="en-US" altLang="zh-CN" sz="1800" dirty="0"/>
          </a:p>
        </p:txBody>
      </p:sp>
    </p:spTree>
    <p:extLst>
      <p:ext uri="{BB962C8B-B14F-4D97-AF65-F5344CB8AC3E}">
        <p14:creationId xmlns:p14="http://schemas.microsoft.com/office/powerpoint/2010/main" val="1278448333"/>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 xmlns:a16="http://schemas.microsoft.com/office/drawing/2014/main" id="{61D55BF2-C824-4BEB-905D-2AC096D9A01E}"/>
              </a:ext>
            </a:extLst>
          </p:cNvPr>
          <p:cNvSpPr>
            <a:spLocks noGrp="1"/>
          </p:cNvSpPr>
          <p:nvPr>
            <p:ph type="ctrTitle"/>
          </p:nvPr>
        </p:nvSpPr>
        <p:spPr/>
        <p:txBody>
          <a:bodyPr/>
          <a:lstStyle/>
          <a:p>
            <a:pPr eaLnBrk="1" hangingPunct="1"/>
            <a:r>
              <a:rPr lang="zh-CN" altLang="en-US" dirty="0" smtClean="0"/>
              <a:t>谢谢</a:t>
            </a:r>
            <a:r>
              <a:rPr lang="en-US" altLang="zh-CN" dirty="0" smtClean="0"/>
              <a:t>!</a:t>
            </a:r>
            <a:endParaRPr lang="zh-CN" altLang="en-US" dirty="0"/>
          </a:p>
        </p:txBody>
      </p:sp>
      <p:sp>
        <p:nvSpPr>
          <p:cNvPr id="28675" name="副标题 2">
            <a:extLst>
              <a:ext uri="{FF2B5EF4-FFF2-40B4-BE49-F238E27FC236}">
                <a16:creationId xmlns="" xmlns:a16="http://schemas.microsoft.com/office/drawing/2014/main" id="{CEF66B1E-7C48-4672-B23B-C1843262541F}"/>
              </a:ext>
            </a:extLst>
          </p:cNvPr>
          <p:cNvSpPr>
            <a:spLocks noGrp="1"/>
          </p:cNvSpPr>
          <p:nvPr>
            <p:ph type="subTitle" idx="1"/>
          </p:nvPr>
        </p:nvSpPr>
        <p:spPr/>
        <p:txBody>
          <a:bodyPr/>
          <a:lstStyle/>
          <a:p>
            <a:pPr eaLnBrk="1" hangingPunct="1"/>
            <a:endParaRPr lang="zh-CN" altLang="en-US" dirty="0"/>
          </a:p>
        </p:txBody>
      </p:sp>
    </p:spTree>
    <p:extLst>
      <p:ext uri="{BB962C8B-B14F-4D97-AF65-F5344CB8AC3E}">
        <p14:creationId xmlns:p14="http://schemas.microsoft.com/office/powerpoint/2010/main" val="1596607316"/>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参考文献</a:t>
            </a:r>
          </a:p>
        </p:txBody>
      </p:sp>
      <p:sp>
        <p:nvSpPr>
          <p:cNvPr id="3" name="内容占位符 2"/>
          <p:cNvSpPr>
            <a:spLocks noGrp="1"/>
          </p:cNvSpPr>
          <p:nvPr>
            <p:ph idx="1"/>
          </p:nvPr>
        </p:nvSpPr>
        <p:spPr/>
        <p:txBody>
          <a:bodyPr>
            <a:normAutofit fontScale="92500" lnSpcReduction="20000"/>
          </a:bodyPr>
          <a:lstStyle/>
          <a:p>
            <a:r>
              <a:rPr lang="en-US" altLang="zh-CN" dirty="0"/>
              <a:t>[Bergner et al. 2015] Bergner Y, Kerr D, Pritchard D E. Methodological Challenges in the Analysis of MOOC Data for Exploring the Relationship between Discussion Forum Views and Learning Outcomes.[J]. International Educational Data Mining Society, 2015.</a:t>
            </a:r>
          </a:p>
          <a:p>
            <a:r>
              <a:rPr lang="en-US" altLang="zh-CN" dirty="0"/>
              <a:t>[Cen et al. 2006] Cen </a:t>
            </a:r>
            <a:r>
              <a:rPr lang="en-US" altLang="zh-CN" dirty="0" err="1"/>
              <a:t>Hao</a:t>
            </a:r>
            <a:r>
              <a:rPr lang="en-US" altLang="zh-CN" dirty="0"/>
              <a:t>, </a:t>
            </a:r>
            <a:r>
              <a:rPr lang="en-US" altLang="zh-CN" dirty="0" err="1"/>
              <a:t>Koedinger</a:t>
            </a:r>
            <a:r>
              <a:rPr lang="en-US" altLang="zh-CN" dirty="0"/>
              <a:t> K., and Junker B. Learning factors analysis - A general method for cognitive model evaluation and improvement. Intelligent Tutoring Systems (2006),164--175. </a:t>
            </a:r>
          </a:p>
          <a:p>
            <a:r>
              <a:rPr lang="en-US" altLang="zh-CN" dirty="0"/>
              <a:t>[Lee et al. 2012] Lee J I, </a:t>
            </a:r>
            <a:r>
              <a:rPr lang="en-US" altLang="zh-CN" dirty="0" err="1"/>
              <a:t>Brunskill</a:t>
            </a:r>
            <a:r>
              <a:rPr lang="en-US" altLang="zh-CN" dirty="0"/>
              <a:t> E. The Impact on Individualizing Student Models on Necessary Practice Opportunities. In Educational Data Mining (2012), 11-18.</a:t>
            </a:r>
          </a:p>
          <a:p>
            <a:r>
              <a:rPr lang="en-US" altLang="zh-CN" dirty="0"/>
              <a:t>[</a:t>
            </a:r>
            <a:r>
              <a:rPr lang="en-US" altLang="zh-CN" dirty="0" err="1"/>
              <a:t>Pardos</a:t>
            </a:r>
            <a:r>
              <a:rPr lang="en-US" altLang="zh-CN" dirty="0"/>
              <a:t> et al. 2013] </a:t>
            </a:r>
            <a:r>
              <a:rPr lang="en-US" altLang="zh-CN" dirty="0" err="1"/>
              <a:t>Pardos</a:t>
            </a:r>
            <a:r>
              <a:rPr lang="en-US" altLang="zh-CN" dirty="0"/>
              <a:t> Z A, Bergner </a:t>
            </a:r>
            <a:r>
              <a:rPr lang="en-US" altLang="zh-CN" dirty="0" err="1"/>
              <a:t>Yoav</a:t>
            </a:r>
            <a:r>
              <a:rPr lang="en-US" altLang="zh-CN" dirty="0"/>
              <a:t>, Seaton Daniel T., Pritchard David E. Adapting Bayesian Knowledge Tracing to a Massive Open Online Course in edX. In Educational Data Mining (2013), 137-144</a:t>
            </a:r>
            <a:r>
              <a:rPr lang="en-US" altLang="zh-CN" dirty="0" smtClean="0"/>
              <a:t>.</a:t>
            </a:r>
            <a:endParaRPr lang="en-US" altLang="zh-CN" dirty="0"/>
          </a:p>
        </p:txBody>
      </p:sp>
    </p:spTree>
    <p:extLst>
      <p:ext uri="{BB962C8B-B14F-4D97-AF65-F5344CB8AC3E}">
        <p14:creationId xmlns:p14="http://schemas.microsoft.com/office/powerpoint/2010/main" val="2713472580"/>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参考文献</a:t>
            </a:r>
          </a:p>
        </p:txBody>
      </p:sp>
      <p:sp>
        <p:nvSpPr>
          <p:cNvPr id="3" name="内容占位符 2"/>
          <p:cNvSpPr>
            <a:spLocks noGrp="1"/>
          </p:cNvSpPr>
          <p:nvPr>
            <p:ph idx="1"/>
          </p:nvPr>
        </p:nvSpPr>
        <p:spPr/>
        <p:txBody>
          <a:bodyPr>
            <a:normAutofit/>
          </a:bodyPr>
          <a:lstStyle/>
          <a:p>
            <a:r>
              <a:rPr lang="en-US" altLang="zh-CN" dirty="0"/>
              <a:t>[</a:t>
            </a:r>
            <a:r>
              <a:rPr lang="en-US" altLang="zh-CN" dirty="0" err="1"/>
              <a:t>Pavlik</a:t>
            </a:r>
            <a:r>
              <a:rPr lang="en-US" altLang="zh-CN" dirty="0"/>
              <a:t> et al. 2009] </a:t>
            </a:r>
            <a:r>
              <a:rPr lang="en-US" altLang="zh-CN" dirty="0" err="1"/>
              <a:t>Pavlik</a:t>
            </a:r>
            <a:r>
              <a:rPr lang="en-US" altLang="zh-CN" dirty="0"/>
              <a:t> P I, Cen H, </a:t>
            </a:r>
            <a:r>
              <a:rPr lang="en-US" altLang="zh-CN" dirty="0" err="1"/>
              <a:t>Koedinger</a:t>
            </a:r>
            <a:r>
              <a:rPr lang="en-US" altLang="zh-CN" dirty="0"/>
              <a:t> K R. Performance Factors Analysis - A New Alternative to Knowledge Tracing. Artificial Intelligence in Education, 2009, 531-538.</a:t>
            </a:r>
          </a:p>
          <a:p>
            <a:r>
              <a:rPr lang="en-US" altLang="zh-CN" dirty="0"/>
              <a:t>[</a:t>
            </a:r>
            <a:r>
              <a:rPr lang="en-US" altLang="zh-CN" dirty="0" err="1"/>
              <a:t>Strecht</a:t>
            </a:r>
            <a:r>
              <a:rPr lang="en-US" altLang="zh-CN" dirty="0"/>
              <a:t> et al. 2015] </a:t>
            </a:r>
            <a:r>
              <a:rPr lang="en-US" altLang="zh-CN" dirty="0" err="1"/>
              <a:t>Strecht</a:t>
            </a:r>
            <a:r>
              <a:rPr lang="en-US" altLang="zh-CN" dirty="0"/>
              <a:t> Pedro, Cruz </a:t>
            </a:r>
            <a:r>
              <a:rPr lang="en-US" altLang="zh-CN" dirty="0" err="1"/>
              <a:t>Luís</a:t>
            </a:r>
            <a:r>
              <a:rPr lang="en-US" altLang="zh-CN" dirty="0"/>
              <a:t>, </a:t>
            </a:r>
            <a:r>
              <a:rPr lang="en-US" altLang="zh-CN" dirty="0" err="1"/>
              <a:t>Soares</a:t>
            </a:r>
            <a:r>
              <a:rPr lang="en-US" altLang="zh-CN" dirty="0"/>
              <a:t> Carlos, Mendes-Moreira </a:t>
            </a:r>
            <a:r>
              <a:rPr lang="en-US" altLang="zh-CN" dirty="0" err="1"/>
              <a:t>João</a:t>
            </a:r>
            <a:r>
              <a:rPr lang="en-US" altLang="zh-CN" dirty="0"/>
              <a:t>, Abreu </a:t>
            </a:r>
            <a:r>
              <a:rPr lang="en-US" altLang="zh-CN" dirty="0" err="1"/>
              <a:t>Rui</a:t>
            </a:r>
            <a:r>
              <a:rPr lang="en-US" altLang="zh-CN" dirty="0"/>
              <a:t>. A Comparative Study of Classification and Regression Algorithms for Modelling Students' Academic Performance. In Educational Data Mining (2015), short, 392-395.</a:t>
            </a:r>
          </a:p>
          <a:p>
            <a:r>
              <a:rPr lang="en-US" altLang="zh-CN" dirty="0"/>
              <a:t>[</a:t>
            </a:r>
            <a:r>
              <a:rPr lang="en-US" altLang="zh-CN" dirty="0" err="1"/>
              <a:t>Yudelson</a:t>
            </a:r>
            <a:r>
              <a:rPr lang="en-US" altLang="zh-CN" dirty="0"/>
              <a:t> et al. 2013] </a:t>
            </a:r>
            <a:r>
              <a:rPr lang="en-US" altLang="zh-CN" dirty="0" err="1"/>
              <a:t>Yudelson</a:t>
            </a:r>
            <a:r>
              <a:rPr lang="en-US" altLang="zh-CN" dirty="0"/>
              <a:t> Michael V., </a:t>
            </a:r>
            <a:r>
              <a:rPr lang="en-US" altLang="zh-CN" dirty="0" err="1"/>
              <a:t>Koedinger</a:t>
            </a:r>
            <a:r>
              <a:rPr lang="en-US" altLang="zh-CN" dirty="0"/>
              <a:t> Kenneth R. and Gordon Geoffrey J. Individualized Bayesian Knowledge Tracing Models. Artificial Intelligence in Education (2013), 171-180</a:t>
            </a:r>
          </a:p>
          <a:p>
            <a:endParaRPr lang="zh-CN" altLang="en-US" dirty="0"/>
          </a:p>
        </p:txBody>
      </p:sp>
    </p:spTree>
    <p:extLst>
      <p:ext uri="{BB962C8B-B14F-4D97-AF65-F5344CB8AC3E}">
        <p14:creationId xmlns:p14="http://schemas.microsoft.com/office/powerpoint/2010/main" val="2283502045"/>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参考文献</a:t>
            </a:r>
          </a:p>
        </p:txBody>
      </p:sp>
      <p:sp>
        <p:nvSpPr>
          <p:cNvPr id="3" name="内容占位符 2"/>
          <p:cNvSpPr>
            <a:spLocks noGrp="1"/>
          </p:cNvSpPr>
          <p:nvPr>
            <p:ph idx="1"/>
          </p:nvPr>
        </p:nvSpPr>
        <p:spPr>
          <a:xfrm>
            <a:off x="838200" y="1825625"/>
            <a:ext cx="10515600" cy="4342700"/>
          </a:xfrm>
        </p:spPr>
        <p:txBody>
          <a:bodyPr>
            <a:normAutofit fontScale="92500" lnSpcReduction="20000"/>
          </a:bodyPr>
          <a:lstStyle/>
          <a:p>
            <a:r>
              <a:rPr lang="en-US" altLang="zh-CN" dirty="0" smtClean="0"/>
              <a:t>[</a:t>
            </a:r>
            <a:r>
              <a:rPr lang="en-US" altLang="zh-CN" dirty="0" err="1" smtClean="0"/>
              <a:t>Pappano</a:t>
            </a:r>
            <a:r>
              <a:rPr lang="en-US" altLang="zh-CN" dirty="0" smtClean="0"/>
              <a:t> 2012]</a:t>
            </a:r>
            <a:r>
              <a:rPr lang="en-US" altLang="zh-CN" dirty="0" err="1" smtClean="0"/>
              <a:t>Pappano</a:t>
            </a:r>
            <a:r>
              <a:rPr lang="en-US" altLang="zh-CN" dirty="0"/>
              <a:t>, L. (2012). The Year of the MOOC. </a:t>
            </a:r>
            <a:r>
              <a:rPr lang="en-US" altLang="zh-CN" i="1" dirty="0"/>
              <a:t>The New York Times</a:t>
            </a:r>
            <a:r>
              <a:rPr lang="en-US" altLang="zh-CN" dirty="0"/>
              <a:t>, </a:t>
            </a:r>
            <a:r>
              <a:rPr lang="en-US" altLang="zh-CN" i="1" dirty="0"/>
              <a:t>2</a:t>
            </a:r>
            <a:r>
              <a:rPr lang="en-US" altLang="zh-CN" dirty="0"/>
              <a:t>(12), 2012.</a:t>
            </a:r>
          </a:p>
          <a:p>
            <a:r>
              <a:rPr lang="en-US" altLang="zh-CN" dirty="0"/>
              <a:t>[</a:t>
            </a:r>
            <a:r>
              <a:rPr lang="en-US" altLang="zh-CN" dirty="0" err="1" smtClean="0"/>
              <a:t>Onah</a:t>
            </a:r>
            <a:r>
              <a:rPr lang="en-US" altLang="zh-CN" dirty="0" smtClean="0"/>
              <a:t> et al. 2014] </a:t>
            </a:r>
            <a:r>
              <a:rPr lang="en-US" altLang="zh-CN" dirty="0" err="1" smtClean="0"/>
              <a:t>Onah</a:t>
            </a:r>
            <a:r>
              <a:rPr lang="en-US" altLang="zh-CN" dirty="0"/>
              <a:t>, D. F., Sinclair, J., &amp; </a:t>
            </a:r>
            <a:r>
              <a:rPr lang="en-US" altLang="zh-CN" dirty="0" err="1"/>
              <a:t>Boyatt</a:t>
            </a:r>
            <a:r>
              <a:rPr lang="en-US" altLang="zh-CN" dirty="0"/>
              <a:t>, R. (2014). Dropout rates of massive open online courses: </a:t>
            </a:r>
            <a:r>
              <a:rPr lang="en-US" altLang="zh-CN" dirty="0" err="1"/>
              <a:t>behavioural</a:t>
            </a:r>
            <a:r>
              <a:rPr lang="en-US" altLang="zh-CN" dirty="0"/>
              <a:t> patterns. </a:t>
            </a:r>
            <a:r>
              <a:rPr lang="en-US" altLang="zh-CN" i="1" dirty="0"/>
              <a:t>EDULEARN14 Proceedings</a:t>
            </a:r>
            <a:r>
              <a:rPr lang="en-US" altLang="zh-CN" dirty="0"/>
              <a:t>, 5825-5834.</a:t>
            </a:r>
          </a:p>
          <a:p>
            <a:r>
              <a:rPr lang="en-US" altLang="zh-CN" dirty="0"/>
              <a:t>[</a:t>
            </a:r>
            <a:r>
              <a:rPr lang="en-US" altLang="zh-CN" dirty="0" err="1"/>
              <a:t>Breslow</a:t>
            </a:r>
            <a:r>
              <a:rPr lang="en-US" altLang="zh-CN" dirty="0"/>
              <a:t> </a:t>
            </a:r>
            <a:r>
              <a:rPr lang="en-US" altLang="zh-CN" dirty="0" smtClean="0"/>
              <a:t>et al. 2013] </a:t>
            </a:r>
            <a:r>
              <a:rPr lang="en-US" altLang="zh-CN" dirty="0" err="1" smtClean="0"/>
              <a:t>Breslow</a:t>
            </a:r>
            <a:r>
              <a:rPr lang="en-US" altLang="zh-CN" dirty="0"/>
              <a:t>, L., Pritchard, D. E., </a:t>
            </a:r>
            <a:r>
              <a:rPr lang="en-US" altLang="zh-CN" dirty="0" err="1"/>
              <a:t>DeBoer</a:t>
            </a:r>
            <a:r>
              <a:rPr lang="en-US" altLang="zh-CN" dirty="0"/>
              <a:t>, J., Stump, G. S., Ho, A. D., &amp; Seaton, D. T. (2013). Studying learning in the worldwide classroom: Research into </a:t>
            </a:r>
            <a:r>
              <a:rPr lang="en-US" altLang="zh-CN" dirty="0" err="1"/>
              <a:t>edX's</a:t>
            </a:r>
            <a:r>
              <a:rPr lang="en-US" altLang="zh-CN" dirty="0"/>
              <a:t> first MOOC. </a:t>
            </a:r>
            <a:r>
              <a:rPr lang="en-US" altLang="zh-CN" i="1" dirty="0"/>
              <a:t>Research &amp; Practice in Assessment</a:t>
            </a:r>
            <a:r>
              <a:rPr lang="en-US" altLang="zh-CN" dirty="0"/>
              <a:t>, </a:t>
            </a:r>
            <a:r>
              <a:rPr lang="en-US" altLang="zh-CN" i="1" dirty="0"/>
              <a:t>8</a:t>
            </a:r>
            <a:r>
              <a:rPr lang="en-US" altLang="zh-CN" dirty="0"/>
              <a:t>.</a:t>
            </a:r>
          </a:p>
          <a:p>
            <a:r>
              <a:rPr lang="en-US" altLang="zh-CN" dirty="0"/>
              <a:t>[Ramesh </a:t>
            </a:r>
            <a:r>
              <a:rPr lang="en-US" altLang="zh-CN" dirty="0" smtClean="0"/>
              <a:t>et al. 2013] Ramesh</a:t>
            </a:r>
            <a:r>
              <a:rPr lang="en-US" altLang="zh-CN" dirty="0"/>
              <a:t>, A., </a:t>
            </a:r>
            <a:r>
              <a:rPr lang="en-US" altLang="zh-CN" dirty="0" err="1"/>
              <a:t>Goldwasser</a:t>
            </a:r>
            <a:r>
              <a:rPr lang="en-US" altLang="zh-CN" dirty="0"/>
              <a:t>, D., Huang, B., </a:t>
            </a:r>
            <a:r>
              <a:rPr lang="en-US" altLang="zh-CN" dirty="0" err="1"/>
              <a:t>Daumé</a:t>
            </a:r>
            <a:r>
              <a:rPr lang="en-US" altLang="zh-CN" dirty="0"/>
              <a:t> III, H., &amp; </a:t>
            </a:r>
            <a:r>
              <a:rPr lang="en-US" altLang="zh-CN" dirty="0" err="1"/>
              <a:t>Getoor</a:t>
            </a:r>
            <a:r>
              <a:rPr lang="en-US" altLang="zh-CN" dirty="0"/>
              <a:t>, L. (2013, December). Modeling learner engagement in MOOCs using probabilistic soft logic. In </a:t>
            </a:r>
            <a:r>
              <a:rPr lang="en-US" altLang="zh-CN" i="1" dirty="0"/>
              <a:t>NIPS Workshop on Data Driven Education</a:t>
            </a:r>
            <a:r>
              <a:rPr lang="en-US" altLang="zh-CN" dirty="0"/>
              <a:t> (Vol. 21, p. 62).</a:t>
            </a:r>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837685216"/>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参考文献</a:t>
            </a:r>
          </a:p>
        </p:txBody>
      </p:sp>
      <p:sp>
        <p:nvSpPr>
          <p:cNvPr id="3" name="内容占位符 2"/>
          <p:cNvSpPr>
            <a:spLocks noGrp="1"/>
          </p:cNvSpPr>
          <p:nvPr>
            <p:ph idx="1"/>
          </p:nvPr>
        </p:nvSpPr>
        <p:spPr/>
        <p:txBody>
          <a:bodyPr>
            <a:normAutofit fontScale="92500" lnSpcReduction="10000"/>
          </a:bodyPr>
          <a:lstStyle/>
          <a:p>
            <a:r>
              <a:rPr lang="en-US" altLang="zh-CN" dirty="0"/>
              <a:t>[</a:t>
            </a:r>
            <a:r>
              <a:rPr lang="en-US" altLang="zh-CN" dirty="0" err="1"/>
              <a:t>Breslow</a:t>
            </a:r>
            <a:r>
              <a:rPr lang="en-US" altLang="zh-CN" dirty="0"/>
              <a:t> </a:t>
            </a:r>
            <a:r>
              <a:rPr lang="en-US" altLang="zh-CN" dirty="0" smtClean="0"/>
              <a:t>et al. 2013] </a:t>
            </a:r>
            <a:r>
              <a:rPr lang="en-US" altLang="zh-CN" dirty="0" err="1" smtClean="0"/>
              <a:t>Breslow</a:t>
            </a:r>
            <a:r>
              <a:rPr lang="en-US" altLang="zh-CN" dirty="0"/>
              <a:t>, L., Pritchard, D. E., </a:t>
            </a:r>
            <a:r>
              <a:rPr lang="en-US" altLang="zh-CN" dirty="0" err="1"/>
              <a:t>DeBoer</a:t>
            </a:r>
            <a:r>
              <a:rPr lang="en-US" altLang="zh-CN" dirty="0"/>
              <a:t>, J., Stump, G. S., Ho, A. D., &amp; Seaton, D. T. (2013). Studying learning in the worldwide classroom: Research into </a:t>
            </a:r>
            <a:r>
              <a:rPr lang="en-US" altLang="zh-CN" dirty="0" err="1"/>
              <a:t>edX's</a:t>
            </a:r>
            <a:r>
              <a:rPr lang="en-US" altLang="zh-CN" dirty="0"/>
              <a:t> first MOOC. </a:t>
            </a:r>
            <a:r>
              <a:rPr lang="en-US" altLang="zh-CN" i="1" dirty="0"/>
              <a:t>Research &amp; Practice in Assessment</a:t>
            </a:r>
            <a:r>
              <a:rPr lang="en-US" altLang="zh-CN" dirty="0"/>
              <a:t>, </a:t>
            </a:r>
            <a:r>
              <a:rPr lang="en-US" altLang="zh-CN" i="1" dirty="0"/>
              <a:t>8</a:t>
            </a:r>
            <a:r>
              <a:rPr lang="en-US" altLang="zh-CN" dirty="0"/>
              <a:t>.</a:t>
            </a:r>
          </a:p>
          <a:p>
            <a:r>
              <a:rPr lang="en-US" altLang="zh-CN" dirty="0"/>
              <a:t>[</a:t>
            </a:r>
            <a:r>
              <a:rPr lang="en-US" altLang="zh-CN" dirty="0" smtClean="0"/>
              <a:t>Xing et al. 2016] </a:t>
            </a:r>
            <a:r>
              <a:rPr lang="en-US" altLang="zh-CN" dirty="0"/>
              <a:t>Xing, W., Chen, X., Stein, J., &amp; </a:t>
            </a:r>
            <a:r>
              <a:rPr lang="en-US" altLang="zh-CN" dirty="0" err="1"/>
              <a:t>Marcinkowski</a:t>
            </a:r>
            <a:r>
              <a:rPr lang="en-US" altLang="zh-CN" dirty="0"/>
              <a:t>, M. (2016). Temporal predication of dropouts in MOOCs: Reaching the low hanging fruit through stacking generalization. </a:t>
            </a:r>
            <a:r>
              <a:rPr lang="en-US" altLang="zh-CN" i="1" dirty="0"/>
              <a:t>Computers in Human Behavior</a:t>
            </a:r>
            <a:r>
              <a:rPr lang="en-US" altLang="zh-CN" dirty="0"/>
              <a:t>, </a:t>
            </a:r>
            <a:r>
              <a:rPr lang="en-US" altLang="zh-CN" i="1" dirty="0"/>
              <a:t>58</a:t>
            </a:r>
            <a:r>
              <a:rPr lang="en-US" altLang="zh-CN" dirty="0"/>
              <a:t>, 119-129.</a:t>
            </a:r>
          </a:p>
          <a:p>
            <a:r>
              <a:rPr lang="en-US" altLang="zh-CN" dirty="0" smtClean="0"/>
              <a:t>[Li et al. 2016] Li</a:t>
            </a:r>
            <a:r>
              <a:rPr lang="en-US" altLang="zh-CN" dirty="0"/>
              <a:t>, W., Gao, M., Li, H., Xiong, Q., Wen, J., &amp; Wu, Z. (2016, July). Dropout prediction in MOOCs using behavior features and multi-view semi-supervised learning. In </a:t>
            </a:r>
            <a:r>
              <a:rPr lang="en-US" altLang="zh-CN" i="1" dirty="0" smtClean="0"/>
              <a:t>2016 </a:t>
            </a:r>
            <a:r>
              <a:rPr lang="en-US" altLang="zh-CN" i="1" dirty="0"/>
              <a:t>International Joint Conference on</a:t>
            </a:r>
            <a:r>
              <a:rPr lang="en-US" altLang="zh-CN" dirty="0"/>
              <a:t> </a:t>
            </a:r>
            <a:r>
              <a:rPr lang="en-US" altLang="zh-CN" i="1" dirty="0"/>
              <a:t>Neural Networks (IJCNN), </a:t>
            </a:r>
            <a:r>
              <a:rPr lang="en-US" altLang="zh-CN" dirty="0" smtClean="0"/>
              <a:t>(</a:t>
            </a:r>
            <a:r>
              <a:rPr lang="en-US" altLang="zh-CN" dirty="0"/>
              <a:t>pp. 3130-3137). IEEE.</a:t>
            </a:r>
          </a:p>
          <a:p>
            <a:endParaRPr lang="en-US" altLang="zh-CN" dirty="0"/>
          </a:p>
          <a:p>
            <a:endParaRPr lang="en-US" altLang="zh-CN" dirty="0"/>
          </a:p>
        </p:txBody>
      </p:sp>
    </p:spTree>
    <p:extLst>
      <p:ext uri="{BB962C8B-B14F-4D97-AF65-F5344CB8AC3E}">
        <p14:creationId xmlns:p14="http://schemas.microsoft.com/office/powerpoint/2010/main" val="4248570087"/>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xmlns="" id="{AD69EDC9-2356-4DAD-B91F-FD0FB37EB80A}"/>
              </a:ext>
            </a:extLst>
          </p:cNvPr>
          <p:cNvSpPr>
            <a:spLocks noGrp="1"/>
          </p:cNvSpPr>
          <p:nvPr>
            <p:ph type="title"/>
          </p:nvPr>
        </p:nvSpPr>
        <p:spPr/>
        <p:txBody>
          <a:bodyPr/>
          <a:lstStyle/>
          <a:p>
            <a:pPr eaLnBrk="1" hangingPunct="1"/>
            <a:r>
              <a:rPr lang="zh-CN" altLang="en-US" dirty="0"/>
              <a:t>纲要</a:t>
            </a:r>
            <a:endParaRPr lang="zh-CN" altLang="zh-CN" dirty="0"/>
          </a:p>
        </p:txBody>
      </p:sp>
      <p:sp>
        <p:nvSpPr>
          <p:cNvPr id="13315" name="内容占位符 2">
            <a:extLst>
              <a:ext uri="{FF2B5EF4-FFF2-40B4-BE49-F238E27FC236}">
                <a16:creationId xmlns:a16="http://schemas.microsoft.com/office/drawing/2014/main" xmlns="" id="{1CF78FAC-7C78-4C4D-9C21-6FC35CF3F591}"/>
              </a:ext>
            </a:extLst>
          </p:cNvPr>
          <p:cNvSpPr>
            <a:spLocks noGrp="1"/>
          </p:cNvSpPr>
          <p:nvPr>
            <p:ph idx="1"/>
          </p:nvPr>
        </p:nvSpPr>
        <p:spPr/>
        <p:txBody>
          <a:bodyPr/>
          <a:lstStyle/>
          <a:p>
            <a:pPr eaLnBrk="1" hangingPunct="1"/>
            <a:r>
              <a:rPr lang="zh-CN" altLang="en-US" b="1" dirty="0">
                <a:solidFill>
                  <a:srgbClr val="FF0000"/>
                </a:solidFill>
              </a:rPr>
              <a:t>研究背景</a:t>
            </a:r>
            <a:endParaRPr lang="en-US" altLang="zh-CN" b="1" dirty="0">
              <a:solidFill>
                <a:srgbClr val="FF0000"/>
              </a:solidFill>
            </a:endParaRPr>
          </a:p>
          <a:p>
            <a:pPr lvl="1"/>
            <a:r>
              <a:rPr lang="zh-CN" altLang="en-US" dirty="0" smtClean="0"/>
              <a:t>背景介绍</a:t>
            </a:r>
            <a:endParaRPr lang="en-US" altLang="zh-CN" dirty="0"/>
          </a:p>
          <a:p>
            <a:pPr lvl="1"/>
            <a:r>
              <a:rPr lang="en-US" altLang="zh-CN" dirty="0" smtClean="0"/>
              <a:t>MOOC</a:t>
            </a:r>
            <a:r>
              <a:rPr lang="zh-CN" altLang="en-US" dirty="0" smtClean="0"/>
              <a:t>用户</a:t>
            </a:r>
            <a:endParaRPr lang="en-US" altLang="zh-CN" dirty="0" smtClean="0"/>
          </a:p>
          <a:p>
            <a:pPr lvl="1"/>
            <a:r>
              <a:rPr lang="zh-CN" altLang="en-US" dirty="0"/>
              <a:t>问题和</a:t>
            </a:r>
            <a:r>
              <a:rPr lang="zh-CN" altLang="en-US" dirty="0" smtClean="0"/>
              <a:t>缺陷</a:t>
            </a:r>
            <a:endParaRPr lang="en-US" altLang="zh-CN" dirty="0" smtClean="0"/>
          </a:p>
          <a:p>
            <a:pPr eaLnBrk="1" hangingPunct="1"/>
            <a:r>
              <a:rPr lang="zh-CN" altLang="en-US" dirty="0" smtClean="0"/>
              <a:t>研究方案</a:t>
            </a:r>
            <a:endParaRPr lang="en-US" altLang="zh-CN" dirty="0" smtClean="0"/>
          </a:p>
          <a:p>
            <a:pPr eaLnBrk="1" hangingPunct="1"/>
            <a:r>
              <a:rPr lang="zh-CN" altLang="en-US" dirty="0" smtClean="0"/>
              <a:t>基于知识跟踪模型的学生评估</a:t>
            </a:r>
            <a:endParaRPr lang="en-US" altLang="zh-CN" dirty="0" smtClean="0"/>
          </a:p>
          <a:p>
            <a:r>
              <a:rPr lang="en-US" altLang="zh-CN" dirty="0" smtClean="0"/>
              <a:t>MOOC </a:t>
            </a:r>
            <a:r>
              <a:rPr lang="zh-CN" altLang="en-US" dirty="0"/>
              <a:t>学生流失模式和</a:t>
            </a:r>
            <a:r>
              <a:rPr lang="zh-CN" altLang="en-US" dirty="0" smtClean="0"/>
              <a:t>预测</a:t>
            </a:r>
            <a:endParaRPr lang="en-US" altLang="zh-CN" dirty="0" smtClean="0"/>
          </a:p>
          <a:p>
            <a:pPr eaLnBrk="1" hangingPunct="1"/>
            <a:r>
              <a:rPr lang="zh-CN" altLang="en-US" dirty="0" smtClean="0"/>
              <a:t>总结与展望</a:t>
            </a:r>
            <a:endParaRPr lang="en-US" altLang="zh-CN" dirty="0"/>
          </a:p>
        </p:txBody>
      </p:sp>
    </p:spTree>
    <p:extLst>
      <p:ext uri="{BB962C8B-B14F-4D97-AF65-F5344CB8AC3E}">
        <p14:creationId xmlns:p14="http://schemas.microsoft.com/office/powerpoint/2010/main" val="611611163"/>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大规模开放在线课程</a:t>
            </a:r>
            <a:endParaRPr lang="zh-CN" altLang="en-US" dirty="0"/>
          </a:p>
        </p:txBody>
      </p:sp>
      <p:pic>
        <p:nvPicPr>
          <p:cNvPr id="7" name="内容占位符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90104" y="1690688"/>
            <a:ext cx="7075346" cy="4351338"/>
          </a:xfrm>
        </p:spPr>
      </p:pic>
      <p:grpSp>
        <p:nvGrpSpPr>
          <p:cNvPr id="4" name="组合 3"/>
          <p:cNvGrpSpPr/>
          <p:nvPr/>
        </p:nvGrpSpPr>
        <p:grpSpPr>
          <a:xfrm>
            <a:off x="1043039" y="1906292"/>
            <a:ext cx="8875877" cy="4005795"/>
            <a:chOff x="1523486" y="2138766"/>
            <a:chExt cx="8875877" cy="4005795"/>
          </a:xfrm>
        </p:grpSpPr>
        <p:grpSp>
          <p:nvGrpSpPr>
            <p:cNvPr id="5" name="组合 4"/>
            <p:cNvGrpSpPr/>
            <p:nvPr/>
          </p:nvGrpSpPr>
          <p:grpSpPr>
            <a:xfrm>
              <a:off x="1523486" y="2138766"/>
              <a:ext cx="8875877" cy="4005795"/>
              <a:chOff x="2983848" y="1714175"/>
              <a:chExt cx="8841138" cy="4259904"/>
            </a:xfrm>
          </p:grpSpPr>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41096" y="4725867"/>
                <a:ext cx="909919" cy="909919"/>
              </a:xfrm>
              <a:prstGeom prst="rect">
                <a:avLst/>
              </a:prstGeom>
            </p:spPr>
          </p:pic>
          <p:pic>
            <p:nvPicPr>
              <p:cNvPr id="10" name="图片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83848" y="2482145"/>
                <a:ext cx="1722946" cy="851794"/>
              </a:xfrm>
              <a:prstGeom prst="rect">
                <a:avLst/>
              </a:prstGeom>
            </p:spPr>
          </p:pic>
          <p:pic>
            <p:nvPicPr>
              <p:cNvPr id="11" name="图片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47695" y="3522463"/>
                <a:ext cx="1313598" cy="875732"/>
              </a:xfrm>
              <a:prstGeom prst="rect">
                <a:avLst/>
              </a:prstGeom>
            </p:spPr>
          </p:pic>
          <p:pic>
            <p:nvPicPr>
              <p:cNvPr id="12" name="图片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68519" y="2594921"/>
                <a:ext cx="1812705" cy="631426"/>
              </a:xfrm>
              <a:prstGeom prst="rect">
                <a:avLst/>
              </a:prstGeom>
            </p:spPr>
          </p:pic>
          <p:sp>
            <p:nvSpPr>
              <p:cNvPr id="13" name="矩形 12"/>
              <p:cNvSpPr/>
              <p:nvPr/>
            </p:nvSpPr>
            <p:spPr>
              <a:xfrm>
                <a:off x="4771625" y="2526143"/>
                <a:ext cx="2150423" cy="76379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zh-CN"/>
                </a:defPPr>
                <a:lvl1pPr algn="l" rtl="0" fontAlgn="base">
                  <a:spcBef>
                    <a:spcPct val="0"/>
                  </a:spcBef>
                  <a:spcAft>
                    <a:spcPct val="0"/>
                  </a:spcAft>
                  <a:defRPr sz="2000" kern="1200">
                    <a:solidFill>
                      <a:schemeClr val="lt1"/>
                    </a:solidFill>
                    <a:latin typeface="+mn-lt"/>
                    <a:ea typeface="+mn-ea"/>
                    <a:cs typeface="+mn-cs"/>
                  </a:defRPr>
                </a:lvl1pPr>
                <a:lvl2pPr marL="457200" algn="l" rtl="0" fontAlgn="base">
                  <a:spcBef>
                    <a:spcPct val="0"/>
                  </a:spcBef>
                  <a:spcAft>
                    <a:spcPct val="0"/>
                  </a:spcAft>
                  <a:defRPr sz="2000" kern="1200">
                    <a:solidFill>
                      <a:schemeClr val="lt1"/>
                    </a:solidFill>
                    <a:latin typeface="+mn-lt"/>
                    <a:ea typeface="+mn-ea"/>
                    <a:cs typeface="+mn-cs"/>
                  </a:defRPr>
                </a:lvl2pPr>
                <a:lvl3pPr marL="914400" algn="l" rtl="0" fontAlgn="base">
                  <a:spcBef>
                    <a:spcPct val="0"/>
                  </a:spcBef>
                  <a:spcAft>
                    <a:spcPct val="0"/>
                  </a:spcAft>
                  <a:defRPr sz="2000" kern="1200">
                    <a:solidFill>
                      <a:schemeClr val="lt1"/>
                    </a:solidFill>
                    <a:latin typeface="+mn-lt"/>
                    <a:ea typeface="+mn-ea"/>
                    <a:cs typeface="+mn-cs"/>
                  </a:defRPr>
                </a:lvl3pPr>
                <a:lvl4pPr marL="1371600" algn="l" rtl="0" fontAlgn="base">
                  <a:spcBef>
                    <a:spcPct val="0"/>
                  </a:spcBef>
                  <a:spcAft>
                    <a:spcPct val="0"/>
                  </a:spcAft>
                  <a:defRPr sz="2000" kern="1200">
                    <a:solidFill>
                      <a:schemeClr val="lt1"/>
                    </a:solidFill>
                    <a:latin typeface="+mn-lt"/>
                    <a:ea typeface="+mn-ea"/>
                    <a:cs typeface="+mn-cs"/>
                  </a:defRPr>
                </a:lvl4pPr>
                <a:lvl5pPr marL="1828800" algn="l"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buFont typeface="Arial" pitchFamily="34" charset="0"/>
                  <a:buChar char="•"/>
                </a:pPr>
                <a:r>
                  <a:rPr lang="en-US" altLang="zh-CN" sz="2000" dirty="0" smtClean="0">
                    <a:solidFill>
                      <a:schemeClr val="tx1"/>
                    </a:solidFill>
                    <a:latin typeface="Calibri" panose="020F0502020204030204" pitchFamily="34" charset="0"/>
                    <a:ea typeface="楷体" panose="02010609060101010101" pitchFamily="49" charset="-122"/>
                  </a:rPr>
                  <a:t> </a:t>
                </a:r>
                <a:r>
                  <a:rPr lang="en-US" altLang="zh-CN" dirty="0" smtClean="0">
                    <a:solidFill>
                      <a:schemeClr val="tx1"/>
                    </a:solidFill>
                    <a:latin typeface="Calibri" panose="020F0502020204030204" pitchFamily="34" charset="0"/>
                    <a:ea typeface="楷体" panose="02010609060101010101" pitchFamily="49" charset="-122"/>
                  </a:rPr>
                  <a:t>2300</a:t>
                </a:r>
                <a:r>
                  <a:rPr lang="zh-CN" altLang="en-US" sz="2000" dirty="0" smtClean="0">
                    <a:solidFill>
                      <a:schemeClr val="tx1"/>
                    </a:solidFill>
                    <a:latin typeface="Calibri" panose="020F0502020204030204" pitchFamily="34" charset="0"/>
                    <a:ea typeface="楷体" panose="02010609060101010101" pitchFamily="49" charset="-122"/>
                  </a:rPr>
                  <a:t>万注册用户</a:t>
                </a:r>
                <a:endParaRPr lang="en-US" altLang="zh-CN" sz="2000" dirty="0" smtClean="0">
                  <a:solidFill>
                    <a:schemeClr val="tx1"/>
                  </a:solidFill>
                  <a:latin typeface="Calibri" panose="020F0502020204030204" pitchFamily="34" charset="0"/>
                  <a:ea typeface="楷体" panose="02010609060101010101" pitchFamily="49" charset="-122"/>
                </a:endParaRPr>
              </a:p>
              <a:p>
                <a:pPr>
                  <a:buFont typeface="Arial" pitchFamily="34" charset="0"/>
                  <a:buChar char="•"/>
                </a:pPr>
                <a:r>
                  <a:rPr lang="en-US" altLang="zh-CN" dirty="0" smtClean="0">
                    <a:solidFill>
                      <a:schemeClr val="tx1"/>
                    </a:solidFill>
                    <a:latin typeface="Calibri" panose="020F0502020204030204" pitchFamily="34" charset="0"/>
                    <a:ea typeface="楷体" panose="02010609060101010101" pitchFamily="49" charset="-122"/>
                  </a:rPr>
                  <a:t> 1700</a:t>
                </a:r>
                <a:r>
                  <a:rPr lang="zh-CN" altLang="en-US" dirty="0" smtClean="0">
                    <a:solidFill>
                      <a:schemeClr val="tx1"/>
                    </a:solidFill>
                    <a:latin typeface="Calibri" panose="020F0502020204030204" pitchFamily="34" charset="0"/>
                    <a:ea typeface="楷体" panose="02010609060101010101" pitchFamily="49" charset="-122"/>
                  </a:rPr>
                  <a:t>门课程</a:t>
                </a:r>
                <a:endParaRPr lang="en-US" altLang="zh-CN" sz="2000" dirty="0" smtClean="0">
                  <a:solidFill>
                    <a:schemeClr val="tx1"/>
                  </a:solidFill>
                  <a:latin typeface="Calibri" panose="020F0502020204030204" pitchFamily="34" charset="0"/>
                  <a:ea typeface="楷体" panose="02010609060101010101" pitchFamily="49" charset="-122"/>
                </a:endParaRPr>
              </a:p>
            </p:txBody>
          </p:sp>
          <p:sp>
            <p:nvSpPr>
              <p:cNvPr id="14" name="矩形 13"/>
              <p:cNvSpPr/>
              <p:nvPr/>
            </p:nvSpPr>
            <p:spPr>
              <a:xfrm>
                <a:off x="4771626" y="3559995"/>
                <a:ext cx="2170783" cy="8189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zh-CN"/>
                </a:defPPr>
                <a:lvl1pPr algn="l" rtl="0" fontAlgn="base">
                  <a:spcBef>
                    <a:spcPct val="0"/>
                  </a:spcBef>
                  <a:spcAft>
                    <a:spcPct val="0"/>
                  </a:spcAft>
                  <a:defRPr sz="2000" kern="1200">
                    <a:solidFill>
                      <a:schemeClr val="lt1"/>
                    </a:solidFill>
                    <a:latin typeface="+mn-lt"/>
                    <a:ea typeface="+mn-ea"/>
                    <a:cs typeface="+mn-cs"/>
                  </a:defRPr>
                </a:lvl1pPr>
                <a:lvl2pPr marL="457200" algn="l" rtl="0" fontAlgn="base">
                  <a:spcBef>
                    <a:spcPct val="0"/>
                  </a:spcBef>
                  <a:spcAft>
                    <a:spcPct val="0"/>
                  </a:spcAft>
                  <a:defRPr sz="2000" kern="1200">
                    <a:solidFill>
                      <a:schemeClr val="lt1"/>
                    </a:solidFill>
                    <a:latin typeface="+mn-lt"/>
                    <a:ea typeface="+mn-ea"/>
                    <a:cs typeface="+mn-cs"/>
                  </a:defRPr>
                </a:lvl2pPr>
                <a:lvl3pPr marL="914400" algn="l" rtl="0" fontAlgn="base">
                  <a:spcBef>
                    <a:spcPct val="0"/>
                  </a:spcBef>
                  <a:spcAft>
                    <a:spcPct val="0"/>
                  </a:spcAft>
                  <a:defRPr sz="2000" kern="1200">
                    <a:solidFill>
                      <a:schemeClr val="lt1"/>
                    </a:solidFill>
                    <a:latin typeface="+mn-lt"/>
                    <a:ea typeface="+mn-ea"/>
                    <a:cs typeface="+mn-cs"/>
                  </a:defRPr>
                </a:lvl3pPr>
                <a:lvl4pPr marL="1371600" algn="l" rtl="0" fontAlgn="base">
                  <a:spcBef>
                    <a:spcPct val="0"/>
                  </a:spcBef>
                  <a:spcAft>
                    <a:spcPct val="0"/>
                  </a:spcAft>
                  <a:defRPr sz="2000" kern="1200">
                    <a:solidFill>
                      <a:schemeClr val="lt1"/>
                    </a:solidFill>
                    <a:latin typeface="+mn-lt"/>
                    <a:ea typeface="+mn-ea"/>
                    <a:cs typeface="+mn-cs"/>
                  </a:defRPr>
                </a:lvl4pPr>
                <a:lvl5pPr marL="1828800" algn="l"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buFont typeface="Arial" pitchFamily="34" charset="0"/>
                  <a:buChar char="•"/>
                </a:pPr>
                <a:r>
                  <a:rPr lang="en-US" altLang="zh-CN" sz="2000" dirty="0" smtClean="0">
                    <a:solidFill>
                      <a:schemeClr val="tx1"/>
                    </a:solidFill>
                    <a:latin typeface="Calibri" panose="020F0502020204030204" pitchFamily="34" charset="0"/>
                    <a:ea typeface="楷体" panose="02010609060101010101" pitchFamily="49" charset="-122"/>
                  </a:rPr>
                  <a:t> </a:t>
                </a:r>
                <a:r>
                  <a:rPr lang="en-US" altLang="zh-CN" dirty="0" smtClean="0">
                    <a:solidFill>
                      <a:schemeClr val="tx1"/>
                    </a:solidFill>
                    <a:latin typeface="Calibri" panose="020F0502020204030204" pitchFamily="34" charset="0"/>
                    <a:ea typeface="楷体" panose="02010609060101010101" pitchFamily="49" charset="-122"/>
                  </a:rPr>
                  <a:t>110</a:t>
                </a:r>
                <a:r>
                  <a:rPr lang="en-US" altLang="zh-CN" sz="2000" dirty="0" smtClean="0">
                    <a:solidFill>
                      <a:schemeClr val="tx1"/>
                    </a:solidFill>
                    <a:latin typeface="Calibri" panose="020F0502020204030204" pitchFamily="34" charset="0"/>
                    <a:ea typeface="楷体" panose="02010609060101010101" pitchFamily="49" charset="-122"/>
                  </a:rPr>
                  <a:t>0</a:t>
                </a:r>
                <a:r>
                  <a:rPr lang="zh-CN" altLang="en-US" sz="2000" dirty="0" smtClean="0">
                    <a:solidFill>
                      <a:schemeClr val="tx1"/>
                    </a:solidFill>
                    <a:latin typeface="Calibri" panose="020F0502020204030204" pitchFamily="34" charset="0"/>
                    <a:ea typeface="楷体" panose="02010609060101010101" pitchFamily="49" charset="-122"/>
                  </a:rPr>
                  <a:t>万学生</a:t>
                </a:r>
                <a:endParaRPr lang="en-US" altLang="zh-CN" sz="2000" dirty="0" smtClean="0">
                  <a:solidFill>
                    <a:schemeClr val="tx1"/>
                  </a:solidFill>
                  <a:latin typeface="Calibri" panose="020F0502020204030204" pitchFamily="34" charset="0"/>
                  <a:ea typeface="楷体" panose="02010609060101010101" pitchFamily="49" charset="-122"/>
                </a:endParaRPr>
              </a:p>
              <a:p>
                <a:pPr>
                  <a:buFont typeface="Arial" pitchFamily="34" charset="0"/>
                  <a:buChar char="•"/>
                </a:pPr>
                <a:r>
                  <a:rPr lang="en-US" altLang="zh-CN" dirty="0" smtClean="0">
                    <a:solidFill>
                      <a:schemeClr val="tx1"/>
                    </a:solidFill>
                    <a:latin typeface="Calibri" panose="020F0502020204030204" pitchFamily="34" charset="0"/>
                    <a:ea typeface="楷体" panose="02010609060101010101" pitchFamily="49" charset="-122"/>
                  </a:rPr>
                  <a:t> 1400</a:t>
                </a:r>
                <a:r>
                  <a:rPr lang="zh-CN" altLang="en-US" dirty="0" smtClean="0">
                    <a:solidFill>
                      <a:schemeClr val="tx1"/>
                    </a:solidFill>
                    <a:latin typeface="Calibri" panose="020F0502020204030204" pitchFamily="34" charset="0"/>
                    <a:ea typeface="楷体" panose="02010609060101010101" pitchFamily="49" charset="-122"/>
                  </a:rPr>
                  <a:t>门课程</a:t>
                </a:r>
                <a:endParaRPr lang="en-US" altLang="zh-CN" sz="2000" dirty="0" smtClean="0">
                  <a:solidFill>
                    <a:schemeClr val="tx1"/>
                  </a:solidFill>
                  <a:latin typeface="Calibri" panose="020F0502020204030204" pitchFamily="34" charset="0"/>
                  <a:ea typeface="楷体" panose="02010609060101010101" pitchFamily="49" charset="-122"/>
                </a:endParaRPr>
              </a:p>
            </p:txBody>
          </p:sp>
          <p:sp>
            <p:nvSpPr>
              <p:cNvPr id="15" name="矩形 14"/>
              <p:cNvSpPr/>
              <p:nvPr/>
            </p:nvSpPr>
            <p:spPr>
              <a:xfrm>
                <a:off x="9506980" y="3559995"/>
                <a:ext cx="2117316" cy="8382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zh-CN"/>
                </a:defPPr>
                <a:lvl1pPr algn="l" rtl="0" fontAlgn="base">
                  <a:spcBef>
                    <a:spcPct val="0"/>
                  </a:spcBef>
                  <a:spcAft>
                    <a:spcPct val="0"/>
                  </a:spcAft>
                  <a:defRPr sz="2000" kern="1200">
                    <a:solidFill>
                      <a:schemeClr val="lt1"/>
                    </a:solidFill>
                    <a:latin typeface="+mn-lt"/>
                    <a:ea typeface="+mn-ea"/>
                    <a:cs typeface="+mn-cs"/>
                  </a:defRPr>
                </a:lvl1pPr>
                <a:lvl2pPr marL="457200" algn="l" rtl="0" fontAlgn="base">
                  <a:spcBef>
                    <a:spcPct val="0"/>
                  </a:spcBef>
                  <a:spcAft>
                    <a:spcPct val="0"/>
                  </a:spcAft>
                  <a:defRPr sz="2000" kern="1200">
                    <a:solidFill>
                      <a:schemeClr val="lt1"/>
                    </a:solidFill>
                    <a:latin typeface="+mn-lt"/>
                    <a:ea typeface="+mn-ea"/>
                    <a:cs typeface="+mn-cs"/>
                  </a:defRPr>
                </a:lvl2pPr>
                <a:lvl3pPr marL="914400" algn="l" rtl="0" fontAlgn="base">
                  <a:spcBef>
                    <a:spcPct val="0"/>
                  </a:spcBef>
                  <a:spcAft>
                    <a:spcPct val="0"/>
                  </a:spcAft>
                  <a:defRPr sz="2000" kern="1200">
                    <a:solidFill>
                      <a:schemeClr val="lt1"/>
                    </a:solidFill>
                    <a:latin typeface="+mn-lt"/>
                    <a:ea typeface="+mn-ea"/>
                    <a:cs typeface="+mn-cs"/>
                  </a:defRPr>
                </a:lvl3pPr>
                <a:lvl4pPr marL="1371600" algn="l" rtl="0" fontAlgn="base">
                  <a:spcBef>
                    <a:spcPct val="0"/>
                  </a:spcBef>
                  <a:spcAft>
                    <a:spcPct val="0"/>
                  </a:spcAft>
                  <a:defRPr sz="2000" kern="1200">
                    <a:solidFill>
                      <a:schemeClr val="lt1"/>
                    </a:solidFill>
                    <a:latin typeface="+mn-lt"/>
                    <a:ea typeface="+mn-ea"/>
                    <a:cs typeface="+mn-cs"/>
                  </a:defRPr>
                </a:lvl4pPr>
                <a:lvl5pPr marL="1828800" algn="l"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buFont typeface="Arial" pitchFamily="34" charset="0"/>
                  <a:buChar char="•"/>
                </a:pPr>
                <a:r>
                  <a:rPr lang="en-US" altLang="zh-CN" sz="2000" dirty="0" smtClean="0">
                    <a:solidFill>
                      <a:schemeClr val="tx1"/>
                    </a:solidFill>
                    <a:latin typeface="Calibri" panose="020F0502020204030204" pitchFamily="34" charset="0"/>
                    <a:ea typeface="楷体" panose="02010609060101010101" pitchFamily="49" charset="-122"/>
                  </a:rPr>
                  <a:t> </a:t>
                </a:r>
                <a:r>
                  <a:rPr lang="en-US" altLang="zh-CN" dirty="0" smtClean="0">
                    <a:solidFill>
                      <a:schemeClr val="tx1"/>
                    </a:solidFill>
                    <a:latin typeface="Calibri" panose="020F0502020204030204" pitchFamily="34" charset="0"/>
                    <a:ea typeface="楷体" panose="02010609060101010101" pitchFamily="49" charset="-122"/>
                  </a:rPr>
                  <a:t>500</a:t>
                </a:r>
                <a:r>
                  <a:rPr lang="zh-CN" altLang="en-US" sz="2000" dirty="0" smtClean="0">
                    <a:solidFill>
                      <a:schemeClr val="tx1"/>
                    </a:solidFill>
                    <a:latin typeface="Calibri" panose="020F0502020204030204" pitchFamily="34" charset="0"/>
                    <a:ea typeface="楷体" panose="02010609060101010101" pitchFamily="49" charset="-122"/>
                  </a:rPr>
                  <a:t>万注册用户</a:t>
                </a:r>
                <a:endParaRPr lang="en-US" altLang="zh-CN" sz="2000" dirty="0" smtClean="0">
                  <a:solidFill>
                    <a:schemeClr val="tx1"/>
                  </a:solidFill>
                  <a:latin typeface="Calibri" panose="020F0502020204030204" pitchFamily="34" charset="0"/>
                  <a:ea typeface="楷体" panose="02010609060101010101" pitchFamily="49" charset="-122"/>
                </a:endParaRPr>
              </a:p>
              <a:p>
                <a:pPr>
                  <a:buFont typeface="Arial" pitchFamily="34" charset="0"/>
                  <a:buChar char="•"/>
                </a:pPr>
                <a:r>
                  <a:rPr lang="en-US" altLang="zh-CN" dirty="0">
                    <a:solidFill>
                      <a:schemeClr val="tx1"/>
                    </a:solidFill>
                    <a:latin typeface="Calibri" panose="020F0502020204030204" pitchFamily="34" charset="0"/>
                    <a:ea typeface="楷体" panose="02010609060101010101" pitchFamily="49" charset="-122"/>
                  </a:rPr>
                  <a:t> </a:t>
                </a:r>
                <a:r>
                  <a:rPr lang="en-US" altLang="zh-CN" dirty="0" smtClean="0">
                    <a:solidFill>
                      <a:schemeClr val="tx1"/>
                    </a:solidFill>
                    <a:latin typeface="Calibri" panose="020F0502020204030204" pitchFamily="34" charset="0"/>
                    <a:ea typeface="楷体" panose="02010609060101010101" pitchFamily="49" charset="-122"/>
                  </a:rPr>
                  <a:t>1000+</a:t>
                </a:r>
                <a:r>
                  <a:rPr lang="zh-CN" altLang="en-US" dirty="0" smtClean="0">
                    <a:solidFill>
                      <a:schemeClr val="tx1"/>
                    </a:solidFill>
                    <a:latin typeface="Calibri" panose="020F0502020204030204" pitchFamily="34" charset="0"/>
                    <a:ea typeface="楷体" panose="02010609060101010101" pitchFamily="49" charset="-122"/>
                  </a:rPr>
                  <a:t>门课程</a:t>
                </a:r>
                <a:endParaRPr lang="en-US" altLang="zh-CN" sz="2000" dirty="0" smtClean="0">
                  <a:solidFill>
                    <a:schemeClr val="tx1"/>
                  </a:solidFill>
                  <a:latin typeface="Calibri" panose="020F0502020204030204" pitchFamily="34" charset="0"/>
                  <a:ea typeface="楷体" panose="02010609060101010101" pitchFamily="49" charset="-122"/>
                </a:endParaRPr>
              </a:p>
            </p:txBody>
          </p:sp>
          <p:sp>
            <p:nvSpPr>
              <p:cNvPr id="16" name="矩形 15"/>
              <p:cNvSpPr/>
              <p:nvPr/>
            </p:nvSpPr>
            <p:spPr>
              <a:xfrm>
                <a:off x="9506981" y="2526144"/>
                <a:ext cx="2117315" cy="76379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zh-CN"/>
                </a:defPPr>
                <a:lvl1pPr algn="l" rtl="0" fontAlgn="base">
                  <a:spcBef>
                    <a:spcPct val="0"/>
                  </a:spcBef>
                  <a:spcAft>
                    <a:spcPct val="0"/>
                  </a:spcAft>
                  <a:defRPr sz="2000" kern="1200">
                    <a:solidFill>
                      <a:schemeClr val="lt1"/>
                    </a:solidFill>
                    <a:latin typeface="+mn-lt"/>
                    <a:ea typeface="+mn-ea"/>
                    <a:cs typeface="+mn-cs"/>
                  </a:defRPr>
                </a:lvl1pPr>
                <a:lvl2pPr marL="457200" algn="l" rtl="0" fontAlgn="base">
                  <a:spcBef>
                    <a:spcPct val="0"/>
                  </a:spcBef>
                  <a:spcAft>
                    <a:spcPct val="0"/>
                  </a:spcAft>
                  <a:defRPr sz="2000" kern="1200">
                    <a:solidFill>
                      <a:schemeClr val="lt1"/>
                    </a:solidFill>
                    <a:latin typeface="+mn-lt"/>
                    <a:ea typeface="+mn-ea"/>
                    <a:cs typeface="+mn-cs"/>
                  </a:defRPr>
                </a:lvl2pPr>
                <a:lvl3pPr marL="914400" algn="l" rtl="0" fontAlgn="base">
                  <a:spcBef>
                    <a:spcPct val="0"/>
                  </a:spcBef>
                  <a:spcAft>
                    <a:spcPct val="0"/>
                  </a:spcAft>
                  <a:defRPr sz="2000" kern="1200">
                    <a:solidFill>
                      <a:schemeClr val="lt1"/>
                    </a:solidFill>
                    <a:latin typeface="+mn-lt"/>
                    <a:ea typeface="+mn-ea"/>
                    <a:cs typeface="+mn-cs"/>
                  </a:defRPr>
                </a:lvl3pPr>
                <a:lvl4pPr marL="1371600" algn="l" rtl="0" fontAlgn="base">
                  <a:spcBef>
                    <a:spcPct val="0"/>
                  </a:spcBef>
                  <a:spcAft>
                    <a:spcPct val="0"/>
                  </a:spcAft>
                  <a:defRPr sz="2000" kern="1200">
                    <a:solidFill>
                      <a:schemeClr val="lt1"/>
                    </a:solidFill>
                    <a:latin typeface="+mn-lt"/>
                    <a:ea typeface="+mn-ea"/>
                    <a:cs typeface="+mn-cs"/>
                  </a:defRPr>
                </a:lvl4pPr>
                <a:lvl5pPr marL="1828800" algn="l"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buFont typeface="Arial" pitchFamily="34" charset="0"/>
                  <a:buChar char="•"/>
                </a:pPr>
                <a:r>
                  <a:rPr lang="en-US" altLang="zh-CN" dirty="0" smtClean="0">
                    <a:solidFill>
                      <a:schemeClr val="tx1"/>
                    </a:solidFill>
                    <a:latin typeface="Calibri" panose="020F0502020204030204" pitchFamily="34" charset="0"/>
                    <a:ea typeface="楷体" panose="02010609060101010101" pitchFamily="49" charset="-122"/>
                  </a:rPr>
                  <a:t> 4</a:t>
                </a:r>
                <a:r>
                  <a:rPr lang="en-US" altLang="zh-CN" sz="2000" dirty="0" smtClean="0">
                    <a:solidFill>
                      <a:schemeClr val="tx1"/>
                    </a:solidFill>
                    <a:latin typeface="Calibri" panose="020F0502020204030204" pitchFamily="34" charset="0"/>
                    <a:ea typeface="楷体" panose="02010609060101010101" pitchFamily="49" charset="-122"/>
                  </a:rPr>
                  <a:t>00</a:t>
                </a:r>
                <a:r>
                  <a:rPr lang="zh-CN" altLang="en-US" sz="2000" dirty="0" smtClean="0">
                    <a:solidFill>
                      <a:schemeClr val="tx1"/>
                    </a:solidFill>
                    <a:latin typeface="Calibri" panose="020F0502020204030204" pitchFamily="34" charset="0"/>
                    <a:ea typeface="楷体" panose="02010609060101010101" pitchFamily="49" charset="-122"/>
                  </a:rPr>
                  <a:t>万注册用户</a:t>
                </a:r>
                <a:r>
                  <a:rPr lang="en-US" altLang="zh-CN" sz="2000" dirty="0" smtClean="0">
                    <a:solidFill>
                      <a:schemeClr val="tx1"/>
                    </a:solidFill>
                    <a:latin typeface="Calibri" panose="020F0502020204030204" pitchFamily="34" charset="0"/>
                    <a:ea typeface="楷体" panose="02010609060101010101" pitchFamily="49" charset="-122"/>
                  </a:rPr>
                  <a:t> </a:t>
                </a:r>
              </a:p>
              <a:p>
                <a:pPr>
                  <a:buFont typeface="Arial" pitchFamily="34" charset="0"/>
                  <a:buChar char="•"/>
                </a:pPr>
                <a:r>
                  <a:rPr lang="en-US" altLang="zh-CN" dirty="0" smtClean="0">
                    <a:solidFill>
                      <a:schemeClr val="tx1"/>
                    </a:solidFill>
                    <a:latin typeface="Calibri" panose="020F0502020204030204" pitchFamily="34" charset="0"/>
                    <a:ea typeface="楷体" panose="02010609060101010101" pitchFamily="49" charset="-122"/>
                  </a:rPr>
                  <a:t> 1000+</a:t>
                </a:r>
                <a:r>
                  <a:rPr lang="zh-CN" altLang="en-US" sz="2000" dirty="0" smtClean="0">
                    <a:solidFill>
                      <a:schemeClr val="tx1"/>
                    </a:solidFill>
                    <a:latin typeface="Calibri" panose="020F0502020204030204" pitchFamily="34" charset="0"/>
                    <a:ea typeface="楷体" panose="02010609060101010101" pitchFamily="49" charset="-122"/>
                  </a:rPr>
                  <a:t>门课程</a:t>
                </a:r>
                <a:endParaRPr lang="en-US" altLang="zh-CN" sz="2000" dirty="0" smtClean="0">
                  <a:solidFill>
                    <a:schemeClr val="tx1"/>
                  </a:solidFill>
                  <a:latin typeface="Calibri" panose="020F0502020204030204" pitchFamily="34" charset="0"/>
                  <a:ea typeface="楷体" panose="02010609060101010101" pitchFamily="49" charset="-122"/>
                </a:endParaRPr>
              </a:p>
            </p:txBody>
          </p:sp>
          <p:sp>
            <p:nvSpPr>
              <p:cNvPr id="17" name="矩形 16"/>
              <p:cNvSpPr/>
              <p:nvPr/>
            </p:nvSpPr>
            <p:spPr>
              <a:xfrm>
                <a:off x="4758856" y="4761725"/>
                <a:ext cx="2183553" cy="8382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zh-CN"/>
                </a:defPPr>
                <a:lvl1pPr algn="l" rtl="0" fontAlgn="base">
                  <a:spcBef>
                    <a:spcPct val="0"/>
                  </a:spcBef>
                  <a:spcAft>
                    <a:spcPct val="0"/>
                  </a:spcAft>
                  <a:defRPr sz="2000" kern="1200">
                    <a:solidFill>
                      <a:schemeClr val="lt1"/>
                    </a:solidFill>
                    <a:latin typeface="+mn-lt"/>
                    <a:ea typeface="+mn-ea"/>
                    <a:cs typeface="+mn-cs"/>
                  </a:defRPr>
                </a:lvl1pPr>
                <a:lvl2pPr marL="457200" algn="l" rtl="0" fontAlgn="base">
                  <a:spcBef>
                    <a:spcPct val="0"/>
                  </a:spcBef>
                  <a:spcAft>
                    <a:spcPct val="0"/>
                  </a:spcAft>
                  <a:defRPr sz="2000" kern="1200">
                    <a:solidFill>
                      <a:schemeClr val="lt1"/>
                    </a:solidFill>
                    <a:latin typeface="+mn-lt"/>
                    <a:ea typeface="+mn-ea"/>
                    <a:cs typeface="+mn-cs"/>
                  </a:defRPr>
                </a:lvl2pPr>
                <a:lvl3pPr marL="914400" algn="l" rtl="0" fontAlgn="base">
                  <a:spcBef>
                    <a:spcPct val="0"/>
                  </a:spcBef>
                  <a:spcAft>
                    <a:spcPct val="0"/>
                  </a:spcAft>
                  <a:defRPr sz="2000" kern="1200">
                    <a:solidFill>
                      <a:schemeClr val="lt1"/>
                    </a:solidFill>
                    <a:latin typeface="+mn-lt"/>
                    <a:ea typeface="+mn-ea"/>
                    <a:cs typeface="+mn-cs"/>
                  </a:defRPr>
                </a:lvl3pPr>
                <a:lvl4pPr marL="1371600" algn="l" rtl="0" fontAlgn="base">
                  <a:spcBef>
                    <a:spcPct val="0"/>
                  </a:spcBef>
                  <a:spcAft>
                    <a:spcPct val="0"/>
                  </a:spcAft>
                  <a:defRPr sz="2000" kern="1200">
                    <a:solidFill>
                      <a:schemeClr val="lt1"/>
                    </a:solidFill>
                    <a:latin typeface="+mn-lt"/>
                    <a:ea typeface="+mn-ea"/>
                    <a:cs typeface="+mn-cs"/>
                  </a:defRPr>
                </a:lvl4pPr>
                <a:lvl5pPr marL="1828800" algn="l"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buFont typeface="Arial" pitchFamily="34" charset="0"/>
                  <a:buChar char="•"/>
                </a:pPr>
                <a:r>
                  <a:rPr lang="en-US" altLang="zh-CN" dirty="0" smtClean="0">
                    <a:solidFill>
                      <a:schemeClr val="tx1"/>
                    </a:solidFill>
                    <a:latin typeface="Calibri" panose="020F0502020204030204" pitchFamily="34" charset="0"/>
                    <a:ea typeface="楷体" panose="02010609060101010101" pitchFamily="49" charset="-122"/>
                  </a:rPr>
                  <a:t> 50</a:t>
                </a:r>
                <a:r>
                  <a:rPr lang="en-US" altLang="zh-CN" sz="2000" dirty="0" smtClean="0">
                    <a:solidFill>
                      <a:schemeClr val="tx1"/>
                    </a:solidFill>
                    <a:latin typeface="Calibri" panose="020F0502020204030204" pitchFamily="34" charset="0"/>
                    <a:ea typeface="楷体" panose="02010609060101010101" pitchFamily="49" charset="-122"/>
                  </a:rPr>
                  <a:t>0</a:t>
                </a:r>
                <a:r>
                  <a:rPr lang="zh-CN" altLang="en-US" sz="2000" dirty="0" smtClean="0">
                    <a:solidFill>
                      <a:schemeClr val="tx1"/>
                    </a:solidFill>
                    <a:latin typeface="Calibri" panose="020F0502020204030204" pitchFamily="34" charset="0"/>
                    <a:ea typeface="楷体" panose="02010609060101010101" pitchFamily="49" charset="-122"/>
                  </a:rPr>
                  <a:t>万学生</a:t>
                </a:r>
                <a:endParaRPr lang="en-US" altLang="zh-CN" sz="2000" dirty="0" smtClean="0">
                  <a:solidFill>
                    <a:schemeClr val="tx1"/>
                  </a:solidFill>
                  <a:latin typeface="Calibri" panose="020F0502020204030204" pitchFamily="34" charset="0"/>
                  <a:ea typeface="楷体" panose="02010609060101010101" pitchFamily="49" charset="-122"/>
                </a:endParaRPr>
              </a:p>
              <a:p>
                <a:pPr>
                  <a:buFont typeface="Arial" pitchFamily="34" charset="0"/>
                  <a:buChar char="•"/>
                </a:pPr>
                <a:r>
                  <a:rPr lang="zh-CN" altLang="en-US" dirty="0" smtClean="0">
                    <a:solidFill>
                      <a:schemeClr val="tx1"/>
                    </a:solidFill>
                    <a:latin typeface="Calibri" panose="020F0502020204030204" pitchFamily="34" charset="0"/>
                    <a:ea typeface="楷体" panose="02010609060101010101" pitchFamily="49" charset="-122"/>
                  </a:rPr>
                  <a:t> </a:t>
                </a:r>
                <a:r>
                  <a:rPr lang="en-US" altLang="zh-CN" dirty="0" smtClean="0">
                    <a:solidFill>
                      <a:schemeClr val="tx1"/>
                    </a:solidFill>
                    <a:latin typeface="Calibri" panose="020F0502020204030204" pitchFamily="34" charset="0"/>
                    <a:ea typeface="楷体" panose="02010609060101010101" pitchFamily="49" charset="-122"/>
                  </a:rPr>
                  <a:t>200</a:t>
                </a:r>
                <a:r>
                  <a:rPr lang="zh-CN" altLang="en-US" dirty="0" smtClean="0">
                    <a:solidFill>
                      <a:schemeClr val="tx1"/>
                    </a:solidFill>
                    <a:latin typeface="Calibri" panose="020F0502020204030204" pitchFamily="34" charset="0"/>
                    <a:ea typeface="楷体" panose="02010609060101010101" pitchFamily="49" charset="-122"/>
                  </a:rPr>
                  <a:t>门课程</a:t>
                </a:r>
                <a:endParaRPr lang="en-US" altLang="zh-CN" sz="2000" dirty="0" smtClean="0">
                  <a:solidFill>
                    <a:schemeClr val="tx1"/>
                  </a:solidFill>
                  <a:latin typeface="Calibri" panose="020F0502020204030204" pitchFamily="34" charset="0"/>
                  <a:ea typeface="楷体" panose="02010609060101010101" pitchFamily="49" charset="-122"/>
                </a:endParaRPr>
              </a:p>
            </p:txBody>
          </p:sp>
          <p:sp>
            <p:nvSpPr>
              <p:cNvPr id="18" name="矩形 17"/>
              <p:cNvSpPr/>
              <p:nvPr/>
            </p:nvSpPr>
            <p:spPr>
              <a:xfrm>
                <a:off x="3094181" y="1714175"/>
                <a:ext cx="4066497" cy="4259904"/>
              </a:xfrm>
              <a:prstGeom prst="rect">
                <a:avLst/>
              </a:prstGeom>
              <a:noFill/>
              <a:ln w="222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7568519" y="1714175"/>
                <a:ext cx="4256467" cy="4251865"/>
              </a:xfrm>
              <a:prstGeom prst="rect">
                <a:avLst/>
              </a:prstGeom>
              <a:noFill/>
              <a:ln w="222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3170824" y="1812567"/>
                <a:ext cx="2314698" cy="490951"/>
              </a:xfrm>
              <a:prstGeom prst="rect">
                <a:avLst/>
              </a:prstGeom>
              <a:noFill/>
            </p:spPr>
            <p:txBody>
              <a:bodyPr wrap="square" rtlCol="0">
                <a:spAutoFit/>
              </a:bodyPr>
              <a:lstStyle/>
              <a:p>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国外</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MOOC</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平台</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1" name="矩形 20"/>
              <p:cNvSpPr/>
              <p:nvPr/>
            </p:nvSpPr>
            <p:spPr>
              <a:xfrm>
                <a:off x="7718281" y="1812567"/>
                <a:ext cx="2331544" cy="490951"/>
              </a:xfrm>
              <a:prstGeom prst="rect">
                <a:avLst/>
              </a:prstGeom>
            </p:spPr>
            <p:txBody>
              <a:bodyPr wrap="none">
                <a:spAutoFit/>
              </a:bodyPr>
              <a:lstStyle/>
              <a:p>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国内</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MOOC</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平台</a:t>
                </a:r>
              </a:p>
            </p:txBody>
          </p:sp>
          <p:pic>
            <p:nvPicPr>
              <p:cNvPr id="22" name="图片 2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65853" y="3522463"/>
                <a:ext cx="1618035" cy="1002914"/>
              </a:xfrm>
              <a:prstGeom prst="rect">
                <a:avLst/>
              </a:prstGeom>
            </p:spPr>
          </p:pic>
        </p:grpSp>
        <p:pic>
          <p:nvPicPr>
            <p:cNvPr id="6" name="图片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90746" y="5230354"/>
              <a:ext cx="1758864" cy="642460"/>
            </a:xfrm>
            <a:prstGeom prst="rect">
              <a:avLst/>
            </a:prstGeom>
          </p:spPr>
        </p:pic>
        <p:sp>
          <p:nvSpPr>
            <p:cNvPr id="8" name="矩形 7"/>
            <p:cNvSpPr/>
            <p:nvPr/>
          </p:nvSpPr>
          <p:spPr>
            <a:xfrm>
              <a:off x="8072249" y="4895433"/>
              <a:ext cx="2125635" cy="1008816"/>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zh-CN"/>
              </a:defPPr>
              <a:lvl1pPr algn="l" rtl="0" fontAlgn="base">
                <a:spcBef>
                  <a:spcPct val="0"/>
                </a:spcBef>
                <a:spcAft>
                  <a:spcPct val="0"/>
                </a:spcAft>
                <a:defRPr sz="2000" kern="1200">
                  <a:solidFill>
                    <a:schemeClr val="lt1"/>
                  </a:solidFill>
                  <a:latin typeface="+mn-lt"/>
                  <a:ea typeface="+mn-ea"/>
                  <a:cs typeface="+mn-cs"/>
                </a:defRPr>
              </a:lvl1pPr>
              <a:lvl2pPr marL="457200" algn="l" rtl="0" fontAlgn="base">
                <a:spcBef>
                  <a:spcPct val="0"/>
                </a:spcBef>
                <a:spcAft>
                  <a:spcPct val="0"/>
                </a:spcAft>
                <a:defRPr sz="2000" kern="1200">
                  <a:solidFill>
                    <a:schemeClr val="lt1"/>
                  </a:solidFill>
                  <a:latin typeface="+mn-lt"/>
                  <a:ea typeface="+mn-ea"/>
                  <a:cs typeface="+mn-cs"/>
                </a:defRPr>
              </a:lvl2pPr>
              <a:lvl3pPr marL="914400" algn="l" rtl="0" fontAlgn="base">
                <a:spcBef>
                  <a:spcPct val="0"/>
                </a:spcBef>
                <a:spcAft>
                  <a:spcPct val="0"/>
                </a:spcAft>
                <a:defRPr sz="2000" kern="1200">
                  <a:solidFill>
                    <a:schemeClr val="lt1"/>
                  </a:solidFill>
                  <a:latin typeface="+mn-lt"/>
                  <a:ea typeface="+mn-ea"/>
                  <a:cs typeface="+mn-cs"/>
                </a:defRPr>
              </a:lvl3pPr>
              <a:lvl4pPr marL="1371600" algn="l" rtl="0" fontAlgn="base">
                <a:spcBef>
                  <a:spcPct val="0"/>
                </a:spcBef>
                <a:spcAft>
                  <a:spcPct val="0"/>
                </a:spcAft>
                <a:defRPr sz="2000" kern="1200">
                  <a:solidFill>
                    <a:schemeClr val="lt1"/>
                  </a:solidFill>
                  <a:latin typeface="+mn-lt"/>
                  <a:ea typeface="+mn-ea"/>
                  <a:cs typeface="+mn-cs"/>
                </a:defRPr>
              </a:lvl4pPr>
              <a:lvl5pPr marL="1828800" algn="l"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buFont typeface="Arial" pitchFamily="34" charset="0"/>
                <a:buChar char="•"/>
              </a:pPr>
              <a:r>
                <a:rPr lang="zh-CN" altLang="en-US" sz="2000" dirty="0" smtClean="0">
                  <a:solidFill>
                    <a:schemeClr val="tx1"/>
                  </a:solidFill>
                  <a:latin typeface="Calibri" panose="020F0502020204030204" pitchFamily="34" charset="0"/>
                  <a:ea typeface="楷体" panose="02010609060101010101" pitchFamily="49" charset="-122"/>
                </a:rPr>
                <a:t> 北大主办的平台</a:t>
              </a:r>
              <a:r>
                <a:rPr lang="en-US" altLang="zh-CN" sz="2000" dirty="0" smtClean="0">
                  <a:solidFill>
                    <a:schemeClr val="tx1"/>
                  </a:solidFill>
                  <a:latin typeface="Calibri" panose="020F0502020204030204" pitchFamily="34" charset="0"/>
                  <a:ea typeface="楷体" panose="02010609060101010101" pitchFamily="49" charset="-122"/>
                </a:rPr>
                <a:t> </a:t>
              </a:r>
            </a:p>
            <a:p>
              <a:pPr>
                <a:buFont typeface="Arial" pitchFamily="34" charset="0"/>
                <a:buChar char="•"/>
              </a:pPr>
              <a:r>
                <a:rPr lang="en-US" altLang="zh-CN" dirty="0" smtClean="0">
                  <a:solidFill>
                    <a:schemeClr val="tx1"/>
                  </a:solidFill>
                  <a:latin typeface="Calibri" panose="020F0502020204030204" pitchFamily="34" charset="0"/>
                  <a:ea typeface="楷体" panose="02010609060101010101" pitchFamily="49" charset="-122"/>
                </a:rPr>
                <a:t> 5</a:t>
              </a:r>
              <a:r>
                <a:rPr lang="zh-CN" altLang="en-US" dirty="0" smtClean="0">
                  <a:solidFill>
                    <a:schemeClr val="tx1"/>
                  </a:solidFill>
                  <a:latin typeface="Calibri" panose="020F0502020204030204" pitchFamily="34" charset="0"/>
                  <a:ea typeface="楷体" panose="02010609060101010101" pitchFamily="49" charset="-122"/>
                </a:rPr>
                <a:t>万</a:t>
              </a:r>
              <a:r>
                <a:rPr lang="zh-CN" altLang="en-US" sz="2000" dirty="0" smtClean="0">
                  <a:solidFill>
                    <a:schemeClr val="tx1"/>
                  </a:solidFill>
                  <a:latin typeface="Calibri" panose="020F0502020204030204" pitchFamily="34" charset="0"/>
                  <a:ea typeface="楷体" panose="02010609060101010101" pitchFamily="49" charset="-122"/>
                </a:rPr>
                <a:t>注册用户</a:t>
              </a:r>
              <a:endParaRPr lang="en-US" altLang="zh-CN" sz="2000" dirty="0" smtClean="0">
                <a:solidFill>
                  <a:schemeClr val="tx1"/>
                </a:solidFill>
                <a:latin typeface="Calibri" panose="020F0502020204030204" pitchFamily="34" charset="0"/>
                <a:ea typeface="楷体" panose="02010609060101010101" pitchFamily="49" charset="-122"/>
              </a:endParaRPr>
            </a:p>
            <a:p>
              <a:pPr>
                <a:buFont typeface="Arial" pitchFamily="34" charset="0"/>
                <a:buChar char="•"/>
              </a:pPr>
              <a:r>
                <a:rPr lang="en-US" altLang="zh-CN" dirty="0">
                  <a:solidFill>
                    <a:schemeClr val="tx1"/>
                  </a:solidFill>
                  <a:latin typeface="Calibri" panose="020F0502020204030204" pitchFamily="34" charset="0"/>
                  <a:ea typeface="楷体" panose="02010609060101010101" pitchFamily="49" charset="-122"/>
                </a:rPr>
                <a:t> </a:t>
              </a:r>
              <a:r>
                <a:rPr lang="en-US" altLang="zh-CN" dirty="0" smtClean="0">
                  <a:solidFill>
                    <a:schemeClr val="tx1"/>
                  </a:solidFill>
                  <a:latin typeface="Calibri" panose="020F0502020204030204" pitchFamily="34" charset="0"/>
                  <a:ea typeface="楷体" panose="02010609060101010101" pitchFamily="49" charset="-122"/>
                </a:rPr>
                <a:t>68</a:t>
              </a:r>
              <a:r>
                <a:rPr lang="zh-CN" altLang="en-US" dirty="0" smtClean="0">
                  <a:solidFill>
                    <a:schemeClr val="tx1"/>
                  </a:solidFill>
                  <a:latin typeface="Calibri" panose="020F0502020204030204" pitchFamily="34" charset="0"/>
                  <a:ea typeface="楷体" panose="02010609060101010101" pitchFamily="49" charset="-122"/>
                </a:rPr>
                <a:t>门课程</a:t>
              </a:r>
              <a:endParaRPr lang="en-US" altLang="zh-CN" sz="2000" dirty="0" smtClean="0">
                <a:solidFill>
                  <a:schemeClr val="tx1"/>
                </a:solidFill>
                <a:latin typeface="Calibri" panose="020F0502020204030204" pitchFamily="34" charset="0"/>
                <a:ea typeface="楷体" panose="02010609060101010101" pitchFamily="49" charset="-122"/>
              </a:endParaRPr>
            </a:p>
          </p:txBody>
        </p:sp>
      </p:grpSp>
    </p:spTree>
    <p:extLst>
      <p:ext uri="{BB962C8B-B14F-4D97-AF65-F5344CB8AC3E}">
        <p14:creationId xmlns:p14="http://schemas.microsoft.com/office/powerpoint/2010/main" val="410196789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MOOC</a:t>
            </a:r>
            <a:r>
              <a:rPr lang="zh-CN" altLang="en-US" dirty="0" smtClean="0"/>
              <a:t>的用户群</a:t>
            </a:r>
            <a:endParaRPr lang="zh-CN" altLang="en-US" dirty="0"/>
          </a:p>
        </p:txBody>
      </p:sp>
      <p:sp>
        <p:nvSpPr>
          <p:cNvPr id="3" name="内容占位符 2"/>
          <p:cNvSpPr>
            <a:spLocks noGrp="1"/>
          </p:cNvSpPr>
          <p:nvPr>
            <p:ph idx="1"/>
          </p:nvPr>
        </p:nvSpPr>
        <p:spPr/>
        <p:txBody>
          <a:bodyPr/>
          <a:lstStyle/>
          <a:p>
            <a:r>
              <a:rPr lang="zh-CN" altLang="en-US" dirty="0" smtClean="0"/>
              <a:t>学生</a:t>
            </a:r>
            <a:endParaRPr lang="en-US" altLang="zh-CN" dirty="0" smtClean="0"/>
          </a:p>
          <a:p>
            <a:endParaRPr lang="en-US" altLang="zh-CN" dirty="0"/>
          </a:p>
          <a:p>
            <a:endParaRPr lang="en-US" altLang="zh-CN" dirty="0" smtClean="0"/>
          </a:p>
          <a:p>
            <a:r>
              <a:rPr lang="zh-CN" altLang="en-US" dirty="0" smtClean="0"/>
              <a:t>教育者</a:t>
            </a:r>
            <a:endParaRPr lang="en-US" altLang="zh-CN" dirty="0" smtClean="0"/>
          </a:p>
          <a:p>
            <a:endParaRPr lang="en-US" altLang="zh-CN" dirty="0"/>
          </a:p>
          <a:p>
            <a:endParaRPr lang="en-US" altLang="zh-CN" dirty="0" smtClean="0"/>
          </a:p>
          <a:p>
            <a:r>
              <a:rPr lang="zh-CN" altLang="en-US" dirty="0" smtClean="0"/>
              <a:t>学校</a:t>
            </a:r>
            <a:r>
              <a:rPr lang="en-US" altLang="zh-CN" dirty="0" smtClean="0"/>
              <a:t>/</a:t>
            </a:r>
            <a:r>
              <a:rPr lang="zh-CN" altLang="en-US" dirty="0" smtClean="0"/>
              <a:t>机构</a:t>
            </a:r>
            <a:r>
              <a:rPr lang="en-US" altLang="zh-CN" dirty="0"/>
              <a:t> </a:t>
            </a:r>
            <a:endParaRPr lang="zh-CN" altLang="en-US" dirty="0"/>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07772" y="1825625"/>
            <a:ext cx="7383146" cy="4156075"/>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5342" y="1535746"/>
            <a:ext cx="6705600" cy="4735831"/>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27420" y="1825625"/>
            <a:ext cx="7943850" cy="4471619"/>
          </a:xfrm>
          <a:prstGeom prst="rect">
            <a:avLst/>
          </a:prstGeom>
        </p:spPr>
      </p:pic>
    </p:spTree>
    <p:extLst>
      <p:ext uri="{BB962C8B-B14F-4D97-AF65-F5344CB8AC3E}">
        <p14:creationId xmlns:p14="http://schemas.microsoft.com/office/powerpoint/2010/main" val="162210632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MOOC</a:t>
            </a:r>
            <a:r>
              <a:rPr lang="zh-CN" altLang="en-US" dirty="0" smtClean="0"/>
              <a:t>的缺陷</a:t>
            </a:r>
            <a:endParaRPr lang="zh-CN" altLang="en-US" sz="1600" dirty="0"/>
          </a:p>
        </p:txBody>
      </p:sp>
      <p:sp>
        <p:nvSpPr>
          <p:cNvPr id="3" name="内容占位符 2"/>
          <p:cNvSpPr>
            <a:spLocks noGrp="1"/>
          </p:cNvSpPr>
          <p:nvPr>
            <p:ph idx="1"/>
          </p:nvPr>
        </p:nvSpPr>
        <p:spPr/>
        <p:txBody>
          <a:bodyPr/>
          <a:lstStyle/>
          <a:p>
            <a:r>
              <a:rPr lang="zh-CN" altLang="en-US" dirty="0" smtClean="0"/>
              <a:t>缺乏对学生在学习过程中的引导和交互</a:t>
            </a:r>
            <a:endParaRPr lang="en-US" altLang="zh-CN" dirty="0" smtClean="0"/>
          </a:p>
          <a:p>
            <a:endParaRPr lang="en-US" altLang="zh-CN" dirty="0"/>
          </a:p>
          <a:p>
            <a:r>
              <a:rPr lang="zh-CN" altLang="en-US" dirty="0" smtClean="0"/>
              <a:t>教师自身专业领域的研究经验无法传达给学生</a:t>
            </a:r>
            <a:endParaRPr lang="en-US" altLang="zh-CN" dirty="0" smtClean="0"/>
          </a:p>
          <a:p>
            <a:endParaRPr lang="en-US" altLang="zh-CN" dirty="0" smtClean="0"/>
          </a:p>
          <a:p>
            <a:r>
              <a:rPr lang="zh-CN" altLang="en-US" smtClean="0"/>
              <a:t>缺乏科学的学科体系和系统的训练过程</a:t>
            </a:r>
            <a:endParaRPr lang="en-US" altLang="zh-CN" dirty="0" smtClean="0"/>
          </a:p>
          <a:p>
            <a:endParaRPr lang="en-US" altLang="zh-CN" dirty="0"/>
          </a:p>
          <a:p>
            <a:r>
              <a:rPr lang="zh-CN" altLang="en-US" dirty="0" smtClean="0"/>
              <a:t>对知识的掌握停留在记忆和理解，但却没有学会具体应用</a:t>
            </a:r>
            <a:endParaRPr lang="en-US" altLang="zh-CN" dirty="0"/>
          </a:p>
        </p:txBody>
      </p:sp>
      <p:sp>
        <p:nvSpPr>
          <p:cNvPr id="4" name="矩形 3"/>
          <p:cNvSpPr/>
          <p:nvPr/>
        </p:nvSpPr>
        <p:spPr>
          <a:xfrm>
            <a:off x="4705350" y="6311900"/>
            <a:ext cx="7334250" cy="369332"/>
          </a:xfrm>
          <a:prstGeom prst="rect">
            <a:avLst/>
          </a:prstGeom>
        </p:spPr>
        <p:txBody>
          <a:bodyPr wrap="square">
            <a:spAutoFit/>
          </a:bodyPr>
          <a:lstStyle/>
          <a:p>
            <a:r>
              <a:rPr lang="en-US" altLang="zh-CN" dirty="0" err="1"/>
              <a:t>Laurillard</a:t>
            </a:r>
            <a:r>
              <a:rPr lang="en-US" altLang="zh-CN" dirty="0"/>
              <a:t> D. Five myths about MOOCs[J]. The Times Higher Education, 2014.</a:t>
            </a:r>
            <a:endParaRPr lang="zh-CN" altLang="en-US" dirty="0"/>
          </a:p>
        </p:txBody>
      </p:sp>
    </p:spTree>
    <p:extLst>
      <p:ext uri="{BB962C8B-B14F-4D97-AF65-F5344CB8AC3E}">
        <p14:creationId xmlns:p14="http://schemas.microsoft.com/office/powerpoint/2010/main" val="2758146127"/>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 xmlns:a16="http://schemas.microsoft.com/office/drawing/2014/main" id="{0964CD17-6E92-44D3-88D3-5B7EFF2764C5}"/>
              </a:ext>
            </a:extLst>
          </p:cNvPr>
          <p:cNvSpPr>
            <a:spLocks noGrp="1"/>
          </p:cNvSpPr>
          <p:nvPr>
            <p:ph type="title"/>
          </p:nvPr>
        </p:nvSpPr>
        <p:spPr/>
        <p:txBody>
          <a:bodyPr/>
          <a:lstStyle/>
          <a:p>
            <a:pPr eaLnBrk="1" hangingPunct="1"/>
            <a:r>
              <a:rPr lang="zh-CN" altLang="en-US" dirty="0" smtClean="0"/>
              <a:t>用户流失</a:t>
            </a:r>
            <a:r>
              <a:rPr lang="zh-CN" altLang="en-US" dirty="0"/>
              <a:t>问题</a:t>
            </a:r>
          </a:p>
        </p:txBody>
      </p:sp>
      <mc:AlternateContent xmlns:mc="http://schemas.openxmlformats.org/markup-compatibility/2006" xmlns:a14="http://schemas.microsoft.com/office/drawing/2010/main">
        <mc:Choice Requires="a14">
          <p:sp>
            <p:nvSpPr>
              <p:cNvPr id="15363" name="内容占位符 2">
                <a:extLst>
                  <a:ext uri="{FF2B5EF4-FFF2-40B4-BE49-F238E27FC236}">
                    <a16:creationId xmlns="" xmlns:a16="http://schemas.microsoft.com/office/drawing/2014/main" id="{251F8039-B723-41D1-AE9F-5B8B088070C8}"/>
                  </a:ext>
                </a:extLst>
              </p:cNvPr>
              <p:cNvSpPr>
                <a:spLocks noGrp="1"/>
              </p:cNvSpPr>
              <p:nvPr>
                <p:ph idx="1"/>
              </p:nvPr>
            </p:nvSpPr>
            <p:spPr/>
            <p:txBody>
              <a:bodyPr/>
              <a:lstStyle/>
              <a:p>
                <a:pPr marL="0" indent="0" eaLnBrk="1" hangingPunct="1">
                  <a:buNone/>
                </a:pPr>
                <a:endParaRPr lang="en-US" altLang="zh-CN" dirty="0" smtClean="0"/>
              </a:p>
              <a:p>
                <a:pPr eaLnBrk="1" hangingPunct="1"/>
                <a:r>
                  <a:rPr lang="zh-CN" altLang="en-US" dirty="0" smtClean="0"/>
                  <a:t>麻</a:t>
                </a:r>
                <a:r>
                  <a:rPr lang="zh-CN" altLang="en-US" dirty="0"/>
                  <a:t>省理工大学电路与电子 </a:t>
                </a:r>
                <a:r>
                  <a:rPr lang="en-US" altLang="zh-CN" dirty="0"/>
                  <a:t>MOOC </a:t>
                </a:r>
                <a:r>
                  <a:rPr lang="zh-CN" altLang="en-US" dirty="0"/>
                  <a:t>课程完成率不足</a:t>
                </a:r>
                <a14:m>
                  <m:oMath xmlns:m="http://schemas.openxmlformats.org/officeDocument/2006/math">
                    <m:r>
                      <a:rPr lang="en-US" altLang="zh-CN" i="1" dirty="0" smtClean="0">
                        <a:latin typeface="Cambria Math" panose="02040503050406030204" pitchFamily="18" charset="0"/>
                      </a:rPr>
                      <m:t>5%</m:t>
                    </m:r>
                  </m:oMath>
                </a14:m>
                <a:r>
                  <a:rPr lang="zh-CN" altLang="en-US" dirty="0"/>
                  <a:t>；</a:t>
                </a:r>
                <a:endParaRPr lang="en-US" altLang="zh-CN" dirty="0"/>
              </a:p>
              <a:p>
                <a:pPr eaLnBrk="1" hangingPunct="1"/>
                <a:endParaRPr lang="en-US" altLang="zh-CN" dirty="0" smtClean="0"/>
              </a:p>
              <a:p>
                <a:pPr eaLnBrk="1" hangingPunct="1"/>
                <a:r>
                  <a:rPr lang="zh-CN" altLang="en-US" dirty="0" smtClean="0"/>
                  <a:t>大多数</a:t>
                </a:r>
                <a:r>
                  <a:rPr lang="zh-CN" altLang="en-US" dirty="0"/>
                  <a:t>课程的完成率都不足</a:t>
                </a:r>
                <a14:m>
                  <m:oMath xmlns:m="http://schemas.openxmlformats.org/officeDocument/2006/math">
                    <m:r>
                      <a:rPr lang="en-US" altLang="zh-CN" b="0" i="1" smtClean="0">
                        <a:latin typeface="Cambria Math" panose="02040503050406030204" pitchFamily="18" charset="0"/>
                      </a:rPr>
                      <m:t>13</m:t>
                    </m:r>
                    <m:r>
                      <a:rPr lang="en-US" altLang="zh-CN" i="1">
                        <a:latin typeface="Cambria Math" panose="02040503050406030204" pitchFamily="18" charset="0"/>
                      </a:rPr>
                      <m:t>%</m:t>
                    </m:r>
                  </m:oMath>
                </a14:m>
                <a:r>
                  <a:rPr lang="zh-CN" altLang="en-US" dirty="0"/>
                  <a:t>；</a:t>
                </a:r>
                <a:endParaRPr lang="en-US" altLang="zh-CN" dirty="0"/>
              </a:p>
              <a:p>
                <a:pPr eaLnBrk="1" hangingPunct="1"/>
                <a:endParaRPr lang="en-US" altLang="zh-CN" dirty="0" smtClean="0"/>
              </a:p>
              <a:p>
                <a:pPr eaLnBrk="1" hangingPunct="1"/>
                <a:r>
                  <a:rPr lang="zh-CN" altLang="en-US" dirty="0" smtClean="0"/>
                  <a:t>高</a:t>
                </a:r>
                <a:r>
                  <a:rPr lang="zh-CN" altLang="en-US" dirty="0"/>
                  <a:t>流失率会限制 </a:t>
                </a:r>
                <a:r>
                  <a:rPr lang="en-US" altLang="zh-CN" dirty="0"/>
                  <a:t>MOOC </a:t>
                </a:r>
                <a:r>
                  <a:rPr lang="zh-CN" altLang="en-US" dirty="0"/>
                  <a:t>发展</a:t>
                </a:r>
                <a:r>
                  <a:rPr lang="en-US" altLang="zh-CN" dirty="0"/>
                  <a:t> </a:t>
                </a:r>
                <a:endParaRPr lang="zh-CN" altLang="en-US" dirty="0"/>
              </a:p>
            </p:txBody>
          </p:sp>
        </mc:Choice>
        <mc:Fallback xmlns="">
          <p:sp>
            <p:nvSpPr>
              <p:cNvPr id="15363" name="内容占位符 2">
                <a:extLst>
                  <a:ext uri="{FF2B5EF4-FFF2-40B4-BE49-F238E27FC236}">
                    <a16:creationId xmlns:a16="http://schemas.microsoft.com/office/drawing/2014/main" xmlns="" xmlns:a14="http://schemas.microsoft.com/office/drawing/2010/main" id="{251F8039-B723-41D1-AE9F-5B8B088070C8}"/>
                  </a:ext>
                </a:extLst>
              </p:cNvPr>
              <p:cNvSpPr>
                <a:spLocks noGrp="1" noRot="1" noChangeAspect="1" noMove="1" noResize="1" noEditPoints="1" noAdjustHandles="1" noChangeArrowheads="1" noChangeShapeType="1" noTextEdit="1"/>
              </p:cNvSpPr>
              <p:nvPr>
                <p:ph idx="1"/>
              </p:nvPr>
            </p:nvSpPr>
            <p:spPr>
              <a:blipFill rotWithShape="0">
                <a:blip r:embed="rId2"/>
                <a:stretch>
                  <a:fillRect l="-1043"/>
                </a:stretch>
              </a:blipFill>
            </p:spPr>
            <p:txBody>
              <a:bodyPr/>
              <a:lstStyle/>
              <a:p>
                <a:r>
                  <a:rPr lang="zh-CN" altLang="en-US">
                    <a:noFill/>
                  </a:rPr>
                  <a:t> </a:t>
                </a:r>
              </a:p>
            </p:txBody>
          </p:sp>
        </mc:Fallback>
      </mc:AlternateContent>
      <p:sp>
        <p:nvSpPr>
          <p:cNvPr id="2" name="矩形 1">
            <a:extLst>
              <a:ext uri="{FF2B5EF4-FFF2-40B4-BE49-F238E27FC236}">
                <a16:creationId xmlns="" xmlns:a16="http://schemas.microsoft.com/office/drawing/2014/main" id="{2DAFF280-C550-4FAF-8FD1-80C222F20211}"/>
              </a:ext>
            </a:extLst>
          </p:cNvPr>
          <p:cNvSpPr/>
          <p:nvPr/>
        </p:nvSpPr>
        <p:spPr>
          <a:xfrm>
            <a:off x="514524" y="6176963"/>
            <a:ext cx="11162952" cy="577081"/>
          </a:xfrm>
          <a:prstGeom prst="rect">
            <a:avLst/>
          </a:prstGeom>
        </p:spPr>
        <p:txBody>
          <a:bodyPr wrap="square">
            <a:spAutoFit/>
          </a:bodyPr>
          <a:lstStyle/>
          <a:p>
            <a:r>
              <a:rPr lang="en-US" altLang="zh-CN" sz="1050" b="0" i="0" dirty="0">
                <a:effectLst/>
                <a:latin typeface="Arial" panose="020B0604020202020204" pitchFamily="34" charset="0"/>
              </a:rPr>
              <a:t>Daniel FO </a:t>
            </a:r>
            <a:r>
              <a:rPr lang="en-US" altLang="zh-CN" sz="1050" b="0" i="0" dirty="0" err="1">
                <a:effectLst/>
                <a:latin typeface="Arial" panose="020B0604020202020204" pitchFamily="34" charset="0"/>
              </a:rPr>
              <a:t>Onah</a:t>
            </a:r>
            <a:r>
              <a:rPr lang="en-US" altLang="zh-CN" sz="1050" b="0" i="0" dirty="0">
                <a:effectLst/>
                <a:latin typeface="Arial" panose="020B0604020202020204" pitchFamily="34" charset="0"/>
              </a:rPr>
              <a:t>, Jane Sinclair, and Russell </a:t>
            </a:r>
            <a:r>
              <a:rPr lang="en-US" altLang="zh-CN" sz="1050" b="0" i="0" dirty="0" err="1">
                <a:effectLst/>
                <a:latin typeface="Arial" panose="020B0604020202020204" pitchFamily="34" charset="0"/>
              </a:rPr>
              <a:t>Boya</a:t>
            </a:r>
            <a:r>
              <a:rPr lang="en-US" altLang="zh-CN" sz="1050" b="0" i="0" dirty="0">
                <a:effectLst/>
                <a:latin typeface="Arial" panose="020B0604020202020204" pitchFamily="34" charset="0"/>
              </a:rPr>
              <a:t> 2014. Dropout rates of massive open online courses: behavioral patterns. EDULEARN14 Proceedings (2014),5825–5834.</a:t>
            </a:r>
          </a:p>
          <a:p>
            <a:r>
              <a:rPr lang="en-US" altLang="zh-CN" sz="1050" b="0" i="0" dirty="0">
                <a:effectLst/>
                <a:latin typeface="Arial" panose="020B0604020202020204" pitchFamily="34" charset="0"/>
              </a:rPr>
              <a:t>Lori Breslow, David E Pritchard, Jennifer DeBoer, Glenda S Stump, </a:t>
            </a:r>
            <a:r>
              <a:rPr lang="en-US" altLang="zh-CN" sz="1050" b="0" i="0" dirty="0" err="1">
                <a:effectLst/>
                <a:latin typeface="Arial" panose="020B0604020202020204" pitchFamily="34" charset="0"/>
              </a:rPr>
              <a:t>ndrew</a:t>
            </a:r>
            <a:r>
              <a:rPr lang="en-US" altLang="zh-CN" sz="1050" b="0" i="0" dirty="0">
                <a:effectLst/>
                <a:latin typeface="Arial" panose="020B0604020202020204" pitchFamily="34" charset="0"/>
              </a:rPr>
              <a:t> </a:t>
            </a:r>
            <a:r>
              <a:rPr lang="en-US" altLang="zh-CN" sz="1050" b="0" i="0" dirty="0" err="1">
                <a:effectLst/>
                <a:latin typeface="Arial" panose="020B0604020202020204" pitchFamily="34" charset="0"/>
              </a:rPr>
              <a:t>DHo</a:t>
            </a:r>
            <a:r>
              <a:rPr lang="en-US" altLang="zh-CN" sz="1050" b="0" i="0" dirty="0">
                <a:effectLst/>
                <a:latin typeface="Arial" panose="020B0604020202020204" pitchFamily="34" charset="0"/>
              </a:rPr>
              <a:t>, and Daniel T Seaton. 2013. Studying learning in the worldwide classroom: Research into </a:t>
            </a:r>
            <a:r>
              <a:rPr lang="en-US" altLang="zh-CN" sz="1050" b="0" i="0" dirty="0" err="1">
                <a:effectLst/>
                <a:latin typeface="Arial" panose="020B0604020202020204" pitchFamily="34" charset="0"/>
              </a:rPr>
              <a:t>edX’s</a:t>
            </a:r>
            <a:r>
              <a:rPr lang="en-US" altLang="zh-CN" sz="1050" b="0" i="0" dirty="0">
                <a:effectLst/>
                <a:latin typeface="Arial" panose="020B0604020202020204" pitchFamily="34" charset="0"/>
              </a:rPr>
              <a:t> first </a:t>
            </a:r>
            <a:r>
              <a:rPr lang="en-US" altLang="zh-CN" sz="1050" b="0" i="0" dirty="0" err="1">
                <a:effectLst/>
                <a:latin typeface="Arial" panose="020B0604020202020204" pitchFamily="34" charset="0"/>
              </a:rPr>
              <a:t>MOOC.Research</a:t>
            </a:r>
            <a:r>
              <a:rPr lang="en-US" altLang="zh-CN" sz="1050" b="0" i="0" dirty="0">
                <a:effectLst/>
                <a:latin typeface="Arial" panose="020B0604020202020204" pitchFamily="34" charset="0"/>
              </a:rPr>
              <a:t> &amp; Practice in Assessment8 (2013).</a:t>
            </a:r>
          </a:p>
        </p:txBody>
      </p:sp>
    </p:spTree>
    <p:extLst>
      <p:ext uri="{BB962C8B-B14F-4D97-AF65-F5344CB8AC3E}">
        <p14:creationId xmlns:p14="http://schemas.microsoft.com/office/powerpoint/2010/main" val="2203715178"/>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peking-1">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OC_Dropout_中文.pptx" id="{C20F8784-1116-4730-9F49-4C9468C23925}" vid="{4E19580B-1D1A-4E5A-9AA9-D28D1324CBB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peking-1</Template>
  <TotalTime>4588</TotalTime>
  <Words>7881</Words>
  <Application>Microsoft Office PowerPoint</Application>
  <PresentationFormat>Widescreen</PresentationFormat>
  <Paragraphs>488</Paragraphs>
  <Slides>49</Slides>
  <Notes>33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华文楷体</vt:lpstr>
      <vt:lpstr>楷体</vt:lpstr>
      <vt:lpstr>宋体</vt:lpstr>
      <vt:lpstr>微软雅黑</vt:lpstr>
      <vt:lpstr>Arial</vt:lpstr>
      <vt:lpstr>Calibri</vt:lpstr>
      <vt:lpstr>Calibri Light</vt:lpstr>
      <vt:lpstr>Cambria Math</vt:lpstr>
      <vt:lpstr>Times New Roman</vt:lpstr>
      <vt:lpstr>peking-1</vt:lpstr>
      <vt:lpstr>大规模在线课程中用户流失问题的研究</vt:lpstr>
      <vt:lpstr>数据结构与算法</vt:lpstr>
      <vt:lpstr>项目组MOOC论文发表情况</vt:lpstr>
      <vt:lpstr>机器学习和文本挖掘研究</vt:lpstr>
      <vt:lpstr>纲要</vt:lpstr>
      <vt:lpstr>大规模开放在线课程</vt:lpstr>
      <vt:lpstr>MOOC的用户群</vt:lpstr>
      <vt:lpstr>MOOC的缺陷</vt:lpstr>
      <vt:lpstr>用户流失问题</vt:lpstr>
      <vt:lpstr>纲要</vt:lpstr>
      <vt:lpstr>MOOC提供了什么数据？</vt:lpstr>
      <vt:lpstr>解决思路</vt:lpstr>
      <vt:lpstr>基于学生评估的流失预测系统</vt:lpstr>
      <vt:lpstr>纲要</vt:lpstr>
      <vt:lpstr>研究动机</vt:lpstr>
      <vt:lpstr>问题定义</vt:lpstr>
      <vt:lpstr>学生评估相关研究</vt:lpstr>
      <vt:lpstr>知识跟踪模型(BKT)介绍</vt:lpstr>
      <vt:lpstr>如何将BKT应用于MOOC</vt:lpstr>
      <vt:lpstr>知识点定义</vt:lpstr>
      <vt:lpstr>多粒度知识跟踪模型 Multi-Grained-BKT</vt:lpstr>
      <vt:lpstr>MOOC测验提交的相关性</vt:lpstr>
      <vt:lpstr>基于提交历史的知识跟踪模型 Historical-BKT</vt:lpstr>
      <vt:lpstr>数据及评价指标</vt:lpstr>
      <vt:lpstr>实验数据</vt:lpstr>
      <vt:lpstr>模型效果</vt:lpstr>
      <vt:lpstr>模型效果</vt:lpstr>
      <vt:lpstr>Historical-BKT参数分析</vt:lpstr>
      <vt:lpstr>效果展示</vt:lpstr>
      <vt:lpstr>效果展示</vt:lpstr>
      <vt:lpstr>效果展示</vt:lpstr>
      <vt:lpstr>纲要</vt:lpstr>
      <vt:lpstr>相关研究</vt:lpstr>
      <vt:lpstr>行为数据统计分析</vt:lpstr>
      <vt:lpstr>相关分析</vt:lpstr>
      <vt:lpstr>流失预测系统</vt:lpstr>
      <vt:lpstr>减法器和衰减器</vt:lpstr>
      <vt:lpstr>流失预测系统</vt:lpstr>
      <vt:lpstr>实验研究</vt:lpstr>
      <vt:lpstr>实验研究</vt:lpstr>
      <vt:lpstr>结果观察</vt:lpstr>
      <vt:lpstr>纲要</vt:lpstr>
      <vt:lpstr>结论与展望</vt:lpstr>
      <vt:lpstr>项目组MOOC论文发表情况</vt:lpstr>
      <vt:lpstr>谢谢!</vt:lpstr>
      <vt:lpstr>参考文献</vt:lpstr>
      <vt:lpstr>参考文献</vt:lpstr>
      <vt:lpstr>参考文献</vt:lpstr>
      <vt:lpstr>参考文献</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大规模在线课程中用户流失问题的研究</dc:title>
  <dc:creator>ZhuJile</dc:creator>
  <cp:lastModifiedBy>mzhang</cp:lastModifiedBy>
  <cp:revision>97</cp:revision>
  <dcterms:created xsi:type="dcterms:W3CDTF">2017-05-23T09:37:03Z</dcterms:created>
  <dcterms:modified xsi:type="dcterms:W3CDTF">2017-06-03T00:55:21Z</dcterms:modified>
</cp:coreProperties>
</file>