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331" r:id="rId3"/>
    <p:sldId id="327" r:id="rId4"/>
    <p:sldId id="330" r:id="rId5"/>
    <p:sldId id="344" r:id="rId6"/>
    <p:sldId id="345" r:id="rId7"/>
    <p:sldId id="350" r:id="rId8"/>
    <p:sldId id="346" r:id="rId9"/>
    <p:sldId id="323" r:id="rId10"/>
    <p:sldId id="333" r:id="rId11"/>
    <p:sldId id="324" r:id="rId12"/>
    <p:sldId id="338" r:id="rId13"/>
    <p:sldId id="348" r:id="rId14"/>
    <p:sldId id="349" r:id="rId15"/>
    <p:sldId id="347" r:id="rId16"/>
    <p:sldId id="339" r:id="rId17"/>
    <p:sldId id="325" r:id="rId18"/>
    <p:sldId id="332" r:id="rId19"/>
    <p:sldId id="340" r:id="rId20"/>
    <p:sldId id="341" r:id="rId21"/>
    <p:sldId id="343" r:id="rId22"/>
    <p:sldId id="32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2A0"/>
    <a:srgbClr val="B0C4DD"/>
    <a:srgbClr val="6C92C0"/>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autoAdjust="0"/>
    <p:restoredTop sz="74036"/>
  </p:normalViewPr>
  <p:slideViewPr>
    <p:cSldViewPr snapToGrid="0" showGuides="1">
      <p:cViewPr varScale="1">
        <p:scale>
          <a:sx n="72" d="100"/>
          <a:sy n="72" d="100"/>
        </p:scale>
        <p:origin x="2040" y="19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2017/6/3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4B31000-9408-426B-B873-D4C066E48AF8}" type="slidenum">
              <a:rPr lang="zh-CN" altLang="en-US" smtClean="0"/>
              <a:t>2</a:t>
            </a:fld>
            <a:endParaRPr lang="zh-CN" altLang="en-US"/>
          </a:p>
        </p:txBody>
      </p:sp>
    </p:spTree>
    <p:extLst>
      <p:ext uri="{BB962C8B-B14F-4D97-AF65-F5344CB8AC3E}">
        <p14:creationId xmlns:p14="http://schemas.microsoft.com/office/powerpoint/2010/main" val="36454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4B31000-9408-426B-B873-D4C066E48AF8}" type="slidenum">
              <a:rPr lang="zh-CN" altLang="en-US" smtClean="0"/>
              <a:t>3</a:t>
            </a:fld>
            <a:endParaRPr lang="zh-CN" altLang="en-US"/>
          </a:p>
        </p:txBody>
      </p:sp>
    </p:spTree>
    <p:extLst>
      <p:ext uri="{BB962C8B-B14F-4D97-AF65-F5344CB8AC3E}">
        <p14:creationId xmlns:p14="http://schemas.microsoft.com/office/powerpoint/2010/main" val="55319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82439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1560046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235668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805475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pengb@zucc.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pengb@zucc.edu.c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ptstore.net/author/jiangji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288561"/>
            <a:ext cx="7119355" cy="769441"/>
          </a:xfrm>
          <a:prstGeom prst="rect">
            <a:avLst/>
          </a:prstGeom>
          <a:noFill/>
        </p:spPr>
        <p:txBody>
          <a:bodyPr wrap="square" rtlCol="0">
            <a:spAutoFit/>
          </a:bodyPr>
          <a:lstStyle/>
          <a:p>
            <a:r>
              <a:rPr lang="zh-CN" altLang="en-US" sz="4400" b="1" dirty="0" smtClean="0">
                <a:solidFill>
                  <a:schemeClr val="bg1"/>
                </a:solidFill>
                <a:latin typeface="STFangsong" charset="-122"/>
                <a:ea typeface="STFangsong" charset="-122"/>
                <a:cs typeface="STFangsong" charset="-122"/>
              </a:rPr>
              <a:t>教学</a:t>
            </a:r>
            <a:r>
              <a:rPr lang="zh-CN" altLang="en-US" sz="4400" b="1" dirty="0">
                <a:solidFill>
                  <a:schemeClr val="bg1"/>
                </a:solidFill>
                <a:latin typeface="STFangsong" charset="-122"/>
                <a:ea typeface="STFangsong" charset="-122"/>
                <a:cs typeface="STFangsong" charset="-122"/>
              </a:rPr>
              <a:t>过程</a:t>
            </a:r>
            <a:r>
              <a:rPr lang="zh-CN" altLang="en-US" sz="4400" b="1" dirty="0" smtClean="0">
                <a:solidFill>
                  <a:schemeClr val="bg1"/>
                </a:solidFill>
                <a:latin typeface="STFangsong" charset="-122"/>
                <a:ea typeface="STFangsong" charset="-122"/>
                <a:cs typeface="STFangsong" charset="-122"/>
              </a:rPr>
              <a:t>支持</a:t>
            </a:r>
            <a:r>
              <a:rPr lang="en-US" altLang="zh-CN" sz="4400" b="1" dirty="0" smtClean="0">
                <a:solidFill>
                  <a:schemeClr val="bg1"/>
                </a:solidFill>
                <a:latin typeface="STFangsong" charset="-122"/>
                <a:ea typeface="STFangsong" charset="-122"/>
                <a:cs typeface="STFangsong" charset="-122"/>
              </a:rPr>
              <a:t>App</a:t>
            </a:r>
            <a:endParaRPr lang="zh-CN" altLang="en-US" sz="4400" b="1" dirty="0">
              <a:solidFill>
                <a:schemeClr val="bg1"/>
              </a:solidFill>
              <a:latin typeface="STFangsong" charset="-122"/>
              <a:ea typeface="STFangsong" charset="-122"/>
              <a:cs typeface="STFangsong" charset="-122"/>
            </a:endParaRPr>
          </a:p>
        </p:txBody>
      </p:sp>
      <p:sp>
        <p:nvSpPr>
          <p:cNvPr id="7" name="文本框 6"/>
          <p:cNvSpPr txBox="1"/>
          <p:nvPr/>
        </p:nvSpPr>
        <p:spPr>
          <a:xfrm>
            <a:off x="735257" y="4092574"/>
            <a:ext cx="6984826" cy="1815882"/>
          </a:xfrm>
          <a:prstGeom prst="rect">
            <a:avLst/>
          </a:prstGeom>
          <a:noFill/>
        </p:spPr>
        <p:txBody>
          <a:bodyPr wrap="square" rtlCol="0">
            <a:spAutoFit/>
          </a:bodyPr>
          <a:lstStyle>
            <a:defPPr>
              <a:defRPr lang="zh-CN"/>
            </a:defPPr>
            <a:lvl1pPr>
              <a:defRPr sz="3600" b="1">
                <a:solidFill>
                  <a:schemeClr val="bg1"/>
                </a:solidFill>
                <a:latin typeface="Gotham Rounded Medium" panose="02000000000000000000" pitchFamily="50" charset="0"/>
              </a:defRPr>
            </a:lvl1pPr>
          </a:lstStyle>
          <a:p>
            <a:r>
              <a:rPr lang="zh-CN" altLang="en-US" sz="2800" dirty="0" smtClean="0">
                <a:latin typeface="STFangsong" charset="-122"/>
                <a:ea typeface="STFangsong" charset="-122"/>
                <a:cs typeface="STFangsong" charset="-122"/>
              </a:rPr>
              <a:t>浙江大学城市学院</a:t>
            </a:r>
            <a:endParaRPr lang="en-US" altLang="zh-CN" sz="2800" dirty="0" smtClean="0">
              <a:latin typeface="STFangsong" charset="-122"/>
              <a:ea typeface="STFangsong" charset="-122"/>
              <a:cs typeface="STFangsong" charset="-122"/>
            </a:endParaRPr>
          </a:p>
          <a:p>
            <a:r>
              <a:rPr lang="zh-CN" altLang="en-US" sz="2800" dirty="0" smtClean="0">
                <a:latin typeface="STFangsong" charset="-122"/>
                <a:ea typeface="STFangsong" charset="-122"/>
                <a:cs typeface="STFangsong" charset="-122"/>
              </a:rPr>
              <a:t>计算机系</a:t>
            </a:r>
            <a:endParaRPr lang="en-US" altLang="zh-CN" sz="2800" dirty="0" smtClean="0">
              <a:latin typeface="STFangsong" charset="-122"/>
              <a:ea typeface="STFangsong" charset="-122"/>
              <a:cs typeface="STFangsong" charset="-122"/>
            </a:endParaRPr>
          </a:p>
          <a:p>
            <a:r>
              <a:rPr lang="zh-CN" altLang="en-US" sz="2800" dirty="0" smtClean="0">
                <a:latin typeface="STFangsong" charset="-122"/>
                <a:ea typeface="STFangsong" charset="-122"/>
                <a:cs typeface="STFangsong" charset="-122"/>
              </a:rPr>
              <a:t>彭彬</a:t>
            </a:r>
            <a:endParaRPr lang="en-US" altLang="zh-CN" sz="2800" dirty="0" smtClean="0">
              <a:latin typeface="STFangsong" charset="-122"/>
              <a:ea typeface="STFangsong" charset="-122"/>
              <a:cs typeface="STFangsong" charset="-122"/>
            </a:endParaRPr>
          </a:p>
          <a:p>
            <a:r>
              <a:rPr lang="en-US" altLang="zh-CN" sz="2800" dirty="0" smtClean="0">
                <a:latin typeface="STFangsong" charset="-122"/>
                <a:ea typeface="STFangsong" charset="-122"/>
                <a:cs typeface="STFangsong" charset="-122"/>
                <a:hlinkClick r:id="rId2"/>
              </a:rPr>
              <a:t>pengb@zucc.edu.cn</a:t>
            </a:r>
            <a:r>
              <a:rPr lang="en-US" altLang="zh-CN" sz="2800" dirty="0" smtClean="0">
                <a:latin typeface="STFangsong" charset="-122"/>
                <a:ea typeface="STFangsong" charset="-122"/>
                <a:cs typeface="STFangsong" charset="-122"/>
              </a:rPr>
              <a:t> 13588835530</a:t>
            </a:r>
            <a:endParaRPr lang="zh-CN" altLang="en-US" sz="2800" dirty="0">
              <a:latin typeface="STFangsong" charset="-122"/>
              <a:ea typeface="STFangsong" charset="-122"/>
              <a:cs typeface="STFangsong" charset="-122"/>
            </a:endParaRPr>
          </a:p>
        </p:txBody>
      </p:sp>
      <p:sp>
        <p:nvSpPr>
          <p:cNvPr id="10" name="矩形 9"/>
          <p:cNvSpPr/>
          <p:nvPr/>
        </p:nvSpPr>
        <p:spPr>
          <a:xfrm>
            <a:off x="737021" y="2330659"/>
            <a:ext cx="2685351" cy="923330"/>
          </a:xfrm>
          <a:prstGeom prst="rect">
            <a:avLst/>
          </a:prstGeom>
        </p:spPr>
        <p:txBody>
          <a:bodyPr wrap="none">
            <a:spAutoFit/>
          </a:bodyPr>
          <a:lstStyle/>
          <a:p>
            <a:r>
              <a:rPr lang="en-US" altLang="zh-CN" sz="5400" b="1" dirty="0" err="1">
                <a:solidFill>
                  <a:schemeClr val="bg1"/>
                </a:solidFill>
                <a:latin typeface="Gotham Rounded Medium" panose="02000000000000000000" pitchFamily="50" charset="0"/>
              </a:rPr>
              <a:t>DoctorZ</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2563522"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交互工具</a:t>
            </a:r>
            <a:r>
              <a:rPr lang="en-US" altLang="zh-CN" sz="2800" b="1" dirty="0" smtClean="0">
                <a:solidFill>
                  <a:schemeClr val="tx1">
                    <a:lumMod val="75000"/>
                    <a:lumOff val="25000"/>
                  </a:schemeClr>
                </a:solidFill>
                <a:latin typeface="STFangsong" charset="-122"/>
                <a:ea typeface="STFangsong" charset="-122"/>
                <a:cs typeface="STFangsong" charset="-122"/>
              </a:rPr>
              <a:t>--</a:t>
            </a:r>
            <a:r>
              <a:rPr lang="zh-CN" altLang="en-US" sz="2800" b="1" dirty="0" smtClean="0">
                <a:solidFill>
                  <a:schemeClr val="tx1">
                    <a:lumMod val="75000"/>
                    <a:lumOff val="25000"/>
                  </a:schemeClr>
                </a:solidFill>
                <a:latin typeface="STFangsong" charset="-122"/>
                <a:ea typeface="STFangsong" charset="-122"/>
                <a:cs typeface="STFangsong" charset="-122"/>
              </a:rPr>
              <a:t>签到</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5" name="矩形 4"/>
          <p:cNvSpPr/>
          <p:nvPr/>
        </p:nvSpPr>
        <p:spPr>
          <a:xfrm>
            <a:off x="1226820" y="772360"/>
            <a:ext cx="9746247" cy="1995418"/>
          </a:xfrm>
          <a:prstGeom prst="rect">
            <a:avLst/>
          </a:prstGeom>
        </p:spPr>
        <p:txBody>
          <a:bodyPr wrap="square">
            <a:spAutoFit/>
          </a:bodyPr>
          <a:lstStyle/>
          <a:p>
            <a:pPr defTabSz="-635">
              <a:lnSpc>
                <a:spcPct val="150000"/>
              </a:lnSpc>
              <a:spcAft>
                <a:spcPts val="800"/>
              </a:spcAft>
              <a:tabLst>
                <a:tab pos="0" algn="l"/>
              </a:tabLst>
            </a:pPr>
            <a:r>
              <a:rPr lang="zh-CN" sz="2000" dirty="0" smtClean="0">
                <a:latin typeface="STFangsong" charset="-122"/>
                <a:ea typeface="STFangsong" charset="-122"/>
                <a:cs typeface="STFangsong" charset="-122"/>
              </a:rPr>
              <a:t>签到功能，提供了新的三种签到模式</a:t>
            </a:r>
            <a:r>
              <a:rPr lang="en-US" altLang="zh-CN" sz="2000" dirty="0" smtClean="0">
                <a:latin typeface="STFangsong" charset="-122"/>
                <a:ea typeface="STFangsong" charset="-122"/>
                <a:cs typeface="STFangsong" charset="-122"/>
              </a:rPr>
              <a:t>——</a:t>
            </a:r>
            <a:r>
              <a:rPr lang="zh-CN" altLang="en-US" sz="2000" dirty="0">
                <a:latin typeface="STFangsong" charset="-122"/>
                <a:ea typeface="STFangsong" charset="-122"/>
                <a:cs typeface="STFangsong" charset="-122"/>
              </a:rPr>
              <a:t>随机数签到、扫码</a:t>
            </a:r>
            <a:r>
              <a:rPr lang="zh-CN" altLang="en-US" sz="2000" dirty="0" smtClean="0">
                <a:latin typeface="STFangsong" charset="-122"/>
                <a:ea typeface="STFangsong" charset="-122"/>
                <a:cs typeface="STFangsong" charset="-122"/>
              </a:rPr>
              <a:t>签到、位置签到。老师可以根据自己的喜好，任选一种签到方式。</a:t>
            </a:r>
          </a:p>
          <a:p>
            <a:pPr defTabSz="-635">
              <a:lnSpc>
                <a:spcPct val="150000"/>
              </a:lnSpc>
              <a:spcAft>
                <a:spcPts val="800"/>
              </a:spcAft>
              <a:tabLst>
                <a:tab pos="0" algn="l"/>
              </a:tabLst>
            </a:pPr>
            <a:r>
              <a:rPr lang="zh-CN" altLang="en-US" sz="2000" i="1" dirty="0">
                <a:latin typeface="STFangsong" charset="-122"/>
                <a:ea typeface="STFangsong" charset="-122"/>
                <a:cs typeface="STFangsong" charset="-122"/>
              </a:rPr>
              <a:t>*</a:t>
            </a:r>
            <a:r>
              <a:rPr lang="zh-CN" altLang="en-US" i="1" dirty="0" smtClean="0">
                <a:latin typeface="STFangsong" charset="-122"/>
                <a:ea typeface="STFangsong" charset="-122"/>
                <a:cs typeface="STFangsong" charset="-122"/>
              </a:rPr>
              <a:t>由于室内定位的存在不准确的情况，建议使用随机数签到和二维码签到；我们正在开发基于环境的签到模式；</a:t>
            </a:r>
            <a:endParaRPr lang="zh-CN" altLang="en-US" sz="2000" i="1" dirty="0" smtClean="0">
              <a:latin typeface="STFangsong" charset="-122"/>
              <a:ea typeface="STFangsong" charset="-122"/>
              <a:cs typeface="STFangsong" charset="-122"/>
            </a:endParaRPr>
          </a:p>
        </p:txBody>
      </p:sp>
      <p:pic>
        <p:nvPicPr>
          <p:cNvPr id="6" name="图片 5"/>
          <p:cNvPicPr>
            <a:picLocks noChangeAspect="1"/>
          </p:cNvPicPr>
          <p:nvPr/>
        </p:nvPicPr>
        <p:blipFill>
          <a:blip r:embed="rId2"/>
          <a:stretch>
            <a:fillRect/>
          </a:stretch>
        </p:blipFill>
        <p:spPr>
          <a:xfrm>
            <a:off x="1243154" y="2698646"/>
            <a:ext cx="2275073" cy="4051772"/>
          </a:xfrm>
          <a:prstGeom prst="rect">
            <a:avLst/>
          </a:prstGeom>
        </p:spPr>
      </p:pic>
      <p:pic>
        <p:nvPicPr>
          <p:cNvPr id="7" name="图片 6"/>
          <p:cNvPicPr>
            <a:picLocks noChangeAspect="1"/>
          </p:cNvPicPr>
          <p:nvPr/>
        </p:nvPicPr>
        <p:blipFill>
          <a:blip r:embed="rId3"/>
          <a:stretch>
            <a:fillRect/>
          </a:stretch>
        </p:blipFill>
        <p:spPr>
          <a:xfrm>
            <a:off x="3959922" y="2687889"/>
            <a:ext cx="2387439" cy="4051773"/>
          </a:xfrm>
          <a:prstGeom prst="rect">
            <a:avLst/>
          </a:prstGeom>
        </p:spPr>
      </p:pic>
      <p:pic>
        <p:nvPicPr>
          <p:cNvPr id="8" name="图片 7"/>
          <p:cNvPicPr>
            <a:picLocks noChangeAspect="1"/>
          </p:cNvPicPr>
          <p:nvPr/>
        </p:nvPicPr>
        <p:blipFill>
          <a:blip r:embed="rId4"/>
          <a:stretch>
            <a:fillRect/>
          </a:stretch>
        </p:blipFill>
        <p:spPr>
          <a:xfrm>
            <a:off x="6788373" y="2634229"/>
            <a:ext cx="2316715" cy="4029960"/>
          </a:xfrm>
          <a:prstGeom prst="rect">
            <a:avLst/>
          </a:prstGeom>
        </p:spPr>
      </p:pic>
    </p:spTree>
    <p:extLst>
      <p:ext uri="{BB962C8B-B14F-4D97-AF65-F5344CB8AC3E}">
        <p14:creationId xmlns:p14="http://schemas.microsoft.com/office/powerpoint/2010/main" val="412552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687" y="1955494"/>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12687" y="1955494"/>
            <a:ext cx="1940494"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91705" y="1400123"/>
            <a:ext cx="1252266" cy="400110"/>
          </a:xfrm>
          <a:prstGeom prst="rect">
            <a:avLst/>
          </a:prstGeom>
          <a:noFill/>
        </p:spPr>
        <p:txBody>
          <a:bodyPr wrap="none" rtlCol="0">
            <a:spAutoFit/>
          </a:bodyPr>
          <a:lstStyle/>
          <a:p>
            <a:pPr algn="r"/>
            <a:r>
              <a:rPr lang="zh-CN" altLang="en-US" sz="2000" b="1" dirty="0" smtClean="0">
                <a:solidFill>
                  <a:srgbClr val="48A2A0"/>
                </a:solidFill>
                <a:latin typeface="STFangsong" charset="-122"/>
                <a:ea typeface="STFangsong" charset="-122"/>
                <a:cs typeface="STFangsong" charset="-122"/>
              </a:rPr>
              <a:t>快速</a:t>
            </a:r>
            <a:r>
              <a:rPr lang="en-US" altLang="zh-CN" sz="2000" b="1" dirty="0" smtClean="0">
                <a:solidFill>
                  <a:srgbClr val="48A2A0"/>
                </a:solidFill>
                <a:latin typeface="STFangsong" charset="-122"/>
                <a:ea typeface="STFangsong" charset="-122"/>
                <a:cs typeface="STFangsong" charset="-122"/>
              </a:rPr>
              <a:t>Quiz</a:t>
            </a:r>
            <a:r>
              <a:rPr lang="zh-CN" altLang="zh-CN" sz="2000" b="1" dirty="0" smtClean="0">
                <a:solidFill>
                  <a:srgbClr val="48A2A0"/>
                </a:solidFill>
                <a:latin typeface="STFangsong" charset="-122"/>
                <a:ea typeface="STFangsong" charset="-122"/>
                <a:cs typeface="STFangsong" charset="-122"/>
              </a:rPr>
              <a:t> </a:t>
            </a:r>
            <a:endParaRPr lang="zh-CN" altLang="en-US" sz="2000" b="1" dirty="0">
              <a:solidFill>
                <a:srgbClr val="48A2A0"/>
              </a:solidFill>
              <a:latin typeface="STFangsong" charset="-122"/>
              <a:ea typeface="STFangsong" charset="-122"/>
              <a:cs typeface="STFangsong" charset="-122"/>
            </a:endParaRPr>
          </a:p>
        </p:txBody>
      </p:sp>
      <p:sp>
        <p:nvSpPr>
          <p:cNvPr id="5" name="文本框 4"/>
          <p:cNvSpPr txBox="1"/>
          <p:nvPr/>
        </p:nvSpPr>
        <p:spPr>
          <a:xfrm>
            <a:off x="512687" y="2472108"/>
            <a:ext cx="2730771" cy="923330"/>
          </a:xfrm>
          <a:prstGeom prst="rect">
            <a:avLst/>
          </a:prstGeom>
          <a:noFill/>
        </p:spPr>
        <p:txBody>
          <a:bodyPr wrap="square" rtlCol="0">
            <a:spAutoFit/>
          </a:bodyPr>
          <a:lstStyle/>
          <a:p>
            <a:r>
              <a:rPr lang="zh-CN" altLang="en-US" dirty="0">
                <a:latin typeface="STFangsong" charset="-122"/>
                <a:ea typeface="STFangsong" charset="-122"/>
                <a:cs typeface="STFangsong" charset="-122"/>
              </a:rPr>
              <a:t>面向手机的在线测试，用于快速学习效果评估，基础能力评测等。</a:t>
            </a:r>
          </a:p>
        </p:txBody>
      </p:sp>
      <p:sp>
        <p:nvSpPr>
          <p:cNvPr id="6" name="圆角矩形 5"/>
          <p:cNvSpPr/>
          <p:nvPr/>
        </p:nvSpPr>
        <p:spPr>
          <a:xfrm>
            <a:off x="4108087" y="1955494"/>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108086" y="1955494"/>
            <a:ext cx="2017291"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08087" y="1365639"/>
            <a:ext cx="1867819" cy="400110"/>
          </a:xfrm>
          <a:prstGeom prst="rect">
            <a:avLst/>
          </a:prstGeom>
          <a:noFill/>
        </p:spPr>
        <p:txBody>
          <a:bodyPr wrap="none" rtlCol="0">
            <a:spAutoFit/>
          </a:bodyPr>
          <a:lstStyle/>
          <a:p>
            <a:pPr algn="r"/>
            <a:r>
              <a:rPr lang="en-US" altLang="zh-CN" sz="2000" b="1" dirty="0" smtClean="0">
                <a:solidFill>
                  <a:srgbClr val="48A2A0"/>
                </a:solidFill>
              </a:rPr>
              <a:t>Minutes</a:t>
            </a:r>
            <a:r>
              <a:rPr lang="zh-CN" altLang="en-US" sz="2000" b="1" dirty="0" smtClean="0">
                <a:solidFill>
                  <a:srgbClr val="48A2A0"/>
                </a:solidFill>
              </a:rPr>
              <a:t> </a:t>
            </a:r>
            <a:r>
              <a:rPr lang="en-US" altLang="zh-CN" sz="2000" b="1" dirty="0" smtClean="0">
                <a:solidFill>
                  <a:srgbClr val="48A2A0"/>
                </a:solidFill>
              </a:rPr>
              <a:t>Paper</a:t>
            </a:r>
            <a:endParaRPr lang="zh-CN" altLang="en-US" sz="2000" b="1" dirty="0">
              <a:solidFill>
                <a:srgbClr val="48A2A0"/>
              </a:solidFill>
            </a:endParaRPr>
          </a:p>
        </p:txBody>
      </p:sp>
      <p:sp>
        <p:nvSpPr>
          <p:cNvPr id="10" name="圆角矩形 9"/>
          <p:cNvSpPr/>
          <p:nvPr/>
        </p:nvSpPr>
        <p:spPr>
          <a:xfrm>
            <a:off x="7703487" y="1955494"/>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703487" y="1955494"/>
            <a:ext cx="2057457"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737150" y="1342516"/>
            <a:ext cx="1210588" cy="400110"/>
          </a:xfrm>
          <a:prstGeom prst="rect">
            <a:avLst/>
          </a:prstGeom>
          <a:noFill/>
        </p:spPr>
        <p:txBody>
          <a:bodyPr wrap="none" rtlCol="0">
            <a:spAutoFit/>
          </a:bodyPr>
          <a:lstStyle/>
          <a:p>
            <a:pPr algn="r"/>
            <a:r>
              <a:rPr lang="zh-CN" altLang="en-US" sz="2000" b="1" dirty="0" smtClean="0">
                <a:solidFill>
                  <a:srgbClr val="48A2A0"/>
                </a:solidFill>
                <a:latin typeface="STFangsong" charset="-122"/>
                <a:ea typeface="STFangsong" charset="-122"/>
                <a:cs typeface="STFangsong" charset="-122"/>
              </a:rPr>
              <a:t>成绩中心</a:t>
            </a:r>
            <a:endParaRPr lang="zh-CN" altLang="en-US" sz="2000" b="1" dirty="0">
              <a:solidFill>
                <a:srgbClr val="48A2A0"/>
              </a:solidFill>
              <a:latin typeface="STFangsong" charset="-122"/>
              <a:ea typeface="STFangsong" charset="-122"/>
              <a:cs typeface="STFangsong" charset="-122"/>
            </a:endParaRPr>
          </a:p>
        </p:txBody>
      </p:sp>
      <p:sp>
        <p:nvSpPr>
          <p:cNvPr id="14" name="圆角矩形 13"/>
          <p:cNvSpPr/>
          <p:nvPr/>
        </p:nvSpPr>
        <p:spPr>
          <a:xfrm>
            <a:off x="512687" y="4147872"/>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512687" y="4147872"/>
            <a:ext cx="1940494"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4222" y="3704528"/>
            <a:ext cx="1245205" cy="400110"/>
          </a:xfrm>
          <a:prstGeom prst="rect">
            <a:avLst/>
          </a:prstGeom>
          <a:noFill/>
        </p:spPr>
        <p:txBody>
          <a:bodyPr wrap="square" rtlCol="0">
            <a:spAutoFit/>
          </a:bodyPr>
          <a:lstStyle/>
          <a:p>
            <a:pPr algn="r"/>
            <a:r>
              <a:rPr lang="zh-CN" altLang="en-US" sz="2000" b="1" smtClean="0">
                <a:solidFill>
                  <a:srgbClr val="48A2A0"/>
                </a:solidFill>
                <a:latin typeface="STFangsong" charset="-122"/>
                <a:ea typeface="STFangsong" charset="-122"/>
                <a:cs typeface="STFangsong" charset="-122"/>
              </a:rPr>
              <a:t>互评</a:t>
            </a:r>
            <a:endParaRPr lang="zh-CN" altLang="en-US" sz="2000" b="1" dirty="0">
              <a:solidFill>
                <a:srgbClr val="48A2A0"/>
              </a:solidFill>
              <a:latin typeface="STFangsong" charset="-122"/>
              <a:ea typeface="STFangsong" charset="-122"/>
              <a:cs typeface="STFangsong" charset="-122"/>
            </a:endParaRPr>
          </a:p>
        </p:txBody>
      </p:sp>
      <p:sp>
        <p:nvSpPr>
          <p:cNvPr id="18" name="圆角矩形 17"/>
          <p:cNvSpPr/>
          <p:nvPr/>
        </p:nvSpPr>
        <p:spPr>
          <a:xfrm>
            <a:off x="4108087" y="4147872"/>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108087" y="4147872"/>
            <a:ext cx="2017290"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117705" y="3663728"/>
            <a:ext cx="697627" cy="400110"/>
          </a:xfrm>
          <a:prstGeom prst="rect">
            <a:avLst/>
          </a:prstGeom>
          <a:noFill/>
        </p:spPr>
        <p:txBody>
          <a:bodyPr wrap="none" rtlCol="0">
            <a:spAutoFit/>
          </a:bodyPr>
          <a:lstStyle/>
          <a:p>
            <a:pPr algn="r"/>
            <a:r>
              <a:rPr lang="zh-CN" altLang="en-US" sz="2000" b="1" smtClean="0">
                <a:solidFill>
                  <a:srgbClr val="48A2A0"/>
                </a:solidFill>
                <a:latin typeface="STFangsong" charset="-122"/>
                <a:ea typeface="STFangsong" charset="-122"/>
                <a:cs typeface="STFangsong" charset="-122"/>
              </a:rPr>
              <a:t>分组</a:t>
            </a:r>
            <a:endParaRPr lang="zh-CN" altLang="en-US" sz="2000" b="1" dirty="0">
              <a:solidFill>
                <a:srgbClr val="48A2A0"/>
              </a:solidFill>
              <a:latin typeface="STFangsong" charset="-122"/>
              <a:ea typeface="STFangsong" charset="-122"/>
              <a:cs typeface="STFangsong" charset="-122"/>
            </a:endParaRPr>
          </a:p>
        </p:txBody>
      </p:sp>
      <p:sp>
        <p:nvSpPr>
          <p:cNvPr id="22" name="圆角矩形 21"/>
          <p:cNvSpPr/>
          <p:nvPr/>
        </p:nvSpPr>
        <p:spPr>
          <a:xfrm>
            <a:off x="7703487" y="4147872"/>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7703487" y="4147872"/>
            <a:ext cx="2057458"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755432" y="3636147"/>
            <a:ext cx="697627" cy="400110"/>
          </a:xfrm>
          <a:prstGeom prst="rect">
            <a:avLst/>
          </a:prstGeom>
          <a:noFill/>
        </p:spPr>
        <p:txBody>
          <a:bodyPr wrap="none" rtlCol="0">
            <a:spAutoFit/>
          </a:bodyPr>
          <a:lstStyle/>
          <a:p>
            <a:pPr algn="r"/>
            <a:r>
              <a:rPr lang="zh-CN" altLang="en-US" sz="2000" b="1" smtClean="0">
                <a:solidFill>
                  <a:srgbClr val="48A2A0"/>
                </a:solidFill>
                <a:latin typeface="STFangsong" charset="-122"/>
                <a:ea typeface="STFangsong" charset="-122"/>
                <a:cs typeface="STFangsong" charset="-122"/>
              </a:rPr>
              <a:t>答疑</a:t>
            </a:r>
            <a:endParaRPr lang="zh-CN" altLang="en-US" sz="2000" b="1" dirty="0">
              <a:solidFill>
                <a:srgbClr val="48A2A0"/>
              </a:solidFill>
              <a:latin typeface="STFangsong" charset="-122"/>
              <a:ea typeface="STFangsong" charset="-122"/>
              <a:cs typeface="STFangsong" charset="-122"/>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3775393"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维度二：课堂互动工具</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36" name="文本框 35"/>
          <p:cNvSpPr txBox="1"/>
          <p:nvPr/>
        </p:nvSpPr>
        <p:spPr>
          <a:xfrm>
            <a:off x="4108087" y="2436229"/>
            <a:ext cx="2730771" cy="923330"/>
          </a:xfrm>
          <a:prstGeom prst="rect">
            <a:avLst/>
          </a:prstGeom>
          <a:noFill/>
        </p:spPr>
        <p:txBody>
          <a:bodyPr wrap="square" rtlCol="0">
            <a:spAutoFit/>
          </a:bodyPr>
          <a:lstStyle/>
          <a:p>
            <a:r>
              <a:rPr lang="en-US" altLang="zh-CN" dirty="0" smtClean="0">
                <a:latin typeface="STFangsong" charset="-122"/>
                <a:ea typeface="STFangsong" charset="-122"/>
                <a:cs typeface="STFangsong" charset="-122"/>
              </a:rPr>
              <a:t>Minutes</a:t>
            </a:r>
            <a:r>
              <a:rPr lang="zh-CN" altLang="en-US" dirty="0" smtClean="0">
                <a:latin typeface="STFangsong" charset="-122"/>
                <a:ea typeface="STFangsong" charset="-122"/>
                <a:cs typeface="STFangsong" charset="-122"/>
              </a:rPr>
              <a:t> </a:t>
            </a:r>
            <a:r>
              <a:rPr lang="en-US" altLang="zh-CN" dirty="0" smtClean="0">
                <a:latin typeface="STFangsong" charset="-122"/>
                <a:ea typeface="STFangsong" charset="-122"/>
                <a:cs typeface="STFangsong" charset="-122"/>
              </a:rPr>
              <a:t>Paper</a:t>
            </a:r>
            <a:r>
              <a:rPr lang="zh-CN" altLang="en-US" dirty="0" smtClean="0">
                <a:latin typeface="STFangsong" charset="-122"/>
                <a:ea typeface="STFangsong" charset="-122"/>
                <a:cs typeface="STFangsong" charset="-122"/>
              </a:rPr>
              <a:t>是一种轻量化的问卷，一种课堂及时反馈交流的教育方法。</a:t>
            </a:r>
            <a:endParaRPr lang="zh-CN" altLang="en-US" dirty="0">
              <a:latin typeface="STFangsong" charset="-122"/>
              <a:ea typeface="STFangsong" charset="-122"/>
              <a:cs typeface="STFangsong" charset="-122"/>
            </a:endParaRPr>
          </a:p>
        </p:txBody>
      </p:sp>
      <p:sp>
        <p:nvSpPr>
          <p:cNvPr id="37" name="文本框 36"/>
          <p:cNvSpPr txBox="1"/>
          <p:nvPr/>
        </p:nvSpPr>
        <p:spPr>
          <a:xfrm>
            <a:off x="7703487" y="2419471"/>
            <a:ext cx="2730771" cy="923330"/>
          </a:xfrm>
          <a:prstGeom prst="rect">
            <a:avLst/>
          </a:prstGeom>
          <a:noFill/>
        </p:spPr>
        <p:txBody>
          <a:bodyPr wrap="square" rtlCol="0">
            <a:spAutoFit/>
          </a:bodyPr>
          <a:lstStyle/>
          <a:p>
            <a:r>
              <a:rPr lang="zh-CN" altLang="en-US" dirty="0" smtClean="0">
                <a:latin typeface="STFangsong" charset="-122"/>
                <a:ea typeface="STFangsong" charset="-122"/>
                <a:cs typeface="STFangsong" charset="-122"/>
              </a:rPr>
              <a:t>对接各种成绩来源，提供成绩分布，发展趋势，学习</a:t>
            </a:r>
            <a:r>
              <a:rPr lang="zh-CN" altLang="en-US" smtClean="0">
                <a:latin typeface="STFangsong" charset="-122"/>
                <a:ea typeface="STFangsong" charset="-122"/>
                <a:cs typeface="STFangsong" charset="-122"/>
              </a:rPr>
              <a:t>结果一目了然。</a:t>
            </a:r>
            <a:endParaRPr lang="zh-CN" altLang="en-US" dirty="0">
              <a:latin typeface="STFangsong" charset="-122"/>
              <a:ea typeface="STFangsong" charset="-122"/>
              <a:cs typeface="STFangsong" charset="-122"/>
            </a:endParaRPr>
          </a:p>
        </p:txBody>
      </p:sp>
      <p:sp>
        <p:nvSpPr>
          <p:cNvPr id="38" name="文本框 37"/>
          <p:cNvSpPr txBox="1"/>
          <p:nvPr/>
        </p:nvSpPr>
        <p:spPr>
          <a:xfrm>
            <a:off x="512687" y="4696358"/>
            <a:ext cx="2730771" cy="646331"/>
          </a:xfrm>
          <a:prstGeom prst="rect">
            <a:avLst/>
          </a:prstGeom>
          <a:noFill/>
        </p:spPr>
        <p:txBody>
          <a:bodyPr wrap="square" rtlCol="0">
            <a:spAutoFit/>
          </a:bodyPr>
          <a:lstStyle/>
          <a:p>
            <a:r>
              <a:rPr lang="zh-CN" altLang="en-US" dirty="0" smtClean="0">
                <a:latin typeface="STFangsong" charset="-122"/>
                <a:ea typeface="STFangsong" charset="-122"/>
                <a:cs typeface="STFangsong" charset="-122"/>
              </a:rPr>
              <a:t>提供学生完成任务后的互相评价；</a:t>
            </a:r>
            <a:endParaRPr lang="zh-CN" altLang="en-US" dirty="0">
              <a:latin typeface="STFangsong" charset="-122"/>
              <a:ea typeface="STFangsong" charset="-122"/>
              <a:cs typeface="STFangsong" charset="-122"/>
            </a:endParaRPr>
          </a:p>
        </p:txBody>
      </p:sp>
      <p:sp>
        <p:nvSpPr>
          <p:cNvPr id="39" name="文本框 38"/>
          <p:cNvSpPr txBox="1"/>
          <p:nvPr/>
        </p:nvSpPr>
        <p:spPr>
          <a:xfrm>
            <a:off x="4117705" y="4696357"/>
            <a:ext cx="2730771" cy="646331"/>
          </a:xfrm>
          <a:prstGeom prst="rect">
            <a:avLst/>
          </a:prstGeom>
          <a:noFill/>
        </p:spPr>
        <p:txBody>
          <a:bodyPr wrap="square" rtlCol="0">
            <a:spAutoFit/>
          </a:bodyPr>
          <a:lstStyle/>
          <a:p>
            <a:r>
              <a:rPr lang="zh-CN" altLang="en-US" dirty="0" smtClean="0">
                <a:latin typeface="STFangsong" charset="-122"/>
                <a:ea typeface="STFangsong" charset="-122"/>
                <a:cs typeface="STFangsong" charset="-122"/>
              </a:rPr>
              <a:t>自助分组，便于开展翻转课堂，分组实验等。</a:t>
            </a:r>
            <a:endParaRPr lang="zh-CN" altLang="en-US" dirty="0">
              <a:latin typeface="STFangsong" charset="-122"/>
              <a:ea typeface="STFangsong" charset="-122"/>
              <a:cs typeface="STFangsong" charset="-122"/>
            </a:endParaRPr>
          </a:p>
        </p:txBody>
      </p:sp>
      <p:sp>
        <p:nvSpPr>
          <p:cNvPr id="40" name="文本框 39"/>
          <p:cNvSpPr txBox="1"/>
          <p:nvPr/>
        </p:nvSpPr>
        <p:spPr>
          <a:xfrm>
            <a:off x="7737150" y="4640741"/>
            <a:ext cx="2730771" cy="1200329"/>
          </a:xfrm>
          <a:prstGeom prst="rect">
            <a:avLst/>
          </a:prstGeom>
          <a:noFill/>
        </p:spPr>
        <p:txBody>
          <a:bodyPr wrap="square" rtlCol="0">
            <a:spAutoFit/>
          </a:bodyPr>
          <a:lstStyle/>
          <a:p>
            <a:r>
              <a:rPr lang="zh-CN" altLang="en-US" dirty="0" smtClean="0">
                <a:latin typeface="STFangsong" charset="-122"/>
                <a:ea typeface="STFangsong" charset="-122"/>
                <a:cs typeface="STFangsong" charset="-122"/>
              </a:rPr>
              <a:t>提供课外的问答途径，而且可以引导学生之间互助回答</a:t>
            </a:r>
            <a:r>
              <a:rPr lang="zh-CN" altLang="en-US" smtClean="0">
                <a:latin typeface="STFangsong" charset="-122"/>
                <a:ea typeface="STFangsong" charset="-122"/>
                <a:cs typeface="STFangsong" charset="-122"/>
              </a:rPr>
              <a:t>问题，减轻老师工作负担。</a:t>
            </a:r>
            <a:endParaRPr lang="zh-CN" altLang="en-US" dirty="0">
              <a:latin typeface="STFangsong" charset="-122"/>
              <a:ea typeface="STFangsong" charset="-122"/>
              <a:cs typeface="STFangsong" charset="-122"/>
            </a:endParaRPr>
          </a:p>
        </p:txBody>
      </p:sp>
      <p:sp>
        <p:nvSpPr>
          <p:cNvPr id="41" name="矩形 40"/>
          <p:cNvSpPr/>
          <p:nvPr/>
        </p:nvSpPr>
        <p:spPr>
          <a:xfrm>
            <a:off x="491705" y="5803266"/>
            <a:ext cx="7617761" cy="646331"/>
          </a:xfrm>
          <a:prstGeom prst="rect">
            <a:avLst/>
          </a:prstGeom>
        </p:spPr>
        <p:txBody>
          <a:bodyPr wrap="square">
            <a:spAutoFit/>
          </a:bodyPr>
          <a:lstStyle/>
          <a:p>
            <a:pPr marL="285750" indent="-285750">
              <a:lnSpc>
                <a:spcPct val="150000"/>
              </a:lnSpc>
              <a:buClr>
                <a:srgbClr val="48A2A0"/>
              </a:buClr>
              <a:buFont typeface="Wingdings" panose="05000000000000000000" pitchFamily="2" charset="2"/>
              <a:buChar char="l"/>
            </a:pPr>
            <a:r>
              <a:rPr lang="zh-CN" altLang="en-US" sz="1200" b="1" i="1" dirty="0" smtClean="0">
                <a:solidFill>
                  <a:srgbClr val="4D402B"/>
                </a:solidFill>
                <a:latin typeface="STFangsong" charset="-122"/>
                <a:ea typeface="STFangsong" charset="-122"/>
                <a:cs typeface="STFangsong" charset="-122"/>
              </a:rPr>
              <a:t>除了上述主要的工具，</a:t>
            </a:r>
            <a:r>
              <a:rPr lang="en-US" altLang="zh-CN" sz="1200" b="1" i="1" dirty="0" err="1" smtClean="0">
                <a:solidFill>
                  <a:srgbClr val="4D402B"/>
                </a:solidFill>
                <a:latin typeface="STFangsong" charset="-122"/>
                <a:ea typeface="STFangsong" charset="-122"/>
                <a:cs typeface="STFangsong" charset="-122"/>
              </a:rPr>
              <a:t>DoctorZ</a:t>
            </a:r>
            <a:r>
              <a:rPr lang="zh-CN" altLang="en-US" sz="1200" b="1" i="1" dirty="0" smtClean="0">
                <a:solidFill>
                  <a:srgbClr val="4D402B"/>
                </a:solidFill>
                <a:latin typeface="STFangsong" charset="-122"/>
                <a:ea typeface="STFangsong" charset="-122"/>
                <a:cs typeface="STFangsong" charset="-122"/>
              </a:rPr>
              <a:t>还进一步提供了投票，抽签，公告，问卷调查等基本常用工具；</a:t>
            </a:r>
          </a:p>
          <a:p>
            <a:pPr marL="285750" indent="-285750">
              <a:lnSpc>
                <a:spcPct val="150000"/>
              </a:lnSpc>
              <a:buClr>
                <a:srgbClr val="48A2A0"/>
              </a:buClr>
              <a:buFont typeface="Wingdings" panose="05000000000000000000" pitchFamily="2" charset="2"/>
              <a:buChar char="l"/>
            </a:pPr>
            <a:r>
              <a:rPr lang="zh-CN" altLang="en-US" sz="1200" b="1" i="1" dirty="0" smtClean="0">
                <a:latin typeface="STFangsong" charset="-122"/>
                <a:ea typeface="STFangsong" charset="-122"/>
                <a:cs typeface="STFangsong" charset="-122"/>
              </a:rPr>
              <a:t>适应</a:t>
            </a:r>
            <a:r>
              <a:rPr lang="en-US" altLang="zh-CN" sz="1200" b="1" i="1" dirty="0" smtClean="0">
                <a:latin typeface="STFangsong" charset="-122"/>
                <a:ea typeface="STFangsong" charset="-122"/>
                <a:cs typeface="STFangsong" charset="-122"/>
              </a:rPr>
              <a:t>SPOC</a:t>
            </a:r>
            <a:r>
              <a:rPr lang="zh-CN" altLang="en-US" sz="1200" b="1" i="1" dirty="0" smtClean="0">
                <a:latin typeface="STFangsong" charset="-122"/>
                <a:ea typeface="STFangsong" charset="-122"/>
                <a:cs typeface="STFangsong" charset="-122"/>
              </a:rPr>
              <a:t>类型的新教学方式的发展</a:t>
            </a:r>
            <a:endParaRPr lang="zh-CN" altLang="en-US" sz="1200" b="1" i="1" dirty="0">
              <a:latin typeface="STFangsong" charset="-122"/>
              <a:ea typeface="STFangsong" charset="-122"/>
              <a:cs typeface="STFangsong" charset="-122"/>
            </a:endParaRPr>
          </a:p>
        </p:txBody>
      </p:sp>
    </p:spTree>
    <p:extLst>
      <p:ext uri="{BB962C8B-B14F-4D97-AF65-F5344CB8AC3E}">
        <p14:creationId xmlns:p14="http://schemas.microsoft.com/office/powerpoint/2010/main" val="500628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3387466"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交互工具</a:t>
            </a:r>
            <a:r>
              <a:rPr lang="en-US" altLang="zh-CN" sz="2800" b="1" dirty="0" smtClean="0">
                <a:solidFill>
                  <a:schemeClr val="tx1">
                    <a:lumMod val="75000"/>
                    <a:lumOff val="25000"/>
                  </a:schemeClr>
                </a:solidFill>
                <a:latin typeface="STFangsong" charset="-122"/>
                <a:ea typeface="STFangsong" charset="-122"/>
                <a:cs typeface="STFangsong" charset="-122"/>
              </a:rPr>
              <a:t>—</a:t>
            </a:r>
            <a:r>
              <a:rPr lang="zh-CN" altLang="en-US" sz="2800" b="1" dirty="0" smtClean="0">
                <a:solidFill>
                  <a:schemeClr val="tx1">
                    <a:lumMod val="75000"/>
                    <a:lumOff val="25000"/>
                  </a:schemeClr>
                </a:solidFill>
                <a:latin typeface="STFangsong" charset="-122"/>
                <a:ea typeface="STFangsong" charset="-122"/>
                <a:cs typeface="STFangsong" charset="-122"/>
              </a:rPr>
              <a:t>快速</a:t>
            </a:r>
            <a:r>
              <a:rPr lang="en-US" altLang="zh-CN" sz="2800" b="1" dirty="0" smtClean="0">
                <a:solidFill>
                  <a:schemeClr val="tx1">
                    <a:lumMod val="75000"/>
                    <a:lumOff val="25000"/>
                  </a:schemeClr>
                </a:solidFill>
                <a:latin typeface="STFangsong" charset="-122"/>
                <a:ea typeface="STFangsong" charset="-122"/>
                <a:cs typeface="STFangsong" charset="-122"/>
              </a:rPr>
              <a:t>Quiz</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5" name="矩形 4"/>
          <p:cNvSpPr/>
          <p:nvPr/>
        </p:nvSpPr>
        <p:spPr>
          <a:xfrm>
            <a:off x="830527" y="933501"/>
            <a:ext cx="9746247" cy="481670"/>
          </a:xfrm>
          <a:prstGeom prst="rect">
            <a:avLst/>
          </a:prstGeom>
        </p:spPr>
        <p:txBody>
          <a:bodyPr wrap="square">
            <a:spAutoFit/>
          </a:bodyPr>
          <a:lstStyle/>
          <a:p>
            <a:pPr defTabSz="-635">
              <a:lnSpc>
                <a:spcPct val="150000"/>
              </a:lnSpc>
              <a:spcAft>
                <a:spcPts val="800"/>
              </a:spcAft>
              <a:tabLst>
                <a:tab pos="0" algn="l"/>
              </a:tabLst>
            </a:pPr>
            <a:r>
              <a:rPr lang="zh-CN" altLang="en-US" sz="2000" dirty="0" smtClean="0">
                <a:latin typeface="STFangsong" charset="-122"/>
                <a:ea typeface="STFangsong" charset="-122"/>
                <a:cs typeface="STFangsong" charset="-122"/>
              </a:rPr>
              <a:t>快速</a:t>
            </a:r>
            <a:r>
              <a:rPr lang="en-US" altLang="zh-CN" sz="2000" dirty="0" smtClean="0">
                <a:latin typeface="STFangsong" charset="-122"/>
                <a:ea typeface="STFangsong" charset="-122"/>
                <a:cs typeface="STFangsong" charset="-122"/>
              </a:rPr>
              <a:t>Quiz</a:t>
            </a:r>
            <a:r>
              <a:rPr lang="zh-CN" altLang="en-US" sz="2000" dirty="0" smtClean="0">
                <a:latin typeface="STFangsong" charset="-122"/>
                <a:ea typeface="STFangsong" charset="-122"/>
                <a:cs typeface="STFangsong" charset="-122"/>
              </a:rPr>
              <a:t>用于随堂小评估，小调研</a:t>
            </a:r>
            <a:endParaRPr lang="zh-CN" altLang="en-US" sz="2000" i="1" dirty="0" smtClean="0">
              <a:latin typeface="STFangsong" charset="-122"/>
              <a:ea typeface="STFangsong" charset="-122"/>
              <a:cs typeface="STFangsong"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876" y="1456721"/>
            <a:ext cx="2978715" cy="529814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973" y="1456721"/>
            <a:ext cx="3036701" cy="540127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flipV="1">
            <a:off x="7144606" y="1415171"/>
            <a:ext cx="2870428" cy="5442829"/>
          </a:xfrm>
          <a:prstGeom prst="rect">
            <a:avLst/>
          </a:prstGeom>
        </p:spPr>
      </p:pic>
    </p:spTree>
    <p:extLst>
      <p:ext uri="{BB962C8B-B14F-4D97-AF65-F5344CB8AC3E}">
        <p14:creationId xmlns:p14="http://schemas.microsoft.com/office/powerpoint/2010/main" val="1044978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4823756"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交互工具</a:t>
            </a:r>
            <a:r>
              <a:rPr lang="en-US" altLang="zh-CN" sz="2800" b="1" dirty="0" smtClean="0">
                <a:solidFill>
                  <a:schemeClr val="tx1">
                    <a:lumMod val="75000"/>
                    <a:lumOff val="25000"/>
                  </a:schemeClr>
                </a:solidFill>
                <a:latin typeface="STFangsong" charset="-122"/>
                <a:ea typeface="STFangsong" charset="-122"/>
                <a:cs typeface="STFangsong" charset="-122"/>
              </a:rPr>
              <a:t>—</a:t>
            </a:r>
            <a:r>
              <a:rPr lang="zh-CN" altLang="en-US" sz="2800" b="1" dirty="0" smtClean="0">
                <a:solidFill>
                  <a:schemeClr val="tx1">
                    <a:lumMod val="75000"/>
                    <a:lumOff val="25000"/>
                  </a:schemeClr>
                </a:solidFill>
                <a:latin typeface="STFangsong" charset="-122"/>
                <a:ea typeface="STFangsong" charset="-122"/>
                <a:cs typeface="STFangsong" charset="-122"/>
              </a:rPr>
              <a:t>快速查看</a:t>
            </a:r>
            <a:r>
              <a:rPr lang="en-US" altLang="zh-CN" sz="2800" b="1" dirty="0" smtClean="0">
                <a:solidFill>
                  <a:schemeClr val="tx1">
                    <a:lumMod val="75000"/>
                    <a:lumOff val="25000"/>
                  </a:schemeClr>
                </a:solidFill>
                <a:latin typeface="STFangsong" charset="-122"/>
                <a:ea typeface="STFangsong" charset="-122"/>
                <a:cs typeface="STFangsong" charset="-122"/>
              </a:rPr>
              <a:t>Quiz</a:t>
            </a:r>
            <a:r>
              <a:rPr lang="zh-CN" altLang="en-US" sz="2800" b="1" dirty="0" smtClean="0">
                <a:solidFill>
                  <a:schemeClr val="tx1">
                    <a:lumMod val="75000"/>
                    <a:lumOff val="25000"/>
                  </a:schemeClr>
                </a:solidFill>
                <a:latin typeface="STFangsong" charset="-122"/>
                <a:ea typeface="STFangsong" charset="-122"/>
                <a:cs typeface="STFangsong" charset="-122"/>
              </a:rPr>
              <a:t>结果</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5" name="矩形 4"/>
          <p:cNvSpPr/>
          <p:nvPr/>
        </p:nvSpPr>
        <p:spPr>
          <a:xfrm>
            <a:off x="830527" y="933501"/>
            <a:ext cx="9746247" cy="553998"/>
          </a:xfrm>
          <a:prstGeom prst="rect">
            <a:avLst/>
          </a:prstGeom>
        </p:spPr>
        <p:txBody>
          <a:bodyPr wrap="square">
            <a:spAutoFit/>
          </a:bodyPr>
          <a:lstStyle/>
          <a:p>
            <a:pPr defTabSz="-635">
              <a:lnSpc>
                <a:spcPct val="150000"/>
              </a:lnSpc>
              <a:spcAft>
                <a:spcPts val="800"/>
              </a:spcAft>
              <a:tabLst>
                <a:tab pos="0" algn="l"/>
              </a:tabLst>
            </a:pPr>
            <a:r>
              <a:rPr lang="zh-CN" altLang="en-US" sz="2000" dirty="0" smtClean="0">
                <a:latin typeface="STFangsong" charset="-122"/>
                <a:ea typeface="STFangsong" charset="-122"/>
                <a:cs typeface="STFangsong" charset="-122"/>
              </a:rPr>
              <a:t>快速</a:t>
            </a:r>
            <a:r>
              <a:rPr lang="en-US" altLang="zh-CN" sz="2000" dirty="0" smtClean="0">
                <a:latin typeface="STFangsong" charset="-122"/>
                <a:ea typeface="STFangsong" charset="-122"/>
                <a:cs typeface="STFangsong" charset="-122"/>
              </a:rPr>
              <a:t>Quiz</a:t>
            </a:r>
            <a:r>
              <a:rPr lang="zh-CN" altLang="en-US" sz="2000" dirty="0" smtClean="0">
                <a:latin typeface="STFangsong" charset="-122"/>
                <a:ea typeface="STFangsong" charset="-122"/>
                <a:cs typeface="STFangsong" charset="-122"/>
              </a:rPr>
              <a:t>用于随堂小评估，小调研；其结果可以立即获取</a:t>
            </a:r>
            <a:endParaRPr lang="zh-CN" altLang="en-US" sz="2000" i="1" dirty="0" smtClean="0">
              <a:latin typeface="STFangsong" charset="-122"/>
              <a:ea typeface="STFangsong" charset="-122"/>
              <a:cs typeface="STFangsong"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637" y="1701856"/>
            <a:ext cx="2637528" cy="469128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478" y="1701856"/>
            <a:ext cx="2690544" cy="478558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851" y="1701856"/>
            <a:ext cx="2690543" cy="4785580"/>
          </a:xfrm>
          <a:prstGeom prst="rect">
            <a:avLst/>
          </a:prstGeom>
        </p:spPr>
      </p:pic>
    </p:spTree>
    <p:extLst>
      <p:ext uri="{BB962C8B-B14F-4D97-AF65-F5344CB8AC3E}">
        <p14:creationId xmlns:p14="http://schemas.microsoft.com/office/powerpoint/2010/main" val="1182745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4148893"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交互工具</a:t>
            </a:r>
            <a:r>
              <a:rPr lang="en-US" altLang="zh-CN" sz="2800" b="1" dirty="0" smtClean="0">
                <a:solidFill>
                  <a:schemeClr val="tx1">
                    <a:lumMod val="75000"/>
                    <a:lumOff val="25000"/>
                  </a:schemeClr>
                </a:solidFill>
                <a:latin typeface="STFangsong" charset="-122"/>
                <a:ea typeface="STFangsong" charset="-122"/>
                <a:cs typeface="STFangsong" charset="-122"/>
              </a:rPr>
              <a:t>—</a:t>
            </a:r>
            <a:r>
              <a:rPr lang="zh-CN" altLang="en-US" sz="2800" b="1" dirty="0" smtClean="0">
                <a:solidFill>
                  <a:schemeClr val="tx1">
                    <a:lumMod val="75000"/>
                    <a:lumOff val="25000"/>
                  </a:schemeClr>
                </a:solidFill>
                <a:latin typeface="STFangsong" charset="-122"/>
                <a:ea typeface="STFangsong" charset="-122"/>
                <a:cs typeface="STFangsong" charset="-122"/>
              </a:rPr>
              <a:t>课堂实时反馈</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5" name="矩形 4"/>
          <p:cNvSpPr/>
          <p:nvPr/>
        </p:nvSpPr>
        <p:spPr>
          <a:xfrm>
            <a:off x="830527" y="933501"/>
            <a:ext cx="9746247" cy="481670"/>
          </a:xfrm>
          <a:prstGeom prst="rect">
            <a:avLst/>
          </a:prstGeom>
        </p:spPr>
        <p:txBody>
          <a:bodyPr wrap="square">
            <a:spAutoFit/>
          </a:bodyPr>
          <a:lstStyle/>
          <a:p>
            <a:pPr defTabSz="-635">
              <a:lnSpc>
                <a:spcPct val="150000"/>
              </a:lnSpc>
              <a:spcAft>
                <a:spcPts val="800"/>
              </a:spcAft>
              <a:tabLst>
                <a:tab pos="0" algn="l"/>
              </a:tabLst>
            </a:pPr>
            <a:r>
              <a:rPr lang="zh-CN" altLang="en-US" sz="2000" dirty="0" smtClean="0">
                <a:latin typeface="STFangsong" charset="-122"/>
                <a:ea typeface="STFangsong" charset="-122"/>
                <a:cs typeface="STFangsong" charset="-122"/>
              </a:rPr>
              <a:t>用于快速采集学生的学习反馈</a:t>
            </a:r>
            <a:endParaRPr lang="zh-CN" altLang="en-US" sz="2000" i="1" dirty="0" smtClean="0">
              <a:latin typeface="STFangsong" charset="-122"/>
              <a:ea typeface="STFangsong" charset="-122"/>
              <a:cs typeface="STFangsong"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796" y="1415171"/>
            <a:ext cx="2908619" cy="517346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391" y="1415171"/>
            <a:ext cx="3060061" cy="544282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3811" y="1415171"/>
            <a:ext cx="3060061" cy="5442829"/>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45" y="1415170"/>
            <a:ext cx="3060062" cy="5442830"/>
          </a:xfrm>
          <a:prstGeom prst="rect">
            <a:avLst/>
          </a:prstGeom>
        </p:spPr>
      </p:pic>
    </p:spTree>
    <p:extLst>
      <p:ext uri="{BB962C8B-B14F-4D97-AF65-F5344CB8AC3E}">
        <p14:creationId xmlns:p14="http://schemas.microsoft.com/office/powerpoint/2010/main" val="182533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5929828"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交互工具</a:t>
            </a:r>
            <a:r>
              <a:rPr lang="en-US" altLang="zh-CN" sz="2800" b="1" dirty="0" smtClean="0">
                <a:solidFill>
                  <a:schemeClr val="tx1">
                    <a:lumMod val="75000"/>
                    <a:lumOff val="25000"/>
                  </a:schemeClr>
                </a:solidFill>
                <a:latin typeface="STFangsong" charset="-122"/>
                <a:ea typeface="STFangsong" charset="-122"/>
                <a:cs typeface="STFangsong" charset="-122"/>
              </a:rPr>
              <a:t>—</a:t>
            </a:r>
            <a:r>
              <a:rPr lang="zh-CN" altLang="en-US" sz="2800" b="1" dirty="0" smtClean="0">
                <a:solidFill>
                  <a:schemeClr val="tx1">
                    <a:lumMod val="75000"/>
                    <a:lumOff val="25000"/>
                  </a:schemeClr>
                </a:solidFill>
                <a:latin typeface="STFangsong" charset="-122"/>
                <a:ea typeface="STFangsong" charset="-122"/>
                <a:cs typeface="STFangsong" charset="-122"/>
              </a:rPr>
              <a:t>投票，随机抽人和通讯录</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5" name="矩形 4"/>
          <p:cNvSpPr/>
          <p:nvPr/>
        </p:nvSpPr>
        <p:spPr>
          <a:xfrm>
            <a:off x="830527" y="933501"/>
            <a:ext cx="9746247" cy="1610184"/>
          </a:xfrm>
          <a:prstGeom prst="rect">
            <a:avLst/>
          </a:prstGeom>
        </p:spPr>
        <p:txBody>
          <a:bodyPr wrap="square">
            <a:spAutoFit/>
          </a:bodyPr>
          <a:lstStyle/>
          <a:p>
            <a:pPr defTabSz="-635">
              <a:lnSpc>
                <a:spcPct val="150000"/>
              </a:lnSpc>
              <a:spcAft>
                <a:spcPts val="800"/>
              </a:spcAft>
              <a:tabLst>
                <a:tab pos="0" algn="l"/>
              </a:tabLst>
            </a:pPr>
            <a:r>
              <a:rPr lang="en-US" altLang="zh-CN" sz="2000" dirty="0">
                <a:latin typeface="STFangsong" charset="-122"/>
                <a:ea typeface="STFangsong" charset="-122"/>
                <a:cs typeface="STFangsong" charset="-122"/>
              </a:rPr>
              <a:t> </a:t>
            </a:r>
            <a:r>
              <a:rPr lang="zh-CN" altLang="en-US" sz="2000" dirty="0">
                <a:latin typeface="STFangsong" charset="-122"/>
                <a:ea typeface="STFangsong" charset="-122"/>
                <a:cs typeface="STFangsong" charset="-122"/>
              </a:rPr>
              <a:t>投票工具可以帮助老师在课上课下更好的和学生进行沟通交流</a:t>
            </a:r>
            <a:r>
              <a:rPr lang="zh-CN" altLang="en-US" sz="2000" dirty="0" smtClean="0">
                <a:latin typeface="STFangsong" charset="-122"/>
                <a:ea typeface="STFangsong" charset="-122"/>
                <a:cs typeface="STFangsong" charset="-122"/>
              </a:rPr>
              <a:t>。</a:t>
            </a:r>
            <a:endParaRPr lang="en-US" altLang="zh-CN" sz="2000" dirty="0" smtClean="0">
              <a:latin typeface="STFangsong" charset="-122"/>
              <a:ea typeface="STFangsong" charset="-122"/>
              <a:cs typeface="STFangsong" charset="-122"/>
            </a:endParaRPr>
          </a:p>
          <a:p>
            <a:pPr defTabSz="-635">
              <a:lnSpc>
                <a:spcPct val="150000"/>
              </a:lnSpc>
              <a:spcAft>
                <a:spcPts val="800"/>
              </a:spcAft>
              <a:tabLst>
                <a:tab pos="0" algn="l"/>
              </a:tabLst>
            </a:pPr>
            <a:r>
              <a:rPr lang="zh-CN" altLang="en-US" sz="2000" dirty="0" smtClean="0">
                <a:latin typeface="STFangsong" charset="-122"/>
                <a:ea typeface="STFangsong" charset="-122"/>
                <a:cs typeface="STFangsong" charset="-122"/>
              </a:rPr>
              <a:t>随机</a:t>
            </a:r>
            <a:r>
              <a:rPr lang="zh-CN" altLang="en-US" sz="2000" dirty="0">
                <a:latin typeface="STFangsong" charset="-122"/>
                <a:ea typeface="STFangsong" charset="-122"/>
                <a:cs typeface="STFangsong" charset="-122"/>
              </a:rPr>
              <a:t>抽取用于在课堂上抽取一名或多名学生</a:t>
            </a:r>
            <a:r>
              <a:rPr lang="zh-CN" altLang="en-US" sz="2000" dirty="0" smtClean="0">
                <a:latin typeface="STFangsong" charset="-122"/>
                <a:ea typeface="STFangsong" charset="-122"/>
                <a:cs typeface="STFangsong" charset="-122"/>
              </a:rPr>
              <a:t>。</a:t>
            </a:r>
            <a:endParaRPr lang="en-US" altLang="zh-CN" sz="2000" dirty="0" smtClean="0">
              <a:latin typeface="STFangsong" charset="-122"/>
              <a:ea typeface="STFangsong" charset="-122"/>
              <a:cs typeface="STFangsong" charset="-122"/>
            </a:endParaRPr>
          </a:p>
          <a:p>
            <a:pPr defTabSz="-635">
              <a:lnSpc>
                <a:spcPct val="150000"/>
              </a:lnSpc>
              <a:spcAft>
                <a:spcPts val="800"/>
              </a:spcAft>
              <a:tabLst>
                <a:tab pos="0" algn="l"/>
              </a:tabLst>
            </a:pPr>
            <a:r>
              <a:rPr lang="zh-CN" altLang="en-US" sz="2000" i="1" dirty="0" smtClean="0">
                <a:latin typeface="STFangsong" charset="-122"/>
                <a:ea typeface="STFangsong" charset="-122"/>
                <a:cs typeface="STFangsong" charset="-122"/>
              </a:rPr>
              <a:t>通讯录方便联系学生</a:t>
            </a:r>
          </a:p>
        </p:txBody>
      </p:sp>
      <p:pic>
        <p:nvPicPr>
          <p:cNvPr id="9" name="图片 8"/>
          <p:cNvPicPr>
            <a:picLocks noChangeAspect="1"/>
          </p:cNvPicPr>
          <p:nvPr/>
        </p:nvPicPr>
        <p:blipFill>
          <a:blip r:embed="rId2"/>
          <a:stretch>
            <a:fillRect/>
          </a:stretch>
        </p:blipFill>
        <p:spPr>
          <a:xfrm>
            <a:off x="830527" y="2767778"/>
            <a:ext cx="2270587" cy="4040361"/>
          </a:xfrm>
          <a:prstGeom prst="rect">
            <a:avLst/>
          </a:prstGeom>
        </p:spPr>
      </p:pic>
      <p:pic>
        <p:nvPicPr>
          <p:cNvPr id="10" name="图片 9"/>
          <p:cNvPicPr>
            <a:picLocks noChangeAspect="1"/>
          </p:cNvPicPr>
          <p:nvPr/>
        </p:nvPicPr>
        <p:blipFill>
          <a:blip r:embed="rId3"/>
          <a:stretch>
            <a:fillRect/>
          </a:stretch>
        </p:blipFill>
        <p:spPr>
          <a:xfrm>
            <a:off x="3577350" y="2815508"/>
            <a:ext cx="2200880" cy="3914846"/>
          </a:xfrm>
          <a:prstGeom prst="rect">
            <a:avLst/>
          </a:prstGeom>
        </p:spPr>
      </p:pic>
      <p:pic>
        <p:nvPicPr>
          <p:cNvPr id="11" name="图片 10"/>
          <p:cNvPicPr>
            <a:picLocks noChangeAspect="1"/>
          </p:cNvPicPr>
          <p:nvPr/>
        </p:nvPicPr>
        <p:blipFill>
          <a:blip r:embed="rId4"/>
          <a:stretch>
            <a:fillRect/>
          </a:stretch>
        </p:blipFill>
        <p:spPr>
          <a:xfrm>
            <a:off x="6422974" y="2815508"/>
            <a:ext cx="2226310" cy="3965575"/>
          </a:xfrm>
          <a:prstGeom prst="rect">
            <a:avLst/>
          </a:prstGeom>
        </p:spPr>
      </p:pic>
    </p:spTree>
    <p:extLst>
      <p:ext uri="{BB962C8B-B14F-4D97-AF65-F5344CB8AC3E}">
        <p14:creationId xmlns:p14="http://schemas.microsoft.com/office/powerpoint/2010/main" val="734662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3416320"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交互工具</a:t>
            </a:r>
            <a:r>
              <a:rPr lang="en-US" altLang="zh-CN" sz="2800" b="1" dirty="0" smtClean="0">
                <a:solidFill>
                  <a:schemeClr val="tx1">
                    <a:lumMod val="75000"/>
                    <a:lumOff val="25000"/>
                  </a:schemeClr>
                </a:solidFill>
                <a:latin typeface="STFangsong" charset="-122"/>
                <a:ea typeface="STFangsong" charset="-122"/>
                <a:cs typeface="STFangsong" charset="-122"/>
              </a:rPr>
              <a:t>—</a:t>
            </a:r>
            <a:r>
              <a:rPr lang="zh-CN" altLang="en-US" sz="2800" b="1" dirty="0" smtClean="0">
                <a:solidFill>
                  <a:schemeClr val="tx1">
                    <a:lumMod val="75000"/>
                    <a:lumOff val="25000"/>
                  </a:schemeClr>
                </a:solidFill>
                <a:latin typeface="STFangsong" charset="-122"/>
                <a:ea typeface="STFangsong" charset="-122"/>
                <a:cs typeface="STFangsong" charset="-122"/>
              </a:rPr>
              <a:t>自由分组</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12" name="矩形 11"/>
          <p:cNvSpPr/>
          <p:nvPr/>
        </p:nvSpPr>
        <p:spPr>
          <a:xfrm>
            <a:off x="798536" y="980728"/>
            <a:ext cx="7589888" cy="1405000"/>
          </a:xfrm>
          <a:prstGeom prst="rect">
            <a:avLst/>
          </a:prstGeom>
        </p:spPr>
        <p:txBody>
          <a:bodyPr wrap="square">
            <a:spAutoFit/>
          </a:bodyPr>
          <a:lstStyle/>
          <a:p>
            <a:pPr defTabSz="-635">
              <a:lnSpc>
                <a:spcPct val="150000"/>
              </a:lnSpc>
              <a:spcAft>
                <a:spcPts val="800"/>
              </a:spcAft>
              <a:tabLst>
                <a:tab pos="0" algn="l"/>
              </a:tabLst>
            </a:pPr>
            <a:r>
              <a:rPr lang="zh-CN" altLang="en-US" sz="2000" dirty="0" smtClean="0">
                <a:latin typeface="STFangsong" charset="-122"/>
                <a:ea typeface="STFangsong" charset="-122"/>
                <a:cs typeface="STFangsong" charset="-122"/>
              </a:rPr>
              <a:t>       为了满足课堂教学课堂分组的功能，</a:t>
            </a:r>
            <a:r>
              <a:rPr lang="en-US" altLang="zh-CN" sz="2000" dirty="0" err="1" smtClean="0">
                <a:latin typeface="STFangsong" charset="-122"/>
                <a:ea typeface="STFangsong" charset="-122"/>
                <a:cs typeface="STFangsong" charset="-122"/>
              </a:rPr>
              <a:t>DoctorZ</a:t>
            </a:r>
            <a:r>
              <a:rPr lang="zh-CN" altLang="en-US" sz="2000" dirty="0" smtClean="0">
                <a:latin typeface="STFangsong" charset="-122"/>
                <a:ea typeface="STFangsong" charset="-122"/>
                <a:cs typeface="STFangsong" charset="-122"/>
              </a:rPr>
              <a:t>提供了分组功能。教师创建“主题”，学生可以围绕“主题”进行自由分组，</a:t>
            </a:r>
            <a:r>
              <a:rPr lang="en-US" altLang="zh-CN" sz="2000" dirty="0" smtClean="0">
                <a:latin typeface="STFangsong" charset="-122"/>
                <a:ea typeface="STFangsong" charset="-122"/>
                <a:cs typeface="STFangsong" charset="-122"/>
              </a:rPr>
              <a:t>App</a:t>
            </a:r>
            <a:r>
              <a:rPr lang="zh-CN" altLang="en-US" sz="2000" dirty="0" smtClean="0">
                <a:latin typeface="STFangsong" charset="-122"/>
                <a:ea typeface="STFangsong" charset="-122"/>
                <a:cs typeface="STFangsong" charset="-122"/>
              </a:rPr>
              <a:t>提供分组管理功能；</a:t>
            </a:r>
            <a:endParaRPr lang="en-US" altLang="zh-CN" sz="2000" dirty="0" smtClean="0">
              <a:latin typeface="STFangsong" charset="-122"/>
              <a:ea typeface="STFangsong" charset="-122"/>
              <a:cs typeface="STFangsong"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88" y="2385728"/>
            <a:ext cx="2373556" cy="4221765"/>
          </a:xfrm>
          <a:prstGeom prst="rect">
            <a:avLst/>
          </a:prstGeom>
          <a:ln>
            <a:solidFill>
              <a:schemeClr val="tx1"/>
            </a:solidFill>
          </a:ln>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828" y="2385728"/>
            <a:ext cx="2373556" cy="4221765"/>
          </a:xfrm>
          <a:prstGeom prst="rect">
            <a:avLst/>
          </a:prstGeom>
          <a:ln>
            <a:solidFill>
              <a:schemeClr val="tx1"/>
            </a:solidFill>
          </a:ln>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169" y="2385728"/>
            <a:ext cx="2373556" cy="4221765"/>
          </a:xfrm>
          <a:prstGeom prst="rect">
            <a:avLst/>
          </a:prstGeom>
          <a:ln>
            <a:solidFill>
              <a:schemeClr val="tx1"/>
            </a:solidFill>
          </a:ln>
        </p:spPr>
      </p:pic>
    </p:spTree>
    <p:extLst>
      <p:ext uri="{BB962C8B-B14F-4D97-AF65-F5344CB8AC3E}">
        <p14:creationId xmlns:p14="http://schemas.microsoft.com/office/powerpoint/2010/main" val="1704121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831550" y="1458197"/>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47725" y="1458197"/>
            <a:ext cx="3139440" cy="31394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58486" y="1947216"/>
            <a:ext cx="2092988" cy="1926491"/>
            <a:chOff x="4862721" y="988129"/>
            <a:chExt cx="2092988" cy="1926491"/>
          </a:xfrm>
        </p:grpSpPr>
        <p:sp>
          <p:nvSpPr>
            <p:cNvPr id="7" name="文本框 6"/>
            <p:cNvSpPr txBox="1"/>
            <p:nvPr/>
          </p:nvSpPr>
          <p:spPr>
            <a:xfrm>
              <a:off x="4865156" y="988129"/>
              <a:ext cx="1415772" cy="461665"/>
            </a:xfrm>
            <a:prstGeom prst="rect">
              <a:avLst/>
            </a:prstGeom>
            <a:noFill/>
          </p:spPr>
          <p:txBody>
            <a:bodyPr wrap="none" rtlCol="0">
              <a:spAutoFit/>
            </a:bodyPr>
            <a:lstStyle/>
            <a:p>
              <a:r>
                <a:rPr lang="zh-CN" altLang="en-US" sz="2400" dirty="0" smtClean="0">
                  <a:solidFill>
                    <a:schemeClr val="bg1"/>
                  </a:solidFill>
                  <a:latin typeface="STFangsong" charset="-122"/>
                  <a:ea typeface="STFangsong" charset="-122"/>
                  <a:cs typeface="STFangsong" charset="-122"/>
                </a:rPr>
                <a:t>内容互动</a:t>
              </a:r>
              <a:endParaRPr lang="zh-CN" altLang="en-US" sz="2400" dirty="0">
                <a:solidFill>
                  <a:schemeClr val="bg1"/>
                </a:solidFill>
                <a:latin typeface="STFangsong" charset="-122"/>
                <a:ea typeface="STFangsong" charset="-122"/>
                <a:cs typeface="STFangsong" charset="-122"/>
              </a:endParaRPr>
            </a:p>
          </p:txBody>
        </p:sp>
        <p:sp>
          <p:nvSpPr>
            <p:cNvPr id="8" name="矩形 7"/>
            <p:cNvSpPr/>
            <p:nvPr/>
          </p:nvSpPr>
          <p:spPr>
            <a:xfrm>
              <a:off x="4862721" y="1591181"/>
              <a:ext cx="2092988" cy="1323439"/>
            </a:xfrm>
            <a:prstGeom prst="rect">
              <a:avLst/>
            </a:prstGeom>
          </p:spPr>
          <p:txBody>
            <a:bodyPr wrap="square">
              <a:spAutoFit/>
            </a:bodyPr>
            <a:lstStyle/>
            <a:p>
              <a:r>
                <a:rPr lang="zh-CN" altLang="en-US" sz="1600" dirty="0" smtClean="0">
                  <a:solidFill>
                    <a:schemeClr val="bg1"/>
                  </a:solidFill>
                  <a:latin typeface="STFangsong" charset="-122"/>
                  <a:ea typeface="STFangsong" charset="-122"/>
                  <a:cs typeface="STFangsong" charset="-122"/>
                </a:rPr>
                <a:t>提供</a:t>
              </a:r>
              <a:r>
                <a:rPr lang="zh-CN" altLang="en-US" sz="1600" dirty="0">
                  <a:solidFill>
                    <a:schemeClr val="bg1"/>
                  </a:solidFill>
                  <a:latin typeface="STFangsong" charset="-122"/>
                  <a:ea typeface="STFangsong" charset="-122"/>
                  <a:cs typeface="STFangsong" charset="-122"/>
                </a:rPr>
                <a:t>以图文</a:t>
              </a:r>
              <a:r>
                <a:rPr lang="zh-CN" altLang="en-US" sz="1600" dirty="0" smtClean="0">
                  <a:solidFill>
                    <a:schemeClr val="bg1"/>
                  </a:solidFill>
                  <a:latin typeface="STFangsong" charset="-122"/>
                  <a:ea typeface="STFangsong" charset="-122"/>
                  <a:cs typeface="STFangsong" charset="-122"/>
                </a:rPr>
                <a:t>内容式的互动，主要支持课程过程中的主题讨论，答疑，辅导，通知，学生互助等互动形式；</a:t>
              </a:r>
              <a:endParaRPr lang="zh-CN" altLang="en-US" sz="1600" dirty="0">
                <a:solidFill>
                  <a:schemeClr val="bg1"/>
                </a:solidFill>
                <a:latin typeface="STFangsong" charset="-122"/>
                <a:ea typeface="STFangsong" charset="-122"/>
                <a:cs typeface="STFangsong" charset="-122"/>
              </a:endParaRPr>
            </a:p>
          </p:txBody>
        </p:sp>
      </p:grpSp>
      <p:sp>
        <p:nvSpPr>
          <p:cNvPr id="11" name="文本框 10"/>
          <p:cNvSpPr txBox="1"/>
          <p:nvPr/>
        </p:nvSpPr>
        <p:spPr>
          <a:xfrm>
            <a:off x="3413841" y="1865859"/>
            <a:ext cx="1415772" cy="461665"/>
          </a:xfrm>
          <a:prstGeom prst="rect">
            <a:avLst/>
          </a:prstGeom>
          <a:noFill/>
        </p:spPr>
        <p:txBody>
          <a:bodyPr wrap="none" rtlCol="0">
            <a:spAutoFit/>
          </a:bodyPr>
          <a:lstStyle/>
          <a:p>
            <a:r>
              <a:rPr lang="zh-CN" altLang="en-US" sz="2400" dirty="0" smtClean="0">
                <a:solidFill>
                  <a:schemeClr val="bg1"/>
                </a:solidFill>
                <a:latin typeface="STFangsong" charset="-122"/>
                <a:ea typeface="STFangsong" charset="-122"/>
                <a:cs typeface="STFangsong" charset="-122"/>
              </a:rPr>
              <a:t>内容建设</a:t>
            </a:r>
            <a:endParaRPr lang="zh-CN" altLang="en-US" sz="2400" dirty="0">
              <a:solidFill>
                <a:schemeClr val="bg1"/>
              </a:solidFill>
              <a:latin typeface="STFangsong" charset="-122"/>
              <a:ea typeface="STFangsong" charset="-122"/>
              <a:cs typeface="STFangsong" charset="-122"/>
            </a:endParaRPr>
          </a:p>
        </p:txBody>
      </p:sp>
      <p:cxnSp>
        <p:nvCxnSpPr>
          <p:cNvPr id="17" name="直接连接符 16"/>
          <p:cNvCxnSpPr/>
          <p:nvPr/>
        </p:nvCxnSpPr>
        <p:spPr>
          <a:xfrm flipH="1">
            <a:off x="7694402" y="2228992"/>
            <a:ext cx="2" cy="1595661"/>
          </a:xfrm>
          <a:prstGeom prst="line">
            <a:avLst/>
          </a:prstGeom>
          <a:ln/>
        </p:spPr>
        <p:style>
          <a:lnRef idx="1">
            <a:schemeClr val="accent3"/>
          </a:lnRef>
          <a:fillRef idx="0">
            <a:schemeClr val="accent3"/>
          </a:fillRef>
          <a:effectRef idx="0">
            <a:schemeClr val="accent3"/>
          </a:effectRef>
          <a:fontRef idx="minor">
            <a:schemeClr val="tx1"/>
          </a:fontRef>
        </p:style>
      </p:cxn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3057247"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维度三：课堂延伸</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26" name="矩形 25"/>
          <p:cNvSpPr/>
          <p:nvPr/>
        </p:nvSpPr>
        <p:spPr>
          <a:xfrm>
            <a:off x="3413841" y="2484232"/>
            <a:ext cx="2092988" cy="1323439"/>
          </a:xfrm>
          <a:prstGeom prst="rect">
            <a:avLst/>
          </a:prstGeom>
        </p:spPr>
        <p:txBody>
          <a:bodyPr wrap="square">
            <a:spAutoFit/>
          </a:bodyPr>
          <a:lstStyle/>
          <a:p>
            <a:r>
              <a:rPr lang="zh-CN" altLang="en-US" sz="1600" dirty="0" smtClean="0">
                <a:solidFill>
                  <a:schemeClr val="bg1"/>
                </a:solidFill>
                <a:latin typeface="STFangsong" charset="-122"/>
                <a:ea typeface="STFangsong" charset="-122"/>
                <a:cs typeface="STFangsong" charset="-122"/>
              </a:rPr>
              <a:t>在互动过程中，教师作为组织者，通过引导学生将学习成功条理化，完成教学过程中的内容建设；</a:t>
            </a:r>
            <a:endParaRPr lang="zh-CN" altLang="en-US" sz="1600" dirty="0">
              <a:solidFill>
                <a:schemeClr val="bg1"/>
              </a:solidFill>
              <a:latin typeface="STFangsong" charset="-122"/>
              <a:ea typeface="STFangsong" charset="-122"/>
              <a:cs typeface="STFangsong" charset="-122"/>
            </a:endParaRPr>
          </a:p>
        </p:txBody>
      </p:sp>
      <p:sp>
        <p:nvSpPr>
          <p:cNvPr id="27" name="文本框 26"/>
          <p:cNvSpPr txBox="1"/>
          <p:nvPr/>
        </p:nvSpPr>
        <p:spPr>
          <a:xfrm>
            <a:off x="5702515" y="2224215"/>
            <a:ext cx="1846663" cy="369332"/>
          </a:xfrm>
          <a:prstGeom prst="rect">
            <a:avLst/>
          </a:prstGeom>
          <a:noFill/>
        </p:spPr>
        <p:txBody>
          <a:bodyPr wrap="square" rtlCol="0">
            <a:spAutoFit/>
          </a:bodyPr>
          <a:lstStyle/>
          <a:p>
            <a:pPr algn="r"/>
            <a:r>
              <a:rPr lang="zh-CN" altLang="en-US" dirty="0" smtClean="0">
                <a:solidFill>
                  <a:srgbClr val="48A2A0"/>
                </a:solidFill>
                <a:latin typeface="+mj-lt"/>
              </a:rPr>
              <a:t>课堂延伸</a:t>
            </a:r>
          </a:p>
        </p:txBody>
      </p:sp>
      <p:sp>
        <p:nvSpPr>
          <p:cNvPr id="28" name="矩形 27"/>
          <p:cNvSpPr/>
          <p:nvPr/>
        </p:nvSpPr>
        <p:spPr>
          <a:xfrm>
            <a:off x="7744864" y="2224215"/>
            <a:ext cx="3558517" cy="1477328"/>
          </a:xfrm>
          <a:prstGeom prst="rect">
            <a:avLst/>
          </a:prstGeom>
        </p:spPr>
        <p:txBody>
          <a:bodyPr wrap="square">
            <a:spAutoFit/>
          </a:bodyPr>
          <a:lstStyle/>
          <a:p>
            <a:r>
              <a:rPr lang="zh-CN" altLang="en-US" dirty="0" smtClean="0">
                <a:solidFill>
                  <a:schemeClr val="tx1">
                    <a:lumMod val="75000"/>
                    <a:lumOff val="25000"/>
                  </a:schemeClr>
                </a:solidFill>
                <a:latin typeface="STFangsong" charset="-122"/>
                <a:ea typeface="STFangsong" charset="-122"/>
                <a:cs typeface="STFangsong" charset="-122"/>
              </a:rPr>
              <a:t>讨论板延伸了教学的时间，空间和教学关系。通过内置的工具教师可以将注意力放到学生的引导和组织上，通过讨论板可以方便组织学生的讨论，问题作答等。</a:t>
            </a:r>
            <a:endParaRPr lang="zh-CN" altLang="en-US" dirty="0">
              <a:solidFill>
                <a:schemeClr val="tx1">
                  <a:lumMod val="75000"/>
                  <a:lumOff val="25000"/>
                </a:schemeClr>
              </a:solidFill>
              <a:latin typeface="STFangsong" charset="-122"/>
              <a:ea typeface="STFangsong" charset="-122"/>
              <a:cs typeface="STFangsong" charset="-122"/>
            </a:endParaRPr>
          </a:p>
        </p:txBody>
      </p:sp>
    </p:spTree>
    <p:extLst>
      <p:ext uri="{BB962C8B-B14F-4D97-AF65-F5344CB8AC3E}">
        <p14:creationId xmlns:p14="http://schemas.microsoft.com/office/powerpoint/2010/main" val="227228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7725192" cy="523220"/>
          </a:xfrm>
          <a:prstGeom prst="rect">
            <a:avLst/>
          </a:prstGeom>
        </p:spPr>
        <p:txBody>
          <a:bodyPr wrap="none">
            <a:spAutoFit/>
          </a:bodyPr>
          <a:lstStyle/>
          <a:p>
            <a:r>
              <a:rPr lang="zh-CN" altLang="en-US" sz="2800" dirty="0" smtClean="0"/>
              <a:t>内容的基础：为</a:t>
            </a:r>
            <a:r>
              <a:rPr lang="zh-CN" altLang="en-US" sz="2800" dirty="0"/>
              <a:t>每个班级创建了一个课堂动态圈</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5" name="矩形 4"/>
          <p:cNvSpPr/>
          <p:nvPr/>
        </p:nvSpPr>
        <p:spPr>
          <a:xfrm>
            <a:off x="252494" y="1177090"/>
            <a:ext cx="4261139" cy="3883499"/>
          </a:xfrm>
          <a:prstGeom prst="rect">
            <a:avLst/>
          </a:prstGeom>
        </p:spPr>
        <p:txBody>
          <a:bodyPr wrap="square">
            <a:spAutoFit/>
          </a:bodyPr>
          <a:lstStyle/>
          <a:p>
            <a:pPr defTabSz="-635">
              <a:lnSpc>
                <a:spcPct val="150000"/>
              </a:lnSpc>
              <a:spcAft>
                <a:spcPts val="800"/>
              </a:spcAft>
              <a:tabLst>
                <a:tab pos="0" algn="l"/>
              </a:tabLst>
            </a:pPr>
            <a:r>
              <a:rPr lang="zh-CN" altLang="en-US" sz="2400" dirty="0" smtClean="0">
                <a:latin typeface="STFangsong" charset="-122"/>
                <a:ea typeface="STFangsong" charset="-122"/>
                <a:cs typeface="STFangsong" charset="-122"/>
              </a:rPr>
              <a:t>为了方便师生交流和答疑，提供面向课程的动态圈；每个课程拥有一个私有的动态圈供该课程师生讨论，讨论内容仅班级内可见，为方便操作，每个人的所有班级动态会汇集到个人动态当中；</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948" y="1111809"/>
            <a:ext cx="2980439" cy="530120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365" y="1111809"/>
            <a:ext cx="2938776" cy="5227104"/>
          </a:xfrm>
          <a:prstGeom prst="rect">
            <a:avLst/>
          </a:prstGeom>
        </p:spPr>
      </p:pic>
    </p:spTree>
    <p:extLst>
      <p:ext uri="{BB962C8B-B14F-4D97-AF65-F5344CB8AC3E}">
        <p14:creationId xmlns:p14="http://schemas.microsoft.com/office/powerpoint/2010/main" val="793240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4852610" cy="523220"/>
          </a:xfrm>
          <a:prstGeom prst="rect">
            <a:avLst/>
          </a:prstGeom>
        </p:spPr>
        <p:txBody>
          <a:bodyPr wrap="none">
            <a:spAutoFit/>
          </a:bodyPr>
          <a:lstStyle/>
          <a:p>
            <a:r>
              <a:rPr lang="zh-CN" altLang="en-US" sz="2800" dirty="0" smtClean="0"/>
              <a:t>维度四：有用</a:t>
            </a:r>
            <a:r>
              <a:rPr lang="zh-CN" altLang="en-US" sz="2800" dirty="0" smtClean="0"/>
              <a:t>的</a:t>
            </a:r>
            <a:r>
              <a:rPr lang="zh-CN" altLang="en-US" sz="2800" dirty="0" smtClean="0"/>
              <a:t>数据</a:t>
            </a:r>
            <a:r>
              <a:rPr lang="en-US" altLang="zh-CN" sz="2800" dirty="0" smtClean="0"/>
              <a:t>-</a:t>
            </a:r>
            <a:r>
              <a:rPr lang="zh-CN" altLang="en-US" sz="2800" dirty="0" smtClean="0"/>
              <a:t>活跃度</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8" name="矩形 7"/>
          <p:cNvSpPr/>
          <p:nvPr/>
        </p:nvSpPr>
        <p:spPr>
          <a:xfrm>
            <a:off x="798536" y="980728"/>
            <a:ext cx="8021936" cy="961289"/>
          </a:xfrm>
          <a:prstGeom prst="rect">
            <a:avLst/>
          </a:prstGeom>
        </p:spPr>
        <p:txBody>
          <a:bodyPr wrap="square">
            <a:spAutoFit/>
          </a:bodyPr>
          <a:lstStyle/>
          <a:p>
            <a:pPr defTabSz="-635">
              <a:lnSpc>
                <a:spcPct val="150000"/>
              </a:lnSpc>
              <a:spcAft>
                <a:spcPts val="800"/>
              </a:spcAft>
              <a:tabLst>
                <a:tab pos="0" algn="l"/>
              </a:tabLst>
            </a:pPr>
            <a:r>
              <a:rPr lang="en-US" altLang="zh-CN" sz="2000" dirty="0" smtClean="0">
                <a:latin typeface="STFangsong" charset="-122"/>
                <a:ea typeface="STFangsong" charset="-122"/>
                <a:cs typeface="STFangsong" charset="-122"/>
              </a:rPr>
              <a:t>      </a:t>
            </a:r>
            <a:r>
              <a:rPr lang="zh-CN" altLang="en-US" sz="2000" dirty="0" smtClean="0">
                <a:latin typeface="STFangsong" charset="-122"/>
                <a:ea typeface="STFangsong" charset="-122"/>
                <a:cs typeface="STFangsong" charset="-122"/>
              </a:rPr>
              <a:t>通过一些数据统计，可以帮助老师分析班级活跃度；后续我们会增加更加丰富的分析模型。</a:t>
            </a:r>
            <a:endParaRPr lang="zh-CN" sz="2000" dirty="0" smtClean="0">
              <a:latin typeface="STFangsong" charset="-122"/>
              <a:ea typeface="STFangsong" charset="-122"/>
              <a:cs typeface="STFangsong"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2092331"/>
            <a:ext cx="2448272" cy="4354661"/>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148244"/>
            <a:ext cx="2416837" cy="4298748"/>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846" y="2148244"/>
            <a:ext cx="2526929" cy="4494564"/>
          </a:xfrm>
          <a:prstGeom prst="rect">
            <a:avLst/>
          </a:prstGeom>
        </p:spPr>
      </p:pic>
    </p:spTree>
    <p:extLst>
      <p:ext uri="{BB962C8B-B14F-4D97-AF65-F5344CB8AC3E}">
        <p14:creationId xmlns:p14="http://schemas.microsoft.com/office/powerpoint/2010/main" val="99766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2872902" cy="523220"/>
          </a:xfrm>
          <a:prstGeom prst="rect">
            <a:avLst/>
          </a:prstGeom>
        </p:spPr>
        <p:txBody>
          <a:bodyPr wrap="none">
            <a:spAutoFit/>
          </a:bodyPr>
          <a:lstStyle/>
          <a:p>
            <a:r>
              <a:rPr lang="en-US" altLang="zh-CN" sz="2800" b="1" dirty="0" err="1" smtClean="0">
                <a:solidFill>
                  <a:schemeClr val="tx1">
                    <a:lumMod val="75000"/>
                    <a:lumOff val="25000"/>
                  </a:schemeClr>
                </a:solidFill>
                <a:latin typeface="STFangsong" charset="-122"/>
                <a:ea typeface="STFangsong" charset="-122"/>
                <a:cs typeface="STFangsong" charset="-122"/>
              </a:rPr>
              <a:t>DoctorZ</a:t>
            </a:r>
            <a:r>
              <a:rPr lang="zh-CN" altLang="en-US" sz="2800" b="1" dirty="0" smtClean="0">
                <a:solidFill>
                  <a:schemeClr val="tx1">
                    <a:lumMod val="75000"/>
                    <a:lumOff val="25000"/>
                  </a:schemeClr>
                </a:solidFill>
                <a:latin typeface="STFangsong" charset="-122"/>
                <a:ea typeface="STFangsong" charset="-122"/>
                <a:cs typeface="STFangsong" charset="-122"/>
              </a:rPr>
              <a:t>长什么样</a:t>
            </a:r>
            <a:endParaRPr lang="zh-CN" altLang="en-US" sz="2800" b="1" dirty="0">
              <a:solidFill>
                <a:schemeClr val="tx1">
                  <a:lumMod val="75000"/>
                  <a:lumOff val="25000"/>
                </a:schemeClr>
              </a:solidFill>
              <a:latin typeface="STFangsong" charset="-122"/>
              <a:ea typeface="STFangsong" charset="-122"/>
              <a:cs typeface="STFangsong" charset="-122"/>
            </a:endParaRPr>
          </a:p>
        </p:txBody>
      </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998" y="1249778"/>
            <a:ext cx="2933887" cy="5218407"/>
          </a:xfrm>
          <a:prstGeom prst="rect">
            <a:avLst/>
          </a:prstGeom>
        </p:spPr>
      </p:pic>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1352" y="1249778"/>
            <a:ext cx="2986391" cy="5223310"/>
          </a:xfrm>
          <a:prstGeom prst="rect">
            <a:avLst/>
          </a:prstGeom>
        </p:spPr>
      </p:pic>
      <p:sp>
        <p:nvSpPr>
          <p:cNvPr id="35" name="矩形 34"/>
          <p:cNvSpPr/>
          <p:nvPr/>
        </p:nvSpPr>
        <p:spPr>
          <a:xfrm>
            <a:off x="600204" y="1249779"/>
            <a:ext cx="5006794" cy="2308324"/>
          </a:xfrm>
          <a:prstGeom prst="rect">
            <a:avLst/>
          </a:prstGeom>
        </p:spPr>
        <p:txBody>
          <a:bodyPr wrap="square">
            <a:spAutoFit/>
          </a:bodyPr>
          <a:lstStyle/>
          <a:p>
            <a:pPr defTabSz="-635">
              <a:lnSpc>
                <a:spcPct val="150000"/>
              </a:lnSpc>
              <a:spcAft>
                <a:spcPts val="800"/>
              </a:spcAft>
              <a:tabLst>
                <a:tab pos="0" algn="l"/>
              </a:tabLst>
            </a:pPr>
            <a:r>
              <a:rPr lang="en-US" altLang="zh-CN" sz="2400" dirty="0" err="1">
                <a:latin typeface="STFangsong" charset="-122"/>
                <a:ea typeface="STFangsong" charset="-122"/>
                <a:cs typeface="STFangsong" charset="-122"/>
              </a:rPr>
              <a:t>DoctorZ</a:t>
            </a:r>
            <a:r>
              <a:rPr lang="zh-CN" altLang="zh-CN" sz="2400" dirty="0">
                <a:latin typeface="STFangsong" charset="-122"/>
                <a:ea typeface="STFangsong" charset="-122"/>
                <a:cs typeface="STFangsong" charset="-122"/>
              </a:rPr>
              <a:t>是一个面向课堂</a:t>
            </a:r>
            <a:r>
              <a:rPr lang="zh-CN" altLang="zh-CN" sz="2400" dirty="0" smtClean="0">
                <a:latin typeface="STFangsong" charset="-122"/>
                <a:ea typeface="STFangsong" charset="-122"/>
                <a:cs typeface="STFangsong" charset="-122"/>
              </a:rPr>
              <a:t>教学</a:t>
            </a:r>
            <a:r>
              <a:rPr lang="zh-CN" altLang="en-US" sz="2400" dirty="0" smtClean="0">
                <a:latin typeface="STFangsong" charset="-122"/>
                <a:ea typeface="STFangsong" charset="-122"/>
                <a:cs typeface="STFangsong" charset="-122"/>
              </a:rPr>
              <a:t>的移动交互</a:t>
            </a:r>
            <a:r>
              <a:rPr lang="zh-CN" altLang="zh-CN" sz="2400" dirty="0" smtClean="0">
                <a:latin typeface="STFangsong" charset="-122"/>
                <a:ea typeface="STFangsong" charset="-122"/>
                <a:cs typeface="STFangsong" charset="-122"/>
              </a:rPr>
              <a:t>工具；</a:t>
            </a:r>
            <a:r>
              <a:rPr lang="zh-CN" altLang="en-US" sz="2400" dirty="0" smtClean="0">
                <a:latin typeface="STFangsong" charset="-122"/>
                <a:ea typeface="STFangsong" charset="-122"/>
                <a:cs typeface="STFangsong" charset="-122"/>
              </a:rPr>
              <a:t>诞生于浙大城市学院</a:t>
            </a:r>
            <a:r>
              <a:rPr lang="en-US" altLang="zh-CN" sz="2400" dirty="0" smtClean="0">
                <a:latin typeface="STFangsong" charset="-122"/>
                <a:ea typeface="STFangsong" charset="-122"/>
                <a:cs typeface="STFangsong" charset="-122"/>
              </a:rPr>
              <a:t>SPOC</a:t>
            </a:r>
            <a:r>
              <a:rPr lang="zh-CN" altLang="en-US" sz="2400" dirty="0" smtClean="0">
                <a:latin typeface="STFangsong" charset="-122"/>
                <a:ea typeface="STFangsong" charset="-122"/>
                <a:cs typeface="STFangsong" charset="-122"/>
              </a:rPr>
              <a:t>建设的探索过程，而且还在快速的发展；</a:t>
            </a:r>
            <a:endParaRPr lang="zh-CN" altLang="en-US" sz="2400" dirty="0">
              <a:latin typeface="STFangsong" charset="-122"/>
              <a:ea typeface="STFangsong" charset="-122"/>
              <a:cs typeface="STFangsong" charset="-122"/>
            </a:endParaRPr>
          </a:p>
        </p:txBody>
      </p:sp>
      <p:sp>
        <p:nvSpPr>
          <p:cNvPr id="2" name="矩形 1"/>
          <p:cNvSpPr/>
          <p:nvPr/>
        </p:nvSpPr>
        <p:spPr>
          <a:xfrm>
            <a:off x="600204" y="5770580"/>
            <a:ext cx="4606046" cy="369332"/>
          </a:xfrm>
          <a:prstGeom prst="rect">
            <a:avLst/>
          </a:prstGeom>
        </p:spPr>
        <p:txBody>
          <a:bodyPr wrap="square">
            <a:spAutoFit/>
          </a:bodyPr>
          <a:lstStyle/>
          <a:p>
            <a:r>
              <a:rPr kumimoji="1" lang="zh-CN" altLang="en-US" i="1" dirty="0" smtClean="0"/>
              <a:t>*</a:t>
            </a:r>
            <a:r>
              <a:rPr kumimoji="1" lang="en-US" altLang="zh-CN" i="1" dirty="0"/>
              <a:t>(</a:t>
            </a:r>
            <a:r>
              <a:rPr kumimoji="1" lang="en-US" altLang="zh-CN" i="1" dirty="0" err="1" smtClean="0"/>
              <a:t>Smartx</a:t>
            </a:r>
            <a:r>
              <a:rPr kumimoji="1" lang="zh-CN" altLang="en-US" i="1" dirty="0"/>
              <a:t>，</a:t>
            </a:r>
            <a:r>
              <a:rPr kumimoji="1" lang="en-US" altLang="zh-CN" i="1" dirty="0" err="1" smtClean="0"/>
              <a:t>MindY</a:t>
            </a:r>
            <a:r>
              <a:rPr kumimoji="1" lang="zh-CN" altLang="en-US" i="1" dirty="0" smtClean="0"/>
              <a:t>，</a:t>
            </a:r>
            <a:r>
              <a:rPr kumimoji="1" lang="en-US" altLang="zh-CN" i="1" dirty="0" smtClean="0"/>
              <a:t>SPOC</a:t>
            </a:r>
            <a:r>
              <a:rPr kumimoji="1" lang="zh-CN" altLang="en-US" i="1" dirty="0" smtClean="0"/>
              <a:t>）</a:t>
            </a:r>
            <a:r>
              <a:rPr kumimoji="1" lang="en-US" altLang="zh-CN" i="1" dirty="0"/>
              <a:t>-</a:t>
            </a:r>
            <a:r>
              <a:rPr kumimoji="1" lang="en-US" altLang="zh-CN" i="1" dirty="0" smtClean="0"/>
              <a:t>&gt; </a:t>
            </a:r>
            <a:r>
              <a:rPr kumimoji="1" lang="en-US" altLang="zh-CN" i="1" dirty="0" err="1" smtClean="0"/>
              <a:t>DoctorZ</a:t>
            </a:r>
            <a:endParaRPr kumimoji="1" lang="zh-CN" altLang="en-US" i="1" dirty="0"/>
          </a:p>
        </p:txBody>
      </p:sp>
    </p:spTree>
    <p:extLst>
      <p:ext uri="{BB962C8B-B14F-4D97-AF65-F5344CB8AC3E}">
        <p14:creationId xmlns:p14="http://schemas.microsoft.com/office/powerpoint/2010/main" val="1800990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10973" y="464975"/>
            <a:ext cx="5570756" cy="523220"/>
          </a:xfrm>
          <a:prstGeom prst="rect">
            <a:avLst/>
          </a:prstGeom>
        </p:spPr>
        <p:txBody>
          <a:bodyPr wrap="none">
            <a:spAutoFit/>
          </a:bodyPr>
          <a:lstStyle/>
          <a:p>
            <a:r>
              <a:rPr lang="zh-CN" altLang="en-US" sz="2800" dirty="0"/>
              <a:t>维度四：有用</a:t>
            </a:r>
            <a:r>
              <a:rPr lang="zh-CN" altLang="en-US" sz="2800" dirty="0" smtClean="0"/>
              <a:t>的</a:t>
            </a:r>
            <a:r>
              <a:rPr lang="zh-CN" altLang="en-US" sz="2800" dirty="0" smtClean="0"/>
              <a:t>数据</a:t>
            </a:r>
            <a:r>
              <a:rPr lang="en-US" altLang="zh-CN" sz="2800" dirty="0" smtClean="0"/>
              <a:t>-</a:t>
            </a:r>
            <a:r>
              <a:rPr lang="zh-CN" altLang="en-US" sz="2800" dirty="0" smtClean="0"/>
              <a:t>成绩</a:t>
            </a:r>
            <a:r>
              <a:rPr lang="zh-CN" altLang="en-US" sz="2800" dirty="0" smtClean="0"/>
              <a:t>发展图</a:t>
            </a:r>
            <a:endParaRPr lang="zh-CN" altLang="en-US" sz="2800" b="1" dirty="0">
              <a:solidFill>
                <a:schemeClr val="tx1">
                  <a:lumMod val="75000"/>
                  <a:lumOff val="25000"/>
                </a:schemeClr>
              </a:solidFill>
              <a:latin typeface="STFangsong" charset="-122"/>
              <a:ea typeface="STFangsong" charset="-122"/>
              <a:cs typeface="STFangsong" charset="-122"/>
            </a:endParaRPr>
          </a:p>
        </p:txBody>
      </p:sp>
      <p:pic>
        <p:nvPicPr>
          <p:cNvPr id="12" name="图片 11"/>
          <p:cNvPicPr>
            <a:picLocks noChangeAspect="1"/>
          </p:cNvPicPr>
          <p:nvPr/>
        </p:nvPicPr>
        <p:blipFill>
          <a:blip r:embed="rId2"/>
          <a:stretch>
            <a:fillRect/>
          </a:stretch>
        </p:blipFill>
        <p:spPr>
          <a:xfrm>
            <a:off x="125398" y="1442836"/>
            <a:ext cx="5474444" cy="4502051"/>
          </a:xfrm>
          <a:prstGeom prst="rect">
            <a:avLst/>
          </a:prstGeom>
        </p:spPr>
      </p:pic>
      <p:sp>
        <p:nvSpPr>
          <p:cNvPr id="14" name="矩形 13"/>
          <p:cNvSpPr/>
          <p:nvPr/>
        </p:nvSpPr>
        <p:spPr>
          <a:xfrm>
            <a:off x="5680568" y="1397117"/>
            <a:ext cx="3569620" cy="1913344"/>
          </a:xfrm>
          <a:prstGeom prst="rect">
            <a:avLst/>
          </a:prstGeom>
        </p:spPr>
        <p:txBody>
          <a:bodyPr wrap="square">
            <a:spAutoFit/>
          </a:bodyPr>
          <a:lstStyle/>
          <a:p>
            <a:pPr>
              <a:lnSpc>
                <a:spcPct val="150000"/>
              </a:lnSpc>
            </a:pPr>
            <a:r>
              <a:rPr lang="zh-CN" altLang="en-US" sz="2000" dirty="0" smtClean="0">
                <a:latin typeface="STFangsong" charset="-122"/>
                <a:ea typeface="STFangsong" charset="-122"/>
                <a:cs typeface="STFangsong" charset="-122"/>
              </a:rPr>
              <a:t>学生课程成绩雷达图</a:t>
            </a:r>
            <a:endParaRPr lang="en-US" altLang="zh-CN" sz="2000" dirty="0" smtClean="0">
              <a:latin typeface="STFangsong" charset="-122"/>
              <a:ea typeface="STFangsong" charset="-122"/>
              <a:cs typeface="STFangsong" charset="-122"/>
            </a:endParaRPr>
          </a:p>
          <a:p>
            <a:pPr>
              <a:lnSpc>
                <a:spcPct val="150000"/>
              </a:lnSpc>
            </a:pPr>
            <a:r>
              <a:rPr lang="zh-CN" altLang="en-US" sz="2000" dirty="0" smtClean="0">
                <a:latin typeface="STFangsong" charset="-122"/>
                <a:ea typeface="STFangsong" charset="-122"/>
                <a:cs typeface="STFangsong" charset="-122"/>
              </a:rPr>
              <a:t>蓝线：班级平均成绩</a:t>
            </a:r>
            <a:endParaRPr lang="en-US" altLang="zh-CN" sz="2000" dirty="0" smtClean="0">
              <a:latin typeface="STFangsong" charset="-122"/>
              <a:ea typeface="STFangsong" charset="-122"/>
              <a:cs typeface="STFangsong" charset="-122"/>
            </a:endParaRPr>
          </a:p>
          <a:p>
            <a:pPr>
              <a:lnSpc>
                <a:spcPct val="150000"/>
              </a:lnSpc>
            </a:pPr>
            <a:r>
              <a:rPr lang="zh-CN" altLang="en-US" sz="2000" dirty="0">
                <a:latin typeface="STFangsong" charset="-122"/>
                <a:ea typeface="STFangsong" charset="-122"/>
                <a:cs typeface="STFangsong" charset="-122"/>
              </a:rPr>
              <a:t>绿线：班级中位数成绩</a:t>
            </a:r>
            <a:endParaRPr lang="en-US" altLang="zh-CN" sz="2000" dirty="0" smtClean="0">
              <a:latin typeface="STFangsong" charset="-122"/>
              <a:ea typeface="STFangsong" charset="-122"/>
              <a:cs typeface="STFangsong" charset="-122"/>
            </a:endParaRPr>
          </a:p>
          <a:p>
            <a:pPr>
              <a:lnSpc>
                <a:spcPct val="150000"/>
              </a:lnSpc>
            </a:pPr>
            <a:r>
              <a:rPr lang="zh-CN" altLang="en-US" sz="2000" dirty="0" smtClean="0">
                <a:latin typeface="STFangsong" charset="-122"/>
                <a:ea typeface="STFangsong" charset="-122"/>
                <a:cs typeface="STFangsong" charset="-122"/>
              </a:rPr>
              <a:t>黄色：学生本人的成绩</a:t>
            </a:r>
            <a:endParaRPr lang="zh-CN" altLang="en-US" sz="2000" dirty="0">
              <a:latin typeface="STFangsong" charset="-122"/>
              <a:ea typeface="STFangsong" charset="-122"/>
              <a:cs typeface="STFangsong" charset="-122"/>
            </a:endParaRPr>
          </a:p>
        </p:txBody>
      </p:sp>
      <p:sp>
        <p:nvSpPr>
          <p:cNvPr id="2" name="Rectangle 2"/>
          <p:cNvSpPr>
            <a:spLocks noChangeArrowheads="1"/>
          </p:cNvSpPr>
          <p:nvPr/>
        </p:nvSpPr>
        <p:spPr bwMode="auto">
          <a:xfrm>
            <a:off x="8217156" y="1397117"/>
            <a:ext cx="137830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5" name="Picture 1" descr="487261011848161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693" y="1442836"/>
            <a:ext cx="2965637" cy="450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025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057247"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下一步的发展计划</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26" name="文本框 25"/>
          <p:cNvSpPr txBox="1"/>
          <p:nvPr/>
        </p:nvSpPr>
        <p:spPr>
          <a:xfrm>
            <a:off x="570422" y="1317365"/>
            <a:ext cx="10816018" cy="1815882"/>
          </a:xfrm>
          <a:prstGeom prst="rect">
            <a:avLst/>
          </a:prstGeom>
          <a:noFill/>
        </p:spPr>
        <p:txBody>
          <a:bodyPr wrap="square" rtlCol="0">
            <a:spAutoFit/>
          </a:bodyPr>
          <a:lstStyle/>
          <a:p>
            <a:r>
              <a:rPr lang="zh-CN" altLang="en-US" sz="2800" dirty="0" smtClean="0">
                <a:latin typeface="STFangsong" charset="-122"/>
                <a:ea typeface="STFangsong" charset="-122"/>
                <a:cs typeface="STFangsong" charset="-122"/>
              </a:rPr>
              <a:t>在教学过程支持工具基础上，加强内容建设的功能</a:t>
            </a:r>
            <a:endParaRPr lang="en-US" altLang="zh-CN" sz="2800" dirty="0" smtClean="0">
              <a:latin typeface="STFangsong" charset="-122"/>
              <a:ea typeface="STFangsong" charset="-122"/>
              <a:cs typeface="STFangsong" charset="-122"/>
            </a:endParaRPr>
          </a:p>
          <a:p>
            <a:r>
              <a:rPr lang="en-US" altLang="zh-CN" sz="2800" dirty="0" smtClean="0">
                <a:latin typeface="STFangsong" charset="-122"/>
                <a:ea typeface="STFangsong" charset="-122"/>
                <a:cs typeface="STFangsong" charset="-122"/>
              </a:rPr>
              <a:t>1</a:t>
            </a:r>
            <a:r>
              <a:rPr lang="zh-CN" altLang="en-US" sz="2800" dirty="0" smtClean="0">
                <a:latin typeface="STFangsong" charset="-122"/>
                <a:ea typeface="STFangsong" charset="-122"/>
                <a:cs typeface="STFangsong" charset="-122"/>
              </a:rPr>
              <a:t>）课程</a:t>
            </a:r>
            <a:r>
              <a:rPr lang="en-US" altLang="zh-CN" sz="2800" dirty="0" smtClean="0">
                <a:latin typeface="STFangsong" charset="-122"/>
                <a:ea typeface="STFangsong" charset="-122"/>
                <a:cs typeface="STFangsong" charset="-122"/>
              </a:rPr>
              <a:t>FAQ</a:t>
            </a:r>
            <a:r>
              <a:rPr lang="zh-CN" altLang="en-US" sz="2800" dirty="0" smtClean="0">
                <a:latin typeface="STFangsong" charset="-122"/>
                <a:ea typeface="STFangsong" charset="-122"/>
                <a:cs typeface="STFangsong" charset="-122"/>
              </a:rPr>
              <a:t>的收集与建设</a:t>
            </a:r>
            <a:endParaRPr lang="en-US" altLang="zh-CN" sz="2800" dirty="0" smtClean="0">
              <a:latin typeface="STFangsong" charset="-122"/>
              <a:ea typeface="STFangsong" charset="-122"/>
              <a:cs typeface="STFangsong" charset="-122"/>
            </a:endParaRPr>
          </a:p>
          <a:p>
            <a:r>
              <a:rPr lang="en-US" altLang="zh-CN" sz="2800" dirty="0" smtClean="0">
                <a:latin typeface="STFangsong" charset="-122"/>
                <a:ea typeface="STFangsong" charset="-122"/>
                <a:cs typeface="STFangsong" charset="-122"/>
              </a:rPr>
              <a:t>2</a:t>
            </a:r>
            <a:r>
              <a:rPr lang="zh-CN" altLang="en-US" sz="2800" dirty="0" smtClean="0">
                <a:latin typeface="STFangsong" charset="-122"/>
                <a:ea typeface="STFangsong" charset="-122"/>
                <a:cs typeface="STFangsong" charset="-122"/>
              </a:rPr>
              <a:t>）内容分享和激励功能</a:t>
            </a:r>
            <a:endParaRPr lang="en-US" altLang="zh-CN" sz="2800" dirty="0" smtClean="0">
              <a:latin typeface="STFangsong" charset="-122"/>
              <a:ea typeface="STFangsong" charset="-122"/>
              <a:cs typeface="STFangsong" charset="-122"/>
            </a:endParaRPr>
          </a:p>
          <a:p>
            <a:r>
              <a:rPr lang="en-US" altLang="zh-CN" sz="2800" dirty="0" smtClean="0">
                <a:latin typeface="STFangsong" charset="-122"/>
                <a:ea typeface="STFangsong" charset="-122"/>
                <a:cs typeface="STFangsong" charset="-122"/>
              </a:rPr>
              <a:t>3</a:t>
            </a:r>
            <a:r>
              <a:rPr lang="zh-CN" altLang="en-US" sz="2800" dirty="0" smtClean="0">
                <a:latin typeface="STFangsong" charset="-122"/>
                <a:ea typeface="STFangsong" charset="-122"/>
                <a:cs typeface="STFangsong" charset="-122"/>
              </a:rPr>
              <a:t>）教学</a:t>
            </a:r>
            <a:r>
              <a:rPr lang="en-US" altLang="zh-CN" sz="2800" dirty="0" smtClean="0">
                <a:latin typeface="STFangsong" charset="-122"/>
                <a:ea typeface="STFangsong" charset="-122"/>
                <a:cs typeface="STFangsong" charset="-122"/>
              </a:rPr>
              <a:t>/</a:t>
            </a:r>
            <a:r>
              <a:rPr lang="zh-CN" altLang="en-US" sz="2800" dirty="0" smtClean="0">
                <a:latin typeface="STFangsong" charset="-122"/>
                <a:ea typeface="STFangsong" charset="-122"/>
                <a:cs typeface="STFangsong" charset="-122"/>
              </a:rPr>
              <a:t>反馈</a:t>
            </a:r>
            <a:r>
              <a:rPr lang="en-US" altLang="zh-CN" sz="2800" dirty="0" smtClean="0">
                <a:latin typeface="STFangsong" charset="-122"/>
                <a:ea typeface="STFangsong" charset="-122"/>
                <a:cs typeface="STFangsong" charset="-122"/>
              </a:rPr>
              <a:t>/</a:t>
            </a:r>
            <a:r>
              <a:rPr lang="zh-CN" altLang="en-US" sz="2800" dirty="0" smtClean="0">
                <a:latin typeface="STFangsong" charset="-122"/>
                <a:ea typeface="STFangsong" charset="-122"/>
                <a:cs typeface="STFangsong" charset="-122"/>
              </a:rPr>
              <a:t>效果评估</a:t>
            </a:r>
            <a:r>
              <a:rPr lang="en-US" altLang="zh-CN" sz="2800" dirty="0" smtClean="0">
                <a:latin typeface="STFangsong" charset="-122"/>
                <a:ea typeface="STFangsong" charset="-122"/>
                <a:cs typeface="STFangsong" charset="-122"/>
              </a:rPr>
              <a:t>/</a:t>
            </a:r>
            <a:r>
              <a:rPr lang="zh-CN" altLang="en-US" sz="2800" dirty="0" smtClean="0">
                <a:latin typeface="STFangsong" charset="-122"/>
                <a:ea typeface="STFangsong" charset="-122"/>
                <a:cs typeface="STFangsong" charset="-122"/>
              </a:rPr>
              <a:t>行为数据的完整支撑功能</a:t>
            </a:r>
            <a:endParaRPr lang="en-US" altLang="zh-CN" sz="2800" dirty="0" smtClean="0">
              <a:latin typeface="STFangsong" charset="-122"/>
              <a:ea typeface="STFangsong" charset="-122"/>
              <a:cs typeface="STFangsong" charset="-122"/>
            </a:endParaRPr>
          </a:p>
        </p:txBody>
      </p:sp>
      <p:sp>
        <p:nvSpPr>
          <p:cNvPr id="7" name="文本框 6"/>
          <p:cNvSpPr txBox="1"/>
          <p:nvPr/>
        </p:nvSpPr>
        <p:spPr>
          <a:xfrm>
            <a:off x="570421" y="3891420"/>
            <a:ext cx="11227131" cy="1384995"/>
          </a:xfrm>
          <a:prstGeom prst="rect">
            <a:avLst/>
          </a:prstGeom>
          <a:noFill/>
        </p:spPr>
        <p:txBody>
          <a:bodyPr wrap="square" rtlCol="0">
            <a:spAutoFit/>
          </a:bodyPr>
          <a:lstStyle/>
          <a:p>
            <a:r>
              <a:rPr lang="zh-CN" altLang="en-US" sz="2800" dirty="0" smtClean="0">
                <a:latin typeface="STFangsong" charset="-122"/>
                <a:ea typeface="STFangsong" charset="-122"/>
                <a:cs typeface="STFangsong" charset="-122"/>
              </a:rPr>
              <a:t>对移动教学工具，移动开发和课程建设有兴趣的老师可以直接联系我：</a:t>
            </a:r>
            <a:endParaRPr lang="en-US" altLang="zh-CN" sz="2800" dirty="0" smtClean="0">
              <a:latin typeface="STFangsong" charset="-122"/>
              <a:ea typeface="STFangsong" charset="-122"/>
              <a:cs typeface="STFangsong" charset="-122"/>
            </a:endParaRPr>
          </a:p>
          <a:p>
            <a:r>
              <a:rPr lang="en-US" altLang="zh-CN" sz="2800" dirty="0" smtClean="0">
                <a:latin typeface="STFangsong" charset="-122"/>
                <a:ea typeface="STFangsong" charset="-122"/>
                <a:cs typeface="STFangsong" charset="-122"/>
                <a:hlinkClick r:id="rId2"/>
              </a:rPr>
              <a:t>pengb@zucc.edu.cn</a:t>
            </a:r>
            <a:endParaRPr lang="en-US" altLang="zh-CN" sz="2800" dirty="0" smtClean="0">
              <a:latin typeface="STFangsong" charset="-122"/>
              <a:ea typeface="STFangsong" charset="-122"/>
              <a:cs typeface="STFangsong" charset="-122"/>
            </a:endParaRPr>
          </a:p>
          <a:p>
            <a:r>
              <a:rPr lang="zh-CN" altLang="en-US" sz="2800" dirty="0" smtClean="0">
                <a:latin typeface="STFangsong" charset="-122"/>
                <a:ea typeface="STFangsong" charset="-122"/>
                <a:cs typeface="STFangsong" charset="-122"/>
              </a:rPr>
              <a:t>电话</a:t>
            </a:r>
            <a:r>
              <a:rPr lang="en-US" altLang="zh-CN" sz="2800" dirty="0" smtClean="0">
                <a:latin typeface="STFangsong" charset="-122"/>
                <a:ea typeface="STFangsong" charset="-122"/>
                <a:cs typeface="STFangsong" charset="-122"/>
              </a:rPr>
              <a:t>/</a:t>
            </a:r>
            <a:r>
              <a:rPr lang="zh-CN" altLang="en-US" sz="2800" dirty="0" smtClean="0">
                <a:latin typeface="STFangsong" charset="-122"/>
                <a:ea typeface="STFangsong" charset="-122"/>
                <a:cs typeface="STFangsong" charset="-122"/>
              </a:rPr>
              <a:t>微信：</a:t>
            </a:r>
            <a:r>
              <a:rPr lang="en-US" altLang="zh-CN" sz="2800" dirty="0" smtClean="0">
                <a:latin typeface="STFangsong" charset="-122"/>
                <a:ea typeface="STFangsong" charset="-122"/>
                <a:cs typeface="STFangsong" charset="-122"/>
              </a:rPr>
              <a:t>13588835530</a:t>
            </a:r>
          </a:p>
        </p:txBody>
      </p:sp>
    </p:spTree>
    <p:extLst>
      <p:ext uri="{BB962C8B-B14F-4D97-AF65-F5344CB8AC3E}">
        <p14:creationId xmlns:p14="http://schemas.microsoft.com/office/powerpoint/2010/main" val="257098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493691" y="3450827"/>
            <a:ext cx="4237057" cy="1200329"/>
          </a:xfrm>
          <a:prstGeom prst="rect">
            <a:avLst/>
          </a:prstGeom>
          <a:noFill/>
        </p:spPr>
        <p:txBody>
          <a:bodyPr wrap="none" rtlCol="0">
            <a:spAutoFit/>
          </a:bodyPr>
          <a:lstStyle/>
          <a:p>
            <a:pPr algn="ctr"/>
            <a:r>
              <a:rPr lang="en-US" altLang="zh-CN" sz="7200" dirty="0" smtClean="0">
                <a:solidFill>
                  <a:schemeClr val="bg1"/>
                </a:solidFill>
                <a:latin typeface="Gotham Rounded Medium" panose="02000000000000000000" pitchFamily="50" charset="0"/>
              </a:rPr>
              <a:t>THANKS!</a:t>
            </a:r>
            <a:endParaRPr lang="zh-CN" altLang="en-US" sz="7200" dirty="0">
              <a:solidFill>
                <a:schemeClr val="bg1"/>
              </a:solidFill>
              <a:latin typeface="Gotham Rounded Medium" panose="02000000000000000000" pitchFamily="50" charset="0"/>
            </a:endParaRPr>
          </a:p>
        </p:txBody>
      </p:sp>
      <p:cxnSp>
        <p:nvCxnSpPr>
          <p:cNvPr id="6" name="直接连接符 5"/>
          <p:cNvCxnSpPr/>
          <p:nvPr/>
        </p:nvCxnSpPr>
        <p:spPr>
          <a:xfrm>
            <a:off x="6493691" y="4500282"/>
            <a:ext cx="423705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6426741" y="4622736"/>
            <a:ext cx="902811" cy="523220"/>
          </a:xfrm>
          <a:prstGeom prst="rect">
            <a:avLst/>
          </a:prstGeom>
          <a:noFill/>
        </p:spPr>
        <p:txBody>
          <a:bodyPr wrap="none" rtlCol="0">
            <a:spAutoFit/>
          </a:bodyPr>
          <a:lstStyle/>
          <a:p>
            <a:r>
              <a:rPr lang="zh-CN" altLang="en-US" sz="2800" dirty="0" smtClean="0">
                <a:solidFill>
                  <a:schemeClr val="bg1"/>
                </a:solidFill>
                <a:latin typeface="STFangsong" charset="-122"/>
                <a:ea typeface="STFangsong" charset="-122"/>
                <a:cs typeface="STFangsong" charset="-122"/>
              </a:rPr>
              <a:t>彭彬</a:t>
            </a:r>
            <a:endParaRPr lang="zh-CN" altLang="en-US" sz="2800" dirty="0">
              <a:solidFill>
                <a:schemeClr val="bg1"/>
              </a:solidFill>
              <a:latin typeface="STFangsong" charset="-122"/>
              <a:ea typeface="STFangsong" charset="-122"/>
              <a:cs typeface="STFangsong" charset="-122"/>
            </a:endParaRPr>
          </a:p>
        </p:txBody>
      </p:sp>
    </p:spTree>
    <p:extLst>
      <p:ext uri="{BB962C8B-B14F-4D97-AF65-F5344CB8AC3E}">
        <p14:creationId xmlns:p14="http://schemas.microsoft.com/office/powerpoint/2010/main" val="707139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72455"/>
            <a:ext cx="2539478" cy="523220"/>
          </a:xfrm>
          <a:prstGeom prst="rect">
            <a:avLst/>
          </a:prstGeom>
        </p:spPr>
        <p:txBody>
          <a:bodyPr wrap="none">
            <a:spAutoFit/>
          </a:bodyPr>
          <a:lstStyle/>
          <a:p>
            <a:r>
              <a:rPr lang="en-US" altLang="zh-CN" sz="2800" b="1" dirty="0" err="1" smtClean="0">
                <a:solidFill>
                  <a:schemeClr val="tx1">
                    <a:lumMod val="75000"/>
                    <a:lumOff val="25000"/>
                  </a:schemeClr>
                </a:solidFill>
                <a:latin typeface="STFangsong" charset="-122"/>
                <a:ea typeface="STFangsong" charset="-122"/>
                <a:cs typeface="STFangsong" charset="-122"/>
              </a:rPr>
              <a:t>DoctorZ</a:t>
            </a:r>
            <a:r>
              <a:rPr lang="zh-CN" altLang="en-US" sz="2800" b="1" dirty="0" smtClean="0">
                <a:solidFill>
                  <a:schemeClr val="tx1">
                    <a:lumMod val="75000"/>
                    <a:lumOff val="25000"/>
                  </a:schemeClr>
                </a:solidFill>
                <a:latin typeface="STFangsong" charset="-122"/>
                <a:ea typeface="STFangsong" charset="-122"/>
                <a:cs typeface="STFangsong" charset="-122"/>
              </a:rPr>
              <a:t>的诞生</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8" name="矩形 7"/>
          <p:cNvSpPr/>
          <p:nvPr/>
        </p:nvSpPr>
        <p:spPr>
          <a:xfrm>
            <a:off x="434235" y="1342995"/>
            <a:ext cx="6764233" cy="4483279"/>
          </a:xfrm>
          <a:prstGeom prst="rect">
            <a:avLst/>
          </a:prstGeom>
        </p:spPr>
        <p:txBody>
          <a:bodyPr wrap="square">
            <a:spAutoFit/>
          </a:bodyPr>
          <a:lstStyle/>
          <a:p>
            <a:pPr defTabSz="-635">
              <a:lnSpc>
                <a:spcPct val="150000"/>
              </a:lnSpc>
              <a:spcAft>
                <a:spcPts val="800"/>
              </a:spcAft>
              <a:tabLst>
                <a:tab pos="0" algn="l"/>
              </a:tabLst>
            </a:pPr>
            <a:r>
              <a:rPr lang="zh-CN" altLang="en-US" sz="2400" dirty="0" smtClean="0">
                <a:latin typeface="STFangsong" charset="-122"/>
                <a:ea typeface="STFangsong" charset="-122"/>
                <a:cs typeface="STFangsong" charset="-122"/>
              </a:rPr>
              <a:t>城市学院移动应用方向</a:t>
            </a:r>
            <a:r>
              <a:rPr lang="en-US" altLang="zh-CN" sz="2400" dirty="0" smtClean="0">
                <a:latin typeface="STFangsong" charset="-122"/>
                <a:ea typeface="STFangsong" charset="-122"/>
                <a:cs typeface="STFangsong" charset="-122"/>
              </a:rPr>
              <a:t>5</a:t>
            </a:r>
            <a:r>
              <a:rPr lang="zh-CN" altLang="en-US" sz="2400" dirty="0" smtClean="0">
                <a:latin typeface="STFangsong" charset="-122"/>
                <a:ea typeface="STFangsong" charset="-122"/>
                <a:cs typeface="STFangsong" charset="-122"/>
              </a:rPr>
              <a:t>门课程在进行</a:t>
            </a:r>
            <a:r>
              <a:rPr lang="en-US" altLang="zh-CN" sz="2400" dirty="0" smtClean="0">
                <a:latin typeface="STFangsong" charset="-122"/>
                <a:ea typeface="STFangsong" charset="-122"/>
                <a:cs typeface="STFangsong" charset="-122"/>
              </a:rPr>
              <a:t>MOOC/SPOC</a:t>
            </a:r>
            <a:r>
              <a:rPr lang="zh-CN" altLang="en-US" sz="2400" dirty="0" smtClean="0">
                <a:latin typeface="STFangsong" charset="-122"/>
                <a:ea typeface="STFangsong" charset="-122"/>
                <a:cs typeface="STFangsong" charset="-122"/>
              </a:rPr>
              <a:t>建设</a:t>
            </a:r>
            <a:endParaRPr lang="en-US" altLang="zh-CN" sz="2400" dirty="0" smtClean="0">
              <a:latin typeface="STFangsong" charset="-122"/>
              <a:ea typeface="STFangsong" charset="-122"/>
              <a:cs typeface="STFangsong" charset="-122"/>
            </a:endParaRPr>
          </a:p>
          <a:p>
            <a:pPr defTabSz="-635">
              <a:lnSpc>
                <a:spcPct val="150000"/>
              </a:lnSpc>
              <a:spcAft>
                <a:spcPts val="800"/>
              </a:spcAft>
              <a:tabLst>
                <a:tab pos="0" algn="l"/>
              </a:tabLst>
            </a:pPr>
            <a:r>
              <a:rPr lang="en-US" altLang="zh-CN" sz="2400" dirty="0" smtClean="0">
                <a:latin typeface="STFangsong" charset="-122"/>
                <a:ea typeface="STFangsong" charset="-122"/>
                <a:cs typeface="STFangsong" charset="-122"/>
              </a:rPr>
              <a:t>1</a:t>
            </a:r>
            <a:r>
              <a:rPr lang="zh-CN" altLang="en-US" sz="2400" dirty="0" smtClean="0">
                <a:latin typeface="STFangsong" charset="-122"/>
                <a:ea typeface="STFangsong" charset="-122"/>
                <a:cs typeface="STFangsong" charset="-122"/>
              </a:rPr>
              <a:t>）</a:t>
            </a:r>
            <a:r>
              <a:rPr lang="en-US" altLang="zh-CN" sz="2400" dirty="0" err="1" smtClean="0">
                <a:latin typeface="STFangsong" charset="-122"/>
                <a:ea typeface="STFangsong" charset="-122"/>
                <a:cs typeface="STFangsong" charset="-122"/>
              </a:rPr>
              <a:t>AppInventor</a:t>
            </a:r>
            <a:endParaRPr lang="en-US" altLang="zh-CN" sz="2400" dirty="0" smtClean="0">
              <a:latin typeface="STFangsong" charset="-122"/>
              <a:ea typeface="STFangsong" charset="-122"/>
              <a:cs typeface="STFangsong" charset="-122"/>
            </a:endParaRPr>
          </a:p>
          <a:p>
            <a:pPr defTabSz="-635">
              <a:lnSpc>
                <a:spcPct val="150000"/>
              </a:lnSpc>
              <a:spcAft>
                <a:spcPts val="800"/>
              </a:spcAft>
              <a:tabLst>
                <a:tab pos="0" algn="l"/>
              </a:tabLst>
            </a:pPr>
            <a:r>
              <a:rPr lang="en-US" altLang="zh-CN" sz="2400" dirty="0" smtClean="0">
                <a:latin typeface="STFangsong" charset="-122"/>
                <a:ea typeface="STFangsong" charset="-122"/>
                <a:cs typeface="STFangsong" charset="-122"/>
              </a:rPr>
              <a:t>2</a:t>
            </a:r>
            <a:r>
              <a:rPr lang="zh-CN" altLang="en-US" sz="2400" dirty="0" smtClean="0">
                <a:latin typeface="STFangsong" charset="-122"/>
                <a:ea typeface="STFangsong" charset="-122"/>
                <a:cs typeface="STFangsong" charset="-122"/>
              </a:rPr>
              <a:t>）智能终端和移动应用开发（</a:t>
            </a:r>
            <a:r>
              <a:rPr lang="en-US" altLang="zh-CN" sz="2400" dirty="0" smtClean="0">
                <a:latin typeface="STFangsong" charset="-122"/>
                <a:ea typeface="STFangsong" charset="-122"/>
                <a:cs typeface="STFangsong" charset="-122"/>
              </a:rPr>
              <a:t>Android</a:t>
            </a:r>
            <a:r>
              <a:rPr lang="zh-CN" altLang="en-US" sz="2400" dirty="0" smtClean="0">
                <a:latin typeface="STFangsong" charset="-122"/>
                <a:ea typeface="STFangsong" charset="-122"/>
                <a:cs typeface="STFangsong" charset="-122"/>
              </a:rPr>
              <a:t>）</a:t>
            </a:r>
            <a:endParaRPr lang="en-US" altLang="zh-CN" sz="2400" dirty="0" smtClean="0">
              <a:latin typeface="STFangsong" charset="-122"/>
              <a:ea typeface="STFangsong" charset="-122"/>
              <a:cs typeface="STFangsong" charset="-122"/>
            </a:endParaRPr>
          </a:p>
          <a:p>
            <a:pPr defTabSz="-635">
              <a:lnSpc>
                <a:spcPct val="150000"/>
              </a:lnSpc>
              <a:spcAft>
                <a:spcPts val="800"/>
              </a:spcAft>
              <a:tabLst>
                <a:tab pos="0" algn="l"/>
              </a:tabLst>
            </a:pPr>
            <a:r>
              <a:rPr lang="en-US" altLang="zh-CN" sz="2400" dirty="0" smtClean="0">
                <a:latin typeface="STFangsong" charset="-122"/>
                <a:ea typeface="STFangsong" charset="-122"/>
                <a:cs typeface="STFangsong" charset="-122"/>
              </a:rPr>
              <a:t>3</a:t>
            </a:r>
            <a:r>
              <a:rPr lang="zh-CN" altLang="en-US" sz="2400" dirty="0" smtClean="0">
                <a:latin typeface="STFangsong" charset="-122"/>
                <a:ea typeface="STFangsong" charset="-122"/>
                <a:cs typeface="STFangsong" charset="-122"/>
              </a:rPr>
              <a:t>）跨平台脚本开发（</a:t>
            </a:r>
            <a:r>
              <a:rPr lang="en-US" altLang="zh-CN" sz="2400" dirty="0" err="1" smtClean="0">
                <a:latin typeface="STFangsong" charset="-122"/>
                <a:ea typeface="STFangsong" charset="-122"/>
                <a:cs typeface="STFangsong" charset="-122"/>
              </a:rPr>
              <a:t>Js</a:t>
            </a:r>
            <a:r>
              <a:rPr lang="en-US" altLang="zh-CN" sz="2400" dirty="0" smtClean="0">
                <a:latin typeface="STFangsong" charset="-122"/>
                <a:ea typeface="STFangsong" charset="-122"/>
                <a:cs typeface="STFangsong" charset="-122"/>
              </a:rPr>
              <a:t>/React)</a:t>
            </a:r>
          </a:p>
          <a:p>
            <a:pPr defTabSz="-635">
              <a:lnSpc>
                <a:spcPct val="150000"/>
              </a:lnSpc>
              <a:spcAft>
                <a:spcPts val="800"/>
              </a:spcAft>
              <a:tabLst>
                <a:tab pos="0" algn="l"/>
              </a:tabLst>
            </a:pPr>
            <a:r>
              <a:rPr lang="en-US" altLang="zh-CN" sz="2400" dirty="0" smtClean="0">
                <a:latin typeface="STFangsong" charset="-122"/>
                <a:ea typeface="STFangsong" charset="-122"/>
                <a:cs typeface="STFangsong" charset="-122"/>
              </a:rPr>
              <a:t>4</a:t>
            </a:r>
            <a:r>
              <a:rPr lang="zh-CN" altLang="en-US" sz="2400" dirty="0" smtClean="0">
                <a:latin typeface="STFangsong" charset="-122"/>
                <a:ea typeface="STFangsong" charset="-122"/>
                <a:cs typeface="STFangsong" charset="-122"/>
              </a:rPr>
              <a:t>）智能外设（基于</a:t>
            </a:r>
            <a:r>
              <a:rPr lang="en-US" altLang="zh-CN" sz="2400" dirty="0" smtClean="0">
                <a:latin typeface="STFangsong" charset="-122"/>
                <a:ea typeface="STFangsong" charset="-122"/>
                <a:cs typeface="STFangsong" charset="-122"/>
              </a:rPr>
              <a:t>Android</a:t>
            </a:r>
            <a:r>
              <a:rPr lang="zh-CN" altLang="en-US" sz="2400" dirty="0" smtClean="0">
                <a:latin typeface="STFangsong" charset="-122"/>
                <a:ea typeface="STFangsong" charset="-122"/>
                <a:cs typeface="STFangsong" charset="-122"/>
              </a:rPr>
              <a:t>的非手机设备）</a:t>
            </a:r>
            <a:endParaRPr lang="en-US" altLang="zh-CN" sz="2400" dirty="0" smtClean="0">
              <a:latin typeface="STFangsong" charset="-122"/>
              <a:ea typeface="STFangsong" charset="-122"/>
              <a:cs typeface="STFangsong" charset="-122"/>
            </a:endParaRPr>
          </a:p>
          <a:p>
            <a:pPr defTabSz="-635">
              <a:lnSpc>
                <a:spcPct val="150000"/>
              </a:lnSpc>
              <a:spcAft>
                <a:spcPts val="800"/>
              </a:spcAft>
              <a:tabLst>
                <a:tab pos="0" algn="l"/>
              </a:tabLst>
            </a:pPr>
            <a:r>
              <a:rPr lang="en-US" altLang="zh-CN" sz="2400" dirty="0" smtClean="0">
                <a:latin typeface="STFangsong" charset="-122"/>
                <a:ea typeface="STFangsong" charset="-122"/>
                <a:cs typeface="STFangsong" charset="-122"/>
              </a:rPr>
              <a:t>5</a:t>
            </a:r>
            <a:r>
              <a:rPr lang="zh-CN" altLang="en-US" sz="2400" dirty="0" smtClean="0">
                <a:latin typeface="STFangsong" charset="-122"/>
                <a:ea typeface="STFangsong" charset="-122"/>
                <a:cs typeface="STFangsong" charset="-122"/>
              </a:rPr>
              <a:t>）移动应用综合实验</a:t>
            </a:r>
            <a:endParaRPr lang="en-US" altLang="zh-CN" sz="2400" dirty="0" smtClean="0">
              <a:latin typeface="STFangsong" charset="-122"/>
              <a:ea typeface="STFangsong" charset="-122"/>
              <a:cs typeface="STFangsong" charset="-122"/>
            </a:endParaRPr>
          </a:p>
        </p:txBody>
      </p:sp>
      <p:sp>
        <p:nvSpPr>
          <p:cNvPr id="2" name="矩形 1"/>
          <p:cNvSpPr/>
          <p:nvPr/>
        </p:nvSpPr>
        <p:spPr>
          <a:xfrm>
            <a:off x="7198468" y="4421327"/>
            <a:ext cx="4980561" cy="2174441"/>
          </a:xfrm>
          <a:prstGeom prst="rect">
            <a:avLst/>
          </a:prstGeom>
        </p:spPr>
        <p:txBody>
          <a:bodyPr wrap="square">
            <a:spAutoFit/>
          </a:bodyPr>
          <a:lstStyle/>
          <a:p>
            <a:pPr defTabSz="-635">
              <a:lnSpc>
                <a:spcPct val="150000"/>
              </a:lnSpc>
              <a:spcAft>
                <a:spcPts val="800"/>
              </a:spcAft>
              <a:tabLst>
                <a:tab pos="0" algn="l"/>
              </a:tabLst>
            </a:pPr>
            <a:r>
              <a:rPr lang="zh-CN" altLang="en-US" sz="2000" i="1" dirty="0">
                <a:latin typeface="STFangsong" charset="-122"/>
                <a:ea typeface="STFangsong" charset="-122"/>
                <a:cs typeface="STFangsong" charset="-122"/>
              </a:rPr>
              <a:t>自由分组实验，拿一打印名单填半天</a:t>
            </a:r>
            <a:r>
              <a:rPr lang="mr-IN" altLang="zh-CN" sz="2000" i="1" dirty="0">
                <a:latin typeface="STFangsong" charset="-122"/>
                <a:ea typeface="STFangsong" charset="-122"/>
                <a:cs typeface="STFangsong" charset="-122"/>
              </a:rPr>
              <a:t>……</a:t>
            </a:r>
            <a:r>
              <a:rPr lang="en-US" altLang="zh-CN" sz="2000" i="1" dirty="0">
                <a:latin typeface="STFangsong" charset="-122"/>
                <a:ea typeface="STFangsong" charset="-122"/>
                <a:cs typeface="STFangsong" charset="-122"/>
              </a:rPr>
              <a:t>..</a:t>
            </a:r>
          </a:p>
          <a:p>
            <a:pPr defTabSz="-635">
              <a:lnSpc>
                <a:spcPct val="150000"/>
              </a:lnSpc>
              <a:spcAft>
                <a:spcPts val="800"/>
              </a:spcAft>
              <a:tabLst>
                <a:tab pos="0" algn="l"/>
              </a:tabLst>
            </a:pPr>
            <a:r>
              <a:rPr lang="zh-CN" altLang="en-US" sz="2000" i="1" dirty="0">
                <a:latin typeface="STFangsong" charset="-122"/>
                <a:ea typeface="STFangsong" charset="-122"/>
                <a:cs typeface="STFangsong" charset="-122"/>
              </a:rPr>
              <a:t>学生主题演讲，让全班同学评分</a:t>
            </a:r>
            <a:r>
              <a:rPr lang="mr-IN" altLang="zh-CN" sz="2000" i="1" dirty="0">
                <a:latin typeface="STFangsong" charset="-122"/>
                <a:ea typeface="STFangsong" charset="-122"/>
                <a:cs typeface="STFangsong" charset="-122"/>
              </a:rPr>
              <a:t>……</a:t>
            </a:r>
            <a:r>
              <a:rPr lang="en-US" altLang="zh-CN" sz="2000" i="1" dirty="0">
                <a:latin typeface="STFangsong" charset="-122"/>
                <a:ea typeface="STFangsong" charset="-122"/>
                <a:cs typeface="STFangsong" charset="-122"/>
              </a:rPr>
              <a:t>..</a:t>
            </a:r>
          </a:p>
          <a:p>
            <a:pPr defTabSz="-635">
              <a:lnSpc>
                <a:spcPct val="150000"/>
              </a:lnSpc>
              <a:spcAft>
                <a:spcPts val="800"/>
              </a:spcAft>
              <a:tabLst>
                <a:tab pos="0" algn="l"/>
              </a:tabLst>
            </a:pPr>
            <a:r>
              <a:rPr lang="zh-CN" altLang="en-US" sz="2000" i="1" dirty="0">
                <a:latin typeface="STFangsong" charset="-122"/>
                <a:ea typeface="STFangsong" charset="-122"/>
                <a:cs typeface="STFangsong" charset="-122"/>
              </a:rPr>
              <a:t>第一堂课要对学生基础摸底测验</a:t>
            </a:r>
            <a:r>
              <a:rPr lang="mr-IN" altLang="zh-CN" sz="2000" i="1" dirty="0">
                <a:latin typeface="STFangsong" charset="-122"/>
                <a:ea typeface="STFangsong" charset="-122"/>
                <a:cs typeface="STFangsong" charset="-122"/>
              </a:rPr>
              <a:t>……</a:t>
            </a:r>
            <a:endParaRPr lang="en-US" altLang="zh-CN" sz="2000" i="1" dirty="0">
              <a:latin typeface="STFangsong" charset="-122"/>
              <a:ea typeface="STFangsong" charset="-122"/>
              <a:cs typeface="STFangsong" charset="-122"/>
            </a:endParaRPr>
          </a:p>
          <a:p>
            <a:pPr defTabSz="-635">
              <a:lnSpc>
                <a:spcPct val="150000"/>
              </a:lnSpc>
              <a:spcAft>
                <a:spcPts val="800"/>
              </a:spcAft>
              <a:tabLst>
                <a:tab pos="0" algn="l"/>
              </a:tabLst>
            </a:pPr>
            <a:r>
              <a:rPr lang="zh-CN" altLang="en-US" sz="2000" i="1" dirty="0">
                <a:latin typeface="STFangsong" charset="-122"/>
                <a:ea typeface="STFangsong" charset="-122"/>
                <a:cs typeface="STFangsong" charset="-122"/>
              </a:rPr>
              <a:t>一下课发现忘了通知事项</a:t>
            </a:r>
            <a:r>
              <a:rPr lang="mr-IN" altLang="zh-CN" sz="2000" i="1" dirty="0">
                <a:latin typeface="STFangsong" charset="-122"/>
                <a:ea typeface="STFangsong" charset="-122"/>
                <a:cs typeface="STFangsong" charset="-122"/>
              </a:rPr>
              <a:t>……</a:t>
            </a:r>
            <a:r>
              <a:rPr lang="en-US" altLang="zh-CN" sz="2000" i="1" dirty="0">
                <a:latin typeface="STFangsong" charset="-122"/>
                <a:ea typeface="STFangsong" charset="-122"/>
                <a:cs typeface="STFangsong" charset="-122"/>
              </a:rPr>
              <a:t>.</a:t>
            </a:r>
            <a:endParaRPr lang="zh-CN" altLang="en-US" sz="2000" i="1" dirty="0">
              <a:latin typeface="STFangsong" charset="-122"/>
              <a:ea typeface="STFangsong" charset="-122"/>
              <a:cs typeface="STFangsong" charset="-122"/>
            </a:endParaRPr>
          </a:p>
        </p:txBody>
      </p:sp>
    </p:spTree>
    <p:extLst>
      <p:ext uri="{BB962C8B-B14F-4D97-AF65-F5344CB8AC3E}">
        <p14:creationId xmlns:p14="http://schemas.microsoft.com/office/powerpoint/2010/main" val="1470848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72455"/>
            <a:ext cx="3950120"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为什么要</a:t>
            </a:r>
            <a:r>
              <a:rPr lang="zh-CN" altLang="en-US" sz="2800" b="1" dirty="0" smtClean="0">
                <a:solidFill>
                  <a:srgbClr val="FF0000"/>
                </a:solidFill>
                <a:latin typeface="STFangsong" charset="-122"/>
                <a:ea typeface="STFangsong" charset="-122"/>
                <a:cs typeface="STFangsong" charset="-122"/>
              </a:rPr>
              <a:t>认真</a:t>
            </a:r>
            <a:r>
              <a:rPr lang="zh-CN" altLang="en-US" sz="2800" b="1" dirty="0" smtClean="0">
                <a:solidFill>
                  <a:schemeClr val="tx1">
                    <a:lumMod val="75000"/>
                    <a:lumOff val="25000"/>
                  </a:schemeClr>
                </a:solidFill>
                <a:latin typeface="STFangsong" charset="-122"/>
                <a:ea typeface="STFangsong" charset="-122"/>
                <a:cs typeface="STFangsong" charset="-122"/>
              </a:rPr>
              <a:t>做</a:t>
            </a:r>
            <a:r>
              <a:rPr lang="en-US" altLang="zh-CN" sz="2800" b="1" dirty="0" err="1" smtClean="0">
                <a:solidFill>
                  <a:schemeClr val="tx1">
                    <a:lumMod val="75000"/>
                    <a:lumOff val="25000"/>
                  </a:schemeClr>
                </a:solidFill>
                <a:latin typeface="STFangsong" charset="-122"/>
                <a:ea typeface="STFangsong" charset="-122"/>
                <a:cs typeface="STFangsong" charset="-122"/>
              </a:rPr>
              <a:t>DoctorZ</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8" name="矩形 7"/>
          <p:cNvSpPr/>
          <p:nvPr/>
        </p:nvSpPr>
        <p:spPr>
          <a:xfrm>
            <a:off x="434235" y="1639021"/>
            <a:ext cx="11535738" cy="3272691"/>
          </a:xfrm>
          <a:prstGeom prst="rect">
            <a:avLst/>
          </a:prstGeom>
        </p:spPr>
        <p:txBody>
          <a:bodyPr wrap="square">
            <a:spAutoFit/>
          </a:bodyPr>
          <a:lstStyle/>
          <a:p>
            <a:pPr defTabSz="-635">
              <a:lnSpc>
                <a:spcPct val="150000"/>
              </a:lnSpc>
              <a:spcAft>
                <a:spcPts val="800"/>
              </a:spcAft>
              <a:tabLst>
                <a:tab pos="0" algn="l"/>
              </a:tabLst>
            </a:pPr>
            <a:r>
              <a:rPr lang="zh-CN" altLang="en-US" sz="2400" dirty="0" smtClean="0">
                <a:latin typeface="STFangsong" charset="-122"/>
                <a:ea typeface="STFangsong" charset="-122"/>
                <a:cs typeface="STFangsong" charset="-122"/>
              </a:rPr>
              <a:t>新教学方法，新教学思想离不开</a:t>
            </a:r>
            <a:r>
              <a:rPr lang="zh-CN" altLang="en-US" sz="2400" dirty="0" smtClean="0">
                <a:solidFill>
                  <a:srgbClr val="FF0000"/>
                </a:solidFill>
                <a:latin typeface="STFangsong" charset="-122"/>
                <a:ea typeface="STFangsong" charset="-122"/>
                <a:cs typeface="STFangsong" charset="-122"/>
              </a:rPr>
              <a:t>恰当的</a:t>
            </a:r>
            <a:r>
              <a:rPr lang="zh-CN" altLang="en-US" sz="2400" dirty="0" smtClean="0">
                <a:latin typeface="STFangsong" charset="-122"/>
                <a:ea typeface="STFangsong" charset="-122"/>
                <a:cs typeface="STFangsong" charset="-122"/>
              </a:rPr>
              <a:t>工具支持</a:t>
            </a:r>
            <a:endParaRPr lang="en-US" altLang="zh-CN" sz="2400" dirty="0" smtClean="0">
              <a:latin typeface="STFangsong" charset="-122"/>
              <a:ea typeface="STFangsong" charset="-122"/>
              <a:cs typeface="STFangsong" charset="-122"/>
            </a:endParaRPr>
          </a:p>
          <a:p>
            <a:pPr defTabSz="-635">
              <a:lnSpc>
                <a:spcPct val="150000"/>
              </a:lnSpc>
              <a:spcAft>
                <a:spcPts val="800"/>
              </a:spcAft>
              <a:tabLst>
                <a:tab pos="0" algn="l"/>
              </a:tabLst>
            </a:pPr>
            <a:r>
              <a:rPr lang="zh-CN" altLang="en-US" sz="2400" dirty="0" smtClean="0">
                <a:latin typeface="STFangsong" charset="-122"/>
                <a:ea typeface="STFangsong" charset="-122"/>
                <a:cs typeface="STFangsong" charset="-122"/>
              </a:rPr>
              <a:t>比如：</a:t>
            </a:r>
            <a:endParaRPr lang="en-US" altLang="zh-CN" sz="2400" dirty="0" smtClean="0">
              <a:latin typeface="STFangsong" charset="-122"/>
              <a:ea typeface="STFangsong" charset="-122"/>
              <a:cs typeface="STFangsong" charset="-122"/>
            </a:endParaRPr>
          </a:p>
          <a:p>
            <a:pPr defTabSz="-635">
              <a:lnSpc>
                <a:spcPct val="150000"/>
              </a:lnSpc>
              <a:spcAft>
                <a:spcPts val="800"/>
              </a:spcAft>
              <a:tabLst>
                <a:tab pos="0" algn="l"/>
              </a:tabLst>
            </a:pPr>
            <a:r>
              <a:rPr lang="zh-CN" altLang="en-US" sz="2400" dirty="0" smtClean="0">
                <a:latin typeface="STFangsong" charset="-122"/>
                <a:ea typeface="STFangsong" charset="-122"/>
                <a:cs typeface="STFangsong" charset="-122"/>
              </a:rPr>
              <a:t>杭师大叶林老师到我们学校交流一个课堂师生交流的方法：</a:t>
            </a:r>
            <a:r>
              <a:rPr lang="en-US" altLang="zh-CN" sz="2400" dirty="0" smtClean="0">
                <a:latin typeface="STFangsong" charset="-122"/>
                <a:ea typeface="STFangsong" charset="-122"/>
                <a:cs typeface="STFangsong" charset="-122"/>
              </a:rPr>
              <a:t>Minutes</a:t>
            </a:r>
            <a:r>
              <a:rPr lang="zh-CN" altLang="en-US" sz="2400" dirty="0" smtClean="0">
                <a:latin typeface="STFangsong" charset="-122"/>
                <a:ea typeface="STFangsong" charset="-122"/>
                <a:cs typeface="STFangsong" charset="-122"/>
              </a:rPr>
              <a:t> </a:t>
            </a:r>
            <a:r>
              <a:rPr lang="en-US" altLang="zh-CN" sz="2400" dirty="0" smtClean="0">
                <a:latin typeface="STFangsong" charset="-122"/>
                <a:ea typeface="STFangsong" charset="-122"/>
                <a:cs typeface="STFangsong" charset="-122"/>
              </a:rPr>
              <a:t>Paper</a:t>
            </a:r>
            <a:r>
              <a:rPr lang="zh-CN" altLang="en-US" sz="2400" dirty="0" smtClean="0">
                <a:latin typeface="STFangsong" charset="-122"/>
                <a:ea typeface="STFangsong" charset="-122"/>
                <a:cs typeface="STFangsong" charset="-122"/>
              </a:rPr>
              <a:t>；</a:t>
            </a:r>
            <a:endParaRPr lang="en-US" altLang="zh-CN" sz="2400" dirty="0" smtClean="0">
              <a:latin typeface="STFangsong" charset="-122"/>
              <a:ea typeface="STFangsong" charset="-122"/>
              <a:cs typeface="STFangsong" charset="-122"/>
            </a:endParaRPr>
          </a:p>
          <a:p>
            <a:pPr defTabSz="-635">
              <a:lnSpc>
                <a:spcPct val="150000"/>
              </a:lnSpc>
              <a:spcAft>
                <a:spcPts val="800"/>
              </a:spcAft>
              <a:tabLst>
                <a:tab pos="0" algn="l"/>
              </a:tabLst>
            </a:pPr>
            <a:r>
              <a:rPr lang="zh-CN" altLang="en-US" sz="2400" dirty="0" smtClean="0">
                <a:latin typeface="STFangsong" charset="-122"/>
                <a:ea typeface="STFangsong" charset="-122"/>
                <a:cs typeface="STFangsong" charset="-122"/>
              </a:rPr>
              <a:t>台湾铭传大学交流提到的前三周的学生学习完成度对整个学期是最重要的观察周期</a:t>
            </a:r>
            <a:endParaRPr lang="en-US" altLang="zh-CN" sz="2400" dirty="0" smtClean="0">
              <a:latin typeface="STFangsong" charset="-122"/>
              <a:ea typeface="STFangsong" charset="-122"/>
              <a:cs typeface="STFangsong" charset="-122"/>
            </a:endParaRPr>
          </a:p>
          <a:p>
            <a:pPr defTabSz="-635">
              <a:lnSpc>
                <a:spcPct val="150000"/>
              </a:lnSpc>
              <a:spcAft>
                <a:spcPts val="800"/>
              </a:spcAft>
              <a:tabLst>
                <a:tab pos="0" algn="l"/>
              </a:tabLst>
            </a:pPr>
            <a:r>
              <a:rPr lang="zh-CN" altLang="en-US" sz="2400" dirty="0" smtClean="0">
                <a:latin typeface="STFangsong" charset="-122"/>
                <a:ea typeface="STFangsong" charset="-122"/>
                <a:cs typeface="STFangsong" charset="-122"/>
              </a:rPr>
              <a:t>如何收集和发动学生围绕主题讨论，进行内容评估</a:t>
            </a:r>
            <a:endParaRPr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47770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72455"/>
            <a:ext cx="3231975" cy="523220"/>
          </a:xfrm>
          <a:prstGeom prst="rect">
            <a:avLst/>
          </a:prstGeom>
        </p:spPr>
        <p:txBody>
          <a:bodyPr wrap="none">
            <a:spAutoFit/>
          </a:bodyPr>
          <a:lstStyle/>
          <a:p>
            <a:r>
              <a:rPr lang="en-US" altLang="zh-CN" sz="2800" b="1" dirty="0" err="1" smtClean="0">
                <a:solidFill>
                  <a:schemeClr val="tx1">
                    <a:lumMod val="75000"/>
                    <a:lumOff val="25000"/>
                  </a:schemeClr>
                </a:solidFill>
                <a:latin typeface="STFangsong" charset="-122"/>
                <a:ea typeface="STFangsong" charset="-122"/>
                <a:cs typeface="STFangsong" charset="-122"/>
              </a:rPr>
              <a:t>DoctorZ</a:t>
            </a:r>
            <a:r>
              <a:rPr lang="zh-CN" altLang="en-US" sz="2800" b="1" dirty="0" smtClean="0">
                <a:solidFill>
                  <a:schemeClr val="tx1">
                    <a:lumMod val="75000"/>
                    <a:lumOff val="25000"/>
                  </a:schemeClr>
                </a:solidFill>
                <a:latin typeface="STFangsong" charset="-122"/>
                <a:ea typeface="STFangsong" charset="-122"/>
                <a:cs typeface="STFangsong" charset="-122"/>
              </a:rPr>
              <a:t>要走向哪里</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6" name="矩形 5"/>
          <p:cNvSpPr/>
          <p:nvPr/>
        </p:nvSpPr>
        <p:spPr>
          <a:xfrm>
            <a:off x="525847" y="1227265"/>
            <a:ext cx="5303176" cy="559512"/>
          </a:xfrm>
          <a:prstGeom prst="rect">
            <a:avLst/>
          </a:prstGeom>
        </p:spPr>
        <p:txBody>
          <a:bodyPr wrap="square">
            <a:spAutoFit/>
          </a:bodyPr>
          <a:lstStyle/>
          <a:p>
            <a:pPr defTabSz="-635">
              <a:lnSpc>
                <a:spcPct val="150000"/>
              </a:lnSpc>
              <a:spcAft>
                <a:spcPts val="800"/>
              </a:spcAft>
              <a:tabLst>
                <a:tab pos="0" algn="l"/>
              </a:tabLst>
            </a:pPr>
            <a:r>
              <a:rPr lang="zh-CN" altLang="en-US" sz="2400" dirty="0" smtClean="0">
                <a:latin typeface="STFangsong" charset="-122"/>
                <a:ea typeface="STFangsong" charset="-122"/>
                <a:cs typeface="STFangsong" charset="-122"/>
              </a:rPr>
              <a:t>做一个有指导思想的教学交互工具</a:t>
            </a:r>
            <a:endParaRPr lang="en-US" altLang="zh-CN" sz="2400" dirty="0" smtClean="0">
              <a:latin typeface="STFangsong" charset="-122"/>
              <a:ea typeface="STFangsong" charset="-122"/>
              <a:cs typeface="STFangsong" charset="-122"/>
            </a:endParaRPr>
          </a:p>
        </p:txBody>
      </p:sp>
      <p:sp>
        <p:nvSpPr>
          <p:cNvPr id="7" name="矩形 5"/>
          <p:cNvSpPr/>
          <p:nvPr/>
        </p:nvSpPr>
        <p:spPr>
          <a:xfrm>
            <a:off x="2702718" y="2294306"/>
            <a:ext cx="5742698" cy="3459130"/>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 fmla="*/ 0 w 4877707"/>
              <a:gd name="connsiteY0" fmla="*/ 0 h 3367314"/>
              <a:gd name="connsiteX1" fmla="*/ 4877707 w 4877707"/>
              <a:gd name="connsiteY1" fmla="*/ 0 h 3367314"/>
              <a:gd name="connsiteX2" fmla="*/ 2903764 w 4877707"/>
              <a:gd name="connsiteY2" fmla="*/ 3367314 h 3367314"/>
              <a:gd name="connsiteX3" fmla="*/ 0 w 4877707"/>
              <a:gd name="connsiteY3" fmla="*/ 3280228 h 3367314"/>
              <a:gd name="connsiteX4" fmla="*/ 0 w 4877707"/>
              <a:gd name="connsiteY4" fmla="*/ 0 h 3367314"/>
              <a:gd name="connsiteX0" fmla="*/ 0 w 5138965"/>
              <a:gd name="connsiteY0" fmla="*/ 1277257 h 3367314"/>
              <a:gd name="connsiteX1" fmla="*/ 5138965 w 5138965"/>
              <a:gd name="connsiteY1" fmla="*/ 0 h 3367314"/>
              <a:gd name="connsiteX2" fmla="*/ 3165022 w 5138965"/>
              <a:gd name="connsiteY2" fmla="*/ 3367314 h 3367314"/>
              <a:gd name="connsiteX3" fmla="*/ 261258 w 5138965"/>
              <a:gd name="connsiteY3" fmla="*/ 3280228 h 3367314"/>
              <a:gd name="connsiteX4" fmla="*/ 0 w 5138965"/>
              <a:gd name="connsiteY4" fmla="*/ 1277257 h 3367314"/>
              <a:gd name="connsiteX0" fmla="*/ 0 w 3165022"/>
              <a:gd name="connsiteY0" fmla="*/ 0 h 2090057"/>
              <a:gd name="connsiteX1" fmla="*/ 2642508 w 3165022"/>
              <a:gd name="connsiteY1" fmla="*/ 1407886 h 2090057"/>
              <a:gd name="connsiteX2" fmla="*/ 3165022 w 3165022"/>
              <a:gd name="connsiteY2" fmla="*/ 2090057 h 2090057"/>
              <a:gd name="connsiteX3" fmla="*/ 261258 w 3165022"/>
              <a:gd name="connsiteY3" fmla="*/ 2002971 h 2090057"/>
              <a:gd name="connsiteX4" fmla="*/ 0 w 3165022"/>
              <a:gd name="connsiteY4" fmla="*/ 0 h 2090057"/>
              <a:gd name="connsiteX0" fmla="*/ 0 w 3469822"/>
              <a:gd name="connsiteY0" fmla="*/ 0 h 2090057"/>
              <a:gd name="connsiteX1" fmla="*/ 3469822 w 3469822"/>
              <a:gd name="connsiteY1" fmla="*/ 493486 h 2090057"/>
              <a:gd name="connsiteX2" fmla="*/ 3165022 w 3469822"/>
              <a:gd name="connsiteY2" fmla="*/ 2090057 h 2090057"/>
              <a:gd name="connsiteX3" fmla="*/ 261258 w 3469822"/>
              <a:gd name="connsiteY3" fmla="*/ 2002971 h 2090057"/>
              <a:gd name="connsiteX4" fmla="*/ 0 w 3469822"/>
              <a:gd name="connsiteY4" fmla="*/ 0 h 2090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822" h="2090057">
                <a:moveTo>
                  <a:pt x="0" y="0"/>
                </a:moveTo>
                <a:lnTo>
                  <a:pt x="3469822" y="493486"/>
                </a:lnTo>
                <a:lnTo>
                  <a:pt x="3165022" y="2090057"/>
                </a:lnTo>
                <a:lnTo>
                  <a:pt x="261258" y="200297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矩形 6"/>
          <p:cNvSpPr/>
          <p:nvPr/>
        </p:nvSpPr>
        <p:spPr>
          <a:xfrm>
            <a:off x="3409856" y="2582568"/>
            <a:ext cx="5621089" cy="3170868"/>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 fmla="*/ 1378857 w 2496458"/>
              <a:gd name="connsiteY0" fmla="*/ 0 h 1422400"/>
              <a:gd name="connsiteX1" fmla="*/ 2496458 w 2496458"/>
              <a:gd name="connsiteY1" fmla="*/ 0 h 1422400"/>
              <a:gd name="connsiteX2" fmla="*/ 2496458 w 2496458"/>
              <a:gd name="connsiteY2" fmla="*/ 1422400 h 1422400"/>
              <a:gd name="connsiteX3" fmla="*/ 0 w 2496458"/>
              <a:gd name="connsiteY3" fmla="*/ 1422400 h 1422400"/>
              <a:gd name="connsiteX4" fmla="*/ 1378857 w 2496458"/>
              <a:gd name="connsiteY4" fmla="*/ 0 h 1422400"/>
              <a:gd name="connsiteX0" fmla="*/ 14515 w 2496458"/>
              <a:gd name="connsiteY0" fmla="*/ 0 h 1582057"/>
              <a:gd name="connsiteX1" fmla="*/ 2496458 w 2496458"/>
              <a:gd name="connsiteY1" fmla="*/ 159657 h 1582057"/>
              <a:gd name="connsiteX2" fmla="*/ 2496458 w 2496458"/>
              <a:gd name="connsiteY2" fmla="*/ 1582057 h 1582057"/>
              <a:gd name="connsiteX3" fmla="*/ 0 w 2496458"/>
              <a:gd name="connsiteY3" fmla="*/ 1582057 h 1582057"/>
              <a:gd name="connsiteX4" fmla="*/ 14515 w 2496458"/>
              <a:gd name="connsiteY4" fmla="*/ 0 h 1582057"/>
              <a:gd name="connsiteX0" fmla="*/ 14515 w 3396344"/>
              <a:gd name="connsiteY0" fmla="*/ 0 h 1582057"/>
              <a:gd name="connsiteX1" fmla="*/ 3396344 w 3396344"/>
              <a:gd name="connsiteY1" fmla="*/ 14514 h 1582057"/>
              <a:gd name="connsiteX2" fmla="*/ 2496458 w 3396344"/>
              <a:gd name="connsiteY2" fmla="*/ 1582057 h 1582057"/>
              <a:gd name="connsiteX3" fmla="*/ 0 w 3396344"/>
              <a:gd name="connsiteY3" fmla="*/ 1582057 h 1582057"/>
              <a:gd name="connsiteX4" fmla="*/ 14515 w 3396344"/>
              <a:gd name="connsiteY4" fmla="*/ 0 h 1582057"/>
              <a:gd name="connsiteX0" fmla="*/ 14515 w 3396344"/>
              <a:gd name="connsiteY0" fmla="*/ 0 h 1915885"/>
              <a:gd name="connsiteX1" fmla="*/ 3396344 w 3396344"/>
              <a:gd name="connsiteY1" fmla="*/ 14514 h 1915885"/>
              <a:gd name="connsiteX2" fmla="*/ 2801258 w 3396344"/>
              <a:gd name="connsiteY2" fmla="*/ 1915885 h 1915885"/>
              <a:gd name="connsiteX3" fmla="*/ 0 w 3396344"/>
              <a:gd name="connsiteY3" fmla="*/ 1582057 h 1915885"/>
              <a:gd name="connsiteX4" fmla="*/ 14515 w 3396344"/>
              <a:gd name="connsiteY4" fmla="*/ 0 h 191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6344" h="1915885">
                <a:moveTo>
                  <a:pt x="14515" y="0"/>
                </a:moveTo>
                <a:lnTo>
                  <a:pt x="3396344" y="14514"/>
                </a:lnTo>
                <a:lnTo>
                  <a:pt x="2801258" y="1915885"/>
                </a:lnTo>
                <a:lnTo>
                  <a:pt x="0" y="1582057"/>
                </a:lnTo>
                <a:lnTo>
                  <a:pt x="14515"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文本框 9"/>
          <p:cNvSpPr txBox="1"/>
          <p:nvPr/>
        </p:nvSpPr>
        <p:spPr>
          <a:xfrm>
            <a:off x="3618267" y="2746021"/>
            <a:ext cx="3911600" cy="2308324"/>
          </a:xfrm>
          <a:prstGeom prst="rect">
            <a:avLst/>
          </a:prstGeom>
          <a:noFill/>
        </p:spPr>
        <p:txBody>
          <a:bodyPr wrap="square" rtlCol="0">
            <a:spAutoFit/>
          </a:bodyPr>
          <a:lstStyle/>
          <a:p>
            <a:pPr algn="ctr"/>
            <a:r>
              <a:rPr lang="zh-CN" altLang="en-US" sz="4800" dirty="0" smtClean="0">
                <a:latin typeface="STFangsong" charset="-122"/>
                <a:ea typeface="STFangsong" charset="-122"/>
                <a:cs typeface="STFangsong" charset="-122"/>
              </a:rPr>
              <a:t>教学过程就是教学建设的过程</a:t>
            </a:r>
            <a:endParaRPr lang="zh-HK" altLang="en-US" sz="4800" dirty="0">
              <a:solidFill>
                <a:schemeClr val="bg1"/>
              </a:solidFill>
              <a:latin typeface="STFangsong" charset="-122"/>
              <a:ea typeface="STFangsong" charset="-122"/>
              <a:cs typeface="STFangsong" charset="-122"/>
            </a:endParaRPr>
          </a:p>
        </p:txBody>
      </p:sp>
    </p:spTree>
    <p:extLst>
      <p:ext uri="{BB962C8B-B14F-4D97-AF65-F5344CB8AC3E}">
        <p14:creationId xmlns:p14="http://schemas.microsoft.com/office/powerpoint/2010/main" val="1505260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5221301"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教学过程中内容建设</a:t>
            </a:r>
            <a:r>
              <a:rPr lang="zh-CN" altLang="en-US" sz="2800" b="1" dirty="0" smtClean="0">
                <a:solidFill>
                  <a:schemeClr val="tx1">
                    <a:lumMod val="75000"/>
                    <a:lumOff val="25000"/>
                  </a:schemeClr>
                </a:solidFill>
                <a:latin typeface="STFangsong" charset="-122"/>
                <a:ea typeface="STFangsong" charset="-122"/>
                <a:cs typeface="STFangsong" charset="-122"/>
              </a:rPr>
              <a:t>的稀缺宝物</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23" name="矩形 22"/>
          <p:cNvSpPr/>
          <p:nvPr/>
        </p:nvSpPr>
        <p:spPr>
          <a:xfrm>
            <a:off x="655589" y="1756750"/>
            <a:ext cx="381691" cy="66416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dirty="0" smtClean="0">
                <a:latin typeface="张海山锐谐体2.0-授权联系：Samtype@QQ.com" panose="02000000000000000000" pitchFamily="2" charset="-122"/>
                <a:ea typeface="张海山锐谐体2.0-授权联系：Samtype@QQ.com" panose="02000000000000000000" pitchFamily="2" charset="-122"/>
              </a:rPr>
              <a:t>1</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24" name="直接连接符 6"/>
          <p:cNvCxnSpPr/>
          <p:nvPr/>
        </p:nvCxnSpPr>
        <p:spPr>
          <a:xfrm>
            <a:off x="1157024" y="2131512"/>
            <a:ext cx="3917001"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037280" y="1669847"/>
            <a:ext cx="7353685" cy="461665"/>
          </a:xfrm>
          <a:prstGeom prst="rect">
            <a:avLst/>
          </a:prstGeom>
          <a:noFill/>
        </p:spPr>
        <p:txBody>
          <a:bodyPr wrap="square" rtlCol="0">
            <a:spAutoFit/>
          </a:bodyPr>
          <a:lstStyle/>
          <a:p>
            <a:r>
              <a:rPr lang="zh-CN" altLang="en-US" sz="2400" b="1" dirty="0" smtClean="0">
                <a:solidFill>
                  <a:srgbClr val="27A98C"/>
                </a:solidFill>
                <a:latin typeface="STFangsong" charset="-122"/>
                <a:ea typeface="STFangsong" charset="-122"/>
                <a:cs typeface="STFangsong" charset="-122"/>
              </a:rPr>
              <a:t>教学过程中的学生面对的问题</a:t>
            </a:r>
            <a:endParaRPr lang="zh-HK" altLang="en-US" sz="2400" b="1" dirty="0">
              <a:solidFill>
                <a:srgbClr val="27A98C"/>
              </a:solidFill>
              <a:latin typeface="STFangsong" charset="-122"/>
              <a:ea typeface="STFangsong" charset="-122"/>
              <a:cs typeface="STFangsong" charset="-122"/>
            </a:endParaRPr>
          </a:p>
        </p:txBody>
      </p:sp>
      <p:sp>
        <p:nvSpPr>
          <p:cNvPr id="27" name="矩形 26"/>
          <p:cNvSpPr/>
          <p:nvPr/>
        </p:nvSpPr>
        <p:spPr>
          <a:xfrm>
            <a:off x="655589" y="4945232"/>
            <a:ext cx="381691" cy="75632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张海山锐谐体2.0-授权联系：Samtype@QQ.com" panose="02000000000000000000" pitchFamily="2" charset="-122"/>
                <a:ea typeface="张海山锐谐体2.0-授权联系：Samtype@QQ.com" panose="02000000000000000000" pitchFamily="2" charset="-122"/>
              </a:rPr>
              <a:t>3</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29" name="直接连接符 16"/>
          <p:cNvCxnSpPr/>
          <p:nvPr/>
        </p:nvCxnSpPr>
        <p:spPr>
          <a:xfrm>
            <a:off x="1169394" y="5326099"/>
            <a:ext cx="2703361"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049651" y="4864434"/>
            <a:ext cx="3005176" cy="461665"/>
          </a:xfrm>
          <a:prstGeom prst="rect">
            <a:avLst/>
          </a:prstGeom>
          <a:noFill/>
        </p:spPr>
        <p:txBody>
          <a:bodyPr wrap="square" rtlCol="0">
            <a:spAutoFit/>
          </a:bodyPr>
          <a:lstStyle>
            <a:defPPr>
              <a:defRPr lang="zh-CN"/>
            </a:defPPr>
            <a:lvl1pPr>
              <a:defRPr sz="2400">
                <a:solidFill>
                  <a:srgbClr val="27A98C"/>
                </a:solidFill>
                <a:latin typeface="STFangsong" charset="-122"/>
                <a:ea typeface="STFangsong" charset="-122"/>
                <a:cs typeface="STFangsong" charset="-122"/>
              </a:defRPr>
            </a:lvl1pPr>
          </a:lstStyle>
          <a:p>
            <a:r>
              <a:rPr lang="zh-CN" altLang="en-US" b="1" dirty="0" smtClean="0"/>
              <a:t>完整的课程建设</a:t>
            </a:r>
            <a:r>
              <a:rPr lang="zh-CN" altLang="en-US" b="1" dirty="0" smtClean="0"/>
              <a:t>队伍</a:t>
            </a:r>
            <a:endParaRPr lang="zh-HK" altLang="en-US" b="1" dirty="0"/>
          </a:p>
        </p:txBody>
      </p:sp>
      <p:sp>
        <p:nvSpPr>
          <p:cNvPr id="34" name="矩形 33"/>
          <p:cNvSpPr/>
          <p:nvPr/>
        </p:nvSpPr>
        <p:spPr>
          <a:xfrm>
            <a:off x="655592" y="3323623"/>
            <a:ext cx="381688" cy="77617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张海山锐谐体2.0-授权联系：Samtype@QQ.com" panose="02000000000000000000" pitchFamily="2" charset="-122"/>
                <a:ea typeface="张海山锐谐体2.0-授权联系：Samtype@QQ.com" panose="02000000000000000000" pitchFamily="2" charset="-122"/>
              </a:rPr>
              <a:t>2</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35" name="直接连接符 22"/>
          <p:cNvCxnSpPr/>
          <p:nvPr/>
        </p:nvCxnSpPr>
        <p:spPr>
          <a:xfrm flipV="1">
            <a:off x="1169397" y="3704489"/>
            <a:ext cx="2506134" cy="1"/>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49651" y="3242824"/>
            <a:ext cx="3060871" cy="461665"/>
          </a:xfrm>
          <a:prstGeom prst="rect">
            <a:avLst/>
          </a:prstGeom>
          <a:noFill/>
        </p:spPr>
        <p:txBody>
          <a:bodyPr wrap="square" rtlCol="0">
            <a:spAutoFit/>
          </a:bodyPr>
          <a:lstStyle>
            <a:defPPr>
              <a:defRPr lang="zh-CN"/>
            </a:defPPr>
            <a:lvl1pPr>
              <a:defRPr sz="2400">
                <a:solidFill>
                  <a:srgbClr val="27A98C"/>
                </a:solidFill>
                <a:latin typeface="STFangsong" charset="-122"/>
                <a:ea typeface="STFangsong" charset="-122"/>
                <a:cs typeface="STFangsong" charset="-122"/>
              </a:defRPr>
            </a:lvl1pPr>
          </a:lstStyle>
          <a:p>
            <a:r>
              <a:rPr lang="zh-CN" altLang="en-US" b="1" dirty="0" smtClean="0"/>
              <a:t>教学过程中的灵感</a:t>
            </a:r>
            <a:endParaRPr lang="zh-HK" altLang="en-US" b="1" dirty="0"/>
          </a:p>
        </p:txBody>
      </p:sp>
      <p:sp>
        <p:nvSpPr>
          <p:cNvPr id="20" name="文本框 19"/>
          <p:cNvSpPr txBox="1"/>
          <p:nvPr/>
        </p:nvSpPr>
        <p:spPr>
          <a:xfrm>
            <a:off x="1049651" y="2131511"/>
            <a:ext cx="10656795" cy="369332"/>
          </a:xfrm>
          <a:prstGeom prst="rect">
            <a:avLst/>
          </a:prstGeom>
          <a:noFill/>
        </p:spPr>
        <p:txBody>
          <a:bodyPr wrap="square" rtlCol="0">
            <a:spAutoFit/>
          </a:bodyPr>
          <a:lstStyle>
            <a:defPPr>
              <a:defRPr lang="zh-CN"/>
            </a:defPPr>
            <a:lvl1pPr>
              <a:defRPr>
                <a:latin typeface="STFangsong" charset="-122"/>
                <a:ea typeface="STFangsong" charset="-122"/>
                <a:cs typeface="STFangsong" charset="-122"/>
              </a:defRPr>
            </a:lvl1pPr>
          </a:lstStyle>
          <a:p>
            <a:r>
              <a:rPr lang="zh-CN" altLang="en-US" dirty="0" smtClean="0"/>
              <a:t>学生学习过程中的问题，是具有学校特性的，是最真实的教学切入点</a:t>
            </a:r>
            <a:endParaRPr lang="zh-HK" altLang="en-US" dirty="0"/>
          </a:p>
        </p:txBody>
      </p:sp>
      <p:sp>
        <p:nvSpPr>
          <p:cNvPr id="22" name="文本框 21"/>
          <p:cNvSpPr txBox="1"/>
          <p:nvPr/>
        </p:nvSpPr>
        <p:spPr>
          <a:xfrm>
            <a:off x="1073138" y="3730463"/>
            <a:ext cx="10656795" cy="369332"/>
          </a:xfrm>
          <a:prstGeom prst="rect">
            <a:avLst/>
          </a:prstGeom>
          <a:noFill/>
        </p:spPr>
        <p:txBody>
          <a:bodyPr wrap="square" rtlCol="0">
            <a:spAutoFit/>
          </a:bodyPr>
          <a:lstStyle>
            <a:defPPr>
              <a:defRPr lang="zh-CN"/>
            </a:defPPr>
            <a:lvl1pPr>
              <a:defRPr>
                <a:latin typeface="STFangsong" charset="-122"/>
                <a:ea typeface="STFangsong" charset="-122"/>
                <a:cs typeface="STFangsong" charset="-122"/>
              </a:defRPr>
            </a:lvl1pPr>
          </a:lstStyle>
          <a:p>
            <a:r>
              <a:rPr lang="zh-CN" altLang="en-US" dirty="0" smtClean="0"/>
              <a:t>教学过程中的新思想，新方法，新案例</a:t>
            </a:r>
            <a:endParaRPr lang="zh-HK" altLang="en-US" dirty="0"/>
          </a:p>
        </p:txBody>
      </p:sp>
      <p:sp>
        <p:nvSpPr>
          <p:cNvPr id="30" name="文本框 29"/>
          <p:cNvSpPr txBox="1"/>
          <p:nvPr/>
        </p:nvSpPr>
        <p:spPr>
          <a:xfrm>
            <a:off x="1073138" y="5335315"/>
            <a:ext cx="10656795" cy="646331"/>
          </a:xfrm>
          <a:prstGeom prst="rect">
            <a:avLst/>
          </a:prstGeom>
          <a:noFill/>
        </p:spPr>
        <p:txBody>
          <a:bodyPr wrap="square" rtlCol="0">
            <a:spAutoFit/>
          </a:bodyPr>
          <a:lstStyle>
            <a:defPPr>
              <a:defRPr lang="zh-CN"/>
            </a:defPPr>
            <a:lvl1pPr>
              <a:defRPr>
                <a:latin typeface="STFangsong" charset="-122"/>
                <a:ea typeface="STFangsong" charset="-122"/>
                <a:cs typeface="STFangsong" charset="-122"/>
              </a:defRPr>
            </a:lvl1pPr>
          </a:lstStyle>
          <a:p>
            <a:r>
              <a:rPr lang="zh-CN" altLang="en-US" dirty="0" smtClean="0"/>
              <a:t>教学建设过程的核心是内容建设，内容建设需要大量的人力</a:t>
            </a:r>
            <a:r>
              <a:rPr lang="zh-CN" altLang="en-US" dirty="0" smtClean="0"/>
              <a:t>，而</a:t>
            </a:r>
            <a:r>
              <a:rPr lang="zh-CN" altLang="en-US" dirty="0" smtClean="0"/>
              <a:t>教学过程中，您正好有几十</a:t>
            </a:r>
            <a:r>
              <a:rPr lang="zh-CN" altLang="en-US" dirty="0" smtClean="0"/>
              <a:t>个具有</a:t>
            </a:r>
            <a:r>
              <a:rPr lang="zh-CN" altLang="en-US" dirty="0" smtClean="0"/>
              <a:t>相同目标，听您指挥的</a:t>
            </a:r>
            <a:r>
              <a:rPr lang="zh-CN" altLang="en-US" dirty="0" smtClean="0"/>
              <a:t>助手和用户；</a:t>
            </a:r>
            <a:endParaRPr lang="zh-HK" altLang="en-US" dirty="0"/>
          </a:p>
        </p:txBody>
      </p:sp>
    </p:spTree>
    <p:extLst>
      <p:ext uri="{BB962C8B-B14F-4D97-AF65-F5344CB8AC3E}">
        <p14:creationId xmlns:p14="http://schemas.microsoft.com/office/powerpoint/2010/main" val="1842010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515946"/>
            <a:ext cx="5067837" cy="230960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261441" y="4206309"/>
            <a:ext cx="5067837" cy="230960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61442" y="1515946"/>
            <a:ext cx="5067837" cy="230960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14553" y="2602109"/>
            <a:ext cx="4470788" cy="923330"/>
          </a:xfrm>
          <a:prstGeom prst="rect">
            <a:avLst/>
          </a:prstGeom>
          <a:noFill/>
        </p:spPr>
        <p:txBody>
          <a:bodyPr wrap="square" rtlCol="0">
            <a:spAutoFit/>
          </a:bodyPr>
          <a:lstStyle/>
          <a:p>
            <a:pPr>
              <a:lnSpc>
                <a:spcPct val="150000"/>
              </a:lnSpc>
            </a:pPr>
            <a:r>
              <a:rPr lang="zh-CN" altLang="en-US" dirty="0" smtClean="0">
                <a:solidFill>
                  <a:schemeClr val="bg1"/>
                </a:solidFill>
                <a:latin typeface="STFangsong" charset="-122"/>
                <a:ea typeface="STFangsong" charset="-122"/>
                <a:cs typeface="STFangsong" charset="-122"/>
              </a:rPr>
              <a:t>提供移动化的互动工具，支持常</a:t>
            </a:r>
            <a:r>
              <a:rPr lang="zh-CN" altLang="en-US" dirty="0" smtClean="0">
                <a:solidFill>
                  <a:schemeClr val="bg1"/>
                </a:solidFill>
                <a:latin typeface="STFangsong" charset="-122"/>
                <a:ea typeface="STFangsong" charset="-122"/>
                <a:cs typeface="STFangsong" charset="-122"/>
              </a:rPr>
              <a:t>见的教学互动</a:t>
            </a:r>
            <a:r>
              <a:rPr lang="zh-CN" altLang="en-US" dirty="0" smtClean="0">
                <a:solidFill>
                  <a:schemeClr val="bg1"/>
                </a:solidFill>
                <a:latin typeface="STFangsong" charset="-122"/>
                <a:ea typeface="STFangsong" charset="-122"/>
                <a:cs typeface="STFangsong" charset="-122"/>
              </a:rPr>
              <a:t>方法，快速获取互动数据结果。</a:t>
            </a:r>
            <a:endParaRPr lang="zh-CN" altLang="en-US" dirty="0">
              <a:solidFill>
                <a:schemeClr val="bg1"/>
              </a:solidFill>
              <a:latin typeface="STFangsong" charset="-122"/>
              <a:ea typeface="STFangsong" charset="-122"/>
              <a:cs typeface="STFangsong" charset="-122"/>
            </a:endParaRPr>
          </a:p>
        </p:txBody>
      </p:sp>
      <p:sp>
        <p:nvSpPr>
          <p:cNvPr id="10" name="矩形 9"/>
          <p:cNvSpPr/>
          <p:nvPr/>
        </p:nvSpPr>
        <p:spPr>
          <a:xfrm>
            <a:off x="929125" y="2080364"/>
            <a:ext cx="3057247" cy="523220"/>
          </a:xfrm>
          <a:prstGeom prst="rect">
            <a:avLst/>
          </a:prstGeom>
        </p:spPr>
        <p:txBody>
          <a:bodyPr wrap="none">
            <a:spAutoFit/>
          </a:bodyPr>
          <a:lstStyle/>
          <a:p>
            <a:r>
              <a:rPr lang="zh-CN" altLang="en-US" sz="2800" b="1" dirty="0" smtClean="0">
                <a:solidFill>
                  <a:schemeClr val="bg1"/>
                </a:solidFill>
                <a:latin typeface="STFangsong" charset="-122"/>
                <a:ea typeface="STFangsong" charset="-122"/>
                <a:cs typeface="STFangsong" charset="-122"/>
              </a:rPr>
              <a:t>教学过程互动支持</a:t>
            </a:r>
            <a:endParaRPr lang="zh-CN" altLang="en-US" sz="2800" b="1" dirty="0">
              <a:solidFill>
                <a:schemeClr val="bg1"/>
              </a:solidFill>
              <a:latin typeface="STFangsong" charset="-122"/>
              <a:ea typeface="STFangsong" charset="-122"/>
              <a:cs typeface="STFangsong" charset="-122"/>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72455"/>
            <a:ext cx="6288901"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一个完整的交互支撑工具应具有的内容</a:t>
            </a:r>
            <a:endParaRPr lang="zh-CN" altLang="en-US" sz="2800" b="1" dirty="0">
              <a:solidFill>
                <a:schemeClr val="tx1">
                  <a:lumMod val="75000"/>
                  <a:lumOff val="25000"/>
                </a:schemeClr>
              </a:solidFill>
              <a:latin typeface="STFangsong" charset="-122"/>
              <a:ea typeface="STFangsong" charset="-122"/>
              <a:cs typeface="STFangsong" charset="-122"/>
            </a:endParaRPr>
          </a:p>
        </p:txBody>
      </p:sp>
      <p:sp>
        <p:nvSpPr>
          <p:cNvPr id="19" name="文本框 18"/>
          <p:cNvSpPr txBox="1"/>
          <p:nvPr/>
        </p:nvSpPr>
        <p:spPr>
          <a:xfrm>
            <a:off x="6298764" y="2588483"/>
            <a:ext cx="4470788" cy="923330"/>
          </a:xfrm>
          <a:prstGeom prst="rect">
            <a:avLst/>
          </a:prstGeom>
          <a:noFill/>
        </p:spPr>
        <p:txBody>
          <a:bodyPr wrap="square" rtlCol="0">
            <a:spAutoFit/>
          </a:bodyPr>
          <a:lstStyle/>
          <a:p>
            <a:pPr>
              <a:lnSpc>
                <a:spcPct val="150000"/>
              </a:lnSpc>
            </a:pPr>
            <a:r>
              <a:rPr lang="zh-CN" altLang="en-US" dirty="0" smtClean="0">
                <a:solidFill>
                  <a:schemeClr val="bg1"/>
                </a:solidFill>
                <a:latin typeface="STFangsong" charset="-122"/>
                <a:ea typeface="STFangsong" charset="-122"/>
                <a:cs typeface="STFangsong" charset="-122"/>
              </a:rPr>
              <a:t>围绕教学过程的内容建设工具，比如课程</a:t>
            </a:r>
            <a:r>
              <a:rPr lang="en-US" altLang="zh-CN" dirty="0" smtClean="0">
                <a:solidFill>
                  <a:schemeClr val="bg1"/>
                </a:solidFill>
                <a:latin typeface="STFangsong" charset="-122"/>
                <a:ea typeface="STFangsong" charset="-122"/>
                <a:cs typeface="STFangsong" charset="-122"/>
              </a:rPr>
              <a:t>FAQ</a:t>
            </a:r>
            <a:r>
              <a:rPr lang="zh-CN" altLang="en-US" dirty="0" smtClean="0">
                <a:solidFill>
                  <a:schemeClr val="bg1"/>
                </a:solidFill>
                <a:latin typeface="STFangsong" charset="-122"/>
                <a:ea typeface="STFangsong" charset="-122"/>
                <a:cs typeface="STFangsong" charset="-122"/>
              </a:rPr>
              <a:t>，案例，资源，概念等</a:t>
            </a:r>
            <a:endParaRPr lang="zh-CN" altLang="en-US" dirty="0">
              <a:solidFill>
                <a:schemeClr val="bg1"/>
              </a:solidFill>
              <a:latin typeface="STFangsong" charset="-122"/>
              <a:ea typeface="STFangsong" charset="-122"/>
              <a:cs typeface="STFangsong" charset="-122"/>
            </a:endParaRPr>
          </a:p>
        </p:txBody>
      </p:sp>
      <p:sp>
        <p:nvSpPr>
          <p:cNvPr id="22" name="矩形 21"/>
          <p:cNvSpPr/>
          <p:nvPr/>
        </p:nvSpPr>
        <p:spPr>
          <a:xfrm>
            <a:off x="6261441" y="2050697"/>
            <a:ext cx="2339102" cy="523220"/>
          </a:xfrm>
          <a:prstGeom prst="rect">
            <a:avLst/>
          </a:prstGeom>
        </p:spPr>
        <p:txBody>
          <a:bodyPr wrap="none">
            <a:spAutoFit/>
          </a:bodyPr>
          <a:lstStyle/>
          <a:p>
            <a:r>
              <a:rPr lang="zh-CN" altLang="en-US" sz="2800" b="1" dirty="0" smtClean="0">
                <a:solidFill>
                  <a:schemeClr val="bg1"/>
                </a:solidFill>
                <a:latin typeface="STFangsong" charset="-122"/>
                <a:ea typeface="STFangsong" charset="-122"/>
                <a:cs typeface="STFangsong" charset="-122"/>
              </a:rPr>
              <a:t>内容建设支持</a:t>
            </a:r>
            <a:endParaRPr lang="zh-CN" altLang="en-US" sz="2800" b="1" dirty="0">
              <a:solidFill>
                <a:schemeClr val="bg1"/>
              </a:solidFill>
              <a:latin typeface="STFangsong" charset="-122"/>
              <a:ea typeface="STFangsong" charset="-122"/>
              <a:cs typeface="STFangsong" charset="-122"/>
            </a:endParaRPr>
          </a:p>
        </p:txBody>
      </p:sp>
      <p:sp>
        <p:nvSpPr>
          <p:cNvPr id="23" name="矩形 22"/>
          <p:cNvSpPr/>
          <p:nvPr/>
        </p:nvSpPr>
        <p:spPr>
          <a:xfrm>
            <a:off x="811368" y="4206309"/>
            <a:ext cx="5067837" cy="230960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31178" y="4508936"/>
            <a:ext cx="2698175" cy="523220"/>
          </a:xfrm>
          <a:prstGeom prst="rect">
            <a:avLst/>
          </a:prstGeom>
        </p:spPr>
        <p:txBody>
          <a:bodyPr wrap="none">
            <a:spAutoFit/>
          </a:bodyPr>
          <a:lstStyle/>
          <a:p>
            <a:r>
              <a:rPr lang="zh-CN" altLang="en-US" sz="2800" b="1" dirty="0" smtClean="0">
                <a:solidFill>
                  <a:schemeClr val="bg1"/>
                </a:solidFill>
                <a:latin typeface="STFangsong" charset="-122"/>
                <a:ea typeface="STFangsong" charset="-122"/>
                <a:cs typeface="STFangsong" charset="-122"/>
              </a:rPr>
              <a:t>分享与激励支持</a:t>
            </a:r>
            <a:endParaRPr lang="zh-CN" altLang="en-US" sz="2800" b="1" dirty="0">
              <a:solidFill>
                <a:schemeClr val="bg1"/>
              </a:solidFill>
              <a:latin typeface="STFangsong" charset="-122"/>
              <a:ea typeface="STFangsong" charset="-122"/>
              <a:cs typeface="STFangsong" charset="-122"/>
            </a:endParaRPr>
          </a:p>
        </p:txBody>
      </p:sp>
      <p:sp>
        <p:nvSpPr>
          <p:cNvPr id="25" name="文本框 24"/>
          <p:cNvSpPr txBox="1"/>
          <p:nvPr/>
        </p:nvSpPr>
        <p:spPr>
          <a:xfrm>
            <a:off x="914553" y="5052106"/>
            <a:ext cx="4470788" cy="923330"/>
          </a:xfrm>
          <a:prstGeom prst="rect">
            <a:avLst/>
          </a:prstGeom>
          <a:noFill/>
        </p:spPr>
        <p:txBody>
          <a:bodyPr wrap="square" rtlCol="0">
            <a:spAutoFit/>
          </a:bodyPr>
          <a:lstStyle/>
          <a:p>
            <a:pPr>
              <a:lnSpc>
                <a:spcPct val="150000"/>
              </a:lnSpc>
            </a:pPr>
            <a:r>
              <a:rPr lang="zh-CN" altLang="en-US" dirty="0" smtClean="0">
                <a:solidFill>
                  <a:schemeClr val="bg1"/>
                </a:solidFill>
                <a:latin typeface="STFangsong" charset="-122"/>
                <a:ea typeface="STFangsong" charset="-122"/>
                <a:cs typeface="STFangsong" charset="-122"/>
              </a:rPr>
              <a:t>提供课题组织的手段，提供分享和激励工具，引导学生参与和贡献</a:t>
            </a:r>
            <a:endParaRPr lang="zh-CN" altLang="en-US" dirty="0">
              <a:solidFill>
                <a:schemeClr val="bg1"/>
              </a:solidFill>
              <a:latin typeface="STFangsong" charset="-122"/>
              <a:ea typeface="STFangsong" charset="-122"/>
              <a:cs typeface="STFangsong" charset="-122"/>
            </a:endParaRPr>
          </a:p>
        </p:txBody>
      </p:sp>
      <p:sp>
        <p:nvSpPr>
          <p:cNvPr id="26" name="矩形 25"/>
          <p:cNvSpPr/>
          <p:nvPr/>
        </p:nvSpPr>
        <p:spPr>
          <a:xfrm>
            <a:off x="6261441" y="4479998"/>
            <a:ext cx="3177473" cy="523220"/>
          </a:xfrm>
          <a:prstGeom prst="rect">
            <a:avLst/>
          </a:prstGeom>
        </p:spPr>
        <p:txBody>
          <a:bodyPr wrap="none">
            <a:spAutoFit/>
          </a:bodyPr>
          <a:lstStyle/>
          <a:p>
            <a:r>
              <a:rPr lang="zh-CN" altLang="en-US" sz="2800" b="1" dirty="0" smtClean="0">
                <a:solidFill>
                  <a:schemeClr val="bg1"/>
                </a:solidFill>
                <a:latin typeface="STFangsong" charset="-122"/>
                <a:ea typeface="STFangsong" charset="-122"/>
                <a:cs typeface="STFangsong" charset="-122"/>
              </a:rPr>
              <a:t>教学过程数据支持</a:t>
            </a:r>
            <a:endParaRPr lang="zh-CN" altLang="en-US" sz="2800" b="1" dirty="0">
              <a:solidFill>
                <a:schemeClr val="bg1"/>
              </a:solidFill>
              <a:latin typeface="STFangsong" charset="-122"/>
              <a:ea typeface="STFangsong" charset="-122"/>
              <a:cs typeface="STFangsong" charset="-122"/>
            </a:endParaRPr>
          </a:p>
        </p:txBody>
      </p:sp>
      <p:sp>
        <p:nvSpPr>
          <p:cNvPr id="27" name="文本框 26"/>
          <p:cNvSpPr txBox="1"/>
          <p:nvPr/>
        </p:nvSpPr>
        <p:spPr>
          <a:xfrm>
            <a:off x="6298764" y="4931987"/>
            <a:ext cx="4470788" cy="442750"/>
          </a:xfrm>
          <a:prstGeom prst="rect">
            <a:avLst/>
          </a:prstGeom>
          <a:noFill/>
        </p:spPr>
        <p:txBody>
          <a:bodyPr wrap="square" rtlCol="0">
            <a:spAutoFit/>
          </a:bodyPr>
          <a:lstStyle/>
          <a:p>
            <a:pPr>
              <a:lnSpc>
                <a:spcPct val="150000"/>
              </a:lnSpc>
            </a:pPr>
            <a:r>
              <a:rPr lang="zh-CN" altLang="en-US" dirty="0" smtClean="0">
                <a:solidFill>
                  <a:schemeClr val="bg1"/>
                </a:solidFill>
                <a:latin typeface="STFangsong" charset="-122"/>
                <a:ea typeface="STFangsong" charset="-122"/>
                <a:cs typeface="STFangsong" charset="-122"/>
              </a:rPr>
              <a:t>教学过程数据对教学的全面支撑</a:t>
            </a:r>
            <a:endParaRPr lang="zh-CN" altLang="en-US" dirty="0">
              <a:solidFill>
                <a:schemeClr val="bg1"/>
              </a:solidFill>
              <a:latin typeface="STFangsong" charset="-122"/>
              <a:ea typeface="STFangsong" charset="-122"/>
              <a:cs typeface="STFangsong" charset="-122"/>
            </a:endParaRPr>
          </a:p>
        </p:txBody>
      </p:sp>
    </p:spTree>
    <p:extLst>
      <p:ext uri="{BB962C8B-B14F-4D97-AF65-F5344CB8AC3E}">
        <p14:creationId xmlns:p14="http://schemas.microsoft.com/office/powerpoint/2010/main" val="157647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err="1" smtClean="0">
                <a:solidFill>
                  <a:schemeClr val="bg1"/>
                </a:solidFill>
                <a:effectLst>
                  <a:outerShdw blurRad="38100" dist="38100" dir="2700000" algn="tl">
                    <a:srgbClr val="000000">
                      <a:alpha val="43137"/>
                    </a:srgbClr>
                  </a:outerShdw>
                </a:effectLst>
                <a:latin typeface="+mj-lt"/>
                <a:cs typeface="Arial" pitchFamily="34" charset="0"/>
              </a:rPr>
              <a:t>DoctorZ</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533124" y="3283485"/>
            <a:ext cx="6318345" cy="461665"/>
          </a:xfrm>
          <a:prstGeom prst="rect">
            <a:avLst/>
          </a:prstGeom>
          <a:noFill/>
        </p:spPr>
        <p:txBody>
          <a:bodyPr wrap="square" rtlCol="0">
            <a:spAutoFit/>
          </a:bodyPr>
          <a:lstStyle/>
          <a:p>
            <a:r>
              <a:rPr lang="zh-CN" altLang="en-US" sz="2400" dirty="0" smtClean="0">
                <a:latin typeface="STFangsong" charset="-122"/>
                <a:ea typeface="STFangsong" charset="-122"/>
                <a:cs typeface="STFangsong" charset="-122"/>
              </a:rPr>
              <a:t>当前</a:t>
            </a:r>
            <a:r>
              <a:rPr lang="en-US" altLang="zh-CN" sz="2400" dirty="0" err="1" smtClean="0">
                <a:latin typeface="STFangsong" charset="-122"/>
                <a:ea typeface="STFangsong" charset="-122"/>
                <a:cs typeface="STFangsong" charset="-122"/>
              </a:rPr>
              <a:t>DoctorZ</a:t>
            </a:r>
            <a:r>
              <a:rPr lang="zh-CN" altLang="en-US" sz="2400" dirty="0" smtClean="0">
                <a:latin typeface="STFangsong" charset="-122"/>
                <a:ea typeface="STFangsong" charset="-122"/>
                <a:cs typeface="STFangsong" charset="-122"/>
              </a:rPr>
              <a:t>处于完善轻量交互工具的阶段</a:t>
            </a:r>
            <a:endParaRPr lang="zh-CN" altLang="en-US" sz="2400" dirty="0">
              <a:latin typeface="STFangsong" charset="-122"/>
              <a:ea typeface="STFangsong" charset="-122"/>
              <a:cs typeface="STFangsong" charset="-122"/>
            </a:endParaRPr>
          </a:p>
        </p:txBody>
      </p:sp>
      <p:sp>
        <p:nvSpPr>
          <p:cNvPr id="2" name="矩形 1"/>
          <p:cNvSpPr/>
          <p:nvPr/>
        </p:nvSpPr>
        <p:spPr>
          <a:xfrm>
            <a:off x="4533124" y="2663688"/>
            <a:ext cx="3642344" cy="646331"/>
          </a:xfrm>
          <a:prstGeom prst="rect">
            <a:avLst/>
          </a:prstGeom>
        </p:spPr>
        <p:txBody>
          <a:bodyPr wrap="none">
            <a:spAutoFit/>
          </a:bodyPr>
          <a:lstStyle/>
          <a:p>
            <a:r>
              <a:rPr lang="en-US" altLang="zh-CN" sz="3600" b="1" dirty="0" err="1" smtClean="0">
                <a:latin typeface="STFangsong" charset="-122"/>
                <a:ea typeface="STFangsong" charset="-122"/>
                <a:cs typeface="STFangsong" charset="-122"/>
              </a:rPr>
              <a:t>DoctorZ</a:t>
            </a:r>
            <a:r>
              <a:rPr lang="zh-CN" altLang="en-US" sz="3600" b="1" dirty="0" smtClean="0">
                <a:latin typeface="STFangsong" charset="-122"/>
                <a:ea typeface="STFangsong" charset="-122"/>
                <a:cs typeface="STFangsong" charset="-122"/>
              </a:rPr>
              <a:t>已有功能</a:t>
            </a:r>
            <a:endParaRPr lang="zh-CN" altLang="en-US" sz="3600" b="1" dirty="0">
              <a:latin typeface="STFangsong" charset="-122"/>
              <a:ea typeface="STFangsong" charset="-122"/>
              <a:cs typeface="STFangsong" charset="-122"/>
            </a:endParaRPr>
          </a:p>
        </p:txBody>
      </p:sp>
    </p:spTree>
    <p:extLst>
      <p:ext uri="{BB962C8B-B14F-4D97-AF65-F5344CB8AC3E}">
        <p14:creationId xmlns:p14="http://schemas.microsoft.com/office/powerpoint/2010/main" val="2063894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80110" y="1546860"/>
            <a:ext cx="3139440" cy="31394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90871" y="2035879"/>
            <a:ext cx="2092988" cy="1618715"/>
            <a:chOff x="4862721" y="988129"/>
            <a:chExt cx="2092988" cy="1618715"/>
          </a:xfrm>
        </p:grpSpPr>
        <p:sp>
          <p:nvSpPr>
            <p:cNvPr id="7" name="文本框 6"/>
            <p:cNvSpPr txBox="1"/>
            <p:nvPr/>
          </p:nvSpPr>
          <p:spPr>
            <a:xfrm>
              <a:off x="4865156" y="988129"/>
              <a:ext cx="902811" cy="523220"/>
            </a:xfrm>
            <a:prstGeom prst="rect">
              <a:avLst/>
            </a:prstGeom>
            <a:noFill/>
          </p:spPr>
          <p:txBody>
            <a:bodyPr wrap="none" rtlCol="0">
              <a:spAutoFit/>
            </a:bodyPr>
            <a:lstStyle/>
            <a:p>
              <a:r>
                <a:rPr lang="zh-CN" altLang="en-US" sz="2800" dirty="0" smtClean="0">
                  <a:solidFill>
                    <a:schemeClr val="bg1"/>
                  </a:solidFill>
                  <a:latin typeface="STFangsong" charset="-122"/>
                  <a:ea typeface="STFangsong" charset="-122"/>
                  <a:cs typeface="STFangsong" charset="-122"/>
                </a:rPr>
                <a:t>签到</a:t>
              </a:r>
              <a:endParaRPr lang="zh-CN" altLang="en-US" sz="2800" dirty="0">
                <a:solidFill>
                  <a:schemeClr val="bg1"/>
                </a:solidFill>
                <a:latin typeface="STFangsong" charset="-122"/>
                <a:ea typeface="STFangsong" charset="-122"/>
                <a:cs typeface="STFangsong" charset="-122"/>
              </a:endParaRPr>
            </a:p>
          </p:txBody>
        </p:sp>
        <p:sp>
          <p:nvSpPr>
            <p:cNvPr id="8" name="矩形 7"/>
            <p:cNvSpPr/>
            <p:nvPr/>
          </p:nvSpPr>
          <p:spPr>
            <a:xfrm>
              <a:off x="4862721" y="1591181"/>
              <a:ext cx="2092988" cy="1015663"/>
            </a:xfrm>
            <a:prstGeom prst="rect">
              <a:avLst/>
            </a:prstGeom>
          </p:spPr>
          <p:txBody>
            <a:bodyPr wrap="square">
              <a:spAutoFit/>
            </a:bodyPr>
            <a:lstStyle/>
            <a:p>
              <a:r>
                <a:rPr lang="zh-CN" altLang="en-US" sz="2000" dirty="0" smtClean="0">
                  <a:solidFill>
                    <a:schemeClr val="bg1"/>
                  </a:solidFill>
                  <a:latin typeface="STFangsong" charset="-122"/>
                  <a:ea typeface="STFangsong" charset="-122"/>
                  <a:cs typeface="STFangsong" charset="-122"/>
                </a:rPr>
                <a:t>提供多样化的签到功能，</a:t>
              </a:r>
              <a:r>
                <a:rPr lang="zh-CN" altLang="en-US" sz="2000" smtClean="0">
                  <a:solidFill>
                    <a:schemeClr val="bg1"/>
                  </a:solidFill>
                  <a:latin typeface="STFangsong" charset="-122"/>
                  <a:ea typeface="STFangsong" charset="-122"/>
                  <a:cs typeface="STFangsong" charset="-122"/>
                </a:rPr>
                <a:t>便捷准确</a:t>
              </a:r>
              <a:endParaRPr lang="zh-CN" altLang="en-US" sz="2000" dirty="0">
                <a:solidFill>
                  <a:schemeClr val="bg1"/>
                </a:solidFill>
                <a:latin typeface="STFangsong" charset="-122"/>
                <a:ea typeface="STFangsong" charset="-122"/>
                <a:cs typeface="STFangsong" charset="-122"/>
              </a:endParaRPr>
            </a:p>
          </p:txBody>
        </p:sp>
      </p:grpSp>
      <p:sp>
        <p:nvSpPr>
          <p:cNvPr id="11" name="文本框 10"/>
          <p:cNvSpPr txBox="1"/>
          <p:nvPr/>
        </p:nvSpPr>
        <p:spPr>
          <a:xfrm>
            <a:off x="3855081" y="3585202"/>
            <a:ext cx="1620957" cy="523220"/>
          </a:xfrm>
          <a:prstGeom prst="rect">
            <a:avLst/>
          </a:prstGeom>
          <a:noFill/>
        </p:spPr>
        <p:txBody>
          <a:bodyPr wrap="none" rtlCol="0">
            <a:spAutoFit/>
          </a:bodyPr>
          <a:lstStyle>
            <a:defPPr>
              <a:defRPr lang="zh-CN"/>
            </a:defPPr>
            <a:lvl1pPr>
              <a:defRPr sz="2800">
                <a:solidFill>
                  <a:schemeClr val="bg1"/>
                </a:solidFill>
                <a:latin typeface="STFangsong" charset="-122"/>
                <a:ea typeface="STFangsong" charset="-122"/>
                <a:cs typeface="STFangsong" charset="-122"/>
              </a:defRPr>
            </a:lvl1pPr>
          </a:lstStyle>
          <a:p>
            <a:r>
              <a:rPr lang="zh-CN" altLang="en-US" dirty="0"/>
              <a:t>缺课管理</a:t>
            </a:r>
          </a:p>
        </p:txBody>
      </p:sp>
      <p:sp>
        <p:nvSpPr>
          <p:cNvPr id="13" name="文本框 12"/>
          <p:cNvSpPr txBox="1"/>
          <p:nvPr/>
        </p:nvSpPr>
        <p:spPr>
          <a:xfrm>
            <a:off x="6577781" y="1697943"/>
            <a:ext cx="1952336" cy="369332"/>
          </a:xfrm>
          <a:prstGeom prst="rect">
            <a:avLst/>
          </a:prstGeom>
          <a:noFill/>
        </p:spPr>
        <p:txBody>
          <a:bodyPr wrap="square" rtlCol="0">
            <a:spAutoFit/>
          </a:bodyPr>
          <a:lstStyle/>
          <a:p>
            <a:pPr algn="r"/>
            <a:r>
              <a:rPr lang="zh-CN" altLang="en-US" dirty="0" smtClean="0">
                <a:solidFill>
                  <a:srgbClr val="48A2A0"/>
                </a:solidFill>
                <a:latin typeface="+mj-lt"/>
              </a:rPr>
              <a:t>签到</a:t>
            </a:r>
          </a:p>
        </p:txBody>
      </p:sp>
      <p:cxnSp>
        <p:nvCxnSpPr>
          <p:cNvPr id="14" name="直接连接符 13"/>
          <p:cNvCxnSpPr/>
          <p:nvPr/>
        </p:nvCxnSpPr>
        <p:spPr>
          <a:xfrm flipH="1">
            <a:off x="8530115" y="1589085"/>
            <a:ext cx="2" cy="1384995"/>
          </a:xfrm>
          <a:prstGeom prst="line">
            <a:avLst/>
          </a:prstGeom>
          <a:ln/>
        </p:spPr>
        <p:style>
          <a:lnRef idx="1">
            <a:schemeClr val="accent3"/>
          </a:lnRef>
          <a:fillRef idx="0">
            <a:schemeClr val="accent3"/>
          </a:fillRef>
          <a:effectRef idx="0">
            <a:schemeClr val="accent3"/>
          </a:effectRef>
          <a:fontRef idx="minor">
            <a:schemeClr val="tx1"/>
          </a:fontRef>
        </p:style>
      </p:cxnSp>
      <p:sp>
        <p:nvSpPr>
          <p:cNvPr id="15" name="矩形 14"/>
          <p:cNvSpPr/>
          <p:nvPr/>
        </p:nvSpPr>
        <p:spPr>
          <a:xfrm>
            <a:off x="8530116" y="1589085"/>
            <a:ext cx="2595084" cy="1323439"/>
          </a:xfrm>
          <a:prstGeom prst="rect">
            <a:avLst/>
          </a:prstGeom>
        </p:spPr>
        <p:txBody>
          <a:bodyPr wrap="square">
            <a:spAutoFit/>
          </a:bodyPr>
          <a:lstStyle/>
          <a:p>
            <a:r>
              <a:rPr lang="zh-CN" altLang="en-US" sz="2000" dirty="0" smtClean="0">
                <a:solidFill>
                  <a:schemeClr val="tx1">
                    <a:lumMod val="75000"/>
                    <a:lumOff val="25000"/>
                  </a:schemeClr>
                </a:solidFill>
                <a:latin typeface="STFangsong" charset="-122"/>
                <a:ea typeface="STFangsong" charset="-122"/>
                <a:cs typeface="STFangsong" charset="-122"/>
              </a:rPr>
              <a:t>基于位置标签的签到</a:t>
            </a:r>
            <a:endParaRPr lang="en-US" altLang="zh-CN" sz="2000" dirty="0" smtClean="0">
              <a:solidFill>
                <a:schemeClr val="tx1">
                  <a:lumMod val="75000"/>
                  <a:lumOff val="25000"/>
                </a:schemeClr>
              </a:solidFill>
              <a:latin typeface="STFangsong" charset="-122"/>
              <a:ea typeface="STFangsong" charset="-122"/>
              <a:cs typeface="STFangsong" charset="-122"/>
            </a:endParaRPr>
          </a:p>
          <a:p>
            <a:r>
              <a:rPr lang="zh-CN" altLang="en-US" sz="2000" dirty="0" smtClean="0">
                <a:solidFill>
                  <a:schemeClr val="tx1">
                    <a:lumMod val="75000"/>
                    <a:lumOff val="25000"/>
                  </a:schemeClr>
                </a:solidFill>
                <a:latin typeface="STFangsong" charset="-122"/>
                <a:ea typeface="STFangsong" charset="-122"/>
                <a:cs typeface="STFangsong" charset="-122"/>
              </a:rPr>
              <a:t>基于扫码签到</a:t>
            </a:r>
            <a:endParaRPr lang="en-US" altLang="zh-CN" sz="2000" dirty="0" smtClean="0">
              <a:solidFill>
                <a:schemeClr val="tx1">
                  <a:lumMod val="75000"/>
                  <a:lumOff val="25000"/>
                </a:schemeClr>
              </a:solidFill>
              <a:latin typeface="STFangsong" charset="-122"/>
              <a:ea typeface="STFangsong" charset="-122"/>
              <a:cs typeface="STFangsong" charset="-122"/>
            </a:endParaRPr>
          </a:p>
          <a:p>
            <a:r>
              <a:rPr lang="zh-CN" altLang="en-US" sz="2000" dirty="0" smtClean="0">
                <a:solidFill>
                  <a:schemeClr val="tx1">
                    <a:lumMod val="75000"/>
                    <a:lumOff val="25000"/>
                  </a:schemeClr>
                </a:solidFill>
                <a:latin typeface="STFangsong" charset="-122"/>
                <a:ea typeface="STFangsong" charset="-122"/>
                <a:cs typeface="STFangsong" charset="-122"/>
              </a:rPr>
              <a:t>基于随机数签到</a:t>
            </a:r>
            <a:endParaRPr lang="en-US" altLang="zh-CN" sz="2000" dirty="0" smtClean="0">
              <a:solidFill>
                <a:schemeClr val="tx1">
                  <a:lumMod val="75000"/>
                  <a:lumOff val="25000"/>
                </a:schemeClr>
              </a:solidFill>
              <a:latin typeface="STFangsong" charset="-122"/>
              <a:ea typeface="STFangsong" charset="-122"/>
              <a:cs typeface="STFangsong" charset="-122"/>
            </a:endParaRPr>
          </a:p>
          <a:p>
            <a:endParaRPr lang="zh-CN" altLang="en-US" sz="2000" dirty="0">
              <a:solidFill>
                <a:schemeClr val="tx1">
                  <a:lumMod val="75000"/>
                  <a:lumOff val="25000"/>
                </a:schemeClr>
              </a:solidFill>
              <a:latin typeface="STFangsong" charset="-122"/>
              <a:ea typeface="STFangsong" charset="-122"/>
              <a:cs typeface="STFangsong" charset="-122"/>
            </a:endParaRPr>
          </a:p>
        </p:txBody>
      </p:sp>
      <p:cxnSp>
        <p:nvCxnSpPr>
          <p:cNvPr id="17" name="直接连接符 16"/>
          <p:cNvCxnSpPr/>
          <p:nvPr/>
        </p:nvCxnSpPr>
        <p:spPr>
          <a:xfrm flipH="1">
            <a:off x="8530115" y="3348542"/>
            <a:ext cx="2" cy="1337758"/>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0" name="直接连接符 19"/>
          <p:cNvCxnSpPr/>
          <p:nvPr/>
        </p:nvCxnSpPr>
        <p:spPr>
          <a:xfrm>
            <a:off x="8530117" y="4915894"/>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4493538" cy="523220"/>
          </a:xfrm>
          <a:prstGeom prst="rect">
            <a:avLst/>
          </a:prstGeom>
        </p:spPr>
        <p:txBody>
          <a:bodyPr wrap="none">
            <a:spAutoFit/>
          </a:bodyPr>
          <a:lstStyle/>
          <a:p>
            <a:r>
              <a:rPr lang="zh-CN" altLang="en-US" sz="2800" b="1" dirty="0" smtClean="0">
                <a:solidFill>
                  <a:schemeClr val="tx1">
                    <a:lumMod val="75000"/>
                    <a:lumOff val="25000"/>
                  </a:schemeClr>
                </a:solidFill>
                <a:latin typeface="STFangsong" charset="-122"/>
                <a:ea typeface="STFangsong" charset="-122"/>
                <a:cs typeface="STFangsong" charset="-122"/>
              </a:rPr>
              <a:t>维度一：</a:t>
            </a:r>
            <a:r>
              <a:rPr lang="zh-CN" altLang="zh-CN" sz="2800" b="1" dirty="0">
                <a:solidFill>
                  <a:schemeClr val="tx1">
                    <a:lumMod val="75000"/>
                    <a:lumOff val="25000"/>
                  </a:schemeClr>
                </a:solidFill>
                <a:latin typeface="STFangsong" charset="-122"/>
                <a:ea typeface="STFangsong" charset="-122"/>
                <a:cs typeface="STFangsong" charset="-122"/>
              </a:rPr>
              <a:t>精准快捷课程</a:t>
            </a:r>
            <a:r>
              <a:rPr lang="zh-CN" altLang="en-US" sz="2800" b="1" dirty="0">
                <a:solidFill>
                  <a:schemeClr val="tx1">
                    <a:lumMod val="75000"/>
                    <a:lumOff val="25000"/>
                  </a:schemeClr>
                </a:solidFill>
                <a:latin typeface="STFangsong" charset="-122"/>
                <a:ea typeface="STFangsong" charset="-122"/>
                <a:cs typeface="STFangsong" charset="-122"/>
              </a:rPr>
              <a:t>签到</a:t>
            </a:r>
          </a:p>
        </p:txBody>
      </p:sp>
      <p:sp>
        <p:nvSpPr>
          <p:cNvPr id="26" name="矩形 25"/>
          <p:cNvSpPr/>
          <p:nvPr/>
        </p:nvSpPr>
        <p:spPr>
          <a:xfrm>
            <a:off x="3855081" y="4203575"/>
            <a:ext cx="2092988" cy="1015663"/>
          </a:xfrm>
          <a:prstGeom prst="rect">
            <a:avLst/>
          </a:prstGeom>
        </p:spPr>
        <p:txBody>
          <a:bodyPr wrap="square">
            <a:spAutoFit/>
          </a:bodyPr>
          <a:lstStyle/>
          <a:p>
            <a:r>
              <a:rPr lang="zh-CN" altLang="en-US" sz="2000" dirty="0" smtClean="0">
                <a:solidFill>
                  <a:schemeClr val="bg1"/>
                </a:solidFill>
                <a:latin typeface="STFangsong" charset="-122"/>
                <a:ea typeface="STFangsong" charset="-122"/>
                <a:cs typeface="STFangsong" charset="-122"/>
              </a:rPr>
              <a:t>课堂到课是学生管理的</a:t>
            </a:r>
            <a:r>
              <a:rPr lang="zh-CN" altLang="en-US" sz="2000" smtClean="0">
                <a:solidFill>
                  <a:schemeClr val="bg1"/>
                </a:solidFill>
                <a:latin typeface="STFangsong" charset="-122"/>
                <a:ea typeface="STFangsong" charset="-122"/>
                <a:cs typeface="STFangsong" charset="-122"/>
              </a:rPr>
              <a:t>重要数据基础</a:t>
            </a:r>
            <a:endParaRPr lang="zh-CN" altLang="en-US" sz="2000" dirty="0">
              <a:solidFill>
                <a:schemeClr val="bg1"/>
              </a:solidFill>
              <a:latin typeface="STFangsong" charset="-122"/>
              <a:ea typeface="STFangsong" charset="-122"/>
              <a:cs typeface="STFangsong" charset="-122"/>
            </a:endParaRPr>
          </a:p>
        </p:txBody>
      </p:sp>
      <p:sp>
        <p:nvSpPr>
          <p:cNvPr id="27" name="文本框 26"/>
          <p:cNvSpPr txBox="1"/>
          <p:nvPr/>
        </p:nvSpPr>
        <p:spPr>
          <a:xfrm>
            <a:off x="6683452" y="3335423"/>
            <a:ext cx="1846663" cy="369332"/>
          </a:xfrm>
          <a:prstGeom prst="rect">
            <a:avLst/>
          </a:prstGeom>
          <a:noFill/>
        </p:spPr>
        <p:txBody>
          <a:bodyPr wrap="square" rtlCol="0">
            <a:spAutoFit/>
          </a:bodyPr>
          <a:lstStyle/>
          <a:p>
            <a:pPr algn="r"/>
            <a:r>
              <a:rPr lang="zh-CN" altLang="en-US" dirty="0" smtClean="0">
                <a:solidFill>
                  <a:srgbClr val="48A2A0"/>
                </a:solidFill>
                <a:latin typeface="+mj-lt"/>
              </a:rPr>
              <a:t>到课管理</a:t>
            </a:r>
            <a:endParaRPr lang="zh-CN" altLang="en-US" dirty="0">
              <a:solidFill>
                <a:srgbClr val="48A2A0"/>
              </a:solidFill>
              <a:latin typeface="+mj-lt"/>
            </a:endParaRPr>
          </a:p>
        </p:txBody>
      </p:sp>
      <p:sp>
        <p:nvSpPr>
          <p:cNvPr id="28" name="矩形 27"/>
          <p:cNvSpPr/>
          <p:nvPr/>
        </p:nvSpPr>
        <p:spPr>
          <a:xfrm>
            <a:off x="8580578" y="3343765"/>
            <a:ext cx="2595084" cy="707886"/>
          </a:xfrm>
          <a:prstGeom prst="rect">
            <a:avLst/>
          </a:prstGeom>
        </p:spPr>
        <p:txBody>
          <a:bodyPr wrap="square">
            <a:spAutoFit/>
          </a:bodyPr>
          <a:lstStyle/>
          <a:p>
            <a:r>
              <a:rPr lang="zh-CN" altLang="en-US" sz="2000" dirty="0" smtClean="0">
                <a:solidFill>
                  <a:schemeClr val="tx1">
                    <a:lumMod val="75000"/>
                    <a:lumOff val="25000"/>
                  </a:schemeClr>
                </a:solidFill>
                <a:latin typeface="STFangsong" charset="-122"/>
                <a:ea typeface="STFangsong" charset="-122"/>
                <a:cs typeface="STFangsong" charset="-122"/>
              </a:rPr>
              <a:t>通过到课数据提供到课告警名单</a:t>
            </a:r>
            <a:endParaRPr lang="zh-CN" altLang="en-US" sz="2000" dirty="0">
              <a:solidFill>
                <a:schemeClr val="tx1">
                  <a:lumMod val="75000"/>
                  <a:lumOff val="25000"/>
                </a:schemeClr>
              </a:solidFill>
              <a:latin typeface="STFangsong" charset="-122"/>
              <a:ea typeface="STFangsong" charset="-122"/>
              <a:cs typeface="STFangsong" charset="-122"/>
            </a:endParaRPr>
          </a:p>
        </p:txBody>
      </p:sp>
      <p:sp>
        <p:nvSpPr>
          <p:cNvPr id="31" name="文本框 30"/>
          <p:cNvSpPr txBox="1"/>
          <p:nvPr/>
        </p:nvSpPr>
        <p:spPr>
          <a:xfrm>
            <a:off x="6630617" y="4915894"/>
            <a:ext cx="1846663" cy="369332"/>
          </a:xfrm>
          <a:prstGeom prst="rect">
            <a:avLst/>
          </a:prstGeom>
          <a:noFill/>
        </p:spPr>
        <p:txBody>
          <a:bodyPr wrap="square" rtlCol="0">
            <a:spAutoFit/>
          </a:bodyPr>
          <a:lstStyle/>
          <a:p>
            <a:pPr algn="r"/>
            <a:r>
              <a:rPr lang="zh-CN" altLang="en-US" dirty="0" smtClean="0">
                <a:solidFill>
                  <a:srgbClr val="48A2A0"/>
                </a:solidFill>
                <a:latin typeface="+mj-lt"/>
              </a:rPr>
              <a:t>数据支撑</a:t>
            </a:r>
            <a:endParaRPr lang="zh-CN" altLang="en-US" dirty="0">
              <a:solidFill>
                <a:srgbClr val="48A2A0"/>
              </a:solidFill>
              <a:latin typeface="+mj-lt"/>
            </a:endParaRPr>
          </a:p>
        </p:txBody>
      </p:sp>
      <p:sp>
        <p:nvSpPr>
          <p:cNvPr id="32" name="矩形 31"/>
          <p:cNvSpPr/>
          <p:nvPr/>
        </p:nvSpPr>
        <p:spPr>
          <a:xfrm>
            <a:off x="8580578" y="4849587"/>
            <a:ext cx="2595084" cy="1015663"/>
          </a:xfrm>
          <a:prstGeom prst="rect">
            <a:avLst/>
          </a:prstGeom>
        </p:spPr>
        <p:txBody>
          <a:bodyPr wrap="square">
            <a:spAutoFit/>
          </a:bodyPr>
          <a:lstStyle/>
          <a:p>
            <a:r>
              <a:rPr lang="zh-CN" altLang="en-US" sz="2000" dirty="0" smtClean="0">
                <a:solidFill>
                  <a:schemeClr val="tx1">
                    <a:lumMod val="75000"/>
                    <a:lumOff val="25000"/>
                  </a:schemeClr>
                </a:solidFill>
                <a:latin typeface="STFangsong" charset="-122"/>
                <a:ea typeface="STFangsong" charset="-122"/>
                <a:cs typeface="STFangsong" charset="-122"/>
              </a:rPr>
              <a:t>支持学院，班级多维度到课数据；方便老师生成到课成绩；</a:t>
            </a:r>
            <a:endParaRPr lang="zh-CN" altLang="en-US" sz="2000" dirty="0">
              <a:solidFill>
                <a:schemeClr val="tx1">
                  <a:lumMod val="75000"/>
                  <a:lumOff val="25000"/>
                </a:schemeClr>
              </a:solidFill>
              <a:latin typeface="STFangsong" charset="-122"/>
              <a:ea typeface="STFangsong" charset="-122"/>
              <a:cs typeface="STFangsong" charset="-122"/>
            </a:endParaRPr>
          </a:p>
        </p:txBody>
      </p:sp>
    </p:spTree>
    <p:extLst>
      <p:ext uri="{BB962C8B-B14F-4D97-AF65-F5344CB8AC3E}">
        <p14:creationId xmlns:p14="http://schemas.microsoft.com/office/powerpoint/2010/main" val="14433555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12773</TotalTime>
  <Words>1198</Words>
  <Application>Microsoft Macintosh PowerPoint</Application>
  <PresentationFormat>宽屏</PresentationFormat>
  <Paragraphs>126</Paragraphs>
  <Slides>22</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Gotham Rounded Medium</vt:lpstr>
      <vt:lpstr>STFangsong</vt:lpstr>
      <vt:lpstr>Wingdings</vt:lpstr>
      <vt:lpstr>等线</vt:lpstr>
      <vt:lpstr>等线 Light</vt:lpstr>
      <vt:lpstr>新細明體</vt:lpstr>
      <vt:lpstr>张海山锐谐体2.0-授权联系：Samtype@QQ.com</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Microsoft Office 用户</cp:lastModifiedBy>
  <cp:revision>489</cp:revision>
  <dcterms:created xsi:type="dcterms:W3CDTF">2016-01-19T08:46:18Z</dcterms:created>
  <dcterms:modified xsi:type="dcterms:W3CDTF">2017-06-03T07:02:43Z</dcterms:modified>
</cp:coreProperties>
</file>