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5715000" cy="9144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8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1" d="100"/>
          <a:sy n="51" d="100"/>
        </p:scale>
        <p:origin x="2496" y="84"/>
      </p:cViewPr>
      <p:guideLst>
        <p:guide orient="horz" pos="2880"/>
        <p:guide pos="1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89" y="8534400"/>
            <a:ext cx="5713512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" y="8445755"/>
            <a:ext cx="5713512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011936"/>
            <a:ext cx="4714875" cy="475488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000" spc="-3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649" y="5940828"/>
            <a:ext cx="4714875" cy="1524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500" cap="all" spc="125" baseline="0">
                <a:solidFill>
                  <a:schemeClr val="tx2"/>
                </a:solidFill>
                <a:latin typeface="+mj-lt"/>
              </a:defRPr>
            </a:lvl1pPr>
            <a:lvl2pPr marL="285750" indent="0" algn="ctr">
              <a:buNone/>
              <a:defRPr sz="1500"/>
            </a:lvl2pPr>
            <a:lvl3pPr marL="571500" indent="0" algn="ctr">
              <a:buNone/>
              <a:defRPr sz="1500"/>
            </a:lvl3pPr>
            <a:lvl4pPr marL="857250" indent="0" algn="ctr">
              <a:buNone/>
              <a:defRPr sz="1250"/>
            </a:lvl4pPr>
            <a:lvl5pPr marL="1143000" indent="0" algn="ctr">
              <a:buNone/>
              <a:defRPr sz="1250"/>
            </a:lvl5pPr>
            <a:lvl6pPr marL="1428750" indent="0" algn="ctr">
              <a:buNone/>
              <a:defRPr sz="1250"/>
            </a:lvl6pPr>
            <a:lvl7pPr marL="1714500" indent="0" algn="ctr">
              <a:buNone/>
              <a:defRPr sz="1250"/>
            </a:lvl7pPr>
            <a:lvl8pPr marL="2000250" indent="0" algn="ctr">
              <a:buNone/>
              <a:defRPr sz="1250"/>
            </a:lvl8pPr>
            <a:lvl9pPr marL="2286000" indent="0" algn="ctr">
              <a:buNone/>
              <a:defRPr sz="125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1B8C-3794-4A5F-B97E-8BF3CFE1EA8D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9278-F2D4-45A3-8404-A486BDD08CF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66090" y="5791200"/>
            <a:ext cx="462915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8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1B8C-3794-4A5F-B97E-8BF3CFE1EA8D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9278-F2D4-45A3-8404-A486BDD08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12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89" y="8534400"/>
            <a:ext cx="5713512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" y="8445755"/>
            <a:ext cx="5713512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89797" y="553040"/>
            <a:ext cx="1232297" cy="76765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907" y="553039"/>
            <a:ext cx="3625453" cy="767656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1B8C-3794-4A5F-B97E-8BF3CFE1EA8D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9278-F2D4-45A3-8404-A486BDD08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9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1B8C-3794-4A5F-B97E-8BF3CFE1EA8D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9278-F2D4-45A3-8404-A486BDD08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34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89" y="8534400"/>
            <a:ext cx="5713512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" y="8445755"/>
            <a:ext cx="5713512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011936"/>
            <a:ext cx="4714875" cy="475488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5937504"/>
            <a:ext cx="4714875" cy="1524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500" cap="all" spc="125" baseline="0">
                <a:solidFill>
                  <a:schemeClr val="tx2"/>
                </a:solidFill>
                <a:latin typeface="+mj-lt"/>
              </a:defRPr>
            </a:lvl1pPr>
            <a:lvl2pPr marL="28575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1B8C-3794-4A5F-B97E-8BF3CFE1EA8D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9278-F2D4-45A3-8404-A486BDD08CF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66090" y="5791200"/>
            <a:ext cx="462915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02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14350" y="382139"/>
            <a:ext cx="4714875" cy="193434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460979"/>
            <a:ext cx="2314575" cy="536448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4650" y="2460982"/>
            <a:ext cx="2314575" cy="53644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1B8C-3794-4A5F-B97E-8BF3CFE1EA8D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9278-F2D4-45A3-8404-A486BDD08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26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14350" y="382139"/>
            <a:ext cx="4714875" cy="193434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461403"/>
            <a:ext cx="2314575" cy="981709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250" b="0" cap="all" baseline="0">
                <a:solidFill>
                  <a:schemeClr val="tx2"/>
                </a:solidFill>
              </a:defRPr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3443112"/>
            <a:ext cx="2314575" cy="438234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4650" y="2461403"/>
            <a:ext cx="2314575" cy="981709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250" b="0" cap="all" baseline="0">
                <a:solidFill>
                  <a:schemeClr val="tx2"/>
                </a:solidFill>
              </a:defRPr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4650" y="3443112"/>
            <a:ext cx="2314575" cy="438234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1B8C-3794-4A5F-B97E-8BF3CFE1EA8D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9278-F2D4-45A3-8404-A486BDD08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90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1B8C-3794-4A5F-B97E-8BF3CFE1EA8D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9278-F2D4-45A3-8404-A486BDD08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00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89" y="8534400"/>
            <a:ext cx="5713512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8" y="8445755"/>
            <a:ext cx="5713512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1B8C-3794-4A5F-B97E-8BF3CFE1EA8D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9278-F2D4-45A3-8404-A486BDD08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94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" y="0"/>
            <a:ext cx="1898808" cy="9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893783" y="0"/>
            <a:ext cx="30004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2" y="792479"/>
            <a:ext cx="1500188" cy="3048000"/>
          </a:xfrm>
        </p:spPr>
        <p:txBody>
          <a:bodyPr anchor="b">
            <a:normAutofit/>
          </a:bodyPr>
          <a:lstStyle>
            <a:lvl1pPr>
              <a:defRPr sz="225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2648" y="975360"/>
            <a:ext cx="3130871" cy="7010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312" y="3901440"/>
            <a:ext cx="1500188" cy="450549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938">
                <a:solidFill>
                  <a:srgbClr val="FFFFFF"/>
                </a:solidFill>
              </a:defRPr>
            </a:lvl1pPr>
            <a:lvl2pPr marL="285750" indent="0">
              <a:buNone/>
              <a:defRPr sz="750"/>
            </a:lvl2pPr>
            <a:lvl3pPr marL="571500" indent="0">
              <a:buNone/>
              <a:defRPr sz="625"/>
            </a:lvl3pPr>
            <a:lvl4pPr marL="857250" indent="0">
              <a:buNone/>
              <a:defRPr sz="563"/>
            </a:lvl4pPr>
            <a:lvl5pPr marL="1143000" indent="0">
              <a:buNone/>
              <a:defRPr sz="563"/>
            </a:lvl5pPr>
            <a:lvl6pPr marL="1428750" indent="0">
              <a:buNone/>
              <a:defRPr sz="563"/>
            </a:lvl6pPr>
            <a:lvl7pPr marL="1714500" indent="0">
              <a:buNone/>
              <a:defRPr sz="563"/>
            </a:lvl7pPr>
            <a:lvl8pPr marL="2000250" indent="0">
              <a:buNone/>
              <a:defRPr sz="563"/>
            </a:lvl8pPr>
            <a:lvl9pPr marL="2286000" indent="0">
              <a:buNone/>
              <a:defRPr sz="56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8209" y="8613049"/>
            <a:ext cx="1227427" cy="486833"/>
          </a:xfrm>
        </p:spPr>
        <p:txBody>
          <a:bodyPr/>
          <a:lstStyle>
            <a:lvl1pPr algn="l">
              <a:defRPr/>
            </a:lvl1pPr>
          </a:lstStyle>
          <a:p>
            <a:fld id="{1F251B8C-3794-4A5F-B97E-8BF3CFE1EA8D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50281" y="8613049"/>
            <a:ext cx="2178844" cy="48683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8B9278-F2D4-45A3-8404-A486BDD08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46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604000"/>
            <a:ext cx="5713512" cy="2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" y="6553435"/>
            <a:ext cx="5713512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766560"/>
            <a:ext cx="4743450" cy="1097280"/>
          </a:xfrm>
        </p:spPr>
        <p:txBody>
          <a:bodyPr tIns="0" bIns="0" anchor="b">
            <a:noAutofit/>
          </a:bodyPr>
          <a:lstStyle>
            <a:lvl1pPr>
              <a:defRPr sz="225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" y="0"/>
            <a:ext cx="5714993" cy="6553435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85750" indent="0">
              <a:buNone/>
              <a:defRPr sz="1750"/>
            </a:lvl2pPr>
            <a:lvl3pPr marL="571500" indent="0">
              <a:buNone/>
              <a:defRPr sz="1500"/>
            </a:lvl3pPr>
            <a:lvl4pPr marL="857250" indent="0">
              <a:buNone/>
              <a:defRPr sz="1250"/>
            </a:lvl4pPr>
            <a:lvl5pPr marL="1143000" indent="0">
              <a:buNone/>
              <a:defRPr sz="1250"/>
            </a:lvl5pPr>
            <a:lvl6pPr marL="1428750" indent="0">
              <a:buNone/>
              <a:defRPr sz="1250"/>
            </a:lvl6pPr>
            <a:lvl7pPr marL="1714500" indent="0">
              <a:buNone/>
              <a:defRPr sz="1250"/>
            </a:lvl7pPr>
            <a:lvl8pPr marL="2000250" indent="0">
              <a:buNone/>
              <a:defRPr sz="1250"/>
            </a:lvl8pPr>
            <a:lvl9pPr marL="2286000" indent="0">
              <a:buNone/>
              <a:defRPr sz="12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49" y="7876032"/>
            <a:ext cx="4743450" cy="79248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375"/>
              </a:spcAft>
              <a:buNone/>
              <a:defRPr sz="938">
                <a:solidFill>
                  <a:srgbClr val="FFFFFF"/>
                </a:solidFill>
              </a:defRPr>
            </a:lvl1pPr>
            <a:lvl2pPr marL="285750" indent="0">
              <a:buNone/>
              <a:defRPr sz="750"/>
            </a:lvl2pPr>
            <a:lvl3pPr marL="571500" indent="0">
              <a:buNone/>
              <a:defRPr sz="625"/>
            </a:lvl3pPr>
            <a:lvl4pPr marL="857250" indent="0">
              <a:buNone/>
              <a:defRPr sz="563"/>
            </a:lvl4pPr>
            <a:lvl5pPr marL="1143000" indent="0">
              <a:buNone/>
              <a:defRPr sz="563"/>
            </a:lvl5pPr>
            <a:lvl6pPr marL="1428750" indent="0">
              <a:buNone/>
              <a:defRPr sz="563"/>
            </a:lvl6pPr>
            <a:lvl7pPr marL="1714500" indent="0">
              <a:buNone/>
              <a:defRPr sz="563"/>
            </a:lvl7pPr>
            <a:lvl8pPr marL="2000250" indent="0">
              <a:buNone/>
              <a:defRPr sz="563"/>
            </a:lvl8pPr>
            <a:lvl9pPr marL="2286000" indent="0">
              <a:buNone/>
              <a:defRPr sz="56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1B8C-3794-4A5F-B97E-8BF3CFE1EA8D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9278-F2D4-45A3-8404-A486BDD08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83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8534400"/>
            <a:ext cx="5715001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8445754"/>
            <a:ext cx="5715001" cy="8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0" y="382139"/>
            <a:ext cx="4714875" cy="1934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2460979"/>
            <a:ext cx="4714876" cy="53644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1" y="8613049"/>
            <a:ext cx="115887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3">
                <a:solidFill>
                  <a:srgbClr val="FFFFFF"/>
                </a:solidFill>
              </a:defRPr>
            </a:lvl1pPr>
          </a:lstStyle>
          <a:p>
            <a:fld id="{1F251B8C-3794-4A5F-B97E-8BF3CFE1EA8D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27900" y="8613049"/>
            <a:ext cx="226068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3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0840" y="8613049"/>
            <a:ext cx="615012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56">
                <a:solidFill>
                  <a:srgbClr val="FFFFFF"/>
                </a:solidFill>
              </a:defRPr>
            </a:lvl1pPr>
          </a:lstStyle>
          <a:p>
            <a:fld id="{D38B9278-F2D4-45A3-8404-A486BDD08CF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59468" y="2317127"/>
            <a:ext cx="467201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71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1500" rtl="0" eaLnBrk="1" latinLnBrk="0" hangingPunct="1">
        <a:lnSpc>
          <a:spcPct val="85000"/>
        </a:lnSpc>
        <a:spcBef>
          <a:spcPct val="0"/>
        </a:spcBef>
        <a:buNone/>
        <a:defRPr sz="3000" kern="1200" spc="-3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57150" indent="-57150" algn="l" defTabSz="571500" rtl="0" eaLnBrk="1" latinLnBrk="0" hangingPunct="1">
        <a:lnSpc>
          <a:spcPct val="90000"/>
        </a:lnSpc>
        <a:spcBef>
          <a:spcPts val="750"/>
        </a:spcBef>
        <a:spcAft>
          <a:spcPts val="125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2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40030" indent="-114300" algn="l" defTabSz="571500" rtl="0" eaLnBrk="1" latinLnBrk="0" hangingPunct="1">
        <a:lnSpc>
          <a:spcPct val="90000"/>
        </a:lnSpc>
        <a:spcBef>
          <a:spcPts val="125"/>
        </a:spcBef>
        <a:spcAft>
          <a:spcPts val="250"/>
        </a:spcAft>
        <a:buClr>
          <a:schemeClr val="accent1"/>
        </a:buClr>
        <a:buFont typeface="Calibri" pitchFamily="34" charset="0"/>
        <a:buChar char="◦"/>
        <a:defRPr sz="11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354330" indent="-114300" algn="l" defTabSz="571500" rtl="0" eaLnBrk="1" latinLnBrk="0" hangingPunct="1">
        <a:lnSpc>
          <a:spcPct val="90000"/>
        </a:lnSpc>
        <a:spcBef>
          <a:spcPts val="125"/>
        </a:spcBef>
        <a:spcAft>
          <a:spcPts val="250"/>
        </a:spcAft>
        <a:buClr>
          <a:schemeClr val="accent1"/>
        </a:buClr>
        <a:buFont typeface="Calibri" pitchFamily="34" charset="0"/>
        <a:buChar char="◦"/>
        <a:defRPr sz="8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468630" indent="-114300" algn="l" defTabSz="571500" rtl="0" eaLnBrk="1" latinLnBrk="0" hangingPunct="1">
        <a:lnSpc>
          <a:spcPct val="90000"/>
        </a:lnSpc>
        <a:spcBef>
          <a:spcPts val="125"/>
        </a:spcBef>
        <a:spcAft>
          <a:spcPts val="250"/>
        </a:spcAft>
        <a:buClr>
          <a:schemeClr val="accent1"/>
        </a:buClr>
        <a:buFont typeface="Calibri" pitchFamily="34" charset="0"/>
        <a:buChar char="◦"/>
        <a:defRPr sz="8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582930" indent="-114300" algn="l" defTabSz="571500" rtl="0" eaLnBrk="1" latinLnBrk="0" hangingPunct="1">
        <a:lnSpc>
          <a:spcPct val="90000"/>
        </a:lnSpc>
        <a:spcBef>
          <a:spcPts val="125"/>
        </a:spcBef>
        <a:spcAft>
          <a:spcPts val="250"/>
        </a:spcAft>
        <a:buClr>
          <a:schemeClr val="accent1"/>
        </a:buClr>
        <a:buFont typeface="Calibri" pitchFamily="34" charset="0"/>
        <a:buChar char="◦"/>
        <a:defRPr sz="8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687500" indent="-142875" algn="l" defTabSz="571500" rtl="0" eaLnBrk="1" latinLnBrk="0" hangingPunct="1">
        <a:lnSpc>
          <a:spcPct val="90000"/>
        </a:lnSpc>
        <a:spcBef>
          <a:spcPts val="125"/>
        </a:spcBef>
        <a:spcAft>
          <a:spcPts val="250"/>
        </a:spcAft>
        <a:buClr>
          <a:schemeClr val="accent1"/>
        </a:buClr>
        <a:buFont typeface="Calibri" pitchFamily="34" charset="0"/>
        <a:buChar char="◦"/>
        <a:defRPr sz="8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812500" indent="-142875" algn="l" defTabSz="571500" rtl="0" eaLnBrk="1" latinLnBrk="0" hangingPunct="1">
        <a:lnSpc>
          <a:spcPct val="90000"/>
        </a:lnSpc>
        <a:spcBef>
          <a:spcPts val="125"/>
        </a:spcBef>
        <a:spcAft>
          <a:spcPts val="250"/>
        </a:spcAft>
        <a:buClr>
          <a:schemeClr val="accent1"/>
        </a:buClr>
        <a:buFont typeface="Calibri" pitchFamily="34" charset="0"/>
        <a:buChar char="◦"/>
        <a:defRPr sz="8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937500" indent="-142875" algn="l" defTabSz="571500" rtl="0" eaLnBrk="1" latinLnBrk="0" hangingPunct="1">
        <a:lnSpc>
          <a:spcPct val="90000"/>
        </a:lnSpc>
        <a:spcBef>
          <a:spcPts val="125"/>
        </a:spcBef>
        <a:spcAft>
          <a:spcPts val="250"/>
        </a:spcAft>
        <a:buClr>
          <a:schemeClr val="accent1"/>
        </a:buClr>
        <a:buFont typeface="Calibri" pitchFamily="34" charset="0"/>
        <a:buChar char="◦"/>
        <a:defRPr sz="8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062500" indent="-142875" algn="l" defTabSz="571500" rtl="0" eaLnBrk="1" latinLnBrk="0" hangingPunct="1">
        <a:lnSpc>
          <a:spcPct val="90000"/>
        </a:lnSpc>
        <a:spcBef>
          <a:spcPts val="125"/>
        </a:spcBef>
        <a:spcAft>
          <a:spcPts val="250"/>
        </a:spcAft>
        <a:buClr>
          <a:schemeClr val="accent1"/>
        </a:buClr>
        <a:buFont typeface="Calibri" pitchFamily="34" charset="0"/>
        <a:buChar char="◦"/>
        <a:defRPr sz="8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838200"/>
            <a:ext cx="4700587" cy="501015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/>
              <a:t>中国文学史</a:t>
            </a:r>
            <a:br>
              <a:rPr lang="en-US" altLang="zh-CN" sz="3600" dirty="0"/>
            </a:br>
            <a:r>
              <a:rPr lang="zh-CN" altLang="en-US" sz="3600" dirty="0"/>
              <a:t>第五章  诗词</a:t>
            </a:r>
            <a:br>
              <a:rPr lang="en-US" altLang="zh-CN" sz="3600" dirty="0"/>
            </a:br>
            <a:r>
              <a:rPr lang="zh-CN" altLang="en-US" sz="3600" dirty="0"/>
              <a:t>自主学习内容</a:t>
            </a:r>
            <a:br>
              <a:rPr lang="en-US" altLang="zh-CN" sz="3600" dirty="0"/>
            </a:br>
            <a:r>
              <a:rPr lang="zh-CN" altLang="en-US" sz="3600" dirty="0"/>
              <a:t>词的起源</a:t>
            </a:r>
            <a:br>
              <a:rPr lang="en-US" altLang="zh-CN" sz="3600" dirty="0"/>
            </a:br>
            <a:r>
              <a:rPr lang="zh-CN" altLang="en-US" sz="3600" dirty="0"/>
              <a:t>授课教师：关一男</a:t>
            </a:r>
          </a:p>
        </p:txBody>
      </p:sp>
    </p:spTree>
    <p:extLst>
      <p:ext uri="{BB962C8B-B14F-4D97-AF65-F5344CB8AC3E}">
        <p14:creationId xmlns:p14="http://schemas.microsoft.com/office/powerpoint/2010/main" val="155490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681853" y="2008026"/>
            <a:ext cx="4549683" cy="3249774"/>
          </a:xfrm>
          <a:prstGeom prst="rect">
            <a:avLst/>
          </a:prstGeom>
          <a:solidFill>
            <a:srgbClr val="000000">
              <a:alpha val="70000"/>
            </a:srgb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5600" rIns="355600" rtlCol="0" anchor="ctr"/>
          <a:lstStyle/>
          <a:p>
            <a:pPr algn="just"/>
            <a:r>
              <a:rPr lang="en-US" altLang="zh-CN">
                <a:solidFill>
                  <a:srgbClr val="FFFFFF"/>
                </a:solidFill>
              </a:rPr>
              <a:t>【</a:t>
            </a:r>
            <a:r>
              <a:rPr lang="zh-CN" altLang="en-US">
                <a:solidFill>
                  <a:srgbClr val="FFFFFF"/>
                </a:solidFill>
              </a:rPr>
              <a:t>慕课视频</a:t>
            </a:r>
            <a:r>
              <a:rPr lang="en-US" altLang="zh-CN">
                <a:solidFill>
                  <a:srgbClr val="FFFFFF"/>
                </a:solidFill>
              </a:rPr>
              <a:t>】2.</a:t>
            </a:r>
            <a:r>
              <a:rPr lang="zh-CN" altLang="en-US">
                <a:solidFill>
                  <a:srgbClr val="FFFFFF"/>
                </a:solidFill>
              </a:rPr>
              <a:t>词的起源</a:t>
            </a:r>
            <a:r>
              <a:rPr lang="en-US" altLang="zh-CN">
                <a:solidFill>
                  <a:srgbClr val="FFFFFF"/>
                </a:solidFill>
              </a:rPr>
              <a:t>:2.</a:t>
            </a:r>
            <a:r>
              <a:rPr lang="zh-CN" altLang="en-US">
                <a:solidFill>
                  <a:srgbClr val="FFFFFF"/>
                </a:solidFill>
              </a:rPr>
              <a:t>词的起源</a:t>
            </a:r>
          </a:p>
          <a:p>
            <a:pPr algn="just"/>
            <a:endParaRPr lang="zh-CN" altLang="en-US">
              <a:solidFill>
                <a:srgbClr val="FFFFFF"/>
              </a:solidFill>
            </a:endParaRPr>
          </a:p>
          <a:p>
            <a:pPr algn="just"/>
            <a:r>
              <a:rPr lang="zh-CN" altLang="en-US" sz="1200">
                <a:solidFill>
                  <a:srgbClr val="FFFFFF"/>
                </a:solidFill>
              </a:rPr>
              <a:t>（这个方框是慕课视频的占位标识，在</a:t>
            </a:r>
            <a:r>
              <a:rPr lang="en-US" altLang="zh-CN" sz="1200">
                <a:solidFill>
                  <a:srgbClr val="FFFFFF"/>
                </a:solidFill>
              </a:rPr>
              <a:t>HTML5</a:t>
            </a:r>
            <a:r>
              <a:rPr lang="zh-CN" altLang="en-US" sz="1200">
                <a:solidFill>
                  <a:srgbClr val="FFFFFF"/>
                </a:solidFill>
              </a:rPr>
              <a:t>课件生成过程中会被替换成为视频播放器。你可以调整它的大小，页面上播放器的大小也会相应变化。）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81050" y="6096000"/>
            <a:ext cx="4351291" cy="188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请同学们认真观看视频，下节课一起讨论，你认为除了视频中提到的几点起源外，是否还有其他社会原因促进了词的发展？</a:t>
            </a:r>
          </a:p>
        </p:txBody>
      </p:sp>
    </p:spTree>
    <p:extLst>
      <p:ext uri="{BB962C8B-B14F-4D97-AF65-F5344CB8AC3E}">
        <p14:creationId xmlns:p14="http://schemas.microsoft.com/office/powerpoint/2010/main" val="34361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816429" y="2599742"/>
            <a:ext cx="4082142" cy="2915816"/>
          </a:xfrm>
          <a:prstGeom prst="rect">
            <a:avLst/>
          </a:prstGeom>
          <a:solidFill>
            <a:srgbClr val="000000">
              <a:alpha val="70000"/>
            </a:srgb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5600" rIns="355600" rtlCol="0" anchor="ctr"/>
          <a:lstStyle/>
          <a:p>
            <a:pPr algn="just"/>
            <a:r>
              <a:rPr lang="en-US" altLang="zh-CN">
                <a:solidFill>
                  <a:srgbClr val="FFFFFF"/>
                </a:solidFill>
              </a:rPr>
              <a:t>【</a:t>
            </a:r>
            <a:r>
              <a:rPr lang="zh-CN" altLang="en-US">
                <a:solidFill>
                  <a:srgbClr val="FFFFFF"/>
                </a:solidFill>
              </a:rPr>
              <a:t>慕课视频</a:t>
            </a:r>
            <a:r>
              <a:rPr lang="en-US" altLang="zh-CN">
                <a:solidFill>
                  <a:srgbClr val="FFFFFF"/>
                </a:solidFill>
              </a:rPr>
              <a:t>】3.</a:t>
            </a:r>
            <a:r>
              <a:rPr lang="zh-CN" altLang="en-US">
                <a:solidFill>
                  <a:srgbClr val="FFFFFF"/>
                </a:solidFill>
              </a:rPr>
              <a:t>词的南方文学特性</a:t>
            </a:r>
            <a:r>
              <a:rPr lang="en-US" altLang="zh-CN">
                <a:solidFill>
                  <a:srgbClr val="FFFFFF"/>
                </a:solidFill>
              </a:rPr>
              <a:t>:3.</a:t>
            </a:r>
            <a:r>
              <a:rPr lang="zh-CN" altLang="en-US">
                <a:solidFill>
                  <a:srgbClr val="FFFFFF"/>
                </a:solidFill>
              </a:rPr>
              <a:t>词的南方文学特性</a:t>
            </a:r>
          </a:p>
          <a:p>
            <a:pPr algn="just"/>
            <a:endParaRPr lang="zh-CN" altLang="en-US">
              <a:solidFill>
                <a:srgbClr val="FFFFFF"/>
              </a:solidFill>
            </a:endParaRPr>
          </a:p>
          <a:p>
            <a:pPr algn="just"/>
            <a:r>
              <a:rPr lang="zh-CN" altLang="en-US" sz="1200">
                <a:solidFill>
                  <a:srgbClr val="FFFFFF"/>
                </a:solidFill>
              </a:rPr>
              <a:t>（这个方框是慕课视频的占位标识，在</a:t>
            </a:r>
            <a:r>
              <a:rPr lang="en-US" altLang="zh-CN" sz="1200">
                <a:solidFill>
                  <a:srgbClr val="FFFFFF"/>
                </a:solidFill>
              </a:rPr>
              <a:t>HTML5</a:t>
            </a:r>
            <a:r>
              <a:rPr lang="zh-CN" altLang="en-US" sz="1200">
                <a:solidFill>
                  <a:srgbClr val="FFFFFF"/>
                </a:solidFill>
              </a:rPr>
              <a:t>课件生成过程中会被替换成为视频播放器。你可以调整它的大小，页面上播放器的大小也会相应变化。）</a:t>
            </a:r>
          </a:p>
        </p:txBody>
      </p:sp>
    </p:spTree>
    <p:extLst>
      <p:ext uri="{BB962C8B-B14F-4D97-AF65-F5344CB8AC3E}">
        <p14:creationId xmlns:p14="http://schemas.microsoft.com/office/powerpoint/2010/main" val="94364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232400" y="0"/>
            <a:ext cx="482600" cy="1270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71500" y="571500"/>
            <a:ext cx="4572000" cy="2857500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</a:rPr>
              <a:t>以下各项不属于词的南方文学性的是（）</a:t>
            </a:r>
          </a:p>
        </p:txBody>
      </p:sp>
      <p:sp>
        <p:nvSpPr>
          <p:cNvPr id="4" name="矩形 3"/>
          <p:cNvSpPr/>
          <p:nvPr/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</a:rPr>
              <a:t>南方太热了</a:t>
            </a:r>
          </a:p>
        </p:txBody>
      </p:sp>
      <p:sp>
        <p:nvSpPr>
          <p:cNvPr id="5" name="矩形 4"/>
          <p:cNvSpPr/>
          <p:nvPr/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</a:rPr>
              <a:t>此处添加选项内容</a:t>
            </a:r>
          </a:p>
        </p:txBody>
      </p:sp>
      <p:sp>
        <p:nvSpPr>
          <p:cNvPr id="6" name="矩形 5"/>
          <p:cNvSpPr/>
          <p:nvPr/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</a:rPr>
              <a:t>此处添加选项内容</a:t>
            </a:r>
          </a:p>
        </p:txBody>
      </p:sp>
      <p:sp>
        <p:nvSpPr>
          <p:cNvPr id="7" name="矩形 6"/>
          <p:cNvSpPr/>
          <p:nvPr/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</a:rPr>
              <a:t>此处添加选项内容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矩形: 圆角 11"/>
          <p:cNvSpPr/>
          <p:nvPr>
            <p:custDataLst>
              <p:tags r:id="rId7"/>
            </p:custDataLst>
          </p:nvPr>
        </p:nvSpPr>
        <p:spPr>
          <a:xfrm>
            <a:off x="2948940" y="8286750"/>
            <a:ext cx="1645920" cy="438912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FFFFFF"/>
                </a:solidFill>
              </a:rPr>
              <a:t>提交</a:t>
            </a:r>
          </a:p>
        </p:txBody>
      </p:sp>
      <p:grpSp>
        <p:nvGrpSpPr>
          <p:cNvPr id="15" name="组合 14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3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/>
            <p:nvPr>
              <p:custDataLst>
                <p:tags r:id="rId10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5875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</a:rPr>
                <a:t>单选题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0038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816429" y="2333042"/>
            <a:ext cx="4082142" cy="2915816"/>
          </a:xfrm>
          <a:prstGeom prst="rect">
            <a:avLst/>
          </a:prstGeom>
          <a:solidFill>
            <a:srgbClr val="000000">
              <a:alpha val="70000"/>
            </a:srgb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5600" rIns="355600" rtlCol="0" anchor="ctr"/>
          <a:lstStyle/>
          <a:p>
            <a:pPr algn="just"/>
            <a:r>
              <a:rPr lang="en-US" altLang="zh-CN" dirty="0">
                <a:solidFill>
                  <a:srgbClr val="FFFFFF"/>
                </a:solidFill>
              </a:rPr>
              <a:t>【</a:t>
            </a:r>
            <a:r>
              <a:rPr lang="zh-CN" altLang="en-US" dirty="0">
                <a:solidFill>
                  <a:srgbClr val="FFFFFF"/>
                </a:solidFill>
              </a:rPr>
              <a:t>在线视频</a:t>
            </a:r>
            <a:r>
              <a:rPr lang="en-US" altLang="zh-CN" dirty="0">
                <a:solidFill>
                  <a:srgbClr val="FFFFFF"/>
                </a:solidFill>
              </a:rPr>
              <a:t>】</a:t>
            </a:r>
          </a:p>
          <a:p>
            <a:pPr algn="just"/>
            <a:r>
              <a:rPr lang="en-US" altLang="zh-CN" dirty="0">
                <a:solidFill>
                  <a:srgbClr val="FFFFFF"/>
                </a:solidFill>
              </a:rPr>
              <a:t>http://v.youku.com/v_show/id_XMjUwNzk3NjU0NA==.html?from=s1.8-1-1.2&amp;spm=a2h0k.8191407.0.0</a:t>
            </a:r>
          </a:p>
          <a:p>
            <a:pPr algn="just"/>
            <a:endParaRPr lang="en-US" altLang="zh-CN" dirty="0">
              <a:solidFill>
                <a:srgbClr val="FFFFFF"/>
              </a:solidFill>
            </a:endParaRPr>
          </a:p>
          <a:p>
            <a:pPr algn="just"/>
            <a:r>
              <a:rPr lang="zh-CN" altLang="en-US" sz="1200" dirty="0">
                <a:solidFill>
                  <a:srgbClr val="FFFFFF"/>
                </a:solidFill>
              </a:rPr>
              <a:t>（这个方框是在线视频的占位标识，在</a:t>
            </a:r>
            <a:r>
              <a:rPr lang="en-US" altLang="zh-CN" sz="1200" dirty="0">
                <a:solidFill>
                  <a:srgbClr val="FFFFFF"/>
                </a:solidFill>
              </a:rPr>
              <a:t>HTML5</a:t>
            </a:r>
            <a:r>
              <a:rPr lang="zh-CN" altLang="en-US" sz="1200" dirty="0">
                <a:solidFill>
                  <a:srgbClr val="FFFFFF"/>
                </a:solidFill>
              </a:rPr>
              <a:t>课件生成过程中会被替换成为视频播放器。你可以调整它的大小，页面上播放器的大小也会相应变化。注意：在这个文本框中修改视频的</a:t>
            </a:r>
            <a:r>
              <a:rPr lang="en-US" altLang="zh-CN" sz="1200" dirty="0">
                <a:solidFill>
                  <a:srgbClr val="FFFFFF"/>
                </a:solidFill>
              </a:rPr>
              <a:t>URL</a:t>
            </a:r>
            <a:r>
              <a:rPr lang="zh-CN" altLang="en-US" sz="1200" dirty="0">
                <a:solidFill>
                  <a:srgbClr val="FFFFFF"/>
                </a:solidFill>
              </a:rPr>
              <a:t>并不会导致视频的变化，如需要更改请删除后重新添加。）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52500" y="6038850"/>
            <a:ext cx="3946071" cy="1689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轻松一刻：看看这些飞花令同学是不是也能对答入流呢？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本学期我们也将开展一次飞花令对决，同学们加油！</a:t>
            </a:r>
          </a:p>
        </p:txBody>
      </p:sp>
    </p:spTree>
    <p:extLst>
      <p:ext uri="{BB962C8B-B14F-4D97-AF65-F5344CB8AC3E}">
        <p14:creationId xmlns:p14="http://schemas.microsoft.com/office/powerpoint/2010/main" val="32132557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OOCVIDEO" val="1905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VIDEO" val="ykvideo/id/XMjUwNzk3NjU0NA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OOCVIDEO" val="1905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"/>
  <p:tag name="PROBLEMHASREMARK" val="True"/>
  <p:tag name="PROBLEMREMARK" val="这到题的答案在视频1:30分，有详细的解释，没有答对的同学可以再仔细观看一遍，这是非常重要的知识点。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</TotalTime>
  <Words>315</Words>
  <Application>Microsoft Office PowerPoint</Application>
  <PresentationFormat>全屏显示(16:10)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Calibri</vt:lpstr>
      <vt:lpstr>Calibri Light</vt:lpstr>
      <vt:lpstr>回顾</vt:lpstr>
      <vt:lpstr>中国文学史 第五章  诗词 自主学习内容 词的起源 授课教师：关一男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中国文学史 第五章  诗词 自主学习内容 词的起源  授课教师：关一男</dc:title>
  <dc:creator>a559</dc:creator>
  <cp:lastModifiedBy>a559</cp:lastModifiedBy>
  <cp:revision>3</cp:revision>
  <dcterms:created xsi:type="dcterms:W3CDTF">2017-03-30T02:20:13Z</dcterms:created>
  <dcterms:modified xsi:type="dcterms:W3CDTF">2017-03-30T02:55:34Z</dcterms:modified>
</cp:coreProperties>
</file>