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7"/>
  </p:notesMasterIdLst>
  <p:sldIdLst>
    <p:sldId id="274" r:id="rId2"/>
    <p:sldId id="267" r:id="rId3"/>
    <p:sldId id="271" r:id="rId4"/>
    <p:sldId id="273" r:id="rId5"/>
    <p:sldId id="272" r:id="rId6"/>
  </p:sldIdLst>
  <p:sldSz cx="5715000" cy="9144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88"/>
    <p:restoredTop sz="50000"/>
  </p:normalViewPr>
  <p:slideViewPr>
    <p:cSldViewPr snapToGrid="0">
      <p:cViewPr varScale="1">
        <p:scale>
          <a:sx n="38" d="100"/>
          <a:sy n="38" d="100"/>
        </p:scale>
        <p:origin x="35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bleStyles" Target="tableStyles.xml"/><Relationship Id="rId1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F26B7-6144-4E00-A724-984E3E47AE75}" type="datetimeFigureOut">
              <a:rPr lang="zh-CN" altLang="en-US" smtClean="0"/>
              <a:t>17/6/3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1143000"/>
            <a:ext cx="1930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3806D-856F-4880-9F25-7809D0FD6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420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489" y="8534400"/>
            <a:ext cx="5713512" cy="6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" y="8445755"/>
            <a:ext cx="5713512" cy="85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011936"/>
            <a:ext cx="4714875" cy="475488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000" spc="-3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5649" y="5940828"/>
            <a:ext cx="4714875" cy="1524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500" cap="all" spc="125" baseline="0">
                <a:solidFill>
                  <a:schemeClr val="tx2"/>
                </a:solidFill>
                <a:latin typeface="+mj-lt"/>
              </a:defRPr>
            </a:lvl1pPr>
            <a:lvl2pPr marL="285750" indent="0" algn="ctr">
              <a:buNone/>
              <a:defRPr sz="1500"/>
            </a:lvl2pPr>
            <a:lvl3pPr marL="571500" indent="0" algn="ctr">
              <a:buNone/>
              <a:defRPr sz="1500"/>
            </a:lvl3pPr>
            <a:lvl4pPr marL="857250" indent="0" algn="ctr">
              <a:buNone/>
              <a:defRPr sz="1250"/>
            </a:lvl4pPr>
            <a:lvl5pPr marL="1143000" indent="0" algn="ctr">
              <a:buNone/>
              <a:defRPr sz="1250"/>
            </a:lvl5pPr>
            <a:lvl6pPr marL="1428750" indent="0" algn="ctr">
              <a:buNone/>
              <a:defRPr sz="1250"/>
            </a:lvl6pPr>
            <a:lvl7pPr marL="1714500" indent="0" algn="ctr">
              <a:buNone/>
              <a:defRPr sz="1250"/>
            </a:lvl7pPr>
            <a:lvl8pPr marL="2000250" indent="0" algn="ctr">
              <a:buNone/>
              <a:defRPr sz="1250"/>
            </a:lvl8pPr>
            <a:lvl9pPr marL="2286000" indent="0" algn="ctr">
              <a:buNone/>
              <a:defRPr sz="125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4BE5F3-A40D-4AB1-8A82-D924D936E038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17/6/3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CA2311-67BE-495D-9FEB-F8275AC95C4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66090" y="5791200"/>
            <a:ext cx="462915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041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4BE5F3-A40D-4AB1-8A82-D924D936E038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17/6/3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CA2311-67BE-495D-9FEB-F8275AC95C4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40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489" y="8534400"/>
            <a:ext cx="5713512" cy="6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" y="8445755"/>
            <a:ext cx="5713512" cy="85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89797" y="553040"/>
            <a:ext cx="1232297" cy="767656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2907" y="553039"/>
            <a:ext cx="3625453" cy="767656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4BE5F3-A40D-4AB1-8A82-D924D936E038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17/6/3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CA2311-67BE-495D-9FEB-F8275AC95C4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4621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4BE5F3-A40D-4AB1-8A82-D924D936E038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17/6/3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CA2311-67BE-495D-9FEB-F8275AC95C4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651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489" y="8534400"/>
            <a:ext cx="5713512" cy="6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" y="8445755"/>
            <a:ext cx="5713512" cy="85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011936"/>
            <a:ext cx="4714875" cy="475488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5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5937504"/>
            <a:ext cx="4714875" cy="1524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500" cap="all" spc="125" baseline="0">
                <a:solidFill>
                  <a:schemeClr val="tx2"/>
                </a:solidFill>
                <a:latin typeface="+mj-lt"/>
              </a:defRPr>
            </a:lvl1pPr>
            <a:lvl2pPr marL="28575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715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57250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4pPr>
            <a:lvl5pPr marL="1143000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5pPr>
            <a:lvl6pPr marL="1428750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6pPr>
            <a:lvl7pPr marL="1714500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7pPr>
            <a:lvl8pPr marL="2000250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8pPr>
            <a:lvl9pPr marL="2286000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4BE5F3-A40D-4AB1-8A82-D924D936E038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17/6/3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CA2311-67BE-495D-9FEB-F8275AC95C4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66090" y="5791200"/>
            <a:ext cx="462915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789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14350" y="382139"/>
            <a:ext cx="4714875" cy="193434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460979"/>
            <a:ext cx="2314575" cy="536448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4650" y="2460982"/>
            <a:ext cx="2314575" cy="53644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4BE5F3-A40D-4AB1-8A82-D924D936E038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17/6/3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CA2311-67BE-495D-9FEB-F8275AC95C4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8814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14350" y="382139"/>
            <a:ext cx="4714875" cy="193434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2461403"/>
            <a:ext cx="2314575" cy="981709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250" b="0" cap="all" baseline="0">
                <a:solidFill>
                  <a:schemeClr val="tx2"/>
                </a:solidFill>
              </a:defRPr>
            </a:lvl1pPr>
            <a:lvl2pPr marL="285750" indent="0">
              <a:buNone/>
              <a:defRPr sz="1250" b="1"/>
            </a:lvl2pPr>
            <a:lvl3pPr marL="571500" indent="0">
              <a:buNone/>
              <a:defRPr sz="1125" b="1"/>
            </a:lvl3pPr>
            <a:lvl4pPr marL="857250" indent="0">
              <a:buNone/>
              <a:defRPr sz="1000" b="1"/>
            </a:lvl4pPr>
            <a:lvl5pPr marL="1143000" indent="0">
              <a:buNone/>
              <a:defRPr sz="1000" b="1"/>
            </a:lvl5pPr>
            <a:lvl6pPr marL="1428750" indent="0">
              <a:buNone/>
              <a:defRPr sz="1000" b="1"/>
            </a:lvl6pPr>
            <a:lvl7pPr marL="1714500" indent="0">
              <a:buNone/>
              <a:defRPr sz="1000" b="1"/>
            </a:lvl7pPr>
            <a:lvl8pPr marL="2000250" indent="0">
              <a:buNone/>
              <a:defRPr sz="1000" b="1"/>
            </a:lvl8pPr>
            <a:lvl9pPr marL="2286000" indent="0">
              <a:buNone/>
              <a:defRPr sz="10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3443112"/>
            <a:ext cx="2314575" cy="438234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4650" y="2461403"/>
            <a:ext cx="2314575" cy="981709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250" b="0" cap="all" baseline="0">
                <a:solidFill>
                  <a:schemeClr val="tx2"/>
                </a:solidFill>
              </a:defRPr>
            </a:lvl1pPr>
            <a:lvl2pPr marL="285750" indent="0">
              <a:buNone/>
              <a:defRPr sz="1250" b="1"/>
            </a:lvl2pPr>
            <a:lvl3pPr marL="571500" indent="0">
              <a:buNone/>
              <a:defRPr sz="1125" b="1"/>
            </a:lvl3pPr>
            <a:lvl4pPr marL="857250" indent="0">
              <a:buNone/>
              <a:defRPr sz="1000" b="1"/>
            </a:lvl4pPr>
            <a:lvl5pPr marL="1143000" indent="0">
              <a:buNone/>
              <a:defRPr sz="1000" b="1"/>
            </a:lvl5pPr>
            <a:lvl6pPr marL="1428750" indent="0">
              <a:buNone/>
              <a:defRPr sz="1000" b="1"/>
            </a:lvl6pPr>
            <a:lvl7pPr marL="1714500" indent="0">
              <a:buNone/>
              <a:defRPr sz="1000" b="1"/>
            </a:lvl7pPr>
            <a:lvl8pPr marL="2000250" indent="0">
              <a:buNone/>
              <a:defRPr sz="1000" b="1"/>
            </a:lvl8pPr>
            <a:lvl9pPr marL="2286000" indent="0">
              <a:buNone/>
              <a:defRPr sz="10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4650" y="3443112"/>
            <a:ext cx="2314575" cy="438234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4BE5F3-A40D-4AB1-8A82-D924D936E038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17/6/3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CA2311-67BE-495D-9FEB-F8275AC95C4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5754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4BE5F3-A40D-4AB1-8A82-D924D936E038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17/6/3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CA2311-67BE-495D-9FEB-F8275AC95C4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6947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89" y="8534400"/>
            <a:ext cx="5713512" cy="6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8" y="8445755"/>
            <a:ext cx="5713512" cy="85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4BE5F3-A40D-4AB1-8A82-D924D936E038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17/6/3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CA2311-67BE-495D-9FEB-F8275AC95C4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213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" y="0"/>
            <a:ext cx="1898808" cy="91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893783" y="0"/>
            <a:ext cx="30004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2" y="792479"/>
            <a:ext cx="1500188" cy="3048000"/>
          </a:xfrm>
        </p:spPr>
        <p:txBody>
          <a:bodyPr anchor="b">
            <a:normAutofit/>
          </a:bodyPr>
          <a:lstStyle>
            <a:lvl1pPr>
              <a:defRPr sz="225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2648" y="975360"/>
            <a:ext cx="3130871" cy="7010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312" y="3901440"/>
            <a:ext cx="1500188" cy="450549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938">
                <a:solidFill>
                  <a:srgbClr val="FFFFFF"/>
                </a:solidFill>
              </a:defRPr>
            </a:lvl1pPr>
            <a:lvl2pPr marL="285750" indent="0">
              <a:buNone/>
              <a:defRPr sz="750"/>
            </a:lvl2pPr>
            <a:lvl3pPr marL="571500" indent="0">
              <a:buNone/>
              <a:defRPr sz="625"/>
            </a:lvl3pPr>
            <a:lvl4pPr marL="857250" indent="0">
              <a:buNone/>
              <a:defRPr sz="563"/>
            </a:lvl4pPr>
            <a:lvl5pPr marL="1143000" indent="0">
              <a:buNone/>
              <a:defRPr sz="563"/>
            </a:lvl5pPr>
            <a:lvl6pPr marL="1428750" indent="0">
              <a:buNone/>
              <a:defRPr sz="563"/>
            </a:lvl6pPr>
            <a:lvl7pPr marL="1714500" indent="0">
              <a:buNone/>
              <a:defRPr sz="563"/>
            </a:lvl7pPr>
            <a:lvl8pPr marL="2000250" indent="0">
              <a:buNone/>
              <a:defRPr sz="563"/>
            </a:lvl8pPr>
            <a:lvl9pPr marL="2286000" indent="0">
              <a:buNone/>
              <a:defRPr sz="56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8209" y="8613049"/>
            <a:ext cx="1227427" cy="486833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4BE5F3-A40D-4AB1-8A82-D924D936E038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17/6/3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50281" y="8613049"/>
            <a:ext cx="2178844" cy="48683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CA2311-67BE-495D-9FEB-F8275AC95C4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4626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604000"/>
            <a:ext cx="5713512" cy="25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" y="6553435"/>
            <a:ext cx="5713512" cy="85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766560"/>
            <a:ext cx="4743450" cy="1097280"/>
          </a:xfrm>
        </p:spPr>
        <p:txBody>
          <a:bodyPr tIns="0" bIns="0" anchor="b">
            <a:noAutofit/>
          </a:bodyPr>
          <a:lstStyle>
            <a:lvl1pPr>
              <a:defRPr sz="225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" y="0"/>
            <a:ext cx="5714993" cy="6553435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285750" indent="0">
              <a:buNone/>
              <a:defRPr sz="1750"/>
            </a:lvl2pPr>
            <a:lvl3pPr marL="571500" indent="0">
              <a:buNone/>
              <a:defRPr sz="1500"/>
            </a:lvl3pPr>
            <a:lvl4pPr marL="857250" indent="0">
              <a:buNone/>
              <a:defRPr sz="1250"/>
            </a:lvl4pPr>
            <a:lvl5pPr marL="1143000" indent="0">
              <a:buNone/>
              <a:defRPr sz="1250"/>
            </a:lvl5pPr>
            <a:lvl6pPr marL="1428750" indent="0">
              <a:buNone/>
              <a:defRPr sz="1250"/>
            </a:lvl6pPr>
            <a:lvl7pPr marL="1714500" indent="0">
              <a:buNone/>
              <a:defRPr sz="1250"/>
            </a:lvl7pPr>
            <a:lvl8pPr marL="2000250" indent="0">
              <a:buNone/>
              <a:defRPr sz="1250"/>
            </a:lvl8pPr>
            <a:lvl9pPr marL="2286000" indent="0">
              <a:buNone/>
              <a:defRPr sz="125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49" y="7876032"/>
            <a:ext cx="4743450" cy="79248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375"/>
              </a:spcAft>
              <a:buNone/>
              <a:defRPr sz="938">
                <a:solidFill>
                  <a:srgbClr val="FFFFFF"/>
                </a:solidFill>
              </a:defRPr>
            </a:lvl1pPr>
            <a:lvl2pPr marL="285750" indent="0">
              <a:buNone/>
              <a:defRPr sz="750"/>
            </a:lvl2pPr>
            <a:lvl3pPr marL="571500" indent="0">
              <a:buNone/>
              <a:defRPr sz="625"/>
            </a:lvl3pPr>
            <a:lvl4pPr marL="857250" indent="0">
              <a:buNone/>
              <a:defRPr sz="563"/>
            </a:lvl4pPr>
            <a:lvl5pPr marL="1143000" indent="0">
              <a:buNone/>
              <a:defRPr sz="563"/>
            </a:lvl5pPr>
            <a:lvl6pPr marL="1428750" indent="0">
              <a:buNone/>
              <a:defRPr sz="563"/>
            </a:lvl6pPr>
            <a:lvl7pPr marL="1714500" indent="0">
              <a:buNone/>
              <a:defRPr sz="563"/>
            </a:lvl7pPr>
            <a:lvl8pPr marL="2000250" indent="0">
              <a:buNone/>
              <a:defRPr sz="563"/>
            </a:lvl8pPr>
            <a:lvl9pPr marL="2286000" indent="0">
              <a:buNone/>
              <a:defRPr sz="56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4BE5F3-A40D-4AB1-8A82-D924D936E038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17/6/3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CA2311-67BE-495D-9FEB-F8275AC95C4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092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8534400"/>
            <a:ext cx="5715001" cy="6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8445754"/>
            <a:ext cx="5715001" cy="8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0" y="382139"/>
            <a:ext cx="4714875" cy="19343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2460979"/>
            <a:ext cx="4714876" cy="53644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1" y="8613049"/>
            <a:ext cx="115887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3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4BE5F3-A40D-4AB1-8A82-D924D936E038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17/6/3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27900" y="8613049"/>
            <a:ext cx="2260689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3" cap="all" baseline="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0840" y="8613049"/>
            <a:ext cx="615012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56">
                <a:solidFill>
                  <a:srgbClr val="FFFFFF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CA2311-67BE-495D-9FEB-F8275AC95C4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59468" y="2317127"/>
            <a:ext cx="467201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139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571500" rtl="0" eaLnBrk="1" latinLnBrk="0" hangingPunct="1">
        <a:lnSpc>
          <a:spcPct val="85000"/>
        </a:lnSpc>
        <a:spcBef>
          <a:spcPct val="0"/>
        </a:spcBef>
        <a:buNone/>
        <a:defRPr sz="3000" kern="1200" spc="-3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57150" indent="-57150" algn="l" defTabSz="571500" rtl="0" eaLnBrk="1" latinLnBrk="0" hangingPunct="1">
        <a:lnSpc>
          <a:spcPct val="90000"/>
        </a:lnSpc>
        <a:spcBef>
          <a:spcPts val="750"/>
        </a:spcBef>
        <a:spcAft>
          <a:spcPts val="125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2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40030" indent="-114300" algn="l" defTabSz="571500" rtl="0" eaLnBrk="1" latinLnBrk="0" hangingPunct="1">
        <a:lnSpc>
          <a:spcPct val="90000"/>
        </a:lnSpc>
        <a:spcBef>
          <a:spcPts val="125"/>
        </a:spcBef>
        <a:spcAft>
          <a:spcPts val="250"/>
        </a:spcAft>
        <a:buClr>
          <a:schemeClr val="accent1"/>
        </a:buClr>
        <a:buFont typeface="Calibri" pitchFamily="34" charset="0"/>
        <a:buChar char="◦"/>
        <a:defRPr sz="11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354330" indent="-114300" algn="l" defTabSz="571500" rtl="0" eaLnBrk="1" latinLnBrk="0" hangingPunct="1">
        <a:lnSpc>
          <a:spcPct val="90000"/>
        </a:lnSpc>
        <a:spcBef>
          <a:spcPts val="125"/>
        </a:spcBef>
        <a:spcAft>
          <a:spcPts val="250"/>
        </a:spcAft>
        <a:buClr>
          <a:schemeClr val="accent1"/>
        </a:buClr>
        <a:buFont typeface="Calibri" pitchFamily="34" charset="0"/>
        <a:buChar char="◦"/>
        <a:defRPr sz="87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468630" indent="-114300" algn="l" defTabSz="571500" rtl="0" eaLnBrk="1" latinLnBrk="0" hangingPunct="1">
        <a:lnSpc>
          <a:spcPct val="90000"/>
        </a:lnSpc>
        <a:spcBef>
          <a:spcPts val="125"/>
        </a:spcBef>
        <a:spcAft>
          <a:spcPts val="250"/>
        </a:spcAft>
        <a:buClr>
          <a:schemeClr val="accent1"/>
        </a:buClr>
        <a:buFont typeface="Calibri" pitchFamily="34" charset="0"/>
        <a:buChar char="◦"/>
        <a:defRPr sz="87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582930" indent="-114300" algn="l" defTabSz="571500" rtl="0" eaLnBrk="1" latinLnBrk="0" hangingPunct="1">
        <a:lnSpc>
          <a:spcPct val="90000"/>
        </a:lnSpc>
        <a:spcBef>
          <a:spcPts val="125"/>
        </a:spcBef>
        <a:spcAft>
          <a:spcPts val="250"/>
        </a:spcAft>
        <a:buClr>
          <a:schemeClr val="accent1"/>
        </a:buClr>
        <a:buFont typeface="Calibri" pitchFamily="34" charset="0"/>
        <a:buChar char="◦"/>
        <a:defRPr sz="87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687500" indent="-142875" algn="l" defTabSz="571500" rtl="0" eaLnBrk="1" latinLnBrk="0" hangingPunct="1">
        <a:lnSpc>
          <a:spcPct val="90000"/>
        </a:lnSpc>
        <a:spcBef>
          <a:spcPts val="125"/>
        </a:spcBef>
        <a:spcAft>
          <a:spcPts val="250"/>
        </a:spcAft>
        <a:buClr>
          <a:schemeClr val="accent1"/>
        </a:buClr>
        <a:buFont typeface="Calibri" pitchFamily="34" charset="0"/>
        <a:buChar char="◦"/>
        <a:defRPr sz="87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812500" indent="-142875" algn="l" defTabSz="571500" rtl="0" eaLnBrk="1" latinLnBrk="0" hangingPunct="1">
        <a:lnSpc>
          <a:spcPct val="90000"/>
        </a:lnSpc>
        <a:spcBef>
          <a:spcPts val="125"/>
        </a:spcBef>
        <a:spcAft>
          <a:spcPts val="250"/>
        </a:spcAft>
        <a:buClr>
          <a:schemeClr val="accent1"/>
        </a:buClr>
        <a:buFont typeface="Calibri" pitchFamily="34" charset="0"/>
        <a:buChar char="◦"/>
        <a:defRPr sz="87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937500" indent="-142875" algn="l" defTabSz="571500" rtl="0" eaLnBrk="1" latinLnBrk="0" hangingPunct="1">
        <a:lnSpc>
          <a:spcPct val="90000"/>
        </a:lnSpc>
        <a:spcBef>
          <a:spcPts val="125"/>
        </a:spcBef>
        <a:spcAft>
          <a:spcPts val="250"/>
        </a:spcAft>
        <a:buClr>
          <a:schemeClr val="accent1"/>
        </a:buClr>
        <a:buFont typeface="Calibri" pitchFamily="34" charset="0"/>
        <a:buChar char="◦"/>
        <a:defRPr sz="87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062500" indent="-142875" algn="l" defTabSz="571500" rtl="0" eaLnBrk="1" latinLnBrk="0" hangingPunct="1">
        <a:lnSpc>
          <a:spcPct val="90000"/>
        </a:lnSpc>
        <a:spcBef>
          <a:spcPts val="125"/>
        </a:spcBef>
        <a:spcAft>
          <a:spcPts val="250"/>
        </a:spcAft>
        <a:buClr>
          <a:schemeClr val="accent1"/>
        </a:buClr>
        <a:buFont typeface="Calibri" pitchFamily="34" charset="0"/>
        <a:buChar char="◦"/>
        <a:defRPr sz="87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tags" Target="../tags/tag11.xml"/><Relationship Id="rId12" Type="http://schemas.openxmlformats.org/officeDocument/2006/relationships/tags" Target="../tags/tag12.xml"/><Relationship Id="rId13" Type="http://schemas.openxmlformats.org/officeDocument/2006/relationships/tags" Target="../tags/tag13.xml"/><Relationship Id="rId14" Type="http://schemas.openxmlformats.org/officeDocument/2006/relationships/tags" Target="../tags/tag14.xml"/><Relationship Id="rId15" Type="http://schemas.openxmlformats.org/officeDocument/2006/relationships/tags" Target="../tags/tag15.xml"/><Relationship Id="rId16" Type="http://schemas.openxmlformats.org/officeDocument/2006/relationships/tags" Target="../tags/tag16.xml"/><Relationship Id="rId17" Type="http://schemas.openxmlformats.org/officeDocument/2006/relationships/slideLayout" Target="../slideLayouts/slideLayout7.xml"/><Relationship Id="rId18" Type="http://schemas.openxmlformats.org/officeDocument/2006/relationships/image" Target="../media/image2.png"/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tags" Target="../tags/tag8.xml"/><Relationship Id="rId9" Type="http://schemas.openxmlformats.org/officeDocument/2006/relationships/tags" Target="../tags/tag9.xml"/><Relationship Id="rId10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49" y="1421132"/>
            <a:ext cx="2533650" cy="659132"/>
          </a:xfrm>
        </p:spPr>
        <p:txBody>
          <a:bodyPr>
            <a:no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培训前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49" y="2785114"/>
            <a:ext cx="4714876" cy="4853936"/>
          </a:xfrm>
        </p:spPr>
        <p:txBody>
          <a:bodyPr>
            <a:norm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zh-CN" altLang="en-US" sz="2000" dirty="0"/>
              <a:t>        各位老师好，在</a:t>
            </a:r>
            <a:r>
              <a:rPr lang="zh-CN" altLang="en-US" sz="2000" dirty="0" smtClean="0"/>
              <a:t>我们培训</a:t>
            </a:r>
            <a:r>
              <a:rPr lang="zh-CN" altLang="en-US" sz="2000" dirty="0"/>
              <a:t>开始前，先通过网络，向老师们问好。</a:t>
            </a:r>
            <a:endParaRPr lang="en-US" altLang="zh-CN" sz="2000" dirty="0"/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sz="2000" dirty="0"/>
              <a:t>        我是来自清华大学在线教育办公室的关一男，很高兴有机会和老师们交流。</a:t>
            </a:r>
            <a:r>
              <a:rPr lang="zh-CN" altLang="en-US" sz="2000" dirty="0" smtClean="0"/>
              <a:t>在</a:t>
            </a:r>
            <a:r>
              <a:rPr lang="zh-CN" altLang="en-US" sz="2000" dirty="0" smtClean="0"/>
              <a:t>本次</a:t>
            </a:r>
            <a:r>
              <a:rPr lang="zh-CN" altLang="en-US" sz="2000" dirty="0" smtClean="0"/>
              <a:t>讲座</a:t>
            </a:r>
            <a:r>
              <a:rPr lang="zh-CN" altLang="en-US" sz="2000" dirty="0"/>
              <a:t>中，我们将和老师们分享雨课堂的功能特点 ，</a:t>
            </a:r>
            <a:r>
              <a:rPr lang="zh-CN" altLang="zh-CN" sz="2000" dirty="0"/>
              <a:t>智慧教学应用实例</a:t>
            </a:r>
            <a:r>
              <a:rPr lang="zh-CN" altLang="en-US" sz="2000" dirty="0"/>
              <a:t>等内容，并进行</a:t>
            </a:r>
            <a:r>
              <a:rPr lang="zh-CN" altLang="zh-CN" sz="2000" dirty="0"/>
              <a:t>现场实训与指导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sz="2000" dirty="0"/>
              <a:t>        </a:t>
            </a:r>
            <a:r>
              <a:rPr lang="zh-CN" altLang="en-US" sz="2000" dirty="0"/>
              <a:t>为了更好更高效地进行本次培训，请老师们浏览本预习材料，并提前在电脑中安装“雨课堂”。</a:t>
            </a:r>
            <a:endParaRPr lang="en-US" altLang="zh-CN" sz="2000" dirty="0"/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sz="2000" dirty="0"/>
              <a:t>        </a:t>
            </a:r>
            <a:r>
              <a:rPr lang="zh-CN" altLang="en-US" sz="2000" dirty="0"/>
              <a:t>感谢支持！</a:t>
            </a:r>
            <a:endParaRPr lang="en-US" altLang="zh-CN" sz="2000" dirty="0"/>
          </a:p>
          <a:p>
            <a:endParaRPr lang="zh-CN" altLang="zh-CN" dirty="0"/>
          </a:p>
          <a:p>
            <a:pPr>
              <a:lnSpc>
                <a:spcPct val="150000"/>
              </a:lnSpc>
            </a:pPr>
            <a:endParaRPr lang="zh-CN" altLang="en-US" sz="1800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3352801" y="7639050"/>
            <a:ext cx="1714499" cy="7048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57150" indent="-57150" algn="l" defTabSz="571500" rtl="0" eaLnBrk="1" latinLnBrk="0" hangingPunct="1">
              <a:lnSpc>
                <a:spcPct val="90000"/>
              </a:lnSpc>
              <a:spcBef>
                <a:spcPts val="750"/>
              </a:spcBef>
              <a:spcAft>
                <a:spcPts val="125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2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40030" indent="-114300" algn="l" defTabSz="571500" rtl="0" eaLnBrk="1" latinLnBrk="0" hangingPunct="1">
              <a:lnSpc>
                <a:spcPct val="90000"/>
              </a:lnSpc>
              <a:spcBef>
                <a:spcPts val="125"/>
              </a:spcBef>
              <a:spcAft>
                <a:spcPts val="250"/>
              </a:spcAft>
              <a:buClr>
                <a:schemeClr val="accent1"/>
              </a:buClr>
              <a:buFont typeface="Calibri" pitchFamily="34" charset="0"/>
              <a:buChar char="◦"/>
              <a:defRPr sz="112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54330" indent="-114300" algn="l" defTabSz="571500" rtl="0" eaLnBrk="1" latinLnBrk="0" hangingPunct="1">
              <a:lnSpc>
                <a:spcPct val="90000"/>
              </a:lnSpc>
              <a:spcBef>
                <a:spcPts val="125"/>
              </a:spcBef>
              <a:spcAft>
                <a:spcPts val="250"/>
              </a:spcAft>
              <a:buClr>
                <a:schemeClr val="accent1"/>
              </a:buClr>
              <a:buFont typeface="Calibri" pitchFamily="34" charset="0"/>
              <a:buChar char="◦"/>
              <a:defRPr sz="8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68630" indent="-114300" algn="l" defTabSz="571500" rtl="0" eaLnBrk="1" latinLnBrk="0" hangingPunct="1">
              <a:lnSpc>
                <a:spcPct val="90000"/>
              </a:lnSpc>
              <a:spcBef>
                <a:spcPts val="125"/>
              </a:spcBef>
              <a:spcAft>
                <a:spcPts val="250"/>
              </a:spcAft>
              <a:buClr>
                <a:schemeClr val="accent1"/>
              </a:buClr>
              <a:buFont typeface="Calibri" pitchFamily="34" charset="0"/>
              <a:buChar char="◦"/>
              <a:defRPr sz="8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582930" indent="-114300" algn="l" defTabSz="571500" rtl="0" eaLnBrk="1" latinLnBrk="0" hangingPunct="1">
              <a:lnSpc>
                <a:spcPct val="90000"/>
              </a:lnSpc>
              <a:spcBef>
                <a:spcPts val="125"/>
              </a:spcBef>
              <a:spcAft>
                <a:spcPts val="250"/>
              </a:spcAft>
              <a:buClr>
                <a:schemeClr val="accent1"/>
              </a:buClr>
              <a:buFont typeface="Calibri" pitchFamily="34" charset="0"/>
              <a:buChar char="◦"/>
              <a:defRPr sz="8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687500" indent="-142875" algn="l" defTabSz="571500" rtl="0" eaLnBrk="1" latinLnBrk="0" hangingPunct="1">
              <a:lnSpc>
                <a:spcPct val="90000"/>
              </a:lnSpc>
              <a:spcBef>
                <a:spcPts val="125"/>
              </a:spcBef>
              <a:spcAft>
                <a:spcPts val="250"/>
              </a:spcAft>
              <a:buClr>
                <a:schemeClr val="accent1"/>
              </a:buClr>
              <a:buFont typeface="Calibri" pitchFamily="34" charset="0"/>
              <a:buChar char="◦"/>
              <a:defRPr sz="8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812500" indent="-142875" algn="l" defTabSz="571500" rtl="0" eaLnBrk="1" latinLnBrk="0" hangingPunct="1">
              <a:lnSpc>
                <a:spcPct val="90000"/>
              </a:lnSpc>
              <a:spcBef>
                <a:spcPts val="125"/>
              </a:spcBef>
              <a:spcAft>
                <a:spcPts val="250"/>
              </a:spcAft>
              <a:buClr>
                <a:schemeClr val="accent1"/>
              </a:buClr>
              <a:buFont typeface="Calibri" pitchFamily="34" charset="0"/>
              <a:buChar char="◦"/>
              <a:defRPr sz="8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937500" indent="-142875" algn="l" defTabSz="571500" rtl="0" eaLnBrk="1" latinLnBrk="0" hangingPunct="1">
              <a:lnSpc>
                <a:spcPct val="90000"/>
              </a:lnSpc>
              <a:spcBef>
                <a:spcPts val="125"/>
              </a:spcBef>
              <a:spcAft>
                <a:spcPts val="250"/>
              </a:spcAft>
              <a:buClr>
                <a:schemeClr val="accent1"/>
              </a:buClr>
              <a:buFont typeface="Calibri" pitchFamily="34" charset="0"/>
              <a:buChar char="◦"/>
              <a:defRPr sz="8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062500" indent="-142875" algn="l" defTabSz="571500" rtl="0" eaLnBrk="1" latinLnBrk="0" hangingPunct="1">
              <a:lnSpc>
                <a:spcPct val="90000"/>
              </a:lnSpc>
              <a:spcBef>
                <a:spcPts val="125"/>
              </a:spcBef>
              <a:spcAft>
                <a:spcPts val="250"/>
              </a:spcAft>
              <a:buClr>
                <a:schemeClr val="accent1"/>
              </a:buClr>
              <a:buFont typeface="Calibri" pitchFamily="34" charset="0"/>
              <a:buChar char="◦"/>
              <a:defRPr sz="8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关一男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</a:p>
          <a:p>
            <a:pPr algn="r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2017.4.12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92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232400" y="0"/>
            <a:ext cx="482600" cy="1270000"/>
          </a:xfrm>
          <a:prstGeom prst="rect">
            <a:avLst/>
          </a:prstGeom>
        </p:spPr>
      </p:pic>
      <p:grpSp>
        <p:nvGrpSpPr>
          <p:cNvPr id="7" name="组合 6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5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/>
            <p:nvPr>
              <p:custDataLst>
                <p:tags r:id="rId16"/>
              </p:custDataLst>
            </p:nvPr>
          </p:nvSpPr>
          <p:spPr>
            <a:xfrm>
              <a:off x="304800" y="0"/>
              <a:ext cx="1270000" cy="635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600">
                  <a:solidFill>
                    <a:srgbClr val="000000"/>
                  </a:solidFill>
                </a:rPr>
                <a:t>投票</a:t>
              </a:r>
            </a:p>
          </p:txBody>
        </p:sp>
      </p:grpSp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571500" y="1018223"/>
            <a:ext cx="4572000" cy="2159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dirty="0">
                <a:solidFill>
                  <a:srgbClr val="000000"/>
                </a:solidFill>
                <a:latin typeface="+mn-ea"/>
              </a:rPr>
              <a:t>你是否了解翻转课堂或混合式教学？</a:t>
            </a:r>
          </a:p>
        </p:txBody>
      </p: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1143000" y="3237678"/>
            <a:ext cx="4000500" cy="857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>
                <a:solidFill>
                  <a:srgbClr val="000000"/>
                </a:solidFill>
              </a:rPr>
              <a:t>没听说过</a:t>
            </a:r>
          </a:p>
        </p:txBody>
      </p:sp>
      <p:sp>
        <p:nvSpPr>
          <p:cNvPr id="10" name="矩形 9"/>
          <p:cNvSpPr/>
          <p:nvPr>
            <p:custDataLst>
              <p:tags r:id="rId6"/>
            </p:custDataLst>
          </p:nvPr>
        </p:nvSpPr>
        <p:spPr>
          <a:xfrm>
            <a:off x="1143000" y="4380678"/>
            <a:ext cx="4000500" cy="857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>
                <a:solidFill>
                  <a:srgbClr val="000000"/>
                </a:solidFill>
              </a:rPr>
              <a:t>听说过，有所了解</a:t>
            </a:r>
          </a:p>
        </p:txBody>
      </p:sp>
      <p:sp>
        <p:nvSpPr>
          <p:cNvPr id="11" name="矩形 10"/>
          <p:cNvSpPr/>
          <p:nvPr>
            <p:custDataLst>
              <p:tags r:id="rId7"/>
            </p:custDataLst>
          </p:nvPr>
        </p:nvSpPr>
        <p:spPr>
          <a:xfrm>
            <a:off x="1143000" y="5523678"/>
            <a:ext cx="4000500" cy="857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>
                <a:solidFill>
                  <a:srgbClr val="000000"/>
                </a:solidFill>
              </a:rPr>
              <a:t>已经实践了一个学期</a:t>
            </a:r>
          </a:p>
        </p:txBody>
      </p:sp>
      <p:sp>
        <p:nvSpPr>
          <p:cNvPr id="12" name="矩形 11"/>
          <p:cNvSpPr/>
          <p:nvPr>
            <p:custDataLst>
              <p:tags r:id="rId8"/>
            </p:custDataLst>
          </p:nvPr>
        </p:nvSpPr>
        <p:spPr>
          <a:xfrm>
            <a:off x="1143000" y="6666678"/>
            <a:ext cx="4000500" cy="857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>
                <a:solidFill>
                  <a:srgbClr val="000000"/>
                </a:solidFill>
              </a:rPr>
              <a:t>已经实践了超过一个学期</a:t>
            </a: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3391983"/>
            <a:ext cx="548640" cy="54864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FFFFFF"/>
                </a:solidFill>
              </a:rPr>
              <a:t>A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496" y="4534983"/>
            <a:ext cx="548640" cy="54864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FFFFFF"/>
                </a:solidFill>
              </a:rPr>
              <a:t>B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539496" y="5677983"/>
            <a:ext cx="548640" cy="54864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FFFFFF"/>
                </a:solidFill>
              </a:rPr>
              <a:t>C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12"/>
            </p:custDataLst>
          </p:nvPr>
        </p:nvSpPr>
        <p:spPr>
          <a:xfrm>
            <a:off x="539496" y="6820983"/>
            <a:ext cx="548640" cy="54864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FFFFFF"/>
                </a:solidFill>
              </a:rPr>
              <a:t>D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7" name="TypeText"/>
          <p:cNvSpPr/>
          <p:nvPr>
            <p:custDataLst>
              <p:tags r:id="rId13"/>
            </p:custDataLst>
          </p:nvPr>
        </p:nvSpPr>
        <p:spPr>
          <a:xfrm>
            <a:off x="1219200" y="0"/>
            <a:ext cx="2540000" cy="635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>
                <a:solidFill>
                  <a:srgbClr val="000000"/>
                </a:solidFill>
              </a:rPr>
              <a:t>最多可选 </a:t>
            </a:r>
            <a:r>
              <a:rPr lang="en-US" altLang="zh-CN" sz="2600" dirty="0">
                <a:solidFill>
                  <a:srgbClr val="000000"/>
                </a:solidFill>
              </a:rPr>
              <a:t>1 </a:t>
            </a:r>
            <a:r>
              <a:rPr lang="zh-CN" altLang="en-US" sz="2600" dirty="0">
                <a:solidFill>
                  <a:srgbClr val="000000"/>
                </a:solidFill>
              </a:rPr>
              <a:t>项</a:t>
            </a:r>
          </a:p>
        </p:txBody>
      </p:sp>
      <p:sp>
        <p:nvSpPr>
          <p:cNvPr id="18" name="圆角矩形 17"/>
          <p:cNvSpPr/>
          <p:nvPr>
            <p:custDataLst>
              <p:tags r:id="rId14"/>
            </p:custDataLst>
          </p:nvPr>
        </p:nvSpPr>
        <p:spPr>
          <a:xfrm>
            <a:off x="2948940" y="7809678"/>
            <a:ext cx="1645920" cy="438912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FFFFFF"/>
                </a:solidFill>
              </a:rPr>
              <a:t>提交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5799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9853" y="0"/>
            <a:ext cx="5225008" cy="193434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latin typeface="+mn-ea"/>
                <a:ea typeface="+mn-ea"/>
              </a:rPr>
              <a:t>MOOC</a:t>
            </a:r>
            <a:r>
              <a:rPr lang="zh-CN" altLang="en-US" sz="2400" dirty="0">
                <a:latin typeface="+mn-ea"/>
                <a:ea typeface="+mn-ea"/>
              </a:rPr>
              <a:t>，</a:t>
            </a:r>
            <a:r>
              <a:rPr lang="en-US" altLang="zh-CN" sz="2400" dirty="0">
                <a:latin typeface="+mn-ea"/>
                <a:ea typeface="+mn-ea"/>
              </a:rPr>
              <a:t>SPOC</a:t>
            </a:r>
            <a:r>
              <a:rPr lang="zh-CN" altLang="en-US" sz="2400" dirty="0">
                <a:latin typeface="+mn-ea"/>
                <a:ea typeface="+mn-ea"/>
              </a:rPr>
              <a:t>，翻转课堂，混合式教学</a:t>
            </a:r>
            <a:r>
              <a:rPr lang="en-US" altLang="zh-CN" sz="2400" dirty="0">
                <a:latin typeface="+mn-ea"/>
                <a:ea typeface="+mn-ea"/>
              </a:rPr>
              <a:t/>
            </a:r>
            <a:br>
              <a:rPr lang="en-US" altLang="zh-CN" sz="2400" dirty="0">
                <a:latin typeface="+mn-ea"/>
                <a:ea typeface="+mn-ea"/>
              </a:rPr>
            </a:br>
            <a:r>
              <a:rPr lang="zh-CN" altLang="en-US" sz="2400" dirty="0">
                <a:latin typeface="+mn-ea"/>
                <a:ea typeface="+mn-ea"/>
              </a:rPr>
              <a:t>是什么？</a:t>
            </a:r>
            <a:r>
              <a:rPr lang="en-US" altLang="zh-CN" sz="2400" dirty="0">
                <a:latin typeface="+mn-ea"/>
                <a:ea typeface="+mn-ea"/>
              </a:rPr>
              <a:t/>
            </a:r>
            <a:br>
              <a:rPr lang="en-US" altLang="zh-CN" sz="2400" dirty="0">
                <a:latin typeface="+mn-ea"/>
                <a:ea typeface="+mn-ea"/>
              </a:rPr>
            </a:br>
            <a:r>
              <a:rPr lang="zh-CN" altLang="en-US" sz="2400" dirty="0">
                <a:latin typeface="+mn-ea"/>
                <a:ea typeface="+mn-ea"/>
              </a:rPr>
              <a:t>它们又有什么关系呢？</a:t>
            </a:r>
            <a:r>
              <a:rPr lang="en-US" altLang="zh-CN" sz="2400" dirty="0">
                <a:latin typeface="+mn-ea"/>
                <a:ea typeface="+mn-ea"/>
              </a:rPr>
              <a:t/>
            </a:r>
            <a:br>
              <a:rPr lang="en-US" altLang="zh-CN" sz="2400" dirty="0">
                <a:latin typeface="+mn-ea"/>
                <a:ea typeface="+mn-ea"/>
              </a:rPr>
            </a:br>
            <a:r>
              <a:rPr lang="zh-CN" altLang="en-US" sz="2400" dirty="0">
                <a:latin typeface="+mn-ea"/>
                <a:ea typeface="+mn-ea"/>
              </a:rPr>
              <a:t>短短十分钟，不再困惑！</a:t>
            </a:r>
          </a:p>
        </p:txBody>
      </p:sp>
      <p:sp>
        <p:nvSpPr>
          <p:cNvPr id="2" name="矩形 1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0" y="2904542"/>
            <a:ext cx="5694861" cy="4067758"/>
          </a:xfrm>
          <a:prstGeom prst="rect">
            <a:avLst/>
          </a:prstGeom>
          <a:solidFill>
            <a:srgbClr val="000000">
              <a:alpha val="70000"/>
            </a:srgbClr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55600" rIns="355600" rtlCol="0" anchor="ctr"/>
          <a:lstStyle/>
          <a:p>
            <a:pPr algn="just"/>
            <a:r>
              <a:rPr lang="en-US" altLang="zh-CN" dirty="0">
                <a:solidFill>
                  <a:srgbClr val="FFFFFF"/>
                </a:solidFill>
              </a:rPr>
              <a:t>【</a:t>
            </a:r>
            <a:r>
              <a:rPr lang="zh-CN" altLang="en-US" dirty="0">
                <a:solidFill>
                  <a:srgbClr val="FFFFFF"/>
                </a:solidFill>
              </a:rPr>
              <a:t>慕课视频</a:t>
            </a:r>
            <a:r>
              <a:rPr lang="en-US" altLang="zh-CN" dirty="0">
                <a:solidFill>
                  <a:srgbClr val="FFFFFF"/>
                </a:solidFill>
              </a:rPr>
              <a:t>】1.3 </a:t>
            </a:r>
            <a:r>
              <a:rPr lang="zh-CN" altLang="en-US" dirty="0">
                <a:solidFill>
                  <a:srgbClr val="FFFFFF"/>
                </a:solidFill>
              </a:rPr>
              <a:t>专家访谈：概念辨析</a:t>
            </a:r>
            <a:r>
              <a:rPr lang="en-US" altLang="zh-CN" dirty="0">
                <a:solidFill>
                  <a:srgbClr val="FFFFFF"/>
                </a:solidFill>
              </a:rPr>
              <a:t>:1.3</a:t>
            </a:r>
          </a:p>
          <a:p>
            <a:pPr algn="just"/>
            <a:endParaRPr lang="en-US" altLang="zh-CN" dirty="0">
              <a:solidFill>
                <a:srgbClr val="FFFFFF"/>
              </a:solidFill>
            </a:endParaRPr>
          </a:p>
          <a:p>
            <a:pPr algn="just"/>
            <a:r>
              <a:rPr lang="zh-CN" altLang="en-US" sz="1200" dirty="0">
                <a:solidFill>
                  <a:srgbClr val="FFFFFF"/>
                </a:solidFill>
              </a:rPr>
              <a:t>（这个方框是慕课视频的占位标识，在</a:t>
            </a:r>
            <a:r>
              <a:rPr lang="en-US" altLang="zh-CN" sz="1200" dirty="0">
                <a:solidFill>
                  <a:srgbClr val="FFFFFF"/>
                </a:solidFill>
              </a:rPr>
              <a:t>HTML5</a:t>
            </a:r>
            <a:r>
              <a:rPr lang="zh-CN" altLang="en-US" sz="1200" dirty="0">
                <a:solidFill>
                  <a:srgbClr val="FFFFFF"/>
                </a:solidFill>
              </a:rPr>
              <a:t>课件生成过程中会被替换成为视频播放器。你可以调整它的大小，页面上播放器的大小也会相应变化。）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867151" y="7313849"/>
            <a:ext cx="200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zh-CN" altLang="en-US" dirty="0"/>
              <a:t>时代的教与学</a:t>
            </a:r>
          </a:p>
        </p:txBody>
      </p:sp>
    </p:spTree>
    <p:extLst>
      <p:ext uri="{BB962C8B-B14F-4D97-AF65-F5344CB8AC3E}">
        <p14:creationId xmlns:p14="http://schemas.microsoft.com/office/powerpoint/2010/main" val="837506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什么是雨课堂？</a:t>
            </a:r>
          </a:p>
        </p:txBody>
      </p:sp>
      <p:sp>
        <p:nvSpPr>
          <p:cNvPr id="3" name="矩形 2"/>
          <p:cNvSpPr/>
          <p:nvPr/>
        </p:nvSpPr>
        <p:spPr>
          <a:xfrm>
            <a:off x="409575" y="2802748"/>
            <a:ext cx="481965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p"/>
            </a:pPr>
            <a:r>
              <a:rPr lang="zh-CN" altLang="zh-CN" sz="2000" kern="1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清华大学和学堂在线共同推出的</a:t>
            </a:r>
            <a:r>
              <a:rPr lang="zh-CN" altLang="zh-CN" sz="2000" b="1" kern="100" dirty="0">
                <a:solidFill>
                  <a:schemeClr val="accent1"/>
                </a:solidFill>
                <a:latin typeface="+mn-ea"/>
                <a:cs typeface="Arial" panose="020B0604020202020204" pitchFamily="34" charset="0"/>
              </a:rPr>
              <a:t>新型智慧教学解决方案</a:t>
            </a:r>
            <a:r>
              <a:rPr lang="zh-CN" altLang="zh-CN" sz="2000" kern="1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，是教育部在线教育研究中心的最新研究成果。</a:t>
            </a:r>
            <a:endParaRPr lang="en-US" altLang="zh-CN" sz="2000" kern="100" dirty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p"/>
            </a:pPr>
            <a:endParaRPr lang="en-US" altLang="zh-CN" sz="2000" kern="100" dirty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p"/>
            </a:pPr>
            <a:r>
              <a:rPr lang="zh-CN" altLang="zh-CN" sz="2000" kern="100" dirty="0">
                <a:solidFill>
                  <a:srgbClr val="000000"/>
                </a:solidFill>
                <a:latin typeface="+mn-ea"/>
                <a:cs typeface="Verdana" panose="020B0604030504040204" pitchFamily="34" charset="0"/>
              </a:rPr>
              <a:t>基于学习科学理论和混合式教学，通过课前——课中——课后三个环节的功能支撑，</a:t>
            </a:r>
            <a:r>
              <a:rPr lang="zh-CN" altLang="en-US" sz="2000" kern="100" dirty="0">
                <a:solidFill>
                  <a:srgbClr val="000000"/>
                </a:solidFill>
                <a:latin typeface="+mn-ea"/>
                <a:cs typeface="Verdana" panose="020B0604030504040204" pitchFamily="34" charset="0"/>
              </a:rPr>
              <a:t>轻松</a:t>
            </a:r>
            <a:r>
              <a:rPr lang="zh-CN" altLang="zh-CN" sz="2000" kern="100" dirty="0">
                <a:solidFill>
                  <a:srgbClr val="000000"/>
                </a:solidFill>
                <a:latin typeface="+mn-ea"/>
                <a:cs typeface="Verdana" panose="020B0604030504040204" pitchFamily="34" charset="0"/>
              </a:rPr>
              <a:t>实现大数据时代的智慧教学，</a:t>
            </a:r>
            <a:r>
              <a:rPr lang="zh-CN" altLang="zh-CN" sz="2000" b="1" kern="100" dirty="0">
                <a:solidFill>
                  <a:schemeClr val="accent1"/>
                </a:solidFill>
                <a:latin typeface="+mn-ea"/>
                <a:cs typeface="Verdana" panose="020B0604030504040204" pitchFamily="34" charset="0"/>
              </a:rPr>
              <a:t>师生多元实时互动</a:t>
            </a:r>
            <a:r>
              <a:rPr lang="zh-CN" altLang="zh-CN" sz="2000" b="1" kern="100" dirty="0">
                <a:solidFill>
                  <a:srgbClr val="000000"/>
                </a:solidFill>
                <a:latin typeface="+mn-ea"/>
                <a:cs typeface="Verdana" panose="020B0604030504040204" pitchFamily="34" charset="0"/>
              </a:rPr>
              <a:t>，</a:t>
            </a:r>
            <a:r>
              <a:rPr lang="zh-CN" altLang="zh-CN" sz="2000" b="1" kern="100" dirty="0">
                <a:solidFill>
                  <a:schemeClr val="accent1"/>
                </a:solidFill>
                <a:latin typeface="+mn-ea"/>
                <a:cs typeface="Verdana" panose="020B0604030504040204" pitchFamily="34" charset="0"/>
              </a:rPr>
              <a:t>教学全周期数据分析</a:t>
            </a:r>
            <a:r>
              <a:rPr lang="zh-CN" altLang="en-US" sz="2000" b="1" kern="100" dirty="0">
                <a:solidFill>
                  <a:srgbClr val="000000"/>
                </a:solidFill>
                <a:latin typeface="+mn-ea"/>
                <a:cs typeface="Verdana" panose="020B0604030504040204" pitchFamily="34" charset="0"/>
              </a:rPr>
              <a:t>。</a:t>
            </a:r>
            <a:endParaRPr lang="en-US" altLang="zh-CN" sz="2000" kern="100" dirty="0">
              <a:solidFill>
                <a:srgbClr val="000000"/>
              </a:solidFill>
              <a:latin typeface="+mn-ea"/>
              <a:cs typeface="Verdana" panose="020B0604030504040204" pitchFamily="34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p"/>
            </a:pPr>
            <a:r>
              <a:rPr lang="zh-CN" altLang="zh-CN" sz="2000" kern="100" dirty="0">
                <a:solidFill>
                  <a:srgbClr val="000000"/>
                </a:solidFill>
                <a:latin typeface="+mn-ea"/>
                <a:cs typeface="Verdana" panose="020B0604030504040204" pitchFamily="34" charset="0"/>
              </a:rPr>
              <a:t>工具全部功能</a:t>
            </a:r>
            <a:r>
              <a:rPr lang="zh-CN" altLang="zh-CN" sz="2000" b="1" kern="100" dirty="0">
                <a:solidFill>
                  <a:schemeClr val="accent1"/>
                </a:solidFill>
                <a:latin typeface="+mn-ea"/>
                <a:cs typeface="Verdana" panose="020B0604030504040204" pitchFamily="34" charset="0"/>
              </a:rPr>
              <a:t>基于</a:t>
            </a:r>
            <a:r>
              <a:rPr lang="en-US" altLang="zh-CN" sz="2000" b="1" kern="100" dirty="0">
                <a:solidFill>
                  <a:schemeClr val="accent1"/>
                </a:solidFill>
                <a:latin typeface="+mn-ea"/>
                <a:cs typeface="Verdana" panose="020B0604030504040204" pitchFamily="34" charset="0"/>
              </a:rPr>
              <a:t>PPT</a:t>
            </a:r>
            <a:r>
              <a:rPr lang="zh-CN" altLang="zh-CN" sz="2000" b="1" kern="100" dirty="0">
                <a:solidFill>
                  <a:schemeClr val="accent1"/>
                </a:solidFill>
                <a:latin typeface="+mn-ea"/>
                <a:cs typeface="Verdana" panose="020B0604030504040204" pitchFamily="34" charset="0"/>
              </a:rPr>
              <a:t>和微信</a:t>
            </a:r>
            <a:r>
              <a:rPr lang="zh-CN" altLang="zh-CN" sz="2000" kern="100" dirty="0">
                <a:solidFill>
                  <a:srgbClr val="000000"/>
                </a:solidFill>
                <a:latin typeface="+mn-ea"/>
                <a:cs typeface="Verdana" panose="020B0604030504040204" pitchFamily="34" charset="0"/>
              </a:rPr>
              <a:t>，轻量易用，操作便捷。</a:t>
            </a:r>
            <a:endParaRPr lang="zh-CN" altLang="zh-CN" sz="2000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778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452215" y="667612"/>
            <a:ext cx="4937763" cy="7314337"/>
          </a:xfrm>
          <a:prstGeom prst="roundRect">
            <a:avLst>
              <a:gd name="adj" fmla="val 3396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: 圆角 2"/>
          <p:cNvSpPr/>
          <p:nvPr/>
        </p:nvSpPr>
        <p:spPr>
          <a:xfrm>
            <a:off x="452215" y="667613"/>
            <a:ext cx="4937763" cy="63122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等腰三角形 3"/>
          <p:cNvSpPr/>
          <p:nvPr/>
        </p:nvSpPr>
        <p:spPr>
          <a:xfrm rot="10800000">
            <a:off x="2745246" y="1298841"/>
            <a:ext cx="309489" cy="228719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06827" y="757957"/>
            <a:ext cx="32285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准备工作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77187" y="1679175"/>
            <a:ext cx="4355095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Windows7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及以上系统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Office2010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或以上版本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下载雨课堂并成功安装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打开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中找到雨课堂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哪里下载？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百度搜索“雨课堂”，或直接输入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http://ykt.io/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，在雨课堂首页下载。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安装不成功？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预习结束后报告老师进行反馈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加入雨课堂用户群（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QQ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487470016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）寻求技术支持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98067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olling"/>
  <p:tag name="PROBLEMSCORE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  <p:tag name="RAINPROBLEM" val="PollingAnsw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Pollin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OOCVIDEO" val="2713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TM02900769[[fn=回顾]]</Template>
  <TotalTime>218</TotalTime>
  <Words>382</Words>
  <Application>Microsoft Macintosh PowerPoint</Application>
  <PresentationFormat>全屏显示(16:10)</PresentationFormat>
  <Paragraphs>40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Calibri</vt:lpstr>
      <vt:lpstr>Calibri Light</vt:lpstr>
      <vt:lpstr>Times New Roman</vt:lpstr>
      <vt:lpstr>Verdana</vt:lpstr>
      <vt:lpstr>Wingdings</vt:lpstr>
      <vt:lpstr>等线</vt:lpstr>
      <vt:lpstr>宋体</vt:lpstr>
      <vt:lpstr>微软雅黑</vt:lpstr>
      <vt:lpstr>Arial</vt:lpstr>
      <vt:lpstr>回顾</vt:lpstr>
      <vt:lpstr>培训前</vt:lpstr>
      <vt:lpstr>PowerPoint 演示文稿</vt:lpstr>
      <vt:lpstr>MOOC，SPOC，翻转课堂，混合式教学 是什么？ 它们又有什么关系呢？ 短短十分钟，不再困惑！</vt:lpstr>
      <vt:lpstr>什么是雨课堂？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今天课前</dc:title>
  <dc:creator>Shuaiguo Wang</dc:creator>
  <cp:lastModifiedBy>Microsoft Office 用户</cp:lastModifiedBy>
  <cp:revision>18</cp:revision>
  <dcterms:created xsi:type="dcterms:W3CDTF">2017-03-23T05:05:03Z</dcterms:created>
  <dcterms:modified xsi:type="dcterms:W3CDTF">2017-06-03T03:45:09Z</dcterms:modified>
</cp:coreProperties>
</file>