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424" r:id="rId2"/>
    <p:sldId id="309" r:id="rId3"/>
    <p:sldId id="523" r:id="rId4"/>
    <p:sldId id="560" r:id="rId5"/>
    <p:sldId id="500" r:id="rId6"/>
    <p:sldId id="536" r:id="rId7"/>
    <p:sldId id="561" r:id="rId8"/>
    <p:sldId id="537" r:id="rId9"/>
    <p:sldId id="558" r:id="rId10"/>
    <p:sldId id="559" r:id="rId11"/>
    <p:sldId id="538" r:id="rId12"/>
    <p:sldId id="553" r:id="rId13"/>
    <p:sldId id="554" r:id="rId14"/>
    <p:sldId id="555" r:id="rId15"/>
    <p:sldId id="556" r:id="rId16"/>
    <p:sldId id="557" r:id="rId17"/>
    <p:sldId id="564" r:id="rId18"/>
    <p:sldId id="541" r:id="rId19"/>
    <p:sldId id="546" r:id="rId20"/>
    <p:sldId id="562" r:id="rId21"/>
    <p:sldId id="563" r:id="rId22"/>
    <p:sldId id="545" r:id="rId23"/>
    <p:sldId id="565" r:id="rId24"/>
    <p:sldId id="568" r:id="rId25"/>
    <p:sldId id="550" r:id="rId26"/>
  </p:sldIdLst>
  <p:sldSz cx="9144000" cy="5143500" type="screen16x9"/>
  <p:notesSz cx="6805613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8">
          <p15:clr>
            <a:srgbClr val="A4A3A4"/>
          </p15:clr>
        </p15:guide>
        <p15:guide id="5" orient="horz" pos="2797">
          <p15:clr>
            <a:srgbClr val="A4A3A4"/>
          </p15:clr>
        </p15:guide>
        <p15:guide id="6" orient="horz" pos="3131">
          <p15:clr>
            <a:srgbClr val="A4A3A4"/>
          </p15:clr>
        </p15:guide>
        <p15:guide id="7" pos="2069">
          <p15:clr>
            <a:srgbClr val="A4A3A4"/>
          </p15:clr>
        </p15:guide>
        <p15:guide id="8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8F2E"/>
    <a:srgbClr val="9769CA"/>
    <a:srgbClr val="DF5FDF"/>
    <a:srgbClr val="FFD19F"/>
    <a:srgbClr val="F97BEA"/>
    <a:srgbClr val="00AF50"/>
    <a:srgbClr val="0F6FC6"/>
    <a:srgbClr val="F9C090"/>
    <a:srgbClr val="FF99CC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47" autoAdjust="0"/>
    <p:restoredTop sz="95026" autoAdjust="0"/>
  </p:normalViewPr>
  <p:slideViewPr>
    <p:cSldViewPr>
      <p:cViewPr varScale="1">
        <p:scale>
          <a:sx n="100" d="100"/>
          <a:sy n="100" d="100"/>
        </p:scale>
        <p:origin x="58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9"/>
    </p:cViewPr>
  </p:sorterViewPr>
  <p:notesViewPr>
    <p:cSldViewPr>
      <p:cViewPr varScale="1">
        <p:scale>
          <a:sx n="57" d="100"/>
          <a:sy n="57" d="100"/>
        </p:scale>
        <p:origin x="3346" y="77"/>
      </p:cViewPr>
      <p:guideLst>
        <p:guide orient="horz" pos="2880"/>
        <p:guide pos="2160"/>
        <p:guide orient="horz" pos="3224"/>
        <p:guide pos="2238"/>
        <p:guide orient="horz" pos="2797"/>
        <p:guide orient="horz" pos="3131"/>
        <p:guide pos="2069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9099" cy="496967"/>
          </a:xfrm>
          <a:prstGeom prst="rect">
            <a:avLst/>
          </a:prstGeom>
        </p:spPr>
        <p:txBody>
          <a:bodyPr vert="horz" lIns="95677" tIns="47839" rIns="95677" bIns="47839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4941" y="3"/>
            <a:ext cx="2949099" cy="496967"/>
          </a:xfrm>
          <a:prstGeom prst="rect">
            <a:avLst/>
          </a:prstGeom>
        </p:spPr>
        <p:txBody>
          <a:bodyPr vert="horz" lIns="95677" tIns="47839" rIns="95677" bIns="47839" rtlCol="0"/>
          <a:lstStyle>
            <a:lvl1pPr algn="r">
              <a:defRPr sz="1300"/>
            </a:lvl1pPr>
          </a:lstStyle>
          <a:p>
            <a:fld id="{C2D9842F-39A2-4424-8F78-4D30BFB8B0BF}" type="datetimeFigureOut">
              <a:rPr lang="zh-TW" altLang="en-US" smtClean="0"/>
              <a:pPr/>
              <a:t>2022/3/30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1" y="9440649"/>
            <a:ext cx="2949099" cy="496967"/>
          </a:xfrm>
          <a:prstGeom prst="rect">
            <a:avLst/>
          </a:prstGeom>
        </p:spPr>
        <p:txBody>
          <a:bodyPr vert="horz" lIns="95677" tIns="47839" rIns="95677" bIns="47839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4941" y="9440649"/>
            <a:ext cx="2949099" cy="496967"/>
          </a:xfrm>
          <a:prstGeom prst="rect">
            <a:avLst/>
          </a:prstGeom>
        </p:spPr>
        <p:txBody>
          <a:bodyPr vert="horz" lIns="95677" tIns="47839" rIns="95677" bIns="47839" rtlCol="0" anchor="b"/>
          <a:lstStyle>
            <a:lvl1pPr algn="r">
              <a:defRPr sz="1300"/>
            </a:lvl1pPr>
          </a:lstStyle>
          <a:p>
            <a:fld id="{251DFE14-A78C-42E7-90A9-FC3933CCF9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9099" cy="496967"/>
          </a:xfrm>
          <a:prstGeom prst="rect">
            <a:avLst/>
          </a:prstGeom>
        </p:spPr>
        <p:txBody>
          <a:bodyPr vert="horz" lIns="95677" tIns="47839" rIns="95677" bIns="47839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4941" y="3"/>
            <a:ext cx="2949099" cy="496967"/>
          </a:xfrm>
          <a:prstGeom prst="rect">
            <a:avLst/>
          </a:prstGeom>
        </p:spPr>
        <p:txBody>
          <a:bodyPr vert="horz" lIns="95677" tIns="47839" rIns="95677" bIns="47839" rtlCol="0"/>
          <a:lstStyle>
            <a:lvl1pPr algn="r">
              <a:defRPr sz="1300"/>
            </a:lvl1pPr>
          </a:lstStyle>
          <a:p>
            <a:fld id="{761FAA35-B57D-4427-BAF4-7154C77B1696}" type="datetimeFigureOut">
              <a:rPr lang="zh-TW" altLang="en-US" smtClean="0"/>
              <a:pPr/>
              <a:t>2022/3/30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1463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77" tIns="47839" rIns="95677" bIns="47839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5677" tIns="47839" rIns="95677" bIns="47839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9440649"/>
            <a:ext cx="2949099" cy="496967"/>
          </a:xfrm>
          <a:prstGeom prst="rect">
            <a:avLst/>
          </a:prstGeom>
        </p:spPr>
        <p:txBody>
          <a:bodyPr vert="horz" lIns="95677" tIns="47839" rIns="95677" bIns="47839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4941" y="9440649"/>
            <a:ext cx="2949099" cy="496967"/>
          </a:xfrm>
          <a:prstGeom prst="rect">
            <a:avLst/>
          </a:prstGeom>
        </p:spPr>
        <p:txBody>
          <a:bodyPr vert="horz" lIns="95677" tIns="47839" rIns="95677" bIns="47839" rtlCol="0" anchor="b"/>
          <a:lstStyle>
            <a:lvl1pPr algn="r">
              <a:defRPr sz="1300"/>
            </a:lvl1pPr>
          </a:lstStyle>
          <a:p>
            <a:fld id="{E60B4D47-2CB3-4CB6-AF15-6A2635D59C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B4D47-2CB3-4CB6-AF15-6A2635D59C31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709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B4D47-2CB3-4CB6-AF15-6A2635D59C31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618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B4D47-2CB3-4CB6-AF15-6A2635D59C31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033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B4D47-2CB3-4CB6-AF15-6A2635D59C31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283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B4D47-2CB3-4CB6-AF15-6A2635D59C31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4775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B4D47-2CB3-4CB6-AF15-6A2635D59C31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2184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B4D47-2CB3-4CB6-AF15-6A2635D59C31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50934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B4D47-2CB3-4CB6-AF15-6A2635D59C31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2431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BI</a:t>
            </a:r>
            <a:r>
              <a:rPr lang="zh-TW" altLang="en-US"/>
              <a:t>報表連結：</a:t>
            </a:r>
            <a:r>
              <a:rPr lang="en-US" altLang="zh-TW"/>
              <a:t>https</a:t>
            </a:r>
            <a:r>
              <a:rPr lang="en-US" altLang="zh-TW" dirty="0"/>
              <a:t>://public.tableau.com/app/profile/yj6567/viz/_16481724572590/1?publish=yes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B4D47-2CB3-4CB6-AF15-6A2635D59C31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5183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B4D47-2CB3-4CB6-AF15-6A2635D59C31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339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B4D47-2CB3-4CB6-AF15-6A2635D59C31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63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B4D47-2CB3-4CB6-AF15-6A2635D59C31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6728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B4D47-2CB3-4CB6-AF15-6A2635D59C31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6480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B4D47-2CB3-4CB6-AF15-6A2635D59C31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5864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B4D47-2CB3-4CB6-AF15-6A2635D59C31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356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B4D47-2CB3-4CB6-AF15-6A2635D59C31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715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B4D47-2CB3-4CB6-AF15-6A2635D59C31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0597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90DD-84DB-488E-B7FE-E0EB3A270C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90DD-84DB-488E-B7FE-E0EB3A270C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90DD-84DB-488E-B7FE-E0EB3A270C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90DD-84DB-488E-B7FE-E0EB3A270C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2簡報底圖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90DD-84DB-488E-B7FE-E0EB3A270C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89553"/>
            <a:ext cx="8229600" cy="380507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90DD-84DB-488E-B7FE-E0EB3A270C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90DD-84DB-488E-B7FE-E0EB3A270C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90DD-84DB-488E-B7FE-E0EB3A270C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90DD-84DB-488E-B7FE-E0EB3A270C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90DD-84DB-488E-B7FE-E0EB3A270C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90DD-84DB-488E-B7FE-E0EB3A270C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90DD-84DB-488E-B7FE-E0EB3A270C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AE9D6291-D762-413E-8DB0-E414264C69C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190DD-84DB-488E-B7FE-E0EB3A270CA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5C2C416-F645-4AD2-8E21-86CF49B8CA9D}"/>
              </a:ext>
            </a:extLst>
          </p:cNvPr>
          <p:cNvSpPr txBox="1"/>
          <p:nvPr userDrawn="1"/>
        </p:nvSpPr>
        <p:spPr>
          <a:xfrm>
            <a:off x="2388096" y="620885"/>
            <a:ext cx="9024664" cy="7987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TW" altLang="en-US" sz="2400" b="1" dirty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專案討論僅供課後留存分享使用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61" r:id="rId6"/>
    <p:sldLayoutId id="2147483653" r:id="rId7"/>
    <p:sldLayoutId id="2147483663" r:id="rId8"/>
    <p:sldLayoutId id="2147483654" r:id="rId9"/>
    <p:sldLayoutId id="2147483662" r:id="rId10"/>
    <p:sldLayoutId id="2147483655" r:id="rId11"/>
    <p:sldLayoutId id="2147483664" r:id="rId12"/>
    <p:sldLayoutId id="2147483665" r:id="rId13"/>
  </p:sldLayoutIdLst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Relationship Id="rId9" Type="http://schemas.openxmlformats.org/officeDocument/2006/relationships/image" Target="../media/image38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685800" y="1347614"/>
            <a:ext cx="7772400" cy="1125140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sz="4400" b="1" dirty="0">
                <a:solidFill>
                  <a:schemeClr val="accent1"/>
                </a:solidFill>
                <a:latin typeface="+mj-ea"/>
                <a:ea typeface="+mj-ea"/>
              </a:rPr>
              <a:t>大數據資料科學家養成班</a:t>
            </a:r>
            <a:endParaRPr lang="en-US" altLang="zh-TW" sz="44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zh-TW" altLang="en-US" sz="4400" b="1" dirty="0">
                <a:solidFill>
                  <a:schemeClr val="accent1"/>
                </a:solidFill>
                <a:latin typeface="+mj-ea"/>
                <a:ea typeface="+mj-ea"/>
              </a:rPr>
              <a:t>第一次專案討論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6588224" y="4249420"/>
            <a:ext cx="2475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TW" altLang="en-US" sz="1600" b="1" dirty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Microsoft YaHei UI" pitchFamily="34" charset="-122"/>
                <a:ea typeface="Microsoft YaHei UI" pitchFamily="34" charset="-122"/>
              </a:rPr>
              <a:t>中 華 民 國 </a:t>
            </a:r>
            <a:r>
              <a:rPr lang="en-US" altLang="zh-TW" sz="1600" b="1" dirty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Microsoft YaHei UI" pitchFamily="34" charset="-122"/>
                <a:ea typeface="Microsoft YaHei UI" pitchFamily="34" charset="-122"/>
              </a:rPr>
              <a:t>111</a:t>
            </a:r>
            <a:r>
              <a:rPr lang="zh-TW" altLang="en-US" sz="1600" b="1" dirty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Microsoft YaHei UI" pitchFamily="34" charset="-122"/>
                <a:ea typeface="Microsoft YaHei UI" pitchFamily="34" charset="-122"/>
              </a:rPr>
              <a:t>年 </a:t>
            </a:r>
            <a:r>
              <a:rPr lang="en-US" altLang="zh-TW" sz="1600" b="1" dirty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Microsoft YaHei UI" pitchFamily="34" charset="-122"/>
                <a:ea typeface="Microsoft YaHei UI" pitchFamily="34" charset="-122"/>
              </a:rPr>
              <a:t>03</a:t>
            </a:r>
            <a:r>
              <a:rPr lang="zh-TW" altLang="en-US" sz="1600" b="1" dirty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Microsoft YaHei UI" pitchFamily="34" charset="-122"/>
                <a:ea typeface="Microsoft YaHei UI" pitchFamily="34" charset="-122"/>
              </a:rPr>
              <a:t> 月 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783833" y="2576867"/>
            <a:ext cx="5577879" cy="461675"/>
          </a:xfrm>
          <a:prstGeom prst="rect">
            <a:avLst/>
          </a:prstGeom>
          <a:noFill/>
        </p:spPr>
        <p:txBody>
          <a:bodyPr wrap="square" lIns="91450" tIns="45725" rIns="91450" bIns="45725" rtlCol="0">
            <a:spAutoFit/>
          </a:bodyPr>
          <a:lstStyle/>
          <a:p>
            <a:r>
              <a:rPr lang="zh-TW" altLang="en-US" sz="2400" b="1" kern="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信用卡消費樣態分析</a:t>
            </a:r>
            <a:endParaRPr lang="en-US" altLang="zh-TW" sz="2400" b="1" kern="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文字方塊 1">
            <a:extLst>
              <a:ext uri="{FF2B5EF4-FFF2-40B4-BE49-F238E27FC236}">
                <a16:creationId xmlns:a16="http://schemas.microsoft.com/office/drawing/2014/main" id="{58DF8A79-1279-4E74-9330-92403AD7EF0C}"/>
              </a:ext>
            </a:extLst>
          </p:cNvPr>
          <p:cNvSpPr txBox="1"/>
          <p:nvPr/>
        </p:nvSpPr>
        <p:spPr>
          <a:xfrm>
            <a:off x="2382450" y="3140373"/>
            <a:ext cx="4248472" cy="5760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2400" b="1" dirty="0">
                <a:solidFill>
                  <a:schemeClr val="tx2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第五組：林</a:t>
            </a:r>
            <a:r>
              <a:rPr lang="en-US" altLang="zh-TW" sz="2400" b="1" dirty="0">
                <a:solidFill>
                  <a:schemeClr val="tx2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X</a:t>
            </a:r>
            <a:r>
              <a:rPr lang="zh-TW" altLang="en-US" sz="2400" b="1" dirty="0">
                <a:solidFill>
                  <a:schemeClr val="tx2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霖</a:t>
            </a:r>
            <a:endParaRPr lang="en-US" altLang="zh-TW" sz="2400" b="1" dirty="0">
              <a:solidFill>
                <a:schemeClr val="tx2"/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/>
            <a:r>
              <a:rPr lang="en-US" altLang="zh-TW" sz="2400" b="1" dirty="0">
                <a:solidFill>
                  <a:schemeClr val="tx2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zh-TW" altLang="en-US" sz="2400" b="1" dirty="0">
                <a:solidFill>
                  <a:schemeClr val="tx2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許</a:t>
            </a:r>
            <a:r>
              <a:rPr lang="en-US" altLang="zh-TW" sz="2400" b="1" dirty="0">
                <a:solidFill>
                  <a:schemeClr val="tx2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X</a:t>
            </a:r>
            <a:r>
              <a:rPr lang="zh-TW" altLang="en-US" sz="2400" b="1" dirty="0">
                <a:solidFill>
                  <a:schemeClr val="tx2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寧</a:t>
            </a:r>
            <a:endParaRPr lang="en-US" altLang="zh-TW" sz="2400" b="1" dirty="0">
              <a:solidFill>
                <a:schemeClr val="tx2"/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/>
            <a:r>
              <a:rPr lang="en-US" altLang="zh-TW" sz="2400" b="1" dirty="0">
                <a:solidFill>
                  <a:schemeClr val="tx2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zh-TW" altLang="en-US" sz="2400" b="1" dirty="0">
                <a:solidFill>
                  <a:schemeClr val="tx2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呂</a:t>
            </a:r>
            <a:r>
              <a:rPr lang="en-US" altLang="zh-TW" sz="2400" b="1" dirty="0">
                <a:solidFill>
                  <a:schemeClr val="tx2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X</a:t>
            </a:r>
            <a:r>
              <a:rPr lang="zh-TW" altLang="en-US" sz="2400" b="1" dirty="0">
                <a:solidFill>
                  <a:schemeClr val="tx2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蓁</a:t>
            </a:r>
            <a:endParaRPr lang="en-US" altLang="zh-TW" sz="2400" b="1" dirty="0">
              <a:solidFill>
                <a:schemeClr val="tx2"/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/>
            <a:endParaRPr lang="zh-TW" altLang="en-US" sz="2400" b="1" dirty="0">
              <a:solidFill>
                <a:schemeClr val="tx2"/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5E3FAA-3DDB-4DBF-BCC2-1D713222E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48" y="1272281"/>
            <a:ext cx="6336704" cy="2598937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marL="257175" indent="-257175" defTabSz="685800">
              <a:spcBef>
                <a:spcPts val="450"/>
              </a:spcBef>
              <a:buClr>
                <a:sysClr val="windowText" lastClr="000000"/>
              </a:buClr>
              <a:buSzPct val="110000"/>
              <a:buNone/>
            </a:pPr>
            <a:r>
              <a:rPr lang="zh-TW" altLang="en-US" sz="4000" b="1" cap="all" dirty="0">
                <a:solidFill>
                  <a:srgbClr val="0F6FC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壹、數據分析流程</a:t>
            </a:r>
          </a:p>
          <a:p>
            <a:pPr marL="257175" indent="-257175" defTabSz="685800">
              <a:spcBef>
                <a:spcPts val="450"/>
              </a:spcBef>
              <a:buClr>
                <a:sysClr val="windowText" lastClr="000000"/>
              </a:buClr>
              <a:buSzPct val="110000"/>
              <a:buNone/>
            </a:pPr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en-US" altLang="zh-TW" sz="4000" b="1" dirty="0">
                <a:latin typeface="微軟正黑體" pitchFamily="34" charset="-120"/>
                <a:ea typeface="微軟正黑體" pitchFamily="34" charset="-120"/>
              </a:rPr>
              <a:t>(4)</a:t>
            </a:r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資料視覺化</a:t>
            </a:r>
            <a:r>
              <a:rPr lang="en-US" altLang="zh-TW" sz="4000" b="1" dirty="0">
                <a:latin typeface="微軟正黑體" pitchFamily="34" charset="-120"/>
                <a:ea typeface="微軟正黑體" pitchFamily="34" charset="-120"/>
              </a:rPr>
              <a:t>(Tableau)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13DB9906-3893-4AAC-B90B-9FB9B2E8AC0B}"/>
              </a:ext>
            </a:extLst>
          </p:cNvPr>
          <p:cNvSpPr/>
          <p:nvPr/>
        </p:nvSpPr>
        <p:spPr>
          <a:xfrm>
            <a:off x="8756977" y="4840003"/>
            <a:ext cx="513545" cy="432048"/>
          </a:xfrm>
          <a:prstGeom prst="ellipse">
            <a:avLst/>
          </a:prstGeom>
          <a:solidFill>
            <a:srgbClr val="41AFC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" name="投影片編號版面配置區 6">
            <a:extLst>
              <a:ext uri="{FF2B5EF4-FFF2-40B4-BE49-F238E27FC236}">
                <a16:creationId xmlns:a16="http://schemas.microsoft.com/office/drawing/2014/main" id="{1328EC59-D73A-4AC8-A8AB-6A0C9904E823}"/>
              </a:ext>
            </a:extLst>
          </p:cNvPr>
          <p:cNvSpPr txBox="1">
            <a:spLocks/>
          </p:cNvSpPr>
          <p:nvPr/>
        </p:nvSpPr>
        <p:spPr>
          <a:xfrm>
            <a:off x="8730462" y="4840002"/>
            <a:ext cx="523782" cy="273844"/>
          </a:xfrm>
          <a:prstGeom prst="rect">
            <a:avLst/>
          </a:prstGeom>
        </p:spPr>
        <p:txBody>
          <a:bodyPr vert="horz" wrap="none" lIns="27000" rIns="27000" bIns="27000" rtlCol="0" anchor="ctr"/>
          <a:lstStyle/>
          <a:p>
            <a:pPr algn="ctr" defTabSz="685800">
              <a:defRPr/>
            </a:pPr>
            <a:fld id="{F2E02653-E980-4A52-9580-D20C9AF0866B}" type="slidenum">
              <a:rPr lang="zh-TW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pitchFamily="34" charset="0"/>
                <a:ea typeface="Arial Unicode MS" pitchFamily="34" charset="-120"/>
                <a:cs typeface="Arimo" pitchFamily="34" charset="0"/>
              </a:rPr>
              <a:pPr algn="ctr" defTabSz="685800">
                <a:defRPr/>
              </a:pPr>
              <a:t>10</a:t>
            </a:fld>
            <a:endParaRPr lang="zh-TW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mo" pitchFamily="34" charset="0"/>
              <a:ea typeface="Arial Unicode MS" pitchFamily="34" charset="-120"/>
              <a:cs typeface="Arim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595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6">
            <a:extLst>
              <a:ext uri="{FF2B5EF4-FFF2-40B4-BE49-F238E27FC236}">
                <a16:creationId xmlns:a16="http://schemas.microsoft.com/office/drawing/2014/main" id="{C0381BD0-CA9A-4A77-A661-774BA7E03398}"/>
              </a:ext>
            </a:extLst>
          </p:cNvPr>
          <p:cNvSpPr txBox="1"/>
          <p:nvPr/>
        </p:nvSpPr>
        <p:spPr>
          <a:xfrm>
            <a:off x="739774" y="0"/>
            <a:ext cx="7576642" cy="70788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defPPr>
              <a:defRPr lang="zh-TW"/>
            </a:defPPr>
            <a:lvl1pPr marL="257175" indent="-257175" defTabSz="685800">
              <a:spcBef>
                <a:spcPts val="450"/>
              </a:spcBef>
              <a:buClr>
                <a:sysClr val="windowText" lastClr="000000"/>
              </a:buClr>
              <a:buSzPct val="110000"/>
              <a:buNone/>
              <a:defRPr sz="4000" b="1">
                <a:solidFill>
                  <a:srgbClr val="0F6FC6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/>
              <a:t>資料視覺化</a:t>
            </a:r>
            <a:r>
              <a:rPr lang="en-US" altLang="zh-TW" dirty="0"/>
              <a:t>-</a:t>
            </a:r>
            <a:r>
              <a:rPr lang="zh-TW" altLang="en-US" dirty="0"/>
              <a:t>全台縣市消費熱度</a:t>
            </a:r>
            <a:r>
              <a:rPr lang="en-US" altLang="zh-TW" dirty="0"/>
              <a:t>(1)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A6EA7E4-A03F-447E-A7DB-474D6ED8ABB1}"/>
              </a:ext>
            </a:extLst>
          </p:cNvPr>
          <p:cNvSpPr/>
          <p:nvPr/>
        </p:nvSpPr>
        <p:spPr>
          <a:xfrm>
            <a:off x="8756977" y="4840003"/>
            <a:ext cx="513545" cy="432048"/>
          </a:xfrm>
          <a:prstGeom prst="ellipse">
            <a:avLst/>
          </a:prstGeom>
          <a:solidFill>
            <a:srgbClr val="41AFC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8" name="投影片編號版面配置區 6">
            <a:extLst>
              <a:ext uri="{FF2B5EF4-FFF2-40B4-BE49-F238E27FC236}">
                <a16:creationId xmlns:a16="http://schemas.microsoft.com/office/drawing/2014/main" id="{EBCB99CE-F867-45CD-942A-46489E1422F2}"/>
              </a:ext>
            </a:extLst>
          </p:cNvPr>
          <p:cNvSpPr txBox="1">
            <a:spLocks/>
          </p:cNvSpPr>
          <p:nvPr/>
        </p:nvSpPr>
        <p:spPr>
          <a:xfrm>
            <a:off x="8730462" y="4840002"/>
            <a:ext cx="523782" cy="273844"/>
          </a:xfrm>
          <a:prstGeom prst="rect">
            <a:avLst/>
          </a:prstGeom>
        </p:spPr>
        <p:txBody>
          <a:bodyPr vert="horz" wrap="none" lIns="27000" rIns="27000" bIns="27000" rtlCol="0" anchor="ctr"/>
          <a:lstStyle/>
          <a:p>
            <a:pPr algn="ctr" defTabSz="685800">
              <a:defRPr/>
            </a:pPr>
            <a:fld id="{F2E02653-E980-4A52-9580-D20C9AF0866B}" type="slidenum">
              <a:rPr lang="zh-TW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pitchFamily="34" charset="0"/>
                <a:ea typeface="Arial Unicode MS" pitchFamily="34" charset="-120"/>
                <a:cs typeface="Arimo" pitchFamily="34" charset="0"/>
              </a:rPr>
              <a:pPr algn="ctr" defTabSz="685800">
                <a:defRPr/>
              </a:pPr>
              <a:t>11</a:t>
            </a:fld>
            <a:endParaRPr lang="zh-TW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mo" pitchFamily="34" charset="0"/>
              <a:ea typeface="Arial Unicode MS" pitchFamily="34" charset="-120"/>
              <a:cs typeface="Arimo" pitchFamily="34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8C28DCF-D33C-4466-A4B0-8B1E7B0681CD}"/>
              </a:ext>
            </a:extLst>
          </p:cNvPr>
          <p:cNvSpPr txBox="1"/>
          <p:nvPr/>
        </p:nvSpPr>
        <p:spPr>
          <a:xfrm>
            <a:off x="4473850" y="1687157"/>
            <a:ext cx="2664296" cy="5295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已下載資料項目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EB2BCF9-EB2D-431E-81A6-1599C614C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70" y="828768"/>
            <a:ext cx="7812360" cy="414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872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6">
            <a:extLst>
              <a:ext uri="{FF2B5EF4-FFF2-40B4-BE49-F238E27FC236}">
                <a16:creationId xmlns:a16="http://schemas.microsoft.com/office/drawing/2014/main" id="{C0381BD0-CA9A-4A77-A661-774BA7E03398}"/>
              </a:ext>
            </a:extLst>
          </p:cNvPr>
          <p:cNvSpPr txBox="1"/>
          <p:nvPr/>
        </p:nvSpPr>
        <p:spPr>
          <a:xfrm>
            <a:off x="739774" y="0"/>
            <a:ext cx="8224714" cy="70788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defPPr>
              <a:defRPr lang="zh-TW"/>
            </a:defPPr>
            <a:lvl1pPr marL="257175" indent="-257175" defTabSz="685800">
              <a:spcBef>
                <a:spcPts val="450"/>
              </a:spcBef>
              <a:buClr>
                <a:sysClr val="windowText" lastClr="000000"/>
              </a:buClr>
              <a:buSzPct val="110000"/>
              <a:buNone/>
              <a:defRPr sz="4000" b="1">
                <a:solidFill>
                  <a:srgbClr val="0F6FC6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/>
              <a:t>資料視覺化</a:t>
            </a:r>
            <a:r>
              <a:rPr lang="en-US" altLang="zh-TW" dirty="0"/>
              <a:t>-</a:t>
            </a:r>
            <a:r>
              <a:rPr lang="zh-TW" altLang="en-US" dirty="0"/>
              <a:t>年齡</a:t>
            </a:r>
            <a:r>
              <a:rPr lang="en-US" altLang="zh-TW" dirty="0"/>
              <a:t>X</a:t>
            </a:r>
            <a:r>
              <a:rPr lang="zh-TW" altLang="en-US" dirty="0"/>
              <a:t>性別消費比較</a:t>
            </a:r>
            <a:r>
              <a:rPr lang="en-US" altLang="zh-TW" dirty="0"/>
              <a:t>(2)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A6EA7E4-A03F-447E-A7DB-474D6ED8ABB1}"/>
              </a:ext>
            </a:extLst>
          </p:cNvPr>
          <p:cNvSpPr/>
          <p:nvPr/>
        </p:nvSpPr>
        <p:spPr>
          <a:xfrm>
            <a:off x="8756977" y="4840003"/>
            <a:ext cx="513545" cy="432048"/>
          </a:xfrm>
          <a:prstGeom prst="ellipse">
            <a:avLst/>
          </a:prstGeom>
          <a:solidFill>
            <a:srgbClr val="41AFC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8" name="投影片編號版面配置區 6">
            <a:extLst>
              <a:ext uri="{FF2B5EF4-FFF2-40B4-BE49-F238E27FC236}">
                <a16:creationId xmlns:a16="http://schemas.microsoft.com/office/drawing/2014/main" id="{EBCB99CE-F867-45CD-942A-46489E1422F2}"/>
              </a:ext>
            </a:extLst>
          </p:cNvPr>
          <p:cNvSpPr txBox="1">
            <a:spLocks/>
          </p:cNvSpPr>
          <p:nvPr/>
        </p:nvSpPr>
        <p:spPr>
          <a:xfrm>
            <a:off x="8730462" y="4840002"/>
            <a:ext cx="523782" cy="273844"/>
          </a:xfrm>
          <a:prstGeom prst="rect">
            <a:avLst/>
          </a:prstGeom>
        </p:spPr>
        <p:txBody>
          <a:bodyPr vert="horz" wrap="none" lIns="27000" rIns="27000" bIns="27000" rtlCol="0" anchor="ctr"/>
          <a:lstStyle/>
          <a:p>
            <a:pPr algn="ctr" defTabSz="685800">
              <a:defRPr/>
            </a:pPr>
            <a:fld id="{F2E02653-E980-4A52-9580-D20C9AF0866B}" type="slidenum">
              <a:rPr lang="zh-TW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pitchFamily="34" charset="0"/>
                <a:ea typeface="Arial Unicode MS" pitchFamily="34" charset="-120"/>
                <a:cs typeface="Arimo" pitchFamily="34" charset="0"/>
              </a:rPr>
              <a:pPr algn="ctr" defTabSz="685800">
                <a:defRPr/>
              </a:pPr>
              <a:t>12</a:t>
            </a:fld>
            <a:endParaRPr lang="zh-TW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mo" pitchFamily="34" charset="0"/>
              <a:ea typeface="Arial Unicode MS" pitchFamily="34" charset="-120"/>
              <a:cs typeface="Arimo" pitchFamily="34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8C28DCF-D33C-4466-A4B0-8B1E7B0681CD}"/>
              </a:ext>
            </a:extLst>
          </p:cNvPr>
          <p:cNvSpPr txBox="1"/>
          <p:nvPr/>
        </p:nvSpPr>
        <p:spPr>
          <a:xfrm>
            <a:off x="4473850" y="1687157"/>
            <a:ext cx="2664296" cy="5295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已下載資料項目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9A344F6-7EA5-4153-9F22-DBFE79167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58" y="760379"/>
            <a:ext cx="7954684" cy="421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098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6">
            <a:extLst>
              <a:ext uri="{FF2B5EF4-FFF2-40B4-BE49-F238E27FC236}">
                <a16:creationId xmlns:a16="http://schemas.microsoft.com/office/drawing/2014/main" id="{C0381BD0-CA9A-4A77-A661-774BA7E03398}"/>
              </a:ext>
            </a:extLst>
          </p:cNvPr>
          <p:cNvSpPr txBox="1"/>
          <p:nvPr/>
        </p:nvSpPr>
        <p:spPr>
          <a:xfrm>
            <a:off x="739774" y="0"/>
            <a:ext cx="8224714" cy="70788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defPPr>
              <a:defRPr lang="zh-TW"/>
            </a:defPPr>
            <a:lvl1pPr marL="257175" indent="-257175" defTabSz="685800">
              <a:spcBef>
                <a:spcPts val="450"/>
              </a:spcBef>
              <a:buClr>
                <a:sysClr val="windowText" lastClr="000000"/>
              </a:buClr>
              <a:buSzPct val="110000"/>
              <a:buNone/>
              <a:defRPr sz="4000" b="1">
                <a:solidFill>
                  <a:srgbClr val="0F6FC6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/>
              <a:t>資料視覺化</a:t>
            </a:r>
            <a:r>
              <a:rPr lang="en-US" altLang="zh-TW" dirty="0"/>
              <a:t>-</a:t>
            </a:r>
            <a:r>
              <a:rPr lang="zh-TW" altLang="en-US" dirty="0"/>
              <a:t>產業別消費比例</a:t>
            </a:r>
            <a:r>
              <a:rPr lang="en-US" altLang="zh-TW" dirty="0"/>
              <a:t>(3)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A6EA7E4-A03F-447E-A7DB-474D6ED8ABB1}"/>
              </a:ext>
            </a:extLst>
          </p:cNvPr>
          <p:cNvSpPr/>
          <p:nvPr/>
        </p:nvSpPr>
        <p:spPr>
          <a:xfrm>
            <a:off x="8756977" y="4840003"/>
            <a:ext cx="513545" cy="432048"/>
          </a:xfrm>
          <a:prstGeom prst="ellipse">
            <a:avLst/>
          </a:prstGeom>
          <a:solidFill>
            <a:srgbClr val="41AFC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8" name="投影片編號版面配置區 6">
            <a:extLst>
              <a:ext uri="{FF2B5EF4-FFF2-40B4-BE49-F238E27FC236}">
                <a16:creationId xmlns:a16="http://schemas.microsoft.com/office/drawing/2014/main" id="{EBCB99CE-F867-45CD-942A-46489E1422F2}"/>
              </a:ext>
            </a:extLst>
          </p:cNvPr>
          <p:cNvSpPr txBox="1">
            <a:spLocks/>
          </p:cNvSpPr>
          <p:nvPr/>
        </p:nvSpPr>
        <p:spPr>
          <a:xfrm>
            <a:off x="8730462" y="4840002"/>
            <a:ext cx="523782" cy="273844"/>
          </a:xfrm>
          <a:prstGeom prst="rect">
            <a:avLst/>
          </a:prstGeom>
        </p:spPr>
        <p:txBody>
          <a:bodyPr vert="horz" wrap="none" lIns="27000" rIns="27000" bIns="27000" rtlCol="0" anchor="ctr"/>
          <a:lstStyle/>
          <a:p>
            <a:pPr algn="ctr" defTabSz="685800">
              <a:defRPr/>
            </a:pPr>
            <a:fld id="{F2E02653-E980-4A52-9580-D20C9AF0866B}" type="slidenum">
              <a:rPr lang="zh-TW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pitchFamily="34" charset="0"/>
                <a:ea typeface="Arial Unicode MS" pitchFamily="34" charset="-120"/>
                <a:cs typeface="Arimo" pitchFamily="34" charset="0"/>
              </a:rPr>
              <a:pPr algn="ctr" defTabSz="685800">
                <a:defRPr/>
              </a:pPr>
              <a:t>13</a:t>
            </a:fld>
            <a:endParaRPr lang="zh-TW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mo" pitchFamily="34" charset="0"/>
              <a:ea typeface="Arial Unicode MS" pitchFamily="34" charset="-120"/>
              <a:cs typeface="Arimo" pitchFamily="34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8C28DCF-D33C-4466-A4B0-8B1E7B0681CD}"/>
              </a:ext>
            </a:extLst>
          </p:cNvPr>
          <p:cNvSpPr txBox="1"/>
          <p:nvPr/>
        </p:nvSpPr>
        <p:spPr>
          <a:xfrm>
            <a:off x="4473850" y="1687157"/>
            <a:ext cx="2664296" cy="5295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已下載資料項目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615E8F6-D03A-4230-B7D7-824ACAD42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78" y="836464"/>
            <a:ext cx="8296944" cy="414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236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6">
            <a:extLst>
              <a:ext uri="{FF2B5EF4-FFF2-40B4-BE49-F238E27FC236}">
                <a16:creationId xmlns:a16="http://schemas.microsoft.com/office/drawing/2014/main" id="{C0381BD0-CA9A-4A77-A661-774BA7E03398}"/>
              </a:ext>
            </a:extLst>
          </p:cNvPr>
          <p:cNvSpPr txBox="1"/>
          <p:nvPr/>
        </p:nvSpPr>
        <p:spPr>
          <a:xfrm>
            <a:off x="739774" y="0"/>
            <a:ext cx="8224714" cy="70788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defPPr>
              <a:defRPr lang="zh-TW"/>
            </a:defPPr>
            <a:lvl1pPr marL="257175" indent="-257175" defTabSz="685800">
              <a:spcBef>
                <a:spcPts val="450"/>
              </a:spcBef>
              <a:buClr>
                <a:sysClr val="windowText" lastClr="000000"/>
              </a:buClr>
              <a:buSzPct val="110000"/>
              <a:buNone/>
              <a:defRPr sz="4000" b="1">
                <a:solidFill>
                  <a:srgbClr val="0F6FC6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/>
              <a:t>資料視覺化</a:t>
            </a:r>
            <a:r>
              <a:rPr lang="en-US" altLang="zh-TW" dirty="0"/>
              <a:t>-</a:t>
            </a:r>
            <a:r>
              <a:rPr lang="zh-TW" altLang="en-US" dirty="0"/>
              <a:t>各性別交易金額</a:t>
            </a:r>
            <a:r>
              <a:rPr lang="en-US" altLang="zh-TW" dirty="0"/>
              <a:t>(4)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A6EA7E4-A03F-447E-A7DB-474D6ED8ABB1}"/>
              </a:ext>
            </a:extLst>
          </p:cNvPr>
          <p:cNvSpPr/>
          <p:nvPr/>
        </p:nvSpPr>
        <p:spPr>
          <a:xfrm>
            <a:off x="8756977" y="4840003"/>
            <a:ext cx="513545" cy="432048"/>
          </a:xfrm>
          <a:prstGeom prst="ellipse">
            <a:avLst/>
          </a:prstGeom>
          <a:solidFill>
            <a:srgbClr val="41AFC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8" name="投影片編號版面配置區 6">
            <a:extLst>
              <a:ext uri="{FF2B5EF4-FFF2-40B4-BE49-F238E27FC236}">
                <a16:creationId xmlns:a16="http://schemas.microsoft.com/office/drawing/2014/main" id="{EBCB99CE-F867-45CD-942A-46489E1422F2}"/>
              </a:ext>
            </a:extLst>
          </p:cNvPr>
          <p:cNvSpPr txBox="1">
            <a:spLocks/>
          </p:cNvSpPr>
          <p:nvPr/>
        </p:nvSpPr>
        <p:spPr>
          <a:xfrm>
            <a:off x="8730462" y="4840002"/>
            <a:ext cx="523782" cy="273844"/>
          </a:xfrm>
          <a:prstGeom prst="rect">
            <a:avLst/>
          </a:prstGeom>
        </p:spPr>
        <p:txBody>
          <a:bodyPr vert="horz" wrap="none" lIns="27000" rIns="27000" bIns="27000" rtlCol="0" anchor="ctr"/>
          <a:lstStyle/>
          <a:p>
            <a:pPr algn="ctr" defTabSz="685800">
              <a:defRPr/>
            </a:pPr>
            <a:fld id="{F2E02653-E980-4A52-9580-D20C9AF0866B}" type="slidenum">
              <a:rPr lang="zh-TW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pitchFamily="34" charset="0"/>
                <a:ea typeface="Arial Unicode MS" pitchFamily="34" charset="-120"/>
                <a:cs typeface="Arimo" pitchFamily="34" charset="0"/>
              </a:rPr>
              <a:pPr algn="ctr" defTabSz="685800">
                <a:defRPr/>
              </a:pPr>
              <a:t>14</a:t>
            </a:fld>
            <a:endParaRPr lang="zh-TW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mo" pitchFamily="34" charset="0"/>
              <a:ea typeface="Arial Unicode MS" pitchFamily="34" charset="-120"/>
              <a:cs typeface="Arimo" pitchFamily="34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8C28DCF-D33C-4466-A4B0-8B1E7B0681CD}"/>
              </a:ext>
            </a:extLst>
          </p:cNvPr>
          <p:cNvSpPr txBox="1"/>
          <p:nvPr/>
        </p:nvSpPr>
        <p:spPr>
          <a:xfrm>
            <a:off x="4473850" y="1687157"/>
            <a:ext cx="2664296" cy="5295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已下載資料項目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32A01F7-E52C-4A2E-B9E0-88CEB7ACE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73" y="844809"/>
            <a:ext cx="8601654" cy="413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92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6">
            <a:extLst>
              <a:ext uri="{FF2B5EF4-FFF2-40B4-BE49-F238E27FC236}">
                <a16:creationId xmlns:a16="http://schemas.microsoft.com/office/drawing/2014/main" id="{C0381BD0-CA9A-4A77-A661-774BA7E03398}"/>
              </a:ext>
            </a:extLst>
          </p:cNvPr>
          <p:cNvSpPr txBox="1"/>
          <p:nvPr/>
        </p:nvSpPr>
        <p:spPr>
          <a:xfrm>
            <a:off x="379734" y="0"/>
            <a:ext cx="8872786" cy="70788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defPPr>
              <a:defRPr lang="zh-TW"/>
            </a:defPPr>
            <a:lvl1pPr marL="257175" indent="-257175" defTabSz="685800">
              <a:spcBef>
                <a:spcPts val="450"/>
              </a:spcBef>
              <a:buClr>
                <a:sysClr val="windowText" lastClr="000000"/>
              </a:buClr>
              <a:buSzPct val="110000"/>
              <a:buNone/>
              <a:defRPr sz="4000" b="1">
                <a:solidFill>
                  <a:srgbClr val="0F6FC6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/>
              <a:t>資料視覺化</a:t>
            </a:r>
            <a:r>
              <a:rPr lang="en-US" altLang="zh-TW" dirty="0"/>
              <a:t>-</a:t>
            </a:r>
            <a:r>
              <a:rPr lang="zh-TW" altLang="en-US" dirty="0"/>
              <a:t>年度各年齡層消費金額</a:t>
            </a:r>
            <a:r>
              <a:rPr lang="en-US" altLang="zh-TW" dirty="0"/>
              <a:t>(5)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A6EA7E4-A03F-447E-A7DB-474D6ED8ABB1}"/>
              </a:ext>
            </a:extLst>
          </p:cNvPr>
          <p:cNvSpPr/>
          <p:nvPr/>
        </p:nvSpPr>
        <p:spPr>
          <a:xfrm>
            <a:off x="8820472" y="4840002"/>
            <a:ext cx="513545" cy="432048"/>
          </a:xfrm>
          <a:prstGeom prst="ellipse">
            <a:avLst/>
          </a:prstGeom>
          <a:solidFill>
            <a:srgbClr val="41AFC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8" name="投影片編號版面配置區 6">
            <a:extLst>
              <a:ext uri="{FF2B5EF4-FFF2-40B4-BE49-F238E27FC236}">
                <a16:creationId xmlns:a16="http://schemas.microsoft.com/office/drawing/2014/main" id="{EBCB99CE-F867-45CD-942A-46489E1422F2}"/>
              </a:ext>
            </a:extLst>
          </p:cNvPr>
          <p:cNvSpPr txBox="1">
            <a:spLocks/>
          </p:cNvSpPr>
          <p:nvPr/>
        </p:nvSpPr>
        <p:spPr>
          <a:xfrm>
            <a:off x="8730462" y="4840002"/>
            <a:ext cx="523782" cy="273844"/>
          </a:xfrm>
          <a:prstGeom prst="rect">
            <a:avLst/>
          </a:prstGeom>
        </p:spPr>
        <p:txBody>
          <a:bodyPr vert="horz" wrap="none" lIns="27000" rIns="27000" bIns="27000" rtlCol="0" anchor="ctr"/>
          <a:lstStyle/>
          <a:p>
            <a:pPr algn="ctr" defTabSz="685800">
              <a:defRPr/>
            </a:pPr>
            <a:fld id="{F2E02653-E980-4A52-9580-D20C9AF0866B}" type="slidenum">
              <a:rPr lang="zh-TW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pitchFamily="34" charset="0"/>
                <a:ea typeface="Arial Unicode MS" pitchFamily="34" charset="-120"/>
                <a:cs typeface="Arimo" pitchFamily="34" charset="0"/>
              </a:rPr>
              <a:pPr algn="ctr" defTabSz="685800">
                <a:defRPr/>
              </a:pPr>
              <a:t>15</a:t>
            </a:fld>
            <a:endParaRPr lang="zh-TW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mo" pitchFamily="34" charset="0"/>
              <a:ea typeface="Arial Unicode MS" pitchFamily="34" charset="-120"/>
              <a:cs typeface="Arimo" pitchFamily="34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8C28DCF-D33C-4466-A4B0-8B1E7B0681CD}"/>
              </a:ext>
            </a:extLst>
          </p:cNvPr>
          <p:cNvSpPr txBox="1"/>
          <p:nvPr/>
        </p:nvSpPr>
        <p:spPr>
          <a:xfrm>
            <a:off x="4473850" y="1687157"/>
            <a:ext cx="2664296" cy="5295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已下載資料項目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38" y="915566"/>
            <a:ext cx="8341845" cy="402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130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6">
            <a:extLst>
              <a:ext uri="{FF2B5EF4-FFF2-40B4-BE49-F238E27FC236}">
                <a16:creationId xmlns:a16="http://schemas.microsoft.com/office/drawing/2014/main" id="{C0381BD0-CA9A-4A77-A661-774BA7E03398}"/>
              </a:ext>
            </a:extLst>
          </p:cNvPr>
          <p:cNvSpPr txBox="1"/>
          <p:nvPr/>
        </p:nvSpPr>
        <p:spPr>
          <a:xfrm>
            <a:off x="379734" y="0"/>
            <a:ext cx="8872786" cy="70788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defPPr>
              <a:defRPr lang="zh-TW"/>
            </a:defPPr>
            <a:lvl1pPr marL="257175" indent="-257175" defTabSz="685800">
              <a:spcBef>
                <a:spcPts val="450"/>
              </a:spcBef>
              <a:buClr>
                <a:sysClr val="windowText" lastClr="000000"/>
              </a:buClr>
              <a:buSzPct val="110000"/>
              <a:buNone/>
              <a:defRPr sz="4000" b="1">
                <a:solidFill>
                  <a:srgbClr val="0F6FC6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/>
              <a:t>資料視覺化</a:t>
            </a:r>
            <a:r>
              <a:rPr lang="en-US" altLang="zh-TW" dirty="0"/>
              <a:t>-</a:t>
            </a:r>
            <a:r>
              <a:rPr lang="zh-TW" altLang="en-US" dirty="0"/>
              <a:t>信用卡消費分析儀表板</a:t>
            </a:r>
            <a:r>
              <a:rPr lang="en-US" altLang="zh-TW" dirty="0"/>
              <a:t>(6)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A6EA7E4-A03F-447E-A7DB-474D6ED8ABB1}"/>
              </a:ext>
            </a:extLst>
          </p:cNvPr>
          <p:cNvSpPr/>
          <p:nvPr/>
        </p:nvSpPr>
        <p:spPr>
          <a:xfrm>
            <a:off x="8756977" y="4840003"/>
            <a:ext cx="513545" cy="432048"/>
          </a:xfrm>
          <a:prstGeom prst="ellipse">
            <a:avLst/>
          </a:prstGeom>
          <a:solidFill>
            <a:srgbClr val="41AFC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8" name="投影片編號版面配置區 6">
            <a:extLst>
              <a:ext uri="{FF2B5EF4-FFF2-40B4-BE49-F238E27FC236}">
                <a16:creationId xmlns:a16="http://schemas.microsoft.com/office/drawing/2014/main" id="{EBCB99CE-F867-45CD-942A-46489E1422F2}"/>
              </a:ext>
            </a:extLst>
          </p:cNvPr>
          <p:cNvSpPr txBox="1">
            <a:spLocks/>
          </p:cNvSpPr>
          <p:nvPr/>
        </p:nvSpPr>
        <p:spPr>
          <a:xfrm>
            <a:off x="8730462" y="4840002"/>
            <a:ext cx="523782" cy="273844"/>
          </a:xfrm>
          <a:prstGeom prst="rect">
            <a:avLst/>
          </a:prstGeom>
        </p:spPr>
        <p:txBody>
          <a:bodyPr vert="horz" wrap="none" lIns="27000" rIns="27000" bIns="27000" rtlCol="0" anchor="ctr"/>
          <a:lstStyle/>
          <a:p>
            <a:pPr algn="ctr" defTabSz="685800">
              <a:defRPr/>
            </a:pPr>
            <a:fld id="{F2E02653-E980-4A52-9580-D20C9AF0866B}" type="slidenum">
              <a:rPr lang="zh-TW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pitchFamily="34" charset="0"/>
                <a:ea typeface="Arial Unicode MS" pitchFamily="34" charset="-120"/>
                <a:cs typeface="Arimo" pitchFamily="34" charset="0"/>
              </a:rPr>
              <a:pPr algn="ctr" defTabSz="685800">
                <a:defRPr/>
              </a:pPr>
              <a:t>16</a:t>
            </a:fld>
            <a:endParaRPr lang="zh-TW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mo" pitchFamily="34" charset="0"/>
              <a:ea typeface="Arial Unicode MS" pitchFamily="34" charset="-120"/>
              <a:cs typeface="Arimo" pitchFamily="34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8C28DCF-D33C-4466-A4B0-8B1E7B0681CD}"/>
              </a:ext>
            </a:extLst>
          </p:cNvPr>
          <p:cNvSpPr txBox="1"/>
          <p:nvPr/>
        </p:nvSpPr>
        <p:spPr>
          <a:xfrm>
            <a:off x="4473850" y="1687157"/>
            <a:ext cx="2664296" cy="5295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已下載資料項目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3EE1F0D-91BF-4EE8-B0B7-BF0BD1EAF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08" y="707886"/>
            <a:ext cx="8777184" cy="431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450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5E3FAA-3DDB-4DBF-BCC2-1D713222E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48" y="1272281"/>
            <a:ext cx="6336704" cy="2598937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marL="257175" indent="-257175" defTabSz="685800">
              <a:spcBef>
                <a:spcPts val="450"/>
              </a:spcBef>
              <a:buClr>
                <a:sysClr val="windowText" lastClr="000000"/>
              </a:buClr>
              <a:buSzPct val="110000"/>
              <a:buNone/>
            </a:pPr>
            <a:r>
              <a:rPr lang="zh-TW" altLang="en-US" sz="4000" b="1" cap="all" dirty="0">
                <a:solidFill>
                  <a:srgbClr val="0F6FC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貳、消費者輪廓描述</a:t>
            </a:r>
            <a:endParaRPr lang="en-US" altLang="zh-TW" sz="4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13DB9906-3893-4AAC-B90B-9FB9B2E8AC0B}"/>
              </a:ext>
            </a:extLst>
          </p:cNvPr>
          <p:cNvSpPr/>
          <p:nvPr/>
        </p:nvSpPr>
        <p:spPr>
          <a:xfrm>
            <a:off x="8756977" y="4840003"/>
            <a:ext cx="513545" cy="432048"/>
          </a:xfrm>
          <a:prstGeom prst="ellipse">
            <a:avLst/>
          </a:prstGeom>
          <a:solidFill>
            <a:srgbClr val="41AFC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" name="投影片編號版面配置區 6">
            <a:extLst>
              <a:ext uri="{FF2B5EF4-FFF2-40B4-BE49-F238E27FC236}">
                <a16:creationId xmlns:a16="http://schemas.microsoft.com/office/drawing/2014/main" id="{1328EC59-D73A-4AC8-A8AB-6A0C9904E823}"/>
              </a:ext>
            </a:extLst>
          </p:cNvPr>
          <p:cNvSpPr txBox="1">
            <a:spLocks/>
          </p:cNvSpPr>
          <p:nvPr/>
        </p:nvSpPr>
        <p:spPr>
          <a:xfrm>
            <a:off x="8730462" y="4840002"/>
            <a:ext cx="523782" cy="273844"/>
          </a:xfrm>
          <a:prstGeom prst="rect">
            <a:avLst/>
          </a:prstGeom>
        </p:spPr>
        <p:txBody>
          <a:bodyPr vert="horz" wrap="none" lIns="27000" rIns="27000" bIns="27000" rtlCol="0" anchor="ctr"/>
          <a:lstStyle/>
          <a:p>
            <a:pPr algn="ctr" defTabSz="685800">
              <a:defRPr/>
            </a:pPr>
            <a:fld id="{F2E02653-E980-4A52-9580-D20C9AF0866B}" type="slidenum">
              <a:rPr lang="zh-TW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pitchFamily="34" charset="0"/>
                <a:ea typeface="Arial Unicode MS" pitchFamily="34" charset="-120"/>
                <a:cs typeface="Arimo" pitchFamily="34" charset="0"/>
              </a:rPr>
              <a:pPr algn="ctr" defTabSz="685800">
                <a:defRPr/>
              </a:pPr>
              <a:t>17</a:t>
            </a:fld>
            <a:endParaRPr lang="zh-TW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mo" pitchFamily="34" charset="0"/>
              <a:ea typeface="Arial Unicode MS" pitchFamily="34" charset="-120"/>
              <a:cs typeface="Arim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727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橢圓 13">
            <a:extLst>
              <a:ext uri="{FF2B5EF4-FFF2-40B4-BE49-F238E27FC236}">
                <a16:creationId xmlns:a16="http://schemas.microsoft.com/office/drawing/2014/main" id="{DA6EA7E4-A03F-447E-A7DB-474D6ED8ABB1}"/>
              </a:ext>
            </a:extLst>
          </p:cNvPr>
          <p:cNvSpPr/>
          <p:nvPr/>
        </p:nvSpPr>
        <p:spPr>
          <a:xfrm>
            <a:off x="8756977" y="4840003"/>
            <a:ext cx="513545" cy="432048"/>
          </a:xfrm>
          <a:prstGeom prst="ellipse">
            <a:avLst/>
          </a:prstGeom>
          <a:solidFill>
            <a:srgbClr val="41AFC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8" name="投影片編號版面配置區 6">
            <a:extLst>
              <a:ext uri="{FF2B5EF4-FFF2-40B4-BE49-F238E27FC236}">
                <a16:creationId xmlns:a16="http://schemas.microsoft.com/office/drawing/2014/main" id="{EBCB99CE-F867-45CD-942A-46489E1422F2}"/>
              </a:ext>
            </a:extLst>
          </p:cNvPr>
          <p:cNvSpPr txBox="1">
            <a:spLocks/>
          </p:cNvSpPr>
          <p:nvPr/>
        </p:nvSpPr>
        <p:spPr>
          <a:xfrm>
            <a:off x="8730462" y="4840002"/>
            <a:ext cx="523782" cy="273844"/>
          </a:xfrm>
          <a:prstGeom prst="rect">
            <a:avLst/>
          </a:prstGeom>
        </p:spPr>
        <p:txBody>
          <a:bodyPr vert="horz" wrap="none" lIns="27000" rIns="27000" bIns="27000" rtlCol="0" anchor="ctr"/>
          <a:lstStyle/>
          <a:p>
            <a:pPr algn="ctr" defTabSz="685800">
              <a:defRPr/>
            </a:pPr>
            <a:fld id="{F2E02653-E980-4A52-9580-D20C9AF0866B}" type="slidenum">
              <a:rPr lang="zh-TW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pitchFamily="34" charset="0"/>
                <a:ea typeface="Arial Unicode MS" pitchFamily="34" charset="-120"/>
                <a:cs typeface="Arimo" pitchFamily="34" charset="0"/>
              </a:rPr>
              <a:pPr algn="ctr" defTabSz="685800">
                <a:defRPr/>
              </a:pPr>
              <a:t>18</a:t>
            </a:fld>
            <a:endParaRPr lang="zh-TW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mo" pitchFamily="34" charset="0"/>
              <a:ea typeface="Arial Unicode MS" pitchFamily="34" charset="-120"/>
              <a:cs typeface="Arimo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3A2DE9C-57DF-40A7-9A45-D2F160F52D90}"/>
              </a:ext>
            </a:extLst>
          </p:cNvPr>
          <p:cNvSpPr txBox="1"/>
          <p:nvPr/>
        </p:nvSpPr>
        <p:spPr>
          <a:xfrm>
            <a:off x="1475656" y="0"/>
            <a:ext cx="6649050" cy="70788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defPPr>
              <a:defRPr lang="zh-TW"/>
            </a:defPPr>
            <a:lvl1pPr marL="257175" indent="-257175" defTabSz="685800">
              <a:spcBef>
                <a:spcPts val="450"/>
              </a:spcBef>
              <a:buClr>
                <a:sysClr val="windowText" lastClr="000000"/>
              </a:buClr>
              <a:buSzPct val="110000"/>
              <a:buNone/>
              <a:defRPr sz="4000" b="1">
                <a:solidFill>
                  <a:srgbClr val="0F6FC6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/>
              <a:t>消費者輪廓描述</a:t>
            </a:r>
            <a:r>
              <a:rPr lang="en-US" altLang="zh-TW" dirty="0"/>
              <a:t>-</a:t>
            </a:r>
            <a:r>
              <a:rPr lang="zh-TW" altLang="en-US" dirty="0"/>
              <a:t>整體分析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5A36D54-FDE2-49EB-8B2E-3B58908789C0}"/>
              </a:ext>
            </a:extLst>
          </p:cNvPr>
          <p:cNvSpPr txBox="1"/>
          <p:nvPr/>
        </p:nvSpPr>
        <p:spPr>
          <a:xfrm>
            <a:off x="4473850" y="1687157"/>
            <a:ext cx="2664296" cy="5295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已下載資料項目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B3B4CE5-7C0C-4BAA-B69B-205057DF5C46}"/>
              </a:ext>
            </a:extLst>
          </p:cNvPr>
          <p:cNvSpPr txBox="1"/>
          <p:nvPr/>
        </p:nvSpPr>
        <p:spPr>
          <a:xfrm>
            <a:off x="4129611" y="3903835"/>
            <a:ext cx="2664296" cy="5295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已下載資料項目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C9C246C2-4A14-4EB8-B112-5BC882A7A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08" y="794230"/>
            <a:ext cx="8777184" cy="4225792"/>
          </a:xfrm>
          <a:prstGeom prst="rect">
            <a:avLst/>
          </a:prstGeom>
        </p:spPr>
      </p:pic>
      <p:pic>
        <p:nvPicPr>
          <p:cNvPr id="4" name="圖形 3" descr="標記 以實心填滿">
            <a:extLst>
              <a:ext uri="{FF2B5EF4-FFF2-40B4-BE49-F238E27FC236}">
                <a16:creationId xmlns:a16="http://schemas.microsoft.com/office/drawing/2014/main" id="{9A46A035-AFDF-4F20-B8C3-A6C5AF9FFA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3688" y="1084598"/>
            <a:ext cx="914400" cy="914400"/>
          </a:xfrm>
          <a:prstGeom prst="rect">
            <a:avLst/>
          </a:prstGeom>
        </p:spPr>
      </p:pic>
      <p:sp>
        <p:nvSpPr>
          <p:cNvPr id="19" name="object 14">
            <a:extLst>
              <a:ext uri="{FF2B5EF4-FFF2-40B4-BE49-F238E27FC236}">
                <a16:creationId xmlns:a16="http://schemas.microsoft.com/office/drawing/2014/main" id="{F9F2F58B-9243-4E4C-902B-1DD0293EFBFE}"/>
              </a:ext>
            </a:extLst>
          </p:cNvPr>
          <p:cNvSpPr/>
          <p:nvPr/>
        </p:nvSpPr>
        <p:spPr>
          <a:xfrm>
            <a:off x="2475189" y="1224945"/>
            <a:ext cx="1376732" cy="860397"/>
          </a:xfrm>
          <a:custGeom>
            <a:avLst/>
            <a:gdLst/>
            <a:ahLst/>
            <a:cxnLst/>
            <a:rect l="l" t="t" r="r" b="b"/>
            <a:pathLst>
              <a:path w="2205990" h="1077595">
                <a:moveTo>
                  <a:pt x="2205989" y="0"/>
                </a:moveTo>
                <a:lnTo>
                  <a:pt x="0" y="0"/>
                </a:lnTo>
                <a:lnTo>
                  <a:pt x="0" y="1077213"/>
                </a:lnTo>
                <a:lnTo>
                  <a:pt x="2205989" y="1077213"/>
                </a:lnTo>
                <a:lnTo>
                  <a:pt x="2205989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wrap="square" lIns="0" tIns="0" rIns="0" bIns="0" rtlCol="0" anchor="ctr"/>
          <a:lstStyle/>
          <a:p>
            <a:pPr marL="68580">
              <a:spcBef>
                <a:spcPts val="236"/>
              </a:spcBef>
            </a:pPr>
            <a:r>
              <a:rPr lang="zh-TW" altLang="en-US" sz="1600" b="1" spc="-4" dirty="0">
                <a:latin typeface="Noto Sans CJK JP Medium"/>
                <a:cs typeface="Noto Sans CJK JP Medium"/>
              </a:rPr>
              <a:t>臺北市</a:t>
            </a:r>
            <a:r>
              <a:rPr lang="zh-TW" altLang="en-US" sz="1600" b="1" spc="-4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為</a:t>
            </a:r>
            <a:endParaRPr lang="en-US" altLang="zh-TW" sz="1600" b="1" spc="-4" dirty="0">
              <a:solidFill>
                <a:srgbClr val="FFFFFF"/>
              </a:solidFill>
              <a:latin typeface="Noto Sans CJK JP Medium"/>
              <a:cs typeface="Noto Sans CJK JP Medium"/>
            </a:endParaRPr>
          </a:p>
          <a:p>
            <a:pPr marL="68580">
              <a:spcBef>
                <a:spcPts val="236"/>
              </a:spcBef>
            </a:pPr>
            <a:r>
              <a:rPr lang="zh-TW" altLang="en-US" sz="1600" b="1" spc="-4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全臺交易筆數</a:t>
            </a:r>
            <a:endParaRPr lang="en-US" altLang="zh-TW" sz="1600" b="1" spc="-4" dirty="0">
              <a:solidFill>
                <a:srgbClr val="FFFFFF"/>
              </a:solidFill>
              <a:latin typeface="Noto Sans CJK JP Medium"/>
              <a:cs typeface="Noto Sans CJK JP Medium"/>
            </a:endParaRPr>
          </a:p>
          <a:p>
            <a:pPr marL="68580">
              <a:spcBef>
                <a:spcPts val="236"/>
              </a:spcBef>
            </a:pPr>
            <a:r>
              <a:rPr lang="zh-TW" altLang="en-US" sz="1600" b="1" spc="-4" dirty="0">
                <a:latin typeface="Noto Sans CJK JP Medium"/>
                <a:cs typeface="Noto Sans CJK JP Medium"/>
              </a:rPr>
              <a:t>最高</a:t>
            </a:r>
            <a:r>
              <a:rPr lang="zh-TW" altLang="en-US" sz="1600" b="1" spc="-4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縣市</a:t>
            </a:r>
            <a:endParaRPr lang="zh-TW" altLang="en-US" sz="1400" b="1" dirty="0"/>
          </a:p>
        </p:txBody>
      </p:sp>
      <p:pic>
        <p:nvPicPr>
          <p:cNvPr id="21" name="圖形 20" descr="慈善事業 以實心填滿">
            <a:extLst>
              <a:ext uri="{FF2B5EF4-FFF2-40B4-BE49-F238E27FC236}">
                <a16:creationId xmlns:a16="http://schemas.microsoft.com/office/drawing/2014/main" id="{843D6E79-9A1D-40D2-B427-3CB12C295D1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77861" y="950064"/>
            <a:ext cx="749870" cy="773264"/>
          </a:xfrm>
          <a:prstGeom prst="rect">
            <a:avLst/>
          </a:prstGeom>
        </p:spPr>
      </p:pic>
      <p:sp>
        <p:nvSpPr>
          <p:cNvPr id="25" name="弧形 24">
            <a:extLst>
              <a:ext uri="{FF2B5EF4-FFF2-40B4-BE49-F238E27FC236}">
                <a16:creationId xmlns:a16="http://schemas.microsoft.com/office/drawing/2014/main" id="{5DB1FDBA-07B7-4B6E-B3BC-DE49849D369D}"/>
              </a:ext>
            </a:extLst>
          </p:cNvPr>
          <p:cNvSpPr/>
          <p:nvPr/>
        </p:nvSpPr>
        <p:spPr>
          <a:xfrm>
            <a:off x="5580112" y="1462634"/>
            <a:ext cx="646696" cy="529521"/>
          </a:xfrm>
          <a:prstGeom prst="arc">
            <a:avLst>
              <a:gd name="adj1" fmla="val 10403392"/>
              <a:gd name="adj2" fmla="val 0"/>
            </a:avLst>
          </a:prstGeom>
          <a:noFill/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object 14">
            <a:extLst>
              <a:ext uri="{FF2B5EF4-FFF2-40B4-BE49-F238E27FC236}">
                <a16:creationId xmlns:a16="http://schemas.microsoft.com/office/drawing/2014/main" id="{DC8AF352-09BF-4975-84B2-A27E8253F20F}"/>
              </a:ext>
            </a:extLst>
          </p:cNvPr>
          <p:cNvSpPr/>
          <p:nvPr/>
        </p:nvSpPr>
        <p:spPr>
          <a:xfrm>
            <a:off x="6678099" y="1551078"/>
            <a:ext cx="2335650" cy="368227"/>
          </a:xfrm>
          <a:custGeom>
            <a:avLst/>
            <a:gdLst/>
            <a:ahLst/>
            <a:cxnLst/>
            <a:rect l="l" t="t" r="r" b="b"/>
            <a:pathLst>
              <a:path w="2205990" h="1077595">
                <a:moveTo>
                  <a:pt x="2205989" y="0"/>
                </a:moveTo>
                <a:lnTo>
                  <a:pt x="0" y="0"/>
                </a:lnTo>
                <a:lnTo>
                  <a:pt x="0" y="1077213"/>
                </a:lnTo>
                <a:lnTo>
                  <a:pt x="2205989" y="1077213"/>
                </a:lnTo>
                <a:lnTo>
                  <a:pt x="2205989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wrap="square" lIns="0" tIns="0" rIns="0" bIns="0" rtlCol="0" anchor="ctr"/>
          <a:lstStyle/>
          <a:p>
            <a:pPr marL="68580">
              <a:spcBef>
                <a:spcPts val="236"/>
              </a:spcBef>
            </a:pPr>
            <a:r>
              <a:rPr lang="zh-TW" altLang="en-US" sz="1600" b="1" spc="-4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主力消費年齡：</a:t>
            </a:r>
            <a:r>
              <a:rPr lang="en-US" altLang="zh-TW" sz="1600" b="1" spc="-4" dirty="0">
                <a:latin typeface="Noto Sans CJK JP Medium"/>
                <a:cs typeface="Noto Sans CJK JP Medium"/>
              </a:rPr>
              <a:t>35-50(</a:t>
            </a:r>
            <a:r>
              <a:rPr lang="zh-TW" altLang="en-US" sz="1600" b="1" spc="-4" dirty="0">
                <a:latin typeface="Noto Sans CJK JP Medium"/>
                <a:cs typeface="Noto Sans CJK JP Medium"/>
              </a:rPr>
              <a:t>歲</a:t>
            </a:r>
            <a:r>
              <a:rPr lang="en-US" altLang="zh-TW" sz="1600" b="1" spc="-4" dirty="0">
                <a:latin typeface="Noto Sans CJK JP Medium"/>
                <a:cs typeface="Noto Sans CJK JP Medium"/>
              </a:rPr>
              <a:t>)</a:t>
            </a:r>
            <a:endParaRPr lang="en-US" altLang="zh-TW" sz="1600" b="1" spc="-4" dirty="0">
              <a:solidFill>
                <a:srgbClr val="FFFFFF"/>
              </a:solidFill>
              <a:latin typeface="Noto Sans CJK JP Medium"/>
              <a:cs typeface="Noto Sans CJK JP Medium"/>
            </a:endParaRPr>
          </a:p>
        </p:txBody>
      </p:sp>
      <p:sp>
        <p:nvSpPr>
          <p:cNvPr id="27" name="弧形 26">
            <a:extLst>
              <a:ext uri="{FF2B5EF4-FFF2-40B4-BE49-F238E27FC236}">
                <a16:creationId xmlns:a16="http://schemas.microsoft.com/office/drawing/2014/main" id="{D1851957-5CF3-4EFD-ACC9-2F21EF4A806C}"/>
              </a:ext>
            </a:extLst>
          </p:cNvPr>
          <p:cNvSpPr/>
          <p:nvPr/>
        </p:nvSpPr>
        <p:spPr>
          <a:xfrm rot="1132174">
            <a:off x="823826" y="3548727"/>
            <a:ext cx="646696" cy="529521"/>
          </a:xfrm>
          <a:prstGeom prst="arc">
            <a:avLst>
              <a:gd name="adj1" fmla="val 9953517"/>
              <a:gd name="adj2" fmla="val 1142448"/>
            </a:avLst>
          </a:prstGeom>
          <a:noFill/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object 14">
            <a:extLst>
              <a:ext uri="{FF2B5EF4-FFF2-40B4-BE49-F238E27FC236}">
                <a16:creationId xmlns:a16="http://schemas.microsoft.com/office/drawing/2014/main" id="{26C996ED-2051-40D8-91C5-AAF6AE77F9A9}"/>
              </a:ext>
            </a:extLst>
          </p:cNvPr>
          <p:cNvSpPr/>
          <p:nvPr/>
        </p:nvSpPr>
        <p:spPr>
          <a:xfrm>
            <a:off x="86201" y="4530838"/>
            <a:ext cx="2016224" cy="518392"/>
          </a:xfrm>
          <a:custGeom>
            <a:avLst/>
            <a:gdLst/>
            <a:ahLst/>
            <a:cxnLst/>
            <a:rect l="l" t="t" r="r" b="b"/>
            <a:pathLst>
              <a:path w="2205990" h="1077595">
                <a:moveTo>
                  <a:pt x="2205989" y="0"/>
                </a:moveTo>
                <a:lnTo>
                  <a:pt x="0" y="0"/>
                </a:lnTo>
                <a:lnTo>
                  <a:pt x="0" y="1077213"/>
                </a:lnTo>
                <a:lnTo>
                  <a:pt x="2205989" y="1077213"/>
                </a:lnTo>
                <a:lnTo>
                  <a:pt x="2205989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wrap="square" lIns="0" tIns="0" rIns="0" bIns="0" rtlCol="0" anchor="ctr"/>
          <a:lstStyle/>
          <a:p>
            <a:pPr marL="68580">
              <a:spcBef>
                <a:spcPts val="236"/>
              </a:spcBef>
            </a:pPr>
            <a:r>
              <a:rPr lang="zh-TW" altLang="en-US" sz="1600" b="1" spc="-4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交易金額前三產業：</a:t>
            </a:r>
            <a:endParaRPr lang="en-US" altLang="zh-TW" sz="1600" b="1" spc="-4" dirty="0">
              <a:solidFill>
                <a:srgbClr val="FFFFFF"/>
              </a:solidFill>
              <a:latin typeface="Noto Sans CJK JP Medium"/>
              <a:cs typeface="Noto Sans CJK JP Medium"/>
            </a:endParaRPr>
          </a:p>
          <a:p>
            <a:pPr marL="68580">
              <a:spcBef>
                <a:spcPts val="236"/>
              </a:spcBef>
            </a:pPr>
            <a:r>
              <a:rPr lang="zh-TW" altLang="en-US" sz="1600" b="1" spc="-4" dirty="0">
                <a:latin typeface="Noto Sans CJK JP Medium"/>
                <a:cs typeface="Noto Sans CJK JP Medium"/>
              </a:rPr>
              <a:t>百貨</a:t>
            </a:r>
            <a:r>
              <a:rPr lang="en-US" altLang="zh-TW" sz="1600" b="1" spc="-4" dirty="0">
                <a:latin typeface="Noto Sans CJK JP Medium"/>
                <a:cs typeface="Noto Sans CJK JP Medium"/>
              </a:rPr>
              <a:t>&gt;</a:t>
            </a:r>
            <a:r>
              <a:rPr kumimoji="0" lang="zh-TW" altLang="en-US" sz="1600" b="1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JP Medium"/>
                <a:ea typeface="微軟正黑體" panose="020B0604030504040204" pitchFamily="34" charset="-120"/>
                <a:cs typeface="Noto Sans CJK JP Medium"/>
              </a:rPr>
              <a:t>文康育樂</a:t>
            </a:r>
            <a:r>
              <a:rPr kumimoji="0" lang="en-US" altLang="zh-TW" sz="1600" b="1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JP Medium"/>
                <a:ea typeface="微軟正黑體" panose="020B0604030504040204" pitchFamily="34" charset="-120"/>
                <a:cs typeface="Noto Sans CJK JP Medium"/>
              </a:rPr>
              <a:t>&gt;</a:t>
            </a:r>
            <a:r>
              <a:rPr kumimoji="0" lang="zh-TW" altLang="en-US" sz="1600" b="1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JP Medium"/>
                <a:ea typeface="微軟正黑體" panose="020B0604030504040204" pitchFamily="34" charset="-120"/>
                <a:cs typeface="Noto Sans CJK JP Medium"/>
              </a:rPr>
              <a:t>食</a:t>
            </a:r>
            <a:endParaRPr lang="zh-TW" altLang="en-US" sz="1400" b="1" dirty="0"/>
          </a:p>
        </p:txBody>
      </p:sp>
      <p:pic>
        <p:nvPicPr>
          <p:cNvPr id="31" name="圖形 30" descr="女性 以實心填滿">
            <a:extLst>
              <a:ext uri="{FF2B5EF4-FFF2-40B4-BE49-F238E27FC236}">
                <a16:creationId xmlns:a16="http://schemas.microsoft.com/office/drawing/2014/main" id="{4D1595EC-6462-4DE1-A974-3E7AF0B6A1A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31551" y="3939902"/>
            <a:ext cx="648072" cy="648072"/>
          </a:xfrm>
          <a:prstGeom prst="rect">
            <a:avLst/>
          </a:prstGeom>
        </p:spPr>
      </p:pic>
      <p:sp>
        <p:nvSpPr>
          <p:cNvPr id="32" name="object 14">
            <a:extLst>
              <a:ext uri="{FF2B5EF4-FFF2-40B4-BE49-F238E27FC236}">
                <a16:creationId xmlns:a16="http://schemas.microsoft.com/office/drawing/2014/main" id="{7E77572A-E770-4A73-87EA-555B0E683F72}"/>
              </a:ext>
            </a:extLst>
          </p:cNvPr>
          <p:cNvSpPr/>
          <p:nvPr/>
        </p:nvSpPr>
        <p:spPr>
          <a:xfrm>
            <a:off x="2375107" y="4537635"/>
            <a:ext cx="1106569" cy="518392"/>
          </a:xfrm>
          <a:custGeom>
            <a:avLst/>
            <a:gdLst/>
            <a:ahLst/>
            <a:cxnLst/>
            <a:rect l="l" t="t" r="r" b="b"/>
            <a:pathLst>
              <a:path w="2205990" h="1077595">
                <a:moveTo>
                  <a:pt x="2205989" y="0"/>
                </a:moveTo>
                <a:lnTo>
                  <a:pt x="0" y="0"/>
                </a:lnTo>
                <a:lnTo>
                  <a:pt x="0" y="1077213"/>
                </a:lnTo>
                <a:lnTo>
                  <a:pt x="2205989" y="1077213"/>
                </a:lnTo>
                <a:lnTo>
                  <a:pt x="2205989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wrap="square" lIns="0" tIns="0" rIns="0" bIns="0" rtlCol="0" anchor="ctr"/>
          <a:lstStyle/>
          <a:p>
            <a:pPr marL="68580">
              <a:spcBef>
                <a:spcPts val="236"/>
              </a:spcBef>
            </a:pPr>
            <a:r>
              <a:rPr lang="zh-TW" altLang="en-US" sz="1600" b="1" spc="-4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交易金額</a:t>
            </a:r>
            <a:endParaRPr lang="en-US" altLang="zh-TW" sz="1600" b="1" spc="-4" dirty="0">
              <a:solidFill>
                <a:srgbClr val="FFFFFF"/>
              </a:solidFill>
              <a:latin typeface="Noto Sans CJK JP Medium"/>
              <a:cs typeface="Noto Sans CJK JP Medium"/>
            </a:endParaRPr>
          </a:p>
          <a:p>
            <a:pPr marL="68580">
              <a:spcBef>
                <a:spcPts val="236"/>
              </a:spcBef>
            </a:pPr>
            <a:r>
              <a:rPr lang="zh-TW" altLang="en-US" sz="1600" b="1" spc="-4" dirty="0">
                <a:latin typeface="Noto Sans CJK JP Medium"/>
                <a:cs typeface="Noto Sans CJK JP Medium"/>
              </a:rPr>
              <a:t>女性</a:t>
            </a:r>
            <a:r>
              <a:rPr lang="en-US" altLang="zh-TW" sz="1600" b="1" spc="-4" dirty="0">
                <a:latin typeface="Noto Sans CJK JP Medium"/>
                <a:cs typeface="Noto Sans CJK JP Medium"/>
              </a:rPr>
              <a:t>&gt;</a:t>
            </a:r>
            <a:r>
              <a:rPr lang="zh-TW" altLang="en-US" sz="1600" b="1" spc="-4" dirty="0">
                <a:latin typeface="Noto Sans CJK JP Medium"/>
                <a:cs typeface="Noto Sans CJK JP Medium"/>
              </a:rPr>
              <a:t>男性</a:t>
            </a:r>
            <a:endParaRPr lang="zh-TW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49924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橢圓 13">
            <a:extLst>
              <a:ext uri="{FF2B5EF4-FFF2-40B4-BE49-F238E27FC236}">
                <a16:creationId xmlns:a16="http://schemas.microsoft.com/office/drawing/2014/main" id="{DA6EA7E4-A03F-447E-A7DB-474D6ED8ABB1}"/>
              </a:ext>
            </a:extLst>
          </p:cNvPr>
          <p:cNvSpPr/>
          <p:nvPr/>
        </p:nvSpPr>
        <p:spPr>
          <a:xfrm>
            <a:off x="8756977" y="4840003"/>
            <a:ext cx="513545" cy="432048"/>
          </a:xfrm>
          <a:prstGeom prst="ellipse">
            <a:avLst/>
          </a:prstGeom>
          <a:solidFill>
            <a:srgbClr val="41AFC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latin typeface="+mj-ea"/>
              <a:ea typeface="+mj-ea"/>
              <a:cs typeface="Arial Unicode MS" pitchFamily="34" charset="-120"/>
            </a:endParaRPr>
          </a:p>
        </p:txBody>
      </p:sp>
      <p:sp>
        <p:nvSpPr>
          <p:cNvPr id="18" name="投影片編號版面配置區 6">
            <a:extLst>
              <a:ext uri="{FF2B5EF4-FFF2-40B4-BE49-F238E27FC236}">
                <a16:creationId xmlns:a16="http://schemas.microsoft.com/office/drawing/2014/main" id="{EBCB99CE-F867-45CD-942A-46489E1422F2}"/>
              </a:ext>
            </a:extLst>
          </p:cNvPr>
          <p:cNvSpPr txBox="1">
            <a:spLocks/>
          </p:cNvSpPr>
          <p:nvPr/>
        </p:nvSpPr>
        <p:spPr>
          <a:xfrm>
            <a:off x="8730462" y="4840002"/>
            <a:ext cx="523782" cy="273844"/>
          </a:xfrm>
          <a:prstGeom prst="rect">
            <a:avLst/>
          </a:prstGeom>
        </p:spPr>
        <p:txBody>
          <a:bodyPr vert="horz" wrap="none" lIns="27000" rIns="27000" bIns="27000" rtlCol="0" anchor="ctr"/>
          <a:lstStyle/>
          <a:p>
            <a:pPr algn="ctr" defTabSz="685800">
              <a:defRPr/>
            </a:pPr>
            <a:fld id="{F2E02653-E980-4A52-9580-D20C9AF0866B}" type="slidenum">
              <a:rPr lang="zh-TW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Arimo" pitchFamily="34" charset="0"/>
              </a:rPr>
              <a:pPr algn="ctr" defTabSz="685800">
                <a:defRPr/>
              </a:pPr>
              <a:t>19</a:t>
            </a:fld>
            <a:endParaRPr lang="zh-TW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Arimo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3A2DE9C-57DF-40A7-9A45-D2F160F52D90}"/>
              </a:ext>
            </a:extLst>
          </p:cNvPr>
          <p:cNvSpPr txBox="1"/>
          <p:nvPr/>
        </p:nvSpPr>
        <p:spPr>
          <a:xfrm>
            <a:off x="1547664" y="0"/>
            <a:ext cx="6649050" cy="70788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defPPr>
              <a:defRPr lang="zh-TW"/>
            </a:defPPr>
            <a:lvl1pPr marL="257175" indent="-257175" defTabSz="685800">
              <a:spcBef>
                <a:spcPts val="450"/>
              </a:spcBef>
              <a:buClr>
                <a:sysClr val="windowText" lastClr="000000"/>
              </a:buClr>
              <a:buSzPct val="110000"/>
              <a:buNone/>
              <a:defRPr sz="4000" b="1">
                <a:solidFill>
                  <a:srgbClr val="0F6FC6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>
                <a:latin typeface="+mj-ea"/>
                <a:ea typeface="+mj-ea"/>
              </a:rPr>
              <a:t>消費者輪廓描述</a:t>
            </a:r>
            <a:r>
              <a:rPr lang="en-US" altLang="zh-TW" dirty="0">
                <a:latin typeface="+mj-ea"/>
                <a:ea typeface="+mj-ea"/>
              </a:rPr>
              <a:t>-</a:t>
            </a:r>
            <a:r>
              <a:rPr lang="zh-TW" altLang="en-US" dirty="0">
                <a:latin typeface="+mj-ea"/>
                <a:ea typeface="+mj-ea"/>
              </a:rPr>
              <a:t>女性族群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5A36D54-FDE2-49EB-8B2E-3B58908789C0}"/>
              </a:ext>
            </a:extLst>
          </p:cNvPr>
          <p:cNvSpPr txBox="1"/>
          <p:nvPr/>
        </p:nvSpPr>
        <p:spPr>
          <a:xfrm>
            <a:off x="4473850" y="1687157"/>
            <a:ext cx="2664296" cy="5295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已下載資料項目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34200CA-D83D-40A8-8771-E1E44780C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47460"/>
            <a:ext cx="5256584" cy="4408567"/>
          </a:xfrm>
          <a:prstGeom prst="rect">
            <a:avLst/>
          </a:prstGeom>
        </p:spPr>
      </p:pic>
      <p:grpSp>
        <p:nvGrpSpPr>
          <p:cNvPr id="13" name="群組 12">
            <a:extLst>
              <a:ext uri="{FF2B5EF4-FFF2-40B4-BE49-F238E27FC236}">
                <a16:creationId xmlns:a16="http://schemas.microsoft.com/office/drawing/2014/main" id="{7424099E-4807-409B-86FE-9A7333A6A5A1}"/>
              </a:ext>
            </a:extLst>
          </p:cNvPr>
          <p:cNvGrpSpPr/>
          <p:nvPr/>
        </p:nvGrpSpPr>
        <p:grpSpPr>
          <a:xfrm>
            <a:off x="5415027" y="843558"/>
            <a:ext cx="3477453" cy="741680"/>
            <a:chOff x="2251600" y="801899"/>
            <a:chExt cx="2664296" cy="645200"/>
          </a:xfrm>
        </p:grpSpPr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77C0DB28-3B59-4D68-B145-746891E21985}"/>
                </a:ext>
              </a:extLst>
            </p:cNvPr>
            <p:cNvSpPr/>
            <p:nvPr/>
          </p:nvSpPr>
          <p:spPr>
            <a:xfrm>
              <a:off x="2339751" y="801899"/>
              <a:ext cx="2520280" cy="645200"/>
            </a:xfrm>
            <a:custGeom>
              <a:avLst/>
              <a:gdLst/>
              <a:ahLst/>
              <a:cxnLst/>
              <a:rect l="l" t="t" r="r" b="b"/>
              <a:pathLst>
                <a:path w="1851025" h="369570">
                  <a:moveTo>
                    <a:pt x="0" y="369303"/>
                  </a:moveTo>
                  <a:lnTo>
                    <a:pt x="1850770" y="369303"/>
                  </a:lnTo>
                  <a:lnTo>
                    <a:pt x="1850770" y="0"/>
                  </a:lnTo>
                  <a:lnTo>
                    <a:pt x="0" y="0"/>
                  </a:lnTo>
                  <a:lnTo>
                    <a:pt x="0" y="369303"/>
                  </a:lnTo>
                  <a:close/>
                </a:path>
              </a:pathLst>
            </a:custGeom>
            <a:solidFill>
              <a:srgbClr val="9769CA"/>
            </a:solidFill>
          </p:spPr>
          <p:txBody>
            <a:bodyPr wrap="square" lIns="0" tIns="0" rIns="0" bIns="0" rtlCol="0"/>
            <a:lstStyle/>
            <a:p>
              <a:endParaRPr sz="1200" dirty="0">
                <a:latin typeface="+mj-ea"/>
                <a:ea typeface="+mj-ea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C84329C3-4F7E-4052-A47D-DC74144D10A3}"/>
                </a:ext>
              </a:extLst>
            </p:cNvPr>
            <p:cNvSpPr txBox="1"/>
            <p:nvPr/>
          </p:nvSpPr>
          <p:spPr>
            <a:xfrm>
              <a:off x="2251600" y="805945"/>
              <a:ext cx="2664296" cy="5295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TW" sz="2200" b="1" dirty="0">
                  <a:solidFill>
                    <a:schemeClr val="bg1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A.</a:t>
              </a:r>
              <a:r>
                <a:rPr lang="zh-TW" altLang="en-US" sz="2200" b="1" dirty="0">
                  <a:solidFill>
                    <a:schemeClr val="bg1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分析</a:t>
              </a:r>
              <a:r>
                <a:rPr lang="en-US" altLang="zh-TW" sz="2200" b="1" dirty="0">
                  <a:solidFill>
                    <a:schemeClr val="bg1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35-50</a:t>
              </a:r>
              <a:r>
                <a:rPr lang="zh-TW" altLang="en-US" sz="2200" b="1" dirty="0">
                  <a:solidFill>
                    <a:schemeClr val="bg1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歲女性</a:t>
              </a:r>
              <a:endParaRPr lang="en-US" altLang="zh-TW" sz="2200" b="1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endParaRPr>
            </a:p>
            <a:p>
              <a:pPr algn="ctr"/>
              <a:r>
                <a:rPr lang="zh-TW" altLang="en-US" sz="2200" b="1" dirty="0">
                  <a:solidFill>
                    <a:schemeClr val="bg1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在各產業最具消費力者</a:t>
              </a:r>
              <a:r>
                <a:rPr lang="en-US" altLang="zh-TW" sz="2200" b="1" dirty="0">
                  <a:solidFill>
                    <a:schemeClr val="bg1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(</a:t>
              </a:r>
              <a:r>
                <a:rPr lang="zh-TW" altLang="en-US" sz="2200" b="1" dirty="0">
                  <a:solidFill>
                    <a:schemeClr val="bg1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歲</a:t>
              </a:r>
              <a:r>
                <a:rPr lang="en-US" altLang="zh-TW" sz="2200" b="1" dirty="0">
                  <a:solidFill>
                    <a:schemeClr val="bg1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)</a:t>
              </a:r>
              <a:endParaRPr lang="zh-TW" altLang="en-US" sz="2200" b="1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5F0618F-068A-4319-B9F3-6FABC8849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608348"/>
              </p:ext>
            </p:extLst>
          </p:nvPr>
        </p:nvGraphicFramePr>
        <p:xfrm>
          <a:off x="5530084" y="1626720"/>
          <a:ext cx="338346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17">
                  <a:extLst>
                    <a:ext uri="{9D8B030D-6E8A-4147-A177-3AD203B41FA5}">
                      <a16:colId xmlns:a16="http://schemas.microsoft.com/office/drawing/2014/main" val="3735271587"/>
                    </a:ext>
                  </a:extLst>
                </a:gridCol>
                <a:gridCol w="1330127">
                  <a:extLst>
                    <a:ext uri="{9D8B030D-6E8A-4147-A177-3AD203B41FA5}">
                      <a16:colId xmlns:a16="http://schemas.microsoft.com/office/drawing/2014/main" val="1140480115"/>
                    </a:ext>
                  </a:extLst>
                </a:gridCol>
                <a:gridCol w="1127822">
                  <a:extLst>
                    <a:ext uri="{9D8B030D-6E8A-4147-A177-3AD203B41FA5}">
                      <a16:colId xmlns:a16="http://schemas.microsoft.com/office/drawing/2014/main" val="4215535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食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文教康樂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百貨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0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40-45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40-45</a:t>
                      </a:r>
                    </a:p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45-50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40-45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238107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C9DB948-FBB2-4C27-ABEF-0E68709208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081831"/>
              </p:ext>
            </p:extLst>
          </p:nvPr>
        </p:nvGraphicFramePr>
        <p:xfrm>
          <a:off x="5530082" y="2637640"/>
          <a:ext cx="339089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800">
                  <a:extLst>
                    <a:ext uri="{9D8B030D-6E8A-4147-A177-3AD203B41FA5}">
                      <a16:colId xmlns:a16="http://schemas.microsoft.com/office/drawing/2014/main" val="2728051693"/>
                    </a:ext>
                  </a:extLst>
                </a:gridCol>
                <a:gridCol w="850879">
                  <a:extLst>
                    <a:ext uri="{9D8B030D-6E8A-4147-A177-3AD203B41FA5}">
                      <a16:colId xmlns:a16="http://schemas.microsoft.com/office/drawing/2014/main" val="3232370369"/>
                    </a:ext>
                  </a:extLst>
                </a:gridCol>
                <a:gridCol w="881107">
                  <a:extLst>
                    <a:ext uri="{9D8B030D-6E8A-4147-A177-3AD203B41FA5}">
                      <a16:colId xmlns:a16="http://schemas.microsoft.com/office/drawing/2014/main" val="3207197924"/>
                    </a:ext>
                  </a:extLst>
                </a:gridCol>
                <a:gridCol w="887107">
                  <a:extLst>
                    <a:ext uri="{9D8B030D-6E8A-4147-A177-3AD203B41FA5}">
                      <a16:colId xmlns:a16="http://schemas.microsoft.com/office/drawing/2014/main" val="1902467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行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衣服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住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其他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97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35-40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35-40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40-45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45-50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486970"/>
                  </a:ext>
                </a:extLst>
              </a:tr>
            </a:tbl>
          </a:graphicData>
        </a:graphic>
      </p:graphicFrame>
      <p:grpSp>
        <p:nvGrpSpPr>
          <p:cNvPr id="21" name="群組 20">
            <a:extLst>
              <a:ext uri="{FF2B5EF4-FFF2-40B4-BE49-F238E27FC236}">
                <a16:creationId xmlns:a16="http://schemas.microsoft.com/office/drawing/2014/main" id="{9E40FE77-92C7-46FF-98E5-C497FB8855FF}"/>
              </a:ext>
            </a:extLst>
          </p:cNvPr>
          <p:cNvGrpSpPr/>
          <p:nvPr/>
        </p:nvGrpSpPr>
        <p:grpSpPr>
          <a:xfrm>
            <a:off x="5668634" y="3435712"/>
            <a:ext cx="3079830" cy="747892"/>
            <a:chOff x="2267742" y="796495"/>
            <a:chExt cx="2664296" cy="650604"/>
          </a:xfrm>
          <a:solidFill>
            <a:srgbClr val="9769CA"/>
          </a:solidFill>
        </p:grpSpPr>
        <p:sp>
          <p:nvSpPr>
            <p:cNvPr id="22" name="object 15">
              <a:extLst>
                <a:ext uri="{FF2B5EF4-FFF2-40B4-BE49-F238E27FC236}">
                  <a16:creationId xmlns:a16="http://schemas.microsoft.com/office/drawing/2014/main" id="{598C285C-08B5-4DF4-B44B-E6394031F053}"/>
                </a:ext>
              </a:extLst>
            </p:cNvPr>
            <p:cNvSpPr/>
            <p:nvPr/>
          </p:nvSpPr>
          <p:spPr>
            <a:xfrm>
              <a:off x="2339751" y="801899"/>
              <a:ext cx="2520280" cy="645200"/>
            </a:xfrm>
            <a:custGeom>
              <a:avLst/>
              <a:gdLst/>
              <a:ahLst/>
              <a:cxnLst/>
              <a:rect l="l" t="t" r="r" b="b"/>
              <a:pathLst>
                <a:path w="1851025" h="369570">
                  <a:moveTo>
                    <a:pt x="0" y="369303"/>
                  </a:moveTo>
                  <a:lnTo>
                    <a:pt x="1850770" y="369303"/>
                  </a:lnTo>
                  <a:lnTo>
                    <a:pt x="1850770" y="0"/>
                  </a:lnTo>
                  <a:lnTo>
                    <a:pt x="0" y="0"/>
                  </a:lnTo>
                  <a:lnTo>
                    <a:pt x="0" y="36930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200" dirty="0">
                <a:latin typeface="+mj-ea"/>
                <a:ea typeface="+mj-ea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3BD50C58-BC0B-4B29-A998-98CED41E7192}"/>
                </a:ext>
              </a:extLst>
            </p:cNvPr>
            <p:cNvSpPr txBox="1"/>
            <p:nvPr/>
          </p:nvSpPr>
          <p:spPr>
            <a:xfrm>
              <a:off x="2267742" y="796495"/>
              <a:ext cx="2664296" cy="5295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TW" sz="2200" b="1" dirty="0">
                  <a:solidFill>
                    <a:schemeClr val="bg1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B.</a:t>
              </a:r>
              <a:r>
                <a:rPr lang="zh-TW" altLang="en-US" sz="2200" b="1" dirty="0">
                  <a:solidFill>
                    <a:schemeClr val="bg1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統計出</a:t>
              </a:r>
              <a:r>
                <a:rPr lang="en-US" altLang="zh-TW" sz="2200" b="1" dirty="0">
                  <a:solidFill>
                    <a:schemeClr val="bg1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40-45</a:t>
              </a:r>
              <a:r>
                <a:rPr lang="zh-TW" altLang="en-US" sz="2200" b="1" dirty="0">
                  <a:solidFill>
                    <a:schemeClr val="bg1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歲女性</a:t>
              </a:r>
              <a:endParaRPr lang="en-US" altLang="zh-TW" sz="2200" b="1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endParaRPr>
            </a:p>
            <a:p>
              <a:pPr algn="ctr"/>
              <a:r>
                <a:rPr lang="zh-TW" altLang="en-US" sz="2200" b="1" dirty="0">
                  <a:solidFill>
                    <a:schemeClr val="bg1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最具消費力</a:t>
              </a:r>
              <a:r>
                <a:rPr lang="en-US" altLang="zh-TW" sz="2200" b="1" dirty="0">
                  <a:solidFill>
                    <a:schemeClr val="bg1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(</a:t>
              </a:r>
              <a:r>
                <a:rPr lang="zh-TW" altLang="en-US" sz="2200" b="1" dirty="0">
                  <a:solidFill>
                    <a:schemeClr val="bg1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次數</a:t>
              </a:r>
              <a:r>
                <a:rPr lang="en-US" altLang="zh-TW" sz="2200" b="1" dirty="0">
                  <a:solidFill>
                    <a:schemeClr val="bg1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)</a:t>
              </a:r>
              <a:endParaRPr lang="zh-TW" altLang="en-US" sz="2200" b="1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4" name="表格 4">
            <a:extLst>
              <a:ext uri="{FF2B5EF4-FFF2-40B4-BE49-F238E27FC236}">
                <a16:creationId xmlns:a16="http://schemas.microsoft.com/office/drawing/2014/main" id="{1D4746EB-24AD-4176-AA71-257150CDE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686854"/>
              </p:ext>
            </p:extLst>
          </p:nvPr>
        </p:nvGraphicFramePr>
        <p:xfrm>
          <a:off x="5684549" y="4225086"/>
          <a:ext cx="3048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754">
                  <a:extLst>
                    <a:ext uri="{9D8B030D-6E8A-4147-A177-3AD203B41FA5}">
                      <a16:colId xmlns:a16="http://schemas.microsoft.com/office/drawing/2014/main" val="3735271587"/>
                    </a:ext>
                  </a:extLst>
                </a:gridCol>
                <a:gridCol w="1198246">
                  <a:extLst>
                    <a:ext uri="{9D8B030D-6E8A-4147-A177-3AD203B41FA5}">
                      <a16:colId xmlns:a16="http://schemas.microsoft.com/office/drawing/2014/main" val="11404801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5535590"/>
                    </a:ext>
                  </a:extLst>
                </a:gridCol>
              </a:tblGrid>
              <a:tr h="32295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35-40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40-45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45-50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07828"/>
                  </a:ext>
                </a:extLst>
              </a:tr>
              <a:tr h="32295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238107"/>
                  </a:ext>
                </a:extLst>
              </a:tr>
            </a:tbl>
          </a:graphicData>
        </a:graphic>
      </p:graphicFrame>
      <p:sp>
        <p:nvSpPr>
          <p:cNvPr id="26" name="object 14">
            <a:extLst>
              <a:ext uri="{FF2B5EF4-FFF2-40B4-BE49-F238E27FC236}">
                <a16:creationId xmlns:a16="http://schemas.microsoft.com/office/drawing/2014/main" id="{368FC1A1-5835-4D8D-9BEE-3F421A254471}"/>
              </a:ext>
            </a:extLst>
          </p:cNvPr>
          <p:cNvSpPr/>
          <p:nvPr/>
        </p:nvSpPr>
        <p:spPr>
          <a:xfrm>
            <a:off x="86201" y="4530838"/>
            <a:ext cx="2016224" cy="518392"/>
          </a:xfrm>
          <a:custGeom>
            <a:avLst/>
            <a:gdLst/>
            <a:ahLst/>
            <a:cxnLst/>
            <a:rect l="l" t="t" r="r" b="b"/>
            <a:pathLst>
              <a:path w="2205990" h="1077595">
                <a:moveTo>
                  <a:pt x="2205989" y="0"/>
                </a:moveTo>
                <a:lnTo>
                  <a:pt x="0" y="0"/>
                </a:lnTo>
                <a:lnTo>
                  <a:pt x="0" y="1077213"/>
                </a:lnTo>
                <a:lnTo>
                  <a:pt x="2205989" y="1077213"/>
                </a:lnTo>
                <a:lnTo>
                  <a:pt x="2205989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wrap="square" lIns="0" tIns="0" rIns="0" bIns="0" rtlCol="0" anchor="ctr"/>
          <a:lstStyle/>
          <a:p>
            <a:pPr marL="68580">
              <a:spcBef>
                <a:spcPts val="236"/>
              </a:spcBef>
            </a:pPr>
            <a:r>
              <a:rPr lang="zh-TW" altLang="en-US" sz="1600" b="1" spc="-4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交易金額前三產業：</a:t>
            </a:r>
            <a:endParaRPr lang="en-US" altLang="zh-TW" sz="1600" b="1" spc="-4" dirty="0">
              <a:solidFill>
                <a:srgbClr val="FFFFFF"/>
              </a:solidFill>
              <a:latin typeface="Noto Sans CJK JP Medium"/>
              <a:cs typeface="Noto Sans CJK JP Medium"/>
            </a:endParaRPr>
          </a:p>
          <a:p>
            <a:pPr marL="68580">
              <a:spcBef>
                <a:spcPts val="236"/>
              </a:spcBef>
            </a:pPr>
            <a:r>
              <a:rPr lang="zh-TW" altLang="en-US" sz="1600" b="1" spc="-4" dirty="0">
                <a:latin typeface="Noto Sans CJK JP Medium"/>
                <a:cs typeface="Noto Sans CJK JP Medium"/>
              </a:rPr>
              <a:t>百貨</a:t>
            </a:r>
            <a:r>
              <a:rPr lang="en-US" altLang="zh-TW" sz="1600" b="1" spc="-4" dirty="0">
                <a:latin typeface="Noto Sans CJK JP Medium"/>
                <a:cs typeface="Noto Sans CJK JP Medium"/>
              </a:rPr>
              <a:t>&gt;</a:t>
            </a:r>
            <a:r>
              <a:rPr kumimoji="0" lang="zh-TW" altLang="en-US" sz="1600" b="1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JP Medium"/>
                <a:ea typeface="微軟正黑體" panose="020B0604030504040204" pitchFamily="34" charset="-120"/>
                <a:cs typeface="Noto Sans CJK JP Medium"/>
              </a:rPr>
              <a:t>文康育樂</a:t>
            </a:r>
            <a:r>
              <a:rPr kumimoji="0" lang="en-US" altLang="zh-TW" sz="1600" b="1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JP Medium"/>
                <a:ea typeface="微軟正黑體" panose="020B0604030504040204" pitchFamily="34" charset="-120"/>
                <a:cs typeface="Noto Sans CJK JP Medium"/>
              </a:rPr>
              <a:t>&gt;</a:t>
            </a:r>
            <a:r>
              <a:rPr kumimoji="0" lang="zh-TW" altLang="en-US" sz="1600" b="1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JP Medium"/>
                <a:ea typeface="微軟正黑體" panose="020B0604030504040204" pitchFamily="34" charset="-120"/>
                <a:cs typeface="Noto Sans CJK JP Medium"/>
              </a:rPr>
              <a:t>食</a:t>
            </a:r>
            <a:endParaRPr lang="zh-TW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614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CF8B2B37-A5A2-4DE8-B7F4-E110A521AD5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89756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簡報大綱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EC87DA4C-09EC-4D17-8713-AB7130C9ED9E}"/>
              </a:ext>
            </a:extLst>
          </p:cNvPr>
          <p:cNvSpPr txBox="1">
            <a:spLocks/>
          </p:cNvSpPr>
          <p:nvPr/>
        </p:nvSpPr>
        <p:spPr>
          <a:xfrm>
            <a:off x="1259632" y="1347614"/>
            <a:ext cx="6768752" cy="3816424"/>
          </a:xfrm>
          <a:prstGeom prst="rect">
            <a:avLst/>
          </a:prstGeom>
        </p:spPr>
        <p:txBody>
          <a:bodyPr vert="horz" lIns="68580" tIns="34290" rIns="68580" bIns="34290" numCol="2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685800">
              <a:spcBef>
                <a:spcPts val="450"/>
              </a:spcBef>
              <a:buClr>
                <a:sysClr val="windowText" lastClr="000000"/>
              </a:buClr>
              <a:buSzPct val="110000"/>
              <a:buNone/>
              <a:defRPr/>
            </a:pPr>
            <a:r>
              <a:rPr lang="zh-TW" altLang="en-US" sz="2800" b="1" cap="all" dirty="0">
                <a:solidFill>
                  <a:srgbClr val="0F6FC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研究動機</a:t>
            </a:r>
            <a:endParaRPr lang="en-US" altLang="zh-TW" sz="2800" b="1" cap="all" dirty="0">
              <a:solidFill>
                <a:srgbClr val="0F6FC6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257175" indent="-257175" defTabSz="685800">
              <a:spcBef>
                <a:spcPts val="450"/>
              </a:spcBef>
              <a:buClr>
                <a:sysClr val="windowText" lastClr="000000"/>
              </a:buClr>
              <a:buSzPct val="110000"/>
              <a:buNone/>
              <a:defRPr/>
            </a:pPr>
            <a:r>
              <a:rPr lang="zh-TW" altLang="en-US" sz="2800" b="1" cap="all" dirty="0">
                <a:solidFill>
                  <a:srgbClr val="0F6FC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壹、數據分析流程</a:t>
            </a:r>
            <a:endParaRPr lang="en-US" altLang="zh-TW" sz="2800" b="1" cap="all" dirty="0">
              <a:solidFill>
                <a:srgbClr val="0F6FC6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257175" indent="-257175" defTabSz="685800">
              <a:spcBef>
                <a:spcPts val="450"/>
              </a:spcBef>
              <a:buClr>
                <a:sysClr val="windowText" lastClr="000000"/>
              </a:buClr>
              <a:buSzPct val="110000"/>
              <a:buNone/>
              <a:defRPr/>
            </a:pPr>
            <a:r>
              <a:rPr lang="en-US" altLang="zh-TW" sz="2800" b="1" cap="all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		</a:t>
            </a:r>
            <a:r>
              <a:rPr lang="en-US" altLang="zh-TW" sz="2600" b="1" cap="all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(1)</a:t>
            </a:r>
            <a:r>
              <a:rPr lang="zh-TW" altLang="en-US" sz="2600" b="1" cap="all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資料來源</a:t>
            </a:r>
            <a:endParaRPr lang="en-US" altLang="zh-TW" sz="2600" b="1" cap="all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257175" indent="-257175" defTabSz="685800">
              <a:spcBef>
                <a:spcPts val="450"/>
              </a:spcBef>
              <a:buClr>
                <a:sysClr val="windowText" lastClr="000000"/>
              </a:buClr>
              <a:buSzPct val="110000"/>
              <a:buNone/>
              <a:defRPr/>
            </a:pPr>
            <a:r>
              <a:rPr lang="en-US" altLang="zh-TW" sz="2600" b="1" cap="all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		(2)</a:t>
            </a:r>
            <a:r>
              <a:rPr lang="zh-TW" altLang="en-US" sz="2600" b="1" cap="all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資料蒐集</a:t>
            </a:r>
            <a:endParaRPr lang="en-US" altLang="zh-TW" sz="2600" b="1" cap="all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257175" indent="-257175" defTabSz="685800">
              <a:spcBef>
                <a:spcPts val="450"/>
              </a:spcBef>
              <a:buClr>
                <a:sysClr val="windowText" lastClr="000000"/>
              </a:buClr>
              <a:buSzPct val="110000"/>
              <a:buNone/>
              <a:defRPr/>
            </a:pPr>
            <a:r>
              <a:rPr lang="en-US" altLang="zh-TW" sz="2600" b="1" cap="all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		(3)</a:t>
            </a:r>
            <a:r>
              <a:rPr lang="zh-TW" altLang="en-US" sz="2600" b="1" cap="all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資料清洗</a:t>
            </a:r>
            <a:endParaRPr lang="en-US" altLang="zh-TW" sz="2600" b="1" cap="all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257175" indent="-257175" defTabSz="685800">
              <a:spcBef>
                <a:spcPts val="450"/>
              </a:spcBef>
              <a:buClr>
                <a:sysClr val="windowText" lastClr="000000"/>
              </a:buClr>
              <a:buSzPct val="110000"/>
              <a:buNone/>
              <a:defRPr/>
            </a:pPr>
            <a:r>
              <a:rPr lang="en-US" altLang="zh-TW" sz="2600" b="1" cap="all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		(4)</a:t>
            </a:r>
            <a:r>
              <a:rPr lang="zh-TW" altLang="en-US" sz="2600" b="1" cap="all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資料視覺化</a:t>
            </a:r>
            <a:r>
              <a:rPr lang="en-US" altLang="zh-TW" sz="2600" b="1" cap="all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	(Tableau)</a:t>
            </a:r>
          </a:p>
          <a:p>
            <a:pPr marL="257175" indent="-257175" defTabSz="685800">
              <a:spcBef>
                <a:spcPts val="450"/>
              </a:spcBef>
              <a:buClr>
                <a:sysClr val="windowText" lastClr="000000"/>
              </a:buClr>
              <a:buSzPct val="110000"/>
              <a:buNone/>
              <a:defRPr/>
            </a:pPr>
            <a:endParaRPr lang="en-US" altLang="zh-TW" sz="2600" b="1" cap="all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257175" indent="-257175" defTabSz="685800">
              <a:spcBef>
                <a:spcPts val="450"/>
              </a:spcBef>
              <a:buClr>
                <a:sysClr val="windowText" lastClr="000000"/>
              </a:buClr>
              <a:buSzPct val="110000"/>
              <a:buNone/>
              <a:defRPr/>
            </a:pPr>
            <a:r>
              <a:rPr lang="zh-TW" altLang="en-US" sz="2800" b="1" dirty="0">
                <a:solidFill>
                  <a:srgbClr val="0F6FC6"/>
                </a:solidFill>
                <a:latin typeface="微軟正黑體" pitchFamily="34" charset="-120"/>
                <a:ea typeface="微軟正黑體" pitchFamily="34" charset="-120"/>
              </a:rPr>
              <a:t>貳、</a:t>
            </a:r>
            <a:r>
              <a:rPr lang="zh-TW" altLang="en-US" sz="2800" b="1" cap="all" dirty="0">
                <a:solidFill>
                  <a:srgbClr val="0F6FC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消費者輪廓描述</a:t>
            </a:r>
            <a:endParaRPr lang="en-US" altLang="zh-TW" sz="2800" b="1" dirty="0">
              <a:solidFill>
                <a:srgbClr val="0F6FC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257175" lvl="1" indent="-257175" defTabSz="685800">
              <a:spcBef>
                <a:spcPts val="450"/>
              </a:spcBef>
              <a:buClr>
                <a:sysClr val="windowText" lastClr="000000"/>
              </a:buClr>
              <a:buSzPct val="110000"/>
              <a:buNone/>
              <a:defRPr/>
            </a:pPr>
            <a:r>
              <a:rPr lang="zh-TW" altLang="en-US" b="1" dirty="0">
                <a:solidFill>
                  <a:srgbClr val="0F6FC6"/>
                </a:solidFill>
                <a:latin typeface="微軟正黑體" pitchFamily="34" charset="-120"/>
                <a:ea typeface="微軟正黑體" pitchFamily="34" charset="-120"/>
              </a:rPr>
              <a:t>參、</a:t>
            </a:r>
            <a:r>
              <a:rPr lang="en-US" altLang="zh-TW" b="1" cap="all" dirty="0">
                <a:solidFill>
                  <a:srgbClr val="0F6FC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BI</a:t>
            </a:r>
            <a:r>
              <a:rPr lang="zh-TW" altLang="en-US" b="1" cap="all" dirty="0">
                <a:solidFill>
                  <a:srgbClr val="0F6FC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商業智慧</a:t>
            </a:r>
            <a:endParaRPr lang="en-US" altLang="zh-TW" b="1" cap="all" dirty="0">
              <a:solidFill>
                <a:srgbClr val="0F6FC6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257175" lvl="1" indent="-257175" defTabSz="685800">
              <a:spcBef>
                <a:spcPts val="450"/>
              </a:spcBef>
              <a:buClr>
                <a:sysClr val="windowText" lastClr="000000"/>
              </a:buClr>
              <a:buSzPct val="110000"/>
              <a:buNone/>
              <a:defRPr/>
            </a:pPr>
            <a:r>
              <a:rPr lang="zh-TW" altLang="en-US" b="1" cap="all" dirty="0">
                <a:solidFill>
                  <a:srgbClr val="0F6FC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肆、未來展望</a:t>
            </a:r>
          </a:p>
        </p:txBody>
      </p:sp>
    </p:spTree>
    <p:extLst>
      <p:ext uri="{BB962C8B-B14F-4D97-AF65-F5344CB8AC3E}">
        <p14:creationId xmlns:p14="http://schemas.microsoft.com/office/powerpoint/2010/main" val="2999900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0B0F4D35-B036-491D-B451-D36452491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44495"/>
            <a:ext cx="5256584" cy="4408567"/>
          </a:xfrm>
          <a:prstGeom prst="rect">
            <a:avLst/>
          </a:prstGeom>
        </p:spPr>
      </p:pic>
      <p:sp>
        <p:nvSpPr>
          <p:cNvPr id="14" name="橢圓 13">
            <a:extLst>
              <a:ext uri="{FF2B5EF4-FFF2-40B4-BE49-F238E27FC236}">
                <a16:creationId xmlns:a16="http://schemas.microsoft.com/office/drawing/2014/main" id="{DA6EA7E4-A03F-447E-A7DB-474D6ED8ABB1}"/>
              </a:ext>
            </a:extLst>
          </p:cNvPr>
          <p:cNvSpPr/>
          <p:nvPr/>
        </p:nvSpPr>
        <p:spPr>
          <a:xfrm>
            <a:off x="8756977" y="4840003"/>
            <a:ext cx="513545" cy="432048"/>
          </a:xfrm>
          <a:prstGeom prst="ellipse">
            <a:avLst/>
          </a:prstGeom>
          <a:solidFill>
            <a:srgbClr val="41AFC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latin typeface="+mj-ea"/>
              <a:ea typeface="+mj-ea"/>
              <a:cs typeface="Arial Unicode MS" pitchFamily="34" charset="-120"/>
            </a:endParaRPr>
          </a:p>
        </p:txBody>
      </p:sp>
      <p:sp>
        <p:nvSpPr>
          <p:cNvPr id="18" name="投影片編號版面配置區 6">
            <a:extLst>
              <a:ext uri="{FF2B5EF4-FFF2-40B4-BE49-F238E27FC236}">
                <a16:creationId xmlns:a16="http://schemas.microsoft.com/office/drawing/2014/main" id="{EBCB99CE-F867-45CD-942A-46489E1422F2}"/>
              </a:ext>
            </a:extLst>
          </p:cNvPr>
          <p:cNvSpPr txBox="1">
            <a:spLocks/>
          </p:cNvSpPr>
          <p:nvPr/>
        </p:nvSpPr>
        <p:spPr>
          <a:xfrm>
            <a:off x="8730462" y="4840002"/>
            <a:ext cx="523782" cy="273844"/>
          </a:xfrm>
          <a:prstGeom prst="rect">
            <a:avLst/>
          </a:prstGeom>
        </p:spPr>
        <p:txBody>
          <a:bodyPr vert="horz" wrap="none" lIns="27000" rIns="27000" bIns="27000" rtlCol="0" anchor="ctr"/>
          <a:lstStyle/>
          <a:p>
            <a:pPr algn="ctr" defTabSz="685800">
              <a:defRPr/>
            </a:pPr>
            <a:fld id="{F2E02653-E980-4A52-9580-D20C9AF0866B}" type="slidenum">
              <a:rPr lang="zh-TW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Arimo" pitchFamily="34" charset="0"/>
              </a:rPr>
              <a:pPr algn="ctr" defTabSz="685800">
                <a:defRPr/>
              </a:pPr>
              <a:t>20</a:t>
            </a:fld>
            <a:endParaRPr lang="zh-TW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Arimo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3A2DE9C-57DF-40A7-9A45-D2F160F52D90}"/>
              </a:ext>
            </a:extLst>
          </p:cNvPr>
          <p:cNvSpPr txBox="1"/>
          <p:nvPr/>
        </p:nvSpPr>
        <p:spPr>
          <a:xfrm>
            <a:off x="1595358" y="0"/>
            <a:ext cx="6649050" cy="70788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defPPr>
              <a:defRPr lang="zh-TW"/>
            </a:defPPr>
            <a:lvl1pPr marL="257175" indent="-257175" defTabSz="685800">
              <a:spcBef>
                <a:spcPts val="450"/>
              </a:spcBef>
              <a:buClr>
                <a:sysClr val="windowText" lastClr="000000"/>
              </a:buClr>
              <a:buSzPct val="110000"/>
              <a:buNone/>
              <a:defRPr sz="4000" b="1">
                <a:solidFill>
                  <a:srgbClr val="0F6FC6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>
                <a:latin typeface="+mj-ea"/>
                <a:ea typeface="+mj-ea"/>
              </a:rPr>
              <a:t>消費者輪廓描述</a:t>
            </a:r>
            <a:r>
              <a:rPr lang="en-US" altLang="zh-TW" dirty="0">
                <a:latin typeface="+mj-ea"/>
                <a:ea typeface="+mj-ea"/>
              </a:rPr>
              <a:t>-</a:t>
            </a:r>
            <a:r>
              <a:rPr lang="zh-TW" altLang="en-US" dirty="0">
                <a:latin typeface="+mj-ea"/>
                <a:ea typeface="+mj-ea"/>
              </a:rPr>
              <a:t>男性族群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00D836D7-2C8A-4301-81F3-C9798EF4AE90}"/>
              </a:ext>
            </a:extLst>
          </p:cNvPr>
          <p:cNvGrpSpPr/>
          <p:nvPr/>
        </p:nvGrpSpPr>
        <p:grpSpPr>
          <a:xfrm>
            <a:off x="5436096" y="765472"/>
            <a:ext cx="3477453" cy="742846"/>
            <a:chOff x="2267742" y="800885"/>
            <a:chExt cx="2664296" cy="646214"/>
          </a:xfrm>
          <a:solidFill>
            <a:srgbClr val="508F2E"/>
          </a:solidFill>
        </p:grpSpPr>
        <p:sp>
          <p:nvSpPr>
            <p:cNvPr id="20" name="object 15">
              <a:extLst>
                <a:ext uri="{FF2B5EF4-FFF2-40B4-BE49-F238E27FC236}">
                  <a16:creationId xmlns:a16="http://schemas.microsoft.com/office/drawing/2014/main" id="{99B39D81-B7E6-42A8-BD48-202CAF9C97D1}"/>
                </a:ext>
              </a:extLst>
            </p:cNvPr>
            <p:cNvSpPr/>
            <p:nvPr/>
          </p:nvSpPr>
          <p:spPr>
            <a:xfrm>
              <a:off x="2339751" y="801899"/>
              <a:ext cx="2520280" cy="645200"/>
            </a:xfrm>
            <a:custGeom>
              <a:avLst/>
              <a:gdLst/>
              <a:ahLst/>
              <a:cxnLst/>
              <a:rect l="l" t="t" r="r" b="b"/>
              <a:pathLst>
                <a:path w="1851025" h="369570">
                  <a:moveTo>
                    <a:pt x="0" y="369303"/>
                  </a:moveTo>
                  <a:lnTo>
                    <a:pt x="1850770" y="369303"/>
                  </a:lnTo>
                  <a:lnTo>
                    <a:pt x="1850770" y="0"/>
                  </a:lnTo>
                  <a:lnTo>
                    <a:pt x="0" y="0"/>
                  </a:lnTo>
                  <a:lnTo>
                    <a:pt x="0" y="36930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200" dirty="0">
                <a:latin typeface="+mj-ea"/>
                <a:ea typeface="+mj-ea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6BD2FC1F-F91E-47A4-AFDF-4B74852A55CA}"/>
                </a:ext>
              </a:extLst>
            </p:cNvPr>
            <p:cNvSpPr txBox="1"/>
            <p:nvPr/>
          </p:nvSpPr>
          <p:spPr>
            <a:xfrm>
              <a:off x="2267742" y="800885"/>
              <a:ext cx="2664296" cy="5295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TW" sz="2200" b="1" dirty="0">
                  <a:solidFill>
                    <a:schemeClr val="bg1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A.</a:t>
              </a:r>
              <a:r>
                <a:rPr lang="zh-TW" altLang="en-US" sz="2200" b="1" dirty="0">
                  <a:solidFill>
                    <a:schemeClr val="bg1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分析</a:t>
              </a:r>
              <a:r>
                <a:rPr lang="en-US" altLang="zh-TW" sz="2200" b="1" dirty="0">
                  <a:solidFill>
                    <a:schemeClr val="bg1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35-50</a:t>
              </a:r>
              <a:r>
                <a:rPr lang="zh-TW" altLang="en-US" sz="2200" b="1" dirty="0">
                  <a:solidFill>
                    <a:schemeClr val="bg1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歲男性</a:t>
              </a:r>
              <a:endParaRPr lang="en-US" altLang="zh-TW" sz="2200" b="1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endParaRPr>
            </a:p>
            <a:p>
              <a:pPr algn="ctr"/>
              <a:r>
                <a:rPr lang="zh-TW" altLang="en-US" sz="2200" b="1" dirty="0">
                  <a:solidFill>
                    <a:schemeClr val="bg1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在各產業最具消費力者</a:t>
              </a:r>
              <a:r>
                <a:rPr lang="en-US" altLang="zh-TW" sz="2200" b="1" dirty="0">
                  <a:solidFill>
                    <a:schemeClr val="bg1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(</a:t>
              </a:r>
              <a:r>
                <a:rPr lang="zh-TW" altLang="en-US" sz="2200" b="1" dirty="0">
                  <a:solidFill>
                    <a:schemeClr val="bg1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歲</a:t>
              </a:r>
              <a:r>
                <a:rPr lang="en-US" altLang="zh-TW" sz="2200" b="1" dirty="0">
                  <a:solidFill>
                    <a:schemeClr val="bg1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)</a:t>
              </a:r>
              <a:endParaRPr lang="zh-TW" altLang="en-US" sz="2200" b="1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6" name="表格 4">
            <a:extLst>
              <a:ext uri="{FF2B5EF4-FFF2-40B4-BE49-F238E27FC236}">
                <a16:creationId xmlns:a16="http://schemas.microsoft.com/office/drawing/2014/main" id="{0A70D3F6-B265-49AD-A1E6-16C461387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830663"/>
              </p:ext>
            </p:extLst>
          </p:nvPr>
        </p:nvGraphicFramePr>
        <p:xfrm>
          <a:off x="5530084" y="1542038"/>
          <a:ext cx="338346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17">
                  <a:extLst>
                    <a:ext uri="{9D8B030D-6E8A-4147-A177-3AD203B41FA5}">
                      <a16:colId xmlns:a16="http://schemas.microsoft.com/office/drawing/2014/main" val="3735271587"/>
                    </a:ext>
                  </a:extLst>
                </a:gridCol>
                <a:gridCol w="1330127">
                  <a:extLst>
                    <a:ext uri="{9D8B030D-6E8A-4147-A177-3AD203B41FA5}">
                      <a16:colId xmlns:a16="http://schemas.microsoft.com/office/drawing/2014/main" val="1140480115"/>
                    </a:ext>
                  </a:extLst>
                </a:gridCol>
                <a:gridCol w="1127822">
                  <a:extLst>
                    <a:ext uri="{9D8B030D-6E8A-4147-A177-3AD203B41FA5}">
                      <a16:colId xmlns:a16="http://schemas.microsoft.com/office/drawing/2014/main" val="4215535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食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文教康樂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百貨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0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35-40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45-50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35-40</a:t>
                      </a:r>
                      <a:endParaRPr lang="zh-TW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238107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E3C77A26-5C22-4A6C-B61F-E5C8C2416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760454"/>
              </p:ext>
            </p:extLst>
          </p:nvPr>
        </p:nvGraphicFramePr>
        <p:xfrm>
          <a:off x="5530082" y="2283718"/>
          <a:ext cx="3390893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800">
                  <a:extLst>
                    <a:ext uri="{9D8B030D-6E8A-4147-A177-3AD203B41FA5}">
                      <a16:colId xmlns:a16="http://schemas.microsoft.com/office/drawing/2014/main" val="2728051693"/>
                    </a:ext>
                  </a:extLst>
                </a:gridCol>
                <a:gridCol w="850879">
                  <a:extLst>
                    <a:ext uri="{9D8B030D-6E8A-4147-A177-3AD203B41FA5}">
                      <a16:colId xmlns:a16="http://schemas.microsoft.com/office/drawing/2014/main" val="3232370369"/>
                    </a:ext>
                  </a:extLst>
                </a:gridCol>
                <a:gridCol w="881107">
                  <a:extLst>
                    <a:ext uri="{9D8B030D-6E8A-4147-A177-3AD203B41FA5}">
                      <a16:colId xmlns:a16="http://schemas.microsoft.com/office/drawing/2014/main" val="3207197924"/>
                    </a:ext>
                  </a:extLst>
                </a:gridCol>
                <a:gridCol w="887107">
                  <a:extLst>
                    <a:ext uri="{9D8B030D-6E8A-4147-A177-3AD203B41FA5}">
                      <a16:colId xmlns:a16="http://schemas.microsoft.com/office/drawing/2014/main" val="1902467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行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衣服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住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其他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97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40-45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35-40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35-40</a:t>
                      </a:r>
                    </a:p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40-45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45-50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486970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9896A80F-9033-4129-8745-BC01AD5B16CD}"/>
              </a:ext>
            </a:extLst>
          </p:cNvPr>
          <p:cNvGrpSpPr/>
          <p:nvPr/>
        </p:nvGrpSpPr>
        <p:grpSpPr>
          <a:xfrm>
            <a:off x="5668634" y="3363838"/>
            <a:ext cx="3079830" cy="742846"/>
            <a:chOff x="2267742" y="800885"/>
            <a:chExt cx="2664296" cy="646214"/>
          </a:xfrm>
          <a:solidFill>
            <a:srgbClr val="508F2E"/>
          </a:solidFill>
        </p:grpSpPr>
        <p:sp>
          <p:nvSpPr>
            <p:cNvPr id="29" name="object 15">
              <a:extLst>
                <a:ext uri="{FF2B5EF4-FFF2-40B4-BE49-F238E27FC236}">
                  <a16:creationId xmlns:a16="http://schemas.microsoft.com/office/drawing/2014/main" id="{EDEA1FD7-07A0-44EA-AA58-26791B0857D8}"/>
                </a:ext>
              </a:extLst>
            </p:cNvPr>
            <p:cNvSpPr/>
            <p:nvPr/>
          </p:nvSpPr>
          <p:spPr>
            <a:xfrm>
              <a:off x="2339751" y="801899"/>
              <a:ext cx="2520280" cy="645200"/>
            </a:xfrm>
            <a:custGeom>
              <a:avLst/>
              <a:gdLst/>
              <a:ahLst/>
              <a:cxnLst/>
              <a:rect l="l" t="t" r="r" b="b"/>
              <a:pathLst>
                <a:path w="1851025" h="369570">
                  <a:moveTo>
                    <a:pt x="0" y="369303"/>
                  </a:moveTo>
                  <a:lnTo>
                    <a:pt x="1850770" y="369303"/>
                  </a:lnTo>
                  <a:lnTo>
                    <a:pt x="1850770" y="0"/>
                  </a:lnTo>
                  <a:lnTo>
                    <a:pt x="0" y="0"/>
                  </a:lnTo>
                  <a:lnTo>
                    <a:pt x="0" y="36930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200" dirty="0">
                <a:latin typeface="+mj-ea"/>
                <a:ea typeface="+mj-ea"/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BC829974-18E1-48CC-B20A-E28D51871306}"/>
                </a:ext>
              </a:extLst>
            </p:cNvPr>
            <p:cNvSpPr txBox="1"/>
            <p:nvPr/>
          </p:nvSpPr>
          <p:spPr>
            <a:xfrm>
              <a:off x="2267742" y="800885"/>
              <a:ext cx="2664296" cy="5295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TW" sz="2200" b="1" dirty="0">
                  <a:solidFill>
                    <a:schemeClr val="bg1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B.</a:t>
              </a:r>
              <a:r>
                <a:rPr lang="zh-TW" altLang="en-US" sz="2200" b="1" dirty="0">
                  <a:solidFill>
                    <a:schemeClr val="bg1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統計出</a:t>
              </a:r>
              <a:r>
                <a:rPr lang="en-US" altLang="zh-TW" sz="2200" b="1" dirty="0">
                  <a:solidFill>
                    <a:schemeClr val="bg1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35-40</a:t>
              </a:r>
              <a:r>
                <a:rPr lang="zh-TW" altLang="en-US" sz="2200" b="1" dirty="0">
                  <a:solidFill>
                    <a:schemeClr val="bg1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歲男性</a:t>
              </a:r>
              <a:endParaRPr lang="en-US" altLang="zh-TW" sz="2200" b="1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endParaRPr>
            </a:p>
            <a:p>
              <a:pPr algn="ctr"/>
              <a:r>
                <a:rPr lang="zh-TW" altLang="en-US" sz="2200" b="1" dirty="0">
                  <a:solidFill>
                    <a:schemeClr val="bg1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最具消費力</a:t>
              </a:r>
              <a:r>
                <a:rPr lang="en-US" altLang="zh-TW" sz="2200" b="1" dirty="0">
                  <a:solidFill>
                    <a:schemeClr val="bg1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(</a:t>
              </a:r>
              <a:r>
                <a:rPr lang="zh-TW" altLang="en-US" sz="2200" b="1" dirty="0">
                  <a:solidFill>
                    <a:schemeClr val="bg1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次數</a:t>
              </a:r>
              <a:r>
                <a:rPr lang="en-US" altLang="zh-TW" sz="2200" b="1" dirty="0">
                  <a:solidFill>
                    <a:schemeClr val="bg1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)</a:t>
              </a:r>
              <a:endParaRPr lang="zh-TW" altLang="en-US" sz="2200" b="1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1" name="表格 4">
            <a:extLst>
              <a:ext uri="{FF2B5EF4-FFF2-40B4-BE49-F238E27FC236}">
                <a16:creationId xmlns:a16="http://schemas.microsoft.com/office/drawing/2014/main" id="{A7060789-BD72-4096-8446-E361B8092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982642"/>
              </p:ext>
            </p:extLst>
          </p:nvPr>
        </p:nvGraphicFramePr>
        <p:xfrm>
          <a:off x="5684549" y="4148165"/>
          <a:ext cx="304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754">
                  <a:extLst>
                    <a:ext uri="{9D8B030D-6E8A-4147-A177-3AD203B41FA5}">
                      <a16:colId xmlns:a16="http://schemas.microsoft.com/office/drawing/2014/main" val="3735271587"/>
                    </a:ext>
                  </a:extLst>
                </a:gridCol>
                <a:gridCol w="1198246">
                  <a:extLst>
                    <a:ext uri="{9D8B030D-6E8A-4147-A177-3AD203B41FA5}">
                      <a16:colId xmlns:a16="http://schemas.microsoft.com/office/drawing/2014/main" val="11404801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5535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35-40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40-45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45-50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0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238107"/>
                  </a:ext>
                </a:extLst>
              </a:tr>
            </a:tbl>
          </a:graphicData>
        </a:graphic>
      </p:graphicFrame>
      <p:sp>
        <p:nvSpPr>
          <p:cNvPr id="32" name="object 14">
            <a:extLst>
              <a:ext uri="{FF2B5EF4-FFF2-40B4-BE49-F238E27FC236}">
                <a16:creationId xmlns:a16="http://schemas.microsoft.com/office/drawing/2014/main" id="{53735356-17F7-4CDB-85C0-DB8E45B5ED60}"/>
              </a:ext>
            </a:extLst>
          </p:cNvPr>
          <p:cNvSpPr/>
          <p:nvPr/>
        </p:nvSpPr>
        <p:spPr>
          <a:xfrm>
            <a:off x="86201" y="4530838"/>
            <a:ext cx="2016224" cy="518392"/>
          </a:xfrm>
          <a:custGeom>
            <a:avLst/>
            <a:gdLst/>
            <a:ahLst/>
            <a:cxnLst/>
            <a:rect l="l" t="t" r="r" b="b"/>
            <a:pathLst>
              <a:path w="2205990" h="1077595">
                <a:moveTo>
                  <a:pt x="2205989" y="0"/>
                </a:moveTo>
                <a:lnTo>
                  <a:pt x="0" y="0"/>
                </a:lnTo>
                <a:lnTo>
                  <a:pt x="0" y="1077213"/>
                </a:lnTo>
                <a:lnTo>
                  <a:pt x="2205989" y="1077213"/>
                </a:lnTo>
                <a:lnTo>
                  <a:pt x="2205989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wrap="square" lIns="0" tIns="0" rIns="0" bIns="0" rtlCol="0" anchor="ctr"/>
          <a:lstStyle/>
          <a:p>
            <a:pPr marL="68580">
              <a:spcBef>
                <a:spcPts val="236"/>
              </a:spcBef>
            </a:pPr>
            <a:r>
              <a:rPr lang="zh-TW" altLang="en-US" sz="1600" b="1" spc="-4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交易金額前三產業：</a:t>
            </a:r>
            <a:endParaRPr lang="en-US" altLang="zh-TW" sz="1600" b="1" spc="-4" dirty="0">
              <a:solidFill>
                <a:srgbClr val="FFFFFF"/>
              </a:solidFill>
              <a:latin typeface="Noto Sans CJK JP Medium"/>
              <a:cs typeface="Noto Sans CJK JP Medium"/>
            </a:endParaRPr>
          </a:p>
          <a:p>
            <a:pPr marL="68580">
              <a:spcBef>
                <a:spcPts val="236"/>
              </a:spcBef>
            </a:pPr>
            <a:r>
              <a:rPr kumimoji="0" lang="zh-TW" altLang="en-US" sz="1600" b="1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JP Medium"/>
                <a:ea typeface="微軟正黑體" panose="020B0604030504040204" pitchFamily="34" charset="-120"/>
                <a:cs typeface="Noto Sans CJK JP Medium"/>
              </a:rPr>
              <a:t>食</a:t>
            </a:r>
            <a:r>
              <a:rPr lang="en-US" altLang="zh-TW" sz="1600" b="1" spc="-4" dirty="0">
                <a:latin typeface="Noto Sans CJK JP Medium"/>
                <a:cs typeface="Noto Sans CJK JP Medium"/>
              </a:rPr>
              <a:t>&gt;</a:t>
            </a:r>
            <a:r>
              <a:rPr kumimoji="0" lang="zh-TW" altLang="en-US" sz="1600" b="1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JP Medium"/>
                <a:ea typeface="微軟正黑體" panose="020B0604030504040204" pitchFamily="34" charset="-120"/>
                <a:cs typeface="Noto Sans CJK JP Medium"/>
              </a:rPr>
              <a:t>行</a:t>
            </a:r>
            <a:r>
              <a:rPr kumimoji="0" lang="en-US" altLang="zh-TW" sz="1600" b="1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JP Medium"/>
                <a:ea typeface="微軟正黑體" panose="020B0604030504040204" pitchFamily="34" charset="-120"/>
                <a:cs typeface="Noto Sans CJK JP Medium"/>
              </a:rPr>
              <a:t>&gt;</a:t>
            </a:r>
            <a:r>
              <a:rPr kumimoji="0" lang="zh-TW" altLang="en-US" sz="1600" b="1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JP Medium"/>
                <a:ea typeface="微軟正黑體" panose="020B0604030504040204" pitchFamily="34" charset="-120"/>
                <a:cs typeface="Noto Sans CJK JP Medium"/>
              </a:rPr>
              <a:t>百貨</a:t>
            </a:r>
            <a:endParaRPr lang="zh-TW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571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5E3FAA-3DDB-4DBF-BCC2-1D713222E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48" y="1272281"/>
            <a:ext cx="6336704" cy="2598937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marL="257175" indent="-257175" defTabSz="685800">
              <a:spcBef>
                <a:spcPts val="450"/>
              </a:spcBef>
              <a:buClr>
                <a:sysClr val="windowText" lastClr="000000"/>
              </a:buClr>
              <a:buSzPct val="110000"/>
              <a:buNone/>
            </a:pPr>
            <a:r>
              <a:rPr lang="zh-TW" altLang="en-US" sz="4000" b="1" cap="all" dirty="0">
                <a:solidFill>
                  <a:srgbClr val="0F6FC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參、</a:t>
            </a:r>
            <a:r>
              <a:rPr lang="en-US" altLang="zh-TW" sz="4000" b="1" cap="all" dirty="0">
                <a:solidFill>
                  <a:srgbClr val="0F6FC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BI</a:t>
            </a:r>
            <a:r>
              <a:rPr lang="zh-TW" altLang="en-US" sz="4000" b="1" cap="all" dirty="0">
                <a:solidFill>
                  <a:srgbClr val="0F6FC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商業智慧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13DB9906-3893-4AAC-B90B-9FB9B2E8AC0B}"/>
              </a:ext>
            </a:extLst>
          </p:cNvPr>
          <p:cNvSpPr/>
          <p:nvPr/>
        </p:nvSpPr>
        <p:spPr>
          <a:xfrm>
            <a:off x="8756977" y="4840003"/>
            <a:ext cx="513545" cy="432048"/>
          </a:xfrm>
          <a:prstGeom prst="ellipse">
            <a:avLst/>
          </a:prstGeom>
          <a:solidFill>
            <a:srgbClr val="41AFC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" name="投影片編號版面配置區 6">
            <a:extLst>
              <a:ext uri="{FF2B5EF4-FFF2-40B4-BE49-F238E27FC236}">
                <a16:creationId xmlns:a16="http://schemas.microsoft.com/office/drawing/2014/main" id="{1328EC59-D73A-4AC8-A8AB-6A0C9904E823}"/>
              </a:ext>
            </a:extLst>
          </p:cNvPr>
          <p:cNvSpPr txBox="1">
            <a:spLocks/>
          </p:cNvSpPr>
          <p:nvPr/>
        </p:nvSpPr>
        <p:spPr>
          <a:xfrm>
            <a:off x="8730462" y="4840002"/>
            <a:ext cx="523782" cy="273844"/>
          </a:xfrm>
          <a:prstGeom prst="rect">
            <a:avLst/>
          </a:prstGeom>
        </p:spPr>
        <p:txBody>
          <a:bodyPr vert="horz" wrap="none" lIns="27000" rIns="27000" bIns="27000" rtlCol="0" anchor="ctr"/>
          <a:lstStyle/>
          <a:p>
            <a:pPr algn="ctr" defTabSz="685800">
              <a:defRPr/>
            </a:pPr>
            <a:fld id="{F2E02653-E980-4A52-9580-D20C9AF0866B}" type="slidenum">
              <a:rPr lang="zh-TW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pitchFamily="34" charset="0"/>
                <a:ea typeface="Arial Unicode MS" pitchFamily="34" charset="-120"/>
                <a:cs typeface="Arimo" pitchFamily="34" charset="0"/>
              </a:rPr>
              <a:pPr algn="ctr" defTabSz="685800">
                <a:defRPr/>
              </a:pPr>
              <a:t>21</a:t>
            </a:fld>
            <a:endParaRPr lang="zh-TW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mo" pitchFamily="34" charset="0"/>
              <a:ea typeface="Arial Unicode MS" pitchFamily="34" charset="-120"/>
              <a:cs typeface="Arim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062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3F53CA07-A8EA-4DAC-B023-4F2E7B26D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27" y="1245826"/>
            <a:ext cx="8784261" cy="3774195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C0381BD0-CA9A-4A77-A661-774BA7E03398}"/>
              </a:ext>
            </a:extLst>
          </p:cNvPr>
          <p:cNvSpPr txBox="1"/>
          <p:nvPr/>
        </p:nvSpPr>
        <p:spPr>
          <a:xfrm>
            <a:off x="2107927" y="0"/>
            <a:ext cx="6649050" cy="70788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defPPr>
              <a:defRPr lang="zh-TW"/>
            </a:defPPr>
            <a:lvl1pPr marL="257175" indent="-257175" defTabSz="685800">
              <a:spcBef>
                <a:spcPts val="450"/>
              </a:spcBef>
              <a:buClr>
                <a:sysClr val="windowText" lastClr="000000"/>
              </a:buClr>
              <a:buSzPct val="110000"/>
              <a:buNone/>
              <a:defRPr sz="4000" b="1">
                <a:solidFill>
                  <a:srgbClr val="0F6FC6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en-US" altLang="zh-TW" dirty="0"/>
              <a:t>BI</a:t>
            </a:r>
            <a:r>
              <a:rPr lang="zh-TW" altLang="en-US" dirty="0"/>
              <a:t>商業智慧</a:t>
            </a:r>
            <a:r>
              <a:rPr lang="en-US" altLang="zh-TW" dirty="0"/>
              <a:t>-</a:t>
            </a:r>
            <a:r>
              <a:rPr lang="zh-TW" altLang="en-US" dirty="0"/>
              <a:t>女性受眾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A6EA7E4-A03F-447E-A7DB-474D6ED8ABB1}"/>
              </a:ext>
            </a:extLst>
          </p:cNvPr>
          <p:cNvSpPr/>
          <p:nvPr/>
        </p:nvSpPr>
        <p:spPr>
          <a:xfrm>
            <a:off x="8756977" y="4840003"/>
            <a:ext cx="513545" cy="432048"/>
          </a:xfrm>
          <a:prstGeom prst="ellipse">
            <a:avLst/>
          </a:prstGeom>
          <a:solidFill>
            <a:srgbClr val="41AFC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8" name="投影片編號版面配置區 6">
            <a:extLst>
              <a:ext uri="{FF2B5EF4-FFF2-40B4-BE49-F238E27FC236}">
                <a16:creationId xmlns:a16="http://schemas.microsoft.com/office/drawing/2014/main" id="{EBCB99CE-F867-45CD-942A-46489E1422F2}"/>
              </a:ext>
            </a:extLst>
          </p:cNvPr>
          <p:cNvSpPr txBox="1">
            <a:spLocks/>
          </p:cNvSpPr>
          <p:nvPr/>
        </p:nvSpPr>
        <p:spPr>
          <a:xfrm>
            <a:off x="8730462" y="4840002"/>
            <a:ext cx="523782" cy="273844"/>
          </a:xfrm>
          <a:prstGeom prst="rect">
            <a:avLst/>
          </a:prstGeom>
        </p:spPr>
        <p:txBody>
          <a:bodyPr vert="horz" wrap="none" lIns="27000" rIns="27000" bIns="27000" rtlCol="0" anchor="ctr"/>
          <a:lstStyle/>
          <a:p>
            <a:pPr algn="ctr" defTabSz="685800">
              <a:defRPr/>
            </a:pPr>
            <a:fld id="{F2E02653-E980-4A52-9580-D20C9AF0866B}" type="slidenum">
              <a:rPr lang="zh-TW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pitchFamily="34" charset="0"/>
                <a:ea typeface="Arial Unicode MS" pitchFamily="34" charset="-120"/>
                <a:cs typeface="Arimo" pitchFamily="34" charset="0"/>
              </a:rPr>
              <a:pPr algn="ctr" defTabSz="685800">
                <a:defRPr/>
              </a:pPr>
              <a:t>22</a:t>
            </a:fld>
            <a:endParaRPr lang="zh-TW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mo" pitchFamily="34" charset="0"/>
              <a:ea typeface="Arial Unicode MS" pitchFamily="34" charset="-120"/>
              <a:cs typeface="Arimo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B94BC05-4C08-4217-8F7E-1402B44786FE}"/>
              </a:ext>
            </a:extLst>
          </p:cNvPr>
          <p:cNvSpPr txBox="1"/>
          <p:nvPr/>
        </p:nvSpPr>
        <p:spPr>
          <a:xfrm>
            <a:off x="-108520" y="684026"/>
            <a:ext cx="4230716" cy="4475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TW" altLang="en-US" sz="20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最具顯著效益之行銷推廣組合</a:t>
            </a:r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EACF7D0F-F339-4FD9-9B83-2520225B243B}"/>
              </a:ext>
            </a:extLst>
          </p:cNvPr>
          <p:cNvSpPr/>
          <p:nvPr/>
        </p:nvSpPr>
        <p:spPr>
          <a:xfrm>
            <a:off x="4048481" y="744364"/>
            <a:ext cx="4483959" cy="447565"/>
          </a:xfrm>
          <a:custGeom>
            <a:avLst/>
            <a:gdLst/>
            <a:ahLst/>
            <a:cxnLst/>
            <a:rect l="l" t="t" r="r" b="b"/>
            <a:pathLst>
              <a:path w="1851025" h="369570">
                <a:moveTo>
                  <a:pt x="0" y="369303"/>
                </a:moveTo>
                <a:lnTo>
                  <a:pt x="1850770" y="369303"/>
                </a:lnTo>
                <a:lnTo>
                  <a:pt x="1850770" y="0"/>
                </a:lnTo>
                <a:lnTo>
                  <a:pt x="0" y="0"/>
                </a:lnTo>
                <a:lnTo>
                  <a:pt x="0" y="369303"/>
                </a:lnTo>
                <a:close/>
              </a:path>
            </a:pathLst>
          </a:custGeom>
          <a:solidFill>
            <a:srgbClr val="9769CA"/>
          </a:solidFill>
        </p:spPr>
        <p:txBody>
          <a:bodyPr wrap="square" lIns="0" tIns="0" rIns="0" bIns="0" rtlCol="0"/>
          <a:lstStyle/>
          <a:p>
            <a:endParaRPr sz="1200" dirty="0">
              <a:latin typeface="+mn-ea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0930F04-A984-4DA7-914C-B507711C95ED}"/>
              </a:ext>
            </a:extLst>
          </p:cNvPr>
          <p:cNvSpPr txBox="1"/>
          <p:nvPr/>
        </p:nvSpPr>
        <p:spPr>
          <a:xfrm>
            <a:off x="3995935" y="744364"/>
            <a:ext cx="4608513" cy="367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針對</a:t>
            </a: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40-45</a:t>
            </a:r>
            <a:r>
              <a:rPr lang="zh-TW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歲女性</a:t>
            </a:r>
            <a:r>
              <a:rPr lang="zh-TW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提高</a:t>
            </a:r>
            <a:r>
              <a:rPr lang="zh-TW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百貨</a:t>
            </a:r>
            <a:r>
              <a:rPr lang="zh-TW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的優惠</a:t>
            </a:r>
          </a:p>
        </p:txBody>
      </p:sp>
      <p:sp>
        <p:nvSpPr>
          <p:cNvPr id="4" name="爆炸: 八角 3">
            <a:extLst>
              <a:ext uri="{FF2B5EF4-FFF2-40B4-BE49-F238E27FC236}">
                <a16:creationId xmlns:a16="http://schemas.microsoft.com/office/drawing/2014/main" id="{D35CDDFC-BDBC-42CD-A7CA-7B1AA43BC21A}"/>
              </a:ext>
            </a:extLst>
          </p:cNvPr>
          <p:cNvSpPr/>
          <p:nvPr/>
        </p:nvSpPr>
        <p:spPr>
          <a:xfrm>
            <a:off x="467544" y="1285741"/>
            <a:ext cx="2941529" cy="2294121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051078C-66B9-4E96-BB55-A5F6891DA74C}"/>
              </a:ext>
            </a:extLst>
          </p:cNvPr>
          <p:cNvSpPr txBox="1"/>
          <p:nvPr/>
        </p:nvSpPr>
        <p:spPr>
          <a:xfrm>
            <a:off x="-407352" y="2100328"/>
            <a:ext cx="4608513" cy="367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針對最具消費力之年齡層</a:t>
            </a:r>
            <a:endParaRPr lang="en-US" altLang="zh-TW" sz="16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推廣總收益占比第一</a:t>
            </a:r>
            <a:endParaRPr lang="en-US" altLang="zh-TW" sz="16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之產業</a:t>
            </a:r>
          </a:p>
        </p:txBody>
      </p:sp>
    </p:spTree>
    <p:extLst>
      <p:ext uri="{BB962C8B-B14F-4D97-AF65-F5344CB8AC3E}">
        <p14:creationId xmlns:p14="http://schemas.microsoft.com/office/powerpoint/2010/main" val="4202998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FBC7139-0AE9-4F07-82A5-B97B02B451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85"/>
          <a:stretch/>
        </p:blipFill>
        <p:spPr>
          <a:xfrm>
            <a:off x="107504" y="1203598"/>
            <a:ext cx="8928992" cy="3871882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C0381BD0-CA9A-4A77-A661-774BA7E03398}"/>
              </a:ext>
            </a:extLst>
          </p:cNvPr>
          <p:cNvSpPr txBox="1"/>
          <p:nvPr/>
        </p:nvSpPr>
        <p:spPr>
          <a:xfrm>
            <a:off x="2107927" y="0"/>
            <a:ext cx="6649050" cy="70788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defPPr>
              <a:defRPr lang="zh-TW"/>
            </a:defPPr>
            <a:lvl1pPr marL="257175" indent="-257175" defTabSz="685800">
              <a:spcBef>
                <a:spcPts val="450"/>
              </a:spcBef>
              <a:buClr>
                <a:sysClr val="windowText" lastClr="000000"/>
              </a:buClr>
              <a:buSzPct val="110000"/>
              <a:buNone/>
              <a:defRPr sz="4000" b="1">
                <a:solidFill>
                  <a:srgbClr val="0F6FC6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en-US" altLang="zh-TW" dirty="0"/>
              <a:t>BI</a:t>
            </a:r>
            <a:r>
              <a:rPr lang="zh-TW" altLang="en-US" dirty="0"/>
              <a:t>商業智慧</a:t>
            </a:r>
            <a:r>
              <a:rPr lang="en-US" altLang="zh-TW" dirty="0"/>
              <a:t>-</a:t>
            </a:r>
            <a:r>
              <a:rPr lang="zh-TW" altLang="en-US" dirty="0"/>
              <a:t>男性受眾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A6EA7E4-A03F-447E-A7DB-474D6ED8ABB1}"/>
              </a:ext>
            </a:extLst>
          </p:cNvPr>
          <p:cNvSpPr/>
          <p:nvPr/>
        </p:nvSpPr>
        <p:spPr>
          <a:xfrm>
            <a:off x="8756977" y="4840003"/>
            <a:ext cx="513545" cy="432048"/>
          </a:xfrm>
          <a:prstGeom prst="ellipse">
            <a:avLst/>
          </a:prstGeom>
          <a:solidFill>
            <a:srgbClr val="41AFC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8" name="投影片編號版面配置區 6">
            <a:extLst>
              <a:ext uri="{FF2B5EF4-FFF2-40B4-BE49-F238E27FC236}">
                <a16:creationId xmlns:a16="http://schemas.microsoft.com/office/drawing/2014/main" id="{EBCB99CE-F867-45CD-942A-46489E1422F2}"/>
              </a:ext>
            </a:extLst>
          </p:cNvPr>
          <p:cNvSpPr txBox="1">
            <a:spLocks/>
          </p:cNvSpPr>
          <p:nvPr/>
        </p:nvSpPr>
        <p:spPr>
          <a:xfrm>
            <a:off x="8730462" y="4840002"/>
            <a:ext cx="523782" cy="273844"/>
          </a:xfrm>
          <a:prstGeom prst="rect">
            <a:avLst/>
          </a:prstGeom>
        </p:spPr>
        <p:txBody>
          <a:bodyPr vert="horz" wrap="none" lIns="27000" rIns="27000" bIns="27000" rtlCol="0" anchor="ctr"/>
          <a:lstStyle/>
          <a:p>
            <a:pPr algn="ctr" defTabSz="685800">
              <a:defRPr/>
            </a:pPr>
            <a:fld id="{F2E02653-E980-4A52-9580-D20C9AF0866B}" type="slidenum">
              <a:rPr lang="zh-TW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pitchFamily="34" charset="0"/>
                <a:ea typeface="Arial Unicode MS" pitchFamily="34" charset="-120"/>
                <a:cs typeface="Arimo" pitchFamily="34" charset="0"/>
              </a:rPr>
              <a:pPr algn="ctr" defTabSz="685800">
                <a:defRPr/>
              </a:pPr>
              <a:t>23</a:t>
            </a:fld>
            <a:endParaRPr lang="zh-TW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mo" pitchFamily="34" charset="0"/>
              <a:ea typeface="Arial Unicode MS" pitchFamily="34" charset="-120"/>
              <a:cs typeface="Arimo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B94BC05-4C08-4217-8F7E-1402B44786FE}"/>
              </a:ext>
            </a:extLst>
          </p:cNvPr>
          <p:cNvSpPr txBox="1"/>
          <p:nvPr/>
        </p:nvSpPr>
        <p:spPr>
          <a:xfrm>
            <a:off x="-108520" y="684026"/>
            <a:ext cx="4230716" cy="4475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TW" altLang="en-US" sz="20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最具顯著效益之行銷推廣組合</a:t>
            </a:r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EACF7D0F-F339-4FD9-9B83-2520225B243B}"/>
              </a:ext>
            </a:extLst>
          </p:cNvPr>
          <p:cNvSpPr/>
          <p:nvPr/>
        </p:nvSpPr>
        <p:spPr>
          <a:xfrm>
            <a:off x="4048482" y="744364"/>
            <a:ext cx="4359404" cy="447565"/>
          </a:xfrm>
          <a:custGeom>
            <a:avLst/>
            <a:gdLst/>
            <a:ahLst/>
            <a:cxnLst/>
            <a:rect l="l" t="t" r="r" b="b"/>
            <a:pathLst>
              <a:path w="1851025" h="369570">
                <a:moveTo>
                  <a:pt x="0" y="369303"/>
                </a:moveTo>
                <a:lnTo>
                  <a:pt x="1850770" y="369303"/>
                </a:lnTo>
                <a:lnTo>
                  <a:pt x="1850770" y="0"/>
                </a:lnTo>
                <a:lnTo>
                  <a:pt x="0" y="0"/>
                </a:lnTo>
                <a:lnTo>
                  <a:pt x="0" y="369303"/>
                </a:lnTo>
                <a:close/>
              </a:path>
            </a:pathLst>
          </a:custGeom>
          <a:solidFill>
            <a:srgbClr val="508F2E"/>
          </a:solidFill>
        </p:spPr>
        <p:txBody>
          <a:bodyPr wrap="square" lIns="0" tIns="0" rIns="0" bIns="0" rtlCol="0"/>
          <a:lstStyle/>
          <a:p>
            <a:endParaRPr sz="1200" dirty="0">
              <a:latin typeface="+mn-ea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0930F04-A984-4DA7-914C-B507711C95ED}"/>
              </a:ext>
            </a:extLst>
          </p:cNvPr>
          <p:cNvSpPr txBox="1"/>
          <p:nvPr/>
        </p:nvSpPr>
        <p:spPr>
          <a:xfrm>
            <a:off x="3923928" y="744364"/>
            <a:ext cx="4608513" cy="367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針對</a:t>
            </a: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35-40</a:t>
            </a:r>
            <a:r>
              <a:rPr lang="zh-TW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歲男性</a:t>
            </a:r>
            <a:r>
              <a:rPr lang="zh-TW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提高</a:t>
            </a:r>
            <a:r>
              <a:rPr lang="zh-TW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食</a:t>
            </a:r>
            <a:r>
              <a:rPr lang="zh-TW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的優惠</a:t>
            </a:r>
          </a:p>
        </p:txBody>
      </p:sp>
      <p:sp>
        <p:nvSpPr>
          <p:cNvPr id="4" name="爆炸: 八角 3">
            <a:extLst>
              <a:ext uri="{FF2B5EF4-FFF2-40B4-BE49-F238E27FC236}">
                <a16:creationId xmlns:a16="http://schemas.microsoft.com/office/drawing/2014/main" id="{D35CDDFC-BDBC-42CD-A7CA-7B1AA43BC21A}"/>
              </a:ext>
            </a:extLst>
          </p:cNvPr>
          <p:cNvSpPr/>
          <p:nvPr/>
        </p:nvSpPr>
        <p:spPr>
          <a:xfrm>
            <a:off x="467544" y="1245827"/>
            <a:ext cx="2941529" cy="2294121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051078C-66B9-4E96-BB55-A5F6891DA74C}"/>
              </a:ext>
            </a:extLst>
          </p:cNvPr>
          <p:cNvSpPr txBox="1"/>
          <p:nvPr/>
        </p:nvSpPr>
        <p:spPr>
          <a:xfrm>
            <a:off x="-407352" y="2060414"/>
            <a:ext cx="4608513" cy="367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針對最具消費力之年齡層</a:t>
            </a:r>
            <a:endParaRPr lang="en-US" altLang="zh-TW" sz="16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推廣總收益占比第一</a:t>
            </a:r>
            <a:endParaRPr lang="en-US" altLang="zh-TW" sz="16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之產業</a:t>
            </a:r>
          </a:p>
        </p:txBody>
      </p:sp>
    </p:spTree>
    <p:extLst>
      <p:ext uri="{BB962C8B-B14F-4D97-AF65-F5344CB8AC3E}">
        <p14:creationId xmlns:p14="http://schemas.microsoft.com/office/powerpoint/2010/main" val="4033386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90DD-84DB-488E-B7FE-E0EB3A270CA5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0381BD0-CA9A-4A77-A661-774BA7E03398}"/>
              </a:ext>
            </a:extLst>
          </p:cNvPr>
          <p:cNvSpPr txBox="1"/>
          <p:nvPr/>
        </p:nvSpPr>
        <p:spPr>
          <a:xfrm>
            <a:off x="2107927" y="0"/>
            <a:ext cx="6649050" cy="70788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defPPr>
              <a:defRPr lang="zh-TW"/>
            </a:defPPr>
            <a:lvl1pPr marL="257175" indent="-257175" defTabSz="685800">
              <a:spcBef>
                <a:spcPts val="450"/>
              </a:spcBef>
              <a:buClr>
                <a:sysClr val="windowText" lastClr="000000"/>
              </a:buClr>
              <a:buSzPct val="110000"/>
              <a:buNone/>
              <a:defRPr sz="4000" b="1">
                <a:solidFill>
                  <a:srgbClr val="0F6FC6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en-US" altLang="zh-TW" dirty="0"/>
              <a:t>BI</a:t>
            </a:r>
            <a:r>
              <a:rPr lang="zh-TW" altLang="en-US" dirty="0"/>
              <a:t>未來展望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EC87DA4C-09EC-4D17-8713-AB7130C9ED9E}"/>
              </a:ext>
            </a:extLst>
          </p:cNvPr>
          <p:cNvSpPr txBox="1">
            <a:spLocks/>
          </p:cNvSpPr>
          <p:nvPr/>
        </p:nvSpPr>
        <p:spPr>
          <a:xfrm>
            <a:off x="1259632" y="1347614"/>
            <a:ext cx="6768752" cy="3816424"/>
          </a:xfrm>
          <a:prstGeom prst="rect">
            <a:avLst/>
          </a:prstGeom>
        </p:spPr>
        <p:txBody>
          <a:bodyPr vert="horz" lIns="68580" tIns="34290" rIns="68580" bIns="34290" numCol="2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685800">
              <a:spcBef>
                <a:spcPts val="450"/>
              </a:spcBef>
              <a:buClr>
                <a:sysClr val="windowText" lastClr="000000"/>
              </a:buClr>
              <a:buSzPct val="110000"/>
              <a:buNone/>
              <a:defRPr/>
            </a:pPr>
            <a:endParaRPr lang="zh-TW" altLang="en-US" b="1" cap="all" dirty="0">
              <a:solidFill>
                <a:srgbClr val="0F6FC6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97110" y="1275606"/>
            <a:ext cx="712289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TW" sz="2400" b="1" cap="all" dirty="0">
                <a:solidFill>
                  <a:srgbClr val="0F6FC6"/>
                </a:solidFill>
                <a:latin typeface="微軟正黑體" panose="020B0604030504040204" pitchFamily="34" charset="-120"/>
              </a:rPr>
              <a:t>1. </a:t>
            </a:r>
            <a:r>
              <a:rPr lang="zh-TW" altLang="en-US" sz="2400" b="1" cap="all" dirty="0">
                <a:solidFill>
                  <a:srgbClr val="0F6FC6"/>
                </a:solidFill>
                <a:latin typeface="微軟正黑體" panose="020B0604030504040204" pitchFamily="34" charset="-120"/>
              </a:rPr>
              <a:t>把更多條件加入分析</a:t>
            </a:r>
            <a:r>
              <a:rPr lang="en-US" altLang="zh-TW" sz="2400" b="1" cap="all" dirty="0">
                <a:solidFill>
                  <a:srgbClr val="0F6FC6"/>
                </a:solidFill>
                <a:latin typeface="微軟正黑體" panose="020B0604030504040204" pitchFamily="34" charset="-120"/>
              </a:rPr>
              <a:t>:</a:t>
            </a:r>
            <a:r>
              <a:rPr lang="zh-TW" altLang="en-US" sz="2400" b="1" cap="all" dirty="0">
                <a:solidFill>
                  <a:srgbClr val="0F6FC6"/>
                </a:solidFill>
                <a:latin typeface="微軟正黑體" panose="020B0604030504040204" pitchFamily="34" charset="-120"/>
              </a:rPr>
              <a:t>產業</a:t>
            </a:r>
            <a:r>
              <a:rPr lang="en-US" altLang="zh-TW" sz="2400" b="1" cap="all" dirty="0">
                <a:solidFill>
                  <a:srgbClr val="0F6FC6"/>
                </a:solidFill>
                <a:latin typeface="微軟正黑體" panose="020B0604030504040204" pitchFamily="34" charset="-120"/>
              </a:rPr>
              <a:t>.</a:t>
            </a:r>
            <a:r>
              <a:rPr lang="zh-TW" altLang="en-US" sz="2400" b="1" cap="all" dirty="0">
                <a:solidFill>
                  <a:srgbClr val="0F6FC6"/>
                </a:solidFill>
                <a:latin typeface="微軟正黑體" panose="020B0604030504040204" pitchFamily="34" charset="-120"/>
              </a:rPr>
              <a:t>教育程度</a:t>
            </a:r>
            <a:r>
              <a:rPr lang="en-US" altLang="zh-TW" sz="2400" b="1" cap="all" dirty="0">
                <a:solidFill>
                  <a:srgbClr val="0F6FC6"/>
                </a:solidFill>
                <a:latin typeface="微軟正黑體" panose="020B0604030504040204" pitchFamily="34" charset="-120"/>
              </a:rPr>
              <a:t>.</a:t>
            </a:r>
            <a:r>
              <a:rPr lang="zh-TW" altLang="en-US" sz="2400" b="1" cap="all" dirty="0">
                <a:solidFill>
                  <a:srgbClr val="0F6FC6"/>
                </a:solidFill>
                <a:latin typeface="微軟正黑體" panose="020B0604030504040204" pitchFamily="34" charset="-120"/>
              </a:rPr>
              <a:t>年收入</a:t>
            </a:r>
            <a:r>
              <a:rPr lang="en-US" altLang="zh-TW" sz="2400" b="1" cap="all" dirty="0">
                <a:solidFill>
                  <a:srgbClr val="0F6FC6"/>
                </a:solidFill>
                <a:latin typeface="微軟正黑體" panose="020B0604030504040204" pitchFamily="34" charset="-120"/>
              </a:rPr>
              <a:t>.</a:t>
            </a:r>
            <a:r>
              <a:rPr lang="zh-TW" altLang="en-US" sz="2400" b="1" cap="all" dirty="0">
                <a:solidFill>
                  <a:srgbClr val="0F6FC6"/>
                </a:solidFill>
                <a:latin typeface="微軟正黑體" panose="020B0604030504040204" pitchFamily="34" charset="-120"/>
              </a:rPr>
              <a:t>網購通路等等</a:t>
            </a:r>
          </a:p>
          <a:p>
            <a:r>
              <a:rPr lang="en-US" altLang="zh-TW" sz="2400" b="1" cap="all" dirty="0">
                <a:solidFill>
                  <a:srgbClr val="0F6FC6"/>
                </a:solidFill>
                <a:latin typeface="微軟正黑體" panose="020B0604030504040204" pitchFamily="34" charset="-120"/>
              </a:rPr>
              <a:t>2. </a:t>
            </a:r>
            <a:r>
              <a:rPr lang="zh-TW" altLang="en-US" sz="2400" b="1" cap="all" dirty="0">
                <a:solidFill>
                  <a:srgbClr val="0F6FC6"/>
                </a:solidFill>
                <a:latin typeface="微軟正黑體" panose="020B0604030504040204" pitchFamily="34" charset="-120"/>
              </a:rPr>
              <a:t>信用卡與異業的結合分析</a:t>
            </a:r>
          </a:p>
          <a:p>
            <a:r>
              <a:rPr lang="en-US" altLang="zh-TW" sz="2400" b="1" cap="all" dirty="0">
                <a:solidFill>
                  <a:srgbClr val="0F6FC6"/>
                </a:solidFill>
                <a:latin typeface="微軟正黑體" panose="020B0604030504040204" pitchFamily="34" charset="-120"/>
              </a:rPr>
              <a:t>3. </a:t>
            </a:r>
            <a:r>
              <a:rPr lang="zh-TW" altLang="en-US" sz="2400" b="1" cap="all" dirty="0">
                <a:solidFill>
                  <a:srgbClr val="0F6FC6"/>
                </a:solidFill>
                <a:latin typeface="微軟正黑體" panose="020B0604030504040204" pitchFamily="34" charset="-120"/>
              </a:rPr>
              <a:t>利用</a:t>
            </a:r>
            <a:r>
              <a:rPr lang="en-US" altLang="zh-TW" sz="2400" b="1" cap="all" dirty="0">
                <a:solidFill>
                  <a:srgbClr val="0F6FC6"/>
                </a:solidFill>
                <a:latin typeface="微軟正黑體" panose="020B0604030504040204" pitchFamily="34" charset="-120"/>
              </a:rPr>
              <a:t>PYTHON</a:t>
            </a:r>
            <a:r>
              <a:rPr lang="zh-TW" altLang="en-US" sz="2400" b="1" cap="all" dirty="0">
                <a:solidFill>
                  <a:srgbClr val="0F6FC6"/>
                </a:solidFill>
                <a:latin typeface="微軟正黑體" panose="020B0604030504040204" pitchFamily="34" charset="-120"/>
              </a:rPr>
              <a:t>來讓報告更精準</a:t>
            </a:r>
          </a:p>
          <a:p>
            <a:endParaRPr lang="zh-TW" altLang="en-US" sz="2400" b="1" dirty="0">
              <a:solidFill>
                <a:schemeClr val="tx2"/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00" y="2529096"/>
            <a:ext cx="5636196" cy="251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47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7233D141-6983-4CCC-8A08-162C6EC36F47}"/>
              </a:ext>
            </a:extLst>
          </p:cNvPr>
          <p:cNvSpPr txBox="1">
            <a:spLocks/>
          </p:cNvSpPr>
          <p:nvPr/>
        </p:nvSpPr>
        <p:spPr>
          <a:xfrm>
            <a:off x="0" y="2122968"/>
            <a:ext cx="9144000" cy="89756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defPPr>
              <a:defRPr lang="zh-TW"/>
            </a:defPPr>
            <a:lvl1pPr marL="257175" indent="-257175" defTabSz="685800">
              <a:spcBef>
                <a:spcPts val="450"/>
              </a:spcBef>
              <a:buClr>
                <a:sysClr val="windowText" lastClr="000000"/>
              </a:buClr>
              <a:buSzPct val="110000"/>
              <a:buNone/>
              <a:defRPr sz="4000" b="1">
                <a:solidFill>
                  <a:srgbClr val="0F6FC6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algn="ctr"/>
            <a:r>
              <a:rPr lang="zh-TW" altLang="en-US" sz="5400" dirty="0"/>
              <a:t>簡報結束</a:t>
            </a:r>
            <a:endParaRPr lang="en-US" altLang="zh-TW" sz="5400" dirty="0"/>
          </a:p>
          <a:p>
            <a:pPr algn="ctr"/>
            <a:r>
              <a:rPr lang="zh-TW" altLang="en-US" sz="5400" dirty="0"/>
              <a:t>謝謝聆聽</a:t>
            </a:r>
            <a:endParaRPr lang="en-US" altLang="zh-TW" sz="5400" dirty="0"/>
          </a:p>
        </p:txBody>
      </p:sp>
    </p:spTree>
    <p:extLst>
      <p:ext uri="{BB962C8B-B14F-4D97-AF65-F5344CB8AC3E}">
        <p14:creationId xmlns:p14="http://schemas.microsoft.com/office/powerpoint/2010/main" val="568549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>
            <a:extLst>
              <a:ext uri="{FF2B5EF4-FFF2-40B4-BE49-F238E27FC236}">
                <a16:creationId xmlns:a16="http://schemas.microsoft.com/office/drawing/2014/main" id="{40898D14-6184-4BDF-BCBE-AB1D114766EC}"/>
              </a:ext>
            </a:extLst>
          </p:cNvPr>
          <p:cNvSpPr txBox="1">
            <a:spLocks/>
          </p:cNvSpPr>
          <p:nvPr/>
        </p:nvSpPr>
        <p:spPr>
          <a:xfrm>
            <a:off x="3505484" y="188269"/>
            <a:ext cx="3276311" cy="47448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defPPr>
              <a:defRPr lang="zh-TW"/>
            </a:defPPr>
            <a:lvl1pPr marL="257175" indent="-257175" defTabSz="685800">
              <a:spcBef>
                <a:spcPts val="450"/>
              </a:spcBef>
              <a:buClr>
                <a:sysClr val="windowText" lastClr="000000"/>
              </a:buClr>
              <a:buSzPct val="110000"/>
              <a:buNone/>
              <a:defRPr sz="3000" b="1">
                <a:solidFill>
                  <a:srgbClr val="0F6FC6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z="4000" dirty="0">
                <a:solidFill>
                  <a:schemeClr val="tx1"/>
                </a:solidFill>
              </a:rPr>
              <a:t>研究動機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5ED75912-00D3-4292-9FD8-04D5893DC440}"/>
              </a:ext>
            </a:extLst>
          </p:cNvPr>
          <p:cNvSpPr/>
          <p:nvPr/>
        </p:nvSpPr>
        <p:spPr>
          <a:xfrm>
            <a:off x="8756977" y="4840003"/>
            <a:ext cx="513545" cy="432048"/>
          </a:xfrm>
          <a:prstGeom prst="ellipse">
            <a:avLst/>
          </a:prstGeom>
          <a:solidFill>
            <a:srgbClr val="41AFC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0" name="投影片編號版面配置區 6">
            <a:extLst>
              <a:ext uri="{FF2B5EF4-FFF2-40B4-BE49-F238E27FC236}">
                <a16:creationId xmlns:a16="http://schemas.microsoft.com/office/drawing/2014/main" id="{4F79DC3E-53D0-4C70-9E87-3A4017631184}"/>
              </a:ext>
            </a:extLst>
          </p:cNvPr>
          <p:cNvSpPr txBox="1">
            <a:spLocks/>
          </p:cNvSpPr>
          <p:nvPr/>
        </p:nvSpPr>
        <p:spPr>
          <a:xfrm>
            <a:off x="8730462" y="4840002"/>
            <a:ext cx="523782" cy="273844"/>
          </a:xfrm>
          <a:prstGeom prst="rect">
            <a:avLst/>
          </a:prstGeom>
        </p:spPr>
        <p:txBody>
          <a:bodyPr vert="horz" wrap="none" lIns="27000" rIns="27000" bIns="27000" rtlCol="0" anchor="ctr"/>
          <a:lstStyle/>
          <a:p>
            <a:pPr algn="ctr" defTabSz="685800">
              <a:defRPr/>
            </a:pPr>
            <a:fld id="{F2E02653-E980-4A52-9580-D20C9AF0866B}" type="slidenum">
              <a:rPr lang="zh-TW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pitchFamily="34" charset="0"/>
                <a:ea typeface="Arial Unicode MS" pitchFamily="34" charset="-120"/>
                <a:cs typeface="Arimo" pitchFamily="34" charset="0"/>
              </a:rPr>
              <a:pPr algn="ctr" defTabSz="685800">
                <a:defRPr/>
              </a:pPr>
              <a:t>3</a:t>
            </a:fld>
            <a:endParaRPr lang="zh-TW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mo" pitchFamily="34" charset="0"/>
              <a:ea typeface="Arial Unicode MS" pitchFamily="34" charset="-120"/>
              <a:cs typeface="Arimo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1422A13-681B-434F-AABA-39011CE54DA7}"/>
              </a:ext>
            </a:extLst>
          </p:cNvPr>
          <p:cNvSpPr txBox="1"/>
          <p:nvPr/>
        </p:nvSpPr>
        <p:spPr>
          <a:xfrm>
            <a:off x="1043607" y="1203598"/>
            <a:ext cx="6120681" cy="25922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TW" altLang="en-US" sz="30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藉由大數據分析來協助信用卡行銷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8AD0F3B-C188-4BD2-870B-95508D458C8C}"/>
              </a:ext>
            </a:extLst>
          </p:cNvPr>
          <p:cNvSpPr txBox="1"/>
          <p:nvPr/>
        </p:nvSpPr>
        <p:spPr>
          <a:xfrm>
            <a:off x="1187624" y="1923678"/>
            <a:ext cx="6120681" cy="25922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200000"/>
              </a:lnSpc>
            </a:pPr>
            <a:r>
              <a:rPr lang="zh-TW" altLang="en-US" sz="2800" b="1" dirty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更精確</a:t>
            </a:r>
            <a:r>
              <a:rPr lang="zh-TW" altLang="en-US" sz="28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的評估受眾</a:t>
            </a:r>
            <a:endParaRPr lang="en-US" altLang="zh-TW" sz="2800" b="1" dirty="0">
              <a:effectLst>
                <a:outerShdw blurRad="50800" dist="50800" dir="5400000" algn="ctr" rotWithShape="0">
                  <a:schemeClr val="bg1"/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TW" altLang="en-US" sz="2800" b="1" dirty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更即時</a:t>
            </a:r>
            <a:r>
              <a:rPr lang="zh-TW" altLang="en-US" sz="28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的調整優惠</a:t>
            </a:r>
            <a:endParaRPr lang="en-US" altLang="zh-TW" sz="2800" b="1" dirty="0">
              <a:effectLst>
                <a:outerShdw blurRad="50800" dist="50800" dir="5400000" algn="ctr" rotWithShape="0">
                  <a:schemeClr val="bg1"/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TW" altLang="en-US" sz="2800" b="1" dirty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更客觀</a:t>
            </a:r>
            <a:r>
              <a:rPr lang="zh-TW" altLang="en-US" sz="28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的預測未來趨勢</a:t>
            </a:r>
            <a:endParaRPr lang="en-US" altLang="zh-TW" sz="2800" b="1" dirty="0">
              <a:effectLst>
                <a:outerShdw blurRad="50800" dist="50800" dir="5400000" algn="ctr" rotWithShape="0">
                  <a:schemeClr val="bg1"/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圖形 3" descr="業績成長 以實心填滿">
            <a:extLst>
              <a:ext uri="{FF2B5EF4-FFF2-40B4-BE49-F238E27FC236}">
                <a16:creationId xmlns:a16="http://schemas.microsoft.com/office/drawing/2014/main" id="{8229F1D6-777C-4807-B0A6-003149F90C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5560" y="3911857"/>
            <a:ext cx="1021478" cy="1021478"/>
          </a:xfrm>
          <a:prstGeom prst="rect">
            <a:avLst/>
          </a:prstGeom>
        </p:spPr>
      </p:pic>
      <p:pic>
        <p:nvPicPr>
          <p:cNvPr id="6" name="圖形 5" descr="目標對象 以實心填滿">
            <a:extLst>
              <a:ext uri="{FF2B5EF4-FFF2-40B4-BE49-F238E27FC236}">
                <a16:creationId xmlns:a16="http://schemas.microsoft.com/office/drawing/2014/main" id="{0F7A9D47-6768-4682-A30D-4C864FF43A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79003" y="1759145"/>
            <a:ext cx="1159278" cy="1159278"/>
          </a:xfrm>
          <a:prstGeom prst="rect">
            <a:avLst/>
          </a:prstGeom>
        </p:spPr>
      </p:pic>
      <p:pic>
        <p:nvPicPr>
          <p:cNvPr id="12" name="圖形 11" descr="稅金 以實心填滿">
            <a:extLst>
              <a:ext uri="{FF2B5EF4-FFF2-40B4-BE49-F238E27FC236}">
                <a16:creationId xmlns:a16="http://schemas.microsoft.com/office/drawing/2014/main" id="{8F3ABCA2-7389-47FB-AB0C-4E256BB0657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68977" y="2774407"/>
            <a:ext cx="1021479" cy="102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82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5E3FAA-3DDB-4DBF-BCC2-1D713222E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48" y="1272281"/>
            <a:ext cx="6336704" cy="2598937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marL="257175" indent="-257175" defTabSz="685800">
              <a:spcBef>
                <a:spcPts val="450"/>
              </a:spcBef>
              <a:buClr>
                <a:sysClr val="windowText" lastClr="000000"/>
              </a:buClr>
              <a:buSzPct val="110000"/>
              <a:buNone/>
            </a:pPr>
            <a:r>
              <a:rPr lang="zh-TW" altLang="en-US" sz="4000" b="1" cap="all" dirty="0">
                <a:solidFill>
                  <a:srgbClr val="0F6FC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壹、數據分析流程</a:t>
            </a:r>
          </a:p>
          <a:p>
            <a:pPr marL="257175" indent="-257175" defTabSz="685800">
              <a:spcBef>
                <a:spcPts val="450"/>
              </a:spcBef>
              <a:buClr>
                <a:sysClr val="windowText" lastClr="000000"/>
              </a:buClr>
              <a:buSzPct val="110000"/>
              <a:buNone/>
            </a:pPr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en-US" altLang="zh-TW" sz="4000" b="1" dirty="0">
                <a:latin typeface="微軟正黑體" pitchFamily="34" charset="-120"/>
                <a:ea typeface="微軟正黑體" pitchFamily="34" charset="-120"/>
              </a:rPr>
              <a:t>(1)</a:t>
            </a:r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資料來源</a:t>
            </a:r>
            <a:endParaRPr lang="en-US" altLang="zh-TW" sz="4000" b="1" dirty="0">
              <a:latin typeface="微軟正黑體" pitchFamily="34" charset="-120"/>
              <a:ea typeface="微軟正黑體" pitchFamily="34" charset="-120"/>
            </a:endParaRPr>
          </a:p>
          <a:p>
            <a:pPr marL="257175" indent="-257175" defTabSz="685800">
              <a:spcBef>
                <a:spcPts val="450"/>
              </a:spcBef>
              <a:buClr>
                <a:sysClr val="windowText" lastClr="000000"/>
              </a:buClr>
              <a:buSzPct val="110000"/>
              <a:buNone/>
            </a:pPr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en-US" altLang="zh-TW" sz="4000" b="1" dirty="0">
                <a:latin typeface="微軟正黑體" pitchFamily="34" charset="-120"/>
                <a:ea typeface="微軟正黑體" pitchFamily="34" charset="-120"/>
              </a:rPr>
              <a:t>(2)</a:t>
            </a:r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資料蒐集</a:t>
            </a:r>
            <a:endParaRPr lang="en-US" altLang="zh-TW" sz="4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13DB9906-3893-4AAC-B90B-9FB9B2E8AC0B}"/>
              </a:ext>
            </a:extLst>
          </p:cNvPr>
          <p:cNvSpPr/>
          <p:nvPr/>
        </p:nvSpPr>
        <p:spPr>
          <a:xfrm>
            <a:off x="8756977" y="4840003"/>
            <a:ext cx="513545" cy="432048"/>
          </a:xfrm>
          <a:prstGeom prst="ellipse">
            <a:avLst/>
          </a:prstGeom>
          <a:solidFill>
            <a:srgbClr val="41AFC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" name="投影片編號版面配置區 6">
            <a:extLst>
              <a:ext uri="{FF2B5EF4-FFF2-40B4-BE49-F238E27FC236}">
                <a16:creationId xmlns:a16="http://schemas.microsoft.com/office/drawing/2014/main" id="{1328EC59-D73A-4AC8-A8AB-6A0C9904E823}"/>
              </a:ext>
            </a:extLst>
          </p:cNvPr>
          <p:cNvSpPr txBox="1">
            <a:spLocks/>
          </p:cNvSpPr>
          <p:nvPr/>
        </p:nvSpPr>
        <p:spPr>
          <a:xfrm>
            <a:off x="8730462" y="4840002"/>
            <a:ext cx="523782" cy="273844"/>
          </a:xfrm>
          <a:prstGeom prst="rect">
            <a:avLst/>
          </a:prstGeom>
        </p:spPr>
        <p:txBody>
          <a:bodyPr vert="horz" wrap="none" lIns="27000" rIns="27000" bIns="27000" rtlCol="0" anchor="ctr"/>
          <a:lstStyle/>
          <a:p>
            <a:pPr algn="ctr" defTabSz="685800">
              <a:defRPr/>
            </a:pPr>
            <a:fld id="{F2E02653-E980-4A52-9580-D20C9AF0866B}" type="slidenum">
              <a:rPr lang="zh-TW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pitchFamily="34" charset="0"/>
                <a:ea typeface="Arial Unicode MS" pitchFamily="34" charset="-120"/>
                <a:cs typeface="Arimo" pitchFamily="34" charset="0"/>
              </a:rPr>
              <a:pPr algn="ctr" defTabSz="685800">
                <a:defRPr/>
              </a:pPr>
              <a:t>4</a:t>
            </a:fld>
            <a:endParaRPr lang="zh-TW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mo" pitchFamily="34" charset="0"/>
              <a:ea typeface="Arial Unicode MS" pitchFamily="34" charset="-120"/>
              <a:cs typeface="Arim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400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6">
            <a:extLst>
              <a:ext uri="{FF2B5EF4-FFF2-40B4-BE49-F238E27FC236}">
                <a16:creationId xmlns:a16="http://schemas.microsoft.com/office/drawing/2014/main" id="{C0381BD0-CA9A-4A77-A661-774BA7E03398}"/>
              </a:ext>
            </a:extLst>
          </p:cNvPr>
          <p:cNvSpPr txBox="1"/>
          <p:nvPr/>
        </p:nvSpPr>
        <p:spPr>
          <a:xfrm>
            <a:off x="2107927" y="0"/>
            <a:ext cx="4804333" cy="70788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defPPr>
              <a:defRPr lang="zh-TW"/>
            </a:defPPr>
            <a:lvl1pPr marL="257175" indent="-257175" defTabSz="685800">
              <a:spcBef>
                <a:spcPts val="450"/>
              </a:spcBef>
              <a:buClr>
                <a:sysClr val="windowText" lastClr="000000"/>
              </a:buClr>
              <a:buSzPct val="110000"/>
              <a:buNone/>
              <a:defRPr sz="4000" b="1">
                <a:solidFill>
                  <a:srgbClr val="0F6FC6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/>
              <a:t>資料來源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D677BF-A3C1-4F1C-85AF-27A10DE6845F}"/>
              </a:ext>
            </a:extLst>
          </p:cNvPr>
          <p:cNvSpPr/>
          <p:nvPr/>
        </p:nvSpPr>
        <p:spPr>
          <a:xfrm>
            <a:off x="6048164" y="1650111"/>
            <a:ext cx="864096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A6EA7E4-A03F-447E-A7DB-474D6ED8ABB1}"/>
              </a:ext>
            </a:extLst>
          </p:cNvPr>
          <p:cNvSpPr/>
          <p:nvPr/>
        </p:nvSpPr>
        <p:spPr>
          <a:xfrm>
            <a:off x="8756977" y="4840003"/>
            <a:ext cx="513545" cy="432048"/>
          </a:xfrm>
          <a:prstGeom prst="ellipse">
            <a:avLst/>
          </a:prstGeom>
          <a:solidFill>
            <a:srgbClr val="41AFC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8" name="投影片編號版面配置區 6">
            <a:extLst>
              <a:ext uri="{FF2B5EF4-FFF2-40B4-BE49-F238E27FC236}">
                <a16:creationId xmlns:a16="http://schemas.microsoft.com/office/drawing/2014/main" id="{EBCB99CE-F867-45CD-942A-46489E1422F2}"/>
              </a:ext>
            </a:extLst>
          </p:cNvPr>
          <p:cNvSpPr txBox="1">
            <a:spLocks/>
          </p:cNvSpPr>
          <p:nvPr/>
        </p:nvSpPr>
        <p:spPr>
          <a:xfrm>
            <a:off x="8730462" y="4840002"/>
            <a:ext cx="523782" cy="273844"/>
          </a:xfrm>
          <a:prstGeom prst="rect">
            <a:avLst/>
          </a:prstGeom>
        </p:spPr>
        <p:txBody>
          <a:bodyPr vert="horz" wrap="none" lIns="27000" rIns="27000" bIns="27000" rtlCol="0" anchor="ctr"/>
          <a:lstStyle/>
          <a:p>
            <a:pPr algn="ctr" defTabSz="685800">
              <a:defRPr/>
            </a:pPr>
            <a:fld id="{F2E02653-E980-4A52-9580-D20C9AF0866B}" type="slidenum">
              <a:rPr lang="zh-TW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pitchFamily="34" charset="0"/>
                <a:ea typeface="Arial Unicode MS" pitchFamily="34" charset="-120"/>
                <a:cs typeface="Arimo" pitchFamily="34" charset="0"/>
              </a:rPr>
              <a:pPr algn="ctr" defTabSz="685800">
                <a:defRPr/>
              </a:pPr>
              <a:t>5</a:t>
            </a:fld>
            <a:endParaRPr lang="zh-TW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mo" pitchFamily="34" charset="0"/>
              <a:ea typeface="Arial Unicode MS" pitchFamily="34" charset="-120"/>
              <a:cs typeface="Arimo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12355DB-6BDA-426B-B206-C4A5D6B5D4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364"/>
          <a:stretch/>
        </p:blipFill>
        <p:spPr>
          <a:xfrm>
            <a:off x="89756" y="915566"/>
            <a:ext cx="8964488" cy="4104456"/>
          </a:xfrm>
          <a:prstGeom prst="rect">
            <a:avLst/>
          </a:prstGeom>
        </p:spPr>
      </p:pic>
      <p:sp>
        <p:nvSpPr>
          <p:cNvPr id="22" name="矩形 5">
            <a:extLst>
              <a:ext uri="{FF2B5EF4-FFF2-40B4-BE49-F238E27FC236}">
                <a16:creationId xmlns:a16="http://schemas.microsoft.com/office/drawing/2014/main" id="{96A020E0-71E7-43B6-8230-6A1BC3777BF8}"/>
              </a:ext>
            </a:extLst>
          </p:cNvPr>
          <p:cNvSpPr/>
          <p:nvPr/>
        </p:nvSpPr>
        <p:spPr>
          <a:xfrm>
            <a:off x="1409964" y="843559"/>
            <a:ext cx="2657980" cy="576063"/>
          </a:xfrm>
          <a:prstGeom prst="flowChartProcess">
            <a:avLst/>
          </a:prstGeom>
          <a:solidFill>
            <a:srgbClr val="F97BEA"/>
          </a:solidFill>
          <a:ln>
            <a:solidFill>
              <a:srgbClr val="F97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/>
              <a:t>      政府開放資料平臺</a:t>
            </a:r>
            <a:endParaRPr lang="zh-TW" altLang="en-US" sz="2000" b="1" dirty="0">
              <a:latin typeface="+mn-ea"/>
            </a:endParaRPr>
          </a:p>
        </p:txBody>
      </p:sp>
      <p:sp>
        <p:nvSpPr>
          <p:cNvPr id="24" name="矩形 10">
            <a:extLst>
              <a:ext uri="{FF2B5EF4-FFF2-40B4-BE49-F238E27FC236}">
                <a16:creationId xmlns:a16="http://schemas.microsoft.com/office/drawing/2014/main" id="{A98F7AA2-8F8C-4176-A028-0C256B40FCE1}"/>
              </a:ext>
            </a:extLst>
          </p:cNvPr>
          <p:cNvSpPr/>
          <p:nvPr/>
        </p:nvSpPr>
        <p:spPr>
          <a:xfrm>
            <a:off x="3707904" y="3147815"/>
            <a:ext cx="3888432" cy="576063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/>
              <a:t>        輸入關鍵字：「信用卡 年齡」</a:t>
            </a:r>
          </a:p>
        </p:txBody>
      </p:sp>
      <p:pic>
        <p:nvPicPr>
          <p:cNvPr id="25" name="圖形 24" descr="徽章 1 以實心填滿">
            <a:extLst>
              <a:ext uri="{FF2B5EF4-FFF2-40B4-BE49-F238E27FC236}">
                <a16:creationId xmlns:a16="http://schemas.microsoft.com/office/drawing/2014/main" id="{8DA6B1FE-A18B-48A2-8DA0-068FF84329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9964" y="843559"/>
            <a:ext cx="576000" cy="576000"/>
          </a:xfrm>
          <a:prstGeom prst="rect">
            <a:avLst/>
          </a:prstGeom>
        </p:spPr>
      </p:pic>
      <p:pic>
        <p:nvPicPr>
          <p:cNvPr id="26" name="圖形 25" descr="識別證 以實心填滿">
            <a:extLst>
              <a:ext uri="{FF2B5EF4-FFF2-40B4-BE49-F238E27FC236}">
                <a16:creationId xmlns:a16="http://schemas.microsoft.com/office/drawing/2014/main" id="{EBBEA58D-7830-42F5-9FA2-19BA787D829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07903" y="3147815"/>
            <a:ext cx="576000" cy="576000"/>
          </a:xfrm>
          <a:prstGeom prst="rect">
            <a:avLst/>
          </a:prstGeom>
        </p:spPr>
      </p:pic>
      <p:sp>
        <p:nvSpPr>
          <p:cNvPr id="29" name="矩形 10">
            <a:extLst>
              <a:ext uri="{FF2B5EF4-FFF2-40B4-BE49-F238E27FC236}">
                <a16:creationId xmlns:a16="http://schemas.microsoft.com/office/drawing/2014/main" id="{99DA0EB1-3AF4-4D9B-88BC-E6582CB6731E}"/>
              </a:ext>
            </a:extLst>
          </p:cNvPr>
          <p:cNvSpPr/>
          <p:nvPr/>
        </p:nvSpPr>
        <p:spPr>
          <a:xfrm>
            <a:off x="3147712" y="4379608"/>
            <a:ext cx="5904657" cy="576000"/>
          </a:xfrm>
          <a:prstGeom prst="flowChartProcess">
            <a:avLst/>
          </a:prstGeom>
          <a:solidFill>
            <a:srgbClr val="FFD19F"/>
          </a:solidFill>
          <a:ln>
            <a:solidFill>
              <a:srgbClr val="FFD1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      確認所需資料</a:t>
            </a:r>
            <a:r>
              <a:rPr lang="en-US" altLang="zh-TW" sz="2000" dirty="0"/>
              <a:t>(</a:t>
            </a:r>
            <a:r>
              <a:rPr lang="zh-TW" altLang="en-US" sz="2000" dirty="0">
                <a:solidFill>
                  <a:srgbClr val="FF0000"/>
                </a:solidFill>
              </a:rPr>
              <a:t>兩性</a:t>
            </a:r>
            <a:r>
              <a:rPr lang="en-US" altLang="zh-TW" sz="2000" dirty="0">
                <a:solidFill>
                  <a:srgbClr val="FF0000"/>
                </a:solidFill>
              </a:rPr>
              <a:t>X</a:t>
            </a:r>
            <a:r>
              <a:rPr lang="zh-TW" altLang="en-US" sz="2000" dirty="0">
                <a:solidFill>
                  <a:srgbClr val="FF0000"/>
                </a:solidFill>
              </a:rPr>
              <a:t>各年齡層</a:t>
            </a:r>
            <a:r>
              <a:rPr lang="en-US" altLang="zh-TW" sz="2000" dirty="0">
                <a:solidFill>
                  <a:srgbClr val="FF0000"/>
                </a:solidFill>
              </a:rPr>
              <a:t>X</a:t>
            </a:r>
            <a:r>
              <a:rPr lang="zh-TW" altLang="en-US" sz="2000" dirty="0">
                <a:solidFill>
                  <a:srgbClr val="FF0000"/>
                </a:solidFill>
              </a:rPr>
              <a:t>各縣市消費樣態</a:t>
            </a:r>
            <a:r>
              <a:rPr lang="en-US" altLang="zh-TW" sz="2000" dirty="0"/>
              <a:t>)</a:t>
            </a:r>
            <a:endParaRPr lang="zh-TW" altLang="en-US" sz="2000" b="1" dirty="0"/>
          </a:p>
        </p:txBody>
      </p:sp>
      <p:pic>
        <p:nvPicPr>
          <p:cNvPr id="28" name="圖形 27" descr="徽章 3 以實心填滿">
            <a:extLst>
              <a:ext uri="{FF2B5EF4-FFF2-40B4-BE49-F238E27FC236}">
                <a16:creationId xmlns:a16="http://schemas.microsoft.com/office/drawing/2014/main" id="{FCA0F848-CB7C-492C-ABB5-6016BA267EC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66770" y="4370650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0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圖片 28">
            <a:extLst>
              <a:ext uri="{FF2B5EF4-FFF2-40B4-BE49-F238E27FC236}">
                <a16:creationId xmlns:a16="http://schemas.microsoft.com/office/drawing/2014/main" id="{87C24212-81CE-4612-B6C0-60DB2CBE6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32" y="812049"/>
            <a:ext cx="5643403" cy="4207974"/>
          </a:xfrm>
          <a:prstGeom prst="rect">
            <a:avLst/>
          </a:prstGeom>
        </p:spPr>
      </p:pic>
      <p:grpSp>
        <p:nvGrpSpPr>
          <p:cNvPr id="25" name="群組 24">
            <a:extLst>
              <a:ext uri="{FF2B5EF4-FFF2-40B4-BE49-F238E27FC236}">
                <a16:creationId xmlns:a16="http://schemas.microsoft.com/office/drawing/2014/main" id="{C22A5089-AC0A-4608-B122-B43EDAAE7AEF}"/>
              </a:ext>
            </a:extLst>
          </p:cNvPr>
          <p:cNvGrpSpPr/>
          <p:nvPr/>
        </p:nvGrpSpPr>
        <p:grpSpPr>
          <a:xfrm>
            <a:off x="2762161" y="4039853"/>
            <a:ext cx="2247496" cy="707886"/>
            <a:chOff x="2267744" y="851398"/>
            <a:chExt cx="2664296" cy="645200"/>
          </a:xfrm>
        </p:grpSpPr>
        <p:sp>
          <p:nvSpPr>
            <p:cNvPr id="26" name="object 15">
              <a:extLst>
                <a:ext uri="{FF2B5EF4-FFF2-40B4-BE49-F238E27FC236}">
                  <a16:creationId xmlns:a16="http://schemas.microsoft.com/office/drawing/2014/main" id="{5325A331-A9F4-4956-8F7D-507A7A56831C}"/>
                </a:ext>
              </a:extLst>
            </p:cNvPr>
            <p:cNvSpPr/>
            <p:nvPr/>
          </p:nvSpPr>
          <p:spPr>
            <a:xfrm>
              <a:off x="2339752" y="851398"/>
              <a:ext cx="2520280" cy="645200"/>
            </a:xfrm>
            <a:custGeom>
              <a:avLst/>
              <a:gdLst/>
              <a:ahLst/>
              <a:cxnLst/>
              <a:rect l="l" t="t" r="r" b="b"/>
              <a:pathLst>
                <a:path w="1851025" h="369570">
                  <a:moveTo>
                    <a:pt x="0" y="369303"/>
                  </a:moveTo>
                  <a:lnTo>
                    <a:pt x="1850770" y="369303"/>
                  </a:lnTo>
                  <a:lnTo>
                    <a:pt x="1850770" y="0"/>
                  </a:lnTo>
                  <a:lnTo>
                    <a:pt x="0" y="0"/>
                  </a:lnTo>
                  <a:lnTo>
                    <a:pt x="0" y="369303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 sz="1200" dirty="0">
                <a:latin typeface="+mn-ea"/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3EF67F7B-B556-4060-902B-1E4E8E09A2DD}"/>
                </a:ext>
              </a:extLst>
            </p:cNvPr>
            <p:cNvSpPr txBox="1"/>
            <p:nvPr/>
          </p:nvSpPr>
          <p:spPr>
            <a:xfrm>
              <a:off x="2267744" y="935693"/>
              <a:ext cx="2664296" cy="5295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zh-TW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        檔案下載</a:t>
              </a: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0381BD0-CA9A-4A77-A661-774BA7E03398}"/>
              </a:ext>
            </a:extLst>
          </p:cNvPr>
          <p:cNvSpPr txBox="1"/>
          <p:nvPr/>
        </p:nvSpPr>
        <p:spPr>
          <a:xfrm>
            <a:off x="2107927" y="0"/>
            <a:ext cx="4804333" cy="70788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defPPr>
              <a:defRPr lang="zh-TW"/>
            </a:defPPr>
            <a:lvl1pPr marL="257175" indent="-257175" defTabSz="685800">
              <a:spcBef>
                <a:spcPts val="450"/>
              </a:spcBef>
              <a:buClr>
                <a:sysClr val="windowText" lastClr="000000"/>
              </a:buClr>
              <a:buSzPct val="110000"/>
              <a:buNone/>
              <a:defRPr sz="4000" b="1">
                <a:solidFill>
                  <a:srgbClr val="0F6FC6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/>
              <a:t>資料蒐集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A6EA7E4-A03F-447E-A7DB-474D6ED8ABB1}"/>
              </a:ext>
            </a:extLst>
          </p:cNvPr>
          <p:cNvSpPr/>
          <p:nvPr/>
        </p:nvSpPr>
        <p:spPr>
          <a:xfrm>
            <a:off x="8756977" y="4840003"/>
            <a:ext cx="513545" cy="432048"/>
          </a:xfrm>
          <a:prstGeom prst="ellipse">
            <a:avLst/>
          </a:prstGeom>
          <a:solidFill>
            <a:srgbClr val="41AFC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8" name="投影片編號版面配置區 6">
            <a:extLst>
              <a:ext uri="{FF2B5EF4-FFF2-40B4-BE49-F238E27FC236}">
                <a16:creationId xmlns:a16="http://schemas.microsoft.com/office/drawing/2014/main" id="{EBCB99CE-F867-45CD-942A-46489E1422F2}"/>
              </a:ext>
            </a:extLst>
          </p:cNvPr>
          <p:cNvSpPr txBox="1">
            <a:spLocks/>
          </p:cNvSpPr>
          <p:nvPr/>
        </p:nvSpPr>
        <p:spPr>
          <a:xfrm>
            <a:off x="8730462" y="4840002"/>
            <a:ext cx="523782" cy="273844"/>
          </a:xfrm>
          <a:prstGeom prst="rect">
            <a:avLst/>
          </a:prstGeom>
        </p:spPr>
        <p:txBody>
          <a:bodyPr vert="horz" wrap="none" lIns="27000" rIns="27000" bIns="27000" rtlCol="0" anchor="ctr"/>
          <a:lstStyle/>
          <a:p>
            <a:pPr algn="ctr" defTabSz="685800">
              <a:defRPr/>
            </a:pPr>
            <a:fld id="{F2E02653-E980-4A52-9580-D20C9AF0866B}" type="slidenum">
              <a:rPr lang="zh-TW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pitchFamily="34" charset="0"/>
                <a:ea typeface="Arial Unicode MS" pitchFamily="34" charset="-120"/>
                <a:cs typeface="Arimo" pitchFamily="34" charset="0"/>
              </a:rPr>
              <a:pPr algn="ctr" defTabSz="685800">
                <a:defRPr/>
              </a:pPr>
              <a:t>6</a:t>
            </a:fld>
            <a:endParaRPr lang="zh-TW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mo" pitchFamily="34" charset="0"/>
              <a:ea typeface="Arial Unicode MS" pitchFamily="34" charset="-120"/>
              <a:cs typeface="Arimo" pitchFamily="34" charset="0"/>
            </a:endParaRPr>
          </a:p>
        </p:txBody>
      </p:sp>
      <p:pic>
        <p:nvPicPr>
          <p:cNvPr id="22" name="圖形 21" descr="徽章 4 以實心填滿">
            <a:extLst>
              <a:ext uri="{FF2B5EF4-FFF2-40B4-BE49-F238E27FC236}">
                <a16:creationId xmlns:a16="http://schemas.microsoft.com/office/drawing/2014/main" id="{2A30158F-9AC8-4BB5-9B0D-E4BCB600E2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1800" y="3981312"/>
            <a:ext cx="792024" cy="792024"/>
          </a:xfrm>
          <a:prstGeom prst="rect">
            <a:avLst/>
          </a:prstGeom>
        </p:spPr>
      </p:pic>
      <p:grpSp>
        <p:nvGrpSpPr>
          <p:cNvPr id="4" name="群組 3">
            <a:extLst>
              <a:ext uri="{FF2B5EF4-FFF2-40B4-BE49-F238E27FC236}">
                <a16:creationId xmlns:a16="http://schemas.microsoft.com/office/drawing/2014/main" id="{1F4FBFDD-7428-4D9F-8937-120D36FFE50F}"/>
              </a:ext>
            </a:extLst>
          </p:cNvPr>
          <p:cNvGrpSpPr/>
          <p:nvPr/>
        </p:nvGrpSpPr>
        <p:grpSpPr>
          <a:xfrm>
            <a:off x="5549353" y="993716"/>
            <a:ext cx="3366620" cy="679581"/>
            <a:chOff x="2267744" y="851398"/>
            <a:chExt cx="2664296" cy="645200"/>
          </a:xfrm>
        </p:grpSpPr>
        <p:sp>
          <p:nvSpPr>
            <p:cNvPr id="20" name="object 15">
              <a:extLst>
                <a:ext uri="{FF2B5EF4-FFF2-40B4-BE49-F238E27FC236}">
                  <a16:creationId xmlns:a16="http://schemas.microsoft.com/office/drawing/2014/main" id="{C77CC34A-EC59-40A2-B133-E1EEA00596E1}"/>
                </a:ext>
              </a:extLst>
            </p:cNvPr>
            <p:cNvSpPr/>
            <p:nvPr/>
          </p:nvSpPr>
          <p:spPr>
            <a:xfrm>
              <a:off x="2339752" y="851398"/>
              <a:ext cx="2520280" cy="645200"/>
            </a:xfrm>
            <a:custGeom>
              <a:avLst/>
              <a:gdLst/>
              <a:ahLst/>
              <a:cxnLst/>
              <a:rect l="l" t="t" r="r" b="b"/>
              <a:pathLst>
                <a:path w="1851025" h="369570">
                  <a:moveTo>
                    <a:pt x="0" y="369303"/>
                  </a:moveTo>
                  <a:lnTo>
                    <a:pt x="1850770" y="369303"/>
                  </a:lnTo>
                  <a:lnTo>
                    <a:pt x="1850770" y="0"/>
                  </a:lnTo>
                  <a:lnTo>
                    <a:pt x="0" y="0"/>
                  </a:lnTo>
                  <a:lnTo>
                    <a:pt x="0" y="369303"/>
                  </a:lnTo>
                  <a:close/>
                </a:path>
              </a:pathLst>
            </a:custGeom>
            <a:solidFill>
              <a:srgbClr val="FF6699"/>
            </a:solidFill>
          </p:spPr>
          <p:txBody>
            <a:bodyPr wrap="square" lIns="0" tIns="0" rIns="0" bIns="0" rtlCol="0"/>
            <a:lstStyle/>
            <a:p>
              <a:endParaRPr sz="1200" dirty="0">
                <a:latin typeface="+mn-ea"/>
              </a:endParaRP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DCCA34D3-51CA-41D5-BFB9-61CFAE2DD68A}"/>
                </a:ext>
              </a:extLst>
            </p:cNvPr>
            <p:cNvSpPr txBox="1"/>
            <p:nvPr/>
          </p:nvSpPr>
          <p:spPr>
            <a:xfrm>
              <a:off x="2267744" y="935693"/>
              <a:ext cx="2664296" cy="5295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zh-TW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        所有已下載檔案</a:t>
              </a:r>
            </a:p>
          </p:txBody>
        </p:sp>
      </p:grpSp>
      <p:pic>
        <p:nvPicPr>
          <p:cNvPr id="9" name="圖形 8" descr="徽章 5 以實心填滿">
            <a:extLst>
              <a:ext uri="{FF2B5EF4-FFF2-40B4-BE49-F238E27FC236}">
                <a16:creationId xmlns:a16="http://schemas.microsoft.com/office/drawing/2014/main" id="{2D479598-3634-4827-A5F9-EFF6D5BF600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1489" y="993717"/>
            <a:ext cx="720080" cy="720080"/>
          </a:xfrm>
          <a:prstGeom prst="rect">
            <a:avLst/>
          </a:prstGeom>
        </p:spPr>
      </p:pic>
      <p:sp>
        <p:nvSpPr>
          <p:cNvPr id="30" name="object 6">
            <a:extLst>
              <a:ext uri="{FF2B5EF4-FFF2-40B4-BE49-F238E27FC236}">
                <a16:creationId xmlns:a16="http://schemas.microsoft.com/office/drawing/2014/main" id="{45F28C7D-B2EB-4E4E-A691-15969C945197}"/>
              </a:ext>
            </a:extLst>
          </p:cNvPr>
          <p:cNvSpPr/>
          <p:nvPr/>
        </p:nvSpPr>
        <p:spPr>
          <a:xfrm>
            <a:off x="5549353" y="1755945"/>
            <a:ext cx="3276619" cy="3264077"/>
          </a:xfrm>
          <a:custGeom>
            <a:avLst/>
            <a:gdLst/>
            <a:ahLst/>
            <a:cxnLst/>
            <a:rect l="l" t="t" r="r" b="b"/>
            <a:pathLst>
              <a:path w="1203325" h="1356360">
                <a:moveTo>
                  <a:pt x="0" y="200533"/>
                </a:moveTo>
                <a:lnTo>
                  <a:pt x="5296" y="154554"/>
                </a:lnTo>
                <a:lnTo>
                  <a:pt x="20383" y="112346"/>
                </a:lnTo>
                <a:lnTo>
                  <a:pt x="44057" y="75112"/>
                </a:lnTo>
                <a:lnTo>
                  <a:pt x="75112" y="44057"/>
                </a:lnTo>
                <a:lnTo>
                  <a:pt x="112346" y="20383"/>
                </a:lnTo>
                <a:lnTo>
                  <a:pt x="154554" y="5296"/>
                </a:lnTo>
                <a:lnTo>
                  <a:pt x="200533" y="0"/>
                </a:lnTo>
                <a:lnTo>
                  <a:pt x="1002792" y="0"/>
                </a:lnTo>
                <a:lnTo>
                  <a:pt x="1048770" y="5296"/>
                </a:lnTo>
                <a:lnTo>
                  <a:pt x="1090978" y="20383"/>
                </a:lnTo>
                <a:lnTo>
                  <a:pt x="1128212" y="44057"/>
                </a:lnTo>
                <a:lnTo>
                  <a:pt x="1159267" y="75112"/>
                </a:lnTo>
                <a:lnTo>
                  <a:pt x="1182941" y="112346"/>
                </a:lnTo>
                <a:lnTo>
                  <a:pt x="1198028" y="154554"/>
                </a:lnTo>
                <a:lnTo>
                  <a:pt x="1203325" y="200533"/>
                </a:lnTo>
                <a:lnTo>
                  <a:pt x="1203325" y="1155446"/>
                </a:lnTo>
                <a:lnTo>
                  <a:pt x="1198028" y="1201424"/>
                </a:lnTo>
                <a:lnTo>
                  <a:pt x="1182941" y="1243632"/>
                </a:lnTo>
                <a:lnTo>
                  <a:pt x="1159267" y="1280866"/>
                </a:lnTo>
                <a:lnTo>
                  <a:pt x="1128212" y="1311921"/>
                </a:lnTo>
                <a:lnTo>
                  <a:pt x="1090978" y="1335595"/>
                </a:lnTo>
                <a:lnTo>
                  <a:pt x="1048770" y="1350682"/>
                </a:lnTo>
                <a:lnTo>
                  <a:pt x="1002792" y="1355979"/>
                </a:lnTo>
                <a:lnTo>
                  <a:pt x="200533" y="1355979"/>
                </a:lnTo>
                <a:lnTo>
                  <a:pt x="154554" y="1350682"/>
                </a:lnTo>
                <a:lnTo>
                  <a:pt x="112346" y="1335595"/>
                </a:lnTo>
                <a:lnTo>
                  <a:pt x="75112" y="1311921"/>
                </a:lnTo>
                <a:lnTo>
                  <a:pt x="44057" y="1280866"/>
                </a:lnTo>
                <a:lnTo>
                  <a:pt x="20383" y="1243632"/>
                </a:lnTo>
                <a:lnTo>
                  <a:pt x="5296" y="1201424"/>
                </a:lnTo>
                <a:lnTo>
                  <a:pt x="0" y="1155446"/>
                </a:lnTo>
                <a:lnTo>
                  <a:pt x="0" y="200533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8C28DCF-D33C-4466-A4B0-8B1E7B0681CD}"/>
              </a:ext>
            </a:extLst>
          </p:cNvPr>
          <p:cNvSpPr txBox="1"/>
          <p:nvPr/>
        </p:nvSpPr>
        <p:spPr>
          <a:xfrm>
            <a:off x="5508104" y="1971969"/>
            <a:ext cx="3363519" cy="26918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b="1" i="0" dirty="0">
                <a:solidFill>
                  <a:srgbClr val="000000"/>
                </a:solidFill>
                <a:effectLst/>
                <a:latin typeface="Noto Sans TC"/>
              </a:rPr>
              <a:t>各年齡層女性持卡人於十六縣消費樣態</a:t>
            </a:r>
            <a:endParaRPr lang="en-US" altLang="zh-TW" sz="2400" b="1" i="0" dirty="0">
              <a:solidFill>
                <a:srgbClr val="000000"/>
              </a:solidFill>
              <a:effectLst/>
              <a:latin typeface="Noto Sans TC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b="1" i="0" dirty="0">
                <a:solidFill>
                  <a:srgbClr val="000000"/>
                </a:solidFill>
                <a:effectLst/>
                <a:latin typeface="Noto Sans TC"/>
              </a:rPr>
              <a:t>各年齡層男性持卡人於十六縣消費樣態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b="1" i="0" dirty="0">
                <a:solidFill>
                  <a:srgbClr val="000000"/>
                </a:solidFill>
                <a:effectLst/>
                <a:latin typeface="Noto Sans TC"/>
              </a:rPr>
              <a:t>各年齡層</a:t>
            </a:r>
            <a:r>
              <a:rPr lang="zh-TW" altLang="en-US" sz="2400" b="1" dirty="0">
                <a:solidFill>
                  <a:srgbClr val="000000"/>
                </a:solidFill>
                <a:latin typeface="Noto Sans TC"/>
              </a:rPr>
              <a:t>女</a:t>
            </a:r>
            <a:r>
              <a:rPr lang="zh-TW" altLang="en-US" sz="2400" b="1" i="0" dirty="0">
                <a:solidFill>
                  <a:srgbClr val="000000"/>
                </a:solidFill>
                <a:effectLst/>
                <a:latin typeface="Noto Sans TC"/>
              </a:rPr>
              <a:t>性持卡人於六都消費樣態</a:t>
            </a:r>
            <a:endParaRPr lang="en-US" altLang="zh-TW" sz="2400" b="1" i="0" dirty="0">
              <a:solidFill>
                <a:srgbClr val="000000"/>
              </a:solidFill>
              <a:effectLst/>
              <a:latin typeface="Noto Sans TC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b="1" i="0" dirty="0">
                <a:solidFill>
                  <a:srgbClr val="000000"/>
                </a:solidFill>
                <a:effectLst/>
                <a:latin typeface="Noto Sans TC"/>
              </a:rPr>
              <a:t>各年齡層男性持卡人於六都消費樣態</a:t>
            </a:r>
          </a:p>
        </p:txBody>
      </p:sp>
    </p:spTree>
    <p:extLst>
      <p:ext uri="{BB962C8B-B14F-4D97-AF65-F5344CB8AC3E}">
        <p14:creationId xmlns:p14="http://schemas.microsoft.com/office/powerpoint/2010/main" val="4170420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5E3FAA-3DDB-4DBF-BCC2-1D713222E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48" y="1272281"/>
            <a:ext cx="6336704" cy="2598937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marL="257175" indent="-257175" defTabSz="685800">
              <a:spcBef>
                <a:spcPts val="450"/>
              </a:spcBef>
              <a:buClr>
                <a:sysClr val="windowText" lastClr="000000"/>
              </a:buClr>
              <a:buSzPct val="110000"/>
              <a:buNone/>
            </a:pPr>
            <a:r>
              <a:rPr lang="zh-TW" altLang="en-US" sz="4000" b="1" cap="all" dirty="0">
                <a:solidFill>
                  <a:srgbClr val="0F6FC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壹、數據分析流程</a:t>
            </a:r>
          </a:p>
          <a:p>
            <a:pPr marL="257175" indent="-257175" defTabSz="685800">
              <a:spcBef>
                <a:spcPts val="450"/>
              </a:spcBef>
              <a:buClr>
                <a:sysClr val="windowText" lastClr="000000"/>
              </a:buClr>
              <a:buSzPct val="110000"/>
              <a:buNone/>
            </a:pPr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en-US" altLang="zh-TW" sz="4000" b="1" dirty="0">
                <a:latin typeface="微軟正黑體" pitchFamily="34" charset="-120"/>
                <a:ea typeface="微軟正黑體" pitchFamily="34" charset="-120"/>
              </a:rPr>
              <a:t>(3)</a:t>
            </a:r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資料清洗</a:t>
            </a:r>
            <a:endParaRPr lang="en-US" altLang="zh-TW" sz="4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13DB9906-3893-4AAC-B90B-9FB9B2E8AC0B}"/>
              </a:ext>
            </a:extLst>
          </p:cNvPr>
          <p:cNvSpPr/>
          <p:nvPr/>
        </p:nvSpPr>
        <p:spPr>
          <a:xfrm>
            <a:off x="8756977" y="4840003"/>
            <a:ext cx="513545" cy="432048"/>
          </a:xfrm>
          <a:prstGeom prst="ellipse">
            <a:avLst/>
          </a:prstGeom>
          <a:solidFill>
            <a:srgbClr val="41AFC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" name="投影片編號版面配置區 6">
            <a:extLst>
              <a:ext uri="{FF2B5EF4-FFF2-40B4-BE49-F238E27FC236}">
                <a16:creationId xmlns:a16="http://schemas.microsoft.com/office/drawing/2014/main" id="{1328EC59-D73A-4AC8-A8AB-6A0C9904E823}"/>
              </a:ext>
            </a:extLst>
          </p:cNvPr>
          <p:cNvSpPr txBox="1">
            <a:spLocks/>
          </p:cNvSpPr>
          <p:nvPr/>
        </p:nvSpPr>
        <p:spPr>
          <a:xfrm>
            <a:off x="8730462" y="4840002"/>
            <a:ext cx="523782" cy="273844"/>
          </a:xfrm>
          <a:prstGeom prst="rect">
            <a:avLst/>
          </a:prstGeom>
        </p:spPr>
        <p:txBody>
          <a:bodyPr vert="horz" wrap="none" lIns="27000" rIns="27000" bIns="27000" rtlCol="0" anchor="ctr"/>
          <a:lstStyle/>
          <a:p>
            <a:pPr algn="ctr" defTabSz="685800">
              <a:defRPr/>
            </a:pPr>
            <a:fld id="{F2E02653-E980-4A52-9580-D20C9AF0866B}" type="slidenum">
              <a:rPr lang="zh-TW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pitchFamily="34" charset="0"/>
                <a:ea typeface="Arial Unicode MS" pitchFamily="34" charset="-120"/>
                <a:cs typeface="Arimo" pitchFamily="34" charset="0"/>
              </a:rPr>
              <a:pPr algn="ctr" defTabSz="685800">
                <a:defRPr/>
              </a:pPr>
              <a:t>7</a:t>
            </a:fld>
            <a:endParaRPr lang="zh-TW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mo" pitchFamily="34" charset="0"/>
              <a:ea typeface="Arial Unicode MS" pitchFamily="34" charset="-120"/>
              <a:cs typeface="Arim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429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4">
            <a:extLst>
              <a:ext uri="{FF2B5EF4-FFF2-40B4-BE49-F238E27FC236}">
                <a16:creationId xmlns:a16="http://schemas.microsoft.com/office/drawing/2014/main" id="{E594F46E-407C-424A-8E6D-6D4B35580F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379"/>
          <a:stretch/>
        </p:blipFill>
        <p:spPr bwMode="auto">
          <a:xfrm>
            <a:off x="341154" y="1712217"/>
            <a:ext cx="8461691" cy="3127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C0381BD0-CA9A-4A77-A661-774BA7E03398}"/>
              </a:ext>
            </a:extLst>
          </p:cNvPr>
          <p:cNvSpPr txBox="1"/>
          <p:nvPr/>
        </p:nvSpPr>
        <p:spPr>
          <a:xfrm>
            <a:off x="2107927" y="0"/>
            <a:ext cx="4804333" cy="70788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defPPr>
              <a:defRPr lang="zh-TW"/>
            </a:defPPr>
            <a:lvl1pPr marL="257175" indent="-257175" defTabSz="685800">
              <a:spcBef>
                <a:spcPts val="450"/>
              </a:spcBef>
              <a:buClr>
                <a:sysClr val="windowText" lastClr="000000"/>
              </a:buClr>
              <a:buSzPct val="110000"/>
              <a:buNone/>
              <a:defRPr sz="4000" b="1">
                <a:solidFill>
                  <a:srgbClr val="0F6FC6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/>
              <a:t>資料清洗</a:t>
            </a:r>
            <a:r>
              <a:rPr lang="en-US" altLang="zh-TW" dirty="0"/>
              <a:t>(1)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A6EA7E4-A03F-447E-A7DB-474D6ED8ABB1}"/>
              </a:ext>
            </a:extLst>
          </p:cNvPr>
          <p:cNvSpPr/>
          <p:nvPr/>
        </p:nvSpPr>
        <p:spPr>
          <a:xfrm>
            <a:off x="8756977" y="4840003"/>
            <a:ext cx="513545" cy="432048"/>
          </a:xfrm>
          <a:prstGeom prst="ellipse">
            <a:avLst/>
          </a:prstGeom>
          <a:solidFill>
            <a:srgbClr val="41AFC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8" name="投影片編號版面配置區 6">
            <a:extLst>
              <a:ext uri="{FF2B5EF4-FFF2-40B4-BE49-F238E27FC236}">
                <a16:creationId xmlns:a16="http://schemas.microsoft.com/office/drawing/2014/main" id="{EBCB99CE-F867-45CD-942A-46489E1422F2}"/>
              </a:ext>
            </a:extLst>
          </p:cNvPr>
          <p:cNvSpPr txBox="1">
            <a:spLocks/>
          </p:cNvSpPr>
          <p:nvPr/>
        </p:nvSpPr>
        <p:spPr>
          <a:xfrm>
            <a:off x="8730462" y="4840002"/>
            <a:ext cx="523782" cy="273844"/>
          </a:xfrm>
          <a:prstGeom prst="rect">
            <a:avLst/>
          </a:prstGeom>
        </p:spPr>
        <p:txBody>
          <a:bodyPr vert="horz" wrap="none" lIns="27000" rIns="27000" bIns="27000" rtlCol="0" anchor="ctr"/>
          <a:lstStyle/>
          <a:p>
            <a:pPr algn="ctr" defTabSz="685800">
              <a:defRPr/>
            </a:pPr>
            <a:fld id="{F2E02653-E980-4A52-9580-D20C9AF0866B}" type="slidenum">
              <a:rPr lang="zh-TW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pitchFamily="34" charset="0"/>
                <a:ea typeface="Arial Unicode MS" pitchFamily="34" charset="-120"/>
                <a:cs typeface="Arimo" pitchFamily="34" charset="0"/>
              </a:rPr>
              <a:pPr algn="ctr" defTabSz="685800">
                <a:defRPr/>
              </a:pPr>
              <a:t>8</a:t>
            </a:fld>
            <a:endParaRPr lang="zh-TW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mo" pitchFamily="34" charset="0"/>
              <a:ea typeface="Arial Unicode MS" pitchFamily="34" charset="-120"/>
              <a:cs typeface="Arimo" pitchFamily="34" charset="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F4FBFDD-7428-4D9F-8937-120D36FFE50F}"/>
              </a:ext>
            </a:extLst>
          </p:cNvPr>
          <p:cNvGrpSpPr/>
          <p:nvPr/>
        </p:nvGrpSpPr>
        <p:grpSpPr>
          <a:xfrm>
            <a:off x="341154" y="920193"/>
            <a:ext cx="4132696" cy="645200"/>
            <a:chOff x="2267744" y="851398"/>
            <a:chExt cx="2664296" cy="645200"/>
          </a:xfrm>
        </p:grpSpPr>
        <p:sp>
          <p:nvSpPr>
            <p:cNvPr id="20" name="object 15">
              <a:extLst>
                <a:ext uri="{FF2B5EF4-FFF2-40B4-BE49-F238E27FC236}">
                  <a16:creationId xmlns:a16="http://schemas.microsoft.com/office/drawing/2014/main" id="{C77CC34A-EC59-40A2-B133-E1EEA00596E1}"/>
                </a:ext>
              </a:extLst>
            </p:cNvPr>
            <p:cNvSpPr/>
            <p:nvPr/>
          </p:nvSpPr>
          <p:spPr>
            <a:xfrm>
              <a:off x="2339752" y="851398"/>
              <a:ext cx="2520280" cy="645200"/>
            </a:xfrm>
            <a:custGeom>
              <a:avLst/>
              <a:gdLst/>
              <a:ahLst/>
              <a:cxnLst/>
              <a:rect l="l" t="t" r="r" b="b"/>
              <a:pathLst>
                <a:path w="1851025" h="369570">
                  <a:moveTo>
                    <a:pt x="0" y="369303"/>
                  </a:moveTo>
                  <a:lnTo>
                    <a:pt x="1850770" y="369303"/>
                  </a:lnTo>
                  <a:lnTo>
                    <a:pt x="1850770" y="0"/>
                  </a:lnTo>
                  <a:lnTo>
                    <a:pt x="0" y="0"/>
                  </a:lnTo>
                  <a:lnTo>
                    <a:pt x="0" y="369303"/>
                  </a:lnTo>
                  <a:close/>
                </a:path>
              </a:pathLst>
            </a:custGeom>
            <a:solidFill>
              <a:srgbClr val="F97BEA"/>
            </a:solidFill>
          </p:spPr>
          <p:txBody>
            <a:bodyPr wrap="square" lIns="0" tIns="0" rIns="0" bIns="0" rtlCol="0"/>
            <a:lstStyle/>
            <a:p>
              <a:endParaRPr sz="1200" dirty="0">
                <a:latin typeface="+mn-ea"/>
              </a:endParaRP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DCCA34D3-51CA-41D5-BFB9-61CFAE2DD68A}"/>
                </a:ext>
              </a:extLst>
            </p:cNvPr>
            <p:cNvSpPr txBox="1"/>
            <p:nvPr/>
          </p:nvSpPr>
          <p:spPr>
            <a:xfrm>
              <a:off x="2267744" y="935693"/>
              <a:ext cx="2664296" cy="5295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zh-TW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       將原始資料內容合併</a:t>
              </a:r>
            </a:p>
          </p:txBody>
        </p:sp>
      </p:grp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DB90D17-3461-4E33-BFA4-A800D314F4D8}"/>
              </a:ext>
            </a:extLst>
          </p:cNvPr>
          <p:cNvSpPr txBox="1"/>
          <p:nvPr/>
        </p:nvSpPr>
        <p:spPr>
          <a:xfrm>
            <a:off x="4571999" y="2319722"/>
            <a:ext cx="1529947" cy="504056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zh-TW" altLang="en-US" sz="2600" b="1" dirty="0">
                <a:solidFill>
                  <a:schemeClr val="bg1"/>
                </a:solidFill>
              </a:rPr>
              <a:t>原始資料</a:t>
            </a:r>
          </a:p>
        </p:txBody>
      </p:sp>
      <p:pic>
        <p:nvPicPr>
          <p:cNvPr id="5" name="圖形 4" descr="徽章 6 以實心填滿">
            <a:extLst>
              <a:ext uri="{FF2B5EF4-FFF2-40B4-BE49-F238E27FC236}">
                <a16:creationId xmlns:a16="http://schemas.microsoft.com/office/drawing/2014/main" id="{41BC27B0-1A05-4CD9-A4E2-D852F1B0EB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074" y="825007"/>
            <a:ext cx="813798" cy="81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90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>
            <a:extLst>
              <a:ext uri="{FF2B5EF4-FFF2-40B4-BE49-F238E27FC236}">
                <a16:creationId xmlns:a16="http://schemas.microsoft.com/office/drawing/2014/main" id="{719734BA-B400-4D30-9EDA-13E7A464EC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02"/>
          <a:stretch/>
        </p:blipFill>
        <p:spPr bwMode="auto">
          <a:xfrm>
            <a:off x="1475656" y="1656755"/>
            <a:ext cx="6192688" cy="332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群組 3">
            <a:extLst>
              <a:ext uri="{FF2B5EF4-FFF2-40B4-BE49-F238E27FC236}">
                <a16:creationId xmlns:a16="http://schemas.microsoft.com/office/drawing/2014/main" id="{1F4FBFDD-7428-4D9F-8937-120D36FFE50F}"/>
              </a:ext>
            </a:extLst>
          </p:cNvPr>
          <p:cNvGrpSpPr/>
          <p:nvPr/>
        </p:nvGrpSpPr>
        <p:grpSpPr>
          <a:xfrm>
            <a:off x="295087" y="920193"/>
            <a:ext cx="4249650" cy="645200"/>
            <a:chOff x="2321671" y="851398"/>
            <a:chExt cx="2664296" cy="645200"/>
          </a:xfrm>
        </p:grpSpPr>
        <p:sp>
          <p:nvSpPr>
            <p:cNvPr id="20" name="object 15">
              <a:extLst>
                <a:ext uri="{FF2B5EF4-FFF2-40B4-BE49-F238E27FC236}">
                  <a16:creationId xmlns:a16="http://schemas.microsoft.com/office/drawing/2014/main" id="{C77CC34A-EC59-40A2-B133-E1EEA00596E1}"/>
                </a:ext>
              </a:extLst>
            </p:cNvPr>
            <p:cNvSpPr/>
            <p:nvPr/>
          </p:nvSpPr>
          <p:spPr>
            <a:xfrm>
              <a:off x="2339752" y="851398"/>
              <a:ext cx="2520280" cy="645200"/>
            </a:xfrm>
            <a:custGeom>
              <a:avLst/>
              <a:gdLst/>
              <a:ahLst/>
              <a:cxnLst/>
              <a:rect l="l" t="t" r="r" b="b"/>
              <a:pathLst>
                <a:path w="1851025" h="369570">
                  <a:moveTo>
                    <a:pt x="0" y="369303"/>
                  </a:moveTo>
                  <a:lnTo>
                    <a:pt x="1850770" y="369303"/>
                  </a:lnTo>
                  <a:lnTo>
                    <a:pt x="1850770" y="0"/>
                  </a:lnTo>
                  <a:lnTo>
                    <a:pt x="0" y="0"/>
                  </a:lnTo>
                  <a:lnTo>
                    <a:pt x="0" y="369303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 sz="1200" dirty="0">
                <a:latin typeface="+mn-ea"/>
              </a:endParaRP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DCCA34D3-51CA-41D5-BFB9-61CFAE2DD68A}"/>
                </a:ext>
              </a:extLst>
            </p:cNvPr>
            <p:cNvSpPr txBox="1"/>
            <p:nvPr/>
          </p:nvSpPr>
          <p:spPr>
            <a:xfrm>
              <a:off x="2321671" y="909237"/>
              <a:ext cx="2664296" cy="5295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zh-TW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     刪除不需要的資料欄位</a:t>
              </a: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0381BD0-CA9A-4A77-A661-774BA7E03398}"/>
              </a:ext>
            </a:extLst>
          </p:cNvPr>
          <p:cNvSpPr txBox="1"/>
          <p:nvPr/>
        </p:nvSpPr>
        <p:spPr>
          <a:xfrm>
            <a:off x="2107927" y="0"/>
            <a:ext cx="4804333" cy="70788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defPPr>
              <a:defRPr lang="zh-TW"/>
            </a:defPPr>
            <a:lvl1pPr marL="257175" indent="-257175" defTabSz="685800">
              <a:spcBef>
                <a:spcPts val="450"/>
              </a:spcBef>
              <a:buClr>
                <a:sysClr val="windowText" lastClr="000000"/>
              </a:buClr>
              <a:buSzPct val="110000"/>
              <a:buNone/>
              <a:defRPr sz="4000" b="1">
                <a:solidFill>
                  <a:srgbClr val="0F6FC6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/>
              <a:t>資料清洗</a:t>
            </a:r>
            <a:r>
              <a:rPr lang="en-US" altLang="zh-TW" dirty="0"/>
              <a:t>(2)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A6EA7E4-A03F-447E-A7DB-474D6ED8ABB1}"/>
              </a:ext>
            </a:extLst>
          </p:cNvPr>
          <p:cNvSpPr/>
          <p:nvPr/>
        </p:nvSpPr>
        <p:spPr>
          <a:xfrm>
            <a:off x="8756977" y="4840003"/>
            <a:ext cx="513545" cy="432048"/>
          </a:xfrm>
          <a:prstGeom prst="ellipse">
            <a:avLst/>
          </a:prstGeom>
          <a:solidFill>
            <a:srgbClr val="41AFC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8" name="投影片編號版面配置區 6">
            <a:extLst>
              <a:ext uri="{FF2B5EF4-FFF2-40B4-BE49-F238E27FC236}">
                <a16:creationId xmlns:a16="http://schemas.microsoft.com/office/drawing/2014/main" id="{EBCB99CE-F867-45CD-942A-46489E1422F2}"/>
              </a:ext>
            </a:extLst>
          </p:cNvPr>
          <p:cNvSpPr txBox="1">
            <a:spLocks/>
          </p:cNvSpPr>
          <p:nvPr/>
        </p:nvSpPr>
        <p:spPr>
          <a:xfrm>
            <a:off x="8730462" y="4840002"/>
            <a:ext cx="523782" cy="273844"/>
          </a:xfrm>
          <a:prstGeom prst="rect">
            <a:avLst/>
          </a:prstGeom>
        </p:spPr>
        <p:txBody>
          <a:bodyPr vert="horz" wrap="none" lIns="27000" rIns="27000" bIns="27000" rtlCol="0" anchor="ctr"/>
          <a:lstStyle/>
          <a:p>
            <a:pPr algn="ctr" defTabSz="685800">
              <a:defRPr/>
            </a:pPr>
            <a:fld id="{F2E02653-E980-4A52-9580-D20C9AF0866B}" type="slidenum">
              <a:rPr lang="zh-TW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pitchFamily="34" charset="0"/>
                <a:ea typeface="Arial Unicode MS" pitchFamily="34" charset="-120"/>
                <a:cs typeface="Arimo" pitchFamily="34" charset="0"/>
              </a:rPr>
              <a:pPr algn="ctr" defTabSz="685800">
                <a:defRPr/>
              </a:pPr>
              <a:t>9</a:t>
            </a:fld>
            <a:endParaRPr lang="zh-TW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mo" pitchFamily="34" charset="0"/>
              <a:ea typeface="Arial Unicode MS" pitchFamily="34" charset="-120"/>
              <a:cs typeface="Arimo" pitchFamily="34" charset="0"/>
            </a:endParaRPr>
          </a:p>
        </p:txBody>
      </p:sp>
      <p:pic>
        <p:nvPicPr>
          <p:cNvPr id="6" name="圖形 5" descr="徽章 7 以實心填滿">
            <a:extLst>
              <a:ext uri="{FF2B5EF4-FFF2-40B4-BE49-F238E27FC236}">
                <a16:creationId xmlns:a16="http://schemas.microsoft.com/office/drawing/2014/main" id="{BF195C48-19F6-4FA9-8C35-F7360A233C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8320" y="828829"/>
            <a:ext cx="827926" cy="827926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ADB90D17-3461-4E33-BFA4-A800D314F4D8}"/>
              </a:ext>
            </a:extLst>
          </p:cNvPr>
          <p:cNvSpPr txBox="1"/>
          <p:nvPr/>
        </p:nvSpPr>
        <p:spPr>
          <a:xfrm>
            <a:off x="4423864" y="2379533"/>
            <a:ext cx="4306598" cy="1200329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latin typeface="+mj-ea"/>
                <a:ea typeface="+mj-ea"/>
              </a:rPr>
              <a:t>僅留下所需欄位</a:t>
            </a:r>
            <a:endParaRPr lang="en-US" altLang="zh-TW" sz="24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zh-TW" sz="2400" b="1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zh-TW" altLang="en-US" sz="2400" b="1" dirty="0">
                <a:solidFill>
                  <a:schemeClr val="bg1"/>
                </a:solidFill>
                <a:latin typeface="+mj-ea"/>
                <a:ea typeface="+mj-ea"/>
              </a:rPr>
              <a:t>年月、地區、 產業別、性別、年齡、交易金額、交易筆數</a:t>
            </a:r>
            <a:r>
              <a:rPr lang="en-US" altLang="zh-TW" sz="2400" b="1" dirty="0">
                <a:solidFill>
                  <a:schemeClr val="bg1"/>
                </a:solidFill>
                <a:latin typeface="+mj-ea"/>
                <a:ea typeface="+mj-ea"/>
              </a:rPr>
              <a:t>) </a:t>
            </a:r>
            <a:endParaRPr lang="zh-TW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6848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>
        <a:noAutofit/>
      </a:bodyPr>
      <a:lstStyle>
        <a:defPPr algn="ctr">
          <a:defRPr sz="2000" b="1" dirty="0">
            <a:solidFill>
              <a:schemeClr val="tx2"/>
            </a:solidFill>
            <a:effectLst>
              <a:outerShdw blurRad="50800" dist="50800" dir="5400000" algn="ctr" rotWithShape="0">
                <a:schemeClr val="bg1"/>
              </a:outerShdw>
            </a:effectLst>
            <a:latin typeface="Times New Roman" panose="02020603050405020304" pitchFamily="18" charset="0"/>
            <a:ea typeface="+mj-ea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5642</TotalTime>
  <Words>769</Words>
  <Application>Microsoft Office PowerPoint</Application>
  <PresentationFormat>如螢幕大小 (16:9)</PresentationFormat>
  <Paragraphs>188</Paragraphs>
  <Slides>25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7" baseType="lpstr">
      <vt:lpstr>Arial Unicode MS</vt:lpstr>
      <vt:lpstr>Arimo</vt:lpstr>
      <vt:lpstr>Microsoft YaHei UI</vt:lpstr>
      <vt:lpstr>Noto Sans CJK JP Medium</vt:lpstr>
      <vt:lpstr>Noto Sans TC</vt:lpstr>
      <vt:lpstr>微軟正黑體</vt:lpstr>
      <vt:lpstr>Arial</vt:lpstr>
      <vt:lpstr>Calibri</vt:lpstr>
      <vt:lpstr>Times New Roman</vt:lpstr>
      <vt:lpstr>Tw Cen MT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KW</dc:creator>
  <cp:lastModifiedBy>伊寧 許</cp:lastModifiedBy>
  <cp:revision>1041</cp:revision>
  <dcterms:created xsi:type="dcterms:W3CDTF">2020-12-17T08:29:28Z</dcterms:created>
  <dcterms:modified xsi:type="dcterms:W3CDTF">2022-03-30T09:07:50Z</dcterms:modified>
</cp:coreProperties>
</file>