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5" r:id="rId3"/>
    <p:sldId id="256" r:id="rId5"/>
    <p:sldId id="266" r:id="rId6"/>
    <p:sldId id="278" r:id="rId7"/>
    <p:sldId id="269" r:id="rId8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9F16"/>
    <a:srgbClr val="DD1B06"/>
    <a:srgbClr val="B4E0BF"/>
    <a:srgbClr val="DCDCDC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12" autoAdjust="0"/>
  </p:normalViewPr>
  <p:slideViewPr>
    <p:cSldViewPr>
      <p:cViewPr>
        <p:scale>
          <a:sx n="66" d="100"/>
          <a:sy n="66" d="100"/>
        </p:scale>
        <p:origin x="-1506" y="-360"/>
      </p:cViewPr>
      <p:guideLst>
        <p:guide orient="horz" pos="1818"/>
        <p:guide pos="288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941E31-3E50-4177-983A-35774013B5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B52989-CED1-4B43-9A14-D709EA46B4F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81DDD-EC55-4D34-BA74-EE6A507DEF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0DA-4768-43E8-905D-F747C006784D}" type="slidenum">
              <a:rPr lang="zh-CN" altLang="en-US" smtClean="0"/>
            </a:fld>
            <a:endParaRPr lang="zh-CN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79512" y="4873724"/>
            <a:ext cx="15121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</a:rPr>
              <a:t>Type your company’s name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79512" y="5014394"/>
            <a:ext cx="15121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</a:rPr>
              <a:t>Type the report’s name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6876256" y="5014394"/>
            <a:ext cx="15121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</a:rPr>
              <a:t>Type your reporting’s </a:t>
            </a:r>
            <a:r>
              <a:rPr lang="en-US" altLang="zh-CN" sz="800" dirty="0" smtClean="0">
                <a:solidFill>
                  <a:srgbClr val="DD1B06"/>
                </a:solidFill>
              </a:rPr>
              <a:t>name</a:t>
            </a:r>
            <a:endParaRPr lang="zh-CN" altLang="en-US" sz="800" dirty="0">
              <a:solidFill>
                <a:srgbClr val="DD1B06"/>
              </a:solidFill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81DDD-EC55-4D34-BA74-EE6A507DEF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0DA-4768-43E8-905D-F747C00678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81DDD-EC55-4D34-BA74-EE6A507DEF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0DA-4768-43E8-905D-F747C00678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81DDD-EC55-4D34-BA74-EE6A507DEF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0DA-4768-43E8-905D-F747C00678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81DDD-EC55-4D34-BA74-EE6A507DEF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0DA-4768-43E8-905D-F747C00678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81DDD-EC55-4D34-BA74-EE6A507DEF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0DA-4768-43E8-905D-F747C00678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81DDD-EC55-4D34-BA74-EE6A507DEF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0DA-4768-43E8-905D-F747C00678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81DDD-EC55-4D34-BA74-EE6A507DEF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0DA-4768-43E8-905D-F747C00678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81DDD-EC55-4D34-BA74-EE6A507DEF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0DA-4768-43E8-905D-F747C00678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81DDD-EC55-4D34-BA74-EE6A507DEF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0DA-4768-43E8-905D-F747C00678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81DDD-EC55-4D34-BA74-EE6A507DEF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0DA-4768-43E8-905D-F747C00678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81DDD-EC55-4D34-BA74-EE6A507DEF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650DA-4768-43E8-905D-F747C006784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jpe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14.png"/><Relationship Id="rId7" Type="http://schemas.openxmlformats.org/officeDocument/2006/relationships/image" Target="../media/image13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0" Type="http://schemas.openxmlformats.org/officeDocument/2006/relationships/notesSlide" Target="../notesSlides/notesSlide2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45" t="17409" r="48611" b="8011"/>
          <a:stretch>
            <a:fillRect/>
          </a:stretch>
        </p:blipFill>
        <p:spPr bwMode="auto">
          <a:xfrm>
            <a:off x="4804230" y="-1"/>
            <a:ext cx="4339771" cy="5715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51" t="10984" r="50000" b="8819"/>
          <a:stretch>
            <a:fillRect/>
          </a:stretch>
        </p:blipFill>
        <p:spPr bwMode="auto">
          <a:xfrm>
            <a:off x="5384801" y="-1"/>
            <a:ext cx="3759200" cy="5715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228080" y="2165985"/>
            <a:ext cx="244475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上锁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B+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树实现</a:t>
            </a:r>
            <a:endParaRPr lang="zh-CN" altLang="en-US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28080" y="3411855"/>
            <a:ext cx="174625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流水线设计</a:t>
            </a:r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28080" y="2756535"/>
            <a:ext cx="177038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实验结果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&amp;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分析</a:t>
            </a:r>
            <a:endParaRPr lang="zh-CN" altLang="en-US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28080" y="1633220"/>
            <a:ext cx="193611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无锁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B+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树实现</a:t>
            </a:r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5666972" y="2002696"/>
            <a:ext cx="2918987" cy="0"/>
          </a:xfrm>
          <a:prstGeom prst="line">
            <a:avLst/>
          </a:prstGeom>
          <a:ln w="15875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5585176" y="2612441"/>
            <a:ext cx="3000783" cy="0"/>
          </a:xfrm>
          <a:prstGeom prst="line">
            <a:avLst/>
          </a:prstGeom>
          <a:ln w="15875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609253" y="3222186"/>
            <a:ext cx="2976706" cy="0"/>
          </a:xfrm>
          <a:prstGeom prst="line">
            <a:avLst/>
          </a:prstGeom>
          <a:ln w="15875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5743743" y="3831931"/>
            <a:ext cx="2842216" cy="0"/>
          </a:xfrm>
          <a:prstGeom prst="line">
            <a:avLst/>
          </a:prstGeom>
          <a:ln w="15875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691640" y="337185"/>
            <a:ext cx="2882265" cy="287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Harbin Institute of Technology</a:t>
            </a:r>
            <a:endParaRPr lang="en-US" altLang="zh-CN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07"/>
          <a:stretch>
            <a:fillRect/>
          </a:stretch>
        </p:blipFill>
        <p:spPr bwMode="auto">
          <a:xfrm>
            <a:off x="0" y="3063275"/>
            <a:ext cx="1153615" cy="211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463103" y="3419612"/>
            <a:ext cx="42098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 smtClean="0">
                <a:solidFill>
                  <a:schemeClr val="bg1"/>
                </a:solidFill>
              </a:rPr>
              <a:t>C</a:t>
            </a:r>
            <a:r>
              <a:rPr lang="en-US" altLang="zh-CN" sz="8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ontent</a:t>
            </a:r>
            <a:endParaRPr lang="zh-CN" altLang="en-US" sz="8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064650" y="4653050"/>
            <a:ext cx="362035" cy="362035"/>
          </a:xfrm>
          <a:prstGeom prst="ellipse">
            <a:avLst/>
          </a:prstGeom>
          <a:solidFill>
            <a:srgbClr val="B4E0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910410" y="5076263"/>
            <a:ext cx="234119" cy="234119"/>
          </a:xfrm>
          <a:prstGeom prst="ellipse">
            <a:avLst/>
          </a:prstGeom>
          <a:solidFill>
            <a:srgbClr val="B4E0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629431" y="5285553"/>
            <a:ext cx="175490" cy="175490"/>
          </a:xfrm>
          <a:prstGeom prst="ellipse">
            <a:avLst/>
          </a:prstGeom>
          <a:solidFill>
            <a:srgbClr val="B4E0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395536" y="5411620"/>
            <a:ext cx="110176" cy="110176"/>
          </a:xfrm>
          <a:prstGeom prst="ellipse">
            <a:avLst/>
          </a:prstGeom>
          <a:solidFill>
            <a:srgbClr val="B4E0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07340" y="658495"/>
            <a:ext cx="5304155" cy="2346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C9F1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毕业设计</a:t>
            </a:r>
            <a:r>
              <a:rPr lang="en-US" altLang="zh-CN" sz="2800" b="1">
                <a:solidFill>
                  <a:srgbClr val="FC9F1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sz="2800" b="1">
                <a:solidFill>
                  <a:srgbClr val="FC9F1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终期答辩</a:t>
            </a:r>
            <a:endParaRPr lang="zh-CN" altLang="en-US" sz="2800" b="1">
              <a:solidFill>
                <a:srgbClr val="FC9F16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 sz="2000" b="1">
                <a:solidFill>
                  <a:srgbClr val="FC9F1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题目：并行数据结构无锁更新算法设计</a:t>
            </a:r>
            <a:r>
              <a:rPr lang="en-US" altLang="zh-CN" sz="2000" b="1">
                <a:solidFill>
                  <a:srgbClr val="FC9F1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&amp;</a:t>
            </a:r>
            <a:r>
              <a:rPr lang="zh-CN" altLang="en-US" sz="2000" b="1">
                <a:solidFill>
                  <a:srgbClr val="FC9F1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实现</a:t>
            </a:r>
            <a:endParaRPr lang="zh-CN" altLang="en-US" sz="2000" b="1">
              <a:solidFill>
                <a:srgbClr val="FC9F16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 b="1">
                <a:solidFill>
                  <a:srgbClr val="FC9F1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专业：计算机科学与技术</a:t>
            </a:r>
            <a:endParaRPr lang="zh-CN" altLang="en-US" b="1">
              <a:solidFill>
                <a:srgbClr val="FC9F16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 sz="2000" b="1">
                <a:solidFill>
                  <a:srgbClr val="FC9F1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导师：邹兆年</a:t>
            </a:r>
            <a:endParaRPr lang="zh-CN" altLang="en-US" sz="2000" b="1">
              <a:solidFill>
                <a:srgbClr val="FC9F16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 sz="2000" b="1">
                <a:solidFill>
                  <a:srgbClr val="FC9F1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姓名：李佳河</a:t>
            </a:r>
            <a:endParaRPr lang="zh-CN" altLang="en-US" sz="2000" b="1">
              <a:solidFill>
                <a:srgbClr val="FC9F16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 sz="2000" b="1">
                <a:solidFill>
                  <a:srgbClr val="FC9F1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学号：</a:t>
            </a:r>
            <a:r>
              <a:rPr lang="en-US" altLang="zh-CN" sz="2000" b="1">
                <a:solidFill>
                  <a:srgbClr val="FC9F1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1130310123</a:t>
            </a:r>
            <a:endParaRPr lang="en-US" altLang="zh-CN" sz="2000" b="1">
              <a:solidFill>
                <a:srgbClr val="FC9F16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 sz="2000" b="1">
                <a:solidFill>
                  <a:srgbClr val="FC9F1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日期：</a:t>
            </a:r>
            <a:r>
              <a:rPr lang="zh-CN" altLang="zh-CN" sz="2000" b="1">
                <a:solidFill>
                  <a:srgbClr val="FC9F1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2017-</a:t>
            </a:r>
            <a:r>
              <a:rPr lang="en-US" altLang="zh-CN" sz="2000" b="1">
                <a:solidFill>
                  <a:srgbClr val="FC9F1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6</a:t>
            </a:r>
            <a:r>
              <a:rPr lang="zh-CN" altLang="zh-CN" sz="2000" b="1">
                <a:solidFill>
                  <a:srgbClr val="FC9F1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-2</a:t>
            </a:r>
            <a:r>
              <a:rPr lang="en-US" altLang="zh-CN" sz="2000" b="1">
                <a:solidFill>
                  <a:srgbClr val="FC9F1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5</a:t>
            </a:r>
            <a:endParaRPr lang="en-US" altLang="zh-CN" sz="2000" b="1">
              <a:solidFill>
                <a:srgbClr val="FC9F16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10" name="图片 9" descr="j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53263" y="131921"/>
            <a:ext cx="1507808" cy="101584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11560" y="1345332"/>
            <a:ext cx="1260140" cy="746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毕业设计</a:t>
            </a:r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&amp;</a:t>
            </a:r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终期</a:t>
            </a:r>
            <a:endParaRPr lang="zh-CN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zh-CN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41" name="弦形 1040"/>
          <p:cNvSpPr/>
          <p:nvPr/>
        </p:nvSpPr>
        <p:spPr>
          <a:xfrm rot="1316491">
            <a:off x="8493150" y="2250721"/>
            <a:ext cx="1213559" cy="1213559"/>
          </a:xfrm>
          <a:prstGeom prst="chord">
            <a:avLst>
              <a:gd name="adj1" fmla="val 3786602"/>
              <a:gd name="adj2" fmla="val 15171629"/>
            </a:avLst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2" name="燕尾形 1041"/>
          <p:cNvSpPr/>
          <p:nvPr/>
        </p:nvSpPr>
        <p:spPr>
          <a:xfrm>
            <a:off x="8815673" y="2699195"/>
            <a:ext cx="172629" cy="288032"/>
          </a:xfrm>
          <a:prstGeom prst="chevron">
            <a:avLst>
              <a:gd name="adj" fmla="val 759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1" name="直接连接符 60"/>
          <p:cNvCxnSpPr/>
          <p:nvPr/>
        </p:nvCxnSpPr>
        <p:spPr>
          <a:xfrm>
            <a:off x="677252" y="3005679"/>
            <a:ext cx="0" cy="149685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82955" y="2974975"/>
            <a:ext cx="1242695" cy="271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无锁</a:t>
            </a:r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B+</a:t>
            </a:r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树实现</a:t>
            </a:r>
            <a:endParaRPr lang="zh-CN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677252" y="3273399"/>
            <a:ext cx="1984440" cy="271145"/>
            <a:chOff x="721887" y="3359324"/>
            <a:chExt cx="1984440" cy="271145"/>
          </a:xfrm>
        </p:grpSpPr>
        <p:cxnSp>
          <p:nvCxnSpPr>
            <p:cNvPr id="64" name="直接连接符 63"/>
            <p:cNvCxnSpPr/>
            <p:nvPr/>
          </p:nvCxnSpPr>
          <p:spPr>
            <a:xfrm>
              <a:off x="721887" y="3397074"/>
              <a:ext cx="0" cy="149685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827584" y="3359324"/>
              <a:ext cx="1878743" cy="271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上锁</a:t>
              </a:r>
              <a:r>
                <a:rPr lang="en-US" altLang="zh-CN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B+</a:t>
              </a:r>
              <a:r>
                <a:rPr lang="zh-CN" altLang="en-US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树实现</a:t>
              </a:r>
              <a:endParaRPr lang="zh-CN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677252" y="3600118"/>
            <a:ext cx="1726318" cy="271145"/>
            <a:chOff x="721887" y="3727864"/>
            <a:chExt cx="1726318" cy="271145"/>
          </a:xfrm>
        </p:grpSpPr>
        <p:cxnSp>
          <p:nvCxnSpPr>
            <p:cNvPr id="67" name="直接连接符 66"/>
            <p:cNvCxnSpPr/>
            <p:nvPr/>
          </p:nvCxnSpPr>
          <p:spPr>
            <a:xfrm>
              <a:off x="721887" y="3767859"/>
              <a:ext cx="0" cy="149685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827584" y="3727864"/>
              <a:ext cx="1620621" cy="271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实验结果</a:t>
              </a:r>
              <a:r>
                <a:rPr lang="en-US" altLang="zh-CN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&amp;</a:t>
              </a:r>
              <a:r>
                <a:rPr lang="zh-CN" altLang="en-US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分析</a:t>
              </a:r>
              <a:endParaRPr lang="zh-CN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70" name="直接连接符 69"/>
          <p:cNvCxnSpPr/>
          <p:nvPr/>
        </p:nvCxnSpPr>
        <p:spPr>
          <a:xfrm>
            <a:off x="677545" y="3964305"/>
            <a:ext cx="0" cy="14986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/>
          <p:cNvGrpSpPr/>
          <p:nvPr/>
        </p:nvGrpSpPr>
        <p:grpSpPr>
          <a:xfrm>
            <a:off x="539552" y="1345332"/>
            <a:ext cx="2040704" cy="3169834"/>
            <a:chOff x="539552" y="1345332"/>
            <a:chExt cx="2040704" cy="3169834"/>
          </a:xfrm>
        </p:grpSpPr>
        <p:cxnSp>
          <p:nvCxnSpPr>
            <p:cNvPr id="41" name="直接连接符 40"/>
            <p:cNvCxnSpPr/>
            <p:nvPr/>
          </p:nvCxnSpPr>
          <p:spPr>
            <a:xfrm>
              <a:off x="539552" y="3236868"/>
              <a:ext cx="1887163" cy="0"/>
            </a:xfrm>
            <a:prstGeom prst="line">
              <a:avLst/>
            </a:prstGeom>
            <a:ln cap="rnd">
              <a:solidFill>
                <a:schemeClr val="bg1">
                  <a:lumMod val="75000"/>
                </a:schemeClr>
              </a:solidFill>
              <a:prstDash val="sysDot"/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540887" y="3556443"/>
              <a:ext cx="1887163" cy="0"/>
            </a:xfrm>
            <a:prstGeom prst="line">
              <a:avLst/>
            </a:prstGeom>
            <a:ln cap="rnd">
              <a:solidFill>
                <a:schemeClr val="bg1">
                  <a:lumMod val="75000"/>
                </a:schemeClr>
              </a:solidFill>
              <a:prstDash val="sysDot"/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540887" y="3876017"/>
              <a:ext cx="1887163" cy="0"/>
            </a:xfrm>
            <a:prstGeom prst="line">
              <a:avLst/>
            </a:prstGeom>
            <a:ln cap="rnd">
              <a:solidFill>
                <a:schemeClr val="bg1">
                  <a:lumMod val="75000"/>
                </a:schemeClr>
              </a:solidFill>
              <a:prstDash val="sysDot"/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540887" y="4195592"/>
              <a:ext cx="1887163" cy="0"/>
            </a:xfrm>
            <a:prstGeom prst="line">
              <a:avLst/>
            </a:prstGeom>
            <a:ln cap="rnd">
              <a:solidFill>
                <a:schemeClr val="bg1">
                  <a:lumMod val="75000"/>
                </a:schemeClr>
              </a:solidFill>
              <a:prstDash val="sysDot"/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V="1">
              <a:off x="2580256" y="1345332"/>
              <a:ext cx="0" cy="3169834"/>
            </a:xfrm>
            <a:prstGeom prst="line">
              <a:avLst/>
            </a:prstGeom>
            <a:ln cap="rnd">
              <a:solidFill>
                <a:schemeClr val="bg1">
                  <a:lumMod val="75000"/>
                </a:schemeClr>
              </a:solidFill>
              <a:prstDash val="sysDot"/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3107400" y="1012788"/>
            <a:ext cx="2088232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palm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135866" y="1430613"/>
            <a:ext cx="4532478" cy="2148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查找：查询操作返回结果，插入、删除操作返回对应操作的叶节点</a:t>
            </a:r>
            <a:endParaRPr lang="zh-CN" altLang="en-US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修改叶节点</a:t>
            </a:r>
            <a:endParaRPr lang="zh-CN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修改内部节点</a:t>
            </a:r>
            <a:endParaRPr lang="zh-CN" altLang="en-US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修改根节点</a:t>
            </a:r>
            <a:endParaRPr lang="zh-CN" altLang="en-US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107926" y="4025195"/>
            <a:ext cx="4487702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所有查询在插入、删除操作之前</a:t>
            </a:r>
            <a:endParaRPr lang="zh-CN" altLang="en-US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一个线程只负责一个节点</a:t>
            </a:r>
            <a:endParaRPr lang="zh-CN" altLang="en-US" b="1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135630" y="3639820"/>
            <a:ext cx="4697095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两个基本点：</a:t>
            </a:r>
            <a:endParaRPr 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1" name="直接连接符 50"/>
          <p:cNvCxnSpPr/>
          <p:nvPr/>
        </p:nvCxnSpPr>
        <p:spPr>
          <a:xfrm flipV="1">
            <a:off x="3135326" y="1429011"/>
            <a:ext cx="4089330" cy="215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flipV="1">
            <a:off x="3135326" y="4114313"/>
            <a:ext cx="4093638" cy="576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782949" y="3926837"/>
            <a:ext cx="1620621" cy="2711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流水线设计</a:t>
            </a:r>
            <a:endParaRPr lang="zh-CN" sz="11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 descr="j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9550" y="1430655"/>
            <a:ext cx="2010410" cy="135445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691640" y="337185"/>
            <a:ext cx="2882265" cy="287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Harbin Institute of Technology</a:t>
            </a:r>
            <a:endParaRPr lang="en-US" altLang="zh-CN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4878705"/>
            <a:ext cx="1790700" cy="4476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545" y="4939665"/>
            <a:ext cx="1790700" cy="44767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1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9" dur="1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3.33333E-6 L 0.01944 -3.33333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2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0.02066 0.00028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2" grpId="1"/>
      <p:bldP spid="46" grpId="0"/>
      <p:bldP spid="47" grpId="0"/>
      <p:bldP spid="48" grpId="0"/>
      <p:bldP spid="5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677252" y="2975258"/>
            <a:ext cx="1726318" cy="271145"/>
            <a:chOff x="721887" y="3019362"/>
            <a:chExt cx="1726318" cy="271145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721887" y="3049783"/>
              <a:ext cx="0" cy="149685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827584" y="3019362"/>
              <a:ext cx="1620621" cy="271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无锁</a:t>
              </a:r>
              <a:r>
                <a:rPr lang="en-US" altLang="zh-CN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B+</a:t>
              </a:r>
              <a:r>
                <a:rPr lang="zh-CN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树实现</a:t>
              </a:r>
              <a:endPara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21" name="直接连接符 20"/>
          <p:cNvCxnSpPr/>
          <p:nvPr/>
        </p:nvCxnSpPr>
        <p:spPr>
          <a:xfrm>
            <a:off x="677252" y="3311149"/>
            <a:ext cx="0" cy="149685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82949" y="3273399"/>
            <a:ext cx="1878743" cy="271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上锁</a:t>
            </a:r>
            <a:r>
              <a:rPr lang="en-US" altLang="zh-CN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B+</a:t>
            </a:r>
            <a:r>
              <a:rPr lang="zh-CN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树实现</a:t>
            </a:r>
            <a:endParaRPr lang="en-US" altLang="zh-CN" sz="11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677252" y="3600118"/>
            <a:ext cx="1726318" cy="271145"/>
            <a:chOff x="721887" y="3727864"/>
            <a:chExt cx="1726318" cy="271145"/>
          </a:xfrm>
        </p:grpSpPr>
        <p:cxnSp>
          <p:nvCxnSpPr>
            <p:cNvPr id="24" name="直接连接符 23"/>
            <p:cNvCxnSpPr/>
            <p:nvPr/>
          </p:nvCxnSpPr>
          <p:spPr>
            <a:xfrm>
              <a:off x="721887" y="3767859"/>
              <a:ext cx="0" cy="149685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827584" y="3727864"/>
              <a:ext cx="1620621" cy="271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实验结果</a:t>
              </a:r>
              <a:r>
                <a:rPr lang="en-US" altLang="zh-CN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&amp;</a:t>
              </a:r>
              <a:r>
                <a:rPr lang="zh-CN" altLang="en-US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分析</a:t>
              </a:r>
              <a:endParaRPr lang="en-US" altLang="zh-CN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024" name="组合 1023"/>
          <p:cNvGrpSpPr/>
          <p:nvPr/>
        </p:nvGrpSpPr>
        <p:grpSpPr>
          <a:xfrm>
            <a:off x="677252" y="3926837"/>
            <a:ext cx="1726318" cy="271145"/>
            <a:chOff x="721887" y="4100942"/>
            <a:chExt cx="1726318" cy="271145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721887" y="4138644"/>
              <a:ext cx="0" cy="149685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827584" y="4100942"/>
              <a:ext cx="1620621" cy="271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流水线设计</a:t>
              </a:r>
              <a:endParaRPr 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661920" y="1012825"/>
            <a:ext cx="5033645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上锁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B+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树实现</a:t>
            </a:r>
            <a:endParaRPr lang="zh-CN" altLang="en-US" sz="2000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29" name="TextBox 1028"/>
          <p:cNvSpPr txBox="1"/>
          <p:nvPr/>
        </p:nvSpPr>
        <p:spPr>
          <a:xfrm>
            <a:off x="2661920" y="1345565"/>
            <a:ext cx="5786755" cy="2148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粗粒度上锁并行</a:t>
            </a:r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B+</a:t>
            </a: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树：对整颗</a:t>
            </a:r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B+</a:t>
            </a: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树进行上锁，修改操作互斥访问</a:t>
            </a:r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B+</a:t>
            </a: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树</a:t>
            </a:r>
            <a:endParaRPr lang="zh-CN" altLang="en-US" b="1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b="1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细粒度上锁并行</a:t>
            </a:r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B+</a:t>
            </a: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树：对需要操作的节点进行上锁，修改操作互斥访问</a:t>
            </a:r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B+</a:t>
            </a: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树</a:t>
            </a:r>
            <a:endParaRPr lang="zh-CN" altLang="en-US" b="1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41" name="弦形 1040"/>
          <p:cNvSpPr/>
          <p:nvPr/>
        </p:nvSpPr>
        <p:spPr>
          <a:xfrm rot="1316491">
            <a:off x="8493150" y="2250721"/>
            <a:ext cx="1213559" cy="1213559"/>
          </a:xfrm>
          <a:prstGeom prst="chord">
            <a:avLst>
              <a:gd name="adj1" fmla="val 3786602"/>
              <a:gd name="adj2" fmla="val 15171629"/>
            </a:avLst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2" name="燕尾形 1041"/>
          <p:cNvSpPr/>
          <p:nvPr/>
        </p:nvSpPr>
        <p:spPr>
          <a:xfrm>
            <a:off x="8815673" y="2699195"/>
            <a:ext cx="172629" cy="288032"/>
          </a:xfrm>
          <a:prstGeom prst="chevron">
            <a:avLst>
              <a:gd name="adj" fmla="val 759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2661622" y="1345876"/>
            <a:ext cx="423148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组合 61"/>
          <p:cNvGrpSpPr/>
          <p:nvPr/>
        </p:nvGrpSpPr>
        <p:grpSpPr>
          <a:xfrm>
            <a:off x="539552" y="1345332"/>
            <a:ext cx="2040704" cy="3169834"/>
            <a:chOff x="539552" y="1345332"/>
            <a:chExt cx="2040704" cy="3169834"/>
          </a:xfrm>
        </p:grpSpPr>
        <p:cxnSp>
          <p:nvCxnSpPr>
            <p:cNvPr id="63" name="直接连接符 62"/>
            <p:cNvCxnSpPr/>
            <p:nvPr/>
          </p:nvCxnSpPr>
          <p:spPr>
            <a:xfrm>
              <a:off x="539552" y="3236868"/>
              <a:ext cx="1887163" cy="0"/>
            </a:xfrm>
            <a:prstGeom prst="line">
              <a:avLst/>
            </a:prstGeom>
            <a:ln cap="rnd">
              <a:solidFill>
                <a:schemeClr val="bg1">
                  <a:lumMod val="75000"/>
                </a:schemeClr>
              </a:solidFill>
              <a:prstDash val="sysDot"/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540887" y="3556443"/>
              <a:ext cx="1887163" cy="0"/>
            </a:xfrm>
            <a:prstGeom prst="line">
              <a:avLst/>
            </a:prstGeom>
            <a:ln cap="rnd">
              <a:solidFill>
                <a:schemeClr val="bg1">
                  <a:lumMod val="75000"/>
                </a:schemeClr>
              </a:solidFill>
              <a:prstDash val="sysDot"/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540887" y="3876017"/>
              <a:ext cx="1887163" cy="0"/>
            </a:xfrm>
            <a:prstGeom prst="line">
              <a:avLst/>
            </a:prstGeom>
            <a:ln cap="rnd">
              <a:solidFill>
                <a:schemeClr val="bg1">
                  <a:lumMod val="75000"/>
                </a:schemeClr>
              </a:solidFill>
              <a:prstDash val="sysDot"/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540887" y="4195592"/>
              <a:ext cx="1887163" cy="0"/>
            </a:xfrm>
            <a:prstGeom prst="line">
              <a:avLst/>
            </a:prstGeom>
            <a:ln cap="rnd">
              <a:solidFill>
                <a:schemeClr val="bg1">
                  <a:lumMod val="75000"/>
                </a:schemeClr>
              </a:solidFill>
              <a:prstDash val="sysDot"/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 flipV="1">
              <a:off x="2580256" y="1345332"/>
              <a:ext cx="0" cy="3169834"/>
            </a:xfrm>
            <a:prstGeom prst="line">
              <a:avLst/>
            </a:prstGeom>
            <a:ln cap="rnd">
              <a:solidFill>
                <a:schemeClr val="bg1">
                  <a:lumMod val="75000"/>
                </a:schemeClr>
              </a:solidFill>
              <a:prstDash val="sysDot"/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11"/>
          <p:cNvSpPr txBox="1"/>
          <p:nvPr/>
        </p:nvSpPr>
        <p:spPr>
          <a:xfrm>
            <a:off x="611560" y="1345332"/>
            <a:ext cx="1260140" cy="746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毕业设计</a:t>
            </a:r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&amp;</a:t>
            </a:r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终期</a:t>
            </a:r>
            <a:endParaRPr lang="zh-CN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zh-CN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2" name="图片 11" descr="j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9550" y="1430655"/>
            <a:ext cx="2010410" cy="135445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691640" y="337185"/>
            <a:ext cx="2882265" cy="287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Harbin Institute of Technology</a:t>
            </a:r>
            <a:endParaRPr lang="en-US" altLang="zh-CN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4878705"/>
            <a:ext cx="1790700" cy="4476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545" y="4939665"/>
            <a:ext cx="1790700" cy="44767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0.02066 0.00028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4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3.33333E-6 L 0.01944 -3.33333E-6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2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  <p:bldP spid="20" grpId="0"/>
      <p:bldP spid="10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弦形 7"/>
          <p:cNvSpPr/>
          <p:nvPr/>
        </p:nvSpPr>
        <p:spPr>
          <a:xfrm rot="1316491">
            <a:off x="8493150" y="2250721"/>
            <a:ext cx="1213559" cy="1213559"/>
          </a:xfrm>
          <a:prstGeom prst="chord">
            <a:avLst>
              <a:gd name="adj1" fmla="val 3786602"/>
              <a:gd name="adj2" fmla="val 15171629"/>
            </a:avLst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燕尾形 8"/>
          <p:cNvSpPr/>
          <p:nvPr/>
        </p:nvSpPr>
        <p:spPr>
          <a:xfrm>
            <a:off x="8815673" y="2699195"/>
            <a:ext cx="172629" cy="288032"/>
          </a:xfrm>
          <a:prstGeom prst="chevron">
            <a:avLst>
              <a:gd name="adj" fmla="val 75925"/>
            </a:avLst>
          </a:prstGeom>
          <a:solidFill>
            <a:schemeClr val="bg1">
              <a:alpha val="9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683568" y="2964338"/>
            <a:ext cx="1726318" cy="271145"/>
            <a:chOff x="721887" y="3019362"/>
            <a:chExt cx="1726318" cy="271145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721887" y="3049783"/>
              <a:ext cx="0" cy="149685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27584" y="3019362"/>
              <a:ext cx="1620621" cy="271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无锁</a:t>
              </a:r>
              <a:r>
                <a:rPr lang="en-US" altLang="zh-CN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B+</a:t>
              </a:r>
              <a:r>
                <a:rPr lang="zh-CN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树实现</a:t>
              </a:r>
              <a:endParaRPr lang="en-US" altLang="zh-CN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83568" y="3273399"/>
            <a:ext cx="1984440" cy="271145"/>
            <a:chOff x="721887" y="3359324"/>
            <a:chExt cx="1984440" cy="271145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721887" y="3397074"/>
              <a:ext cx="0" cy="149685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827584" y="3359324"/>
              <a:ext cx="1878743" cy="271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上锁</a:t>
              </a:r>
              <a:r>
                <a:rPr lang="en-US" altLang="zh-CN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B+</a:t>
              </a:r>
              <a:r>
                <a:rPr lang="zh-CN" altLang="en-US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树实现</a:t>
              </a:r>
              <a:endParaRPr 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22" name="直接连接符 21"/>
          <p:cNvCxnSpPr/>
          <p:nvPr/>
        </p:nvCxnSpPr>
        <p:spPr>
          <a:xfrm>
            <a:off x="683568" y="3640113"/>
            <a:ext cx="0" cy="149685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89265" y="3600118"/>
            <a:ext cx="1620621" cy="271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实验结果</a:t>
            </a:r>
            <a:r>
              <a:rPr lang="en-US" altLang="zh-CN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&amp;</a:t>
            </a:r>
            <a:r>
              <a:rPr lang="zh-CN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分析</a:t>
            </a:r>
            <a:endParaRPr lang="en-US" altLang="zh-CN" sz="11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683568" y="3926837"/>
            <a:ext cx="1726318" cy="271145"/>
            <a:chOff x="721887" y="4100942"/>
            <a:chExt cx="1726318" cy="271145"/>
          </a:xfrm>
        </p:grpSpPr>
        <p:cxnSp>
          <p:nvCxnSpPr>
            <p:cNvPr id="25" name="直接连接符 24"/>
            <p:cNvCxnSpPr/>
            <p:nvPr/>
          </p:nvCxnSpPr>
          <p:spPr>
            <a:xfrm>
              <a:off x="721887" y="4138644"/>
              <a:ext cx="0" cy="149685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827584" y="4100942"/>
              <a:ext cx="1620621" cy="271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流水线设计</a:t>
              </a:r>
              <a:endParaRPr 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539552" y="1345332"/>
            <a:ext cx="2040704" cy="3169834"/>
            <a:chOff x="539552" y="1345332"/>
            <a:chExt cx="2040704" cy="3169834"/>
          </a:xfrm>
        </p:grpSpPr>
        <p:cxnSp>
          <p:nvCxnSpPr>
            <p:cNvPr id="82" name="直接连接符 81"/>
            <p:cNvCxnSpPr/>
            <p:nvPr/>
          </p:nvCxnSpPr>
          <p:spPr>
            <a:xfrm>
              <a:off x="539552" y="3236868"/>
              <a:ext cx="1887163" cy="0"/>
            </a:xfrm>
            <a:prstGeom prst="line">
              <a:avLst/>
            </a:prstGeom>
            <a:ln cap="rnd">
              <a:solidFill>
                <a:schemeClr val="bg1">
                  <a:lumMod val="75000"/>
                </a:schemeClr>
              </a:solidFill>
              <a:prstDash val="sysDot"/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>
              <a:off x="540887" y="3556443"/>
              <a:ext cx="1887163" cy="0"/>
            </a:xfrm>
            <a:prstGeom prst="line">
              <a:avLst/>
            </a:prstGeom>
            <a:ln cap="rnd">
              <a:solidFill>
                <a:schemeClr val="bg1">
                  <a:lumMod val="75000"/>
                </a:schemeClr>
              </a:solidFill>
              <a:prstDash val="sysDot"/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>
              <a:off x="540887" y="3876017"/>
              <a:ext cx="1887163" cy="0"/>
            </a:xfrm>
            <a:prstGeom prst="line">
              <a:avLst/>
            </a:prstGeom>
            <a:ln cap="rnd">
              <a:solidFill>
                <a:schemeClr val="bg1">
                  <a:lumMod val="75000"/>
                </a:schemeClr>
              </a:solidFill>
              <a:prstDash val="sysDot"/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>
              <a:off x="540887" y="4195592"/>
              <a:ext cx="1887163" cy="0"/>
            </a:xfrm>
            <a:prstGeom prst="line">
              <a:avLst/>
            </a:prstGeom>
            <a:ln cap="rnd">
              <a:solidFill>
                <a:schemeClr val="bg1">
                  <a:lumMod val="75000"/>
                </a:schemeClr>
              </a:solidFill>
              <a:prstDash val="sysDot"/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 flipV="1">
              <a:off x="2580256" y="1345332"/>
              <a:ext cx="0" cy="3169834"/>
            </a:xfrm>
            <a:prstGeom prst="line">
              <a:avLst/>
            </a:prstGeom>
            <a:ln cap="rnd">
              <a:solidFill>
                <a:schemeClr val="bg1">
                  <a:lumMod val="75000"/>
                </a:schemeClr>
              </a:solidFill>
              <a:prstDash val="sysDot"/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11"/>
          <p:cNvSpPr txBox="1"/>
          <p:nvPr/>
        </p:nvSpPr>
        <p:spPr>
          <a:xfrm>
            <a:off x="611560" y="1345332"/>
            <a:ext cx="1260140" cy="746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毕业设计</a:t>
            </a:r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&amp;</a:t>
            </a:r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终期</a:t>
            </a:r>
            <a:endParaRPr lang="zh-CN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zh-CN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3" name="图片 12" descr="j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9550" y="1430655"/>
            <a:ext cx="2010410" cy="1354455"/>
          </a:xfrm>
          <a:prstGeom prst="rect">
            <a:avLst/>
          </a:prstGeom>
        </p:spPr>
      </p:pic>
      <p:sp>
        <p:nvSpPr>
          <p:cNvPr id="10" name="TextBox 19"/>
          <p:cNvSpPr txBox="1"/>
          <p:nvPr/>
        </p:nvSpPr>
        <p:spPr>
          <a:xfrm>
            <a:off x="2661920" y="1012825"/>
            <a:ext cx="5033645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实验结论</a:t>
            </a:r>
            <a:endParaRPr lang="zh-CN" sz="2000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29" name="TextBox 1028"/>
          <p:cNvSpPr txBox="1"/>
          <p:nvPr/>
        </p:nvSpPr>
        <p:spPr>
          <a:xfrm>
            <a:off x="2661920" y="1345565"/>
            <a:ext cx="5786755" cy="2560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粗粒度并行B+树、细粒度并行B+树和palm并行B+树在随机生成的插入、删除操作总量增加时，三者表现的执行时间也增加，且呈现线性增加；细粒度并行B+树的性能相对粗粒度并行B+树提高了83.08%，palm并行B+树的性能相对细粒度并行B+树提高了39.30%</a:t>
            </a:r>
            <a:endParaRPr lang="zh-CN" altLang="en-US" b="1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661622" y="1345876"/>
            <a:ext cx="423148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691640" y="337185"/>
            <a:ext cx="2882265" cy="287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Harbin Institute of Technology</a:t>
            </a:r>
            <a:endParaRPr lang="en-US" altLang="zh-CN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4878705"/>
            <a:ext cx="1790700" cy="4476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545" y="4939665"/>
            <a:ext cx="1790700" cy="4476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4135" y="1230630"/>
            <a:ext cx="5844540" cy="3102610"/>
          </a:xfrm>
          <a:prstGeom prst="rect">
            <a:avLst/>
          </a:prstGeom>
        </p:spPr>
      </p:pic>
      <p:pic>
        <p:nvPicPr>
          <p:cNvPr id="4" name="图片 -214748258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2653" y="1034415"/>
            <a:ext cx="4166235" cy="36474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2970" y="1034415"/>
            <a:ext cx="4218940" cy="37058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0.02066 0.00028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4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3.33333E-6 L 0.01944 -3.33333E-6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00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3" dur="2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3" grpId="1"/>
      <p:bldP spid="10" grpId="0"/>
      <p:bldP spid="10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弦形 6"/>
          <p:cNvSpPr/>
          <p:nvPr/>
        </p:nvSpPr>
        <p:spPr>
          <a:xfrm rot="1316491">
            <a:off x="8493150" y="2250721"/>
            <a:ext cx="1213559" cy="1213559"/>
          </a:xfrm>
          <a:prstGeom prst="chord">
            <a:avLst>
              <a:gd name="adj1" fmla="val 3786602"/>
              <a:gd name="adj2" fmla="val 15171629"/>
            </a:avLst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燕尾形 7"/>
          <p:cNvSpPr/>
          <p:nvPr/>
        </p:nvSpPr>
        <p:spPr>
          <a:xfrm>
            <a:off x="8815673" y="2699195"/>
            <a:ext cx="172629" cy="288032"/>
          </a:xfrm>
          <a:prstGeom prst="chevron">
            <a:avLst>
              <a:gd name="adj" fmla="val 75925"/>
            </a:avLst>
          </a:prstGeom>
          <a:solidFill>
            <a:schemeClr val="bg1">
              <a:alpha val="9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677252" y="2964338"/>
            <a:ext cx="1726318" cy="271145"/>
            <a:chOff x="721887" y="3019362"/>
            <a:chExt cx="1726318" cy="271145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721887" y="3049783"/>
              <a:ext cx="0" cy="149685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827584" y="3019362"/>
              <a:ext cx="1620621" cy="271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无锁</a:t>
              </a:r>
              <a:r>
                <a:rPr lang="en-US" altLang="zh-CN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B+</a:t>
              </a:r>
              <a:r>
                <a:rPr lang="zh-CN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树实现</a:t>
              </a:r>
              <a:endParaRPr lang="en-US" altLang="zh-CN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77252" y="3273399"/>
            <a:ext cx="1984440" cy="271145"/>
            <a:chOff x="721887" y="3359324"/>
            <a:chExt cx="1984440" cy="271145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721887" y="3397074"/>
              <a:ext cx="0" cy="149685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827584" y="3359324"/>
              <a:ext cx="1878743" cy="271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上锁</a:t>
              </a:r>
              <a:r>
                <a:rPr lang="en-US" altLang="zh-CN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B+</a:t>
              </a:r>
              <a:r>
                <a:rPr lang="zh-CN" altLang="en-US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树实现</a:t>
              </a:r>
              <a:endParaRPr 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77252" y="3600118"/>
            <a:ext cx="1726318" cy="271145"/>
            <a:chOff x="721887" y="3727864"/>
            <a:chExt cx="1726318" cy="271145"/>
          </a:xfrm>
        </p:grpSpPr>
        <p:cxnSp>
          <p:nvCxnSpPr>
            <p:cNvPr id="24" name="直接连接符 23"/>
            <p:cNvCxnSpPr/>
            <p:nvPr/>
          </p:nvCxnSpPr>
          <p:spPr>
            <a:xfrm>
              <a:off x="721887" y="3767859"/>
              <a:ext cx="0" cy="149685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827584" y="3727864"/>
              <a:ext cx="1620621" cy="271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实验结果</a:t>
              </a:r>
              <a:r>
                <a:rPr lang="en-US" altLang="zh-CN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&amp;</a:t>
              </a:r>
              <a:r>
                <a:rPr lang="zh-CN" altLang="en-US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分析</a:t>
              </a:r>
              <a:endParaRPr lang="en-US" altLang="zh-CN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27" name="直接连接符 26"/>
          <p:cNvCxnSpPr/>
          <p:nvPr/>
        </p:nvCxnSpPr>
        <p:spPr>
          <a:xfrm>
            <a:off x="677252" y="3964539"/>
            <a:ext cx="0" cy="149685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82949" y="3926837"/>
            <a:ext cx="1620621" cy="271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流水线设计</a:t>
            </a:r>
            <a:endParaRPr lang="en-US" sz="11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539552" y="1345332"/>
            <a:ext cx="2040704" cy="3169834"/>
            <a:chOff x="539552" y="1345332"/>
            <a:chExt cx="2040704" cy="3169834"/>
          </a:xfrm>
        </p:grpSpPr>
        <p:cxnSp>
          <p:nvCxnSpPr>
            <p:cNvPr id="62" name="直接连接符 61"/>
            <p:cNvCxnSpPr/>
            <p:nvPr/>
          </p:nvCxnSpPr>
          <p:spPr>
            <a:xfrm>
              <a:off x="539552" y="3236868"/>
              <a:ext cx="1887163" cy="0"/>
            </a:xfrm>
            <a:prstGeom prst="line">
              <a:avLst/>
            </a:prstGeom>
            <a:ln cap="rnd">
              <a:solidFill>
                <a:schemeClr val="bg1">
                  <a:lumMod val="75000"/>
                </a:schemeClr>
              </a:solidFill>
              <a:prstDash val="sysDot"/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540887" y="3556443"/>
              <a:ext cx="1887163" cy="0"/>
            </a:xfrm>
            <a:prstGeom prst="line">
              <a:avLst/>
            </a:prstGeom>
            <a:ln cap="rnd">
              <a:solidFill>
                <a:schemeClr val="bg1">
                  <a:lumMod val="75000"/>
                </a:schemeClr>
              </a:solidFill>
              <a:prstDash val="sysDot"/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540887" y="3876017"/>
              <a:ext cx="1887163" cy="0"/>
            </a:xfrm>
            <a:prstGeom prst="line">
              <a:avLst/>
            </a:prstGeom>
            <a:ln cap="rnd">
              <a:solidFill>
                <a:schemeClr val="bg1">
                  <a:lumMod val="75000"/>
                </a:schemeClr>
              </a:solidFill>
              <a:prstDash val="sysDot"/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540887" y="4195592"/>
              <a:ext cx="1887163" cy="0"/>
            </a:xfrm>
            <a:prstGeom prst="line">
              <a:avLst/>
            </a:prstGeom>
            <a:ln cap="rnd">
              <a:solidFill>
                <a:schemeClr val="bg1">
                  <a:lumMod val="75000"/>
                </a:schemeClr>
              </a:solidFill>
              <a:prstDash val="sysDot"/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 flipV="1">
              <a:off x="2580256" y="1345332"/>
              <a:ext cx="0" cy="3169834"/>
            </a:xfrm>
            <a:prstGeom prst="line">
              <a:avLst/>
            </a:prstGeom>
            <a:ln cap="rnd">
              <a:solidFill>
                <a:schemeClr val="bg1">
                  <a:lumMod val="75000"/>
                </a:schemeClr>
              </a:solidFill>
              <a:prstDash val="sysDot"/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TextBox 11"/>
          <p:cNvSpPr txBox="1"/>
          <p:nvPr/>
        </p:nvSpPr>
        <p:spPr>
          <a:xfrm>
            <a:off x="611560" y="1345332"/>
            <a:ext cx="1260140" cy="746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毕业设计</a:t>
            </a:r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&amp;</a:t>
            </a:r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终期</a:t>
            </a:r>
            <a:endParaRPr lang="zh-CN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zh-CN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 descr="j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9550" y="1430655"/>
            <a:ext cx="2010410" cy="135445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691640" y="337185"/>
            <a:ext cx="2882265" cy="287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Harbin Institute of Technology</a:t>
            </a:r>
            <a:endParaRPr lang="en-US" altLang="zh-CN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4878705"/>
            <a:ext cx="1790700" cy="4476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545" y="4939665"/>
            <a:ext cx="1790700" cy="4476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0005" y="1345565"/>
            <a:ext cx="5828030" cy="3093720"/>
          </a:xfrm>
          <a:prstGeom prst="rect">
            <a:avLst/>
          </a:prstGeom>
        </p:spPr>
      </p:pic>
      <p:pic>
        <p:nvPicPr>
          <p:cNvPr id="3" name="图片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0005" y="1345565"/>
            <a:ext cx="5730240" cy="30308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0005" y="779780"/>
            <a:ext cx="5840095" cy="43014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0005" y="836295"/>
            <a:ext cx="5840095" cy="42449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图片 4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80005" y="779780"/>
            <a:ext cx="5867400" cy="43014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" name="图片 -214748258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80005" y="779780"/>
            <a:ext cx="5795010" cy="42449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0.02066 0.00028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4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3.33333E-6 L 0.01944 -3.33333E-6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8" grpId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680</Words>
  <Application>WPS 演示</Application>
  <PresentationFormat>全屏显示(16:10)</PresentationFormat>
  <Paragraphs>94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Arial</vt:lpstr>
      <vt:lpstr>宋体</vt:lpstr>
      <vt:lpstr>Wingdings</vt:lpstr>
      <vt:lpstr>微软雅黑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lijiahe</cp:lastModifiedBy>
  <cp:revision>905</cp:revision>
  <dcterms:created xsi:type="dcterms:W3CDTF">2013-12-06T04:45:00Z</dcterms:created>
  <dcterms:modified xsi:type="dcterms:W3CDTF">2017-06-24T13:26:14Z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2052-10.1.0.6489</vt:lpwstr>
  </property>
</Properties>
</file>