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1"/>
  </p:notesMasterIdLst>
  <p:sldIdLst>
    <p:sldId id="256" r:id="rId2"/>
    <p:sldId id="598" r:id="rId3"/>
    <p:sldId id="460" r:id="rId4"/>
    <p:sldId id="281" r:id="rId5"/>
    <p:sldId id="600" r:id="rId6"/>
    <p:sldId id="606" r:id="rId7"/>
    <p:sldId id="607" r:id="rId8"/>
    <p:sldId id="514" r:id="rId9"/>
    <p:sldId id="288" r:id="rId10"/>
    <p:sldId id="524" r:id="rId11"/>
    <p:sldId id="528" r:id="rId12"/>
    <p:sldId id="529" r:id="rId13"/>
    <p:sldId id="526" r:id="rId14"/>
    <p:sldId id="290" r:id="rId15"/>
    <p:sldId id="608" r:id="rId16"/>
    <p:sldId id="603" r:id="rId17"/>
    <p:sldId id="604" r:id="rId18"/>
    <p:sldId id="586" r:id="rId19"/>
    <p:sldId id="609" r:id="rId20"/>
    <p:sldId id="561" r:id="rId21"/>
    <p:sldId id="563" r:id="rId22"/>
    <p:sldId id="565" r:id="rId23"/>
    <p:sldId id="571" r:id="rId24"/>
    <p:sldId id="564" r:id="rId25"/>
    <p:sldId id="568" r:id="rId26"/>
    <p:sldId id="569" r:id="rId27"/>
    <p:sldId id="570" r:id="rId28"/>
    <p:sldId id="610" r:id="rId29"/>
    <p:sldId id="611" r:id="rId30"/>
    <p:sldId id="572" r:id="rId31"/>
    <p:sldId id="305" r:id="rId32"/>
    <p:sldId id="588" r:id="rId33"/>
    <p:sldId id="539" r:id="rId34"/>
    <p:sldId id="548" r:id="rId35"/>
    <p:sldId id="545" r:id="rId36"/>
    <p:sldId id="579" r:id="rId37"/>
    <p:sldId id="580" r:id="rId38"/>
    <p:sldId id="595" r:id="rId39"/>
    <p:sldId id="597" r:id="rId40"/>
    <p:sldId id="596" r:id="rId41"/>
    <p:sldId id="547" r:id="rId42"/>
    <p:sldId id="582" r:id="rId43"/>
    <p:sldId id="285" r:id="rId44"/>
    <p:sldId id="500" r:id="rId45"/>
    <p:sldId id="489" r:id="rId46"/>
    <p:sldId id="534" r:id="rId47"/>
    <p:sldId id="504" r:id="rId48"/>
    <p:sldId id="461" r:id="rId49"/>
    <p:sldId id="326" r:id="rId50"/>
    <p:sldId id="617" r:id="rId51"/>
    <p:sldId id="315" r:id="rId52"/>
    <p:sldId id="316" r:id="rId53"/>
    <p:sldId id="319" r:id="rId54"/>
    <p:sldId id="622" r:id="rId55"/>
    <p:sldId id="505" r:id="rId56"/>
    <p:sldId id="509" r:id="rId57"/>
    <p:sldId id="574" r:id="rId58"/>
    <p:sldId id="331" r:id="rId59"/>
    <p:sldId id="454" r:id="rId60"/>
    <p:sldId id="510" r:id="rId61"/>
    <p:sldId id="511" r:id="rId62"/>
    <p:sldId id="506" r:id="rId63"/>
    <p:sldId id="358" r:id="rId64"/>
    <p:sldId id="359" r:id="rId65"/>
    <p:sldId id="360" r:id="rId66"/>
    <p:sldId id="362" r:id="rId67"/>
    <p:sldId id="363" r:id="rId68"/>
    <p:sldId id="364" r:id="rId69"/>
    <p:sldId id="365" r:id="rId70"/>
    <p:sldId id="366" r:id="rId71"/>
    <p:sldId id="367" r:id="rId72"/>
    <p:sldId id="508" r:id="rId73"/>
    <p:sldId id="370" r:id="rId74"/>
    <p:sldId id="613" r:id="rId75"/>
    <p:sldId id="380" r:id="rId76"/>
    <p:sldId id="536" r:id="rId77"/>
    <p:sldId id="374" r:id="rId78"/>
    <p:sldId id="375" r:id="rId79"/>
    <p:sldId id="384" r:id="rId80"/>
    <p:sldId id="385" r:id="rId81"/>
    <p:sldId id="387" r:id="rId82"/>
    <p:sldId id="388" r:id="rId83"/>
    <p:sldId id="389" r:id="rId84"/>
    <p:sldId id="431" r:id="rId85"/>
    <p:sldId id="390" r:id="rId86"/>
    <p:sldId id="520" r:id="rId87"/>
    <p:sldId id="618" r:id="rId88"/>
    <p:sldId id="397" r:id="rId89"/>
    <p:sldId id="398" r:id="rId90"/>
    <p:sldId id="439" r:id="rId91"/>
    <p:sldId id="393" r:id="rId92"/>
    <p:sldId id="394" r:id="rId93"/>
    <p:sldId id="395" r:id="rId94"/>
    <p:sldId id="396" r:id="rId95"/>
    <p:sldId id="400" r:id="rId96"/>
    <p:sldId id="402" r:id="rId97"/>
    <p:sldId id="519" r:id="rId98"/>
    <p:sldId id="614" r:id="rId99"/>
    <p:sldId id="575" r:id="rId100"/>
    <p:sldId id="576" r:id="rId101"/>
    <p:sldId id="616" r:id="rId102"/>
    <p:sldId id="577" r:id="rId103"/>
    <p:sldId id="589" r:id="rId104"/>
    <p:sldId id="621" r:id="rId105"/>
    <p:sldId id="625" r:id="rId106"/>
    <p:sldId id="619" r:id="rId107"/>
    <p:sldId id="620" r:id="rId108"/>
    <p:sldId id="623" r:id="rId109"/>
    <p:sldId id="624" r:id="rId1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1" autoAdjust="0"/>
    <p:restoredTop sz="94778" autoAdjust="0"/>
  </p:normalViewPr>
  <p:slideViewPr>
    <p:cSldViewPr snapToGrid="0">
      <p:cViewPr varScale="1">
        <p:scale>
          <a:sx n="115" d="100"/>
          <a:sy n="115" d="100"/>
        </p:scale>
        <p:origin x="1136" y="19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notesMaster" Target="notesMasters/notesMaster1.xml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BCA67-B5F1-4FA1-967B-FBDA93F2B09B}" type="doc">
      <dgm:prSet loTypeId="urn:microsoft.com/office/officeart/2005/8/layout/process4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26AF3E60-C83F-4102-A3A3-97B6720F9B09}">
      <dgm:prSet phldrT="[文字]" custT="1"/>
      <dgm:spPr/>
      <dgm:t>
        <a:bodyPr/>
        <a:lstStyle/>
        <a:p>
          <a:pPr algn="l"/>
          <a:r>
            <a:rPr lang="en-US" altLang="zh-TW" sz="2800" dirty="0" smtClean="0"/>
            <a:t>Part III: Tips for Training Deep Neural Network</a:t>
          </a:r>
          <a:endParaRPr lang="zh-TW" altLang="en-US" sz="2800" dirty="0"/>
        </a:p>
      </dgm:t>
    </dgm:pt>
    <dgm:pt modelId="{68E24FD6-A09F-4E32-B9AB-9CCAB40080BA}" type="parTrans" cxnId="{19996B4A-655D-443B-A587-F8BA2A54A102}">
      <dgm:prSet/>
      <dgm:spPr/>
      <dgm:t>
        <a:bodyPr/>
        <a:lstStyle/>
        <a:p>
          <a:endParaRPr lang="zh-TW" altLang="en-US"/>
        </a:p>
      </dgm:t>
    </dgm:pt>
    <dgm:pt modelId="{4F88733F-9F71-45DC-A6BA-38D418C0CD96}" type="sibTrans" cxnId="{19996B4A-655D-443B-A587-F8BA2A54A102}">
      <dgm:prSet/>
      <dgm:spPr/>
      <dgm:t>
        <a:bodyPr/>
        <a:lstStyle/>
        <a:p>
          <a:endParaRPr lang="zh-TW" altLang="en-US"/>
        </a:p>
      </dgm:t>
    </dgm:pt>
    <dgm:pt modelId="{11069431-4C19-40E6-885B-0A10B2398FB3}">
      <dgm:prSet phldrT="[文字]" custT="1"/>
      <dgm:spPr/>
      <dgm:t>
        <a:bodyPr/>
        <a:lstStyle/>
        <a:p>
          <a:pPr algn="l"/>
          <a:r>
            <a:rPr lang="en-US" altLang="zh-TW" sz="2800" dirty="0" smtClean="0"/>
            <a:t>Part IV: Neural Network with Memory</a:t>
          </a:r>
          <a:endParaRPr lang="zh-TW" altLang="en-US" sz="2800" dirty="0"/>
        </a:p>
      </dgm:t>
    </dgm:pt>
    <dgm:pt modelId="{305F7668-DA1C-45CF-B570-434E95B4C04C}" type="parTrans" cxnId="{0FBB92A0-CD89-4DE6-9F9B-BFD385EA91AA}">
      <dgm:prSet/>
      <dgm:spPr/>
      <dgm:t>
        <a:bodyPr/>
        <a:lstStyle/>
        <a:p>
          <a:endParaRPr lang="zh-TW" altLang="en-US"/>
        </a:p>
      </dgm:t>
    </dgm:pt>
    <dgm:pt modelId="{EB5890CE-1A8D-4B0D-BC60-227BD1F33DD8}" type="sibTrans" cxnId="{0FBB92A0-CD89-4DE6-9F9B-BFD385EA91AA}">
      <dgm:prSet/>
      <dgm:spPr/>
      <dgm:t>
        <a:bodyPr/>
        <a:lstStyle/>
        <a:p>
          <a:endParaRPr lang="zh-TW" altLang="en-US"/>
        </a:p>
      </dgm:t>
    </dgm:pt>
    <dgm:pt modelId="{94AB1502-08D7-4902-8C33-D3687F9F5DE2}">
      <dgm:prSet phldrT="[文字]" custT="1"/>
      <dgm:spPr/>
      <dgm:t>
        <a:bodyPr/>
        <a:lstStyle/>
        <a:p>
          <a:pPr algn="l"/>
          <a:r>
            <a:rPr lang="en-US" altLang="zh-TW" sz="2800" dirty="0" smtClean="0"/>
            <a:t>Part I: Introduction of Deep Learning</a:t>
          </a:r>
          <a:endParaRPr lang="zh-TW" altLang="en-US" sz="2800" dirty="0"/>
        </a:p>
      </dgm:t>
    </dgm:pt>
    <dgm:pt modelId="{01286944-B6E2-4735-B5EF-5936FF11C656}" type="parTrans" cxnId="{BE41B9A7-DD5D-4827-B66C-678AA634D202}">
      <dgm:prSet/>
      <dgm:spPr/>
      <dgm:t>
        <a:bodyPr/>
        <a:lstStyle/>
        <a:p>
          <a:endParaRPr lang="zh-TW" altLang="en-US"/>
        </a:p>
      </dgm:t>
    </dgm:pt>
    <dgm:pt modelId="{D35A6C76-0859-4DCE-8AC1-8C396DFBF7E0}" type="sibTrans" cxnId="{BE41B9A7-DD5D-4827-B66C-678AA634D202}">
      <dgm:prSet/>
      <dgm:spPr/>
      <dgm:t>
        <a:bodyPr/>
        <a:lstStyle/>
        <a:p>
          <a:endParaRPr lang="zh-TW" altLang="en-US"/>
        </a:p>
      </dgm:t>
    </dgm:pt>
    <dgm:pt modelId="{17F43F8B-DFB6-4BDD-983D-A35CF31AC12A}">
      <dgm:prSet phldrT="[文字]" custT="1"/>
      <dgm:spPr/>
      <dgm:t>
        <a:bodyPr/>
        <a:lstStyle/>
        <a:p>
          <a:pPr algn="l"/>
          <a:r>
            <a:rPr lang="en-US" altLang="zh-TW" sz="2800" dirty="0" smtClean="0"/>
            <a:t>Part II: Why Deep?</a:t>
          </a:r>
          <a:endParaRPr lang="zh-TW" altLang="en-US" sz="2800" dirty="0"/>
        </a:p>
      </dgm:t>
    </dgm:pt>
    <dgm:pt modelId="{E9188B37-818D-4E68-952B-9ECE9E511DB4}" type="parTrans" cxnId="{CCC1094F-6AB2-40A0-8B4D-8464F13AEB41}">
      <dgm:prSet/>
      <dgm:spPr/>
      <dgm:t>
        <a:bodyPr/>
        <a:lstStyle/>
        <a:p>
          <a:endParaRPr lang="zh-TW" altLang="en-US"/>
        </a:p>
      </dgm:t>
    </dgm:pt>
    <dgm:pt modelId="{1DD61184-1C0C-4726-A6FB-35F8B2D2C275}" type="sibTrans" cxnId="{CCC1094F-6AB2-40A0-8B4D-8464F13AEB41}">
      <dgm:prSet/>
      <dgm:spPr/>
      <dgm:t>
        <a:bodyPr/>
        <a:lstStyle/>
        <a:p>
          <a:endParaRPr lang="zh-TW" altLang="en-US"/>
        </a:p>
      </dgm:t>
    </dgm:pt>
    <dgm:pt modelId="{AE3F25F9-D7D6-4540-A911-3E5C3469747B}" type="pres">
      <dgm:prSet presAssocID="{388BCA67-B5F1-4FA1-967B-FBDA93F2B0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C3D0112-30CA-46C1-A590-52776CBBAF71}" type="pres">
      <dgm:prSet presAssocID="{11069431-4C19-40E6-885B-0A10B2398FB3}" presName="boxAndChildren" presStyleCnt="0"/>
      <dgm:spPr/>
    </dgm:pt>
    <dgm:pt modelId="{76C3F135-8065-49AE-AF41-FE3B7DC0CDC7}" type="pres">
      <dgm:prSet presAssocID="{11069431-4C19-40E6-885B-0A10B2398FB3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9BEBEF98-A395-4774-8E07-34496FE0AEA6}" type="pres">
      <dgm:prSet presAssocID="{4F88733F-9F71-45DC-A6BA-38D418C0CD96}" presName="sp" presStyleCnt="0"/>
      <dgm:spPr/>
    </dgm:pt>
    <dgm:pt modelId="{BBEF0AC2-1F05-4A45-9677-36212FECDF97}" type="pres">
      <dgm:prSet presAssocID="{26AF3E60-C83F-4102-A3A3-97B6720F9B09}" presName="arrowAndChildren" presStyleCnt="0"/>
      <dgm:spPr/>
    </dgm:pt>
    <dgm:pt modelId="{5230D571-BC86-43B0-9A37-73ECE798EB45}" type="pres">
      <dgm:prSet presAssocID="{26AF3E60-C83F-4102-A3A3-97B6720F9B09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E97A20EB-F7C0-4A81-B757-5566F385B069}" type="pres">
      <dgm:prSet presAssocID="{1DD61184-1C0C-4726-A6FB-35F8B2D2C275}" presName="sp" presStyleCnt="0"/>
      <dgm:spPr/>
    </dgm:pt>
    <dgm:pt modelId="{5BA20C3A-E30C-4627-AB26-9AD2243660D7}" type="pres">
      <dgm:prSet presAssocID="{17F43F8B-DFB6-4BDD-983D-A35CF31AC12A}" presName="arrowAndChildren" presStyleCnt="0"/>
      <dgm:spPr/>
    </dgm:pt>
    <dgm:pt modelId="{36CD0AB8-7D97-48DC-BBB2-F5893D4CA53A}" type="pres">
      <dgm:prSet presAssocID="{17F43F8B-DFB6-4BDD-983D-A35CF31AC12A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8BFF3E1B-7AFE-46F5-9658-2F88DA14D2FD}" type="pres">
      <dgm:prSet presAssocID="{D35A6C76-0859-4DCE-8AC1-8C396DFBF7E0}" presName="sp" presStyleCnt="0"/>
      <dgm:spPr/>
    </dgm:pt>
    <dgm:pt modelId="{85A38E1C-4A53-4607-9192-A7D21621AA71}" type="pres">
      <dgm:prSet presAssocID="{94AB1502-08D7-4902-8C33-D3687F9F5DE2}" presName="arrowAndChildren" presStyleCnt="0"/>
      <dgm:spPr/>
    </dgm:pt>
    <dgm:pt modelId="{1A988A03-0D8C-4549-AA77-6A248011D73B}" type="pres">
      <dgm:prSet presAssocID="{94AB1502-08D7-4902-8C33-D3687F9F5DE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3D7A171A-E439-4CFF-9496-5EEA9331C91B}" type="presOf" srcId="{17F43F8B-DFB6-4BDD-983D-A35CF31AC12A}" destId="{36CD0AB8-7D97-48DC-BBB2-F5893D4CA53A}" srcOrd="0" destOrd="0" presId="urn:microsoft.com/office/officeart/2005/8/layout/process4"/>
    <dgm:cxn modelId="{19996B4A-655D-443B-A587-F8BA2A54A102}" srcId="{388BCA67-B5F1-4FA1-967B-FBDA93F2B09B}" destId="{26AF3E60-C83F-4102-A3A3-97B6720F9B09}" srcOrd="2" destOrd="0" parTransId="{68E24FD6-A09F-4E32-B9AB-9CCAB40080BA}" sibTransId="{4F88733F-9F71-45DC-A6BA-38D418C0CD96}"/>
    <dgm:cxn modelId="{CCC1094F-6AB2-40A0-8B4D-8464F13AEB41}" srcId="{388BCA67-B5F1-4FA1-967B-FBDA93F2B09B}" destId="{17F43F8B-DFB6-4BDD-983D-A35CF31AC12A}" srcOrd="1" destOrd="0" parTransId="{E9188B37-818D-4E68-952B-9ECE9E511DB4}" sibTransId="{1DD61184-1C0C-4726-A6FB-35F8B2D2C275}"/>
    <dgm:cxn modelId="{1D75316F-AB81-496F-A439-7B11F2F6C16F}" type="presOf" srcId="{94AB1502-08D7-4902-8C33-D3687F9F5DE2}" destId="{1A988A03-0D8C-4549-AA77-6A248011D73B}" srcOrd="0" destOrd="0" presId="urn:microsoft.com/office/officeart/2005/8/layout/process4"/>
    <dgm:cxn modelId="{30BB552F-E951-44F7-9643-337EFC76DED3}" type="presOf" srcId="{26AF3E60-C83F-4102-A3A3-97B6720F9B09}" destId="{5230D571-BC86-43B0-9A37-73ECE798EB45}" srcOrd="0" destOrd="0" presId="urn:microsoft.com/office/officeart/2005/8/layout/process4"/>
    <dgm:cxn modelId="{C62CB917-6DEF-4B96-9BFD-B73A8A84FBF6}" type="presOf" srcId="{388BCA67-B5F1-4FA1-967B-FBDA93F2B09B}" destId="{AE3F25F9-D7D6-4540-A911-3E5C3469747B}" srcOrd="0" destOrd="0" presId="urn:microsoft.com/office/officeart/2005/8/layout/process4"/>
    <dgm:cxn modelId="{41DA6F42-4D92-480A-B46A-DC6F2CD3D92A}" type="presOf" srcId="{11069431-4C19-40E6-885B-0A10B2398FB3}" destId="{76C3F135-8065-49AE-AF41-FE3B7DC0CDC7}" srcOrd="0" destOrd="0" presId="urn:microsoft.com/office/officeart/2005/8/layout/process4"/>
    <dgm:cxn modelId="{0FBB92A0-CD89-4DE6-9F9B-BFD385EA91AA}" srcId="{388BCA67-B5F1-4FA1-967B-FBDA93F2B09B}" destId="{11069431-4C19-40E6-885B-0A10B2398FB3}" srcOrd="3" destOrd="0" parTransId="{305F7668-DA1C-45CF-B570-434E95B4C04C}" sibTransId="{EB5890CE-1A8D-4B0D-BC60-227BD1F33DD8}"/>
    <dgm:cxn modelId="{BE41B9A7-DD5D-4827-B66C-678AA634D202}" srcId="{388BCA67-B5F1-4FA1-967B-FBDA93F2B09B}" destId="{94AB1502-08D7-4902-8C33-D3687F9F5DE2}" srcOrd="0" destOrd="0" parTransId="{01286944-B6E2-4735-B5EF-5936FF11C656}" sibTransId="{D35A6C76-0859-4DCE-8AC1-8C396DFBF7E0}"/>
    <dgm:cxn modelId="{D7D8BE8F-9020-4774-A8E9-DE9208E09CCD}" type="presParOf" srcId="{AE3F25F9-D7D6-4540-A911-3E5C3469747B}" destId="{8C3D0112-30CA-46C1-A590-52776CBBAF71}" srcOrd="0" destOrd="0" presId="urn:microsoft.com/office/officeart/2005/8/layout/process4"/>
    <dgm:cxn modelId="{CFA05DB6-304D-422E-87B9-D0EA02E79786}" type="presParOf" srcId="{8C3D0112-30CA-46C1-A590-52776CBBAF71}" destId="{76C3F135-8065-49AE-AF41-FE3B7DC0CDC7}" srcOrd="0" destOrd="0" presId="urn:microsoft.com/office/officeart/2005/8/layout/process4"/>
    <dgm:cxn modelId="{111D0DB2-6855-4CFF-B93F-E7F14956FA11}" type="presParOf" srcId="{AE3F25F9-D7D6-4540-A911-3E5C3469747B}" destId="{9BEBEF98-A395-4774-8E07-34496FE0AEA6}" srcOrd="1" destOrd="0" presId="urn:microsoft.com/office/officeart/2005/8/layout/process4"/>
    <dgm:cxn modelId="{B6E92379-3DBD-43D2-814C-594C2230CDFF}" type="presParOf" srcId="{AE3F25F9-D7D6-4540-A911-3E5C3469747B}" destId="{BBEF0AC2-1F05-4A45-9677-36212FECDF97}" srcOrd="2" destOrd="0" presId="urn:microsoft.com/office/officeart/2005/8/layout/process4"/>
    <dgm:cxn modelId="{E7977C37-6BF7-4132-8B6F-2C649039F872}" type="presParOf" srcId="{BBEF0AC2-1F05-4A45-9677-36212FECDF97}" destId="{5230D571-BC86-43B0-9A37-73ECE798EB45}" srcOrd="0" destOrd="0" presId="urn:microsoft.com/office/officeart/2005/8/layout/process4"/>
    <dgm:cxn modelId="{DDB5B95F-5D9F-41A4-A2C9-FFF265C2363D}" type="presParOf" srcId="{AE3F25F9-D7D6-4540-A911-3E5C3469747B}" destId="{E97A20EB-F7C0-4A81-B757-5566F385B069}" srcOrd="3" destOrd="0" presId="urn:microsoft.com/office/officeart/2005/8/layout/process4"/>
    <dgm:cxn modelId="{69418ECD-E0E7-478F-B185-86FFD22380DB}" type="presParOf" srcId="{AE3F25F9-D7D6-4540-A911-3E5C3469747B}" destId="{5BA20C3A-E30C-4627-AB26-9AD2243660D7}" srcOrd="4" destOrd="0" presId="urn:microsoft.com/office/officeart/2005/8/layout/process4"/>
    <dgm:cxn modelId="{F2EC7052-A0F7-4BE5-8181-48309CC52D80}" type="presParOf" srcId="{5BA20C3A-E30C-4627-AB26-9AD2243660D7}" destId="{36CD0AB8-7D97-48DC-BBB2-F5893D4CA53A}" srcOrd="0" destOrd="0" presId="urn:microsoft.com/office/officeart/2005/8/layout/process4"/>
    <dgm:cxn modelId="{0C70909D-0426-4404-B7D9-E9DA183DBBF1}" type="presParOf" srcId="{AE3F25F9-D7D6-4540-A911-3E5C3469747B}" destId="{8BFF3E1B-7AFE-46F5-9658-2F88DA14D2FD}" srcOrd="5" destOrd="0" presId="urn:microsoft.com/office/officeart/2005/8/layout/process4"/>
    <dgm:cxn modelId="{E58DD46A-52E7-43B3-ACBB-2FB59097C348}" type="presParOf" srcId="{AE3F25F9-D7D6-4540-A911-3E5C3469747B}" destId="{85A38E1C-4A53-4607-9192-A7D21621AA71}" srcOrd="6" destOrd="0" presId="urn:microsoft.com/office/officeart/2005/8/layout/process4"/>
    <dgm:cxn modelId="{D41AFB75-A129-4DAC-A610-5F0B47A1FD25}" type="presParOf" srcId="{85A38E1C-4A53-4607-9192-A7D21621AA71}" destId="{1A988A03-0D8C-4549-AA77-6A248011D73B}" srcOrd="0" destOrd="0" presId="urn:microsoft.com/office/officeart/2005/8/layout/process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D120A9-D745-44C7-A56D-E5DDAE24CF36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93709A3A-9CE8-4EFC-B727-6065450A8727}">
      <dgm:prSet phldrT="[文字]" custT="1"/>
      <dgm:spPr/>
      <dgm:t>
        <a:bodyPr/>
        <a:lstStyle/>
        <a:p>
          <a:r>
            <a:rPr lang="en-US" altLang="zh-TW" sz="2800" dirty="0" smtClean="0"/>
            <a:t>Modify the Network</a:t>
          </a:r>
          <a:endParaRPr lang="zh-TW" altLang="en-US" sz="2800" dirty="0"/>
        </a:p>
      </dgm:t>
    </dgm:pt>
    <dgm:pt modelId="{BBC01A2B-A43D-4169-BF24-6F01EE8FB850}" type="parTrans" cxnId="{5DE57DA9-7857-4E83-835C-624A21B68B4C}">
      <dgm:prSet/>
      <dgm:spPr/>
      <dgm:t>
        <a:bodyPr/>
        <a:lstStyle/>
        <a:p>
          <a:endParaRPr lang="zh-TW" altLang="en-US"/>
        </a:p>
      </dgm:t>
    </dgm:pt>
    <dgm:pt modelId="{B4F8A9F0-6F97-4C3F-B0BA-DBAA6F4A7864}" type="sibTrans" cxnId="{5DE57DA9-7857-4E83-835C-624A21B68B4C}">
      <dgm:prSet/>
      <dgm:spPr/>
      <dgm:t>
        <a:bodyPr/>
        <a:lstStyle/>
        <a:p>
          <a:endParaRPr lang="zh-TW" altLang="en-US"/>
        </a:p>
      </dgm:t>
    </dgm:pt>
    <dgm:pt modelId="{551939ED-DA8B-4056-92C3-0BDF54BE5DA6}">
      <dgm:prSet phldrT="[文字]" custT="1"/>
      <dgm:spPr/>
      <dgm:t>
        <a:bodyPr/>
        <a:lstStyle/>
        <a:p>
          <a:r>
            <a:rPr lang="en-US" altLang="zh-TW" sz="2800" dirty="0" smtClean="0"/>
            <a:t>Better optimization Strategy</a:t>
          </a:r>
          <a:endParaRPr lang="zh-TW" altLang="en-US" sz="2800" dirty="0"/>
        </a:p>
      </dgm:t>
    </dgm:pt>
    <dgm:pt modelId="{55A4114E-F20A-44A0-8C01-44B62E692137}" type="parTrans" cxnId="{CEF793B2-92C1-4604-AA2C-92A528FD0804}">
      <dgm:prSet/>
      <dgm:spPr/>
      <dgm:t>
        <a:bodyPr/>
        <a:lstStyle/>
        <a:p>
          <a:endParaRPr lang="zh-TW" altLang="en-US"/>
        </a:p>
      </dgm:t>
    </dgm:pt>
    <dgm:pt modelId="{B2C46CE9-BFFC-499A-8294-40C0CA6FABDC}" type="sibTrans" cxnId="{CEF793B2-92C1-4604-AA2C-92A528FD0804}">
      <dgm:prSet/>
      <dgm:spPr/>
      <dgm:t>
        <a:bodyPr/>
        <a:lstStyle/>
        <a:p>
          <a:endParaRPr lang="zh-TW" altLang="en-US"/>
        </a:p>
      </dgm:t>
    </dgm:pt>
    <dgm:pt modelId="{DBC1AEE2-4C3E-4848-A71D-2DB3359330A4}">
      <dgm:prSet phldrT="[文字]" custT="1"/>
      <dgm:spPr/>
      <dgm:t>
        <a:bodyPr/>
        <a:lstStyle/>
        <a:p>
          <a:r>
            <a:rPr lang="en-US" altLang="zh-TW" sz="2800" dirty="0" smtClean="0"/>
            <a:t>Prevent Overfitting</a:t>
          </a:r>
          <a:endParaRPr lang="zh-TW" altLang="en-US" sz="2800" dirty="0"/>
        </a:p>
      </dgm:t>
    </dgm:pt>
    <dgm:pt modelId="{B6B7E12D-D632-4A48-A704-CC95E70AA562}" type="parTrans" cxnId="{16C5D0F5-4610-4CCA-B17A-7FFBFECE6C2E}">
      <dgm:prSet/>
      <dgm:spPr/>
      <dgm:t>
        <a:bodyPr/>
        <a:lstStyle/>
        <a:p>
          <a:endParaRPr lang="zh-TW" altLang="en-US"/>
        </a:p>
      </dgm:t>
    </dgm:pt>
    <dgm:pt modelId="{E7154F52-7B60-4BF8-B5C4-55367E3206FF}" type="sibTrans" cxnId="{16C5D0F5-4610-4CCA-B17A-7FFBFECE6C2E}">
      <dgm:prSet/>
      <dgm:spPr/>
      <dgm:t>
        <a:bodyPr/>
        <a:lstStyle/>
        <a:p>
          <a:endParaRPr lang="zh-TW" altLang="en-US"/>
        </a:p>
      </dgm:t>
    </dgm:pt>
    <dgm:pt modelId="{C8E5FAFB-85A2-4B2C-9975-E44C5B37223E}">
      <dgm:prSet phldrT="[文字]" custT="1"/>
      <dgm:spPr/>
      <dgm:t>
        <a:bodyPr/>
        <a:lstStyle/>
        <a:p>
          <a:r>
            <a:rPr lang="en-US" altLang="zh-TW" sz="2800" dirty="0" smtClean="0"/>
            <a:t>New activation functions, for example, </a:t>
          </a:r>
          <a:r>
            <a:rPr lang="en-US" altLang="zh-TW" sz="2800" dirty="0" err="1" smtClean="0"/>
            <a:t>ReLU</a:t>
          </a:r>
          <a:r>
            <a:rPr lang="en-US" altLang="zh-TW" sz="2800" dirty="0" smtClean="0"/>
            <a:t> or </a:t>
          </a:r>
          <a:r>
            <a:rPr lang="en-US" altLang="zh-TW" sz="2800" dirty="0" err="1" smtClean="0"/>
            <a:t>Maxout</a:t>
          </a:r>
          <a:endParaRPr lang="zh-TW" altLang="en-US" sz="2800" dirty="0"/>
        </a:p>
      </dgm:t>
    </dgm:pt>
    <dgm:pt modelId="{BCD37510-6B2B-4CA1-94F0-CA1D4BB122A9}" type="parTrans" cxnId="{0969C4CE-4EC4-4D47-A808-AA1689BE2614}">
      <dgm:prSet/>
      <dgm:spPr/>
      <dgm:t>
        <a:bodyPr/>
        <a:lstStyle/>
        <a:p>
          <a:endParaRPr lang="zh-TW" altLang="en-US"/>
        </a:p>
      </dgm:t>
    </dgm:pt>
    <dgm:pt modelId="{7B5FDE0B-A69C-44C1-A8FC-42BAE767BACF}" type="sibTrans" cxnId="{0969C4CE-4EC4-4D47-A808-AA1689BE2614}">
      <dgm:prSet/>
      <dgm:spPr/>
      <dgm:t>
        <a:bodyPr/>
        <a:lstStyle/>
        <a:p>
          <a:endParaRPr lang="zh-TW" altLang="en-US"/>
        </a:p>
      </dgm:t>
    </dgm:pt>
    <dgm:pt modelId="{F574CCB3-2CC7-4F16-B6CE-ED17137EC7CD}">
      <dgm:prSet phldrT="[文字]" custT="1"/>
      <dgm:spPr/>
      <dgm:t>
        <a:bodyPr/>
        <a:lstStyle/>
        <a:p>
          <a:r>
            <a:rPr lang="en-US" altLang="zh-TW" sz="2800" dirty="0" smtClean="0"/>
            <a:t>Adaptive learning rates</a:t>
          </a:r>
          <a:endParaRPr lang="zh-TW" altLang="en-US" sz="2800" dirty="0"/>
        </a:p>
      </dgm:t>
    </dgm:pt>
    <dgm:pt modelId="{6FA2FC3F-6C37-4A5A-8140-2629F6A1041B}" type="parTrans" cxnId="{75A08555-1713-49F0-A623-CF7548CD4C0C}">
      <dgm:prSet/>
      <dgm:spPr/>
      <dgm:t>
        <a:bodyPr/>
        <a:lstStyle/>
        <a:p>
          <a:endParaRPr lang="zh-TW" altLang="en-US"/>
        </a:p>
      </dgm:t>
    </dgm:pt>
    <dgm:pt modelId="{95C54FAD-ED3C-4FA9-9A6C-56D46BC90B74}" type="sibTrans" cxnId="{75A08555-1713-49F0-A623-CF7548CD4C0C}">
      <dgm:prSet/>
      <dgm:spPr/>
      <dgm:t>
        <a:bodyPr/>
        <a:lstStyle/>
        <a:p>
          <a:endParaRPr lang="zh-TW" altLang="en-US"/>
        </a:p>
      </dgm:t>
    </dgm:pt>
    <dgm:pt modelId="{806BA39A-1AE3-4BE5-8DA3-D7D9A4193FB3}">
      <dgm:prSet phldrT="[文字]" custT="1"/>
      <dgm:spPr/>
      <dgm:t>
        <a:bodyPr/>
        <a:lstStyle/>
        <a:p>
          <a:r>
            <a:rPr lang="en-US" altLang="zh-TW" sz="2800" dirty="0" smtClean="0"/>
            <a:t>Dropout</a:t>
          </a:r>
          <a:endParaRPr lang="zh-TW" altLang="en-US" sz="2800" dirty="0"/>
        </a:p>
      </dgm:t>
    </dgm:pt>
    <dgm:pt modelId="{F5F07047-320F-4FFC-AA1C-17FEDE3B8569}" type="parTrans" cxnId="{31D87DA4-804B-4081-936B-30F79CB61CF4}">
      <dgm:prSet/>
      <dgm:spPr/>
      <dgm:t>
        <a:bodyPr/>
        <a:lstStyle/>
        <a:p>
          <a:endParaRPr lang="zh-TW" altLang="en-US"/>
        </a:p>
      </dgm:t>
    </dgm:pt>
    <dgm:pt modelId="{92D0E1A9-8D3A-4C32-8874-15A374E5BB3D}" type="sibTrans" cxnId="{31D87DA4-804B-4081-936B-30F79CB61CF4}">
      <dgm:prSet/>
      <dgm:spPr/>
      <dgm:t>
        <a:bodyPr/>
        <a:lstStyle/>
        <a:p>
          <a:endParaRPr lang="zh-TW" altLang="en-US"/>
        </a:p>
      </dgm:t>
    </dgm:pt>
    <dgm:pt modelId="{5E3DFCC4-1F58-4988-ACF4-D2AC0500E8C1}" type="pres">
      <dgm:prSet presAssocID="{D9D120A9-D745-44C7-A56D-E5DDAE24CF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96B35BF-6648-40A6-898D-A26A8769CFB8}" type="pres">
      <dgm:prSet presAssocID="{93709A3A-9CE8-4EFC-B727-6065450A8727}" presName="parentLin" presStyleCnt="0"/>
      <dgm:spPr/>
    </dgm:pt>
    <dgm:pt modelId="{02BFCBEF-0B85-413C-BCA6-3E318F1DC1C9}" type="pres">
      <dgm:prSet presAssocID="{93709A3A-9CE8-4EFC-B727-6065450A8727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1B2E9233-0E5F-4D83-B1AC-80BDF8149127}" type="pres">
      <dgm:prSet presAssocID="{93709A3A-9CE8-4EFC-B727-6065450A87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CF787F-241A-43E8-BA67-13BB87EFE65A}" type="pres">
      <dgm:prSet presAssocID="{93709A3A-9CE8-4EFC-B727-6065450A8727}" presName="negativeSpace" presStyleCnt="0"/>
      <dgm:spPr/>
    </dgm:pt>
    <dgm:pt modelId="{A77BD62A-B66D-4154-8103-CFC8242B6E87}" type="pres">
      <dgm:prSet presAssocID="{93709A3A-9CE8-4EFC-B727-6065450A872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863121-CE3E-4FBC-BDC6-3830A10F8D50}" type="pres">
      <dgm:prSet presAssocID="{B4F8A9F0-6F97-4C3F-B0BA-DBAA6F4A7864}" presName="spaceBetweenRectangles" presStyleCnt="0"/>
      <dgm:spPr/>
    </dgm:pt>
    <dgm:pt modelId="{5DB591E7-BC0D-4FE9-8E1D-BED7B5F697A0}" type="pres">
      <dgm:prSet presAssocID="{551939ED-DA8B-4056-92C3-0BDF54BE5DA6}" presName="parentLin" presStyleCnt="0"/>
      <dgm:spPr/>
    </dgm:pt>
    <dgm:pt modelId="{2BB45C42-C623-4659-9D10-2F9B3ADCAC86}" type="pres">
      <dgm:prSet presAssocID="{551939ED-DA8B-4056-92C3-0BDF54BE5DA6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3F9C3C56-ED38-48BB-82BA-DA2F69BC5A6F}" type="pres">
      <dgm:prSet presAssocID="{551939ED-DA8B-4056-92C3-0BDF54BE5DA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0B77BA-381C-438B-A8B8-3B5A09804AF9}" type="pres">
      <dgm:prSet presAssocID="{551939ED-DA8B-4056-92C3-0BDF54BE5DA6}" presName="negativeSpace" presStyleCnt="0"/>
      <dgm:spPr/>
    </dgm:pt>
    <dgm:pt modelId="{200AE87A-6FAA-4D3F-BBA6-2F87B1774A69}" type="pres">
      <dgm:prSet presAssocID="{551939ED-DA8B-4056-92C3-0BDF54BE5DA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CE4FD8-7EB8-46CC-89E3-3532E38C23DA}" type="pres">
      <dgm:prSet presAssocID="{B2C46CE9-BFFC-499A-8294-40C0CA6FABDC}" presName="spaceBetweenRectangles" presStyleCnt="0"/>
      <dgm:spPr/>
    </dgm:pt>
    <dgm:pt modelId="{BAA8C721-2810-497E-8FFA-7B7DC0A51B45}" type="pres">
      <dgm:prSet presAssocID="{DBC1AEE2-4C3E-4848-A71D-2DB3359330A4}" presName="parentLin" presStyleCnt="0"/>
      <dgm:spPr/>
    </dgm:pt>
    <dgm:pt modelId="{2A08946A-F3C6-4FAF-848F-D2FB1B496798}" type="pres">
      <dgm:prSet presAssocID="{DBC1AEE2-4C3E-4848-A71D-2DB3359330A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D3C637C9-2FED-408B-8199-D78423097081}" type="pres">
      <dgm:prSet presAssocID="{DBC1AEE2-4C3E-4848-A71D-2DB3359330A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7997B2-CF25-4D4A-897D-0E30CAC5E732}" type="pres">
      <dgm:prSet presAssocID="{DBC1AEE2-4C3E-4848-A71D-2DB3359330A4}" presName="negativeSpace" presStyleCnt="0"/>
      <dgm:spPr/>
    </dgm:pt>
    <dgm:pt modelId="{C61745EA-D7A8-4195-B4D5-501A3E601E1F}" type="pres">
      <dgm:prSet presAssocID="{DBC1AEE2-4C3E-4848-A71D-2DB3359330A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7D9FFA4-614E-4889-80B7-A56FF2CB8F0D}" type="presOf" srcId="{806BA39A-1AE3-4BE5-8DA3-D7D9A4193FB3}" destId="{C61745EA-D7A8-4195-B4D5-501A3E601E1F}" srcOrd="0" destOrd="0" presId="urn:microsoft.com/office/officeart/2005/8/layout/list1"/>
    <dgm:cxn modelId="{5AC8F13F-DAB3-40C8-8735-08D747E4FE1B}" type="presOf" srcId="{DBC1AEE2-4C3E-4848-A71D-2DB3359330A4}" destId="{2A08946A-F3C6-4FAF-848F-D2FB1B496798}" srcOrd="0" destOrd="0" presId="urn:microsoft.com/office/officeart/2005/8/layout/list1"/>
    <dgm:cxn modelId="{5DE57DA9-7857-4E83-835C-624A21B68B4C}" srcId="{D9D120A9-D745-44C7-A56D-E5DDAE24CF36}" destId="{93709A3A-9CE8-4EFC-B727-6065450A8727}" srcOrd="0" destOrd="0" parTransId="{BBC01A2B-A43D-4169-BF24-6F01EE8FB850}" sibTransId="{B4F8A9F0-6F97-4C3F-B0BA-DBAA6F4A7864}"/>
    <dgm:cxn modelId="{D35D80CA-33CC-46C2-BAE5-929528CD932F}" type="presOf" srcId="{F574CCB3-2CC7-4F16-B6CE-ED17137EC7CD}" destId="{200AE87A-6FAA-4D3F-BBA6-2F87B1774A69}" srcOrd="0" destOrd="0" presId="urn:microsoft.com/office/officeart/2005/8/layout/list1"/>
    <dgm:cxn modelId="{173CD070-139F-4A01-96A7-D308215EAAFD}" type="presOf" srcId="{551939ED-DA8B-4056-92C3-0BDF54BE5DA6}" destId="{2BB45C42-C623-4659-9D10-2F9B3ADCAC86}" srcOrd="0" destOrd="0" presId="urn:microsoft.com/office/officeart/2005/8/layout/list1"/>
    <dgm:cxn modelId="{16C5D0F5-4610-4CCA-B17A-7FFBFECE6C2E}" srcId="{D9D120A9-D745-44C7-A56D-E5DDAE24CF36}" destId="{DBC1AEE2-4C3E-4848-A71D-2DB3359330A4}" srcOrd="2" destOrd="0" parTransId="{B6B7E12D-D632-4A48-A704-CC95E70AA562}" sibTransId="{E7154F52-7B60-4BF8-B5C4-55367E3206FF}"/>
    <dgm:cxn modelId="{0DC9C662-8A68-4070-B221-D56AF131BBE2}" type="presOf" srcId="{551939ED-DA8B-4056-92C3-0BDF54BE5DA6}" destId="{3F9C3C56-ED38-48BB-82BA-DA2F69BC5A6F}" srcOrd="1" destOrd="0" presId="urn:microsoft.com/office/officeart/2005/8/layout/list1"/>
    <dgm:cxn modelId="{24588A98-897F-4551-A4AA-F2197F31B75F}" type="presOf" srcId="{D9D120A9-D745-44C7-A56D-E5DDAE24CF36}" destId="{5E3DFCC4-1F58-4988-ACF4-D2AC0500E8C1}" srcOrd="0" destOrd="0" presId="urn:microsoft.com/office/officeart/2005/8/layout/list1"/>
    <dgm:cxn modelId="{1E084F0A-8C6D-4AE0-8D07-DCB2CF5531A1}" type="presOf" srcId="{C8E5FAFB-85A2-4B2C-9975-E44C5B37223E}" destId="{A77BD62A-B66D-4154-8103-CFC8242B6E87}" srcOrd="0" destOrd="0" presId="urn:microsoft.com/office/officeart/2005/8/layout/list1"/>
    <dgm:cxn modelId="{0969C4CE-4EC4-4D47-A808-AA1689BE2614}" srcId="{93709A3A-9CE8-4EFC-B727-6065450A8727}" destId="{C8E5FAFB-85A2-4B2C-9975-E44C5B37223E}" srcOrd="0" destOrd="0" parTransId="{BCD37510-6B2B-4CA1-94F0-CA1D4BB122A9}" sibTransId="{7B5FDE0B-A69C-44C1-A8FC-42BAE767BACF}"/>
    <dgm:cxn modelId="{F0FFD8A2-CEC6-44E2-B6C0-84727163D22B}" type="presOf" srcId="{93709A3A-9CE8-4EFC-B727-6065450A8727}" destId="{02BFCBEF-0B85-413C-BCA6-3E318F1DC1C9}" srcOrd="0" destOrd="0" presId="urn:microsoft.com/office/officeart/2005/8/layout/list1"/>
    <dgm:cxn modelId="{6D714477-8EEE-438A-A9E8-97FD142E7A20}" type="presOf" srcId="{DBC1AEE2-4C3E-4848-A71D-2DB3359330A4}" destId="{D3C637C9-2FED-408B-8199-D78423097081}" srcOrd="1" destOrd="0" presId="urn:microsoft.com/office/officeart/2005/8/layout/list1"/>
    <dgm:cxn modelId="{C60562F9-6E57-4A22-8549-FE327A007FBD}" type="presOf" srcId="{93709A3A-9CE8-4EFC-B727-6065450A8727}" destId="{1B2E9233-0E5F-4D83-B1AC-80BDF8149127}" srcOrd="1" destOrd="0" presId="urn:microsoft.com/office/officeart/2005/8/layout/list1"/>
    <dgm:cxn modelId="{75A08555-1713-49F0-A623-CF7548CD4C0C}" srcId="{551939ED-DA8B-4056-92C3-0BDF54BE5DA6}" destId="{F574CCB3-2CC7-4F16-B6CE-ED17137EC7CD}" srcOrd="0" destOrd="0" parTransId="{6FA2FC3F-6C37-4A5A-8140-2629F6A1041B}" sibTransId="{95C54FAD-ED3C-4FA9-9A6C-56D46BC90B74}"/>
    <dgm:cxn modelId="{CEF793B2-92C1-4604-AA2C-92A528FD0804}" srcId="{D9D120A9-D745-44C7-A56D-E5DDAE24CF36}" destId="{551939ED-DA8B-4056-92C3-0BDF54BE5DA6}" srcOrd="1" destOrd="0" parTransId="{55A4114E-F20A-44A0-8C01-44B62E692137}" sibTransId="{B2C46CE9-BFFC-499A-8294-40C0CA6FABDC}"/>
    <dgm:cxn modelId="{31D87DA4-804B-4081-936B-30F79CB61CF4}" srcId="{DBC1AEE2-4C3E-4848-A71D-2DB3359330A4}" destId="{806BA39A-1AE3-4BE5-8DA3-D7D9A4193FB3}" srcOrd="0" destOrd="0" parTransId="{F5F07047-320F-4FFC-AA1C-17FEDE3B8569}" sibTransId="{92D0E1A9-8D3A-4C32-8874-15A374E5BB3D}"/>
    <dgm:cxn modelId="{276DE42F-58A6-446E-9015-E8C245AA6DAC}" type="presParOf" srcId="{5E3DFCC4-1F58-4988-ACF4-D2AC0500E8C1}" destId="{496B35BF-6648-40A6-898D-A26A8769CFB8}" srcOrd="0" destOrd="0" presId="urn:microsoft.com/office/officeart/2005/8/layout/list1"/>
    <dgm:cxn modelId="{57D9A948-DF6F-4D34-8306-0602B7B28E46}" type="presParOf" srcId="{496B35BF-6648-40A6-898D-A26A8769CFB8}" destId="{02BFCBEF-0B85-413C-BCA6-3E318F1DC1C9}" srcOrd="0" destOrd="0" presId="urn:microsoft.com/office/officeart/2005/8/layout/list1"/>
    <dgm:cxn modelId="{9D2A8B8E-A884-4A64-83D3-AE0283238282}" type="presParOf" srcId="{496B35BF-6648-40A6-898D-A26A8769CFB8}" destId="{1B2E9233-0E5F-4D83-B1AC-80BDF8149127}" srcOrd="1" destOrd="0" presId="urn:microsoft.com/office/officeart/2005/8/layout/list1"/>
    <dgm:cxn modelId="{9E6C1703-FE26-42C1-AD96-5133130B5A12}" type="presParOf" srcId="{5E3DFCC4-1F58-4988-ACF4-D2AC0500E8C1}" destId="{81CF787F-241A-43E8-BA67-13BB87EFE65A}" srcOrd="1" destOrd="0" presId="urn:microsoft.com/office/officeart/2005/8/layout/list1"/>
    <dgm:cxn modelId="{7B820F95-AC68-46C4-B0B0-08FBBCB55D27}" type="presParOf" srcId="{5E3DFCC4-1F58-4988-ACF4-D2AC0500E8C1}" destId="{A77BD62A-B66D-4154-8103-CFC8242B6E87}" srcOrd="2" destOrd="0" presId="urn:microsoft.com/office/officeart/2005/8/layout/list1"/>
    <dgm:cxn modelId="{7280B872-EB7A-4CD6-A23F-100FCB0FBBB2}" type="presParOf" srcId="{5E3DFCC4-1F58-4988-ACF4-D2AC0500E8C1}" destId="{F7863121-CE3E-4FBC-BDC6-3830A10F8D50}" srcOrd="3" destOrd="0" presId="urn:microsoft.com/office/officeart/2005/8/layout/list1"/>
    <dgm:cxn modelId="{02423813-CFE2-49A2-9A40-16F7A0F5A126}" type="presParOf" srcId="{5E3DFCC4-1F58-4988-ACF4-D2AC0500E8C1}" destId="{5DB591E7-BC0D-4FE9-8E1D-BED7B5F697A0}" srcOrd="4" destOrd="0" presId="urn:microsoft.com/office/officeart/2005/8/layout/list1"/>
    <dgm:cxn modelId="{E0AEDC28-E657-4307-8910-934C74B7A09A}" type="presParOf" srcId="{5DB591E7-BC0D-4FE9-8E1D-BED7B5F697A0}" destId="{2BB45C42-C623-4659-9D10-2F9B3ADCAC86}" srcOrd="0" destOrd="0" presId="urn:microsoft.com/office/officeart/2005/8/layout/list1"/>
    <dgm:cxn modelId="{69447F4D-E606-41CD-94D2-2663ECD875D7}" type="presParOf" srcId="{5DB591E7-BC0D-4FE9-8E1D-BED7B5F697A0}" destId="{3F9C3C56-ED38-48BB-82BA-DA2F69BC5A6F}" srcOrd="1" destOrd="0" presId="urn:microsoft.com/office/officeart/2005/8/layout/list1"/>
    <dgm:cxn modelId="{5FD061BE-12E0-465B-9EF6-4ADC89265843}" type="presParOf" srcId="{5E3DFCC4-1F58-4988-ACF4-D2AC0500E8C1}" destId="{9C0B77BA-381C-438B-A8B8-3B5A09804AF9}" srcOrd="5" destOrd="0" presId="urn:microsoft.com/office/officeart/2005/8/layout/list1"/>
    <dgm:cxn modelId="{A7FE1A62-C638-41E5-9176-2EEE5E0CC28D}" type="presParOf" srcId="{5E3DFCC4-1F58-4988-ACF4-D2AC0500E8C1}" destId="{200AE87A-6FAA-4D3F-BBA6-2F87B1774A69}" srcOrd="6" destOrd="0" presId="urn:microsoft.com/office/officeart/2005/8/layout/list1"/>
    <dgm:cxn modelId="{11379A08-3627-46AA-BF34-7F96B02B0627}" type="presParOf" srcId="{5E3DFCC4-1F58-4988-ACF4-D2AC0500E8C1}" destId="{CFCE4FD8-7EB8-46CC-89E3-3532E38C23DA}" srcOrd="7" destOrd="0" presId="urn:microsoft.com/office/officeart/2005/8/layout/list1"/>
    <dgm:cxn modelId="{F52AE8C8-8637-4B05-9853-4014757F3E9B}" type="presParOf" srcId="{5E3DFCC4-1F58-4988-ACF4-D2AC0500E8C1}" destId="{BAA8C721-2810-497E-8FFA-7B7DC0A51B45}" srcOrd="8" destOrd="0" presId="urn:microsoft.com/office/officeart/2005/8/layout/list1"/>
    <dgm:cxn modelId="{8D1A8DE5-DC2A-4ECD-85D0-CF015DEB79C0}" type="presParOf" srcId="{BAA8C721-2810-497E-8FFA-7B7DC0A51B45}" destId="{2A08946A-F3C6-4FAF-848F-D2FB1B496798}" srcOrd="0" destOrd="0" presId="urn:microsoft.com/office/officeart/2005/8/layout/list1"/>
    <dgm:cxn modelId="{425A09EE-8AFC-48C4-9DC6-7A0E20C87AD5}" type="presParOf" srcId="{BAA8C721-2810-497E-8FFA-7B7DC0A51B45}" destId="{D3C637C9-2FED-408B-8199-D78423097081}" srcOrd="1" destOrd="0" presId="urn:microsoft.com/office/officeart/2005/8/layout/list1"/>
    <dgm:cxn modelId="{1C080BB2-C11B-41B2-86CA-AC0D7248A6CB}" type="presParOf" srcId="{5E3DFCC4-1F58-4988-ACF4-D2AC0500E8C1}" destId="{967997B2-CF25-4D4A-897D-0E30CAC5E732}" srcOrd="9" destOrd="0" presId="urn:microsoft.com/office/officeart/2005/8/layout/list1"/>
    <dgm:cxn modelId="{5A891E33-A5A8-41B6-93FB-C38F88078BBB}" type="presParOf" srcId="{5E3DFCC4-1F58-4988-ACF4-D2AC0500E8C1}" destId="{C61745EA-D7A8-4195-B4D5-501A3E601E1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3F135-8065-49AE-AF41-FE3B7DC0CDC7}">
      <dsp:nvSpPr>
        <dsp:cNvPr id="0" name=""/>
        <dsp:cNvSpPr/>
      </dsp:nvSpPr>
      <dsp:spPr>
        <a:xfrm>
          <a:off x="0" y="3569039"/>
          <a:ext cx="7886700" cy="7808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Part IV: Neural Network with Memory</a:t>
          </a:r>
          <a:endParaRPr lang="zh-TW" altLang="en-US" sz="2800" kern="1200" dirty="0"/>
        </a:p>
      </dsp:txBody>
      <dsp:txXfrm>
        <a:off x="0" y="3569039"/>
        <a:ext cx="7886700" cy="780818"/>
      </dsp:txXfrm>
    </dsp:sp>
    <dsp:sp modelId="{5230D571-BC86-43B0-9A37-73ECE798EB45}">
      <dsp:nvSpPr>
        <dsp:cNvPr id="0" name=""/>
        <dsp:cNvSpPr/>
      </dsp:nvSpPr>
      <dsp:spPr>
        <a:xfrm rot="10800000">
          <a:off x="0" y="2379853"/>
          <a:ext cx="7886700" cy="1200899"/>
        </a:xfrm>
        <a:prstGeom prst="upArrowCallou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Part III: Tips for Training Deep Neural Network</a:t>
          </a:r>
          <a:endParaRPr lang="zh-TW" altLang="en-US" sz="2800" kern="1200" dirty="0"/>
        </a:p>
      </dsp:txBody>
      <dsp:txXfrm rot="10800000">
        <a:off x="0" y="2379853"/>
        <a:ext cx="7886700" cy="780308"/>
      </dsp:txXfrm>
    </dsp:sp>
    <dsp:sp modelId="{36CD0AB8-7D97-48DC-BBB2-F5893D4CA53A}">
      <dsp:nvSpPr>
        <dsp:cNvPr id="0" name=""/>
        <dsp:cNvSpPr/>
      </dsp:nvSpPr>
      <dsp:spPr>
        <a:xfrm rot="10800000">
          <a:off x="0" y="1190666"/>
          <a:ext cx="7886700" cy="1200899"/>
        </a:xfrm>
        <a:prstGeom prst="upArrowCallou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Part II: Why Deep?</a:t>
          </a:r>
          <a:endParaRPr lang="zh-TW" altLang="en-US" sz="2800" kern="1200" dirty="0"/>
        </a:p>
      </dsp:txBody>
      <dsp:txXfrm rot="10800000">
        <a:off x="0" y="1190666"/>
        <a:ext cx="7886700" cy="780308"/>
      </dsp:txXfrm>
    </dsp:sp>
    <dsp:sp modelId="{1A988A03-0D8C-4549-AA77-6A248011D73B}">
      <dsp:nvSpPr>
        <dsp:cNvPr id="0" name=""/>
        <dsp:cNvSpPr/>
      </dsp:nvSpPr>
      <dsp:spPr>
        <a:xfrm rot="10800000">
          <a:off x="0" y="1479"/>
          <a:ext cx="7886700" cy="1200899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Part I: Introduction of Deep Learning</a:t>
          </a:r>
          <a:endParaRPr lang="zh-TW" altLang="en-US" sz="2800" kern="1200" dirty="0"/>
        </a:p>
      </dsp:txBody>
      <dsp:txXfrm rot="10800000">
        <a:off x="0" y="1479"/>
        <a:ext cx="7886700" cy="780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D62A-B66D-4154-8103-CFC8242B6E87}">
      <dsp:nvSpPr>
        <dsp:cNvPr id="0" name=""/>
        <dsp:cNvSpPr/>
      </dsp:nvSpPr>
      <dsp:spPr>
        <a:xfrm>
          <a:off x="0" y="272978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374904" rIns="61209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New activation functions, for example, </a:t>
          </a:r>
          <a:r>
            <a:rPr lang="en-US" altLang="zh-TW" sz="2800" kern="1200" dirty="0" err="1" smtClean="0"/>
            <a:t>ReLU</a:t>
          </a:r>
          <a:r>
            <a:rPr lang="en-US" altLang="zh-TW" sz="2800" kern="1200" dirty="0" smtClean="0"/>
            <a:t> or </a:t>
          </a:r>
          <a:r>
            <a:rPr lang="en-US" altLang="zh-TW" sz="2800" kern="1200" dirty="0" err="1" smtClean="0"/>
            <a:t>Maxout</a:t>
          </a:r>
          <a:endParaRPr lang="zh-TW" altLang="en-US" sz="2800" kern="1200" dirty="0"/>
        </a:p>
      </dsp:txBody>
      <dsp:txXfrm>
        <a:off x="0" y="272978"/>
        <a:ext cx="7886700" cy="1360800"/>
      </dsp:txXfrm>
    </dsp:sp>
    <dsp:sp modelId="{1B2E9233-0E5F-4D83-B1AC-80BDF8149127}">
      <dsp:nvSpPr>
        <dsp:cNvPr id="0" name=""/>
        <dsp:cNvSpPr/>
      </dsp:nvSpPr>
      <dsp:spPr>
        <a:xfrm>
          <a:off x="394335" y="7298"/>
          <a:ext cx="5520690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Modify the Network</a:t>
          </a:r>
          <a:endParaRPr lang="zh-TW" altLang="en-US" sz="2800" kern="1200" dirty="0"/>
        </a:p>
      </dsp:txBody>
      <dsp:txXfrm>
        <a:off x="420274" y="33237"/>
        <a:ext cx="5468812" cy="479482"/>
      </dsp:txXfrm>
    </dsp:sp>
    <dsp:sp modelId="{200AE87A-6FAA-4D3F-BBA6-2F87B1774A69}">
      <dsp:nvSpPr>
        <dsp:cNvPr id="0" name=""/>
        <dsp:cNvSpPr/>
      </dsp:nvSpPr>
      <dsp:spPr>
        <a:xfrm>
          <a:off x="0" y="1996659"/>
          <a:ext cx="78867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374904" rIns="61209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Adaptive learning rates</a:t>
          </a:r>
          <a:endParaRPr lang="zh-TW" altLang="en-US" sz="2800" kern="1200" dirty="0"/>
        </a:p>
      </dsp:txBody>
      <dsp:txXfrm>
        <a:off x="0" y="1996659"/>
        <a:ext cx="7886700" cy="992250"/>
      </dsp:txXfrm>
    </dsp:sp>
    <dsp:sp modelId="{3F9C3C56-ED38-48BB-82BA-DA2F69BC5A6F}">
      <dsp:nvSpPr>
        <dsp:cNvPr id="0" name=""/>
        <dsp:cNvSpPr/>
      </dsp:nvSpPr>
      <dsp:spPr>
        <a:xfrm>
          <a:off x="394335" y="1730979"/>
          <a:ext cx="5520690" cy="53136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Better optimization Strategy</a:t>
          </a:r>
          <a:endParaRPr lang="zh-TW" altLang="en-US" sz="2800" kern="1200" dirty="0"/>
        </a:p>
      </dsp:txBody>
      <dsp:txXfrm>
        <a:off x="420274" y="1756918"/>
        <a:ext cx="5468812" cy="479482"/>
      </dsp:txXfrm>
    </dsp:sp>
    <dsp:sp modelId="{C61745EA-D7A8-4195-B4D5-501A3E601E1F}">
      <dsp:nvSpPr>
        <dsp:cNvPr id="0" name=""/>
        <dsp:cNvSpPr/>
      </dsp:nvSpPr>
      <dsp:spPr>
        <a:xfrm>
          <a:off x="0" y="3351789"/>
          <a:ext cx="78867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374904" rIns="61209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Dropout</a:t>
          </a:r>
          <a:endParaRPr lang="zh-TW" altLang="en-US" sz="2800" kern="1200" dirty="0"/>
        </a:p>
      </dsp:txBody>
      <dsp:txXfrm>
        <a:off x="0" y="3351789"/>
        <a:ext cx="7886700" cy="992250"/>
      </dsp:txXfrm>
    </dsp:sp>
    <dsp:sp modelId="{D3C637C9-2FED-408B-8199-D78423097081}">
      <dsp:nvSpPr>
        <dsp:cNvPr id="0" name=""/>
        <dsp:cNvSpPr/>
      </dsp:nvSpPr>
      <dsp:spPr>
        <a:xfrm>
          <a:off x="394335" y="3086109"/>
          <a:ext cx="5520690" cy="53136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Prevent Overfitting</a:t>
          </a:r>
          <a:endParaRPr lang="zh-TW" altLang="en-US" sz="2800" kern="1200" dirty="0"/>
        </a:p>
      </dsp:txBody>
      <dsp:txXfrm>
        <a:off x="420274" y="3112048"/>
        <a:ext cx="546881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wmf"/><Relationship Id="rId12" Type="http://schemas.openxmlformats.org/officeDocument/2006/relationships/image" Target="../media/image44.wmf"/><Relationship Id="rId13" Type="http://schemas.openxmlformats.org/officeDocument/2006/relationships/image" Target="../media/image45.wmf"/><Relationship Id="rId14" Type="http://schemas.openxmlformats.org/officeDocument/2006/relationships/image" Target="../media/image46.wmf"/><Relationship Id="rId15" Type="http://schemas.openxmlformats.org/officeDocument/2006/relationships/image" Target="../media/image47.wmf"/><Relationship Id="rId16" Type="http://schemas.openxmlformats.org/officeDocument/2006/relationships/image" Target="../media/image48.wmf"/><Relationship Id="rId17" Type="http://schemas.openxmlformats.org/officeDocument/2006/relationships/image" Target="../media/image49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6" Type="http://schemas.openxmlformats.org/officeDocument/2006/relationships/image" Target="../media/image39.wmf"/><Relationship Id="rId7" Type="http://schemas.openxmlformats.org/officeDocument/2006/relationships/image" Target="../media/image40.wmf"/><Relationship Id="rId8" Type="http://schemas.openxmlformats.org/officeDocument/2006/relationships/image" Target="../media/image41.wmf"/><Relationship Id="rId9" Type="http://schemas.openxmlformats.org/officeDocument/2006/relationships/image" Target="../media/image42.wmf"/><Relationship Id="rId10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4" Type="http://schemas.openxmlformats.org/officeDocument/2006/relationships/image" Target="../media/image7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4" Type="http://schemas.openxmlformats.org/officeDocument/2006/relationships/image" Target="../media/image7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79.wmf"/><Relationship Id="rId6" Type="http://schemas.openxmlformats.org/officeDocument/2006/relationships/image" Target="../media/image80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1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4" Type="http://schemas.openxmlformats.org/officeDocument/2006/relationships/image" Target="../media/image142.wmf"/><Relationship Id="rId1" Type="http://schemas.openxmlformats.org/officeDocument/2006/relationships/image" Target="../media/image139.wmf"/><Relationship Id="rId2" Type="http://schemas.openxmlformats.org/officeDocument/2006/relationships/image" Target="../media/image14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4" Type="http://schemas.openxmlformats.org/officeDocument/2006/relationships/image" Target="../media/image142.wmf"/><Relationship Id="rId1" Type="http://schemas.openxmlformats.org/officeDocument/2006/relationships/image" Target="../media/image139.wmf"/><Relationship Id="rId2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wmf"/><Relationship Id="rId12" Type="http://schemas.openxmlformats.org/officeDocument/2006/relationships/image" Target="../media/image17.wmf"/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9" Type="http://schemas.openxmlformats.org/officeDocument/2006/relationships/image" Target="../media/image14.wmf"/><Relationship Id="rId10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6" Type="http://schemas.openxmlformats.org/officeDocument/2006/relationships/image" Target="../media/image30.wmf"/><Relationship Id="rId7" Type="http://schemas.openxmlformats.org/officeDocument/2006/relationships/image" Target="../media/image31.wmf"/><Relationship Id="rId8" Type="http://schemas.openxmlformats.org/officeDocument/2006/relationships/image" Target="../media/image32.wmf"/><Relationship Id="rId9" Type="http://schemas.openxmlformats.org/officeDocument/2006/relationships/image" Target="../media/image33.wmf"/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AA7AC-FF05-4E47-B1C6-EDD6605327AE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0914F-BE26-43C4-8063-9E6C159BF4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8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://videolectures.net/adam_coates/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Relationship Id="rId3" Type="http://schemas.openxmlformats.org/officeDocument/2006/relationships/hyperlink" Target="http://arxiv.org/abs/1502.01852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summary?doi=10.1.1.24.7321" TargetMode="External"/><Relationship Id="rId4" Type="http://schemas.openxmlformats.org/officeDocument/2006/relationships/hyperlink" Target="http://www.idsia.ch/~juergen/SeppHochreiter1991ThesisAdvisorSchmidhuber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Relationship Id="rId3" Type="http://schemas.openxmlformats.org/officeDocument/2006/relationships/hyperlink" Target="http://videolectures.net/adam_coates/" TargetMode="Externa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 </a:t>
            </a:r>
            <a:r>
              <a:rPr lang="en-US" altLang="zh-TW" dirty="0" err="1" smtClean="0"/>
              <a:t>memtion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DT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Deep!!!!!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226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example,</a:t>
            </a:r>
            <a:r>
              <a:rPr lang="en-US" altLang="zh-TW" baseline="0" dirty="0" smtClean="0"/>
              <a:t> if we modify “1” to “2”, then we have another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727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you know how to do it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author: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Adam Coates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Baidu, Inc. 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(hopefully faster)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http://videolectures.net/deeplearning2015_coates_deep_learning/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62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Draw it?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83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Draw it?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8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Original output layer is local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1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924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Why it is name soft max?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Monotonicity of </a:t>
            </a:r>
            <a:r>
              <a:rPr lang="en-US" altLang="zh-TW" b="1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softmax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Non-locality of </a:t>
            </a:r>
            <a:r>
              <a:rPr lang="en-US" altLang="zh-TW" b="1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softmax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1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76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With </a:t>
            </a:r>
            <a:r>
              <a:rPr lang="en-US" altLang="zh-TW" sz="1200" dirty="0" err="1" smtClean="0"/>
              <a:t>softmax</a:t>
            </a:r>
            <a:r>
              <a:rPr lang="en-US" altLang="zh-TW" sz="1200" dirty="0" smtClean="0"/>
              <a:t>, the summation of all the </a:t>
            </a:r>
            <a:r>
              <a:rPr lang="en-US" altLang="zh-TW" sz="1200" dirty="0" err="1" smtClean="0"/>
              <a:t>ouputs</a:t>
            </a:r>
            <a:r>
              <a:rPr lang="en-US" altLang="zh-TW" sz="1200" dirty="0" smtClean="0"/>
              <a:t> would be one.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Can be considered as probability</a:t>
            </a:r>
            <a:r>
              <a:rPr lang="zh-TW" altLang="en-US" sz="1200" baseline="0" dirty="0" smtClean="0"/>
              <a:t> </a:t>
            </a:r>
            <a:r>
              <a:rPr lang="en-US" altLang="zh-TW" sz="1200" baseline="0" dirty="0" smtClean="0"/>
              <a:t>if you want ……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472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Randomly</a:t>
            </a:r>
            <a:r>
              <a:rPr lang="en-US" altLang="zh-TW" sz="1200" baseline="0" dirty="0" smtClean="0"/>
              <a:t> picked one 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Two approaches update the parameters towards the same direction, but stochastic is faster!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Better!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567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Eta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人站在　ｔｈｅｔａ０　環顧四周　看看哪裡最低，那個方向就是　ｇｒａｄｉｅｎｔ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197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5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What people already knew in 1980s 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952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Momentum: </a:t>
            </a:r>
            <a:r>
              <a:rPr lang="zh-TW" altLang="en-US" dirty="0" smtClean="0"/>
              <a:t>動量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491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 can we</a:t>
            </a:r>
            <a:r>
              <a:rPr lang="en-US" altLang="zh-TW" baseline="0" dirty="0" smtClean="0"/>
              <a:t> see?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32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Each time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we update</a:t>
            </a:r>
            <a:r>
              <a:rPr lang="en-US" altLang="zh-TW" sz="1200" baseline="0" dirty="0" smtClean="0"/>
              <a:t> </a:t>
            </a:r>
            <a:r>
              <a:rPr lang="en-US" altLang="zh-TW" sz="1200" baseline="0" dirty="0" err="1" smtClean="0"/>
              <a:t>paramters</a:t>
            </a:r>
            <a:r>
              <a:rPr lang="en-US" altLang="zh-TW" sz="1200" baseline="0" dirty="0" smtClean="0"/>
              <a:t>, we have different target</a:t>
            </a:r>
            <a:r>
              <a:rPr lang="zh-TW" altLang="en-US" sz="1200" baseline="0" dirty="0" smtClean="0"/>
              <a:t> </a:t>
            </a:r>
            <a:r>
              <a:rPr lang="en-US" altLang="zh-TW" sz="1200" baseline="0" dirty="0" smtClean="0"/>
              <a:t>-&gt; </a:t>
            </a:r>
            <a:r>
              <a:rPr lang="zh-TW" altLang="en-US" sz="1200" dirty="0" smtClean="0"/>
              <a:t>不安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Shuffle data, and repeat above process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78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Hopefully,</a:t>
            </a:r>
            <a:r>
              <a:rPr lang="en-US" altLang="zh-TW" baseline="0" dirty="0" smtClean="0"/>
              <a:t> when the match size is large enough, </a:t>
            </a:r>
          </a:p>
          <a:p>
            <a:r>
              <a:rPr lang="en-US" altLang="zh-TW" baseline="0" dirty="0" smtClean="0"/>
              <a:t>Not that </a:t>
            </a:r>
            <a:r>
              <a:rPr lang="en-US" altLang="zh-TW" baseline="0" dirty="0" err="1" smtClean="0"/>
              <a:t>stateble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101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Ｉｎ　ｏｐｅｎ　ｅｐｏｃｈ，　ｕｐｄａｔｅ　ｍａｎｙ　ｔｉｍｅｓ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Shuffle data, and repeat above process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128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Just a function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248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SWB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For a fixed number of parameters, a deep model is clearly better than the shallow one.</a:t>
            </a:r>
            <a:endParaRPr lang="zh-TW" altLang="en-US" sz="1200" dirty="0" smtClean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25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208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477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76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Three questions: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Cost</a:t>
            </a:r>
          </a:p>
          <a:p>
            <a:r>
              <a:rPr lang="en-US" altLang="zh-TW" dirty="0" smtClean="0"/>
              <a:t>Train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060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Programming -&gt; all in main -&gt; so long and</a:t>
            </a:r>
            <a:r>
              <a:rPr lang="en-US" altLang="zh-TW" baseline="0" dirty="0" smtClean="0"/>
              <a:t> bad</a:t>
            </a:r>
          </a:p>
          <a:p>
            <a:r>
              <a:rPr lang="en-US" altLang="zh-TW" baseline="0" dirty="0" smtClean="0"/>
              <a:t>-&gt; function -&gt;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shorter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918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207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515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Need less data!!!!!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48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The techniques people did not know in 1980s. 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01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今年四月的 </a:t>
            </a:r>
            <a:r>
              <a:rPr lang="en-US" altLang="zh-TW" dirty="0" smtClean="0"/>
              <a:t>GTC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782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Last one is on training set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Sometimes students ask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412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Parametric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ReLU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-&gt;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PReLU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222222"/>
                </a:solidFill>
                <a:latin typeface="Arial" panose="020B0604020202020204" pitchFamily="34" charset="0"/>
              </a:rPr>
              <a:t>Ref: </a:t>
            </a:r>
            <a:r>
              <a:rPr lang="en-US" altLang="zh-TW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Glorot</a:t>
            </a:r>
            <a:r>
              <a:rPr lang="en-US" altLang="zh-TW" dirty="0" smtClean="0">
                <a:solidFill>
                  <a:srgbClr val="222222"/>
                </a:solidFill>
                <a:latin typeface="Arial" panose="020B0604020202020204" pitchFamily="34" charset="0"/>
              </a:rPr>
              <a:t>, Xavier, Antoine </a:t>
            </a:r>
            <a:r>
              <a:rPr lang="en-US" altLang="zh-TW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Bordes</a:t>
            </a:r>
            <a:r>
              <a:rPr lang="en-US" altLang="zh-TW" dirty="0" smtClean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altLang="zh-TW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Yoshua</a:t>
            </a:r>
            <a:r>
              <a:rPr lang="en-US" altLang="zh-TW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altLang="zh-TW" dirty="0" smtClean="0">
                <a:solidFill>
                  <a:srgbClr val="222222"/>
                </a:solidFill>
                <a:latin typeface="Arial" panose="020B0604020202020204" pitchFamily="34" charset="0"/>
              </a:rPr>
              <a:t>. "Deep sparse rectifier neural networks." </a:t>
            </a:r>
            <a:r>
              <a:rPr lang="en-US" altLang="zh-TW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International Conference on Artificial Intelligence and Statistics</a:t>
            </a:r>
            <a:r>
              <a:rPr lang="en-US" altLang="zh-TW" dirty="0" smtClean="0">
                <a:solidFill>
                  <a:srgbClr val="222222"/>
                </a:solidFill>
                <a:latin typeface="Arial" panose="020B0604020202020204" pitchFamily="34" charset="0"/>
              </a:rPr>
              <a:t>. 2011.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 </a:t>
            </a:r>
            <a:r>
              <a:rPr lang="en-US" altLang="zh-TW" dirty="0" err="1" smtClean="0"/>
              <a:t>differentailalbe</a:t>
            </a:r>
            <a:r>
              <a:rPr lang="en-US" altLang="zh-TW" dirty="0" smtClean="0"/>
              <a:t> how about 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Benefit:</a:t>
            </a:r>
            <a:endParaRPr lang="en-US" altLang="zh-TW" baseline="0" dirty="0" smtClean="0"/>
          </a:p>
          <a:p>
            <a:r>
              <a:rPr lang="en-US" altLang="zh-TW" baseline="0" dirty="0" smtClean="0"/>
              <a:t>2011</a:t>
            </a:r>
          </a:p>
          <a:p>
            <a:r>
              <a:rPr lang="en-US" altLang="zh-TW" baseline="0" dirty="0" smtClean="0"/>
              <a:t>Where does it come from?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	fast to compute</a:t>
            </a:r>
          </a:p>
          <a:p>
            <a:r>
              <a:rPr lang="en-US" altLang="zh-TW" baseline="0" dirty="0" smtClean="0"/>
              <a:t>	biology?</a:t>
            </a:r>
          </a:p>
          <a:p>
            <a:r>
              <a:rPr lang="en-US" altLang="zh-TW" baseline="0" dirty="0" smtClean="0"/>
              <a:t>	many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00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of gradient vanish is very hard to explain ……………….!!!!!!!!!!!!!!!!!!!!!!!!!!!!!!!!!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Gradient flow in recurrent nets: the difficulty of learning long-term dependencies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by Sepp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Bengio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Paolo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Frasconi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Jürgen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Schmidhuber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(2001). This paper studied recurrent neural nets, but the essential phenomenon is the same as in the feedforward networks we are studying. See also Sepp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Hochreiter's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earlier Diploma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Thesis,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Untersuchungen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zu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dynamischen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neuronalen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Netzen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(1991, in German).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Stuck</a:t>
            </a:r>
            <a:r>
              <a:rPr lang="en-US" altLang="zh-TW" baseline="0" dirty="0" smtClean="0"/>
              <a:t> at a bad local minima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When deep learning is difficult in early year</a:t>
            </a:r>
          </a:p>
          <a:p>
            <a:r>
              <a:rPr lang="en-US" altLang="zh-TW" baseline="0" dirty="0" smtClean="0"/>
              <a:t>Need initialization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Another point of view</a:t>
            </a:r>
          </a:p>
          <a:p>
            <a:r>
              <a:rPr lang="en-US" altLang="zh-TW" baseline="0" dirty="0" smtClean="0"/>
              <a:t>Definition of gradient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61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How to train?</a:t>
            </a:r>
            <a:r>
              <a:rPr lang="zh-TW" altLang="en-US" sz="12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1200" baseline="0" dirty="0" smtClean="0">
                <a:solidFill>
                  <a:schemeClr val="tx1"/>
                </a:solidFill>
              </a:rPr>
              <a:t>Latter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 smtClean="0">
                <a:solidFill>
                  <a:schemeClr val="tx1"/>
                </a:solidFill>
              </a:rPr>
              <a:t>2013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Ian J. Goodfellow goodfeli@iro.umontreal.ca David </a:t>
            </a:r>
            <a:r>
              <a:rPr lang="en-US" altLang="zh-TW" dirty="0" err="1" smtClean="0"/>
              <a:t>Warde</a:t>
            </a:r>
            <a:r>
              <a:rPr lang="en-US" altLang="zh-TW" dirty="0" smtClean="0"/>
              <a:t>-Farley wardefar@iro.umontreal.ca Mehdi Mirza mirzamom@iro.umontreal.ca Aaron </a:t>
            </a:r>
            <a:r>
              <a:rPr lang="en-US" altLang="zh-TW" dirty="0" err="1" smtClean="0"/>
              <a:t>Courville</a:t>
            </a:r>
            <a:r>
              <a:rPr lang="en-US" altLang="zh-TW" dirty="0" smtClean="0"/>
              <a:t> aaron.courville@umontreal.ca </a:t>
            </a:r>
            <a:r>
              <a:rPr lang="en-US" altLang="zh-TW" dirty="0" err="1" smtClean="0"/>
              <a:t>Yoshua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Bengio</a:t>
            </a:r>
            <a:endParaRPr lang="zh-TW" altLang="en-US" sz="1200" dirty="0" smtClean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21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“Hello world” for deep learning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Data: </a:t>
            </a:r>
            <a:r>
              <a:rPr lang="zh-TW" altLang="en-US" sz="1200" dirty="0" smtClean="0"/>
              <a:t>http://yann.lecun.com/exdb/mnist/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0195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3,4,5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623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i="1" u="sng" dirty="0" smtClean="0"/>
              <a:t>反差</a:t>
            </a:r>
            <a:endParaRPr lang="en-US" altLang="zh-TW" b="1" i="1" u="sng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http://seed.ucsd.edu/mediawiki/images/6/6a/Adagrad.pdf</a:t>
            </a:r>
          </a:p>
          <a:p>
            <a:r>
              <a:rPr lang="en-US" altLang="zh-TW" dirty="0" smtClean="0"/>
              <a:t>http://courses.cs.washington.edu/courses/cse547/15sp/slides/adagrad.pdf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201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Ada delta: http://www.matthewzeiler.com/pubs/googleTR2012/googleTR2012.pdf</a:t>
            </a:r>
          </a:p>
          <a:p>
            <a:pPr lvl="1"/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Adam: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http://arxiv.org/pdf/1412.6980.pdf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r>
              <a:rPr lang="en-US" altLang="zh-TW" dirty="0" err="1" smtClean="0"/>
              <a:t>AdaSecant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http://arxiv.org/pdf/1412.7419v4.pdf</a:t>
            </a:r>
          </a:p>
          <a:p>
            <a:r>
              <a:rPr lang="en-US" altLang="zh-TW" dirty="0" smtClean="0"/>
              <a:t>“No more pesky learning rates”</a:t>
            </a:r>
          </a:p>
          <a:p>
            <a:pPr lvl="1"/>
            <a:r>
              <a:rPr lang="en-US" altLang="zh-TW" dirty="0" smtClean="0"/>
              <a:t>http://arxiv.org/pdf/1206.1106.pdf</a:t>
            </a:r>
            <a:endParaRPr lang="zh-TW" alt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r>
              <a:rPr lang="en-US" altLang="zh-TW" dirty="0" err="1" smtClean="0"/>
              <a:t>Adasecodn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Yoshua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Bengio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No learning rate: Yann </a:t>
            </a:r>
            <a:r>
              <a:rPr lang="en-US" altLang="zh-TW" dirty="0" err="1" smtClean="0"/>
              <a:t>LeCun</a:t>
            </a:r>
            <a:endParaRPr lang="en-US" altLang="zh-TW" dirty="0" smtClean="0"/>
          </a:p>
          <a:p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SECANT: sec</a:t>
            </a:r>
            <a:r>
              <a:rPr lang="zh-TW" altLang="en-US" dirty="0" smtClean="0"/>
              <a:t> </a:t>
            </a:r>
            <a:r>
              <a:rPr lang="en-US" altLang="zh-TW" dirty="0" smtClean="0"/>
              <a:t>(not mentioned)</a:t>
            </a:r>
          </a:p>
          <a:p>
            <a:r>
              <a:rPr lang="en-US" altLang="zh-TW" dirty="0" smtClean="0"/>
              <a:t>http://arxiv.org/pdf/1412.7419v4.pdf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146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Iteration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v.s</a:t>
            </a:r>
            <a:r>
              <a:rPr lang="en-US" altLang="zh-TW" baseline="0" dirty="0" smtClean="0"/>
              <a:t>. epoch!!!!!!!!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1710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Do not worry that someone</a:t>
            </a:r>
            <a:r>
              <a:rPr lang="en-US" altLang="zh-TW" baseline="0" dirty="0" smtClean="0"/>
              <a:t> will not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5174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Bias do not have to multiply !!!!!!!!!!!!!!!!!!!!!!!!!!!!!!!!!!!</a:t>
            </a:r>
          </a:p>
          <a:p>
            <a:r>
              <a:rPr lang="en-US" altLang="zh-TW" dirty="0" smtClean="0"/>
              <a:t>Reasonable !!!!!!!!!!!!!!!!!!!!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0140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Why the weights should multiply p (dropout rate) at testing?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116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1" dirty="0" smtClean="0">
                    <a:latin typeface="Cambria Math" panose="02040503050406030204" pitchFamily="18" charset="0"/>
                  </a:rPr>
                  <a:t>important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𝑧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=∑▒〖𝑤_𝑖 𝑎_𝑖 〗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03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7652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0,0 -&gt;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1,0 -&gt;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0,-1 -&gt;</a:t>
            </a:r>
            <a:r>
              <a:rPr lang="zh-TW" altLang="en-US" sz="1200" baseline="0" dirty="0" smtClean="0"/>
              <a:t> </a:t>
            </a:r>
            <a:r>
              <a:rPr lang="en-US" altLang="zh-TW" sz="1200" baseline="0" dirty="0" smtClean="0"/>
              <a:t>-2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1,-1 -&gt;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½, -1/2 -&gt; -0.5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1,2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Geometric Mean?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6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same for even more complex tasks.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419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3535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 just process,</a:t>
            </a:r>
            <a:r>
              <a:rPr lang="en-US" altLang="zh-TW" baseline="0" dirty="0" smtClean="0"/>
              <a:t> but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1168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DNN: input and output are both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632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9322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General idea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5227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General idea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1472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 determine </a:t>
            </a:r>
            <a:r>
              <a:rPr lang="en-US" altLang="zh-TW" dirty="0" err="1" smtClean="0"/>
              <a:t>yi</a:t>
            </a:r>
            <a:r>
              <a:rPr lang="en-US" altLang="zh-TW" dirty="0" smtClean="0"/>
              <a:t>, you have to consider a lot ……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should see</a:t>
            </a:r>
            <a:r>
              <a:rPr lang="en-US" altLang="zh-TW" baseline="0" dirty="0" smtClean="0"/>
              <a:t> the whole sequence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763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English is successful,</a:t>
            </a:r>
            <a:r>
              <a:rPr lang="en-US" altLang="zh-TW" baseline="0" dirty="0" smtClean="0"/>
              <a:t> ASRU’15 better than HMM + N-gram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Chinese is still </a:t>
            </a:r>
            <a:r>
              <a:rPr lang="en-US" altLang="zh-TW" baseline="0" dirty="0" err="1" smtClean="0"/>
              <a:t>diffucult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2547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中翻英 英翻中 沒有哪一個一定比較長或比較短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043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中翻英 英翻中 沒有哪一個一定比較長或比較短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82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5753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推文接龍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837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中翻英 英翻中 沒有哪一個一定比較長或比較短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8003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</a:t>
            </a:r>
            <a:r>
              <a:rPr lang="en-US" altLang="zh-TW" baseline="0" dirty="0" smtClean="0"/>
              <a:t> because you have bug </a:t>
            </a:r>
            <a:r>
              <a:rPr lang="en-US" altLang="zh-TW" baseline="0" dirty="0" err="1" smtClean="0"/>
              <a:t>haha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470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Even </a:t>
            </a:r>
            <a:r>
              <a:rPr lang="en-US" altLang="zh-TW" sz="2400" dirty="0" err="1" smtClean="0"/>
              <a:t>adagrad</a:t>
            </a:r>
            <a:r>
              <a:rPr lang="en-US" altLang="zh-TW" sz="2400" baseline="0" dirty="0" smtClean="0"/>
              <a:t> can not handle this problem, maybe RMS prop is better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Source: http://jmlr.org/proceedings/papers/v28/pascanu13.pdf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aseline="0" dirty="0" smtClean="0"/>
              <a:t>Large or small is fine. Change quickly is bad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485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Gradient Explode/Gradient Vanishing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Echo state network -&gt;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7486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Reference: http://colah.github.io/posts/2015-08-Understanding-LSTMs/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0537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Normal neuron</a:t>
            </a:r>
          </a:p>
          <a:p>
            <a:r>
              <a:rPr lang="en-US" altLang="zh-TW" dirty="0" smtClean="0"/>
              <a:t>1</a:t>
            </a:r>
            <a:r>
              <a:rPr lang="en-US" altLang="zh-TW" baseline="0" dirty="0" smtClean="0"/>
              <a:t> input, 1 output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This one</a:t>
            </a:r>
          </a:p>
          <a:p>
            <a:r>
              <a:rPr lang="en-US" altLang="zh-TW" baseline="0" dirty="0" smtClean="0"/>
              <a:t>4 input, 1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6671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894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 a same set</a:t>
            </a:r>
            <a:r>
              <a:rPr lang="en-US" altLang="zh-TW" baseline="0" dirty="0" smtClean="0"/>
              <a:t> of information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8309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 a same set</a:t>
            </a:r>
            <a:r>
              <a:rPr lang="en-US" altLang="zh-TW" baseline="0" dirty="0" smtClean="0"/>
              <a:t> of information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5586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Identiy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1530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Gated Recurrent Unit (GRU):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Structurally Constrained Recurrent Network (SCRN). 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Cloclwise</a:t>
            </a:r>
            <a:r>
              <a:rPr lang="en-US" altLang="zh-TW" dirty="0" smtClean="0"/>
              <a:t> RNN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7018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Need an example …… ok, in the future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5021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3282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408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025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you know how to do it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author: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Adam Coates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Baidu, Inc. 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(hopefully faster)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http://videolectures.net/deeplearning2015_coates_deep_learning/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997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Any Boolean function can be written as a sum of products (disjunctive normal form: AND gates on the first layer with optional negation of inputs, and OR gate on the second layer) or a product of sums (conjunctive normal form: OR gates on the first layer with optional negation of inputs, and </a:t>
            </a:r>
            <a:r>
              <a:rPr lang="en-US" altLang="zh-TW" dirty="0" err="1" smtClean="0"/>
              <a:t>AND</a:t>
            </a:r>
            <a:r>
              <a:rPr lang="en-US" altLang="zh-TW" dirty="0" smtClean="0"/>
              <a:t> gate on the second layer).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invalidUrl="http://163.21.57.10/%E6%95%99%E5%AD%B8%E5%96%AE%E4%BD%8D/kp6/2007dp/download/teacher_teach/%E8%98%87%E7%B4%A0%E8%8F%AF%E8%80%81%E5%B8%AB/%E8%A8%88%E6%A6%82/%E5%90%8C%E4%BD%8D%E5%85%83%E6%AA%A2%E6%9F%A5(Parity Check).ppt"/>
              </a:rPr>
              <a:t>同位元檢查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invalidUrl="http://163.21.57.10/%E6%95%99%E5%AD%B8%E5%96%AE%E4%BD%8D/kp6/2007dp/download/teacher_teach/%E8%98%87%E7%B4%A0%E8%8F%AF%E8%80%81%E5%B8%AB/%E8%A8%88%E6%A6%82/%E5%90%8C%E4%BD%8D%E5%85%83%E6%AA%A2%E6%9F%A5(Parity Check).ppt"/>
              </a:rPr>
              <a:t>(Parity Check)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11  1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5026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>
                <a:solidFill>
                  <a:srgbClr val="474B4E"/>
                </a:solidFill>
                <a:latin typeface="Helvetica" panose="020B0604020202020204" pitchFamily="34" charset="0"/>
              </a:rPr>
              <a:t>Adaboost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416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1" u="sng" dirty="0" smtClean="0"/>
              <a:t>Fully Connected Feedforward Network </a:t>
            </a:r>
            <a:endParaRPr lang="zh-TW" altLang="en-US" b="1" i="1" u="sng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You can always connect the neurons in your own way.</a:t>
            </a:r>
            <a:endParaRPr lang="zh-TW" altLang="en-US" sz="1200" dirty="0" smtClean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“+” is ignored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Each dimension corresponds to a digit (10 dimension is needed)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539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Ignore</a:t>
            </a:r>
            <a:r>
              <a:rPr lang="en-US" altLang="zh-TW" baseline="0" dirty="0" smtClean="0"/>
              <a:t> 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6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8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4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59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26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8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1796-FE4F-4CE2-AA60-E861BA6E0949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94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2.png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0.w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10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3.bin"/><Relationship Id="rId12" Type="http://schemas.openxmlformats.org/officeDocument/2006/relationships/image" Target="../media/image24.wmf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6.xml"/><Relationship Id="rId4" Type="http://schemas.openxmlformats.org/officeDocument/2006/relationships/image" Target="../media/image28.png"/><Relationship Id="rId5" Type="http://schemas.openxmlformats.org/officeDocument/2006/relationships/oleObject" Target="../embeddings/oleObject100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101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102.bin"/><Relationship Id="rId10" Type="http://schemas.openxmlformats.org/officeDocument/2006/relationships/image" Target="../media/image23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4" Type="http://schemas.openxmlformats.org/officeDocument/2006/relationships/oleObject" Target="../embeddings/oleObject104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5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106.bin"/><Relationship Id="rId9" Type="http://schemas.openxmlformats.org/officeDocument/2006/relationships/image" Target="../media/image18.wmf"/><Relationship Id="rId10" Type="http://schemas.openxmlformats.org/officeDocument/2006/relationships/image" Target="../media/image1421.png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51.png"/><Relationship Id="rId21" Type="http://schemas.openxmlformats.org/officeDocument/2006/relationships/image" Target="../media/image861.png"/><Relationship Id="rId22" Type="http://schemas.openxmlformats.org/officeDocument/2006/relationships/oleObject" Target="../embeddings/oleObject109.bin"/><Relationship Id="rId23" Type="http://schemas.openxmlformats.org/officeDocument/2006/relationships/image" Target="../media/image141.wmf"/><Relationship Id="rId24" Type="http://schemas.openxmlformats.org/officeDocument/2006/relationships/oleObject" Target="../embeddings/oleObject1210.bin"/><Relationship Id="rId25" Type="http://schemas.openxmlformats.org/officeDocument/2006/relationships/image" Target="NULL"/><Relationship Id="rId26" Type="http://schemas.openxmlformats.org/officeDocument/2006/relationships/oleObject" Target="../embeddings/oleObject110.bin"/><Relationship Id="rId27" Type="http://schemas.openxmlformats.org/officeDocument/2006/relationships/image" Target="../media/image142.wmf"/><Relationship Id="rId28" Type="http://schemas.openxmlformats.org/officeDocument/2006/relationships/oleObject" Target="../embeddings/oleObject1220.bin"/><Relationship Id="rId29" Type="http://schemas.openxmlformats.org/officeDocument/2006/relationships/image" Target="NULL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7.bin"/><Relationship Id="rId4" Type="http://schemas.openxmlformats.org/officeDocument/2006/relationships/image" Target="../media/image139.wmf"/><Relationship Id="rId5" Type="http://schemas.openxmlformats.org/officeDocument/2006/relationships/oleObject" Target="../embeddings/oleObject800.bin"/><Relationship Id="rId30" Type="http://schemas.openxmlformats.org/officeDocument/2006/relationships/image" Target="../media/image871.png"/><Relationship Id="rId31" Type="http://schemas.openxmlformats.org/officeDocument/2006/relationships/image" Target="../media/image881.png"/><Relationship Id="rId32" Type="http://schemas.openxmlformats.org/officeDocument/2006/relationships/image" Target="../media/image891.png"/><Relationship Id="rId9" Type="http://schemas.openxmlformats.org/officeDocument/2006/relationships/oleObject" Target="../embeddings/oleObject1200.bin"/><Relationship Id="rId6" Type="http://schemas.openxmlformats.org/officeDocument/2006/relationships/image" Target="NULL"/><Relationship Id="rId7" Type="http://schemas.openxmlformats.org/officeDocument/2006/relationships/oleObject" Target="../embeddings/oleObject108.bin"/><Relationship Id="rId8" Type="http://schemas.openxmlformats.org/officeDocument/2006/relationships/image" Target="../media/image140.wmf"/><Relationship Id="rId33" Type="http://schemas.openxmlformats.org/officeDocument/2006/relationships/image" Target="../media/image901.png"/><Relationship Id="rId34" Type="http://schemas.openxmlformats.org/officeDocument/2006/relationships/image" Target="../media/image911.png"/><Relationship Id="rId35" Type="http://schemas.openxmlformats.org/officeDocument/2006/relationships/image" Target="../media/image921.png"/><Relationship Id="rId36" Type="http://schemas.openxmlformats.org/officeDocument/2006/relationships/image" Target="../media/image970.png"/><Relationship Id="rId10" Type="http://schemas.openxmlformats.org/officeDocument/2006/relationships/image" Target="../media/image510.wmf"/><Relationship Id="rId11" Type="http://schemas.openxmlformats.org/officeDocument/2006/relationships/image" Target="../media/image550.png"/><Relationship Id="rId12" Type="http://schemas.openxmlformats.org/officeDocument/2006/relationships/image" Target="../media/image560.png"/><Relationship Id="rId13" Type="http://schemas.openxmlformats.org/officeDocument/2006/relationships/image" Target="../media/image570.png"/><Relationship Id="rId14" Type="http://schemas.openxmlformats.org/officeDocument/2006/relationships/image" Target="../media/image580.png"/><Relationship Id="rId15" Type="http://schemas.openxmlformats.org/officeDocument/2006/relationships/image" Target="../media/image590.png"/><Relationship Id="rId16" Type="http://schemas.openxmlformats.org/officeDocument/2006/relationships/image" Target="../media/image600.png"/><Relationship Id="rId17" Type="http://schemas.openxmlformats.org/officeDocument/2006/relationships/image" Target="../media/image610.png"/><Relationship Id="rId18" Type="http://schemas.openxmlformats.org/officeDocument/2006/relationships/image" Target="../media/image620.png"/><Relationship Id="rId19" Type="http://schemas.openxmlformats.org/officeDocument/2006/relationships/image" Target="../media/image630.png"/><Relationship Id="rId37" Type="http://schemas.openxmlformats.org/officeDocument/2006/relationships/image" Target="../media/image980.png"/></Relationships>
</file>

<file path=ppt/slides/_rels/slide10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51.png"/><Relationship Id="rId21" Type="http://schemas.openxmlformats.org/officeDocument/2006/relationships/image" Target="../media/image861.png"/><Relationship Id="rId22" Type="http://schemas.openxmlformats.org/officeDocument/2006/relationships/oleObject" Target="../embeddings/oleObject113.bin"/><Relationship Id="rId23" Type="http://schemas.openxmlformats.org/officeDocument/2006/relationships/image" Target="../media/image141.wmf"/><Relationship Id="rId24" Type="http://schemas.openxmlformats.org/officeDocument/2006/relationships/oleObject" Target="../embeddings/oleObject1250.bin"/><Relationship Id="rId25" Type="http://schemas.openxmlformats.org/officeDocument/2006/relationships/image" Target="NULL"/><Relationship Id="rId26" Type="http://schemas.openxmlformats.org/officeDocument/2006/relationships/oleObject" Target="../embeddings/oleObject114.bin"/><Relationship Id="rId27" Type="http://schemas.openxmlformats.org/officeDocument/2006/relationships/image" Target="../media/image142.wmf"/><Relationship Id="rId28" Type="http://schemas.openxmlformats.org/officeDocument/2006/relationships/oleObject" Target="../embeddings/oleObject1260.bin"/><Relationship Id="rId29" Type="http://schemas.openxmlformats.org/officeDocument/2006/relationships/image" Target="NULL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1.bin"/><Relationship Id="rId4" Type="http://schemas.openxmlformats.org/officeDocument/2006/relationships/image" Target="../media/image139.wmf"/><Relationship Id="rId5" Type="http://schemas.openxmlformats.org/officeDocument/2006/relationships/oleObject" Target="../embeddings/oleObject800.bin"/><Relationship Id="rId30" Type="http://schemas.openxmlformats.org/officeDocument/2006/relationships/image" Target="../media/image871.png"/><Relationship Id="rId31" Type="http://schemas.openxmlformats.org/officeDocument/2006/relationships/image" Target="../media/image881.png"/><Relationship Id="rId32" Type="http://schemas.openxmlformats.org/officeDocument/2006/relationships/image" Target="../media/image891.png"/><Relationship Id="rId9" Type="http://schemas.openxmlformats.org/officeDocument/2006/relationships/oleObject" Target="../embeddings/oleObject1240.bin"/><Relationship Id="rId6" Type="http://schemas.openxmlformats.org/officeDocument/2006/relationships/image" Target="NULL"/><Relationship Id="rId7" Type="http://schemas.openxmlformats.org/officeDocument/2006/relationships/oleObject" Target="../embeddings/oleObject112.bin"/><Relationship Id="rId8" Type="http://schemas.openxmlformats.org/officeDocument/2006/relationships/image" Target="../media/image143.wmf"/><Relationship Id="rId33" Type="http://schemas.openxmlformats.org/officeDocument/2006/relationships/image" Target="../media/image901.png"/><Relationship Id="rId34" Type="http://schemas.openxmlformats.org/officeDocument/2006/relationships/image" Target="../media/image911.png"/><Relationship Id="rId35" Type="http://schemas.openxmlformats.org/officeDocument/2006/relationships/image" Target="../media/image921.png"/><Relationship Id="rId36" Type="http://schemas.openxmlformats.org/officeDocument/2006/relationships/image" Target="../media/image970.png"/><Relationship Id="rId10" Type="http://schemas.openxmlformats.org/officeDocument/2006/relationships/image" Target="../media/image510.wmf"/><Relationship Id="rId11" Type="http://schemas.openxmlformats.org/officeDocument/2006/relationships/image" Target="../media/image550.png"/><Relationship Id="rId12" Type="http://schemas.openxmlformats.org/officeDocument/2006/relationships/image" Target="../media/image560.png"/><Relationship Id="rId13" Type="http://schemas.openxmlformats.org/officeDocument/2006/relationships/image" Target="../media/image570.png"/><Relationship Id="rId14" Type="http://schemas.openxmlformats.org/officeDocument/2006/relationships/image" Target="../media/image580.png"/><Relationship Id="rId15" Type="http://schemas.openxmlformats.org/officeDocument/2006/relationships/image" Target="../media/image590.png"/><Relationship Id="rId16" Type="http://schemas.openxmlformats.org/officeDocument/2006/relationships/image" Target="../media/image600.png"/><Relationship Id="rId17" Type="http://schemas.openxmlformats.org/officeDocument/2006/relationships/image" Target="../media/image990.png"/><Relationship Id="rId18" Type="http://schemas.openxmlformats.org/officeDocument/2006/relationships/image" Target="../media/image1000.png"/><Relationship Id="rId19" Type="http://schemas.openxmlformats.org/officeDocument/2006/relationships/image" Target="../media/image630.png"/><Relationship Id="rId37" Type="http://schemas.openxmlformats.org/officeDocument/2006/relationships/image" Target="../media/image10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22.png"/><Relationship Id="rId15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8.png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4.wmf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18.wmf"/><Relationship Id="rId10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wmf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4.wmf"/><Relationship Id="rId10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20" Type="http://schemas.openxmlformats.org/officeDocument/2006/relationships/oleObject" Target="../embeddings/oleObject41.bin"/><Relationship Id="rId21" Type="http://schemas.openxmlformats.org/officeDocument/2006/relationships/image" Target="../media/image33.w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28.wmf"/><Relationship Id="rId12" Type="http://schemas.openxmlformats.org/officeDocument/2006/relationships/oleObject" Target="../embeddings/oleObject37.bin"/><Relationship Id="rId13" Type="http://schemas.openxmlformats.org/officeDocument/2006/relationships/image" Target="../media/image29.wmf"/><Relationship Id="rId14" Type="http://schemas.openxmlformats.org/officeDocument/2006/relationships/oleObject" Target="../embeddings/oleObject38.bin"/><Relationship Id="rId15" Type="http://schemas.openxmlformats.org/officeDocument/2006/relationships/image" Target="../media/image30.wmf"/><Relationship Id="rId16" Type="http://schemas.openxmlformats.org/officeDocument/2006/relationships/oleObject" Target="../embeddings/oleObject39.bin"/><Relationship Id="rId17" Type="http://schemas.openxmlformats.org/officeDocument/2006/relationships/image" Target="../media/image31.wmf"/><Relationship Id="rId18" Type="http://schemas.openxmlformats.org/officeDocument/2006/relationships/oleObject" Target="../embeddings/oleObject40.bin"/><Relationship Id="rId19" Type="http://schemas.openxmlformats.org/officeDocument/2006/relationships/image" Target="../media/image3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50.bin"/><Relationship Id="rId21" Type="http://schemas.openxmlformats.org/officeDocument/2006/relationships/image" Target="../media/image42.wmf"/><Relationship Id="rId22" Type="http://schemas.openxmlformats.org/officeDocument/2006/relationships/oleObject" Target="../embeddings/oleObject51.bin"/><Relationship Id="rId23" Type="http://schemas.openxmlformats.org/officeDocument/2006/relationships/image" Target="../media/image14.wmf"/><Relationship Id="rId24" Type="http://schemas.openxmlformats.org/officeDocument/2006/relationships/oleObject" Target="../embeddings/oleObject52.bin"/><Relationship Id="rId25" Type="http://schemas.openxmlformats.org/officeDocument/2006/relationships/image" Target="../media/image43.wmf"/><Relationship Id="rId26" Type="http://schemas.openxmlformats.org/officeDocument/2006/relationships/oleObject" Target="../embeddings/oleObject53.bin"/><Relationship Id="rId27" Type="http://schemas.openxmlformats.org/officeDocument/2006/relationships/image" Target="../media/image44.wmf"/><Relationship Id="rId28" Type="http://schemas.openxmlformats.org/officeDocument/2006/relationships/oleObject" Target="../embeddings/oleObject54.bin"/><Relationship Id="rId29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4.wmf"/><Relationship Id="rId30" Type="http://schemas.openxmlformats.org/officeDocument/2006/relationships/oleObject" Target="../embeddings/oleObject55.bin"/><Relationship Id="rId31" Type="http://schemas.openxmlformats.org/officeDocument/2006/relationships/image" Target="../media/image46.wmf"/><Relationship Id="rId32" Type="http://schemas.openxmlformats.org/officeDocument/2006/relationships/oleObject" Target="../embeddings/oleObject56.bin"/><Relationship Id="rId9" Type="http://schemas.openxmlformats.org/officeDocument/2006/relationships/image" Target="../media/image36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5.wmf"/><Relationship Id="rId8" Type="http://schemas.openxmlformats.org/officeDocument/2006/relationships/oleObject" Target="../embeddings/oleObject44.bin"/><Relationship Id="rId33" Type="http://schemas.openxmlformats.org/officeDocument/2006/relationships/image" Target="../media/image47.wmf"/><Relationship Id="rId34" Type="http://schemas.openxmlformats.org/officeDocument/2006/relationships/image" Target="../media/image144.png"/><Relationship Id="rId35" Type="http://schemas.openxmlformats.org/officeDocument/2006/relationships/oleObject" Target="../embeddings/oleObject57.bin"/><Relationship Id="rId36" Type="http://schemas.openxmlformats.org/officeDocument/2006/relationships/image" Target="../media/image48.wmf"/><Relationship Id="rId10" Type="http://schemas.openxmlformats.org/officeDocument/2006/relationships/oleObject" Target="../embeddings/oleObject45.bin"/><Relationship Id="rId11" Type="http://schemas.openxmlformats.org/officeDocument/2006/relationships/image" Target="../media/image37.wmf"/><Relationship Id="rId12" Type="http://schemas.openxmlformats.org/officeDocument/2006/relationships/oleObject" Target="../embeddings/oleObject46.bin"/><Relationship Id="rId13" Type="http://schemas.openxmlformats.org/officeDocument/2006/relationships/image" Target="../media/image38.wmf"/><Relationship Id="rId14" Type="http://schemas.openxmlformats.org/officeDocument/2006/relationships/oleObject" Target="../embeddings/oleObject47.bin"/><Relationship Id="rId15" Type="http://schemas.openxmlformats.org/officeDocument/2006/relationships/image" Target="../media/image39.wmf"/><Relationship Id="rId16" Type="http://schemas.openxmlformats.org/officeDocument/2006/relationships/oleObject" Target="../embeddings/oleObject48.bin"/><Relationship Id="rId17" Type="http://schemas.openxmlformats.org/officeDocument/2006/relationships/image" Target="../media/image40.wmf"/><Relationship Id="rId18" Type="http://schemas.openxmlformats.org/officeDocument/2006/relationships/oleObject" Target="../embeddings/oleObject49.bin"/><Relationship Id="rId19" Type="http://schemas.openxmlformats.org/officeDocument/2006/relationships/image" Target="../media/image41.wmf"/><Relationship Id="rId37" Type="http://schemas.openxmlformats.org/officeDocument/2006/relationships/oleObject" Target="../embeddings/oleObject58.bin"/><Relationship Id="rId38" Type="http://schemas.openxmlformats.org/officeDocument/2006/relationships/image" Target="../media/image49.w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71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5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.wmf"/><Relationship Id="rId10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64.bin"/><Relationship Id="rId9" Type="http://schemas.openxmlformats.org/officeDocument/2006/relationships/image" Target="../media/image5.wmf"/><Relationship Id="rId10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5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991.png"/><Relationship Id="rId14" Type="http://schemas.openxmlformats.org/officeDocument/2006/relationships/image" Target="../media/image100.png"/><Relationship Id="rId15" Type="http://schemas.openxmlformats.org/officeDocument/2006/relationships/image" Target="../media/image761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0.png"/><Relationship Id="rId4" Type="http://schemas.openxmlformats.org/officeDocument/2006/relationships/image" Target="../media/image932.png"/><Relationship Id="rId6" Type="http://schemas.openxmlformats.org/officeDocument/2006/relationships/image" Target="../media/image270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001.png"/><Relationship Id="rId13" Type="http://schemas.openxmlformats.org/officeDocument/2006/relationships/image" Target="../media/image991.png"/><Relationship Id="rId15" Type="http://schemas.openxmlformats.org/officeDocument/2006/relationships/image" Target="../media/image1020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106.png"/><Relationship Id="rId20" Type="http://schemas.openxmlformats.org/officeDocument/2006/relationships/image" Target="../media/image107.png"/><Relationship Id="rId21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932.png"/><Relationship Id="rId6" Type="http://schemas.openxmlformats.org/officeDocument/2006/relationships/image" Target="../media/image270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760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4.png"/><Relationship Id="rId19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0.png"/><Relationship Id="rId12" Type="http://schemas.openxmlformats.org/officeDocument/2006/relationships/image" Target="../media/image1210.png"/><Relationship Id="rId13" Type="http://schemas.openxmlformats.org/officeDocument/2006/relationships/image" Target="../media/image122.png"/><Relationship Id="rId14" Type="http://schemas.openxmlformats.org/officeDocument/2006/relationships/image" Target="../media/image1230.png"/><Relationship Id="rId15" Type="http://schemas.openxmlformats.org/officeDocument/2006/relationships/image" Target="../media/image760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1.png"/><Relationship Id="rId19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6.png"/><Relationship Id="rId4" Type="http://schemas.openxmlformats.org/officeDocument/2006/relationships/image" Target="../media/image1170.png"/><Relationship Id="rId5" Type="http://schemas.openxmlformats.org/officeDocument/2006/relationships/image" Target="../media/image118.png"/><Relationship Id="rId6" Type="http://schemas.openxmlformats.org/officeDocument/2006/relationships/image" Target="../media/image1190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69.png"/><Relationship Id="rId5" Type="http://schemas.openxmlformats.org/officeDocument/2006/relationships/oleObject" Target="../embeddings/oleObject65.bin"/><Relationship Id="rId6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0.bin"/><Relationship Id="rId12" Type="http://schemas.openxmlformats.org/officeDocument/2006/relationships/oleObject" Target="../embeddings/oleObject71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70.wmf"/><Relationship Id="rId10" Type="http://schemas.openxmlformats.org/officeDocument/2006/relationships/oleObject" Target="../embeddings/oleObject6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74.bin"/><Relationship Id="rId9" Type="http://schemas.openxmlformats.org/officeDocument/2006/relationships/image" Target="../media/image18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oleObject" Target="../embeddings/oleObject7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76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77.bin"/><Relationship Id="rId9" Type="http://schemas.openxmlformats.org/officeDocument/2006/relationships/image" Target="../media/image18.wmf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9" Type="http://schemas.openxmlformats.org/officeDocument/2006/relationships/image" Target="../media/image931.png"/><Relationship Id="rId20" Type="http://schemas.openxmlformats.org/officeDocument/2006/relationships/image" Target="../media/image941.png"/><Relationship Id="rId21" Type="http://schemas.openxmlformats.org/officeDocument/2006/relationships/image" Target="../media/image951.png"/><Relationship Id="rId22" Type="http://schemas.openxmlformats.org/officeDocument/2006/relationships/image" Target="../media/image961.png"/><Relationship Id="rId23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79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80.bin"/><Relationship Id="rId9" Type="http://schemas.openxmlformats.org/officeDocument/2006/relationships/image" Target="../media/image18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43.png"/><Relationship Id="rId21" Type="http://schemas.openxmlformats.org/officeDocument/2006/relationships/image" Target="../media/image75.png"/><Relationship Id="rId10" Type="http://schemas.openxmlformats.org/officeDocument/2006/relationships/image" Target="../media/image1280.png"/><Relationship Id="rId11" Type="http://schemas.openxmlformats.org/officeDocument/2006/relationships/image" Target="../media/image1290.png"/><Relationship Id="rId12" Type="http://schemas.openxmlformats.org/officeDocument/2006/relationships/image" Target="../media/image1300.png"/><Relationship Id="rId13" Type="http://schemas.openxmlformats.org/officeDocument/2006/relationships/image" Target="../media/image1310.png"/><Relationship Id="rId14" Type="http://schemas.openxmlformats.org/officeDocument/2006/relationships/image" Target="../media/image1320.png"/><Relationship Id="rId15" Type="http://schemas.openxmlformats.org/officeDocument/2006/relationships/image" Target="../media/image133.png"/><Relationship Id="rId16" Type="http://schemas.openxmlformats.org/officeDocument/2006/relationships/image" Target="../media/image139.png"/><Relationship Id="rId17" Type="http://schemas.openxmlformats.org/officeDocument/2006/relationships/image" Target="../media/image142.png"/><Relationship Id="rId1" Type="http://schemas.openxmlformats.org/officeDocument/2006/relationships/vmlDrawing" Target="../drawings/vmlDrawing18.vml"/><Relationship Id="rId19" Type="http://schemas.openxmlformats.org/officeDocument/2006/relationships/image" Target="../media/image1370.png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8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83.bin"/><Relationship Id="rId8" Type="http://schemas.openxmlformats.org/officeDocument/2006/relationships/image" Target="../media/image18.wmf"/><Relationship Id="rId9" Type="http://schemas.openxmlformats.org/officeDocument/2006/relationships/image" Target="../media/image1270.png"/></Relationships>
</file>

<file path=ppt/slides/_rels/slide51.xml.rels><?xml version="1.0" encoding="UTF-8" standalone="yes"?>
<Relationships xmlns="http://schemas.openxmlformats.org/package/2006/relationships"><Relationship Id="rId19" Type="http://schemas.openxmlformats.org/officeDocument/2006/relationships/image" Target="../media/image931.png"/><Relationship Id="rId20" Type="http://schemas.openxmlformats.org/officeDocument/2006/relationships/image" Target="../media/image941.png"/><Relationship Id="rId21" Type="http://schemas.openxmlformats.org/officeDocument/2006/relationships/image" Target="../media/image951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85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86.bin"/><Relationship Id="rId8" Type="http://schemas.openxmlformats.org/officeDocument/2006/relationships/image" Target="../media/image76.wmf"/><Relationship Id="rId9" Type="http://schemas.openxmlformats.org/officeDocument/2006/relationships/oleObject" Target="../embeddings/oleObject87.bin"/><Relationship Id="rId22" Type="http://schemas.openxmlformats.org/officeDocument/2006/relationships/image" Target="../media/image961.png"/><Relationship Id="rId10" Type="http://schemas.openxmlformats.org/officeDocument/2006/relationships/image" Target="../media/image77.wmf"/></Relationships>
</file>

<file path=ppt/slides/_rels/slide52.xml.rels><?xml version="1.0" encoding="UTF-8" standalone="yes"?>
<Relationships xmlns="http://schemas.openxmlformats.org/package/2006/relationships"><Relationship Id="rId19" Type="http://schemas.openxmlformats.org/officeDocument/2006/relationships/image" Target="../media/image931.png"/><Relationship Id="rId20" Type="http://schemas.openxmlformats.org/officeDocument/2006/relationships/image" Target="../media/image941.png"/><Relationship Id="rId21" Type="http://schemas.openxmlformats.org/officeDocument/2006/relationships/image" Target="../media/image951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8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89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90.bin"/><Relationship Id="rId8" Type="http://schemas.openxmlformats.org/officeDocument/2006/relationships/image" Target="../media/image76.wmf"/><Relationship Id="rId9" Type="http://schemas.openxmlformats.org/officeDocument/2006/relationships/oleObject" Target="../embeddings/oleObject91.bin"/><Relationship Id="rId22" Type="http://schemas.openxmlformats.org/officeDocument/2006/relationships/image" Target="../media/image961.png"/><Relationship Id="rId10" Type="http://schemas.openxmlformats.org/officeDocument/2006/relationships/image" Target="../media/image77.wmf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Relationship Id="rId15" Type="http://schemas.openxmlformats.org/officeDocument/2006/relationships/image" Target="../media/image150.png"/><Relationship Id="rId16" Type="http://schemas.openxmlformats.org/officeDocument/2006/relationships/image" Target="../media/image151.png"/><Relationship Id="rId17" Type="http://schemas.openxmlformats.org/officeDocument/2006/relationships/image" Target="../media/image152.png"/><Relationship Id="rId18" Type="http://schemas.openxmlformats.org/officeDocument/2006/relationships/image" Target="../media/image153.png"/><Relationship Id="rId19" Type="http://schemas.openxmlformats.org/officeDocument/2006/relationships/image" Target="../media/image156.png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92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93.bin"/><Relationship Id="rId7" Type="http://schemas.openxmlformats.org/officeDocument/2006/relationships/image" Target="../media/image4.wmf"/><Relationship Id="rId8" Type="http://schemas.openxmlformats.org/officeDocument/2006/relationships/image" Target="../media/image1420.png"/><Relationship Id="rId9" Type="http://schemas.openxmlformats.org/officeDocument/2006/relationships/image" Target="../media/image1430.png"/><Relationship Id="rId10" Type="http://schemas.openxmlformats.org/officeDocument/2006/relationships/image" Target="../media/image145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6" Type="http://schemas.openxmlformats.org/officeDocument/2006/relationships/image" Target="../media/image270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6" Type="http://schemas.openxmlformats.org/officeDocument/2006/relationships/image" Target="../media/image270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/Relationships>
</file>

<file path=ppt/slides/_rels/slide5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2.png"/><Relationship Id="rId12" Type="http://schemas.openxmlformats.org/officeDocument/2006/relationships/image" Target="../media/image173.png"/><Relationship Id="rId13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00.png"/><Relationship Id="rId12" Type="http://schemas.openxmlformats.org/officeDocument/2006/relationships/image" Target="../media/image910.png"/><Relationship Id="rId13" Type="http://schemas.openxmlformats.org/officeDocument/2006/relationships/image" Target="../media/image920.png"/><Relationship Id="rId14" Type="http://schemas.openxmlformats.org/officeDocument/2006/relationships/image" Target="../media/image930.png"/><Relationship Id="rId15" Type="http://schemas.openxmlformats.org/officeDocument/2006/relationships/image" Target="../media/image940.png"/><Relationship Id="rId16" Type="http://schemas.openxmlformats.org/officeDocument/2006/relationships/image" Target="../media/image950.png"/><Relationship Id="rId17" Type="http://schemas.openxmlformats.org/officeDocument/2006/relationships/image" Target="../media/image960.png"/><Relationship Id="rId18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20.png"/><Relationship Id="rId4" Type="http://schemas.openxmlformats.org/officeDocument/2006/relationships/image" Target="../media/image830.png"/><Relationship Id="rId5" Type="http://schemas.openxmlformats.org/officeDocument/2006/relationships/image" Target="../media/image840.png"/><Relationship Id="rId6" Type="http://schemas.openxmlformats.org/officeDocument/2006/relationships/image" Target="../media/image850.png"/><Relationship Id="rId7" Type="http://schemas.openxmlformats.org/officeDocument/2006/relationships/image" Target="../media/image860.png"/><Relationship Id="rId8" Type="http://schemas.openxmlformats.org/officeDocument/2006/relationships/image" Target="../media/image870.png"/><Relationship Id="rId9" Type="http://schemas.openxmlformats.org/officeDocument/2006/relationships/image" Target="../media/image880.png"/><Relationship Id="rId10" Type="http://schemas.openxmlformats.org/officeDocument/2006/relationships/image" Target="../media/image89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5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wmf"/><Relationship Id="rId12" Type="http://schemas.openxmlformats.org/officeDocument/2006/relationships/oleObject" Target="../embeddings/oleObject98.bin"/><Relationship Id="rId13" Type="http://schemas.openxmlformats.org/officeDocument/2006/relationships/image" Target="../media/image79.wmf"/><Relationship Id="rId14" Type="http://schemas.openxmlformats.org/officeDocument/2006/relationships/oleObject" Target="../embeddings/oleObject99.bin"/><Relationship Id="rId15" Type="http://schemas.openxmlformats.org/officeDocument/2006/relationships/image" Target="../media/image80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94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95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96.bin"/><Relationship Id="rId9" Type="http://schemas.openxmlformats.org/officeDocument/2006/relationships/image" Target="../media/image23.wmf"/><Relationship Id="rId10" Type="http://schemas.openxmlformats.org/officeDocument/2006/relationships/oleObject" Target="../embeddings/oleObject97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20" Type="http://schemas.openxmlformats.org/officeDocument/2006/relationships/image" Target="../media/image13.wmf"/><Relationship Id="rId21" Type="http://schemas.openxmlformats.org/officeDocument/2006/relationships/oleObject" Target="../embeddings/oleObject15.bin"/><Relationship Id="rId22" Type="http://schemas.openxmlformats.org/officeDocument/2006/relationships/image" Target="../media/image14.wmf"/><Relationship Id="rId23" Type="http://schemas.openxmlformats.org/officeDocument/2006/relationships/oleObject" Target="../embeddings/oleObject16.bin"/><Relationship Id="rId24" Type="http://schemas.openxmlformats.org/officeDocument/2006/relationships/image" Target="../media/image15.wmf"/><Relationship Id="rId25" Type="http://schemas.openxmlformats.org/officeDocument/2006/relationships/oleObject" Target="../embeddings/oleObject17.bin"/><Relationship Id="rId26" Type="http://schemas.openxmlformats.org/officeDocument/2006/relationships/image" Target="../media/image16.wmf"/><Relationship Id="rId27" Type="http://schemas.openxmlformats.org/officeDocument/2006/relationships/oleObject" Target="../embeddings/oleObject18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12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18" Type="http://schemas.openxmlformats.org/officeDocument/2006/relationships/image" Target="../media/image12.wmf"/><Relationship Id="rId19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6" Type="http://schemas.openxmlformats.org/officeDocument/2006/relationships/image" Target="../media/image20.png"/><Relationship Id="rId7" Type="http://schemas.openxmlformats.org/officeDocument/2006/relationships/oleObject" Target="../embeddings/oleObject8.bin"/><Relationship Id="rId8" Type="http://schemas.openxmlformats.org/officeDocument/2006/relationships/image" Target="../media/image7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2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image" Target="NULL"/><Relationship Id="rId20" Type="http://schemas.openxmlformats.org/officeDocument/2006/relationships/image" Target="NULL"/><Relationship Id="rId21" Type="http://schemas.openxmlformats.org/officeDocument/2006/relationships/image" Target="NULL"/><Relationship Id="rId22" Type="http://schemas.openxmlformats.org/officeDocument/2006/relationships/image" Target="NULL"/><Relationship Id="rId11" Type="http://schemas.openxmlformats.org/officeDocument/2006/relationships/image" Target="NULL"/><Relationship Id="rId13" Type="http://schemas.openxmlformats.org/officeDocument/2006/relationships/image" Target="NULL"/><Relationship Id="rId14" Type="http://schemas.openxmlformats.org/officeDocument/2006/relationships/image" Target="NULL"/><Relationship Id="rId15" Type="http://schemas.openxmlformats.org/officeDocument/2006/relationships/image" Target="NULL"/><Relationship Id="rId16" Type="http://schemas.openxmlformats.org/officeDocument/2006/relationships/image" Target="NULL"/><Relationship Id="rId17" Type="http://schemas.openxmlformats.org/officeDocument/2006/relationships/image" Target="NULL"/><Relationship Id="rId18" Type="http://schemas.openxmlformats.org/officeDocument/2006/relationships/image" Target="../media/image132.png"/><Relationship Id="rId19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31.png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4" Type="http://schemas.openxmlformats.org/officeDocument/2006/relationships/image" Target="NULL"/><Relationship Id="rId5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../media/image134.png"/><Relationship Id="rId10" Type="http://schemas.openxmlformats.org/officeDocument/2006/relationships/image" Target="NULL"/><Relationship Id="rId11" Type="http://schemas.openxmlformats.org/officeDocument/2006/relationships/image" Target="NULL"/><Relationship Id="rId12" Type="http://schemas.openxmlformats.org/officeDocument/2006/relationships/image" Target="NULL"/><Relationship Id="rId13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Deep Learning Tutorial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Thanks</a:t>
            </a:r>
            <a:r>
              <a:rPr lang="zh-CN" altLang="en-US" sz="3600" dirty="0" smtClean="0"/>
              <a:t> </a:t>
            </a:r>
            <a:r>
              <a:rPr lang="en-US" altLang="zh-TW" sz="3600" dirty="0" smtClean="0"/>
              <a:t>Hung-</a:t>
            </a:r>
            <a:r>
              <a:rPr lang="en-US" altLang="zh-TW" sz="3600" dirty="0" err="1" smtClean="0"/>
              <a:t>yi</a:t>
            </a:r>
            <a:r>
              <a:rPr lang="en-US" altLang="zh-TW" sz="3600" dirty="0" smtClean="0"/>
              <a:t> </a:t>
            </a:r>
            <a:r>
              <a:rPr lang="en-US" altLang="zh-TW" sz="3600" dirty="0" smtClean="0"/>
              <a:t>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37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群組 128"/>
          <p:cNvGrpSpPr/>
          <p:nvPr/>
        </p:nvGrpSpPr>
        <p:grpSpPr>
          <a:xfrm>
            <a:off x="6906115" y="3813978"/>
            <a:ext cx="458287" cy="831947"/>
            <a:chOff x="10102194" y="1939763"/>
            <a:chExt cx="458287" cy="831947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1947"/>
            <a:chOff x="10102194" y="1939763"/>
            <a:chExt cx="458287" cy="831947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</a:t>
            </a:r>
            <a:r>
              <a:rPr lang="en-US" altLang="zh-TW" dirty="0"/>
              <a:t>Neural Network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群組 2"/>
          <p:cNvGrpSpPr/>
          <p:nvPr/>
        </p:nvGrpSpPr>
        <p:grpSpPr>
          <a:xfrm>
            <a:off x="3615463" y="4585976"/>
            <a:ext cx="5297714" cy="2078894"/>
            <a:chOff x="3615463" y="4585976"/>
            <a:chExt cx="5297714" cy="2078894"/>
          </a:xfrm>
        </p:grpSpPr>
        <p:sp>
          <p:nvSpPr>
            <p:cNvPr id="137" name="圓角矩形圖說文字 136"/>
            <p:cNvSpPr/>
            <p:nvPr/>
          </p:nvSpPr>
          <p:spPr>
            <a:xfrm>
              <a:off x="3615463" y="4585976"/>
              <a:ext cx="5297714" cy="2078894"/>
            </a:xfrm>
            <a:prstGeom prst="wedgeRoundRectCallout">
              <a:avLst>
                <a:gd name="adj1" fmla="val -59656"/>
                <a:gd name="adj2" fmla="val -16305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343" name="方程式" r:id="rId5" imgW="317160" imgH="215640" progId="Equation.3">
                      <p:embed/>
                    </p:oleObj>
                  </mc:Choice>
                  <mc:Fallback>
                    <p:oleObj name="方程式" r:id="rId5" imgW="3171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344" name="方程式" r:id="rId7" imgW="126720" imgH="126720" progId="Equation.3">
                      <p:embed/>
                    </p:oleObj>
                  </mc:Choice>
                  <mc:Fallback>
                    <p:oleObj name="方程式" r:id="rId7" imgW="126720" imgH="1267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3819652"/>
                </p:ext>
              </p:extLst>
            </p:nvPr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345" name="方程式" r:id="rId9" imgW="863280" imgH="393480" progId="Equation.3">
                    <p:embed/>
                  </p:oleObj>
                </mc:Choice>
                <mc:Fallback>
                  <p:oleObj name="方程式" r:id="rId9" imgW="863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文字方塊 102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Sigmoid Function</a:t>
              </a:r>
              <a:endParaRPr lang="zh-TW" altLang="en-US" sz="2400" dirty="0"/>
            </a:p>
          </p:txBody>
        </p: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93998" y="2644731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1947"/>
            <a:chOff x="10102194" y="1939763"/>
            <a:chExt cx="458287" cy="831947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1947"/>
            <a:chOff x="10102194" y="1939763"/>
            <a:chExt cx="458287" cy="831947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3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 animBg="1"/>
      <p:bldP spid="13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of deep learning</a:t>
            </a:r>
          </a:p>
          <a:p>
            <a:r>
              <a:rPr lang="en-US" altLang="zh-TW" dirty="0" smtClean="0"/>
              <a:t>Discussing some reasons using deep learning</a:t>
            </a:r>
          </a:p>
          <a:p>
            <a:r>
              <a:rPr lang="en-US" altLang="zh-TW" dirty="0" smtClean="0"/>
              <a:t>New techniques for deep learning</a:t>
            </a:r>
          </a:p>
          <a:p>
            <a:pPr lvl="1"/>
            <a:r>
              <a:rPr lang="en-US" altLang="zh-TW" sz="2800" dirty="0" err="1" smtClean="0"/>
              <a:t>ReLU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Maxout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Giving all the parameters different learning rates</a:t>
            </a:r>
          </a:p>
          <a:p>
            <a:pPr lvl="1"/>
            <a:r>
              <a:rPr lang="en-US" altLang="zh-TW" sz="2800" dirty="0" smtClean="0"/>
              <a:t>Dropout</a:t>
            </a:r>
          </a:p>
          <a:p>
            <a:r>
              <a:rPr lang="en-US" altLang="zh-TW" dirty="0" smtClean="0"/>
              <a:t>Network with memory</a:t>
            </a:r>
          </a:p>
          <a:p>
            <a:pPr lvl="1"/>
            <a:r>
              <a:rPr lang="en-US" altLang="zh-TW" sz="2800" dirty="0" smtClean="0"/>
              <a:t>Recurrent neural network</a:t>
            </a:r>
          </a:p>
          <a:p>
            <a:pPr lvl="1"/>
            <a:r>
              <a:rPr lang="en-US" altLang="zh-TW" sz="2800" dirty="0" smtClean="0"/>
              <a:t>Long short-term memory (LSTM)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66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Materials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5461"/>
          </a:xfrm>
        </p:spPr>
        <p:txBody>
          <a:bodyPr/>
          <a:lstStyle/>
          <a:p>
            <a:r>
              <a:rPr lang="en-US" altLang="zh-TW" dirty="0" smtClean="0"/>
              <a:t>“Neural </a:t>
            </a:r>
            <a:r>
              <a:rPr lang="en-US" altLang="zh-TW" dirty="0"/>
              <a:t>Networks and Deep </a:t>
            </a:r>
            <a:r>
              <a:rPr lang="en-US" altLang="zh-TW" dirty="0" smtClean="0"/>
              <a:t>Learning”</a:t>
            </a:r>
          </a:p>
          <a:p>
            <a:pPr lvl="1"/>
            <a:r>
              <a:rPr lang="en-US" altLang="zh-TW" sz="2800" dirty="0"/>
              <a:t>w</a:t>
            </a:r>
            <a:r>
              <a:rPr lang="en-US" altLang="zh-TW" sz="2800" dirty="0" smtClean="0"/>
              <a:t>ritten by </a:t>
            </a:r>
            <a:r>
              <a:rPr lang="en-US" altLang="zh-TW" sz="2800" dirty="0"/>
              <a:t>Michael Nielsen</a:t>
            </a:r>
          </a:p>
          <a:p>
            <a:pPr lvl="1"/>
            <a:r>
              <a:rPr lang="en-US" altLang="zh-TW" sz="2800" dirty="0" smtClean="0"/>
              <a:t>http</a:t>
            </a:r>
            <a:r>
              <a:rPr lang="en-US" altLang="zh-TW" sz="2800" dirty="0"/>
              <a:t>://neuralnetworksanddeeplearning.com</a:t>
            </a:r>
            <a:r>
              <a:rPr lang="en-US" altLang="zh-TW" sz="2800" dirty="0" smtClean="0"/>
              <a:t>/</a:t>
            </a:r>
          </a:p>
          <a:p>
            <a:r>
              <a:rPr lang="en-US" altLang="zh-TW" dirty="0" smtClean="0"/>
              <a:t>“Deep Learning” (not finished yet)</a:t>
            </a:r>
          </a:p>
          <a:p>
            <a:pPr lvl="1"/>
            <a:r>
              <a:rPr lang="en-US" altLang="zh-TW" sz="2800" dirty="0" smtClean="0"/>
              <a:t>Written by </a:t>
            </a:r>
            <a:r>
              <a:rPr lang="zh-TW" altLang="zh-TW" sz="2800" dirty="0"/>
              <a:t>Yoshua </a:t>
            </a:r>
            <a:r>
              <a:rPr lang="zh-TW" altLang="zh-TW" sz="2800" dirty="0" smtClean="0"/>
              <a:t>Bengio</a:t>
            </a:r>
            <a:r>
              <a:rPr lang="en-US" altLang="zh-TW" sz="2800" dirty="0" smtClean="0"/>
              <a:t>, </a:t>
            </a:r>
            <a:r>
              <a:rPr lang="zh-TW" altLang="zh-TW" sz="2800" dirty="0" smtClean="0"/>
              <a:t>Ian </a:t>
            </a:r>
            <a:r>
              <a:rPr lang="zh-TW" altLang="zh-TW" sz="2800" dirty="0"/>
              <a:t>J. Goodfellow and Aaron Courville </a:t>
            </a:r>
            <a:endParaRPr lang="en-US" altLang="zh-TW" sz="2800" dirty="0"/>
          </a:p>
          <a:p>
            <a:pPr lvl="1"/>
            <a:r>
              <a:rPr lang="en-US" altLang="zh-TW" sz="2800" dirty="0"/>
              <a:t>http://www.iro.umontreal.ca/~bengioy/dlbook</a:t>
            </a:r>
            <a:r>
              <a:rPr lang="en-US" altLang="zh-TW" sz="28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04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5256" y="1365003"/>
            <a:ext cx="7772400" cy="2387600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Thank you </a:t>
            </a:r>
            <a:br>
              <a:rPr lang="en-US" altLang="zh-TW" dirty="0" smtClean="0"/>
            </a:br>
            <a:r>
              <a:rPr lang="en-US" altLang="zh-TW" dirty="0" smtClean="0"/>
              <a:t>for your attention!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9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Acknowledgement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感謝 </a:t>
            </a:r>
            <a:r>
              <a:rPr lang="en-US" altLang="zh-TW" sz="2800" dirty="0"/>
              <a:t>Ryan</a:t>
            </a:r>
            <a:r>
              <a:rPr lang="zh-TW" altLang="en-US" sz="2800" dirty="0"/>
              <a:t> </a:t>
            </a:r>
            <a:r>
              <a:rPr lang="en-US" altLang="zh-TW" sz="2800" dirty="0"/>
              <a:t>Sun </a:t>
            </a:r>
            <a:r>
              <a:rPr lang="zh-TW" altLang="en-US" sz="2800" dirty="0"/>
              <a:t>來信指出投影片上的</a:t>
            </a:r>
            <a:r>
              <a:rPr lang="zh-TW" altLang="en-US" sz="2800" dirty="0" smtClean="0"/>
              <a:t>錯</a:t>
            </a:r>
            <a:r>
              <a:rPr lang="zh-TW" altLang="en-US" dirty="0"/>
              <a:t>字</a:t>
            </a:r>
            <a:endParaRPr lang="zh-TW" altLang="en-US" sz="2800" dirty="0"/>
          </a:p>
          <a:p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9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5256" y="1365003"/>
            <a:ext cx="7772400" cy="2387600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3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Operation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748793" y="1896413"/>
            <a:ext cx="342900" cy="461962"/>
            <a:chOff x="1882729" y="2137119"/>
            <a:chExt cx="342900" cy="461962"/>
          </a:xfrm>
        </p:grpSpPr>
        <p:sp>
          <p:nvSpPr>
            <p:cNvPr id="17" name="矩形 1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55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群組 59"/>
          <p:cNvGrpSpPr/>
          <p:nvPr/>
        </p:nvGrpSpPr>
        <p:grpSpPr>
          <a:xfrm>
            <a:off x="717550" y="3550586"/>
            <a:ext cx="376238" cy="461963"/>
            <a:chOff x="1876911" y="2719848"/>
            <a:chExt cx="376238" cy="461963"/>
          </a:xfrm>
        </p:grpSpPr>
        <p:sp>
          <p:nvSpPr>
            <p:cNvPr id="16" name="矩形 15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56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0" name="Object 12"/>
          <p:cNvGraphicFramePr>
            <a:graphicFrameLocks noChangeAspect="1"/>
          </p:cNvGraphicFramePr>
          <p:nvPr>
            <p:extLst/>
          </p:nvPr>
        </p:nvGraphicFramePr>
        <p:xfrm>
          <a:off x="8307921" y="349448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7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921" y="349448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2"/>
          <p:cNvGraphicFramePr>
            <a:graphicFrameLocks noChangeAspect="1"/>
          </p:cNvGraphicFramePr>
          <p:nvPr>
            <p:extLst/>
          </p:nvPr>
        </p:nvGraphicFramePr>
        <p:xfrm>
          <a:off x="8320088" y="183834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8" name="方程式" r:id="rId11" imgW="164880" imgH="215640" progId="Equation.3">
                  <p:embed/>
                </p:oleObj>
              </mc:Choice>
              <mc:Fallback>
                <p:oleObj name="方程式" r:id="rId11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183834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741539" y="228432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54570" y="3953033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-2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-1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2471151" y="2274449"/>
            <a:ext cx="458287" cy="838405"/>
            <a:chOff x="10102194" y="1939763"/>
            <a:chExt cx="458287" cy="838405"/>
          </a:xfrm>
        </p:grpSpPr>
        <p:sp>
          <p:nvSpPr>
            <p:cNvPr id="117" name="矩形 11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B050"/>
                  </a:solidFill>
                </a:rPr>
                <a:t>1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480676" y="3823788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B050"/>
                  </a:solidFill>
                </a:rPr>
                <a:t>0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C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.98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888272" y="4840257"/>
            <a:ext cx="1629686" cy="8770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W</a:t>
            </a:r>
            <a:endParaRPr lang="zh-TW" altLang="en-US" sz="2800" dirty="0"/>
          </a:p>
        </p:txBody>
      </p:sp>
      <p:sp>
        <p:nvSpPr>
          <p:cNvPr id="75" name="矩形 74"/>
          <p:cNvSpPr/>
          <p:nvPr/>
        </p:nvSpPr>
        <p:spPr>
          <a:xfrm>
            <a:off x="3681497" y="4850071"/>
            <a:ext cx="521712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x</a:t>
            </a:r>
            <a:endParaRPr lang="zh-TW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6985569" y="4841435"/>
            <a:ext cx="483392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77" name="矩形 76"/>
          <p:cNvSpPr/>
          <p:nvPr/>
        </p:nvSpPr>
        <p:spPr>
          <a:xfrm>
            <a:off x="5170117" y="4862169"/>
            <a:ext cx="483392" cy="8770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753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8" grpId="0"/>
      <p:bldP spid="7" grpId="0" animBg="1"/>
      <p:bldP spid="75" grpId="0" animBg="1"/>
      <p:bldP spid="76" grpId="0" animBg="1"/>
      <p:bldP spid="7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Deep? – </a:t>
            </a:r>
            <a:r>
              <a:rPr lang="en-US" altLang="zh-TW" dirty="0"/>
              <a:t>Logic Circuits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two levels of basic logic gates can </a:t>
            </a:r>
            <a:r>
              <a:rPr lang="en-US" altLang="zh-TW" dirty="0"/>
              <a:t>represent any Boolean </a:t>
            </a:r>
            <a:r>
              <a:rPr lang="en-US" altLang="zh-TW" dirty="0" smtClean="0"/>
              <a:t>function.</a:t>
            </a:r>
          </a:p>
          <a:p>
            <a:r>
              <a:rPr lang="en-US" altLang="zh-TW" dirty="0" smtClean="0"/>
              <a:t>However, no one </a:t>
            </a:r>
            <a:r>
              <a:rPr lang="en-US" altLang="zh-TW" dirty="0"/>
              <a:t>uses two levels of </a:t>
            </a:r>
            <a:r>
              <a:rPr lang="en-US" altLang="zh-TW" dirty="0" smtClean="0"/>
              <a:t>logic gates to build computers</a:t>
            </a:r>
          </a:p>
          <a:p>
            <a:r>
              <a:rPr lang="en-US" altLang="zh-TW" dirty="0" smtClean="0"/>
              <a:t>Using multiple layers of logic gates to build some functions are much simpler (less gates needed).</a:t>
            </a:r>
          </a:p>
          <a:p>
            <a:pPr lvl="1"/>
            <a:endParaRPr lang="en-US" altLang="zh-TW" sz="2800" dirty="0" smtClean="0"/>
          </a:p>
        </p:txBody>
      </p:sp>
      <p:pic>
        <p:nvPicPr>
          <p:cNvPr id="94212" name="Picture 4" descr="Logic g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4" y="4881563"/>
            <a:ext cx="330969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-右雙向箭號 5"/>
          <p:cNvSpPr/>
          <p:nvPr/>
        </p:nvSpPr>
        <p:spPr>
          <a:xfrm>
            <a:off x="4220933" y="5439965"/>
            <a:ext cx="1195429" cy="521494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72" y="4881563"/>
            <a:ext cx="2799827" cy="1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6436429" y="4323738"/>
            <a:ext cx="746342" cy="2339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89231" y="574623"/>
            <a:ext cx="1666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>
                <a:solidFill>
                  <a:srgbClr val="0000FF"/>
                </a:solidFill>
              </a:rPr>
              <a:t>Boosting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289231" y="2840203"/>
            <a:ext cx="326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>
                <a:solidFill>
                  <a:srgbClr val="0000FF"/>
                </a:solidFill>
              </a:rPr>
              <a:t>Deep Learning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66594" y="4398024"/>
            <a:ext cx="746342" cy="22841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83491" y="4425665"/>
            <a:ext cx="498951" cy="224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764444" y="5427783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873760" y="6349823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740560" y="4648980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51879" y="514335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57697" y="457302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670396" y="447777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8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396" y="447777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/>
          </p:nvPr>
        </p:nvGraphicFramePr>
        <p:xfrm>
          <a:off x="675692" y="506050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9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92" y="506050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橢圓 28"/>
          <p:cNvSpPr/>
          <p:nvPr/>
        </p:nvSpPr>
        <p:spPr>
          <a:xfrm>
            <a:off x="1863704" y="440902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866046" y="518759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54413" y="609175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 rot="5400000">
            <a:off x="1850254" y="56454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661404" y="621726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>
            <p:extLst/>
          </p:nvPr>
        </p:nvGraphicFramePr>
        <p:xfrm>
          <a:off x="658288" y="612101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0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88" y="612101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34"/>
          <p:cNvSpPr txBox="1"/>
          <p:nvPr/>
        </p:nvSpPr>
        <p:spPr>
          <a:xfrm rot="5400000">
            <a:off x="517939" y="565509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40" name="橢圓 39"/>
          <p:cNvSpPr/>
          <p:nvPr/>
        </p:nvSpPr>
        <p:spPr>
          <a:xfrm>
            <a:off x="6453481" y="437125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455823" y="5131166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462851" y="605398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 rot="5400000">
            <a:off x="6434255" y="562682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cxnSp>
        <p:nvCxnSpPr>
          <p:cNvPr id="47" name="直線單箭頭接點 46"/>
          <p:cNvCxnSpPr>
            <a:stCxn id="29" idx="6"/>
          </p:cNvCxnSpPr>
          <p:nvPr/>
        </p:nvCxnSpPr>
        <p:spPr>
          <a:xfrm flipV="1">
            <a:off x="2437862" y="4656899"/>
            <a:ext cx="1258202" cy="392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0" idx="6"/>
          </p:cNvCxnSpPr>
          <p:nvPr/>
        </p:nvCxnSpPr>
        <p:spPr>
          <a:xfrm flipV="1">
            <a:off x="2440204" y="4692289"/>
            <a:ext cx="1202443" cy="782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1" idx="6"/>
          </p:cNvCxnSpPr>
          <p:nvPr/>
        </p:nvCxnSpPr>
        <p:spPr>
          <a:xfrm flipV="1">
            <a:off x="2428571" y="4726098"/>
            <a:ext cx="1249027" cy="1652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29" idx="2"/>
          </p:cNvCxnSpPr>
          <p:nvPr/>
        </p:nvCxnSpPr>
        <p:spPr>
          <a:xfrm flipV="1">
            <a:off x="1004304" y="469610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6" idx="3"/>
            <a:endCxn id="30" idx="2"/>
          </p:cNvCxnSpPr>
          <p:nvPr/>
        </p:nvCxnSpPr>
        <p:spPr>
          <a:xfrm>
            <a:off x="1000597" y="474447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6" idx="3"/>
            <a:endCxn id="31" idx="2"/>
          </p:cNvCxnSpPr>
          <p:nvPr/>
        </p:nvCxnSpPr>
        <p:spPr>
          <a:xfrm>
            <a:off x="1000597" y="4744479"/>
            <a:ext cx="853816" cy="1634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3"/>
            <a:endCxn id="29" idx="2"/>
          </p:cNvCxnSpPr>
          <p:nvPr/>
        </p:nvCxnSpPr>
        <p:spPr>
          <a:xfrm flipV="1">
            <a:off x="1028117" y="469610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5" idx="3"/>
            <a:endCxn id="30" idx="2"/>
          </p:cNvCxnSpPr>
          <p:nvPr/>
        </p:nvCxnSpPr>
        <p:spPr>
          <a:xfrm>
            <a:off x="994779" y="531480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5" idx="3"/>
            <a:endCxn id="31" idx="2"/>
          </p:cNvCxnSpPr>
          <p:nvPr/>
        </p:nvCxnSpPr>
        <p:spPr>
          <a:xfrm>
            <a:off x="994779" y="5314808"/>
            <a:ext cx="859634" cy="1064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34" idx="3"/>
            <a:endCxn id="29" idx="2"/>
          </p:cNvCxnSpPr>
          <p:nvPr/>
        </p:nvCxnSpPr>
        <p:spPr>
          <a:xfrm flipV="1">
            <a:off x="1066276" y="4696105"/>
            <a:ext cx="797428" cy="1669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34" idx="3"/>
            <a:endCxn id="30" idx="2"/>
          </p:cNvCxnSpPr>
          <p:nvPr/>
        </p:nvCxnSpPr>
        <p:spPr>
          <a:xfrm flipV="1">
            <a:off x="1066276" y="5474675"/>
            <a:ext cx="799770" cy="890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4" idx="3"/>
            <a:endCxn id="31" idx="2"/>
          </p:cNvCxnSpPr>
          <p:nvPr/>
        </p:nvCxnSpPr>
        <p:spPr>
          <a:xfrm>
            <a:off x="1039907" y="636543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696064" y="4408516"/>
            <a:ext cx="746342" cy="2283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3786476" y="4352599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3788818" y="5131169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3777185" y="6035331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 rot="5400000">
            <a:off x="3790037" y="56087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cxnSp>
        <p:nvCxnSpPr>
          <p:cNvPr id="88" name="直線單箭頭接點 87"/>
          <p:cNvCxnSpPr>
            <a:stCxn id="84" idx="6"/>
          </p:cNvCxnSpPr>
          <p:nvPr/>
        </p:nvCxnSpPr>
        <p:spPr>
          <a:xfrm>
            <a:off x="4360634" y="4639678"/>
            <a:ext cx="2077083" cy="17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4390998" y="5427783"/>
            <a:ext cx="2046719" cy="2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4360634" y="6346770"/>
            <a:ext cx="20677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4390998" y="4656899"/>
            <a:ext cx="2046719" cy="7613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84" idx="6"/>
          </p:cNvCxnSpPr>
          <p:nvPr/>
        </p:nvCxnSpPr>
        <p:spPr>
          <a:xfrm>
            <a:off x="4360634" y="4639678"/>
            <a:ext cx="2079425" cy="795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4" idx="6"/>
          </p:cNvCxnSpPr>
          <p:nvPr/>
        </p:nvCxnSpPr>
        <p:spPr>
          <a:xfrm>
            <a:off x="4360634" y="4639678"/>
            <a:ext cx="2042334" cy="1720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5" idx="6"/>
          </p:cNvCxnSpPr>
          <p:nvPr/>
        </p:nvCxnSpPr>
        <p:spPr>
          <a:xfrm>
            <a:off x="4362976" y="5418248"/>
            <a:ext cx="2073453" cy="9419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4390998" y="4656900"/>
            <a:ext cx="2046719" cy="1729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4359346" y="5435469"/>
            <a:ext cx="2080713" cy="951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953" name="文字方塊 82952"/>
              <p:cNvSpPr txBox="1"/>
              <p:nvPr/>
            </p:nvSpPr>
            <p:spPr>
              <a:xfrm>
                <a:off x="1303000" y="1305983"/>
                <a:ext cx="1063069" cy="95410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b="0" dirty="0" smtClean="0"/>
                  <a:t>Input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953" name="文字方塊 829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00" y="1305983"/>
                <a:ext cx="1063069" cy="9541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文字方塊 109"/>
          <p:cNvSpPr txBox="1"/>
          <p:nvPr/>
        </p:nvSpPr>
        <p:spPr>
          <a:xfrm>
            <a:off x="1412306" y="3493862"/>
            <a:ext cx="1454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Weak classifier</a:t>
            </a:r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287655" y="536711"/>
            <a:ext cx="2061300" cy="54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Weak classifier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6270541" y="1337877"/>
            <a:ext cx="2282902" cy="880953"/>
            <a:chOff x="5664200" y="1358724"/>
            <a:chExt cx="2282902" cy="880953"/>
          </a:xfrm>
        </p:grpSpPr>
        <p:sp>
          <p:nvSpPr>
            <p:cNvPr id="79" name="矩形 78"/>
            <p:cNvSpPr/>
            <p:nvPr/>
          </p:nvSpPr>
          <p:spPr>
            <a:xfrm>
              <a:off x="5664200" y="1358724"/>
              <a:ext cx="1699147" cy="8809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Combine</a:t>
              </a:r>
              <a:endParaRPr lang="zh-TW" altLang="en-US" sz="2800" dirty="0"/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7346217" y="1836522"/>
              <a:ext cx="600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3287655" y="1192820"/>
            <a:ext cx="2061300" cy="5421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Weak classifier</a:t>
            </a:r>
            <a:endParaRPr lang="zh-TW" altLang="en-US" sz="2400" dirty="0"/>
          </a:p>
        </p:txBody>
      </p:sp>
      <p:sp>
        <p:nvSpPr>
          <p:cNvPr id="82" name="矩形 81"/>
          <p:cNvSpPr/>
          <p:nvPr/>
        </p:nvSpPr>
        <p:spPr>
          <a:xfrm>
            <a:off x="3287655" y="2336742"/>
            <a:ext cx="2061300" cy="5421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Weak classifier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 rot="5400000">
            <a:off x="3998556" y="17789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101" name="直線單箭頭接點 100"/>
          <p:cNvCxnSpPr>
            <a:endCxn id="2" idx="1"/>
          </p:cNvCxnSpPr>
          <p:nvPr/>
        </p:nvCxnSpPr>
        <p:spPr>
          <a:xfrm flipV="1">
            <a:off x="2366069" y="807803"/>
            <a:ext cx="921586" cy="1007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82953" idx="3"/>
            <a:endCxn id="81" idx="1"/>
          </p:cNvCxnSpPr>
          <p:nvPr/>
        </p:nvCxnSpPr>
        <p:spPr>
          <a:xfrm flipV="1">
            <a:off x="2366069" y="1463912"/>
            <a:ext cx="921586" cy="31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82953" idx="3"/>
            <a:endCxn id="82" idx="1"/>
          </p:cNvCxnSpPr>
          <p:nvPr/>
        </p:nvCxnSpPr>
        <p:spPr>
          <a:xfrm>
            <a:off x="2366069" y="1783037"/>
            <a:ext cx="921586" cy="824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endCxn id="79" idx="1"/>
          </p:cNvCxnSpPr>
          <p:nvPr/>
        </p:nvCxnSpPr>
        <p:spPr>
          <a:xfrm flipV="1">
            <a:off x="5355489" y="1778354"/>
            <a:ext cx="915052" cy="828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81" idx="3"/>
            <a:endCxn id="79" idx="1"/>
          </p:cNvCxnSpPr>
          <p:nvPr/>
        </p:nvCxnSpPr>
        <p:spPr>
          <a:xfrm>
            <a:off x="5348955" y="1463912"/>
            <a:ext cx="921586" cy="314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endCxn id="79" idx="1"/>
          </p:cNvCxnSpPr>
          <p:nvPr/>
        </p:nvCxnSpPr>
        <p:spPr>
          <a:xfrm>
            <a:off x="5371021" y="812349"/>
            <a:ext cx="899520" cy="966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2998016" y="3458472"/>
            <a:ext cx="2052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Boosted weak classifier</a:t>
            </a:r>
            <a:endParaRPr lang="zh-TW" altLang="en-US" sz="2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5497661" y="3493862"/>
            <a:ext cx="2533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Boosted </a:t>
            </a:r>
            <a:r>
              <a:rPr lang="en-US" altLang="zh-TW" sz="2400" dirty="0" err="1" smtClean="0"/>
              <a:t>Boosted</a:t>
            </a:r>
            <a:r>
              <a:rPr lang="en-US" altLang="zh-TW" sz="2400" dirty="0" smtClean="0"/>
              <a:t> weak classifier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7750020" y="433592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7729089" y="511449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7742967" y="597667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55" name="直線單箭頭接點 54"/>
          <p:cNvCxnSpPr>
            <a:stCxn id="31" idx="6"/>
          </p:cNvCxnSpPr>
          <p:nvPr/>
        </p:nvCxnSpPr>
        <p:spPr>
          <a:xfrm flipV="1">
            <a:off x="2428571" y="5444682"/>
            <a:ext cx="1349946" cy="9341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2459374" y="6386814"/>
            <a:ext cx="12765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9" idx="6"/>
          </p:cNvCxnSpPr>
          <p:nvPr/>
        </p:nvCxnSpPr>
        <p:spPr>
          <a:xfrm>
            <a:off x="2437862" y="4696105"/>
            <a:ext cx="1272967" cy="162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0" idx="6"/>
          </p:cNvCxnSpPr>
          <p:nvPr/>
        </p:nvCxnSpPr>
        <p:spPr>
          <a:xfrm>
            <a:off x="2440204" y="5474675"/>
            <a:ext cx="1325045" cy="912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9" idx="6"/>
          </p:cNvCxnSpPr>
          <p:nvPr/>
        </p:nvCxnSpPr>
        <p:spPr>
          <a:xfrm>
            <a:off x="2437862" y="4696105"/>
            <a:ext cx="1346272" cy="7007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2459374" y="5444682"/>
            <a:ext cx="12765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8" grpId="0" animBg="1"/>
      <p:bldP spid="21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/>
      <p:bldP spid="33" grpId="0" animBg="1"/>
      <p:bldP spid="35" grpId="0"/>
      <p:bldP spid="40" grpId="0" animBg="1"/>
      <p:bldP spid="41" grpId="0" animBg="1"/>
      <p:bldP spid="42" grpId="0" animBg="1"/>
      <p:bldP spid="43" grpId="0"/>
      <p:bldP spid="20" grpId="0" animBg="1"/>
      <p:bldP spid="84" grpId="0" animBg="1"/>
      <p:bldP spid="85" grpId="0" animBg="1"/>
      <p:bldP spid="86" grpId="0" animBg="1"/>
      <p:bldP spid="87" grpId="0"/>
      <p:bldP spid="82953" grpId="0" animBg="1"/>
      <p:bldP spid="110" grpId="0"/>
      <p:bldP spid="2" grpId="0" animBg="1"/>
      <p:bldP spid="81" grpId="0" animBg="1"/>
      <p:bldP spid="82" grpId="0" animBg="1"/>
      <p:bldP spid="100" grpId="0"/>
      <p:bldP spid="111" grpId="0"/>
      <p:bldP spid="112" grpId="0"/>
      <p:bldP spid="114" grpId="0"/>
      <p:bldP spid="115" grpId="0"/>
      <p:bldP spid="11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4084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7811" name="方程式" r:id="rId3" imgW="126720" imgH="139680" progId="Equation.3">
                          <p:embed/>
                        </p:oleObj>
                      </mc:Choice>
                      <mc:Fallback>
                        <p:oleObj name="方程式" r:id="rId3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5" imgW="152280" imgH="215640" progId="Equation.3">
                          <p:embed/>
                        </p:oleObj>
                      </mc:Choice>
                      <mc:Fallback>
                        <p:oleObj name="方程式" r:id="rId5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7812" name="方程式" r:id="rId7" imgW="88560" imgH="164880" progId="Equation.3">
                          <p:embed/>
                        </p:oleObj>
                      </mc:Choice>
                      <mc:Fallback>
                        <p:oleObj name="方程式" r:id="rId7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97357816"/>
                      </p:ext>
                    </p:extLst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79" name="方程式" r:id="rId9" imgW="126720" imgH="177480" progId="Equation.3">
                          <p:embed/>
                        </p:oleObj>
                      </mc:Choice>
                      <mc:Fallback>
                        <p:oleObj name="方程式" r:id="rId9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 smtClean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 smtClean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5023412" y="2512864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412" y="2512864"/>
                <a:ext cx="238847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5191292" y="3050669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92" y="3050669"/>
                <a:ext cx="2388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989014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989015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1293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2479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49174" y="1739498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7813" name="方程式" r:id="rId22" imgW="126720" imgH="139680" progId="Equation.3">
                          <p:embed/>
                        </p:oleObj>
                      </mc:Choice>
                      <mc:Fallback>
                        <p:oleObj name="方程式" r:id="rId22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81887252"/>
                      </p:ext>
                    </p:extLst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0" name="方程式" r:id="rId24" imgW="126720" imgH="139680" progId="Equation.3">
                          <p:embed/>
                        </p:oleObj>
                      </mc:Choice>
                      <mc:Fallback>
                        <p:oleObj name="方程式" r:id="rId24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7814" name="方程式" r:id="rId26" imgW="88560" imgH="164880" progId="Equation.3">
                          <p:embed/>
                        </p:oleObj>
                      </mc:Choice>
                      <mc:Fallback>
                        <p:oleObj name="方程式" r:id="rId26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44729993"/>
                      </p:ext>
                    </p:extLst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1" name="方程式" r:id="rId28" imgW="88560" imgH="164880" progId="Equation.3">
                          <p:embed/>
                        </p:oleObj>
                      </mc:Choice>
                      <mc:Fallback>
                        <p:oleObj name="方程式" r:id="rId28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1635883" y="4320581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361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5281910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5281911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blipFill rotWithShape="0">
                <a:blip r:embed="rId3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6772051" y="4370062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5928779" y="4406539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281910" y="5347721"/>
            <a:ext cx="15782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5281910" y="5415293"/>
            <a:ext cx="2318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6851910" y="5535181"/>
                <a:ext cx="754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 smtClean="0"/>
                  <a:t>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910" y="5535181"/>
                <a:ext cx="754374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9677" t="-24590" r="-23387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 smtClean="0"/>
              <a:t>ReLU</a:t>
            </a:r>
            <a:r>
              <a:rPr lang="en-US" altLang="zh-TW" sz="2800" dirty="0" smtClean="0"/>
              <a:t> is a </a:t>
            </a:r>
            <a:r>
              <a:rPr lang="en-US" altLang="zh-TW" sz="2800" dirty="0"/>
              <a:t>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1150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07" grpId="0"/>
      <p:bldP spid="108" grpId="0"/>
      <p:bldP spid="109" grpId="0"/>
      <p:bldP spid="92" grpId="0"/>
      <p:bldP spid="98" grpId="0"/>
      <p:bldP spid="99" grpId="0"/>
      <p:bldP spid="97" grpId="0"/>
      <p:bldP spid="105" grpId="0"/>
      <p:bldP spid="112" grpId="0"/>
      <p:bldP spid="11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4084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8835" name="方程式" r:id="rId3" imgW="126720" imgH="139680" progId="Equation.3">
                          <p:embed/>
                        </p:oleObj>
                      </mc:Choice>
                      <mc:Fallback>
                        <p:oleObj name="方程式" r:id="rId3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5" imgW="152280" imgH="215640" progId="Equation.3">
                          <p:embed/>
                        </p:oleObj>
                      </mc:Choice>
                      <mc:Fallback>
                        <p:oleObj name="方程式" r:id="rId5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8836" name="方程式" r:id="rId7" imgW="88560" imgH="164880" progId="Equation.3">
                          <p:embed/>
                        </p:oleObj>
                      </mc:Choice>
                      <mc:Fallback>
                        <p:oleObj name="方程式" r:id="rId7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1" name="方程式" r:id="rId9" imgW="126720" imgH="177480" progId="Equation.3">
                          <p:embed/>
                        </p:oleObj>
                      </mc:Choice>
                      <mc:Fallback>
                        <p:oleObj name="方程式" r:id="rId9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 smtClean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 smtClean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4921562" y="2716760"/>
                <a:ext cx="408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62" y="2716760"/>
                <a:ext cx="40825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8955" r="-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5250673" y="3151524"/>
                <a:ext cx="338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673" y="3151524"/>
                <a:ext cx="33829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1429" r="-178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989014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989015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1293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2479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49174" y="1739498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8837" name="方程式" r:id="rId22" imgW="126720" imgH="139680" progId="Equation.3">
                          <p:embed/>
                        </p:oleObj>
                      </mc:Choice>
                      <mc:Fallback>
                        <p:oleObj name="方程式" r:id="rId22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2" name="方程式" r:id="rId24" imgW="126720" imgH="139680" progId="Equation.3">
                          <p:embed/>
                        </p:oleObj>
                      </mc:Choice>
                      <mc:Fallback>
                        <p:oleObj name="方程式" r:id="rId24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8838" name="方程式" r:id="rId26" imgW="88560" imgH="164880" progId="Equation.3">
                          <p:embed/>
                        </p:oleObj>
                      </mc:Choice>
                      <mc:Fallback>
                        <p:oleObj name="方程式" r:id="rId26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3" name="方程式" r:id="rId28" imgW="88560" imgH="164880" progId="Equation.3">
                          <p:embed/>
                        </p:oleObj>
                      </mc:Choice>
                      <mc:Fallback>
                        <p:oleObj name="方程式" r:id="rId28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1635883" y="4320581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361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5281910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5281911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blipFill rotWithShape="0">
                <a:blip r:embed="rId3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6547442" y="4370062"/>
            <a:ext cx="1183839" cy="13320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5928779" y="4406539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375853" y="5099748"/>
            <a:ext cx="1139444" cy="6104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5250673" y="5106466"/>
            <a:ext cx="1876824" cy="10185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7127497" y="6060935"/>
                <a:ext cx="1900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6060935"/>
                <a:ext cx="1900841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160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5588971" y="3330245"/>
            <a:ext cx="343936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Learnable Activation Function</a:t>
            </a:r>
            <a:endParaRPr lang="zh-TW" altLang="en-US" sz="2800" dirty="0"/>
          </a:p>
        </p:txBody>
      </p:sp>
      <p:sp>
        <p:nvSpPr>
          <p:cNvPr id="103" name="矩形 102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 smtClean="0"/>
              <a:t>ReLU</a:t>
            </a:r>
            <a:r>
              <a:rPr lang="en-US" altLang="zh-TW" sz="2800" dirty="0" smtClean="0"/>
              <a:t> is a </a:t>
            </a:r>
            <a:r>
              <a:rPr lang="en-US" altLang="zh-TW" sz="2800" dirty="0"/>
              <a:t>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047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97" grpId="0"/>
      <p:bldP spid="105" grpId="0"/>
      <p:bldP spid="112" grpId="0"/>
      <p:bldP spid="93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</a:t>
            </a:r>
            <a:r>
              <a:rPr lang="en-US" altLang="zh-TW" dirty="0"/>
              <a:t>Neural Network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grpSp>
        <p:nvGrpSpPr>
          <p:cNvPr id="123" name="群組 122"/>
          <p:cNvGrpSpPr/>
          <p:nvPr/>
        </p:nvGrpSpPr>
        <p:grpSpPr>
          <a:xfrm>
            <a:off x="2471151" y="2274449"/>
            <a:ext cx="458287" cy="838405"/>
            <a:chOff x="10102194" y="1939763"/>
            <a:chExt cx="458287" cy="838405"/>
          </a:xfrm>
        </p:grpSpPr>
        <p:sp>
          <p:nvSpPr>
            <p:cNvPr id="117" name="矩形 11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480676" y="3823788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</a:t>
            </a:r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-2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252837" y="166543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0.86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05772" y="162619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0.62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528091" y="3231730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0.83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8405"/>
            <a:chOff x="10102194" y="1939763"/>
            <a:chExt cx="458287" cy="838405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8405"/>
            <a:chOff x="10102194" y="1939763"/>
            <a:chExt cx="458287" cy="838405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8405"/>
            <a:chOff x="10102194" y="1939763"/>
            <a:chExt cx="458287" cy="838405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-2</a:t>
              </a:r>
              <a:endParaRPr lang="zh-TW" altLang="en-US" sz="2400" dirty="0"/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6906115" y="3813978"/>
            <a:ext cx="458287" cy="838405"/>
            <a:chOff x="10102194" y="1939763"/>
            <a:chExt cx="458287" cy="838405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2</a:t>
              </a:r>
              <a:endParaRPr lang="zh-TW" altLang="en-US" sz="2400" dirty="0"/>
            </a:p>
          </p:txBody>
        </p:sp>
      </p:grpSp>
      <p:sp>
        <p:nvSpPr>
          <p:cNvPr id="121" name="矩形 120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9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4" grpId="0" animBg="1"/>
      <p:bldP spid="1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</a:t>
            </a:r>
            <a:r>
              <a:rPr lang="en-US" altLang="zh-TW" dirty="0"/>
              <a:t>Neural Network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grpSp>
        <p:nvGrpSpPr>
          <p:cNvPr id="123" name="群組 122"/>
          <p:cNvGrpSpPr/>
          <p:nvPr/>
        </p:nvGrpSpPr>
        <p:grpSpPr>
          <a:xfrm>
            <a:off x="2471151" y="2274449"/>
            <a:ext cx="458287" cy="838405"/>
            <a:chOff x="10102194" y="1939763"/>
            <a:chExt cx="458287" cy="838405"/>
          </a:xfrm>
        </p:grpSpPr>
        <p:sp>
          <p:nvSpPr>
            <p:cNvPr id="117" name="矩形 11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480676" y="3823788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0.73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5361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</a:t>
            </a:r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-2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215605" y="155651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0.72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40144" y="1574623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0.51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621461" y="3228414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0.85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8405"/>
            <a:chOff x="10102194" y="1939763"/>
            <a:chExt cx="458287" cy="838405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8405"/>
            <a:chOff x="10102194" y="1939763"/>
            <a:chExt cx="458287" cy="838405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8405"/>
            <a:chOff x="10102194" y="1939763"/>
            <a:chExt cx="458287" cy="838405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-2</a:t>
              </a:r>
              <a:endParaRPr lang="zh-TW" altLang="en-US" sz="2400" dirty="0"/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6906115" y="3813978"/>
            <a:ext cx="458287" cy="838405"/>
            <a:chOff x="10102194" y="1939763"/>
            <a:chExt cx="458287" cy="838405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2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5821153" y="4944894"/>
                <a:ext cx="2561855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153" y="4944894"/>
                <a:ext cx="2561855" cy="72725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975595" y="5969249"/>
            <a:ext cx="7376191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</a:t>
            </a:r>
            <a:r>
              <a:rPr lang="en-US" altLang="zh-TW" sz="2800" dirty="0" smtClean="0"/>
              <a:t>ifferent parameters define different function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2727524" y="4962387"/>
                <a:ext cx="2829557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524" y="4962387"/>
                <a:ext cx="2829557" cy="71846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446183" y="4859312"/>
                <a:ext cx="17585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3" y="4859312"/>
                <a:ext cx="1758558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50" grpId="0" animBg="1"/>
      <p:bldP spid="151" grpId="0" animBg="1"/>
      <p:bldP spid="154" grpId="0" animBg="1"/>
      <p:bldP spid="155" grpId="0" animBg="1"/>
      <p:bldP spid="103" grpId="0"/>
      <p:bldP spid="4" grpId="0" animBg="1"/>
      <p:bldP spid="121" grpId="0"/>
      <p:bldP spid="137" grpId="0"/>
      <p:bldP spid="152" grpId="0"/>
      <p:bldP spid="1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Operation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0" name="Object 12"/>
          <p:cNvGraphicFramePr>
            <a:graphicFrameLocks noChangeAspect="1"/>
          </p:cNvGraphicFramePr>
          <p:nvPr>
            <p:extLst/>
          </p:nvPr>
        </p:nvGraphicFramePr>
        <p:xfrm>
          <a:off x="8307921" y="349448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5" name="方程式" r:id="rId5" imgW="177480" imgH="215640" progId="Equation.3">
                  <p:embed/>
                </p:oleObj>
              </mc:Choice>
              <mc:Fallback>
                <p:oleObj name="方程式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921" y="349448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2"/>
          <p:cNvGraphicFramePr>
            <a:graphicFrameLocks noChangeAspect="1"/>
          </p:cNvGraphicFramePr>
          <p:nvPr>
            <p:extLst/>
          </p:nvPr>
        </p:nvGraphicFramePr>
        <p:xfrm>
          <a:off x="8320088" y="183834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6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183834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-2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C000"/>
                </a:solidFill>
              </a:rPr>
              <a:t>-1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87759" y="2651189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1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C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C000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.98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64366" y="3567893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3478118" y="5992672"/>
                <a:ext cx="810478" cy="714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18" y="5992672"/>
                <a:ext cx="810478" cy="7141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弧 8"/>
          <p:cNvSpPr/>
          <p:nvPr/>
        </p:nvSpPr>
        <p:spPr>
          <a:xfrm rot="5400000">
            <a:off x="3799148" y="3670894"/>
            <a:ext cx="151251" cy="4152171"/>
          </a:xfrm>
          <a:prstGeom prst="rightBrace">
            <a:avLst>
              <a:gd name="adj1" fmla="val 1153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79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/>
      <p:bldP spid="139" grpId="0"/>
      <p:bldP spid="3" grpId="0"/>
      <p:bldP spid="70" grpId="0"/>
      <p:bldP spid="71" grpId="0"/>
      <p:bldP spid="67" grpId="0"/>
      <p:bldP spid="68" grpId="0"/>
      <p:bldP spid="5" grpId="0"/>
      <p:bldP spid="81" grpId="0"/>
      <p:bldP spid="82" grpId="0"/>
      <p:bldP spid="9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180166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029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5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766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846623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153678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262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129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915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20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075025"/>
              </p:ext>
            </p:extLst>
          </p:nvPr>
        </p:nvGraphicFramePr>
        <p:xfrm>
          <a:off x="1933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46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463302"/>
              </p:ext>
            </p:extLst>
          </p:nvPr>
        </p:nvGraphicFramePr>
        <p:xfrm>
          <a:off x="1938824" y="226899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47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24" y="226899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126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29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17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114798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1924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49987"/>
              </p:ext>
            </p:extLst>
          </p:nvPr>
        </p:nvGraphicFramePr>
        <p:xfrm>
          <a:off x="1921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48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1800468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4442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444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33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430360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5842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845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852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849338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14443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32066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44246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00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00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691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03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00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00994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03336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691703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691703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267436" y="190459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263729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263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291249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257911" y="252329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257911" y="252329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329408" y="190459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303039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303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7122356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191449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7180166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180166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18544" y="218578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3706747" y="219398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172752" y="21870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4322227" y="252738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5812126" y="250387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2230673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3540087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4875211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6464825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</a:t>
            </a:r>
            <a:endParaRPr lang="zh-TW" altLang="en-US" sz="2400" baseline="30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62373" y="4820851"/>
            <a:ext cx="3002489" cy="877076"/>
            <a:chOff x="522337" y="4911258"/>
            <a:chExt cx="3002489" cy="877076"/>
          </a:xfrm>
        </p:grpSpPr>
        <p:sp>
          <p:nvSpPr>
            <p:cNvPr id="71" name="矩形 70"/>
            <p:cNvSpPr/>
            <p:nvPr/>
          </p:nvSpPr>
          <p:spPr>
            <a:xfrm>
              <a:off x="280429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b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x</a:t>
              </a:r>
              <a:endParaRPr lang="zh-TW" altLang="en-US" sz="2400" dirty="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/>
                <p:cNvSpPr txBox="1"/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群組 158"/>
          <p:cNvGrpSpPr/>
          <p:nvPr/>
        </p:nvGrpSpPr>
        <p:grpSpPr>
          <a:xfrm>
            <a:off x="3164862" y="5192193"/>
            <a:ext cx="3002489" cy="877076"/>
            <a:chOff x="522337" y="4911258"/>
            <a:chExt cx="3002489" cy="877076"/>
          </a:xfrm>
        </p:grpSpPr>
        <p:sp>
          <p:nvSpPr>
            <p:cNvPr id="160" name="矩形 159"/>
            <p:cNvSpPr/>
            <p:nvPr/>
          </p:nvSpPr>
          <p:spPr>
            <a:xfrm>
              <a:off x="280429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b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字方塊 163"/>
                <p:cNvSpPr txBox="1"/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4" name="文字方塊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群組 164"/>
          <p:cNvGrpSpPr/>
          <p:nvPr/>
        </p:nvGrpSpPr>
        <p:grpSpPr>
          <a:xfrm>
            <a:off x="6003379" y="5784539"/>
            <a:ext cx="2867836" cy="877076"/>
            <a:chOff x="522337" y="4911258"/>
            <a:chExt cx="2867836" cy="877076"/>
          </a:xfrm>
        </p:grpSpPr>
        <p:sp>
          <p:nvSpPr>
            <p:cNvPr id="166" name="矩形 165"/>
            <p:cNvSpPr/>
            <p:nvPr/>
          </p:nvSpPr>
          <p:spPr>
            <a:xfrm>
              <a:off x="274351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/>
                <a:t>b</a:t>
              </a:r>
              <a:r>
                <a:rPr lang="en-US" altLang="zh-TW" sz="2400" baseline="30000" dirty="0" err="1" smtClean="0"/>
                <a:t>L</a:t>
              </a:r>
              <a:endParaRPr lang="zh-TW" altLang="en-US" sz="2400" baseline="30000" dirty="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L</a:t>
              </a:r>
              <a:endParaRPr lang="zh-TW" altLang="en-US" sz="2400" baseline="30000" dirty="0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字方塊 169"/>
                <p:cNvSpPr txBox="1"/>
                <p:nvPr/>
              </p:nvSpPr>
              <p:spPr>
                <a:xfrm>
                  <a:off x="522337" y="5165130"/>
                  <a:ext cx="28678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0" name="文字方塊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28678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線單箭頭接點 6"/>
          <p:cNvCxnSpPr>
            <a:stCxn id="145" idx="3"/>
            <a:endCxn id="89" idx="2"/>
          </p:cNvCxnSpPr>
          <p:nvPr/>
        </p:nvCxnSpPr>
        <p:spPr>
          <a:xfrm flipV="1">
            <a:off x="3164862" y="4458105"/>
            <a:ext cx="595905" cy="80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306246" y="5985200"/>
            <a:ext cx="58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L-1</a:t>
            </a:r>
            <a:endParaRPr lang="zh-TW" altLang="en-US" sz="2400" baseline="30000" dirty="0"/>
          </a:p>
        </p:txBody>
      </p:sp>
      <p:sp>
        <p:nvSpPr>
          <p:cNvPr id="173" name="矩形 172"/>
          <p:cNvSpPr/>
          <p:nvPr/>
        </p:nvSpPr>
        <p:spPr>
          <a:xfrm>
            <a:off x="2881004" y="2531687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24" name="手繪多邊形 23"/>
          <p:cNvSpPr/>
          <p:nvPr/>
        </p:nvSpPr>
        <p:spPr>
          <a:xfrm>
            <a:off x="5351489" y="4437089"/>
            <a:ext cx="882753" cy="1169232"/>
          </a:xfrm>
          <a:custGeom>
            <a:avLst/>
            <a:gdLst>
              <a:gd name="connsiteX0" fmla="*/ 749508 w 882753"/>
              <a:gd name="connsiteY0" fmla="*/ 1169232 h 1169232"/>
              <a:gd name="connsiteX1" fmla="*/ 824459 w 882753"/>
              <a:gd name="connsiteY1" fmla="*/ 779488 h 1169232"/>
              <a:gd name="connsiteX2" fmla="*/ 0 w 882753"/>
              <a:gd name="connsiteY2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753" h="1169232">
                <a:moveTo>
                  <a:pt x="749508" y="1169232"/>
                </a:moveTo>
                <a:cubicBezTo>
                  <a:pt x="849442" y="1071796"/>
                  <a:pt x="949377" y="974360"/>
                  <a:pt x="824459" y="779488"/>
                </a:cubicBezTo>
                <a:cubicBezTo>
                  <a:pt x="699541" y="584616"/>
                  <a:pt x="349770" y="292308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6925456" y="4407108"/>
            <a:ext cx="2027943" cy="1783830"/>
          </a:xfrm>
          <a:custGeom>
            <a:avLst/>
            <a:gdLst>
              <a:gd name="connsiteX0" fmla="*/ 1933731 w 2027943"/>
              <a:gd name="connsiteY0" fmla="*/ 1783830 h 1783830"/>
              <a:gd name="connsiteX1" fmla="*/ 1993692 w 2027943"/>
              <a:gd name="connsiteY1" fmla="*/ 1319135 h 1783830"/>
              <a:gd name="connsiteX2" fmla="*/ 1469036 w 2027943"/>
              <a:gd name="connsiteY2" fmla="*/ 449705 h 1783830"/>
              <a:gd name="connsiteX3" fmla="*/ 0 w 2027943"/>
              <a:gd name="connsiteY3" fmla="*/ 0 h 178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943" h="1783830">
                <a:moveTo>
                  <a:pt x="1933731" y="1783830"/>
                </a:moveTo>
                <a:cubicBezTo>
                  <a:pt x="2002436" y="1662659"/>
                  <a:pt x="2071141" y="1541489"/>
                  <a:pt x="1993692" y="1319135"/>
                </a:cubicBezTo>
                <a:cubicBezTo>
                  <a:pt x="1916243" y="1096781"/>
                  <a:pt x="1801318" y="669561"/>
                  <a:pt x="1469036" y="449705"/>
                </a:cubicBezTo>
                <a:cubicBezTo>
                  <a:pt x="1136754" y="229849"/>
                  <a:pt x="568377" y="11492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6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0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2" grpId="0" animBg="1"/>
      <p:bldP spid="14" grpId="0"/>
      <p:bldP spid="17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/>
              <p:cNvSpPr txBox="1"/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180166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029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5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766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846623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153678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262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129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915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20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>
            <p:extLst/>
          </p:nvPr>
        </p:nvGraphicFramePr>
        <p:xfrm>
          <a:off x="1933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6" name="方程式" r:id="rId6" imgW="152280" imgH="215640" progId="Equation.3">
                  <p:embed/>
                </p:oleObj>
              </mc:Choice>
              <mc:Fallback>
                <p:oleObj name="方程式" r:id="rId6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>
            <p:extLst/>
          </p:nvPr>
        </p:nvGraphicFramePr>
        <p:xfrm>
          <a:off x="1938824" y="226899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7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24" y="226899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126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29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17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114798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1924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>
            <p:extLst/>
          </p:nvPr>
        </p:nvGraphicFramePr>
        <p:xfrm>
          <a:off x="1921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8" name="方程式" r:id="rId10" imgW="190440" imgH="228600" progId="Equation.3">
                  <p:embed/>
                </p:oleObj>
              </mc:Choice>
              <mc:Fallback>
                <p:oleObj name="方程式" r:id="rId10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1800468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4442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444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33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430360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5842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845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852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849338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14443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32066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44246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00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00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691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03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00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00994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03336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691703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691703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267436" y="190459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263729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263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291249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257911" y="252329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257911" y="252329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329408" y="190459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303039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303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7122356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191449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7180166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180166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18544" y="218578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3706747" y="219398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172752" y="21870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4322227" y="252738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5812126" y="250387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2230673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3540087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4875211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6464825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521225" y="45930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</a:t>
            </a:r>
            <a:endParaRPr lang="zh-TW" altLang="en-US" sz="2400" baseline="300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022727" y="4582414"/>
            <a:ext cx="1423980" cy="877076"/>
            <a:chOff x="3047770" y="5664328"/>
            <a:chExt cx="1423980" cy="877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1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3778163" y="566432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x</a:t>
              </a:r>
              <a:endParaRPr lang="zh-TW" altLang="en-US" sz="24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5934446" y="5686811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141" name="矩形 140"/>
          <p:cNvSpPr/>
          <p:nvPr/>
        </p:nvSpPr>
        <p:spPr>
          <a:xfrm>
            <a:off x="4112961" y="570896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142" name="矩形 141"/>
          <p:cNvSpPr/>
          <p:nvPr/>
        </p:nvSpPr>
        <p:spPr>
          <a:xfrm>
            <a:off x="5013903" y="5685008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514543" y="5880611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 148"/>
          <p:cNvSpPr/>
          <p:nvPr/>
        </p:nvSpPr>
        <p:spPr>
          <a:xfrm>
            <a:off x="6876409" y="570345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0" name="矩形 149"/>
          <p:cNvSpPr/>
          <p:nvPr/>
        </p:nvSpPr>
        <p:spPr>
          <a:xfrm>
            <a:off x="2825706" y="572560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6521219" y="5892199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p:sp>
        <p:nvSpPr>
          <p:cNvPr id="155" name="矩形 154"/>
          <p:cNvSpPr/>
          <p:nvPr/>
        </p:nvSpPr>
        <p:spPr>
          <a:xfrm>
            <a:off x="8091450" y="568500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b</a:t>
            </a:r>
            <a:r>
              <a:rPr lang="en-US" altLang="zh-TW" sz="2400" baseline="30000" dirty="0" err="1" smtClean="0"/>
              <a:t>L</a:t>
            </a:r>
            <a:endParaRPr lang="zh-TW" altLang="en-US" sz="2400" baseline="30000" dirty="0"/>
          </a:p>
        </p:txBody>
      </p:sp>
      <p:sp>
        <p:nvSpPr>
          <p:cNvPr id="156" name="矩形 155"/>
          <p:cNvSpPr/>
          <p:nvPr/>
        </p:nvSpPr>
        <p:spPr>
          <a:xfrm>
            <a:off x="1129407" y="571837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L</a:t>
            </a:r>
            <a:endParaRPr lang="zh-TW" altLang="en-US" sz="2400" baseline="30000" dirty="0"/>
          </a:p>
        </p:txBody>
      </p:sp>
      <p:sp>
        <p:nvSpPr>
          <p:cNvPr id="157" name="矩形 156"/>
          <p:cNvSpPr/>
          <p:nvPr/>
        </p:nvSpPr>
        <p:spPr>
          <a:xfrm>
            <a:off x="11333819" y="6349207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endParaRPr lang="zh-TW" altLang="en-US" sz="2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780895" y="5884466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60078" y="581905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74" name="矩形 173"/>
          <p:cNvSpPr/>
          <p:nvPr/>
        </p:nvSpPr>
        <p:spPr>
          <a:xfrm>
            <a:off x="2881004" y="2531687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7372935" y="577443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2777295" y="4572908"/>
            <a:ext cx="5539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Using parallel computing techniques to speed up matrix operation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7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53" grpId="0"/>
      <p:bldP spid="85" grpId="0" animBg="1"/>
      <p:bldP spid="140" grpId="0" animBg="1"/>
      <p:bldP spid="141" grpId="0" animBg="1"/>
      <p:bldP spid="142" grpId="0" animBg="1"/>
      <p:bldP spid="146" grpId="0"/>
      <p:bldP spid="147" grpId="0"/>
      <p:bldP spid="149" grpId="0" animBg="1"/>
      <p:bldP spid="150" grpId="0" animBg="1"/>
      <p:bldP spid="152" grpId="0"/>
      <p:bldP spid="155" grpId="0" animBg="1"/>
      <p:bldP spid="156" grpId="0" animBg="1"/>
      <p:bldP spid="158" grpId="0"/>
      <p:bldP spid="8" grpId="0"/>
      <p:bldP spid="175" grpId="0"/>
      <p:bldP spid="1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r>
              <a:rPr lang="en-US" altLang="zh-TW" dirty="0" smtClean="0"/>
              <a:t> layer as the output layer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7848" y="2591477"/>
            <a:ext cx="285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Ordinary Layer</a:t>
            </a:r>
            <a:endParaRPr lang="zh-TW" altLang="en-US" sz="2400" b="1" i="1" u="sng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1913277" y="4407407"/>
            <a:ext cx="121920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1913277" y="5293333"/>
            <a:ext cx="12192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913277" y="3519428"/>
            <a:ext cx="12192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12"/>
          <p:cNvGraphicFramePr>
            <a:graphicFrameLocks noChangeAspect="1"/>
          </p:cNvGraphicFramePr>
          <p:nvPr>
            <p:extLst/>
          </p:nvPr>
        </p:nvGraphicFramePr>
        <p:xfrm>
          <a:off x="3232150" y="3219450"/>
          <a:ext cx="13827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2" name="方程式" r:id="rId4" imgW="647640" imgH="228600" progId="Equation.3">
                  <p:embed/>
                </p:oleObj>
              </mc:Choice>
              <mc:Fallback>
                <p:oleObj name="方程式" r:id="rId4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3219450"/>
                        <a:ext cx="138271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2"/>
          <p:cNvGraphicFramePr>
            <a:graphicFrameLocks noChangeAspect="1"/>
          </p:cNvGraphicFramePr>
          <p:nvPr>
            <p:extLst/>
          </p:nvPr>
        </p:nvGraphicFramePr>
        <p:xfrm>
          <a:off x="3216275" y="4156075"/>
          <a:ext cx="14366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3" name="方程式" r:id="rId6" imgW="672840" imgH="228600" progId="Equation.3">
                  <p:embed/>
                </p:oleObj>
              </mc:Choice>
              <mc:Fallback>
                <p:oleObj name="方程式" r:id="rId6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156075"/>
                        <a:ext cx="143668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2"/>
          <p:cNvGraphicFramePr>
            <a:graphicFrameLocks noChangeAspect="1"/>
          </p:cNvGraphicFramePr>
          <p:nvPr>
            <p:extLst/>
          </p:nvPr>
        </p:nvGraphicFramePr>
        <p:xfrm>
          <a:off x="3230563" y="5022850"/>
          <a:ext cx="1409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4" name="方程式" r:id="rId8" imgW="660240" imgH="241200" progId="Equation.3">
                  <p:embed/>
                </p:oleObj>
              </mc:Choice>
              <mc:Fallback>
                <p:oleObj name="方程式" r:id="rId8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5022850"/>
                        <a:ext cx="14097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線單箭頭接點 49"/>
          <p:cNvCxnSpPr/>
          <p:nvPr/>
        </p:nvCxnSpPr>
        <p:spPr>
          <a:xfrm>
            <a:off x="688760" y="4414080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88760" y="5300006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88760" y="3526101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1322853" y="3228558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1322853" y="4116537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1322853" y="5002463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6" name="Object 12"/>
          <p:cNvGraphicFramePr>
            <a:graphicFrameLocks noChangeAspect="1"/>
          </p:cNvGraphicFramePr>
          <p:nvPr>
            <p:extLst/>
          </p:nvPr>
        </p:nvGraphicFramePr>
        <p:xfrm>
          <a:off x="363538" y="3267075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5" name="方程式" r:id="rId10" imgW="164880" imgH="228600" progId="Equation.3">
                  <p:embed/>
                </p:oleObj>
              </mc:Choice>
              <mc:Fallback>
                <p:oleObj name="方程式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267075"/>
                        <a:ext cx="352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2"/>
          <p:cNvGraphicFramePr>
            <a:graphicFrameLocks noChangeAspect="1"/>
          </p:cNvGraphicFramePr>
          <p:nvPr>
            <p:extLst/>
          </p:nvPr>
        </p:nvGraphicFramePr>
        <p:xfrm>
          <a:off x="328613" y="4154488"/>
          <a:ext cx="352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6" name="方程式" r:id="rId12" imgW="164880" imgH="228600" progId="Equation.3">
                  <p:embed/>
                </p:oleObj>
              </mc:Choice>
              <mc:Fallback>
                <p:oleObj name="方程式" r:id="rId1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4154488"/>
                        <a:ext cx="3524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>
            <p:extLst/>
          </p:nvPr>
        </p:nvGraphicFramePr>
        <p:xfrm>
          <a:off x="361950" y="5002213"/>
          <a:ext cx="35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7" name="方程式" r:id="rId14" imgW="164880" imgH="241200" progId="Equation.3">
                  <p:embed/>
                </p:oleObj>
              </mc:Choice>
              <mc:Fallback>
                <p:oleObj name="方程式" r:id="rId14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002213"/>
                        <a:ext cx="352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/>
          <p:cNvGraphicFramePr>
            <a:graphicFrameLocks noChangeAspect="1"/>
          </p:cNvGraphicFramePr>
          <p:nvPr>
            <p:extLst/>
          </p:nvPr>
        </p:nvGraphicFramePr>
        <p:xfrm>
          <a:off x="1468438" y="3395663"/>
          <a:ext cx="3238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8" name="方程式" r:id="rId16" imgW="152280" imgH="139680" progId="Equation.3">
                  <p:embed/>
                </p:oleObj>
              </mc:Choice>
              <mc:Fallback>
                <p:oleObj name="方程式" r:id="rId16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3395663"/>
                        <a:ext cx="32385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/>
          </p:nvPr>
        </p:nvGraphicFramePr>
        <p:xfrm>
          <a:off x="1457325" y="4286250"/>
          <a:ext cx="3254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9" name="方程式" r:id="rId18" imgW="152280" imgH="139680" progId="Equation.3">
                  <p:embed/>
                </p:oleObj>
              </mc:Choice>
              <mc:Fallback>
                <p:oleObj name="方程式" r:id="rId18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4286250"/>
                        <a:ext cx="32543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2"/>
          <p:cNvGraphicFramePr>
            <a:graphicFrameLocks noChangeAspect="1"/>
          </p:cNvGraphicFramePr>
          <p:nvPr>
            <p:extLst/>
          </p:nvPr>
        </p:nvGraphicFramePr>
        <p:xfrm>
          <a:off x="1489075" y="5159375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0" name="方程式" r:id="rId20" imgW="152280" imgH="139680" progId="Equation.3">
                  <p:embed/>
                </p:oleObj>
              </mc:Choice>
              <mc:Fallback>
                <p:oleObj name="方程式" r:id="rId20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5159375"/>
                        <a:ext cx="32702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133419" y="3601399"/>
            <a:ext cx="3381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 general, the output of network can be any value.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133419" y="4711623"/>
            <a:ext cx="372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May not be easy </a:t>
            </a:r>
            <a:r>
              <a:rPr lang="en-US" altLang="zh-TW" sz="2400" dirty="0"/>
              <a:t>to interpret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4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996848" y="3041686"/>
            <a:ext cx="5556352" cy="3524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688760" y="4414080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88760" y="5300006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88760" y="3526101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r>
              <a:rPr lang="en-US" altLang="zh-TW" dirty="0" smtClean="0"/>
              <a:t> layer as the output layer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322853" y="3228558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322853" y="4116537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322853" y="5002463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363538" y="3267075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63" name="方程式" r:id="rId4" imgW="164880" imgH="228600" progId="Equation.3">
                  <p:embed/>
                </p:oleObj>
              </mc:Choice>
              <mc:Fallback>
                <p:oleObj name="方程式" r:id="rId4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267075"/>
                        <a:ext cx="352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328613" y="4154488"/>
          <a:ext cx="352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64" name="方程式" r:id="rId6" imgW="164880" imgH="228600" progId="Equation.3">
                  <p:embed/>
                </p:oleObj>
              </mc:Choice>
              <mc:Fallback>
                <p:oleObj name="方程式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4154488"/>
                        <a:ext cx="3524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361950" y="5002213"/>
          <a:ext cx="35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65" name="方程式" r:id="rId8" imgW="164880" imgH="241200" progId="Equation.3">
                  <p:embed/>
                </p:oleObj>
              </mc:Choice>
              <mc:Fallback>
                <p:oleObj name="方程式" r:id="rId8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002213"/>
                        <a:ext cx="352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84351" y="2455419"/>
            <a:ext cx="3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err="1" smtClean="0"/>
              <a:t>Softmax</a:t>
            </a:r>
            <a:r>
              <a:rPr lang="en-US" altLang="zh-TW" sz="2400" b="1" i="1" u="sng" dirty="0" smtClean="0"/>
              <a:t> Layer</a:t>
            </a:r>
            <a:endParaRPr lang="zh-TW" altLang="en-US" sz="2400" b="1" i="1" u="sng" dirty="0"/>
          </a:p>
        </p:txBody>
      </p:sp>
      <p:graphicFrame>
        <p:nvGraphicFramePr>
          <p:cNvPr id="41" name="Object 12"/>
          <p:cNvGraphicFramePr>
            <a:graphicFrameLocks noChangeAspect="1"/>
          </p:cNvGraphicFramePr>
          <p:nvPr>
            <p:extLst/>
          </p:nvPr>
        </p:nvGraphicFramePr>
        <p:xfrm>
          <a:off x="1507910" y="3395699"/>
          <a:ext cx="242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66" name="方程式" r:id="rId10" imgW="114120" imgH="139680" progId="Equation.3">
                  <p:embed/>
                </p:oleObj>
              </mc:Choice>
              <mc:Fallback>
                <p:oleObj name="方程式" r:id="rId10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10" y="3395699"/>
                        <a:ext cx="2428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/>
          </p:nvPr>
        </p:nvGraphicFramePr>
        <p:xfrm>
          <a:off x="1498385" y="4286286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67" name="方程式" r:id="rId12" imgW="114120" imgH="139680" progId="Equation.3">
                  <p:embed/>
                </p:oleObj>
              </mc:Choice>
              <mc:Fallback>
                <p:oleObj name="方程式" r:id="rId12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85" y="4286286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>
            <p:extLst/>
          </p:nvPr>
        </p:nvGraphicFramePr>
        <p:xfrm>
          <a:off x="1530135" y="5159411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68" name="方程式" r:id="rId14" imgW="114120" imgH="139680" progId="Equation.3">
                  <p:embed/>
                </p:oleObj>
              </mc:Choice>
              <mc:Fallback>
                <p:oleObj name="方程式" r:id="rId14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135" y="5159411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1917939" y="4414082"/>
            <a:ext cx="11829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1917939" y="5300006"/>
            <a:ext cx="17353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917939" y="3526101"/>
            <a:ext cx="5043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2487613" y="3186113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69" name="方程式" r:id="rId16" imgW="203040" imgH="228600" progId="Equation.3">
                  <p:embed/>
                </p:oleObj>
              </mc:Choice>
              <mc:Fallback>
                <p:oleObj name="方程式" r:id="rId16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3186113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3205163" y="4127500"/>
          <a:ext cx="4333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0" name="方程式" r:id="rId18" imgW="203040" imgH="228600" progId="Equation.3">
                  <p:embed/>
                </p:oleObj>
              </mc:Choice>
              <mc:Fallback>
                <p:oleObj name="方程式" r:id="rId18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127500"/>
                        <a:ext cx="4333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/>
          </p:nvPr>
        </p:nvGraphicFramePr>
        <p:xfrm>
          <a:off x="3748088" y="5011738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1" name="方程式" r:id="rId20" imgW="203040" imgH="228600" progId="Equation.3">
                  <p:embed/>
                </p:oleObj>
              </mc:Choice>
              <mc:Fallback>
                <p:oleObj name="方程式" r:id="rId20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5011738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3055803" y="5833131"/>
            <a:ext cx="520319" cy="520319"/>
            <a:chOff x="3342651" y="3507082"/>
            <a:chExt cx="520319" cy="520319"/>
          </a:xfrm>
        </p:grpSpPr>
        <p:sp>
          <p:nvSpPr>
            <p:cNvPr id="28" name="矩形 2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72" name="方程式" r:id="rId22" imgW="139680" imgH="139680" progId="Equation.3">
                    <p:embed/>
                  </p:oleObj>
                </mc:Choice>
                <mc:Fallback>
                  <p:oleObj name="方程式" r:id="rId2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12"/>
          <p:cNvGraphicFramePr>
            <a:graphicFrameLocks noChangeAspect="1"/>
          </p:cNvGraphicFramePr>
          <p:nvPr>
            <p:extLst/>
          </p:nvPr>
        </p:nvGraphicFramePr>
        <p:xfrm>
          <a:off x="6986588" y="3065463"/>
          <a:ext cx="2032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3" name="方程式" r:id="rId24" imgW="952200" imgH="444240" progId="Equation.3">
                  <p:embed/>
                </p:oleObj>
              </mc:Choice>
              <mc:Fallback>
                <p:oleObj name="方程式" r:id="rId24" imgW="952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3065463"/>
                        <a:ext cx="203200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3636963" y="5624513"/>
          <a:ext cx="8683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4" name="方程式" r:id="rId26" imgW="406080" imgH="444240" progId="Equation.3">
                  <p:embed/>
                </p:oleObj>
              </mc:Choice>
              <mc:Fallback>
                <p:oleObj name="方程式" r:id="rId26" imgW="406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5624513"/>
                        <a:ext cx="868362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群組 39"/>
          <p:cNvGrpSpPr/>
          <p:nvPr/>
        </p:nvGrpSpPr>
        <p:grpSpPr>
          <a:xfrm>
            <a:off x="4604781" y="3290494"/>
            <a:ext cx="520319" cy="520319"/>
            <a:chOff x="3342651" y="3507082"/>
            <a:chExt cx="520319" cy="520319"/>
          </a:xfrm>
        </p:grpSpPr>
        <p:sp>
          <p:nvSpPr>
            <p:cNvPr id="50" name="矩形 4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52214" y="3562455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75" name="方程式" r:id="rId28" imgW="126720" imgH="126720" progId="Equation.3">
                    <p:embed/>
                  </p:oleObj>
                </mc:Choice>
                <mc:Fallback>
                  <p:oleObj name="方程式" r:id="rId28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214" y="3562455"/>
                          <a:ext cx="350837" cy="3524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群組 51"/>
          <p:cNvGrpSpPr/>
          <p:nvPr/>
        </p:nvGrpSpPr>
        <p:grpSpPr>
          <a:xfrm>
            <a:off x="5253394" y="4193274"/>
            <a:ext cx="520319" cy="520319"/>
            <a:chOff x="3342651" y="3507082"/>
            <a:chExt cx="520319" cy="520319"/>
          </a:xfrm>
        </p:grpSpPr>
        <p:sp>
          <p:nvSpPr>
            <p:cNvPr id="53" name="矩形 52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52978" y="3563248"/>
            <a:ext cx="3492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76" name="方程式" r:id="rId30" imgW="126720" imgH="126720" progId="Equation.3">
                    <p:embed/>
                  </p:oleObj>
                </mc:Choice>
                <mc:Fallback>
                  <p:oleObj name="方程式" r:id="rId30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978" y="3563248"/>
                          <a:ext cx="349250" cy="3524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群組 54"/>
          <p:cNvGrpSpPr/>
          <p:nvPr/>
        </p:nvGrpSpPr>
        <p:grpSpPr>
          <a:xfrm>
            <a:off x="5909505" y="5095715"/>
            <a:ext cx="520319" cy="520319"/>
            <a:chOff x="3342651" y="3507082"/>
            <a:chExt cx="520319" cy="520319"/>
          </a:xfrm>
        </p:grpSpPr>
        <p:sp>
          <p:nvSpPr>
            <p:cNvPr id="56" name="矩形 55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77" name="方程式" r:id="rId32" imgW="126720" imgH="126720" progId="Equation.3">
                    <p:embed/>
                  </p:oleObj>
                </mc:Choice>
                <mc:Fallback>
                  <p:oleObj name="方程式" r:id="rId32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8" name="直線單箭頭接點 57"/>
          <p:cNvCxnSpPr/>
          <p:nvPr/>
        </p:nvCxnSpPr>
        <p:spPr>
          <a:xfrm>
            <a:off x="2103903" y="3545151"/>
            <a:ext cx="0" cy="254814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103903" y="6074241"/>
            <a:ext cx="9116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2422310" y="4435511"/>
            <a:ext cx="0" cy="166610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705558" y="5300006"/>
            <a:ext cx="0" cy="77787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2999138" y="3519094"/>
            <a:ext cx="1605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653302" y="4435511"/>
            <a:ext cx="16000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135520" y="3525874"/>
            <a:ext cx="17558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5815740" y="4435511"/>
            <a:ext cx="10756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410690" y="5288177"/>
            <a:ext cx="480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4889762" y="3825244"/>
            <a:ext cx="0" cy="223948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5513553" y="4687345"/>
            <a:ext cx="0" cy="141427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6156090" y="5575575"/>
            <a:ext cx="0" cy="52604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4464197" y="6074241"/>
            <a:ext cx="1710943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56" idx="1"/>
          </p:cNvCxnSpPr>
          <p:nvPr/>
        </p:nvCxnSpPr>
        <p:spPr>
          <a:xfrm>
            <a:off x="4158584" y="5336674"/>
            <a:ext cx="1750921" cy="19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83976" y="3083152"/>
            <a:ext cx="49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3703" y="4873349"/>
            <a:ext cx="461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67417" y="3999478"/>
            <a:ext cx="528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61227" y="4030727"/>
            <a:ext cx="66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+mj-lt"/>
              </a:rPr>
              <a:t>2.7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964737" y="30913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20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104192" y="4844655"/>
            <a:ext cx="103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+mj-lt"/>
              </a:rPr>
              <a:t>0.05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550146" y="3036238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0.88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73941" y="392210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0.12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638581" y="47590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≈</a:t>
            </a:r>
            <a:r>
              <a:rPr lang="en-US" altLang="zh-TW" sz="2400" b="1" dirty="0" smtClean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805802" y="1431015"/>
                <a:ext cx="2221716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i="1" u="sng" dirty="0" smtClean="0"/>
                  <a:t>Probability</a:t>
                </a:r>
                <a:r>
                  <a:rPr lang="en-US" altLang="zh-TW" sz="2400" dirty="0" smtClean="0"/>
                  <a:t>: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1&gt;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sz="2400" dirty="0" smtClean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802" y="1431015"/>
                <a:ext cx="2221716" cy="1200650"/>
              </a:xfrm>
              <a:prstGeom prst="rect">
                <a:avLst/>
              </a:prstGeom>
              <a:blipFill rotWithShape="0">
                <a:blip r:embed="rId34"/>
                <a:stretch>
                  <a:fillRect l="-5753" t="-4061" b="-74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Object 12"/>
          <p:cNvGraphicFramePr>
            <a:graphicFrameLocks noChangeAspect="1"/>
          </p:cNvGraphicFramePr>
          <p:nvPr>
            <p:extLst/>
          </p:nvPr>
        </p:nvGraphicFramePr>
        <p:xfrm>
          <a:off x="6953250" y="3997325"/>
          <a:ext cx="2085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8" name="方程式" r:id="rId35" imgW="977760" imgH="444240" progId="Equation.3">
                  <p:embed/>
                </p:oleObj>
              </mc:Choice>
              <mc:Fallback>
                <p:oleObj name="方程式" r:id="rId35" imgW="97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997325"/>
                        <a:ext cx="2085975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2"/>
          <p:cNvGraphicFramePr>
            <a:graphicFrameLocks noChangeAspect="1"/>
          </p:cNvGraphicFramePr>
          <p:nvPr>
            <p:extLst/>
          </p:nvPr>
        </p:nvGraphicFramePr>
        <p:xfrm>
          <a:off x="6943725" y="4926013"/>
          <a:ext cx="20605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9" name="方程式" r:id="rId37" imgW="965160" imgH="444240" progId="Equation.3">
                  <p:embed/>
                </p:oleObj>
              </mc:Choice>
              <mc:Fallback>
                <p:oleObj name="方程式" r:id="rId37" imgW="965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4926013"/>
                        <a:ext cx="206057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0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set network parameters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8" y="2227843"/>
            <a:ext cx="2130022" cy="21164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7377" y="43313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16 x 16 = 256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702826" y="1897122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519723" y="192476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588111" y="264245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593929" y="207212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>
            <p:extLst/>
          </p:nvPr>
        </p:nvGraphicFramePr>
        <p:xfrm>
          <a:off x="2606628" y="197687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1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28" y="197687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/>
          </p:nvPr>
        </p:nvGraphicFramePr>
        <p:xfrm>
          <a:off x="2611924" y="255960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2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924" y="255960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橢圓 52"/>
          <p:cNvSpPr/>
          <p:nvPr/>
        </p:nvSpPr>
        <p:spPr>
          <a:xfrm>
            <a:off x="3799936" y="190812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3802278" y="268669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3790645" y="391470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 rot="5400000">
            <a:off x="3787898" y="333699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2597636" y="40402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Object 12"/>
          <p:cNvGraphicFramePr>
            <a:graphicFrameLocks noChangeAspect="1"/>
          </p:cNvGraphicFramePr>
          <p:nvPr>
            <p:extLst/>
          </p:nvPr>
        </p:nvGraphicFramePr>
        <p:xfrm>
          <a:off x="2525713" y="3943446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3" name="方程式" r:id="rId8" imgW="253800" imgH="228600" progId="Equation.3">
                  <p:embed/>
                </p:oleObj>
              </mc:Choice>
              <mc:Fallback>
                <p:oleObj name="方程式" r:id="rId8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943446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字方塊 62"/>
          <p:cNvSpPr txBox="1"/>
          <p:nvPr/>
        </p:nvSpPr>
        <p:spPr>
          <a:xfrm rot="5400000">
            <a:off x="2473568" y="332515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027143" y="18495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044766" y="263503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5056946" y="38913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75" name="直線單箭頭接點 74"/>
          <p:cNvCxnSpPr>
            <a:stCxn id="53" idx="6"/>
          </p:cNvCxnSpPr>
          <p:nvPr/>
        </p:nvCxnSpPr>
        <p:spPr>
          <a:xfrm>
            <a:off x="4374094" y="219520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4374094" y="298695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364803" y="420892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4" idx="6"/>
          </p:cNvCxnSpPr>
          <p:nvPr/>
        </p:nvCxnSpPr>
        <p:spPr>
          <a:xfrm flipV="1">
            <a:off x="4376436" y="2195203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6"/>
          </p:cNvCxnSpPr>
          <p:nvPr/>
        </p:nvCxnSpPr>
        <p:spPr>
          <a:xfrm>
            <a:off x="4374094" y="2195203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53" idx="6"/>
          </p:cNvCxnSpPr>
          <p:nvPr/>
        </p:nvCxnSpPr>
        <p:spPr>
          <a:xfrm>
            <a:off x="4374094" y="2195203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54" idx="6"/>
          </p:cNvCxnSpPr>
          <p:nvPr/>
        </p:nvCxnSpPr>
        <p:spPr>
          <a:xfrm>
            <a:off x="4376436" y="2973773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55" idx="6"/>
          </p:cNvCxnSpPr>
          <p:nvPr/>
        </p:nvCxnSpPr>
        <p:spPr>
          <a:xfrm flipV="1">
            <a:off x="4364803" y="2195203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55" idx="6"/>
          </p:cNvCxnSpPr>
          <p:nvPr/>
        </p:nvCxnSpPr>
        <p:spPr>
          <a:xfrm flipV="1">
            <a:off x="4364803" y="2973773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53" idx="2"/>
          </p:cNvCxnSpPr>
          <p:nvPr/>
        </p:nvCxnSpPr>
        <p:spPr>
          <a:xfrm flipV="1">
            <a:off x="2940536" y="219520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47" idx="3"/>
            <a:endCxn id="54" idx="2"/>
          </p:cNvCxnSpPr>
          <p:nvPr/>
        </p:nvCxnSpPr>
        <p:spPr>
          <a:xfrm>
            <a:off x="2936829" y="224357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7" idx="3"/>
            <a:endCxn id="55" idx="2"/>
          </p:cNvCxnSpPr>
          <p:nvPr/>
        </p:nvCxnSpPr>
        <p:spPr>
          <a:xfrm>
            <a:off x="2936829" y="224357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52" idx="3"/>
            <a:endCxn id="53" idx="2"/>
          </p:cNvCxnSpPr>
          <p:nvPr/>
        </p:nvCxnSpPr>
        <p:spPr>
          <a:xfrm flipV="1">
            <a:off x="2964349" y="219520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46" idx="3"/>
            <a:endCxn id="54" idx="2"/>
          </p:cNvCxnSpPr>
          <p:nvPr/>
        </p:nvCxnSpPr>
        <p:spPr>
          <a:xfrm>
            <a:off x="2931011" y="281390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46" idx="3"/>
            <a:endCxn id="55" idx="2"/>
          </p:cNvCxnSpPr>
          <p:nvPr/>
        </p:nvCxnSpPr>
        <p:spPr>
          <a:xfrm>
            <a:off x="2931011" y="281390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2" idx="3"/>
            <a:endCxn id="53" idx="2"/>
          </p:cNvCxnSpPr>
          <p:nvPr/>
        </p:nvCxnSpPr>
        <p:spPr>
          <a:xfrm flipV="1">
            <a:off x="3002508" y="219520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2" idx="3"/>
            <a:endCxn id="54" idx="2"/>
          </p:cNvCxnSpPr>
          <p:nvPr/>
        </p:nvCxnSpPr>
        <p:spPr>
          <a:xfrm flipV="1">
            <a:off x="2976139" y="297377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2" idx="3"/>
            <a:endCxn id="55" idx="2"/>
          </p:cNvCxnSpPr>
          <p:nvPr/>
        </p:nvCxnSpPr>
        <p:spPr>
          <a:xfrm>
            <a:off x="2976139" y="418837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>
            <a:off x="285750" y="1986158"/>
            <a:ext cx="2305050" cy="363941"/>
          </a:xfrm>
          <a:custGeom>
            <a:avLst/>
            <a:gdLst>
              <a:gd name="connsiteX0" fmla="*/ 0 w 2305050"/>
              <a:gd name="connsiteY0" fmla="*/ 374550 h 374550"/>
              <a:gd name="connsiteX1" fmla="*/ 876300 w 2305050"/>
              <a:gd name="connsiteY1" fmla="*/ 6250 h 374550"/>
              <a:gd name="connsiteX2" fmla="*/ 2305050 w 2305050"/>
              <a:gd name="connsiteY2" fmla="*/ 177700 h 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374550">
                <a:moveTo>
                  <a:pt x="0" y="374550"/>
                </a:moveTo>
                <a:cubicBezTo>
                  <a:pt x="246062" y="206804"/>
                  <a:pt x="492125" y="39058"/>
                  <a:pt x="876300" y="6250"/>
                </a:cubicBezTo>
                <a:cubicBezTo>
                  <a:pt x="1260475" y="-26558"/>
                  <a:pt x="1782762" y="75571"/>
                  <a:pt x="2305050" y="1777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419100" y="2159099"/>
            <a:ext cx="2171700" cy="646109"/>
          </a:xfrm>
          <a:custGeom>
            <a:avLst/>
            <a:gdLst>
              <a:gd name="connsiteX0" fmla="*/ 0 w 2171700"/>
              <a:gd name="connsiteY0" fmla="*/ 188909 h 646109"/>
              <a:gd name="connsiteX1" fmla="*/ 1073150 w 2171700"/>
              <a:gd name="connsiteY1" fmla="*/ 23809 h 646109"/>
              <a:gd name="connsiteX2" fmla="*/ 2171700 w 2171700"/>
              <a:gd name="connsiteY2" fmla="*/ 646109 h 64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646109">
                <a:moveTo>
                  <a:pt x="0" y="188909"/>
                </a:moveTo>
                <a:cubicBezTo>
                  <a:pt x="355600" y="68259"/>
                  <a:pt x="711200" y="-52391"/>
                  <a:pt x="1073150" y="23809"/>
                </a:cubicBezTo>
                <a:cubicBezTo>
                  <a:pt x="1435100" y="100009"/>
                  <a:pt x="1803400" y="373059"/>
                  <a:pt x="2171700" y="646109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2152650" y="4202208"/>
            <a:ext cx="463550" cy="243308"/>
          </a:xfrm>
          <a:custGeom>
            <a:avLst/>
            <a:gdLst>
              <a:gd name="connsiteX0" fmla="*/ 0 w 463550"/>
              <a:gd name="connsiteY0" fmla="*/ 0 h 243308"/>
              <a:gd name="connsiteX1" fmla="*/ 101600 w 463550"/>
              <a:gd name="connsiteY1" fmla="*/ 241300 h 243308"/>
              <a:gd name="connsiteX2" fmla="*/ 463550 w 463550"/>
              <a:gd name="connsiteY2" fmla="*/ 95250 h 24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43308">
                <a:moveTo>
                  <a:pt x="0" y="0"/>
                </a:moveTo>
                <a:cubicBezTo>
                  <a:pt x="12171" y="112712"/>
                  <a:pt x="24342" y="225425"/>
                  <a:pt x="101600" y="241300"/>
                </a:cubicBezTo>
                <a:cubicBezTo>
                  <a:pt x="178858" y="257175"/>
                  <a:pt x="321204" y="176212"/>
                  <a:pt x="463550" y="9525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42303" y="4683917"/>
            <a:ext cx="166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Ink → 1</a:t>
            </a:r>
          </a:p>
          <a:p>
            <a:r>
              <a:rPr lang="en-US" altLang="zh-TW" sz="2400" dirty="0" smtClean="0"/>
              <a:t>No ink </a:t>
            </a:r>
            <a:r>
              <a:rPr lang="en-US" altLang="zh-TW" sz="2400" dirty="0"/>
              <a:t>→ </a:t>
            </a:r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21" name="矩形 120"/>
          <p:cNvSpPr/>
          <p:nvPr/>
        </p:nvSpPr>
        <p:spPr>
          <a:xfrm>
            <a:off x="6860098" y="190938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166378" y="2945542"/>
            <a:ext cx="634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6275694" y="4191432"/>
            <a:ext cx="5251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6142494" y="2166739"/>
            <a:ext cx="65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 rot="5400000">
            <a:off x="6802288" y="341037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6871381" y="1891558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6892479" y="269986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860098" y="3956010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y</a:t>
            </a:r>
            <a:r>
              <a:rPr lang="en-US" altLang="zh-TW" sz="2800" baseline="-25000" dirty="0" smtClean="0"/>
              <a:t>10</a:t>
            </a:r>
            <a:endParaRPr lang="zh-TW" altLang="en-US" sz="2800" baseline="-25000" dirty="0"/>
          </a:p>
        </p:txBody>
      </p:sp>
      <p:sp>
        <p:nvSpPr>
          <p:cNvPr id="137" name="矩形 136"/>
          <p:cNvSpPr/>
          <p:nvPr/>
        </p:nvSpPr>
        <p:spPr>
          <a:xfrm>
            <a:off x="6819698" y="1999228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0.1</a:t>
            </a:r>
            <a:endParaRPr lang="zh-TW" altLang="en-US" sz="2400" dirty="0"/>
          </a:p>
        </p:txBody>
      </p:sp>
      <p:sp>
        <p:nvSpPr>
          <p:cNvPr id="138" name="矩形 137"/>
          <p:cNvSpPr/>
          <p:nvPr/>
        </p:nvSpPr>
        <p:spPr>
          <a:xfrm>
            <a:off x="6819698" y="2723633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0.7</a:t>
            </a:r>
            <a:endParaRPr lang="zh-TW" altLang="en-US" sz="2400" dirty="0"/>
          </a:p>
        </p:txBody>
      </p:sp>
      <p:sp>
        <p:nvSpPr>
          <p:cNvPr id="139" name="矩形 138"/>
          <p:cNvSpPr/>
          <p:nvPr/>
        </p:nvSpPr>
        <p:spPr>
          <a:xfrm>
            <a:off x="6800851" y="3992895"/>
            <a:ext cx="656740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0.2</a:t>
            </a:r>
            <a:endParaRPr lang="zh-TW" altLang="en-US" sz="24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5106207" y="5263647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has the maximum value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2251228" y="4640618"/>
                <a:ext cx="5648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Set the network parameters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 smtClean="0"/>
                  <a:t> such that ……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228" y="4640618"/>
                <a:ext cx="5648726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618" t="-10526" r="-86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2" name="圖片 1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1677" y="5215631"/>
            <a:ext cx="574872" cy="5811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3" name="文字方塊 142"/>
          <p:cNvSpPr txBox="1"/>
          <p:nvPr/>
        </p:nvSpPr>
        <p:spPr>
          <a:xfrm>
            <a:off x="2867621" y="5240015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Input:</a:t>
            </a:r>
            <a:endParaRPr lang="zh-TW" altLang="en-US" sz="2400" dirty="0"/>
          </a:p>
        </p:txBody>
      </p:sp>
      <p:sp>
        <p:nvSpPr>
          <p:cNvPr id="144" name="向右箭號 143"/>
          <p:cNvSpPr/>
          <p:nvPr/>
        </p:nvSpPr>
        <p:spPr>
          <a:xfrm>
            <a:off x="4570509" y="5360426"/>
            <a:ext cx="491685" cy="3412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文字方塊 144"/>
          <p:cNvSpPr txBox="1"/>
          <p:nvPr/>
        </p:nvSpPr>
        <p:spPr>
          <a:xfrm>
            <a:off x="5106207" y="5996123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</a:t>
            </a:r>
            <a:r>
              <a:rPr lang="en-US" altLang="zh-TW" sz="2400" baseline="-25000" dirty="0"/>
              <a:t>2</a:t>
            </a:r>
            <a:r>
              <a:rPr lang="en-US" altLang="zh-TW" sz="2400" dirty="0" smtClean="0"/>
              <a:t> has the maximum value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2867621" y="597249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Input:</a:t>
            </a:r>
            <a:endParaRPr lang="zh-TW" altLang="en-US" sz="2400" dirty="0"/>
          </a:p>
        </p:txBody>
      </p:sp>
      <p:sp>
        <p:nvSpPr>
          <p:cNvPr id="147" name="向右箭號 146"/>
          <p:cNvSpPr/>
          <p:nvPr/>
        </p:nvSpPr>
        <p:spPr>
          <a:xfrm>
            <a:off x="4570509" y="6092902"/>
            <a:ext cx="491685" cy="34125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8" name="圖片 1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206" y="5948719"/>
            <a:ext cx="605932" cy="6015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9" name="文字方塊 148"/>
          <p:cNvSpPr txBox="1"/>
          <p:nvPr/>
        </p:nvSpPr>
        <p:spPr>
          <a:xfrm>
            <a:off x="7653717" y="1919554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7668337" y="2739277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2</a:t>
            </a:r>
            <a:endParaRPr lang="zh-TW" altLang="en-US" sz="2400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7680584" y="3966147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0</a:t>
            </a:r>
            <a:endParaRPr lang="zh-TW" altLang="en-US" sz="2400" dirty="0"/>
          </a:p>
        </p:txBody>
      </p:sp>
      <p:sp>
        <p:nvSpPr>
          <p:cNvPr id="152" name="矩形 151"/>
          <p:cNvSpPr/>
          <p:nvPr/>
        </p:nvSpPr>
        <p:spPr>
          <a:xfrm>
            <a:off x="3561371" y="5104192"/>
            <a:ext cx="3962706" cy="1070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How to let the neural network achieve this</a:t>
            </a:r>
            <a:endParaRPr lang="zh-TW" altLang="en-US" sz="2800" dirty="0"/>
          </a:p>
        </p:txBody>
      </p:sp>
      <p:sp>
        <p:nvSpPr>
          <p:cNvPr id="153" name="矩形 152"/>
          <p:cNvSpPr/>
          <p:nvPr/>
        </p:nvSpPr>
        <p:spPr>
          <a:xfrm>
            <a:off x="2251228" y="4635910"/>
            <a:ext cx="6424752" cy="204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 rot="5400000">
            <a:off x="4731530" y="2959620"/>
            <a:ext cx="2582833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 smtClean="0"/>
              <a:t>Softmax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81028" y="1425674"/>
                <a:ext cx="4765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028" y="1425674"/>
                <a:ext cx="476515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2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143" grpId="0"/>
      <p:bldP spid="144" grpId="0" animBg="1"/>
      <p:bldP spid="145" grpId="0"/>
      <p:bldP spid="146" grpId="0"/>
      <p:bldP spid="147" grpId="0" animBg="1"/>
      <p:bldP spid="152" grpId="0" animBg="1"/>
      <p:bldP spid="153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Preparing training data: images and their labels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47089" y="5414706"/>
            <a:ext cx="5049822" cy="905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Using the training data to find the network parameters.</a:t>
            </a:r>
            <a:endParaRPr lang="zh-TW" altLang="en-US" sz="2800" dirty="0"/>
          </a:p>
        </p:txBody>
      </p:sp>
      <p:pic>
        <p:nvPicPr>
          <p:cNvPr id="5" name="圖片 4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94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圖片 5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87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圖片 6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80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圖片 7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90772" y="281520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圖片 8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15051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圖片 9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140987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圖片 10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766923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圖片 1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392858" y="416906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文字方塊 12"/>
          <p:cNvSpPr txBox="1"/>
          <p:nvPr/>
        </p:nvSpPr>
        <p:spPr>
          <a:xfrm>
            <a:off x="2232965" y="297469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“5”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58901" y="296314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“0”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09359" y="2963143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“4”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126536" y="2960615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“1”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128622" y="4324036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“3”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11445" y="4350478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“1”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860987" y="4329092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“2”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235051" y="4350478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“9”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30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learning </a:t>
            </a:r>
            <a:br>
              <a:rPr lang="en-US" altLang="zh-TW" dirty="0" smtClean="0"/>
            </a:br>
            <a:r>
              <a:rPr lang="en-US" altLang="zh-TW" dirty="0" smtClean="0"/>
              <a:t>attracts </a:t>
            </a:r>
            <a:r>
              <a:rPr lang="en-US" altLang="zh-TW" dirty="0"/>
              <a:t>lots of </a:t>
            </a:r>
            <a:r>
              <a:rPr lang="en-US" altLang="zh-TW" dirty="0" smtClean="0"/>
              <a:t>attention.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Google Trends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7040" y="2797284"/>
            <a:ext cx="10369096" cy="34203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79902" y="2535674"/>
            <a:ext cx="6683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Deep learning obtains many exciting results.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2007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305050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2009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69780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2011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16392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2013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63005" y="5898493"/>
            <a:ext cx="90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2015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-274320" y="5883253"/>
            <a:ext cx="9418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 12"/>
          <p:cNvSpPr/>
          <p:nvPr/>
        </p:nvSpPr>
        <p:spPr>
          <a:xfrm>
            <a:off x="1113165" y="3193830"/>
            <a:ext cx="728073" cy="39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957666" y="3130340"/>
            <a:ext cx="644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talks in this afternoon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79902" y="3788496"/>
            <a:ext cx="644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This talk will focus on the technical part.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64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Cost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960212" y="2617861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802940" y="2605600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619837" y="2633241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5266492" y="3654020"/>
            <a:ext cx="634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5808" y="4899910"/>
            <a:ext cx="5251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242608" y="2875217"/>
            <a:ext cx="65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688225" y="335093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694043" y="2780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115568"/>
              </p:ext>
            </p:extLst>
          </p:nvPr>
        </p:nvGraphicFramePr>
        <p:xfrm>
          <a:off x="1706742" y="2685355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2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742" y="2685355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49212"/>
              </p:ext>
            </p:extLst>
          </p:nvPr>
        </p:nvGraphicFramePr>
        <p:xfrm>
          <a:off x="1712038" y="326808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3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038" y="326808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橢圓 52"/>
          <p:cNvSpPr/>
          <p:nvPr/>
        </p:nvSpPr>
        <p:spPr>
          <a:xfrm>
            <a:off x="2900050" y="261660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2902392" y="339517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2890759" y="462318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 rot="5400000">
            <a:off x="2888012" y="404547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1697750" y="474869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560008"/>
              </p:ext>
            </p:extLst>
          </p:nvPr>
        </p:nvGraphicFramePr>
        <p:xfrm>
          <a:off x="1625827" y="4651924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4" name="方程式" r:id="rId8" imgW="253800" imgH="228600" progId="Equation.3">
                  <p:embed/>
                </p:oleObj>
              </mc:Choice>
              <mc:Fallback>
                <p:oleObj name="方程式" r:id="rId8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827" y="4651924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字方塊 62"/>
          <p:cNvSpPr txBox="1"/>
          <p:nvPr/>
        </p:nvSpPr>
        <p:spPr>
          <a:xfrm rot="5400000">
            <a:off x="1573682" y="403363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127257" y="255801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144880" y="334351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157060" y="45998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75" name="直線單箭頭接點 74"/>
          <p:cNvCxnSpPr>
            <a:stCxn id="53" idx="6"/>
          </p:cNvCxnSpPr>
          <p:nvPr/>
        </p:nvCxnSpPr>
        <p:spPr>
          <a:xfrm>
            <a:off x="3474208" y="2903681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474208" y="369543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464917" y="4917402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4" idx="6"/>
          </p:cNvCxnSpPr>
          <p:nvPr/>
        </p:nvCxnSpPr>
        <p:spPr>
          <a:xfrm flipV="1">
            <a:off x="3476550" y="2903681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6"/>
          </p:cNvCxnSpPr>
          <p:nvPr/>
        </p:nvCxnSpPr>
        <p:spPr>
          <a:xfrm>
            <a:off x="3474208" y="2903681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53" idx="6"/>
          </p:cNvCxnSpPr>
          <p:nvPr/>
        </p:nvCxnSpPr>
        <p:spPr>
          <a:xfrm>
            <a:off x="3474208" y="2903681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54" idx="6"/>
          </p:cNvCxnSpPr>
          <p:nvPr/>
        </p:nvCxnSpPr>
        <p:spPr>
          <a:xfrm>
            <a:off x="3476550" y="3682251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55" idx="6"/>
          </p:cNvCxnSpPr>
          <p:nvPr/>
        </p:nvCxnSpPr>
        <p:spPr>
          <a:xfrm flipV="1">
            <a:off x="3464917" y="2903681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55" idx="6"/>
          </p:cNvCxnSpPr>
          <p:nvPr/>
        </p:nvCxnSpPr>
        <p:spPr>
          <a:xfrm flipV="1">
            <a:off x="3464917" y="3682251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53" idx="2"/>
          </p:cNvCxnSpPr>
          <p:nvPr/>
        </p:nvCxnSpPr>
        <p:spPr>
          <a:xfrm flipV="1">
            <a:off x="2040650" y="2903681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47" idx="3"/>
            <a:endCxn id="54" idx="2"/>
          </p:cNvCxnSpPr>
          <p:nvPr/>
        </p:nvCxnSpPr>
        <p:spPr>
          <a:xfrm>
            <a:off x="2036943" y="2952055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7" idx="3"/>
            <a:endCxn id="55" idx="2"/>
          </p:cNvCxnSpPr>
          <p:nvPr/>
        </p:nvCxnSpPr>
        <p:spPr>
          <a:xfrm>
            <a:off x="2036943" y="2952055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52" idx="3"/>
            <a:endCxn id="53" idx="2"/>
          </p:cNvCxnSpPr>
          <p:nvPr/>
        </p:nvCxnSpPr>
        <p:spPr>
          <a:xfrm flipV="1">
            <a:off x="2064463" y="2903681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46" idx="3"/>
            <a:endCxn id="54" idx="2"/>
          </p:cNvCxnSpPr>
          <p:nvPr/>
        </p:nvCxnSpPr>
        <p:spPr>
          <a:xfrm>
            <a:off x="2031125" y="3522384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46" idx="3"/>
            <a:endCxn id="55" idx="2"/>
          </p:cNvCxnSpPr>
          <p:nvPr/>
        </p:nvCxnSpPr>
        <p:spPr>
          <a:xfrm>
            <a:off x="2031125" y="3522384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2" idx="3"/>
            <a:endCxn id="53" idx="2"/>
          </p:cNvCxnSpPr>
          <p:nvPr/>
        </p:nvCxnSpPr>
        <p:spPr>
          <a:xfrm flipV="1">
            <a:off x="2102622" y="2903681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2" idx="3"/>
            <a:endCxn id="54" idx="2"/>
          </p:cNvCxnSpPr>
          <p:nvPr/>
        </p:nvCxnSpPr>
        <p:spPr>
          <a:xfrm flipV="1">
            <a:off x="2076253" y="3682251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2" idx="3"/>
            <a:endCxn id="55" idx="2"/>
          </p:cNvCxnSpPr>
          <p:nvPr/>
        </p:nvCxnSpPr>
        <p:spPr>
          <a:xfrm>
            <a:off x="2076253" y="4896857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 rot="5400000">
            <a:off x="5902402" y="411885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971495" y="2600036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992593" y="3408345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5960212" y="4664488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y</a:t>
            </a:r>
            <a:r>
              <a:rPr lang="en-US" altLang="zh-TW" sz="2800" baseline="-25000" dirty="0" smtClean="0"/>
              <a:t>10</a:t>
            </a:r>
            <a:endParaRPr lang="zh-TW" altLang="en-US" sz="28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22534" y="368027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841544" y="3934728"/>
            <a:ext cx="101427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Cost </a:t>
            </a:r>
          </a:p>
        </p:txBody>
      </p:sp>
      <p:sp>
        <p:nvSpPr>
          <p:cNvPr id="97" name="矩形 96"/>
          <p:cNvSpPr/>
          <p:nvPr/>
        </p:nvSpPr>
        <p:spPr>
          <a:xfrm>
            <a:off x="5964640" y="2675422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0.2</a:t>
            </a:r>
            <a:endParaRPr lang="zh-TW" altLang="en-US" sz="2400" dirty="0"/>
          </a:p>
        </p:txBody>
      </p:sp>
      <p:sp>
        <p:nvSpPr>
          <p:cNvPr id="100" name="矩形 99"/>
          <p:cNvSpPr/>
          <p:nvPr/>
        </p:nvSpPr>
        <p:spPr>
          <a:xfrm>
            <a:off x="5964641" y="3461006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0.3</a:t>
            </a:r>
            <a:endParaRPr lang="zh-TW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5960212" y="4701373"/>
            <a:ext cx="69031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0.5</a:t>
            </a:r>
            <a:endParaRPr lang="zh-TW" altLang="en-US" sz="2400" dirty="0"/>
          </a:p>
        </p:txBody>
      </p:sp>
      <p:pic>
        <p:nvPicPr>
          <p:cNvPr id="102" name="圖片 101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875875" y="1658335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3" name="文字方塊 102"/>
          <p:cNvSpPr txBox="1"/>
          <p:nvPr/>
        </p:nvSpPr>
        <p:spPr>
          <a:xfrm>
            <a:off x="4678601" y="1747396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“1”</a:t>
            </a:r>
            <a:endParaRPr lang="zh-TW" altLang="en-US" sz="2800" dirty="0"/>
          </a:p>
        </p:txBody>
      </p:sp>
      <p:pic>
        <p:nvPicPr>
          <p:cNvPr id="108" name="圖片 107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02038" y="3609330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11" name="群組 10"/>
          <p:cNvGrpSpPr/>
          <p:nvPr/>
        </p:nvGrpSpPr>
        <p:grpSpPr>
          <a:xfrm>
            <a:off x="7996358" y="2633241"/>
            <a:ext cx="654489" cy="2625052"/>
            <a:chOff x="7996358" y="2461791"/>
            <a:chExt cx="654489" cy="2625052"/>
          </a:xfrm>
        </p:grpSpPr>
        <p:sp>
          <p:nvSpPr>
            <p:cNvPr id="110" name="矩形 109"/>
            <p:cNvSpPr/>
            <p:nvPr/>
          </p:nvSpPr>
          <p:spPr>
            <a:xfrm>
              <a:off x="8062418" y="2461791"/>
              <a:ext cx="498951" cy="262505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 rot="5400000">
              <a:off x="8004608" y="394803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7996358" y="250893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baseline="-25000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8005216" y="3269035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0</a:t>
              </a:r>
              <a:endParaRPr lang="zh-TW" altLang="en-US" sz="2800" baseline="-25000" dirty="0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7996358" y="448933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0</a:t>
              </a:r>
              <a:endParaRPr lang="zh-TW" altLang="en-US" sz="2800" baseline="-25000" dirty="0"/>
            </a:p>
          </p:txBody>
        </p:sp>
      </p:grpSp>
      <p:sp>
        <p:nvSpPr>
          <p:cNvPr id="115" name="左-右雙向箭號 114"/>
          <p:cNvSpPr/>
          <p:nvPr/>
        </p:nvSpPr>
        <p:spPr>
          <a:xfrm>
            <a:off x="6737204" y="3516864"/>
            <a:ext cx="1187596" cy="3348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972457" y="1985736"/>
            <a:ext cx="2728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5333454" y="2009006"/>
            <a:ext cx="29872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962038" y="2018335"/>
            <a:ext cx="0" cy="148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8320750" y="2018335"/>
            <a:ext cx="0" cy="581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801564" y="2616028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4877408" y="26079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4879750" y="336783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4886778" y="461450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 rot="5400000">
            <a:off x="4884031" y="40336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14215" y="5626040"/>
            <a:ext cx="6754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Cost can be Euclidean distance or cross entropy of the network output and target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2589854" y="521897"/>
                <a:ext cx="60970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Given a set of network parameters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 smtClean="0"/>
                  <a:t>, each example has a cost value.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54" y="521897"/>
                <a:ext cx="6097064" cy="954107"/>
              </a:xfrm>
              <a:prstGeom prst="rect">
                <a:avLst/>
              </a:prstGeom>
              <a:blipFill rotWithShape="0">
                <a:blip r:embed="rId11"/>
                <a:stretch>
                  <a:fillRect l="-2100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817449" y="5341282"/>
            <a:ext cx="93063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 smtClean="0"/>
              <a:t>target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937189" y="4559415"/>
                <a:ext cx="790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189" y="4559415"/>
                <a:ext cx="790537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7" grpId="0" animBg="1"/>
      <p:bldP spid="100" grpId="0" animBg="1"/>
      <p:bldP spid="101" grpId="0" animBg="1"/>
      <p:bldP spid="103" grpId="0"/>
      <p:bldP spid="115" grpId="0" animBg="1"/>
      <p:bldP spid="117" grpId="0"/>
      <p:bldP spid="119" grpId="0"/>
      <p:bldP spid="3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Total Cost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727768" y="2298174"/>
            <a:ext cx="421911" cy="671513"/>
            <a:chOff x="510563" y="3417283"/>
            <a:chExt cx="421911" cy="671513"/>
          </a:xfrm>
        </p:grpSpPr>
        <p:sp>
          <p:nvSpPr>
            <p:cNvPr id="19" name="矩形 1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27768" y="3245279"/>
            <a:ext cx="421910" cy="671513"/>
            <a:chOff x="510564" y="3417283"/>
            <a:chExt cx="421910" cy="671513"/>
          </a:xfrm>
        </p:grpSpPr>
        <p:sp>
          <p:nvSpPr>
            <p:cNvPr id="22" name="矩形 2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723759" y="5606623"/>
            <a:ext cx="429926" cy="671513"/>
            <a:chOff x="506555" y="3417283"/>
            <a:chExt cx="429926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06555" y="3522206"/>
              <a:ext cx="4299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err="1" smtClean="0"/>
                <a:t>x</a:t>
              </a:r>
              <a:r>
                <a:rPr lang="en-US" altLang="zh-TW" sz="2400" baseline="30000" dirty="0" err="1" smtClean="0"/>
                <a:t>R</a:t>
              </a:r>
              <a:endParaRPr lang="zh-TW" altLang="en-US" sz="2400" baseline="30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2527693" y="230074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2527693" y="323945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527693" y="5594978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1585319" y="4930674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2658584" y="4919031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2096310" y="263392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093349" y="358103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2093348" y="593655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496559" y="2628722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493598" y="357582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3493597" y="593135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3895074" y="2298174"/>
            <a:ext cx="428323" cy="671513"/>
            <a:chOff x="507357" y="3417283"/>
            <a:chExt cx="428323" cy="671513"/>
          </a:xfrm>
        </p:grpSpPr>
        <p:sp>
          <p:nvSpPr>
            <p:cNvPr id="39" name="矩形 3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895074" y="3245279"/>
            <a:ext cx="428323" cy="671513"/>
            <a:chOff x="507358" y="3417283"/>
            <a:chExt cx="428323" cy="671513"/>
          </a:xfrm>
        </p:grpSpPr>
        <p:sp>
          <p:nvSpPr>
            <p:cNvPr id="42" name="矩形 4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7358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 smtClean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891065" y="5606623"/>
            <a:ext cx="436338" cy="671513"/>
            <a:chOff x="503349" y="3417283"/>
            <a:chExt cx="436338" cy="671513"/>
          </a:xfrm>
        </p:grpSpPr>
        <p:sp>
          <p:nvSpPr>
            <p:cNvPr id="45" name="矩形 4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03349" y="3522206"/>
              <a:ext cx="4363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err="1"/>
                <a:t>y</a:t>
              </a:r>
              <a:r>
                <a:rPr lang="en-US" altLang="zh-TW" sz="2400" baseline="30000" dirty="0" err="1" smtClean="0"/>
                <a:t>R</a:t>
              </a:r>
              <a:endParaRPr lang="zh-TW" altLang="en-US" sz="2400" baseline="30000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4913118" y="2298174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913117" y="3245279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4913117" y="560662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902677" y="2471777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677" y="2471777"/>
                <a:ext cx="391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50" t="-16393" r="-5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913117" y="3407287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17" y="3407287"/>
                <a:ext cx="39805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462" t="-1803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888687" y="5803879"/>
                <a:ext cx="422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87" y="5803879"/>
                <a:ext cx="42248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391" t="-16393" r="-4492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-右雙向箭號 52"/>
          <p:cNvSpPr/>
          <p:nvPr/>
        </p:nvSpPr>
        <p:spPr>
          <a:xfrm>
            <a:off x="4254704" y="25901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左-右雙向箭號 53"/>
          <p:cNvSpPr/>
          <p:nvPr/>
        </p:nvSpPr>
        <p:spPr>
          <a:xfrm>
            <a:off x="4249342" y="35108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左-右雙向箭號 54"/>
          <p:cNvSpPr/>
          <p:nvPr/>
        </p:nvSpPr>
        <p:spPr>
          <a:xfrm>
            <a:off x="4249276" y="5851855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161190" y="2830046"/>
                <a:ext cx="788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90" y="2830046"/>
                <a:ext cx="78829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30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 rot="5400000">
            <a:off x="3746853" y="4967195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 rot="5400000">
            <a:off x="4749949" y="4954287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>
            <a:off x="1724616" y="4152253"/>
            <a:ext cx="421910" cy="671513"/>
            <a:chOff x="510564" y="3417283"/>
            <a:chExt cx="421910" cy="671513"/>
          </a:xfrm>
        </p:grpSpPr>
        <p:sp>
          <p:nvSpPr>
            <p:cNvPr id="65" name="矩形 6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67" name="矩形 66"/>
          <p:cNvSpPr/>
          <p:nvPr/>
        </p:nvSpPr>
        <p:spPr>
          <a:xfrm>
            <a:off x="2524541" y="4146429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2090197" y="4488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490446" y="448280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/>
          <p:cNvGrpSpPr/>
          <p:nvPr/>
        </p:nvGrpSpPr>
        <p:grpSpPr>
          <a:xfrm>
            <a:off x="3891923" y="4152253"/>
            <a:ext cx="428322" cy="671513"/>
            <a:chOff x="507359" y="3417283"/>
            <a:chExt cx="428322" cy="671513"/>
          </a:xfrm>
        </p:grpSpPr>
        <p:sp>
          <p:nvSpPr>
            <p:cNvPr id="71" name="矩形 70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507359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4909965" y="415225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4909965" y="4314261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965" y="4314261"/>
                <a:ext cx="3980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182" t="-18333" r="-4697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左-右雙向箭號 74"/>
          <p:cNvSpPr/>
          <p:nvPr/>
        </p:nvSpPr>
        <p:spPr>
          <a:xfrm>
            <a:off x="4246190" y="4417822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87" y="1640875"/>
            <a:ext cx="358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For all training data …</a:t>
            </a:r>
            <a:endParaRPr lang="zh-TW" altLang="en-US" sz="2800" dirty="0"/>
          </a:p>
        </p:txBody>
      </p:sp>
      <p:pic>
        <p:nvPicPr>
          <p:cNvPr id="90" name="圖片 89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15322" y="2314599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2" name="圖片 9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94572" y="3258994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3" name="圖片 9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4572" y="413958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4" name="圖片 93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94572" y="5594978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115440" y="2164095"/>
                <a:ext cx="2683940" cy="1209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440" y="2164095"/>
                <a:ext cx="2683940" cy="120924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658933" y="4938976"/>
                <a:ext cx="3122536" cy="1408334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Find the 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that minimize this value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933" y="4938976"/>
                <a:ext cx="3122536" cy="140833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5546325" y="1650744"/>
            <a:ext cx="18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Total Cost: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5579001" y="3498631"/>
                <a:ext cx="342594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How bad the network parameters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 smtClean="0"/>
                  <a:t> is on this task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01" y="3498631"/>
                <a:ext cx="3425940" cy="1384995"/>
              </a:xfrm>
              <a:prstGeom prst="rect">
                <a:avLst/>
              </a:prstGeom>
              <a:blipFill rotWithShape="0">
                <a:blip r:embed="rId14"/>
                <a:stretch>
                  <a:fillRect l="-3559" t="-4405" r="-3025" b="-11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4163084" y="3717652"/>
                <a:ext cx="794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084" y="3717652"/>
                <a:ext cx="794898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23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4150147" y="4724821"/>
                <a:ext cx="794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47" y="4724821"/>
                <a:ext cx="79489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23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150869" y="6228426"/>
                <a:ext cx="8193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69" y="6228426"/>
                <a:ext cx="819327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8955" t="-1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5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 animBg="1"/>
      <p:bldP spid="77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Gradient Descent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-20166" y="1345273"/>
            <a:ext cx="7092867" cy="5365372"/>
            <a:chOff x="706835" y="2011916"/>
            <a:chExt cx="6113826" cy="46247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橢圓 8"/>
          <p:cNvSpPr/>
          <p:nvPr/>
        </p:nvSpPr>
        <p:spPr>
          <a:xfrm>
            <a:off x="1431899" y="527007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1553145" y="4580623"/>
            <a:ext cx="224999" cy="726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281272" y="150971"/>
            <a:ext cx="358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Assume there are only two parameters 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and w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 in a network.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329120" y="2064816"/>
            <a:ext cx="467868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colors represent the value of C.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Randomly pick a starting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3704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Compute the negative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3713" t="-4061" r="-1485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968061" y="4503750"/>
                <a:ext cx="1265026" cy="3693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061" y="4503750"/>
                <a:ext cx="126502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Times the learning rate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3713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向右箭號 31"/>
          <p:cNvSpPr/>
          <p:nvPr/>
        </p:nvSpPr>
        <p:spPr>
          <a:xfrm>
            <a:off x="6687063" y="4181135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6681378" y="5654219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436385" y="5052101"/>
                <a:ext cx="3980705" cy="95885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TW" altLang="en-US" sz="28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85" y="5052101"/>
                <a:ext cx="3980705" cy="9588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46276" y="4127807"/>
                <a:ext cx="1435971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6" y="4127807"/>
                <a:ext cx="1435971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1574978" y="4358885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681378" y="1259802"/>
                <a:ext cx="20042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378" y="1259802"/>
                <a:ext cx="2004267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859304" y="1372739"/>
            <a:ext cx="331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Error Surface</a:t>
            </a:r>
            <a:endParaRPr lang="zh-TW" altLang="en-US" sz="2800" dirty="0"/>
          </a:p>
        </p:txBody>
      </p:sp>
      <p:sp>
        <p:nvSpPr>
          <p:cNvPr id="37" name="橢圓 36"/>
          <p:cNvSpPr/>
          <p:nvPr/>
        </p:nvSpPr>
        <p:spPr>
          <a:xfrm>
            <a:off x="3527815" y="376499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776908" y="3666142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908" y="3666142"/>
                <a:ext cx="45889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9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1" grpId="0" animBg="1"/>
      <p:bldP spid="22" grpId="0"/>
      <p:bldP spid="23" grpId="0"/>
      <p:bldP spid="25" grpId="0"/>
      <p:bldP spid="26" grpId="0" animBg="1"/>
      <p:bldP spid="27" grpId="0" animBg="1"/>
      <p:bldP spid="27" grpId="1" animBg="1"/>
      <p:bldP spid="30" grpId="0"/>
      <p:bldP spid="31" grpId="0"/>
      <p:bldP spid="32" grpId="0" animBg="1"/>
      <p:bldP spid="33" grpId="0" animBg="1"/>
      <p:bldP spid="24" grpId="0" animBg="1"/>
      <p:bldP spid="29" grpId="0" animBg="1"/>
      <p:bldP spid="35" grpId="0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-20166" y="1345273"/>
            <a:ext cx="7092867" cy="5365372"/>
            <a:chOff x="706835" y="2011916"/>
            <a:chExt cx="6113826" cy="46247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橢圓 8"/>
          <p:cNvSpPr/>
          <p:nvPr/>
        </p:nvSpPr>
        <p:spPr>
          <a:xfrm>
            <a:off x="1431899" y="527007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Compute the negative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73" y="2880131"/>
                <a:ext cx="2463590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3713" t="-4061" r="-1485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989" y="4142216"/>
                <a:ext cx="147790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05" y="5269497"/>
                <a:ext cx="45889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Times the learning rate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918" y="4636603"/>
                <a:ext cx="2463590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3713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58" y="5619542"/>
                <a:ext cx="1675972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向右箭號 31"/>
          <p:cNvSpPr/>
          <p:nvPr/>
        </p:nvSpPr>
        <p:spPr>
          <a:xfrm>
            <a:off x="6687063" y="4181135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6681378" y="5654219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1574978" y="4358885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1809148" y="415427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069654" y="4153694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54" y="4153694"/>
                <a:ext cx="458899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/>
          <p:nvPr/>
        </p:nvCxnSpPr>
        <p:spPr>
          <a:xfrm flipV="1">
            <a:off x="1968061" y="3942136"/>
            <a:ext cx="267554" cy="238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349553" y="3895971"/>
                <a:ext cx="1258421" cy="3693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53" y="3895971"/>
                <a:ext cx="1258421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65867" y="3478955"/>
                <a:ext cx="1429366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67" y="3478955"/>
                <a:ext cx="142936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 flipV="1">
            <a:off x="1928821" y="3893346"/>
            <a:ext cx="389681" cy="32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304108" y="371029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721746" y="3818353"/>
                <a:ext cx="1265026" cy="3693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46" y="3818353"/>
                <a:ext cx="1265026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151304" y="3243206"/>
                <a:ext cx="1435970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04" y="3243206"/>
                <a:ext cx="1435970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802411" y="3377289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11" y="3377289"/>
                <a:ext cx="458899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/>
          <p:cNvCxnSpPr/>
          <p:nvPr/>
        </p:nvCxnSpPr>
        <p:spPr>
          <a:xfrm flipV="1">
            <a:off x="2508484" y="3710295"/>
            <a:ext cx="526048" cy="61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2504477" y="3735101"/>
            <a:ext cx="305685" cy="35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859304" y="1644462"/>
            <a:ext cx="3876724" cy="9453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Eventually, we would reach a minima …..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Randomly pick a starting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231" y="1948459"/>
                <a:ext cx="2463590" cy="830997"/>
              </a:xfrm>
              <a:prstGeom prst="rect">
                <a:avLst/>
              </a:prstGeom>
              <a:blipFill rotWithShape="0">
                <a:blip r:embed="rId21"/>
                <a:stretch>
                  <a:fillRect l="-3704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5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6" grpId="0" animBg="1"/>
      <p:bldP spid="36" grpId="1" animBg="1"/>
      <p:bldP spid="37" grpId="0" animBg="1"/>
      <p:bldP spid="37" grpId="1" animBg="1"/>
      <p:bldP spid="39" grpId="0" animBg="1"/>
      <p:bldP spid="40" grpId="0" animBg="1"/>
      <p:bldP spid="40" grpId="1" animBg="1"/>
      <p:bldP spid="41" grpId="0" animBg="1"/>
      <p:bldP spid="4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Minima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Gradient descent never guarantee global minima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7519" y="2320604"/>
            <a:ext cx="5417088" cy="4338638"/>
            <a:chOff x="2141628" y="1985961"/>
            <a:chExt cx="5417088" cy="433863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7793" y="1985961"/>
              <a:ext cx="5260923" cy="43386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141628" y="3738534"/>
                  <a:ext cx="31233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628" y="3738534"/>
                  <a:ext cx="312330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427448" y="5437129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448" y="5437129"/>
                  <a:ext cx="493212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6309167" y="5396258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167" y="5396258"/>
                  <a:ext cx="5014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347965" y="2331544"/>
                <a:ext cx="2510854" cy="95410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Different initial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965" y="2331544"/>
                <a:ext cx="2510854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347965" y="3934155"/>
            <a:ext cx="356235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Reach different minima, so different results</a:t>
            </a:r>
            <a:endParaRPr lang="zh-TW" altLang="en-US" sz="2800" dirty="0"/>
          </a:p>
        </p:txBody>
      </p:sp>
      <p:sp>
        <p:nvSpPr>
          <p:cNvPr id="11" name="向下箭號 10"/>
          <p:cNvSpPr/>
          <p:nvPr/>
        </p:nvSpPr>
        <p:spPr>
          <a:xfrm>
            <a:off x="6159412" y="3354081"/>
            <a:ext cx="641261" cy="5379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72000" y="502227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2400" dirty="0"/>
              <a:t>Who is Afraid of Non-Convex Loss Functions?</a:t>
            </a:r>
          </a:p>
          <a:p>
            <a:pPr lvl="1"/>
            <a:r>
              <a:rPr lang="en-US" altLang="zh-TW" sz="2400" u="sng" dirty="0"/>
              <a:t>http://videolectures.net/eml07_lecun_wia/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939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086227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6970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62409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5070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64487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10327" y="5813320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Besides local minima ……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09536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226140" y="397251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55032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01390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21269" y="175520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cost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19576" y="6050224"/>
            <a:ext cx="254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</a:t>
            </a:r>
            <a:r>
              <a:rPr lang="en-US" altLang="zh-TW" sz="2400" dirty="0" smtClean="0"/>
              <a:t>arameter space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13390" y="1945244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9185" y="3608094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Stuck at local minima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1009471" y="264796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707566" y="5250879"/>
                <a:ext cx="1053142" cy="8139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566" y="5250879"/>
                <a:ext cx="1053142" cy="8139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2491271" y="384731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20922" y="2819014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Stuck at saddle point</a:t>
            </a:r>
            <a:endParaRPr lang="zh-TW" altLang="en-US" sz="2800" dirty="0"/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6687216" y="4131315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03879" y="3281010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3031610" y="2899351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738592" y="5212030"/>
                <a:ext cx="1053142" cy="8139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592" y="5212030"/>
                <a:ext cx="1053142" cy="813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988708" y="5227198"/>
                <a:ext cx="1053142" cy="8139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08" y="5227198"/>
                <a:ext cx="1053142" cy="813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1194210" y="584697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706138" y="584127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434604" y="581682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6375849" y="582502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68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physical </a:t>
            </a:r>
            <a:r>
              <a:rPr lang="en-US" altLang="zh-TW" dirty="0" smtClean="0"/>
              <a:t>world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896815" y="25191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36685" y="1896208"/>
                  <a:pt x="1019908" y="2356339"/>
                </a:cubicBezTo>
                <a:cubicBezTo>
                  <a:pt x="1603131" y="2816470"/>
                  <a:pt x="2872154" y="2631831"/>
                  <a:pt x="3499339" y="2760785"/>
                </a:cubicBezTo>
                <a:cubicBezTo>
                  <a:pt x="4126524" y="2889739"/>
                  <a:pt x="4396154" y="3156439"/>
                  <a:pt x="4783016" y="3130062"/>
                </a:cubicBezTo>
                <a:cubicBezTo>
                  <a:pt x="5169878" y="3103685"/>
                  <a:pt x="5506916" y="2725615"/>
                  <a:pt x="5820508" y="2602523"/>
                </a:cubicBezTo>
                <a:cubicBezTo>
                  <a:pt x="6134100" y="2479431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55076" y="238420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596661" y="447090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655650" y="462326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529860" y="3152182"/>
            <a:ext cx="316523" cy="110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428996" y="4892428"/>
            <a:ext cx="800646" cy="648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381011" y="4693609"/>
            <a:ext cx="495842" cy="1460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28996" y="2812454"/>
            <a:ext cx="508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How about put this phenomenon in gradient descent?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25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26459" y="2383674"/>
            <a:ext cx="1856075" cy="426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/>
          <p:nvPr/>
        </p:nvCxnSpPr>
        <p:spPr>
          <a:xfrm>
            <a:off x="7245157" y="4307839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347542" y="4307839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445082" y="5035084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1158073" y="21127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862066" y="5655280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62066" y="2144234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8603" y="169832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cost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5133767" y="471856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263133" y="214423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640983" y="1994360"/>
            <a:ext cx="456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Movement </a:t>
            </a:r>
            <a:r>
              <a:rPr lang="en-US" altLang="zh-TW" sz="2400" dirty="0"/>
              <a:t>= </a:t>
            </a:r>
            <a:endParaRPr lang="en-US" altLang="zh-TW" sz="2400" dirty="0" smtClean="0"/>
          </a:p>
          <a:p>
            <a:r>
              <a:rPr lang="en-US" altLang="zh-TW" sz="2400" dirty="0" smtClean="0"/>
              <a:t>Negative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Gradient + Momentum </a:t>
            </a:r>
            <a:endParaRPr lang="zh-TW" altLang="en-US" sz="24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690739" y="5818792"/>
            <a:ext cx="591707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690739" y="5498508"/>
            <a:ext cx="6189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919863" y="390968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6749242" y="5479503"/>
            <a:ext cx="45912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7314392" y="5801394"/>
            <a:ext cx="342708" cy="419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580243" y="6127080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Gradient 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016322" y="4149426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483523" y="5482222"/>
            <a:ext cx="3398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823353" y="5479503"/>
            <a:ext cx="848453" cy="15695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5576002" y="5833701"/>
            <a:ext cx="77724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560497" y="2731772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1474622" y="555244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239484" y="5552109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359885" y="55694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46439" y="553377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4063842" y="307139"/>
            <a:ext cx="4586408" cy="1384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Still not guarantee reaching global minima, but give some hope ……</a:t>
            </a:r>
            <a:endParaRPr lang="zh-TW" altLang="en-US" sz="2800" dirty="0"/>
          </a:p>
        </p:txBody>
      </p:sp>
      <p:grpSp>
        <p:nvGrpSpPr>
          <p:cNvPr id="78" name="群組 77"/>
          <p:cNvGrpSpPr/>
          <p:nvPr/>
        </p:nvGrpSpPr>
        <p:grpSpPr>
          <a:xfrm>
            <a:off x="3774185" y="2875253"/>
            <a:ext cx="3968486" cy="1363780"/>
            <a:chOff x="4244734" y="2308754"/>
            <a:chExt cx="3968486" cy="136378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4947979" y="2308754"/>
              <a:ext cx="3265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Negative of Gradient</a:t>
              </a:r>
              <a:endParaRPr lang="zh-TW" altLang="en-US" sz="2400" dirty="0"/>
            </a:p>
          </p:txBody>
        </p:sp>
        <p:cxnSp>
          <p:nvCxnSpPr>
            <p:cNvPr id="32" name="直線單箭頭接點 31"/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955188" y="2754441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Momentum</a:t>
              </a:r>
              <a:endParaRPr lang="zh-TW" altLang="en-US" sz="24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947979" y="3210869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Real Movement</a:t>
              </a:r>
              <a:endParaRPr lang="zh-TW" altLang="en-US" sz="2400" dirty="0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5576002" y="5525983"/>
            <a:ext cx="77724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290322" y="5476592"/>
            <a:ext cx="652424" cy="1119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514278" y="5823538"/>
            <a:ext cx="115752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7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 animBg="1"/>
      <p:bldP spid="55" grpId="0" animBg="1"/>
      <p:bldP spid="68" grpId="0"/>
      <p:bldP spid="37" grpId="0" animBg="1"/>
      <p:bldP spid="46" grpId="0" animBg="1"/>
      <p:bldP spid="47" grpId="0" animBg="1"/>
      <p:bldP spid="49" grpId="0" animBg="1"/>
      <p:bldP spid="50" grpId="0" animBg="1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Mini-batch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258864" y="1778496"/>
            <a:ext cx="421911" cy="671513"/>
            <a:chOff x="510563" y="3417283"/>
            <a:chExt cx="421911" cy="671513"/>
          </a:xfrm>
        </p:grpSpPr>
        <p:sp>
          <p:nvSpPr>
            <p:cNvPr id="5" name="矩形 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2058789" y="178106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 rot="5400000">
            <a:off x="2281307" y="332380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627406" y="211425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027655" y="210904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26170" y="1778496"/>
            <a:ext cx="428323" cy="671513"/>
            <a:chOff x="507357" y="3417283"/>
            <a:chExt cx="428323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4444214" y="1778496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462" t="-1639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-右雙向箭號 38"/>
          <p:cNvSpPr/>
          <p:nvPr/>
        </p:nvSpPr>
        <p:spPr>
          <a:xfrm>
            <a:off x="3785800" y="207047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927373" y="2265204"/>
                <a:ext cx="350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73" y="2265204"/>
                <a:ext cx="3506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966" t="-1667" r="-689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1209850" y="2586461"/>
            <a:ext cx="526106" cy="671513"/>
            <a:chOff x="458466" y="3417283"/>
            <a:chExt cx="526106" cy="671513"/>
          </a:xfrm>
        </p:grpSpPr>
        <p:sp>
          <p:nvSpPr>
            <p:cNvPr id="48" name="矩形 47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2061873" y="258063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1627529" y="2922216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3027778" y="291700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3377157" y="2586461"/>
            <a:ext cx="532518" cy="671513"/>
            <a:chOff x="455261" y="3417283"/>
            <a:chExt cx="532518" cy="671513"/>
          </a:xfrm>
        </p:grpSpPr>
        <p:sp>
          <p:nvSpPr>
            <p:cNvPr id="54" name="矩形 53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4447297" y="2586461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953" t="-18333" r="-3372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-右雙向箭號 57"/>
          <p:cNvSpPr/>
          <p:nvPr/>
        </p:nvSpPr>
        <p:spPr>
          <a:xfrm>
            <a:off x="3783522" y="285203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926811" y="3109079"/>
                <a:ext cx="4871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11" y="3109079"/>
                <a:ext cx="4871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750" r="-5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圖片 59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3541" y="1961431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1" name="圖片 60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11991" y="4331374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2" name="圖片 6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24563" y="2718563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3" name="圖片 6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78436" y="5322008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65" name="群組 64"/>
          <p:cNvGrpSpPr/>
          <p:nvPr/>
        </p:nvGrpSpPr>
        <p:grpSpPr>
          <a:xfrm>
            <a:off x="1244871" y="4218355"/>
            <a:ext cx="421910" cy="671513"/>
            <a:chOff x="510564" y="3417283"/>
            <a:chExt cx="421910" cy="671513"/>
          </a:xfrm>
        </p:grpSpPr>
        <p:sp>
          <p:nvSpPr>
            <p:cNvPr id="66" name="矩形 6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68" name="矩形 67"/>
          <p:cNvSpPr/>
          <p:nvPr/>
        </p:nvSpPr>
        <p:spPr>
          <a:xfrm>
            <a:off x="2044795" y="422092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2266552" y="590866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1613412" y="455411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013661" y="4548903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3412177" y="4218355"/>
            <a:ext cx="428322" cy="671513"/>
            <a:chOff x="507358" y="3417283"/>
            <a:chExt cx="428322" cy="671513"/>
          </a:xfrm>
        </p:grpSpPr>
        <p:sp>
          <p:nvSpPr>
            <p:cNvPr id="73" name="矩形 72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7358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4430220" y="4218355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462" t="-16393" r="-4923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左-右雙向箭號 76"/>
          <p:cNvSpPr/>
          <p:nvPr/>
        </p:nvSpPr>
        <p:spPr>
          <a:xfrm>
            <a:off x="3771806" y="45103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3913379" y="4705063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79" y="4705063"/>
                <a:ext cx="35727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339" r="-678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1210370" y="5171460"/>
            <a:ext cx="526106" cy="671513"/>
            <a:chOff x="458466" y="3417283"/>
            <a:chExt cx="526106" cy="671513"/>
          </a:xfrm>
        </p:grpSpPr>
        <p:sp>
          <p:nvSpPr>
            <p:cNvPr id="80" name="矩形 79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2" name="矩形 81"/>
          <p:cNvSpPr/>
          <p:nvPr/>
        </p:nvSpPr>
        <p:spPr>
          <a:xfrm>
            <a:off x="2062393" y="516563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83" name="直線單箭頭接點 82"/>
          <p:cNvCxnSpPr/>
          <p:nvPr/>
        </p:nvCxnSpPr>
        <p:spPr>
          <a:xfrm flipV="1">
            <a:off x="1628049" y="5507215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3028298" y="5502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3377677" y="5171460"/>
            <a:ext cx="532518" cy="671513"/>
            <a:chOff x="455261" y="3417283"/>
            <a:chExt cx="532518" cy="671513"/>
          </a:xfrm>
        </p:grpSpPr>
        <p:sp>
          <p:nvSpPr>
            <p:cNvPr id="86" name="矩形 8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8" name="矩形 87"/>
          <p:cNvSpPr/>
          <p:nvPr/>
        </p:nvSpPr>
        <p:spPr>
          <a:xfrm>
            <a:off x="4447817" y="5171460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4118" t="-18333" r="-3529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-右雙向箭號 89"/>
          <p:cNvSpPr/>
          <p:nvPr/>
        </p:nvSpPr>
        <p:spPr>
          <a:xfrm>
            <a:off x="3784042" y="54370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3927331" y="5694078"/>
                <a:ext cx="4805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31" y="5694078"/>
                <a:ext cx="48051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924" r="-506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5201054" y="1834082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Pick the 1</a:t>
            </a:r>
            <a:r>
              <a:rPr lang="en-US" altLang="zh-TW" sz="2400" baseline="30000" dirty="0" smtClean="0"/>
              <a:t>st</a:t>
            </a:r>
            <a:r>
              <a:rPr lang="en-US" altLang="zh-TW" sz="2400" dirty="0" smtClean="0"/>
              <a:t> batch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66387" y="1371722"/>
                <a:ext cx="3438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Wingdings" panose="05000000000000000000" pitchFamily="2" charset="2"/>
                  <a:buChar char="Ø"/>
                </a:pPr>
                <a:r>
                  <a:rPr lang="en-US" altLang="zh-TW" sz="2400" dirty="0" smtClean="0"/>
                  <a:t>Randomly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87" y="1371722"/>
                <a:ext cx="3438906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4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5802640" y="2782316"/>
                <a:ext cx="2654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40" y="2782316"/>
                <a:ext cx="265418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299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文字方塊 96"/>
          <p:cNvSpPr txBox="1"/>
          <p:nvPr/>
        </p:nvSpPr>
        <p:spPr>
          <a:xfrm>
            <a:off x="5214990" y="3136165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Pick </a:t>
            </a:r>
            <a:r>
              <a:rPr lang="en-US" altLang="zh-TW" sz="2400" dirty="0" smtClean="0"/>
              <a:t>the 2</a:t>
            </a:r>
            <a:r>
              <a:rPr lang="en-US" altLang="zh-TW" sz="2400" baseline="30000" dirty="0" smtClean="0"/>
              <a:t>nd</a:t>
            </a:r>
            <a:r>
              <a:rPr lang="en-US" altLang="zh-TW" sz="2400" dirty="0" smtClean="0"/>
              <a:t> batch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5795308" y="4100090"/>
                <a:ext cx="26475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4100090"/>
                <a:ext cx="26475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304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字方塊 101"/>
          <p:cNvSpPr txBox="1"/>
          <p:nvPr/>
        </p:nvSpPr>
        <p:spPr>
          <a:xfrm rot="5400000">
            <a:off x="6523363" y="4589259"/>
            <a:ext cx="75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baseline="30000" dirty="0"/>
          </a:p>
        </p:txBody>
      </p:sp>
      <p:sp>
        <p:nvSpPr>
          <p:cNvPr id="107" name="文字方塊 106"/>
          <p:cNvSpPr txBox="1"/>
          <p:nvPr/>
        </p:nvSpPr>
        <p:spPr>
          <a:xfrm rot="16200000">
            <a:off x="-479666" y="2468681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 rot="16200000">
            <a:off x="-488377" y="4939476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48662" y="1634942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8662" y="4132044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5409668" y="4981322"/>
            <a:ext cx="3156953" cy="13145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/>
              <a:t>C is different each time when we update parameters!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5795308" y="2319763"/>
                <a:ext cx="2361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2319763"/>
                <a:ext cx="2361929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842" t="-1667" r="-51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5809244" y="3664294"/>
                <a:ext cx="2361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244" y="3664294"/>
                <a:ext cx="23619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842" r="-51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1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98" grpId="0"/>
      <p:bldP spid="102" grpId="0"/>
      <p:bldP spid="111" grpId="0" animBg="1"/>
      <p:bldP spid="112" grpId="0"/>
      <p:bldP spid="1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Mini-batch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51" y="2448719"/>
            <a:ext cx="4076700" cy="310515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81025" y="1866037"/>
            <a:ext cx="394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Original Gradient Descent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876201" y="1866037"/>
            <a:ext cx="394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With Mini-batch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39008" y="3349249"/>
            <a:ext cx="150825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unstable</a:t>
            </a:r>
            <a:endParaRPr lang="zh-TW" altLang="en-US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458244"/>
            <a:ext cx="4029075" cy="309562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278554" y="5963681"/>
            <a:ext cx="658689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The colors represent the total C on all training data.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01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08864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24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Mini-batch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258864" y="1778496"/>
            <a:ext cx="421911" cy="671513"/>
            <a:chOff x="510563" y="3417283"/>
            <a:chExt cx="421911" cy="671513"/>
          </a:xfrm>
        </p:grpSpPr>
        <p:sp>
          <p:nvSpPr>
            <p:cNvPr id="5" name="矩形 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2058789" y="178106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 rot="5400000">
            <a:off x="2281307" y="332380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627406" y="211425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027655" y="210904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26170" y="1778496"/>
            <a:ext cx="428323" cy="671513"/>
            <a:chOff x="507357" y="3417283"/>
            <a:chExt cx="428323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4444214" y="1778496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462" t="-1639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-右雙向箭號 38"/>
          <p:cNvSpPr/>
          <p:nvPr/>
        </p:nvSpPr>
        <p:spPr>
          <a:xfrm>
            <a:off x="3785800" y="207047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927373" y="2265204"/>
                <a:ext cx="407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73" y="2265204"/>
                <a:ext cx="4072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418" t="-1667" r="-597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1209850" y="2586461"/>
            <a:ext cx="526106" cy="671513"/>
            <a:chOff x="458466" y="3417283"/>
            <a:chExt cx="526106" cy="671513"/>
          </a:xfrm>
        </p:grpSpPr>
        <p:sp>
          <p:nvSpPr>
            <p:cNvPr id="48" name="矩形 47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2061873" y="258063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1627529" y="2922216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3027778" y="291700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3377157" y="2586461"/>
            <a:ext cx="532518" cy="671513"/>
            <a:chOff x="455261" y="3417283"/>
            <a:chExt cx="532518" cy="671513"/>
          </a:xfrm>
        </p:grpSpPr>
        <p:sp>
          <p:nvSpPr>
            <p:cNvPr id="54" name="矩形 53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4447297" y="2586461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953" t="-18333" r="-3372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-右雙向箭號 57"/>
          <p:cNvSpPr/>
          <p:nvPr/>
        </p:nvSpPr>
        <p:spPr>
          <a:xfrm>
            <a:off x="3783522" y="285203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926811" y="3109079"/>
                <a:ext cx="543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11" y="3109079"/>
                <a:ext cx="5437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360" r="-449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圖片 59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3541" y="1961431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1" name="圖片 60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11991" y="4331374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2" name="圖片 6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24563" y="2718563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3" name="圖片 6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78436" y="5322008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65" name="群組 64"/>
          <p:cNvGrpSpPr/>
          <p:nvPr/>
        </p:nvGrpSpPr>
        <p:grpSpPr>
          <a:xfrm>
            <a:off x="1244871" y="4218355"/>
            <a:ext cx="421910" cy="671513"/>
            <a:chOff x="510564" y="3417283"/>
            <a:chExt cx="421910" cy="671513"/>
          </a:xfrm>
        </p:grpSpPr>
        <p:sp>
          <p:nvSpPr>
            <p:cNvPr id="66" name="矩形 6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68" name="矩形 67"/>
          <p:cNvSpPr/>
          <p:nvPr/>
        </p:nvSpPr>
        <p:spPr>
          <a:xfrm>
            <a:off x="2044795" y="422092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2266552" y="590866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1613412" y="455411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013661" y="4548903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3412177" y="4218355"/>
            <a:ext cx="428322" cy="671513"/>
            <a:chOff x="507358" y="3417283"/>
            <a:chExt cx="428322" cy="671513"/>
          </a:xfrm>
        </p:grpSpPr>
        <p:sp>
          <p:nvSpPr>
            <p:cNvPr id="73" name="矩形 72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7358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4430220" y="4218355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462" t="-16393" r="-4923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左-右雙向箭號 76"/>
          <p:cNvSpPr/>
          <p:nvPr/>
        </p:nvSpPr>
        <p:spPr>
          <a:xfrm>
            <a:off x="3771806" y="45103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3913379" y="4705063"/>
                <a:ext cx="413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79" y="4705063"/>
                <a:ext cx="41389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647" r="-588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1210370" y="5171460"/>
            <a:ext cx="526106" cy="671513"/>
            <a:chOff x="458466" y="3417283"/>
            <a:chExt cx="526106" cy="671513"/>
          </a:xfrm>
        </p:grpSpPr>
        <p:sp>
          <p:nvSpPr>
            <p:cNvPr id="80" name="矩形 79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2" name="矩形 81"/>
          <p:cNvSpPr/>
          <p:nvPr/>
        </p:nvSpPr>
        <p:spPr>
          <a:xfrm>
            <a:off x="2062393" y="516563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NN</a:t>
            </a:r>
            <a:endParaRPr lang="zh-TW" altLang="en-US" sz="2400" dirty="0"/>
          </a:p>
        </p:txBody>
      </p:sp>
      <p:cxnSp>
        <p:nvCxnSpPr>
          <p:cNvPr id="83" name="直線單箭頭接點 82"/>
          <p:cNvCxnSpPr/>
          <p:nvPr/>
        </p:nvCxnSpPr>
        <p:spPr>
          <a:xfrm flipV="1">
            <a:off x="1628049" y="5507215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3028298" y="5502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3377677" y="5171460"/>
            <a:ext cx="532518" cy="671513"/>
            <a:chOff x="455261" y="3417283"/>
            <a:chExt cx="532518" cy="671513"/>
          </a:xfrm>
        </p:grpSpPr>
        <p:sp>
          <p:nvSpPr>
            <p:cNvPr id="86" name="矩形 8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r>
                <a:rPr lang="en-US" altLang="zh-TW" sz="2400" baseline="30000" dirty="0" smtClean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8" name="矩形 87"/>
          <p:cNvSpPr/>
          <p:nvPr/>
        </p:nvSpPr>
        <p:spPr>
          <a:xfrm>
            <a:off x="4447817" y="5171460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4118" t="-18333" r="-3529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-右雙向箭號 89"/>
          <p:cNvSpPr/>
          <p:nvPr/>
        </p:nvSpPr>
        <p:spPr>
          <a:xfrm>
            <a:off x="3784042" y="54370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3927331" y="5694078"/>
                <a:ext cx="5371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31" y="5694078"/>
                <a:ext cx="537135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2500" r="-454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5201054" y="1834082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Pick the 1</a:t>
            </a:r>
            <a:r>
              <a:rPr lang="en-US" altLang="zh-TW" sz="2400" baseline="30000" dirty="0" smtClean="0"/>
              <a:t>st</a:t>
            </a:r>
            <a:r>
              <a:rPr lang="en-US" altLang="zh-TW" sz="2400" dirty="0" smtClean="0"/>
              <a:t> batch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66387" y="1371722"/>
                <a:ext cx="3438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Wingdings" panose="05000000000000000000" pitchFamily="2" charset="2"/>
                  <a:buChar char="Ø"/>
                </a:pPr>
                <a:r>
                  <a:rPr lang="en-US" altLang="zh-TW" sz="2400" dirty="0" smtClean="0"/>
                  <a:t>Randomly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87" y="1371722"/>
                <a:ext cx="3438906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4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5802640" y="2782316"/>
                <a:ext cx="2654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40" y="2782316"/>
                <a:ext cx="265418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299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文字方塊 96"/>
          <p:cNvSpPr txBox="1"/>
          <p:nvPr/>
        </p:nvSpPr>
        <p:spPr>
          <a:xfrm>
            <a:off x="5214990" y="3136165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Pick </a:t>
            </a:r>
            <a:r>
              <a:rPr lang="en-US" altLang="zh-TW" sz="2400" dirty="0" smtClean="0"/>
              <a:t>the 2</a:t>
            </a:r>
            <a:r>
              <a:rPr lang="en-US" altLang="zh-TW" sz="2400" baseline="30000" dirty="0" smtClean="0"/>
              <a:t>nd</a:t>
            </a:r>
            <a:r>
              <a:rPr lang="en-US" altLang="zh-TW" sz="2400" dirty="0" smtClean="0"/>
              <a:t> batch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5795308" y="4100090"/>
                <a:ext cx="26475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4100090"/>
                <a:ext cx="26475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304" t="-1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字方塊 100"/>
          <p:cNvSpPr txBox="1"/>
          <p:nvPr/>
        </p:nvSpPr>
        <p:spPr>
          <a:xfrm>
            <a:off x="5228849" y="4734287"/>
            <a:ext cx="353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Until all mini-batches have been picked</a:t>
            </a:r>
            <a:endParaRPr lang="zh-TW" altLang="en-US" sz="2400" baseline="30000" dirty="0"/>
          </a:p>
        </p:txBody>
      </p:sp>
      <p:sp>
        <p:nvSpPr>
          <p:cNvPr id="102" name="文字方塊 101"/>
          <p:cNvSpPr txBox="1"/>
          <p:nvPr/>
        </p:nvSpPr>
        <p:spPr>
          <a:xfrm rot="5400000">
            <a:off x="6523363" y="4589259"/>
            <a:ext cx="75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baseline="30000" dirty="0"/>
          </a:p>
        </p:txBody>
      </p:sp>
      <p:sp>
        <p:nvSpPr>
          <p:cNvPr id="103" name="矩形 102"/>
          <p:cNvSpPr/>
          <p:nvPr/>
        </p:nvSpPr>
        <p:spPr>
          <a:xfrm>
            <a:off x="5849733" y="5596570"/>
            <a:ext cx="2209169" cy="447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one epoch</a:t>
            </a:r>
            <a:endParaRPr lang="zh-TW" altLang="en-US" sz="2400" dirty="0"/>
          </a:p>
        </p:txBody>
      </p:sp>
      <p:sp>
        <p:nvSpPr>
          <p:cNvPr id="104" name="矩形 103"/>
          <p:cNvSpPr/>
          <p:nvPr/>
        </p:nvSpPr>
        <p:spPr>
          <a:xfrm>
            <a:off x="5185680" y="1883419"/>
            <a:ext cx="3537276" cy="37280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270486" y="655261"/>
            <a:ext cx="1420711" cy="5684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Faster</a:t>
            </a:r>
            <a:endParaRPr lang="zh-TW" altLang="en-US" sz="2800" dirty="0"/>
          </a:p>
        </p:txBody>
      </p:sp>
      <p:sp>
        <p:nvSpPr>
          <p:cNvPr id="106" name="矩形 105"/>
          <p:cNvSpPr/>
          <p:nvPr/>
        </p:nvSpPr>
        <p:spPr>
          <a:xfrm>
            <a:off x="5833871" y="655261"/>
            <a:ext cx="1420711" cy="5684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Better!</a:t>
            </a:r>
            <a:endParaRPr lang="zh-TW" altLang="en-US" sz="2800" dirty="0"/>
          </a:p>
        </p:txBody>
      </p:sp>
      <p:sp>
        <p:nvSpPr>
          <p:cNvPr id="107" name="文字方塊 106"/>
          <p:cNvSpPr txBox="1"/>
          <p:nvPr/>
        </p:nvSpPr>
        <p:spPr>
          <a:xfrm rot="16200000">
            <a:off x="-479666" y="2468681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 rot="16200000">
            <a:off x="-488377" y="4939476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48662" y="1634942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8662" y="4132044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5236213" y="6141503"/>
            <a:ext cx="3436207" cy="5183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Repeat the above process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5795308" y="2319763"/>
                <a:ext cx="24751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2319763"/>
                <a:ext cx="2475165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463" t="-1667" r="-49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5809244" y="3664294"/>
                <a:ext cx="24751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244" y="3664294"/>
                <a:ext cx="2475165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463" r="-4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0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 animBg="1"/>
      <p:bldP spid="104" grpId="0" animBg="1"/>
      <p:bldP spid="105" grpId="0" animBg="1"/>
      <p:bldP spid="106" grpId="0" animBg="1"/>
      <p:bldP spid="1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4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98" y="4464855"/>
            <a:ext cx="1715402" cy="13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Backpropagation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 network can have millions of parameters.</a:t>
            </a:r>
          </a:p>
          <a:p>
            <a:pPr lvl="1"/>
            <a:r>
              <a:rPr lang="en-US" altLang="zh-TW" dirty="0" smtClean="0"/>
              <a:t>Backpropagation is the way to compute the gradients efficiently (not today)</a:t>
            </a:r>
          </a:p>
          <a:p>
            <a:pPr lvl="1"/>
            <a:r>
              <a:rPr lang="en-US" altLang="zh-TW" dirty="0" smtClean="0"/>
              <a:t>Ref</a:t>
            </a:r>
            <a:r>
              <a:rPr lang="en-US" altLang="zh-TW" dirty="0"/>
              <a:t>: http://speech.ee.ntu.edu.tw/~tlkagk/courses/MLDS_2015_2/Lecture/DNN%20backprop.ecm.mp4/index.html</a:t>
            </a:r>
            <a:endParaRPr lang="en-US" altLang="zh-TW" dirty="0" smtClean="0"/>
          </a:p>
          <a:p>
            <a:r>
              <a:rPr lang="en-US" altLang="zh-TW" sz="2400" dirty="0"/>
              <a:t>M</a:t>
            </a:r>
            <a:r>
              <a:rPr lang="en-US" altLang="zh-TW" sz="2400" dirty="0" smtClean="0"/>
              <a:t>any toolkits can compute the gradients automatically</a:t>
            </a:r>
          </a:p>
        </p:txBody>
      </p:sp>
      <p:pic>
        <p:nvPicPr>
          <p:cNvPr id="73730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69" y="4746227"/>
            <a:ext cx="2547469" cy="58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2" name="Picture 4" descr="http://devblogs.nvidia.com/parallelforall/wp-content/uploads/sites/3/2015/03/torch_lstm_thumb-179x1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548" y="4578464"/>
            <a:ext cx="1999261" cy="128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8650" y="5576798"/>
            <a:ext cx="8271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Ref</a:t>
            </a:r>
            <a:r>
              <a:rPr lang="en-US" altLang="zh-TW" sz="2400" dirty="0"/>
              <a:t>: http://speech.ee.ntu.edu.tw/~tlkagk/courses/MLDS_2015_2/Lecture/Theano%20DNN.ecm.mp4/index.html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79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3789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Part II: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Why Deep?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99191"/>
              </p:ext>
            </p:extLst>
          </p:nvPr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/>
                <a:gridCol w="1822150"/>
                <a:gridCol w="1822150"/>
                <a:gridCol w="1822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Layer</a:t>
                      </a:r>
                      <a:r>
                        <a:rPr lang="en-US" altLang="zh-TW" sz="2400" baseline="0" dirty="0" smtClean="0"/>
                        <a:t> X</a:t>
                      </a:r>
                      <a:r>
                        <a:rPr lang="en-US" altLang="zh-TW" sz="2400" dirty="0" smtClean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Layer</a:t>
                      </a:r>
                      <a:r>
                        <a:rPr lang="en-US" altLang="zh-TW" sz="2400" baseline="0" dirty="0" smtClean="0"/>
                        <a:t> X</a:t>
                      </a:r>
                      <a:r>
                        <a:rPr lang="en-US" altLang="zh-TW" sz="2400" dirty="0" smtClean="0"/>
                        <a:t> Size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2 X 2k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3 X 2k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4 X 2k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5 X 2k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7 X 2k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1 X 4634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1 X</a:t>
                      </a:r>
                      <a:r>
                        <a:rPr lang="en-US" altLang="zh-TW" sz="2400" baseline="0" dirty="0" smtClean="0"/>
                        <a:t> 16k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Deeper is Better?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9" y="1276350"/>
            <a:ext cx="3943350" cy="4711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47016" y="3221075"/>
            <a:ext cx="3769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Not surprised, more parameters, better performance 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699" y="1901893"/>
            <a:ext cx="3644299" cy="4023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507376" y="1631048"/>
            <a:ext cx="2689840" cy="28091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Universality Theorem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26190" y="4404313"/>
            <a:ext cx="2930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Reference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for the reason: </a:t>
            </a:r>
            <a:r>
              <a:rPr lang="zh-TW" altLang="en-US" u="sng" dirty="0" smtClean="0"/>
              <a:t>http</a:t>
            </a:r>
            <a:r>
              <a:rPr lang="zh-TW" altLang="en-US" u="sng" dirty="0"/>
              <a:t>://neuralnetworksanddeeplearning.com/chap4.html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35342" y="1893033"/>
            <a:ext cx="439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Any continuous function f</a:t>
            </a:r>
            <a:endParaRPr lang="zh-TW" altLang="en-US" sz="28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574577"/>
              </p:ext>
            </p:extLst>
          </p:nvPr>
        </p:nvGraphicFramePr>
        <p:xfrm>
          <a:off x="1805231" y="2579752"/>
          <a:ext cx="2342046" cy="63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8" name="方程式" r:id="rId5" imgW="850680" imgH="228600" progId="Equation.3">
                  <p:embed/>
                </p:oleObj>
              </mc:Choice>
              <mc:Fallback>
                <p:oleObj name="方程式" r:id="rId5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231" y="2579752"/>
                        <a:ext cx="2342046" cy="63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74966" y="3364330"/>
            <a:ext cx="4390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Can be realized by a network with one hidden layer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5786" y="4430840"/>
            <a:ext cx="4220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(given </a:t>
            </a:r>
            <a:r>
              <a:rPr lang="en-US" altLang="zh-TW" sz="2800" b="1" dirty="0" smtClean="0"/>
              <a:t>enough</a:t>
            </a:r>
            <a:r>
              <a:rPr lang="en-US" altLang="zh-TW" sz="2800" dirty="0" smtClean="0"/>
              <a:t> hidden neurons)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10547" y="5842685"/>
            <a:ext cx="8122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Why “Deep” neural network not “Fat” neural network?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1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Fat + Short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Thin + Tall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 rot="5400000">
            <a:off x="6149823" y="4483524"/>
            <a:ext cx="714976" cy="252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5400000">
            <a:off x="6147437" y="3651090"/>
            <a:ext cx="714976" cy="1967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6155580" y="2541201"/>
            <a:ext cx="714976" cy="1984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6113134" y="1393429"/>
            <a:ext cx="714976" cy="17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5414826" y="5343054"/>
            <a:ext cx="2283266" cy="556872"/>
            <a:chOff x="755858" y="5735182"/>
            <a:chExt cx="2283266" cy="556872"/>
          </a:xfrm>
        </p:grpSpPr>
        <p:grpSp>
          <p:nvGrpSpPr>
            <p:cNvPr id="77" name="群組 76"/>
            <p:cNvGrpSpPr/>
            <p:nvPr/>
          </p:nvGrpSpPr>
          <p:grpSpPr>
            <a:xfrm>
              <a:off x="755858" y="5895047"/>
              <a:ext cx="289125" cy="383103"/>
              <a:chOff x="2268775" y="3538012"/>
              <a:chExt cx="289125" cy="383103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268775" y="3617002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6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79483" y="3538012"/>
              <a:ext cx="274401" cy="383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77" name="方程式" r:id="rId4" imgW="152280" imgH="215640" progId="Equation.3">
                      <p:embed/>
                    </p:oleObj>
                  </mc:Choice>
                  <mc:Fallback>
                    <p:oleObj name="方程式" r:id="rId4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9483" y="3538012"/>
                            <a:ext cx="274401" cy="3831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群組 77"/>
            <p:cNvGrpSpPr/>
            <p:nvPr/>
          </p:nvGrpSpPr>
          <p:grpSpPr>
            <a:xfrm>
              <a:off x="1456763" y="5895047"/>
              <a:ext cx="317234" cy="383104"/>
              <a:chOff x="2263870" y="4021266"/>
              <a:chExt cx="317234" cy="383104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2263870" y="4089974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4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83948" y="4021266"/>
              <a:ext cx="297156" cy="383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78" name="方程式" r:id="rId6" imgW="164880" imgH="215640" progId="Equation.3">
                      <p:embed/>
                    </p:oleObj>
                  </mc:Choice>
                  <mc:Fallback>
                    <p:oleObj name="方程式" r:id="rId6" imgW="1648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3948" y="4021266"/>
                            <a:ext cx="297156" cy="383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文字方塊 78"/>
            <p:cNvSpPr txBox="1"/>
            <p:nvPr/>
          </p:nvSpPr>
          <p:spPr>
            <a:xfrm>
              <a:off x="1728860" y="5735182"/>
              <a:ext cx="10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grpSp>
          <p:nvGrpSpPr>
            <p:cNvPr id="80" name="群組 79"/>
            <p:cNvGrpSpPr/>
            <p:nvPr/>
          </p:nvGrpSpPr>
          <p:grpSpPr>
            <a:xfrm>
              <a:off x="2687405" y="5886570"/>
              <a:ext cx="351719" cy="405484"/>
              <a:chOff x="2257778" y="5192060"/>
              <a:chExt cx="351719" cy="4054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57778" y="5273306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66830" y="5192060"/>
              <a:ext cx="342667" cy="405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79" name="方程式" r:id="rId8" imgW="190440" imgH="228600" progId="Equation.3">
                      <p:embed/>
                    </p:oleObj>
                  </mc:Choice>
                  <mc:Fallback>
                    <p:oleObj name="方程式" r:id="rId8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830" y="5192060"/>
                            <a:ext cx="342667" cy="405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橢圓 45"/>
          <p:cNvSpPr/>
          <p:nvPr/>
        </p:nvSpPr>
        <p:spPr>
          <a:xfrm>
            <a:off x="5713181" y="4418969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828491" y="4386146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5941237" y="4921949"/>
            <a:ext cx="341060" cy="649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7" idx="4"/>
          </p:cNvCxnSpPr>
          <p:nvPr/>
        </p:nvCxnSpPr>
        <p:spPr>
          <a:xfrm flipH="1" flipV="1">
            <a:off x="7070549" y="4862293"/>
            <a:ext cx="437011" cy="725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46" idx="4"/>
          </p:cNvCxnSpPr>
          <p:nvPr/>
        </p:nvCxnSpPr>
        <p:spPr>
          <a:xfrm flipH="1" flipV="1">
            <a:off x="5955239" y="4895116"/>
            <a:ext cx="1571012" cy="745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6" idx="0"/>
            <a:endCxn id="46" idx="4"/>
          </p:cNvCxnSpPr>
          <p:nvPr/>
        </p:nvCxnSpPr>
        <p:spPr>
          <a:xfrm flipV="1">
            <a:off x="5562734" y="4895116"/>
            <a:ext cx="392505" cy="607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84" idx="0"/>
            <a:endCxn id="47" idx="4"/>
          </p:cNvCxnSpPr>
          <p:nvPr/>
        </p:nvCxnSpPr>
        <p:spPr>
          <a:xfrm flipV="1">
            <a:off x="6284387" y="4862293"/>
            <a:ext cx="786162" cy="640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692478" y="3257555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817987" y="3275939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694883" y="2005207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6808838" y="1990978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>
            <a:stCxn id="57" idx="0"/>
            <a:endCxn id="61" idx="4"/>
          </p:cNvCxnSpPr>
          <p:nvPr/>
        </p:nvCxnSpPr>
        <p:spPr>
          <a:xfrm flipV="1">
            <a:off x="5934536" y="2481354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8" idx="0"/>
            <a:endCxn id="61" idx="4"/>
          </p:cNvCxnSpPr>
          <p:nvPr/>
        </p:nvCxnSpPr>
        <p:spPr>
          <a:xfrm flipH="1" flipV="1">
            <a:off x="5936941" y="2481354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8" idx="0"/>
            <a:endCxn id="62" idx="4"/>
          </p:cNvCxnSpPr>
          <p:nvPr/>
        </p:nvCxnSpPr>
        <p:spPr>
          <a:xfrm flipH="1" flipV="1">
            <a:off x="7050896" y="2467125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57" idx="0"/>
            <a:endCxn id="62" idx="4"/>
          </p:cNvCxnSpPr>
          <p:nvPr/>
        </p:nvCxnSpPr>
        <p:spPr>
          <a:xfrm flipV="1">
            <a:off x="5934536" y="2467125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263063" y="6119354"/>
            <a:ext cx="24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Deep</a:t>
            </a:r>
            <a:endParaRPr lang="zh-TW" altLang="en-US" sz="2800" dirty="0"/>
          </a:p>
        </p:txBody>
      </p:sp>
      <p:cxnSp>
        <p:nvCxnSpPr>
          <p:cNvPr id="91" name="直線單箭頭接點 90"/>
          <p:cNvCxnSpPr/>
          <p:nvPr/>
        </p:nvCxnSpPr>
        <p:spPr>
          <a:xfrm flipV="1">
            <a:off x="5936941" y="1606868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7060045" y="1592639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61950" y="2795203"/>
            <a:ext cx="4495802" cy="3854835"/>
            <a:chOff x="361950" y="2795203"/>
            <a:chExt cx="4495802" cy="3854835"/>
          </a:xfrm>
        </p:grpSpPr>
        <p:sp>
          <p:nvSpPr>
            <p:cNvPr id="4" name="矩形 3"/>
            <p:cNvSpPr/>
            <p:nvPr/>
          </p:nvSpPr>
          <p:spPr>
            <a:xfrm rot="5400000">
              <a:off x="2252363" y="2404343"/>
              <a:ext cx="714976" cy="4495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2195397" y="2432167"/>
              <a:ext cx="714976" cy="201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331114" y="4469637"/>
              <a:ext cx="491526" cy="2564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351533" y="3162509"/>
              <a:ext cx="2474555" cy="2765327"/>
              <a:chOff x="1091509" y="3383234"/>
              <a:chExt cx="2474555" cy="2765327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91509" y="464616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1211127" y="5591689"/>
                <a:ext cx="2283266" cy="556872"/>
                <a:chOff x="755858" y="5735182"/>
                <a:chExt cx="2283266" cy="556872"/>
              </a:xfrm>
            </p:grpSpPr>
            <p:grpSp>
              <p:nvGrpSpPr>
                <p:cNvPr id="33" name="群組 32"/>
                <p:cNvGrpSpPr/>
                <p:nvPr/>
              </p:nvGrpSpPr>
              <p:grpSpPr>
                <a:xfrm>
                  <a:off x="755858" y="5895047"/>
                  <a:ext cx="289125" cy="383103"/>
                  <a:chOff x="2268775" y="3538012"/>
                  <a:chExt cx="289125" cy="383103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2268775" y="3617002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79483" y="3538012"/>
                  <a:ext cx="274401" cy="383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2580" name="方程式" r:id="rId10" imgW="152280" imgH="215640" progId="Equation.3">
                          <p:embed/>
                        </p:oleObj>
                      </mc:Choice>
                      <mc:Fallback>
                        <p:oleObj name="方程式" r:id="rId10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9483" y="3538012"/>
                                <a:ext cx="274401" cy="38310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" name="群組 33"/>
                <p:cNvGrpSpPr/>
                <p:nvPr/>
              </p:nvGrpSpPr>
              <p:grpSpPr>
                <a:xfrm>
                  <a:off x="1456763" y="5895047"/>
                  <a:ext cx="317234" cy="383104"/>
                  <a:chOff x="2263870" y="4021266"/>
                  <a:chExt cx="317234" cy="383104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2263870" y="4089974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0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83948" y="4021266"/>
                  <a:ext cx="297156" cy="383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2581" name="方程式" r:id="rId11" imgW="164880" imgH="215640" progId="Equation.3">
                          <p:embed/>
                        </p:oleObj>
                      </mc:Choice>
                      <mc:Fallback>
                        <p:oleObj name="方程式" r:id="rId11" imgW="1648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83948" y="4021266"/>
                                <a:ext cx="297156" cy="3831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5" name="文字方塊 34"/>
                <p:cNvSpPr txBox="1"/>
                <p:nvPr/>
              </p:nvSpPr>
              <p:spPr>
                <a:xfrm>
                  <a:off x="1728860" y="5735182"/>
                  <a:ext cx="10613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 smtClean="0"/>
                    <a:t>……</a:t>
                  </a:r>
                  <a:endParaRPr lang="zh-TW" altLang="en-US" sz="2800" dirty="0"/>
                </a:p>
              </p:txBody>
            </p:sp>
            <p:grpSp>
              <p:nvGrpSpPr>
                <p:cNvPr id="36" name="群組 35"/>
                <p:cNvGrpSpPr/>
                <p:nvPr/>
              </p:nvGrpSpPr>
              <p:grpSpPr>
                <a:xfrm>
                  <a:off x="2687405" y="5886570"/>
                  <a:ext cx="351719" cy="405484"/>
                  <a:chOff x="2257778" y="5192060"/>
                  <a:chExt cx="351719" cy="405484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2257778" y="5273306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38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66830" y="5192060"/>
                  <a:ext cx="342667" cy="4054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2582" name="方程式" r:id="rId12" imgW="190440" imgH="228600" progId="Equation.3">
                          <p:embed/>
                        </p:oleObj>
                      </mc:Choice>
                      <mc:Fallback>
                        <p:oleObj name="方程式" r:id="rId12" imgW="19044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830" y="5192060"/>
                                <a:ext cx="342667" cy="4054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4" name="橢圓 13"/>
              <p:cNvSpPr/>
              <p:nvPr/>
            </p:nvSpPr>
            <p:spPr>
              <a:xfrm>
                <a:off x="1836539" y="466652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081948" y="46539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186531" y="454496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……</a:t>
                </a:r>
                <a:endParaRPr lang="zh-TW" altLang="en-US" sz="2800" dirty="0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513734" y="3397463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627689" y="3383234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單箭頭接點 18"/>
              <p:cNvCxnSpPr>
                <a:endCxn id="12" idx="4"/>
              </p:cNvCxnSpPr>
              <p:nvPr/>
            </p:nvCxnSpPr>
            <p:spPr>
              <a:xfrm flipV="1">
                <a:off x="1333567" y="512231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2078597" y="5112033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3303861" y="512844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endCxn id="14" idx="4"/>
              </p:cNvCxnSpPr>
              <p:nvPr/>
            </p:nvCxnSpPr>
            <p:spPr>
              <a:xfrm flipH="1" flipV="1">
                <a:off x="2078597" y="5142674"/>
                <a:ext cx="1164518" cy="687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H="1" flipV="1">
                <a:off x="1349851" y="5128445"/>
                <a:ext cx="1951605" cy="732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>
                <a:endCxn id="14" idx="4"/>
              </p:cNvCxnSpPr>
              <p:nvPr/>
            </p:nvCxnSpPr>
            <p:spPr>
              <a:xfrm flipV="1">
                <a:off x="1337430" y="5142674"/>
                <a:ext cx="741167" cy="731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endCxn id="15" idx="4"/>
              </p:cNvCxnSpPr>
              <p:nvPr/>
            </p:nvCxnSpPr>
            <p:spPr>
              <a:xfrm flipV="1">
                <a:off x="2071100" y="5130113"/>
                <a:ext cx="1252906" cy="713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endCxn id="12" idx="4"/>
              </p:cNvCxnSpPr>
              <p:nvPr/>
            </p:nvCxnSpPr>
            <p:spPr>
              <a:xfrm flipH="1" flipV="1">
                <a:off x="1333567" y="5122315"/>
                <a:ext cx="664283" cy="721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12" idx="0"/>
                <a:endCxn id="17" idx="4"/>
              </p:cNvCxnSpPr>
              <p:nvPr/>
            </p:nvCxnSpPr>
            <p:spPr>
              <a:xfrm flipV="1">
                <a:off x="1333567" y="3873610"/>
                <a:ext cx="422225" cy="772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14" idx="0"/>
                <a:endCxn id="17" idx="4"/>
              </p:cNvCxnSpPr>
              <p:nvPr/>
            </p:nvCxnSpPr>
            <p:spPr>
              <a:xfrm flipH="1" flipV="1">
                <a:off x="1755792" y="3873610"/>
                <a:ext cx="322805" cy="7929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5" idx="0"/>
                <a:endCxn id="17" idx="4"/>
              </p:cNvCxnSpPr>
              <p:nvPr/>
            </p:nvCxnSpPr>
            <p:spPr>
              <a:xfrm flipH="1" flipV="1">
                <a:off x="1755792" y="3873610"/>
                <a:ext cx="1568214" cy="7803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>
                <a:stCxn id="15" idx="0"/>
                <a:endCxn id="18" idx="4"/>
              </p:cNvCxnSpPr>
              <p:nvPr/>
            </p:nvCxnSpPr>
            <p:spPr>
              <a:xfrm flipH="1" flipV="1">
                <a:off x="2869747" y="3859381"/>
                <a:ext cx="454259" cy="7945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14" idx="0"/>
                <a:endCxn id="18" idx="4"/>
              </p:cNvCxnSpPr>
              <p:nvPr/>
            </p:nvCxnSpPr>
            <p:spPr>
              <a:xfrm flipV="1">
                <a:off x="2078597" y="3859381"/>
                <a:ext cx="791150" cy="807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12" idx="0"/>
                <a:endCxn id="18" idx="4"/>
              </p:cNvCxnSpPr>
              <p:nvPr/>
            </p:nvCxnSpPr>
            <p:spPr>
              <a:xfrm flipV="1">
                <a:off x="1333567" y="3859381"/>
                <a:ext cx="1536180" cy="786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字方塊 86"/>
            <p:cNvSpPr txBox="1"/>
            <p:nvPr/>
          </p:nvSpPr>
          <p:spPr>
            <a:xfrm>
              <a:off x="1276935" y="6126818"/>
              <a:ext cx="2477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Shallow</a:t>
              </a:r>
              <a:endParaRPr lang="zh-TW" altLang="en-US" sz="2800" dirty="0"/>
            </a:p>
          </p:txBody>
        </p:sp>
        <p:cxnSp>
          <p:nvCxnSpPr>
            <p:cNvPr id="89" name="直線單箭頭接點 88"/>
            <p:cNvCxnSpPr/>
            <p:nvPr/>
          </p:nvCxnSpPr>
          <p:spPr>
            <a:xfrm flipV="1">
              <a:off x="2022770" y="2826808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 flipV="1">
              <a:off x="3151277" y="2795203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/>
            <p:cNvSpPr/>
            <p:nvPr/>
          </p:nvSpPr>
          <p:spPr>
            <a:xfrm>
              <a:off x="533220" y="4405331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4195437" y="4450170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單箭頭接點 94"/>
            <p:cNvCxnSpPr>
              <a:endCxn id="94" idx="3"/>
            </p:cNvCxnSpPr>
            <p:nvPr/>
          </p:nvCxnSpPr>
          <p:spPr>
            <a:xfrm flipV="1">
              <a:off x="3541139" y="4856587"/>
              <a:ext cx="725195" cy="831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endCxn id="93" idx="4"/>
            </p:cNvCxnSpPr>
            <p:nvPr/>
          </p:nvCxnSpPr>
          <p:spPr>
            <a:xfrm flipH="1" flipV="1">
              <a:off x="775278" y="4881478"/>
              <a:ext cx="2819573" cy="806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>
              <a:endCxn id="94" idx="3"/>
            </p:cNvCxnSpPr>
            <p:nvPr/>
          </p:nvCxnSpPr>
          <p:spPr>
            <a:xfrm flipV="1">
              <a:off x="2346118" y="4856587"/>
              <a:ext cx="1920216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>
              <a:endCxn id="93" idx="4"/>
            </p:cNvCxnSpPr>
            <p:nvPr/>
          </p:nvCxnSpPr>
          <p:spPr>
            <a:xfrm flipH="1" flipV="1">
              <a:off x="775278" y="4881478"/>
              <a:ext cx="1565332" cy="79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>
              <a:endCxn id="94" idx="3"/>
            </p:cNvCxnSpPr>
            <p:nvPr/>
          </p:nvCxnSpPr>
          <p:spPr>
            <a:xfrm flipV="1">
              <a:off x="1577134" y="4856587"/>
              <a:ext cx="2689200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endCxn id="93" idx="4"/>
            </p:cNvCxnSpPr>
            <p:nvPr/>
          </p:nvCxnSpPr>
          <p:spPr>
            <a:xfrm flipH="1" flipV="1">
              <a:off x="775278" y="4881478"/>
              <a:ext cx="803632" cy="7589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94" idx="0"/>
            </p:cNvCxnSpPr>
            <p:nvPr/>
          </p:nvCxnSpPr>
          <p:spPr>
            <a:xfrm flipH="1" flipV="1">
              <a:off x="3222223" y="3701326"/>
              <a:ext cx="1215272" cy="748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>
              <a:stCxn id="94" idx="0"/>
            </p:cNvCxnSpPr>
            <p:nvPr/>
          </p:nvCxnSpPr>
          <p:spPr>
            <a:xfrm flipH="1" flipV="1">
              <a:off x="2117281" y="3675932"/>
              <a:ext cx="2320214" cy="774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>
              <a:endCxn id="18" idx="4"/>
            </p:cNvCxnSpPr>
            <p:nvPr/>
          </p:nvCxnSpPr>
          <p:spPr>
            <a:xfrm flipV="1">
              <a:off x="856319" y="3638656"/>
              <a:ext cx="2273452" cy="811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93" idx="0"/>
            </p:cNvCxnSpPr>
            <p:nvPr/>
          </p:nvCxnSpPr>
          <p:spPr>
            <a:xfrm flipV="1">
              <a:off x="775278" y="3679127"/>
              <a:ext cx="1189281" cy="726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線單箭頭接點 136"/>
          <p:cNvCxnSpPr/>
          <p:nvPr/>
        </p:nvCxnSpPr>
        <p:spPr>
          <a:xfrm flipV="1">
            <a:off x="5934536" y="3661383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5936941" y="3661383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 flipV="1">
            <a:off x="7050896" y="3647154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5934536" y="3647154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126391" y="4096121"/>
            <a:ext cx="5209843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Which one is better?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18059" y="1641206"/>
            <a:ext cx="296991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The same number of parameters</a:t>
            </a:r>
            <a:endParaRPr lang="zh-TW" altLang="en-US" sz="2800" dirty="0"/>
          </a:p>
        </p:txBody>
      </p:sp>
      <p:sp>
        <p:nvSpPr>
          <p:cNvPr id="43" name="左-右雙向箭號 42"/>
          <p:cNvSpPr/>
          <p:nvPr/>
        </p:nvSpPr>
        <p:spPr>
          <a:xfrm rot="20486886">
            <a:off x="3826753" y="2839509"/>
            <a:ext cx="1533838" cy="67257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5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3" grpId="0" animBg="1"/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85326"/>
              </p:ext>
            </p:extLst>
          </p:nvPr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/>
                <a:gridCol w="1822150"/>
                <a:gridCol w="1822150"/>
                <a:gridCol w="1822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Layer</a:t>
                      </a:r>
                      <a:r>
                        <a:rPr lang="en-US" altLang="zh-TW" sz="2400" baseline="0" dirty="0" smtClean="0"/>
                        <a:t> X</a:t>
                      </a:r>
                      <a:r>
                        <a:rPr lang="en-US" altLang="zh-TW" sz="2400" dirty="0" smtClean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Layer</a:t>
                      </a:r>
                      <a:r>
                        <a:rPr lang="en-US" altLang="zh-TW" sz="2400" baseline="0" dirty="0" smtClean="0"/>
                        <a:t> X</a:t>
                      </a:r>
                      <a:r>
                        <a:rPr lang="en-US" altLang="zh-TW" sz="2400" dirty="0" smtClean="0"/>
                        <a:t> Size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2 X 2k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3 X 2k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4 X 2k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5 X 2k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7 X 2k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1 X 4634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1 X</a:t>
                      </a:r>
                      <a:r>
                        <a:rPr lang="en-US" altLang="zh-TW" sz="2400" baseline="0" dirty="0" smtClean="0"/>
                        <a:t> 16k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左-右雙向箭號 2"/>
          <p:cNvSpPr/>
          <p:nvPr/>
        </p:nvSpPr>
        <p:spPr>
          <a:xfrm>
            <a:off x="4194628" y="4630057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-右雙向箭號 6"/>
          <p:cNvSpPr/>
          <p:nvPr/>
        </p:nvSpPr>
        <p:spPr>
          <a:xfrm>
            <a:off x="4194628" y="5055279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72000" y="5457371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27700" y="2708568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27700" y="3169105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0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9" grpId="0" animBg="1"/>
      <p:bldP spid="9" grpId="1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18287" y="3509115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長髮男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Deep?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Deep → Modularization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7282" y="2361386"/>
            <a:ext cx="160201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Girls with </a:t>
            </a:r>
          </a:p>
          <a:p>
            <a:pPr algn="ctr"/>
            <a:r>
              <a:rPr lang="en-US" altLang="zh-TW" sz="2400" dirty="0" smtClean="0"/>
              <a:t>long hair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20457" y="5554640"/>
            <a:ext cx="162106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</a:t>
            </a:r>
            <a:r>
              <a:rPr lang="en-US" altLang="zh-TW" sz="2400" dirty="0" smtClean="0"/>
              <a:t>with short hair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29982" y="3425257"/>
            <a:ext cx="160201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Boys </a:t>
            </a:r>
            <a:r>
              <a:rPr lang="en-US" altLang="zh-TW" sz="2400" dirty="0"/>
              <a:t>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6250" y="3659095"/>
            <a:ext cx="133350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Image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762250" y="2370038"/>
            <a:ext cx="14478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Classifier 1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55276" y="3425257"/>
            <a:ext cx="14478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Classifier 2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752272" y="4501304"/>
            <a:ext cx="14478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Classifier 3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stCxn id="7" idx="3"/>
            <a:endCxn id="8" idx="1"/>
          </p:cNvCxnSpPr>
          <p:nvPr/>
        </p:nvCxnSpPr>
        <p:spPr>
          <a:xfrm flipV="1">
            <a:off x="1809750" y="2785537"/>
            <a:ext cx="952500" cy="156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9" idx="1"/>
          </p:cNvCxnSpPr>
          <p:nvPr/>
        </p:nvCxnSpPr>
        <p:spPr>
          <a:xfrm flipV="1">
            <a:off x="1809750" y="3840756"/>
            <a:ext cx="945526" cy="512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3"/>
            <a:endCxn id="10" idx="1"/>
          </p:cNvCxnSpPr>
          <p:nvPr/>
        </p:nvCxnSpPr>
        <p:spPr>
          <a:xfrm>
            <a:off x="1809750" y="4353535"/>
            <a:ext cx="942522" cy="56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257675" y="2785536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248150" y="3833304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248150" y="4935780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625544" y="238559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19" name="矩形 18"/>
          <p:cNvSpPr/>
          <p:nvPr/>
        </p:nvSpPr>
        <p:spPr>
          <a:xfrm>
            <a:off x="6967594" y="2522730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20" name="矩形 19"/>
          <p:cNvSpPr/>
          <p:nvPr/>
        </p:nvSpPr>
        <p:spPr>
          <a:xfrm>
            <a:off x="7308226" y="267142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22" name="矩形 21"/>
          <p:cNvSpPr/>
          <p:nvPr/>
        </p:nvSpPr>
        <p:spPr>
          <a:xfrm>
            <a:off x="7648858" y="2785537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4914107" y="4489128"/>
            <a:ext cx="160201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Girls with </a:t>
            </a:r>
          </a:p>
          <a:p>
            <a:pPr algn="ctr"/>
            <a:r>
              <a:rPr lang="en-US" altLang="zh-TW" sz="2400" dirty="0" smtClean="0"/>
              <a:t>short hair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6625544" y="4486609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33" name="矩形 32"/>
          <p:cNvSpPr/>
          <p:nvPr/>
        </p:nvSpPr>
        <p:spPr>
          <a:xfrm>
            <a:off x="6625544" y="5536290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6947126" y="5650255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7315200" y="5793838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7652884" y="5936233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6947126" y="4624506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38" name="矩形 37"/>
          <p:cNvSpPr/>
          <p:nvPr/>
        </p:nvSpPr>
        <p:spPr>
          <a:xfrm>
            <a:off x="7289799" y="4793385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39" name="矩形 38"/>
          <p:cNvSpPr/>
          <p:nvPr/>
        </p:nvSpPr>
        <p:spPr>
          <a:xfrm>
            <a:off x="7676357" y="4935780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40" name="矩形 39"/>
          <p:cNvSpPr/>
          <p:nvPr/>
        </p:nvSpPr>
        <p:spPr>
          <a:xfrm>
            <a:off x="2752272" y="5554640"/>
            <a:ext cx="144780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Classifier 4</a:t>
            </a:r>
            <a:endParaRPr lang="zh-TW" altLang="en-US" sz="2400" dirty="0"/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4257675" y="5978318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7" idx="3"/>
            <a:endCxn id="40" idx="1"/>
          </p:cNvCxnSpPr>
          <p:nvPr/>
        </p:nvCxnSpPr>
        <p:spPr>
          <a:xfrm>
            <a:off x="1809750" y="4353535"/>
            <a:ext cx="942522" cy="1616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6319753" y="3899779"/>
            <a:ext cx="255905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Little examples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631576" y="3899779"/>
            <a:ext cx="144780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weak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1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2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Why Deep?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6992" y="3384615"/>
            <a:ext cx="112395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Image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3"/>
            <a:endCxn id="22" idx="1"/>
          </p:cNvCxnSpPr>
          <p:nvPr/>
        </p:nvCxnSpPr>
        <p:spPr>
          <a:xfrm flipV="1">
            <a:off x="1260942" y="3286042"/>
            <a:ext cx="559595" cy="793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20" idx="1"/>
          </p:cNvCxnSpPr>
          <p:nvPr/>
        </p:nvCxnSpPr>
        <p:spPr>
          <a:xfrm>
            <a:off x="1260942" y="4079055"/>
            <a:ext cx="559595" cy="95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0537" y="4615765"/>
            <a:ext cx="158122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Long or short?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20537" y="2870543"/>
            <a:ext cx="162647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Boy or Girl?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367833" y="5628619"/>
            <a:ext cx="2392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Classifiers for the attributes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8162444" y="2400813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長髮男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4302500" y="2486155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17" name="矩形 16"/>
          <p:cNvSpPr/>
          <p:nvPr/>
        </p:nvSpPr>
        <p:spPr>
          <a:xfrm>
            <a:off x="4644550" y="262329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18" name="矩形 17"/>
          <p:cNvSpPr/>
          <p:nvPr/>
        </p:nvSpPr>
        <p:spPr>
          <a:xfrm>
            <a:off x="4985182" y="2771985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19" name="矩形 18"/>
          <p:cNvSpPr/>
          <p:nvPr/>
        </p:nvSpPr>
        <p:spPr>
          <a:xfrm>
            <a:off x="5325814" y="2886098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23" name="矩形 22"/>
          <p:cNvSpPr/>
          <p:nvPr/>
        </p:nvSpPr>
        <p:spPr>
          <a:xfrm>
            <a:off x="3652079" y="2800757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24" name="矩形 23"/>
          <p:cNvSpPr/>
          <p:nvPr/>
        </p:nvSpPr>
        <p:spPr>
          <a:xfrm>
            <a:off x="6783793" y="3040803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7105375" y="3154768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7473449" y="3298351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7811133" y="3440746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3973661" y="2938654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30" name="矩形 29"/>
          <p:cNvSpPr/>
          <p:nvPr/>
        </p:nvSpPr>
        <p:spPr>
          <a:xfrm>
            <a:off x="4316334" y="3107533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31" name="矩形 30"/>
          <p:cNvSpPr/>
          <p:nvPr/>
        </p:nvSpPr>
        <p:spPr>
          <a:xfrm>
            <a:off x="4702892" y="3249928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991119" y="3031491"/>
            <a:ext cx="9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v.s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sp>
        <p:nvSpPr>
          <p:cNvPr id="45" name="矩形 44"/>
          <p:cNvSpPr/>
          <p:nvPr/>
        </p:nvSpPr>
        <p:spPr>
          <a:xfrm>
            <a:off x="3994970" y="5478034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長髮男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4065670" y="443454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47" name="矩形 46"/>
          <p:cNvSpPr/>
          <p:nvPr/>
        </p:nvSpPr>
        <p:spPr>
          <a:xfrm>
            <a:off x="4407720" y="4571677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48" name="矩形 47"/>
          <p:cNvSpPr/>
          <p:nvPr/>
        </p:nvSpPr>
        <p:spPr>
          <a:xfrm>
            <a:off x="4748352" y="472037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49" name="矩形 48"/>
          <p:cNvSpPr/>
          <p:nvPr/>
        </p:nvSpPr>
        <p:spPr>
          <a:xfrm>
            <a:off x="5088984" y="483448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長髮</a:t>
            </a:r>
            <a:r>
              <a:rPr lang="zh-TW" altLang="en-US" sz="2400" dirty="0"/>
              <a:t>女</a:t>
            </a:r>
          </a:p>
        </p:txBody>
      </p:sp>
      <p:sp>
        <p:nvSpPr>
          <p:cNvPr id="50" name="矩形 49"/>
          <p:cNvSpPr/>
          <p:nvPr/>
        </p:nvSpPr>
        <p:spPr>
          <a:xfrm>
            <a:off x="6903535" y="4425046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51" name="矩形 50"/>
          <p:cNvSpPr/>
          <p:nvPr/>
        </p:nvSpPr>
        <p:spPr>
          <a:xfrm>
            <a:off x="6929511" y="5354411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53" name="矩形 52"/>
          <p:cNvSpPr/>
          <p:nvPr/>
        </p:nvSpPr>
        <p:spPr>
          <a:xfrm>
            <a:off x="7251093" y="5468376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54" name="矩形 53"/>
          <p:cNvSpPr/>
          <p:nvPr/>
        </p:nvSpPr>
        <p:spPr>
          <a:xfrm>
            <a:off x="7619167" y="5611959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7956851" y="5754354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短髮男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7225117" y="4562943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57" name="矩形 56"/>
          <p:cNvSpPr/>
          <p:nvPr/>
        </p:nvSpPr>
        <p:spPr>
          <a:xfrm>
            <a:off x="7567790" y="4731822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58" name="矩形 57"/>
          <p:cNvSpPr/>
          <p:nvPr/>
        </p:nvSpPr>
        <p:spPr>
          <a:xfrm>
            <a:off x="7954348" y="4874217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</a:t>
            </a:r>
            <a:r>
              <a:rPr lang="zh-TW" altLang="en-US" sz="2400" dirty="0" smtClean="0"/>
              <a:t>髮</a:t>
            </a:r>
            <a:r>
              <a:rPr lang="zh-TW" altLang="en-US" sz="2400" dirty="0"/>
              <a:t>女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000440" y="5014805"/>
            <a:ext cx="9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v.s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064829" y="554237"/>
            <a:ext cx="459466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Each basic classifier can have sufficient training examples.</a:t>
            </a:r>
            <a:endParaRPr lang="zh-TW" altLang="en-US" sz="2800" dirty="0"/>
          </a:p>
        </p:txBody>
      </p:sp>
      <p:sp>
        <p:nvSpPr>
          <p:cNvPr id="60" name="矩形 59"/>
          <p:cNvSpPr/>
          <p:nvPr/>
        </p:nvSpPr>
        <p:spPr>
          <a:xfrm>
            <a:off x="1689032" y="2696616"/>
            <a:ext cx="1867479" cy="28436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1974430" y="3740680"/>
            <a:ext cx="12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Basic </a:t>
            </a:r>
          </a:p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Classifier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6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Why Deep?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6992" y="3384615"/>
            <a:ext cx="112395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Image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3"/>
            <a:endCxn id="22" idx="1"/>
          </p:cNvCxnSpPr>
          <p:nvPr/>
        </p:nvCxnSpPr>
        <p:spPr>
          <a:xfrm flipV="1">
            <a:off x="1260942" y="3286042"/>
            <a:ext cx="559595" cy="793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20" idx="1"/>
          </p:cNvCxnSpPr>
          <p:nvPr/>
        </p:nvCxnSpPr>
        <p:spPr>
          <a:xfrm>
            <a:off x="1260942" y="4079055"/>
            <a:ext cx="559595" cy="95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0537" y="4615765"/>
            <a:ext cx="158122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Long or short?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20537" y="2870543"/>
            <a:ext cx="162647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Boy or Girl?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319269" y="5594778"/>
            <a:ext cx="262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Sharing by the following classifiers </a:t>
            </a:r>
            <a:r>
              <a:rPr lang="en-US" altLang="zh-TW" sz="2400" dirty="0" smtClean="0">
                <a:solidFill>
                  <a:srgbClr val="FF0000"/>
                </a:solidFill>
              </a:rPr>
              <a:t>as module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248497" y="1020355"/>
            <a:ext cx="42414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can be trained by little data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891111" y="2086160"/>
            <a:ext cx="160201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Girls with </a:t>
            </a:r>
          </a:p>
          <a:p>
            <a:pPr algn="ctr"/>
            <a:r>
              <a:rPr lang="en-US" altLang="zh-TW" sz="2400" dirty="0" smtClean="0"/>
              <a:t>long hair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894286" y="5279414"/>
            <a:ext cx="162106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</a:t>
            </a:r>
            <a:r>
              <a:rPr lang="en-US" altLang="zh-TW" sz="2400" dirty="0" smtClean="0"/>
              <a:t>with short hair 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03811" y="3150031"/>
            <a:ext cx="160201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Boys </a:t>
            </a:r>
            <a:r>
              <a:rPr lang="en-US" altLang="zh-TW" sz="2400" dirty="0"/>
              <a:t>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4736079" y="2094812"/>
            <a:ext cx="14478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Classifier 1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4729105" y="3150031"/>
            <a:ext cx="14478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Classifier 2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726101" y="4226078"/>
            <a:ext cx="14478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Classifier 3</a:t>
            </a:r>
            <a:endParaRPr lang="zh-TW" altLang="en-US" sz="24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6231504" y="2510310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6221979" y="3558078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6221979" y="4660554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887936" y="4213902"/>
            <a:ext cx="160201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Girls with </a:t>
            </a:r>
          </a:p>
          <a:p>
            <a:pPr algn="ctr"/>
            <a:r>
              <a:rPr lang="en-US" altLang="zh-TW" sz="2400" dirty="0" smtClean="0"/>
              <a:t>short hair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4726101" y="5279414"/>
            <a:ext cx="144780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Classifier 4</a:t>
            </a:r>
            <a:endParaRPr lang="zh-TW" altLang="en-US" sz="2400" dirty="0"/>
          </a:p>
        </p:txBody>
      </p:sp>
      <p:cxnSp>
        <p:nvCxnSpPr>
          <p:cNvPr id="66" name="直線單箭頭接點 65"/>
          <p:cNvCxnSpPr/>
          <p:nvPr/>
        </p:nvCxnSpPr>
        <p:spPr>
          <a:xfrm flipV="1">
            <a:off x="6231504" y="5703092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43" idx="1"/>
          </p:cNvCxnSpPr>
          <p:nvPr/>
        </p:nvCxnSpPr>
        <p:spPr>
          <a:xfrm flipV="1">
            <a:off x="3442604" y="2510311"/>
            <a:ext cx="1293475" cy="756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4" idx="1"/>
          </p:cNvCxnSpPr>
          <p:nvPr/>
        </p:nvCxnSpPr>
        <p:spPr>
          <a:xfrm>
            <a:off x="3449897" y="3277050"/>
            <a:ext cx="1279208" cy="288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2" idx="3"/>
            <a:endCxn id="60" idx="1"/>
          </p:cNvCxnSpPr>
          <p:nvPr/>
        </p:nvCxnSpPr>
        <p:spPr>
          <a:xfrm>
            <a:off x="3447008" y="3286042"/>
            <a:ext cx="1279093" cy="1355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3389405" y="3267050"/>
            <a:ext cx="1346674" cy="2426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43" idx="1"/>
          </p:cNvCxnSpPr>
          <p:nvPr/>
        </p:nvCxnSpPr>
        <p:spPr>
          <a:xfrm flipV="1">
            <a:off x="3378348" y="2510311"/>
            <a:ext cx="1357731" cy="258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0" idx="3"/>
            <a:endCxn id="44" idx="1"/>
          </p:cNvCxnSpPr>
          <p:nvPr/>
        </p:nvCxnSpPr>
        <p:spPr>
          <a:xfrm flipV="1">
            <a:off x="3401766" y="3565530"/>
            <a:ext cx="1327339" cy="146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20" idx="3"/>
            <a:endCxn id="60" idx="1"/>
          </p:cNvCxnSpPr>
          <p:nvPr/>
        </p:nvCxnSpPr>
        <p:spPr>
          <a:xfrm flipV="1">
            <a:off x="3401766" y="4641577"/>
            <a:ext cx="1324335" cy="389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20" idx="3"/>
            <a:endCxn id="65" idx="1"/>
          </p:cNvCxnSpPr>
          <p:nvPr/>
        </p:nvCxnSpPr>
        <p:spPr>
          <a:xfrm>
            <a:off x="3401766" y="5031264"/>
            <a:ext cx="1324335" cy="663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612381" y="1946313"/>
            <a:ext cx="1692566" cy="423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689032" y="2696616"/>
            <a:ext cx="1867479" cy="28436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7609437" y="3614076"/>
            <a:ext cx="150477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Little data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5686261" y="3640051"/>
            <a:ext cx="1109331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fine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974430" y="3740680"/>
            <a:ext cx="12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Basic </a:t>
            </a:r>
          </a:p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Classifier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向上箭號 36"/>
          <p:cNvSpPr/>
          <p:nvPr/>
        </p:nvSpPr>
        <p:spPr>
          <a:xfrm>
            <a:off x="5130686" y="1569869"/>
            <a:ext cx="638629" cy="35641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0" grpId="0" animBg="1"/>
      <p:bldP spid="64" grpId="0" animBg="1"/>
      <p:bldP spid="65" grpId="0" animBg="1"/>
      <p:bldP spid="76" grpId="0" animBg="1"/>
      <p:bldP spid="78" grpId="0" animBg="1"/>
      <p:bldP spid="79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1247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Part I: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Introduction of 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Deep Learning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3115" y="5409035"/>
            <a:ext cx="577777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dirty="0"/>
              <a:t>What people already knew in 1980s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17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Why Deep?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652026" y="2399574"/>
            <a:ext cx="5983918" cy="2720549"/>
            <a:chOff x="1260141" y="2780968"/>
            <a:chExt cx="5983918" cy="2720549"/>
          </a:xfrm>
        </p:grpSpPr>
        <p:sp>
          <p:nvSpPr>
            <p:cNvPr id="37" name="矩形 36"/>
            <p:cNvSpPr/>
            <p:nvPr/>
          </p:nvSpPr>
          <p:spPr>
            <a:xfrm>
              <a:off x="1260141" y="2853290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/>
            <p:cNvCxnSpPr/>
            <p:nvPr/>
          </p:nvCxnSpPr>
          <p:spPr>
            <a:xfrm>
              <a:off x="5531732" y="3891561"/>
              <a:ext cx="10185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641048" y="5137451"/>
              <a:ext cx="9057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507848" y="3112758"/>
              <a:ext cx="10503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328529" y="3570983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334347" y="300065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967513"/>
                </p:ext>
              </p:extLst>
            </p:nvPr>
          </p:nvGraphicFramePr>
          <p:xfrm>
            <a:off x="1347046" y="2905404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19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046" y="2905404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2879185"/>
                </p:ext>
              </p:extLst>
            </p:nvPr>
          </p:nvGraphicFramePr>
          <p:xfrm>
            <a:off x="1352342" y="3488133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20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342" y="3488133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2443244" y="2825649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2540354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2542696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531063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 rot="5400000">
              <a:off x="2528316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338054" y="496874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801981"/>
                </p:ext>
              </p:extLst>
            </p:nvPr>
          </p:nvGraphicFramePr>
          <p:xfrm>
            <a:off x="1334938" y="4872486"/>
            <a:ext cx="4079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21" name="方程式" r:id="rId8" imgW="190440" imgH="228600" progId="Equation.3">
                    <p:embed/>
                  </p:oleObj>
                </mc:Choice>
                <mc:Fallback>
                  <p:oleObj name="方程式" r:id="rId8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938" y="4872486"/>
                          <a:ext cx="407988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文字方塊 59"/>
            <p:cNvSpPr txBox="1"/>
            <p:nvPr/>
          </p:nvSpPr>
          <p:spPr>
            <a:xfrm rot="5400000">
              <a:off x="1213986" y="425368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768830" y="280930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855916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858258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3846625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 rot="5400000">
              <a:off x="3843878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144925" y="278508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5220769" y="283503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5223111" y="359494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5230139" y="4841617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 rot="5400000">
              <a:off x="5227392" y="426074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467853" y="278096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474802" y="357098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74790" y="478631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cxnSp>
          <p:nvCxnSpPr>
            <p:cNvPr id="79" name="直線單箭頭接點 78"/>
            <p:cNvCxnSpPr>
              <a:stCxn id="54" idx="6"/>
              <a:endCxn id="64" idx="2"/>
            </p:cNvCxnSpPr>
            <p:nvPr/>
          </p:nvCxnSpPr>
          <p:spPr>
            <a:xfrm>
              <a:off x="3114512" y="3123730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3114512" y="3915482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3105221" y="513745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5" idx="6"/>
              <a:endCxn id="64" idx="2"/>
            </p:cNvCxnSpPr>
            <p:nvPr/>
          </p:nvCxnSpPr>
          <p:spPr>
            <a:xfrm flipV="1">
              <a:off x="3116854" y="3123730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4" idx="6"/>
              <a:endCxn id="65" idx="2"/>
            </p:cNvCxnSpPr>
            <p:nvPr/>
          </p:nvCxnSpPr>
          <p:spPr>
            <a:xfrm>
              <a:off x="3114512" y="3123730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54" idx="6"/>
              <a:endCxn id="66" idx="2"/>
            </p:cNvCxnSpPr>
            <p:nvPr/>
          </p:nvCxnSpPr>
          <p:spPr>
            <a:xfrm>
              <a:off x="3114512" y="3123730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55" idx="6"/>
              <a:endCxn id="66" idx="2"/>
            </p:cNvCxnSpPr>
            <p:nvPr/>
          </p:nvCxnSpPr>
          <p:spPr>
            <a:xfrm>
              <a:off x="3116854" y="3902300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56" idx="6"/>
              <a:endCxn id="64" idx="2"/>
            </p:cNvCxnSpPr>
            <p:nvPr/>
          </p:nvCxnSpPr>
          <p:spPr>
            <a:xfrm flipV="1">
              <a:off x="3105221" y="3123730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56" idx="6"/>
              <a:endCxn id="65" idx="2"/>
            </p:cNvCxnSpPr>
            <p:nvPr/>
          </p:nvCxnSpPr>
          <p:spPr>
            <a:xfrm flipV="1">
              <a:off x="3105221" y="3902300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endCxn id="54" idx="2"/>
            </p:cNvCxnSpPr>
            <p:nvPr/>
          </p:nvCxnSpPr>
          <p:spPr>
            <a:xfrm flipV="1">
              <a:off x="1680954" y="3123730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48" idx="3"/>
              <a:endCxn id="55" idx="2"/>
            </p:cNvCxnSpPr>
            <p:nvPr/>
          </p:nvCxnSpPr>
          <p:spPr>
            <a:xfrm>
              <a:off x="1677247" y="3172104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>
              <a:stCxn id="48" idx="3"/>
              <a:endCxn id="56" idx="2"/>
            </p:cNvCxnSpPr>
            <p:nvPr/>
          </p:nvCxnSpPr>
          <p:spPr>
            <a:xfrm>
              <a:off x="1677247" y="3172104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50" idx="3"/>
              <a:endCxn id="54" idx="2"/>
            </p:cNvCxnSpPr>
            <p:nvPr/>
          </p:nvCxnSpPr>
          <p:spPr>
            <a:xfrm flipV="1">
              <a:off x="1704767" y="3123730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47" idx="3"/>
              <a:endCxn id="55" idx="2"/>
            </p:cNvCxnSpPr>
            <p:nvPr/>
          </p:nvCxnSpPr>
          <p:spPr>
            <a:xfrm>
              <a:off x="1671429" y="3742433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47" idx="3"/>
              <a:endCxn id="56" idx="2"/>
            </p:cNvCxnSpPr>
            <p:nvPr/>
          </p:nvCxnSpPr>
          <p:spPr>
            <a:xfrm>
              <a:off x="1671429" y="3742433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59" idx="3"/>
              <a:endCxn id="54" idx="2"/>
            </p:cNvCxnSpPr>
            <p:nvPr/>
          </p:nvCxnSpPr>
          <p:spPr>
            <a:xfrm flipV="1">
              <a:off x="1742926" y="3123730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59" idx="3"/>
              <a:endCxn id="55" idx="2"/>
            </p:cNvCxnSpPr>
            <p:nvPr/>
          </p:nvCxnSpPr>
          <p:spPr>
            <a:xfrm flipV="1">
              <a:off x="1716557" y="3902300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59" idx="3"/>
              <a:endCxn id="56" idx="2"/>
            </p:cNvCxnSpPr>
            <p:nvPr/>
          </p:nvCxnSpPr>
          <p:spPr>
            <a:xfrm>
              <a:off x="1716557" y="5116906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>
              <a:off x="4464381" y="313408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4464381" y="39258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>
              <a:off x="4455090" y="514780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4466723" y="313408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>
              <a:off x="4464381" y="313408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4464381" y="313408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4466723" y="391265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/>
            <p:nvPr/>
          </p:nvCxnSpPr>
          <p:spPr>
            <a:xfrm flipV="1">
              <a:off x="4455090" y="313408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 flipV="1">
              <a:off x="4455090" y="391265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圖說文字 5"/>
          <p:cNvSpPr/>
          <p:nvPr/>
        </p:nvSpPr>
        <p:spPr>
          <a:xfrm>
            <a:off x="375384" y="5453983"/>
            <a:ext cx="2367361" cy="838175"/>
          </a:xfrm>
          <a:prstGeom prst="wedgeRectCallout">
            <a:avLst>
              <a:gd name="adj1" fmla="val 69906"/>
              <a:gd name="adj2" fmla="val -13063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The most basic classifiers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4" name="矩形圖說文字 113"/>
          <p:cNvSpPr/>
          <p:nvPr/>
        </p:nvSpPr>
        <p:spPr>
          <a:xfrm>
            <a:off x="2956956" y="5463160"/>
            <a:ext cx="3239225" cy="886505"/>
          </a:xfrm>
          <a:prstGeom prst="wedgeRectCallout">
            <a:avLst>
              <a:gd name="adj1" fmla="val 640"/>
              <a:gd name="adj2" fmla="val -1065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Use 1</a:t>
            </a:r>
            <a:r>
              <a:rPr lang="en-US" altLang="zh-TW" sz="2400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TW" sz="2400" dirty="0" smtClean="0">
                <a:solidFill>
                  <a:schemeClr val="bg1"/>
                </a:solidFill>
              </a:rPr>
              <a:t> layer as module to build classifiers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5" name="矩形圖說文字 114"/>
          <p:cNvSpPr/>
          <p:nvPr/>
        </p:nvSpPr>
        <p:spPr>
          <a:xfrm>
            <a:off x="6401255" y="5461871"/>
            <a:ext cx="2367361" cy="838175"/>
          </a:xfrm>
          <a:prstGeom prst="wedgeRectCallout">
            <a:avLst>
              <a:gd name="adj1" fmla="val -71106"/>
              <a:gd name="adj2" fmla="val -13237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</a:rPr>
              <a:t>Use 2</a:t>
            </a:r>
            <a:r>
              <a:rPr lang="en-US" altLang="zh-TW" sz="2400" baseline="30000" dirty="0" smtClean="0">
                <a:solidFill>
                  <a:schemeClr val="bg1"/>
                </a:solidFill>
              </a:rPr>
              <a:t>nd</a:t>
            </a:r>
            <a:r>
              <a:rPr lang="en-US" altLang="zh-TW" sz="2400" dirty="0" smtClean="0">
                <a:solidFill>
                  <a:schemeClr val="bg1"/>
                </a:solidFill>
              </a:rPr>
              <a:t> layer as module 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44311" y="3191157"/>
            <a:ext cx="486584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The modularization is automatically learned from data.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454591" y="1754510"/>
            <a:ext cx="32970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→ Less training </a:t>
            </a:r>
            <a:r>
              <a:rPr lang="en-US" altLang="zh-TW" sz="2800" dirty="0" smtClean="0"/>
              <a:t>data?</a:t>
            </a:r>
            <a:endParaRPr lang="zh-TW" altLang="en-US" sz="28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4093639" y="516220"/>
            <a:ext cx="420508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Deep Learning also works on small data set like TIMIT.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98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  <p:bldP spid="115" grpId="0" animBg="1"/>
      <p:bldP spid="38" grpId="0" animBg="1"/>
      <p:bldP spid="8" grpId="0" animBg="1"/>
      <p:bldP spid="1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6343124" y="4323738"/>
            <a:ext cx="746342" cy="2339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2948" name="Picture 4" descr="http://i.imgur.com/Wux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79" y="261184"/>
            <a:ext cx="4606925" cy="25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465885" y="163249"/>
            <a:ext cx="2189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Hand-crafted </a:t>
            </a:r>
          </a:p>
          <a:p>
            <a:pPr algn="ctr"/>
            <a:r>
              <a:rPr lang="en-US" altLang="zh-TW" sz="2400" dirty="0" smtClean="0"/>
              <a:t>kernel function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7732" y="1221339"/>
            <a:ext cx="129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>
                <a:solidFill>
                  <a:srgbClr val="0000FF"/>
                </a:solidFill>
              </a:rPr>
              <a:t>SVM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5715" y="2695371"/>
            <a:ext cx="5355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Source of image: </a:t>
            </a:r>
            <a:r>
              <a:rPr lang="zh-TW" altLang="en-US" dirty="0" smtClean="0"/>
              <a:t>http</a:t>
            </a:r>
            <a:r>
              <a:rPr lang="zh-TW" altLang="en-US" dirty="0"/>
              <a:t>://www.gipsa-lab.grenoble-inp.fr/transfert/seminaire/455_Kadri2013Gipsa-lab.pdf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35534" y="1702653"/>
            <a:ext cx="204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Apply simple classifier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433666" y="594377"/>
            <a:ext cx="709126" cy="139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747657" y="1376417"/>
            <a:ext cx="758696" cy="601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89231" y="3045217"/>
            <a:ext cx="326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>
                <a:solidFill>
                  <a:srgbClr val="0000FF"/>
                </a:solidFill>
              </a:rPr>
              <a:t>Deep Learning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97627" y="4326945"/>
            <a:ext cx="498951" cy="2363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606350" y="4379363"/>
            <a:ext cx="746342" cy="22841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834848" y="4407004"/>
            <a:ext cx="746342" cy="2283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23247" y="4407004"/>
            <a:ext cx="498951" cy="224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671139" y="5427783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780455" y="6349823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647255" y="4648980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91635" y="512469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497453" y="455436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608517"/>
              </p:ext>
            </p:extLst>
          </p:nvPr>
        </p:nvGraphicFramePr>
        <p:xfrm>
          <a:off x="1510152" y="4459118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3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152" y="4459118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969547"/>
              </p:ext>
            </p:extLst>
          </p:nvPr>
        </p:nvGraphicFramePr>
        <p:xfrm>
          <a:off x="1515448" y="5041847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4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48" y="5041847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橢圓 28"/>
          <p:cNvSpPr/>
          <p:nvPr/>
        </p:nvSpPr>
        <p:spPr>
          <a:xfrm>
            <a:off x="2703460" y="439036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705802" y="516893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694169" y="607309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 rot="5400000">
            <a:off x="2690010" y="562683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1501160" y="619860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32054"/>
              </p:ext>
            </p:extLst>
          </p:nvPr>
        </p:nvGraphicFramePr>
        <p:xfrm>
          <a:off x="1498044" y="6102350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95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044" y="6102350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34"/>
          <p:cNvSpPr txBox="1"/>
          <p:nvPr/>
        </p:nvSpPr>
        <p:spPr>
          <a:xfrm rot="5400000">
            <a:off x="1357695" y="563643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40" name="橢圓 39"/>
          <p:cNvSpPr/>
          <p:nvPr/>
        </p:nvSpPr>
        <p:spPr>
          <a:xfrm>
            <a:off x="6360176" y="437125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362518" y="5131166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369546" y="605398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 rot="5400000">
            <a:off x="6340950" y="562682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cxnSp>
        <p:nvCxnSpPr>
          <p:cNvPr id="47" name="直線單箭頭接點 46"/>
          <p:cNvCxnSpPr>
            <a:stCxn id="29" idx="6"/>
          </p:cNvCxnSpPr>
          <p:nvPr/>
        </p:nvCxnSpPr>
        <p:spPr>
          <a:xfrm>
            <a:off x="3277618" y="467744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3277618" y="546919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268327" y="636731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0" idx="6"/>
          </p:cNvCxnSpPr>
          <p:nvPr/>
        </p:nvCxnSpPr>
        <p:spPr>
          <a:xfrm flipV="1">
            <a:off x="3279960" y="4677444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9" idx="6"/>
          </p:cNvCxnSpPr>
          <p:nvPr/>
        </p:nvCxnSpPr>
        <p:spPr>
          <a:xfrm>
            <a:off x="3277618" y="4677444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9" idx="6"/>
          </p:cNvCxnSpPr>
          <p:nvPr/>
        </p:nvCxnSpPr>
        <p:spPr>
          <a:xfrm>
            <a:off x="3277618" y="4677444"/>
            <a:ext cx="732113" cy="168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0" idx="6"/>
          </p:cNvCxnSpPr>
          <p:nvPr/>
        </p:nvCxnSpPr>
        <p:spPr>
          <a:xfrm>
            <a:off x="3279960" y="5456014"/>
            <a:ext cx="729771" cy="904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1" idx="6"/>
          </p:cNvCxnSpPr>
          <p:nvPr/>
        </p:nvCxnSpPr>
        <p:spPr>
          <a:xfrm flipV="1">
            <a:off x="3268327" y="4677444"/>
            <a:ext cx="750695" cy="168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6"/>
          </p:cNvCxnSpPr>
          <p:nvPr/>
        </p:nvCxnSpPr>
        <p:spPr>
          <a:xfrm flipV="1">
            <a:off x="3268327" y="5456014"/>
            <a:ext cx="753037" cy="904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29" idx="2"/>
          </p:cNvCxnSpPr>
          <p:nvPr/>
        </p:nvCxnSpPr>
        <p:spPr>
          <a:xfrm flipV="1">
            <a:off x="1844060" y="4677444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6" idx="3"/>
            <a:endCxn id="30" idx="2"/>
          </p:cNvCxnSpPr>
          <p:nvPr/>
        </p:nvCxnSpPr>
        <p:spPr>
          <a:xfrm>
            <a:off x="1840353" y="4725818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6" idx="3"/>
            <a:endCxn id="31" idx="2"/>
          </p:cNvCxnSpPr>
          <p:nvPr/>
        </p:nvCxnSpPr>
        <p:spPr>
          <a:xfrm>
            <a:off x="1840353" y="4725818"/>
            <a:ext cx="853816" cy="1634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3"/>
            <a:endCxn id="29" idx="2"/>
          </p:cNvCxnSpPr>
          <p:nvPr/>
        </p:nvCxnSpPr>
        <p:spPr>
          <a:xfrm flipV="1">
            <a:off x="1867873" y="4677444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5" idx="3"/>
            <a:endCxn id="30" idx="2"/>
          </p:cNvCxnSpPr>
          <p:nvPr/>
        </p:nvCxnSpPr>
        <p:spPr>
          <a:xfrm>
            <a:off x="1834535" y="5296147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5" idx="3"/>
            <a:endCxn id="31" idx="2"/>
          </p:cNvCxnSpPr>
          <p:nvPr/>
        </p:nvCxnSpPr>
        <p:spPr>
          <a:xfrm>
            <a:off x="1834535" y="5296147"/>
            <a:ext cx="859634" cy="1064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34" idx="3"/>
            <a:endCxn id="29" idx="2"/>
          </p:cNvCxnSpPr>
          <p:nvPr/>
        </p:nvCxnSpPr>
        <p:spPr>
          <a:xfrm flipV="1">
            <a:off x="1906032" y="4677444"/>
            <a:ext cx="797428" cy="1669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34" idx="3"/>
            <a:endCxn id="30" idx="2"/>
          </p:cNvCxnSpPr>
          <p:nvPr/>
        </p:nvCxnSpPr>
        <p:spPr>
          <a:xfrm flipV="1">
            <a:off x="1906032" y="5456014"/>
            <a:ext cx="799770" cy="890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4" idx="3"/>
            <a:endCxn id="31" idx="2"/>
          </p:cNvCxnSpPr>
          <p:nvPr/>
        </p:nvCxnSpPr>
        <p:spPr>
          <a:xfrm>
            <a:off x="1879663" y="6346770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 rot="5400000">
            <a:off x="7639815" y="56561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708910" y="4309120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697627" y="5107340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697627" y="6049722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84" name="橢圓 83"/>
          <p:cNvSpPr/>
          <p:nvPr/>
        </p:nvSpPr>
        <p:spPr>
          <a:xfrm>
            <a:off x="4925260" y="4351087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927602" y="5129657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4915969" y="6033819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 rot="5400000">
            <a:off x="4928821" y="560720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cxnSp>
        <p:nvCxnSpPr>
          <p:cNvPr id="88" name="直線單箭頭接點 87"/>
          <p:cNvCxnSpPr/>
          <p:nvPr/>
        </p:nvCxnSpPr>
        <p:spPr>
          <a:xfrm>
            <a:off x="5603008" y="465689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5603008" y="5448651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5593717" y="634677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5605350" y="4656899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603008" y="4656899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5603008" y="4656899"/>
            <a:ext cx="706655" cy="1703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605350" y="5435469"/>
            <a:ext cx="737774" cy="9247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5603008" y="4656899"/>
            <a:ext cx="741404" cy="16639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5603008" y="5435469"/>
            <a:ext cx="743746" cy="931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084180" y="435108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063249" y="512965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077127" y="599183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3" name="文字方塊 82952"/>
              <p:cNvSpPr txBox="1"/>
              <p:nvPr/>
            </p:nvSpPr>
            <p:spPr>
              <a:xfrm>
                <a:off x="701966" y="5166173"/>
                <a:ext cx="64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953" name="文字方塊 829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6" y="5166173"/>
                <a:ext cx="64907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5477928" y="3779149"/>
                <a:ext cx="64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28" y="3779149"/>
                <a:ext cx="649077" cy="523220"/>
              </a:xfrm>
              <a:prstGeom prst="rect">
                <a:avLst/>
              </a:prstGeom>
              <a:blipFill rotWithShape="0">
                <a:blip r:embed="rId11"/>
                <a:stretch>
                  <a:fillRect r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線單箭頭接點 105"/>
          <p:cNvCxnSpPr/>
          <p:nvPr/>
        </p:nvCxnSpPr>
        <p:spPr>
          <a:xfrm flipH="1">
            <a:off x="6647256" y="3820203"/>
            <a:ext cx="584687" cy="542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7264376" y="3419922"/>
            <a:ext cx="204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simple classifier</a:t>
            </a:r>
            <a:endParaRPr lang="zh-TW" altLang="en-US" sz="2400" dirty="0"/>
          </a:p>
        </p:txBody>
      </p:sp>
      <p:sp>
        <p:nvSpPr>
          <p:cNvPr id="82958" name="左大括弧 82957"/>
          <p:cNvSpPr/>
          <p:nvPr/>
        </p:nvSpPr>
        <p:spPr>
          <a:xfrm rot="5400000">
            <a:off x="4016860" y="2757001"/>
            <a:ext cx="160984" cy="3133695"/>
          </a:xfrm>
          <a:prstGeom prst="leftBrace">
            <a:avLst>
              <a:gd name="adj1" fmla="val 17173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2600523" y="3624255"/>
            <a:ext cx="2967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Learnable kernel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53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5" grpId="0"/>
      <p:bldP spid="110" grpId="0"/>
      <p:bldP spid="82958" grpId="0" animBg="1"/>
      <p:bldP spid="1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 to get the power of Deep 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2" y="1464947"/>
            <a:ext cx="7968584" cy="519165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3482" y="4890991"/>
            <a:ext cx="796858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Before 2006, deeper usually does not imply better.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28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3789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Part III: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Tips for Training DNN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 for Learning</a:t>
            </a:r>
            <a:endParaRPr lang="zh-TW" altLang="en-US" dirty="0"/>
          </a:p>
        </p:txBody>
      </p:sp>
      <p:pic>
        <p:nvPicPr>
          <p:cNvPr id="57346" name="Picture 2" descr="http://edge.alluremedia.com.au/m/l/2015/03/IMG_20150319_1125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1676525"/>
            <a:ext cx="77349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15974" y="6027863"/>
            <a:ext cx="7512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http://www.gizmodo.com.au/2015/04/the-basic-recipe-for-machine-learning-explained-in-a-single-powerpoint-slide/</a:t>
            </a:r>
          </a:p>
        </p:txBody>
      </p:sp>
    </p:spTree>
    <p:extLst>
      <p:ext uri="{BB962C8B-B14F-4D97-AF65-F5344CB8AC3E}">
        <p14:creationId xmlns:p14="http://schemas.microsoft.com/office/powerpoint/2010/main" val="17689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 for Learning</a:t>
            </a:r>
            <a:endParaRPr lang="zh-TW" altLang="en-US" dirty="0"/>
          </a:p>
        </p:txBody>
      </p:sp>
      <p:pic>
        <p:nvPicPr>
          <p:cNvPr id="57346" name="Picture 2" descr="http://edge.alluremedia.com.au/m/l/2015/03/IMG_20150319_1125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" y="1676525"/>
            <a:ext cx="77349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15974" y="6027863"/>
            <a:ext cx="7512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http://www.gizmodo.com.au/2015/04/the-basic-recipe-for-machine-learning-explained-in-a-single-powerpoint-slide/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867400" y="3599113"/>
            <a:ext cx="1495425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overfitting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99113"/>
            <a:ext cx="172118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Don’t forget!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571999" y="4252065"/>
            <a:ext cx="1581151" cy="8210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Preventing</a:t>
            </a:r>
          </a:p>
          <a:p>
            <a:pPr algn="ctr"/>
            <a:r>
              <a:rPr lang="en-US" altLang="zh-TW" sz="2400" dirty="0" smtClean="0"/>
              <a:t>Overfitting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43465" y="4140149"/>
            <a:ext cx="2879154" cy="48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2400" dirty="0"/>
              <a:t>Modify </a:t>
            </a:r>
            <a:r>
              <a:rPr lang="en-US" altLang="zh-TW" sz="2400" dirty="0" smtClean="0"/>
              <a:t>the Network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458963" y="4675690"/>
            <a:ext cx="2879154" cy="6438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Better optimization Strategy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785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8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 for Learning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81246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3034434" y="5641171"/>
            <a:ext cx="584286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Only </a:t>
            </a:r>
            <a:r>
              <a:rPr lang="en-US" altLang="zh-TW" sz="2400" dirty="0" smtClean="0"/>
              <a:t>use this approach when you already obtained good results on the training data.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88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3789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III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Tips for Training DNN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85800" y="4011389"/>
            <a:ext cx="7772400" cy="871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FF0000"/>
                </a:solidFill>
              </a:rPr>
              <a:t>New Activation Function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Rectified Linear Unit (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769867" y="239316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Reason:</a:t>
            </a:r>
            <a:endParaRPr lang="zh-TW" altLang="en-US" sz="2800" b="1" i="1" u="sng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04958" y="2966483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 Fast to compute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19099" y="360441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r>
              <a:rPr lang="en-US" altLang="zh-TW" sz="2800" dirty="0" smtClean="0"/>
              <a:t>. Biological reason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9099" y="4238900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3. Infinite sigmoid with different biases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19099" y="5250566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4. Vanishing </a:t>
            </a:r>
            <a:r>
              <a:rPr lang="en-US" altLang="zh-TW" sz="2800" dirty="0"/>
              <a:t>g</a:t>
            </a:r>
            <a:r>
              <a:rPr lang="en-US" altLang="zh-TW" sz="2800" dirty="0" smtClean="0"/>
              <a:t>radient problem</a:t>
            </a:r>
            <a:endParaRPr lang="zh-TW" altLang="en-US" sz="28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181227" y="2749476"/>
            <a:ext cx="3103710" cy="2809363"/>
            <a:chOff x="1054530" y="3434696"/>
            <a:chExt cx="3103710" cy="2809363"/>
          </a:xfrm>
        </p:grpSpPr>
        <p:grpSp>
          <p:nvGrpSpPr>
            <p:cNvPr id="21" name="群組 20"/>
            <p:cNvGrpSpPr/>
            <p:nvPr/>
          </p:nvGrpSpPr>
          <p:grpSpPr>
            <a:xfrm>
              <a:off x="1448290" y="3434696"/>
              <a:ext cx="2709950" cy="2809363"/>
              <a:chOff x="6200673" y="3815455"/>
              <a:chExt cx="2709950" cy="2809363"/>
            </a:xfrm>
          </p:grpSpPr>
          <p:cxnSp>
            <p:nvCxnSpPr>
              <p:cNvPr id="25" name="直線單箭頭接點 24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直線接點 32"/>
              <p:cNvCxnSpPr/>
              <p:nvPr/>
            </p:nvCxnSpPr>
            <p:spPr>
              <a:xfrm>
                <a:off x="6228958" y="5708803"/>
                <a:ext cx="1237168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4478" r="-895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1450015" y="5602602"/>
            <a:ext cx="267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[Xavier </a:t>
            </a:r>
            <a:r>
              <a:rPr lang="en-US" altLang="zh-TW" dirty="0" err="1" smtClean="0">
                <a:solidFill>
                  <a:srgbClr val="0000FF"/>
                </a:solidFill>
              </a:rPr>
              <a:t>Glorot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</a:rPr>
              <a:t>AISTATS’11]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04958" y="5249443"/>
            <a:ext cx="3314700" cy="966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62590" y="5835579"/>
            <a:ext cx="269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[Andrew </a:t>
            </a:r>
            <a:r>
              <a:rPr lang="en-US" altLang="zh-TW" dirty="0">
                <a:solidFill>
                  <a:srgbClr val="0000FF"/>
                </a:solidFill>
              </a:rPr>
              <a:t>L. </a:t>
            </a:r>
            <a:r>
              <a:rPr lang="en-US" altLang="zh-TW" dirty="0" smtClean="0">
                <a:solidFill>
                  <a:srgbClr val="0000FF"/>
                </a:solidFill>
              </a:rPr>
              <a:t>Maas,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62590" y="6097270"/>
            <a:ext cx="22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[Kaiming He, 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129" name="矩形圖說文字 128"/>
          <p:cNvSpPr/>
          <p:nvPr/>
        </p:nvSpPr>
        <p:spPr>
          <a:xfrm>
            <a:off x="4534705" y="4341996"/>
            <a:ext cx="2643016" cy="535965"/>
          </a:xfrm>
          <a:prstGeom prst="wedgeRectCallout">
            <a:avLst>
              <a:gd name="adj1" fmla="val -190"/>
              <a:gd name="adj2" fmla="val -17915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Larger </a:t>
            </a:r>
            <a:r>
              <a:rPr lang="en-US" altLang="zh-TW" sz="2400" dirty="0"/>
              <a:t>gradients</a:t>
            </a:r>
            <a:endParaRPr lang="zh-TW" altLang="en-US" sz="2400" dirty="0"/>
          </a:p>
        </p:txBody>
      </p:sp>
      <p:sp>
        <p:nvSpPr>
          <p:cNvPr id="131" name="矩形 130"/>
          <p:cNvSpPr/>
          <p:nvPr/>
        </p:nvSpPr>
        <p:spPr>
          <a:xfrm>
            <a:off x="1002763" y="5683083"/>
            <a:ext cx="2643016" cy="5572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Almost random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4542371" y="5677619"/>
            <a:ext cx="2635350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Already converge</a:t>
            </a:r>
            <a:endParaRPr lang="zh-TW" altLang="en-US" sz="2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416421" y="6198511"/>
            <a:ext cx="254535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based on random!?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02763" y="5022157"/>
            <a:ext cx="2643016" cy="558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Learn very slow</a:t>
            </a:r>
            <a:endParaRPr lang="zh-TW" altLang="en-US" sz="2400" dirty="0"/>
          </a:p>
        </p:txBody>
      </p:sp>
      <p:sp>
        <p:nvSpPr>
          <p:cNvPr id="136" name="矩形 135"/>
          <p:cNvSpPr/>
          <p:nvPr/>
        </p:nvSpPr>
        <p:spPr>
          <a:xfrm>
            <a:off x="4537996" y="5023425"/>
            <a:ext cx="2639725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Learn very fast</a:t>
            </a:r>
            <a:endParaRPr lang="zh-TW" altLang="en-US" sz="2400" dirty="0"/>
          </a:p>
        </p:txBody>
      </p:sp>
      <p:sp>
        <p:nvSpPr>
          <p:cNvPr id="137" name="矩形 136"/>
          <p:cNvSpPr/>
          <p:nvPr/>
        </p:nvSpPr>
        <p:spPr>
          <a:xfrm>
            <a:off x="2896306" y="152193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4221892" y="150558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255229" y="153272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1713203" y="154957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單箭頭接點 141"/>
          <p:cNvCxnSpPr/>
          <p:nvPr/>
        </p:nvCxnSpPr>
        <p:spPr>
          <a:xfrm>
            <a:off x="6642036" y="2581149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6751352" y="3827039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6618152" y="1802346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781591" y="226726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787409" y="169693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197776"/>
              </p:ext>
            </p:extLst>
          </p:nvPr>
        </p:nvGraphicFramePr>
        <p:xfrm>
          <a:off x="1800108" y="160168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1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108" y="160168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68410"/>
              </p:ext>
            </p:extLst>
          </p:nvPr>
        </p:nvGraphicFramePr>
        <p:xfrm>
          <a:off x="1805404" y="218441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2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404" y="218441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橢圓 148"/>
          <p:cNvSpPr/>
          <p:nvPr/>
        </p:nvSpPr>
        <p:spPr>
          <a:xfrm>
            <a:off x="2993416" y="153293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995758" y="231150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2984125" y="353951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 rot="5400000">
            <a:off x="2981378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53" name="矩形 152"/>
          <p:cNvSpPr/>
          <p:nvPr/>
        </p:nvSpPr>
        <p:spPr>
          <a:xfrm>
            <a:off x="1791116" y="366502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63595"/>
              </p:ext>
            </p:extLst>
          </p:nvPr>
        </p:nvGraphicFramePr>
        <p:xfrm>
          <a:off x="1788000" y="356877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000" y="356877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文字方塊 154"/>
          <p:cNvSpPr txBox="1"/>
          <p:nvPr/>
        </p:nvSpPr>
        <p:spPr>
          <a:xfrm rot="5400000">
            <a:off x="1667048" y="29499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56" name="橢圓 155"/>
          <p:cNvSpPr/>
          <p:nvPr/>
        </p:nvSpPr>
        <p:spPr>
          <a:xfrm>
            <a:off x="4308978" y="153293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4311320" y="231150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4299687" y="353951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/>
          <p:cNvSpPr txBox="1"/>
          <p:nvPr/>
        </p:nvSpPr>
        <p:spPr>
          <a:xfrm rot="5400000">
            <a:off x="4296940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60" name="橢圓 159"/>
          <p:cNvSpPr/>
          <p:nvPr/>
        </p:nvSpPr>
        <p:spPr>
          <a:xfrm>
            <a:off x="6331073" y="152462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6333415" y="228453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6340443" y="3531205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 rot="5400000">
            <a:off x="6337696" y="295033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881023" y="147435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898646" y="225985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910826" y="351614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167" name="直線單箭頭接點 166"/>
          <p:cNvCxnSpPr>
            <a:stCxn id="149" idx="6"/>
            <a:endCxn id="156" idx="2"/>
          </p:cNvCxnSpPr>
          <p:nvPr/>
        </p:nvCxnSpPr>
        <p:spPr>
          <a:xfrm>
            <a:off x="3567574" y="182001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3567574" y="261176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>
            <a:off x="3558283" y="383373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50" idx="6"/>
            <a:endCxn id="156" idx="2"/>
          </p:cNvCxnSpPr>
          <p:nvPr/>
        </p:nvCxnSpPr>
        <p:spPr>
          <a:xfrm flipV="1">
            <a:off x="3569916" y="182001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149" idx="6"/>
            <a:endCxn id="157" idx="2"/>
          </p:cNvCxnSpPr>
          <p:nvPr/>
        </p:nvCxnSpPr>
        <p:spPr>
          <a:xfrm>
            <a:off x="3567574" y="182001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149" idx="6"/>
            <a:endCxn id="158" idx="2"/>
          </p:cNvCxnSpPr>
          <p:nvPr/>
        </p:nvCxnSpPr>
        <p:spPr>
          <a:xfrm>
            <a:off x="3567574" y="182001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>
            <a:stCxn id="150" idx="6"/>
            <a:endCxn id="158" idx="2"/>
          </p:cNvCxnSpPr>
          <p:nvPr/>
        </p:nvCxnSpPr>
        <p:spPr>
          <a:xfrm>
            <a:off x="3569916" y="259858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51" idx="6"/>
            <a:endCxn id="156" idx="2"/>
          </p:cNvCxnSpPr>
          <p:nvPr/>
        </p:nvCxnSpPr>
        <p:spPr>
          <a:xfrm flipV="1">
            <a:off x="3558283" y="182001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151" idx="6"/>
            <a:endCxn id="157" idx="2"/>
          </p:cNvCxnSpPr>
          <p:nvPr/>
        </p:nvCxnSpPr>
        <p:spPr>
          <a:xfrm flipV="1">
            <a:off x="3558283" y="259858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endCxn id="149" idx="2"/>
          </p:cNvCxnSpPr>
          <p:nvPr/>
        </p:nvCxnSpPr>
        <p:spPr>
          <a:xfrm flipV="1">
            <a:off x="2134016" y="182001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46" idx="3"/>
            <a:endCxn id="150" idx="2"/>
          </p:cNvCxnSpPr>
          <p:nvPr/>
        </p:nvCxnSpPr>
        <p:spPr>
          <a:xfrm>
            <a:off x="2130309" y="186838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146" idx="3"/>
            <a:endCxn id="151" idx="2"/>
          </p:cNvCxnSpPr>
          <p:nvPr/>
        </p:nvCxnSpPr>
        <p:spPr>
          <a:xfrm>
            <a:off x="2130309" y="186838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148" idx="3"/>
            <a:endCxn id="149" idx="2"/>
          </p:cNvCxnSpPr>
          <p:nvPr/>
        </p:nvCxnSpPr>
        <p:spPr>
          <a:xfrm flipV="1">
            <a:off x="2157829" y="182001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145" idx="3"/>
            <a:endCxn id="150" idx="2"/>
          </p:cNvCxnSpPr>
          <p:nvPr/>
        </p:nvCxnSpPr>
        <p:spPr>
          <a:xfrm>
            <a:off x="2124491" y="243871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stCxn id="145" idx="3"/>
            <a:endCxn id="151" idx="2"/>
          </p:cNvCxnSpPr>
          <p:nvPr/>
        </p:nvCxnSpPr>
        <p:spPr>
          <a:xfrm>
            <a:off x="2124491" y="243871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154" idx="3"/>
            <a:endCxn id="149" idx="2"/>
          </p:cNvCxnSpPr>
          <p:nvPr/>
        </p:nvCxnSpPr>
        <p:spPr>
          <a:xfrm flipV="1">
            <a:off x="2195988" y="182001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54" idx="3"/>
            <a:endCxn id="150" idx="2"/>
          </p:cNvCxnSpPr>
          <p:nvPr/>
        </p:nvCxnSpPr>
        <p:spPr>
          <a:xfrm flipV="1">
            <a:off x="2169619" y="259858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54" idx="3"/>
            <a:endCxn id="151" idx="2"/>
          </p:cNvCxnSpPr>
          <p:nvPr/>
        </p:nvCxnSpPr>
        <p:spPr>
          <a:xfrm>
            <a:off x="2169619" y="381319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7328776" y="1489235"/>
            <a:ext cx="642352" cy="2587672"/>
            <a:chOff x="7668524" y="1462486"/>
            <a:chExt cx="642352" cy="2587672"/>
          </a:xfrm>
        </p:grpSpPr>
        <p:sp>
          <p:nvSpPr>
            <p:cNvPr id="185" name="文字方塊 18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7679807" y="146248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 smtClean="0"/>
                <a:t>1</a:t>
              </a:r>
              <a:endParaRPr lang="zh-TW" altLang="en-US" sz="2800" baseline="-250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668524" y="226070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 smtClean="0"/>
                <a:t>2</a:t>
              </a:r>
              <a:endParaRPr lang="zh-TW" altLang="en-US" sz="2800" baseline="-25000" dirty="0"/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7668524" y="3526938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 smtClean="0"/>
                <a:t>y</a:t>
              </a:r>
              <a:r>
                <a:rPr lang="en-US" altLang="zh-TW" sz="2800" baseline="-25000" dirty="0" err="1"/>
                <a:t>M</a:t>
              </a:r>
              <a:endParaRPr lang="zh-TW" altLang="en-US" sz="2800" baseline="-25000" dirty="0"/>
            </a:p>
          </p:txBody>
        </p:sp>
      </p:grpSp>
      <p:cxnSp>
        <p:nvCxnSpPr>
          <p:cNvPr id="189" name="直線單箭頭接點 188"/>
          <p:cNvCxnSpPr/>
          <p:nvPr/>
        </p:nvCxnSpPr>
        <p:spPr>
          <a:xfrm>
            <a:off x="5591673" y="183159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>
            <a:off x="5591673" y="262335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/>
          <p:nvPr/>
        </p:nvCxnSpPr>
        <p:spPr>
          <a:xfrm>
            <a:off x="5582382" y="384531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flipV="1">
            <a:off x="5594015" y="1831598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/>
          <p:nvPr/>
        </p:nvCxnSpPr>
        <p:spPr>
          <a:xfrm>
            <a:off x="5591673" y="1831598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/>
          <p:nvPr/>
        </p:nvCxnSpPr>
        <p:spPr>
          <a:xfrm>
            <a:off x="5591673" y="1831598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>
            <a:off x="5594015" y="2610168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/>
          <p:nvPr/>
        </p:nvCxnSpPr>
        <p:spPr>
          <a:xfrm flipV="1">
            <a:off x="5582382" y="1831598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V="1">
            <a:off x="5582382" y="2610168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圖說文字 127"/>
          <p:cNvSpPr/>
          <p:nvPr/>
        </p:nvSpPr>
        <p:spPr>
          <a:xfrm>
            <a:off x="1002763" y="4327556"/>
            <a:ext cx="2643016" cy="564847"/>
          </a:xfrm>
          <a:prstGeom prst="wedgeRectCallout">
            <a:avLst>
              <a:gd name="adj1" fmla="val 4384"/>
              <a:gd name="adj2" fmla="val -209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Smaller gradients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491314" y="2105021"/>
            <a:ext cx="5857287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In 2006, people used RBM pre-training.</a:t>
            </a:r>
          </a:p>
          <a:p>
            <a:r>
              <a:rPr lang="en-US" altLang="zh-TW" sz="2800" dirty="0" smtClean="0"/>
              <a:t>In 2015, people use </a:t>
            </a:r>
            <a:r>
              <a:rPr lang="en-US" altLang="zh-TW" sz="2800" dirty="0" err="1" smtClean="0"/>
              <a:t>ReLU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5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6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Handwriting Digit Recognition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62" y="3503955"/>
            <a:ext cx="1602442" cy="1592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57246" y="3518469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Machine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328044" y="3864273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83987" y="3874139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898676" y="4005524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“2”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25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7959846" y="1876480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6309431" y="1910450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811753" y="1958032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3137339" y="1941685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170676" y="196882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28650" y="198567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5557483" y="3017247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666799" y="4263137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5533599" y="2238444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97038" y="270336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702856" y="213303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>
            <p:extLst/>
          </p:nvPr>
        </p:nvGraphicFramePr>
        <p:xfrm>
          <a:off x="715555" y="203778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0"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555" y="203778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>
            <p:extLst/>
          </p:nvPr>
        </p:nvGraphicFramePr>
        <p:xfrm>
          <a:off x="720851" y="262051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1"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51" y="262051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橢圓 71"/>
          <p:cNvSpPr/>
          <p:nvPr/>
        </p:nvSpPr>
        <p:spPr>
          <a:xfrm>
            <a:off x="1908863" y="196903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1911205" y="274760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1899572" y="39756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 rot="5400000">
            <a:off x="1896825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706563" y="410112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7" name="Object 12"/>
          <p:cNvGraphicFramePr>
            <a:graphicFrameLocks noChangeAspect="1"/>
          </p:cNvGraphicFramePr>
          <p:nvPr>
            <p:extLst/>
          </p:nvPr>
        </p:nvGraphicFramePr>
        <p:xfrm>
          <a:off x="703447" y="400486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2"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47" y="400486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字方塊 77"/>
          <p:cNvSpPr txBox="1"/>
          <p:nvPr/>
        </p:nvSpPr>
        <p:spPr>
          <a:xfrm rot="5400000">
            <a:off x="582495" y="338606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9" name="橢圓 78"/>
          <p:cNvSpPr/>
          <p:nvPr/>
        </p:nvSpPr>
        <p:spPr>
          <a:xfrm>
            <a:off x="3224425" y="196903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3226767" y="274760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215134" y="39756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 rot="5400000">
            <a:off x="3212387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83" name="橢圓 82"/>
          <p:cNvSpPr/>
          <p:nvPr/>
        </p:nvSpPr>
        <p:spPr>
          <a:xfrm>
            <a:off x="5246520" y="196072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5248862" y="272063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5255890" y="396730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 rot="5400000">
            <a:off x="5253143" y="338643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796470" y="191045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814093" y="26959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826273" y="39522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cxnSp>
        <p:nvCxnSpPr>
          <p:cNvPr id="90" name="直線單箭頭接點 89"/>
          <p:cNvCxnSpPr>
            <a:stCxn id="72" idx="6"/>
            <a:endCxn id="79" idx="2"/>
          </p:cNvCxnSpPr>
          <p:nvPr/>
        </p:nvCxnSpPr>
        <p:spPr>
          <a:xfrm>
            <a:off x="2483021" y="225611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2483021" y="304786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2473730" y="426983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73" idx="6"/>
            <a:endCxn id="79" idx="2"/>
          </p:cNvCxnSpPr>
          <p:nvPr/>
        </p:nvCxnSpPr>
        <p:spPr>
          <a:xfrm flipV="1">
            <a:off x="2485363" y="2256113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72" idx="6"/>
            <a:endCxn id="80" idx="2"/>
          </p:cNvCxnSpPr>
          <p:nvPr/>
        </p:nvCxnSpPr>
        <p:spPr>
          <a:xfrm>
            <a:off x="2483021" y="2256113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2" idx="6"/>
            <a:endCxn id="81" idx="2"/>
          </p:cNvCxnSpPr>
          <p:nvPr/>
        </p:nvCxnSpPr>
        <p:spPr>
          <a:xfrm>
            <a:off x="2483021" y="2256113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73" idx="6"/>
            <a:endCxn id="81" idx="2"/>
          </p:cNvCxnSpPr>
          <p:nvPr/>
        </p:nvCxnSpPr>
        <p:spPr>
          <a:xfrm>
            <a:off x="2485363" y="3034683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4" idx="6"/>
            <a:endCxn id="79" idx="2"/>
          </p:cNvCxnSpPr>
          <p:nvPr/>
        </p:nvCxnSpPr>
        <p:spPr>
          <a:xfrm flipV="1">
            <a:off x="2473730" y="2256113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74" idx="6"/>
            <a:endCxn id="80" idx="2"/>
          </p:cNvCxnSpPr>
          <p:nvPr/>
        </p:nvCxnSpPr>
        <p:spPr>
          <a:xfrm flipV="1">
            <a:off x="2473730" y="3034683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endCxn id="72" idx="2"/>
          </p:cNvCxnSpPr>
          <p:nvPr/>
        </p:nvCxnSpPr>
        <p:spPr>
          <a:xfrm flipV="1">
            <a:off x="1049463" y="225611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69" idx="3"/>
            <a:endCxn id="73" idx="2"/>
          </p:cNvCxnSpPr>
          <p:nvPr/>
        </p:nvCxnSpPr>
        <p:spPr>
          <a:xfrm>
            <a:off x="1045756" y="230448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69" idx="3"/>
            <a:endCxn id="74" idx="2"/>
          </p:cNvCxnSpPr>
          <p:nvPr/>
        </p:nvCxnSpPr>
        <p:spPr>
          <a:xfrm>
            <a:off x="1045756" y="230448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71" idx="3"/>
            <a:endCxn id="72" idx="2"/>
          </p:cNvCxnSpPr>
          <p:nvPr/>
        </p:nvCxnSpPr>
        <p:spPr>
          <a:xfrm flipV="1">
            <a:off x="1073276" y="225611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8" idx="3"/>
            <a:endCxn id="73" idx="2"/>
          </p:cNvCxnSpPr>
          <p:nvPr/>
        </p:nvCxnSpPr>
        <p:spPr>
          <a:xfrm>
            <a:off x="1039938" y="287481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68" idx="3"/>
            <a:endCxn id="74" idx="2"/>
          </p:cNvCxnSpPr>
          <p:nvPr/>
        </p:nvCxnSpPr>
        <p:spPr>
          <a:xfrm>
            <a:off x="1039938" y="287481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77" idx="3"/>
            <a:endCxn id="72" idx="2"/>
          </p:cNvCxnSpPr>
          <p:nvPr/>
        </p:nvCxnSpPr>
        <p:spPr>
          <a:xfrm flipV="1">
            <a:off x="1111435" y="225611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77" idx="3"/>
            <a:endCxn id="73" idx="2"/>
          </p:cNvCxnSpPr>
          <p:nvPr/>
        </p:nvCxnSpPr>
        <p:spPr>
          <a:xfrm flipV="1">
            <a:off x="1085066" y="303468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77" idx="3"/>
            <a:endCxn id="74" idx="2"/>
          </p:cNvCxnSpPr>
          <p:nvPr/>
        </p:nvCxnSpPr>
        <p:spPr>
          <a:xfrm>
            <a:off x="1085066" y="424928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群組 107"/>
          <p:cNvGrpSpPr/>
          <p:nvPr/>
        </p:nvGrpSpPr>
        <p:grpSpPr>
          <a:xfrm>
            <a:off x="6244223" y="1925333"/>
            <a:ext cx="642352" cy="2577734"/>
            <a:chOff x="7668524" y="1462486"/>
            <a:chExt cx="642352" cy="2577734"/>
          </a:xfrm>
        </p:grpSpPr>
        <p:sp>
          <p:nvSpPr>
            <p:cNvPr id="109" name="文字方塊 108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2" name="文字方塊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直線單箭頭接點 112"/>
          <p:cNvCxnSpPr/>
          <p:nvPr/>
        </p:nvCxnSpPr>
        <p:spPr>
          <a:xfrm>
            <a:off x="4507120" y="226769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4507120" y="305944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497829" y="428141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 flipV="1">
            <a:off x="4509462" y="2267696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4507120" y="2267696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4507120" y="2267696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4509462" y="3046266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497829" y="2267696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4497829" y="3046266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群組 123"/>
          <p:cNvGrpSpPr/>
          <p:nvPr/>
        </p:nvGrpSpPr>
        <p:grpSpPr>
          <a:xfrm>
            <a:off x="7948561" y="1958032"/>
            <a:ext cx="642352" cy="2577734"/>
            <a:chOff x="7668524" y="1462486"/>
            <a:chExt cx="642352" cy="2577734"/>
          </a:xfrm>
        </p:grpSpPr>
        <p:sp>
          <p:nvSpPr>
            <p:cNvPr id="125" name="文字方塊 12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1" name="左-右雙向箭號 130"/>
          <p:cNvSpPr/>
          <p:nvPr/>
        </p:nvSpPr>
        <p:spPr>
          <a:xfrm>
            <a:off x="6990289" y="2973068"/>
            <a:ext cx="930070" cy="4463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7191833" y="3411153"/>
                <a:ext cx="451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33" y="3411153"/>
                <a:ext cx="451470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字方塊 132"/>
          <p:cNvSpPr txBox="1"/>
          <p:nvPr/>
        </p:nvSpPr>
        <p:spPr>
          <a:xfrm>
            <a:off x="956967" y="5414929"/>
            <a:ext cx="528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Intuitive way to compute the gradient 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6304412" y="5876594"/>
                <a:ext cx="92166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12" y="5876594"/>
                <a:ext cx="921663" cy="70224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1029335" y="4686014"/>
                <a:ext cx="902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5" y="4686014"/>
                <a:ext cx="902235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/>
              <p:cNvSpPr txBox="1"/>
              <p:nvPr/>
            </p:nvSpPr>
            <p:spPr>
              <a:xfrm>
                <a:off x="7029184" y="3813315"/>
                <a:ext cx="86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84" y="3813315"/>
                <a:ext cx="863441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7318726" y="5876594"/>
                <a:ext cx="48833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26" y="5876594"/>
                <a:ext cx="488339" cy="70224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-右雙向箭號 3"/>
          <p:cNvSpPr/>
          <p:nvPr/>
        </p:nvSpPr>
        <p:spPr>
          <a:xfrm rot="5400000">
            <a:off x="987114" y="4025362"/>
            <a:ext cx="965281" cy="51142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左-右雙向箭號 135"/>
          <p:cNvSpPr/>
          <p:nvPr/>
        </p:nvSpPr>
        <p:spPr>
          <a:xfrm rot="5400000">
            <a:off x="2326876" y="4082465"/>
            <a:ext cx="660247" cy="3962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左-右雙向箭號 139"/>
          <p:cNvSpPr/>
          <p:nvPr/>
        </p:nvSpPr>
        <p:spPr>
          <a:xfrm rot="5400000">
            <a:off x="3651368" y="4097470"/>
            <a:ext cx="482606" cy="26723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左-右雙向箭號 141"/>
          <p:cNvSpPr>
            <a:spLocks noChangeAspect="1"/>
          </p:cNvSpPr>
          <p:nvPr/>
        </p:nvSpPr>
        <p:spPr>
          <a:xfrm rot="5400000">
            <a:off x="7340792" y="3122642"/>
            <a:ext cx="268770" cy="18309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手繪多邊形 142"/>
          <p:cNvSpPr/>
          <p:nvPr/>
        </p:nvSpPr>
        <p:spPr>
          <a:xfrm>
            <a:off x="1933060" y="4136984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手繪多邊形 143"/>
          <p:cNvSpPr/>
          <p:nvPr/>
        </p:nvSpPr>
        <p:spPr>
          <a:xfrm>
            <a:off x="3267060" y="4171526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圖說文字 153"/>
          <p:cNvSpPr/>
          <p:nvPr/>
        </p:nvSpPr>
        <p:spPr>
          <a:xfrm>
            <a:off x="572118" y="1308019"/>
            <a:ext cx="2643016" cy="564847"/>
          </a:xfrm>
          <a:prstGeom prst="wedgeRectCallout">
            <a:avLst>
              <a:gd name="adj1" fmla="val -15935"/>
              <a:gd name="adj2" fmla="val 1939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Smaller gradients</a:t>
            </a:r>
            <a:endParaRPr lang="zh-TW" altLang="en-US" sz="2400" dirty="0"/>
          </a:p>
        </p:txBody>
      </p:sp>
      <p:sp>
        <p:nvSpPr>
          <p:cNvPr id="155" name="左-右雙向箭號 154"/>
          <p:cNvSpPr/>
          <p:nvPr/>
        </p:nvSpPr>
        <p:spPr>
          <a:xfrm rot="5400000">
            <a:off x="5790526" y="4091611"/>
            <a:ext cx="401721" cy="240925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6" name="群組 145"/>
          <p:cNvGrpSpPr/>
          <p:nvPr/>
        </p:nvGrpSpPr>
        <p:grpSpPr>
          <a:xfrm>
            <a:off x="4395404" y="1850219"/>
            <a:ext cx="4334480" cy="3410426"/>
            <a:chOff x="3826273" y="2417879"/>
            <a:chExt cx="4334480" cy="3410426"/>
          </a:xfrm>
        </p:grpSpPr>
        <p:pic>
          <p:nvPicPr>
            <p:cNvPr id="147" name="圖片 146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273" y="2417879"/>
              <a:ext cx="4334480" cy="341042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cxnSp>
          <p:nvCxnSpPr>
            <p:cNvPr id="148" name="直線接點 147"/>
            <p:cNvCxnSpPr/>
            <p:nvPr/>
          </p:nvCxnSpPr>
          <p:spPr>
            <a:xfrm>
              <a:off x="6696058" y="3528555"/>
              <a:ext cx="0" cy="151344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7643303" y="3326101"/>
              <a:ext cx="0" cy="171590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5917019" y="3287769"/>
              <a:ext cx="17262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5917018" y="3528555"/>
              <a:ext cx="77274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字方塊 151"/>
            <p:cNvSpPr txBox="1"/>
            <p:nvPr/>
          </p:nvSpPr>
          <p:spPr>
            <a:xfrm>
              <a:off x="6598003" y="4959396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Large input</a:t>
              </a:r>
              <a:endParaRPr lang="zh-TW" altLang="en-US" sz="2400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4777545" y="2964063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Small output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18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/>
      <p:bldP spid="138" grpId="0"/>
      <p:bldP spid="139" grpId="0"/>
      <p:bldP spid="141" grpId="0"/>
      <p:bldP spid="4" grpId="0" animBg="1"/>
      <p:bldP spid="136" grpId="0" animBg="1"/>
      <p:bldP spid="140" grpId="0" animBg="1"/>
      <p:bldP spid="142" grpId="0" animBg="1"/>
      <p:bldP spid="1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1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2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884669" y="425305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3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4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橢圓 21"/>
          <p:cNvSpPr/>
          <p:nvPr/>
        </p:nvSpPr>
        <p:spPr>
          <a:xfrm>
            <a:off x="5282464" y="216992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21626" y="425305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65" idx="6"/>
            <a:endCxn id="24" idx="2"/>
          </p:cNvCxnSpPr>
          <p:nvPr/>
        </p:nvCxnSpPr>
        <p:spPr>
          <a:xfrm flipV="1">
            <a:off x="3448670" y="4540135"/>
            <a:ext cx="1872956" cy="1072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66" idx="2"/>
          </p:cNvCxnSpPr>
          <p:nvPr/>
        </p:nvCxnSpPr>
        <p:spPr>
          <a:xfrm>
            <a:off x="3468118" y="5612912"/>
            <a:ext cx="1853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6"/>
            <a:endCxn id="22" idx="2"/>
          </p:cNvCxnSpPr>
          <p:nvPr/>
        </p:nvCxnSpPr>
        <p:spPr>
          <a:xfrm flipV="1">
            <a:off x="3451012" y="2457003"/>
            <a:ext cx="1831452" cy="1025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2" idx="6"/>
            <a:endCxn id="24" idx="2"/>
          </p:cNvCxnSpPr>
          <p:nvPr/>
        </p:nvCxnSpPr>
        <p:spPr>
          <a:xfrm>
            <a:off x="3448670" y="2457004"/>
            <a:ext cx="1872956" cy="2083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6"/>
            <a:endCxn id="24" idx="2"/>
          </p:cNvCxnSpPr>
          <p:nvPr/>
        </p:nvCxnSpPr>
        <p:spPr>
          <a:xfrm>
            <a:off x="3451012" y="3482456"/>
            <a:ext cx="1870614" cy="105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6"/>
            <a:endCxn id="22" idx="2"/>
          </p:cNvCxnSpPr>
          <p:nvPr/>
        </p:nvCxnSpPr>
        <p:spPr>
          <a:xfrm flipV="1">
            <a:off x="3458827" y="2457003"/>
            <a:ext cx="1823637" cy="2083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4" idx="6"/>
            <a:endCxn id="23" idx="2"/>
          </p:cNvCxnSpPr>
          <p:nvPr/>
        </p:nvCxnSpPr>
        <p:spPr>
          <a:xfrm flipV="1">
            <a:off x="3458827" y="3498569"/>
            <a:ext cx="1836691" cy="1041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9" idx="3"/>
            <a:endCxn id="65" idx="2"/>
          </p:cNvCxnSpPr>
          <p:nvPr/>
        </p:nvCxnSpPr>
        <p:spPr>
          <a:xfrm>
            <a:off x="1301564" y="3486025"/>
            <a:ext cx="1572948" cy="2126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8" idx="3"/>
            <a:endCxn id="65" idx="2"/>
          </p:cNvCxnSpPr>
          <p:nvPr/>
        </p:nvCxnSpPr>
        <p:spPr>
          <a:xfrm>
            <a:off x="1324447" y="4608973"/>
            <a:ext cx="1550065" cy="1003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2" idx="6"/>
          </p:cNvCxnSpPr>
          <p:nvPr/>
        </p:nvCxnSpPr>
        <p:spPr>
          <a:xfrm>
            <a:off x="5856622" y="2457003"/>
            <a:ext cx="1165922" cy="1149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2" idx="6"/>
          </p:cNvCxnSpPr>
          <p:nvPr/>
        </p:nvCxnSpPr>
        <p:spPr>
          <a:xfrm>
            <a:off x="5856622" y="2457003"/>
            <a:ext cx="1168264" cy="1927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24" idx="6"/>
          </p:cNvCxnSpPr>
          <p:nvPr/>
        </p:nvCxnSpPr>
        <p:spPr>
          <a:xfrm flipV="1">
            <a:off x="5895784" y="3606330"/>
            <a:ext cx="1126760" cy="933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4" idx="6"/>
          </p:cNvCxnSpPr>
          <p:nvPr/>
        </p:nvCxnSpPr>
        <p:spPr>
          <a:xfrm flipV="1">
            <a:off x="5895784" y="4384900"/>
            <a:ext cx="1129102" cy="155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2874512" y="532583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/>
          <p:cNvCxnSpPr>
            <a:stCxn id="8" idx="3"/>
            <a:endCxn id="14" idx="2"/>
          </p:cNvCxnSpPr>
          <p:nvPr/>
        </p:nvCxnSpPr>
        <p:spPr>
          <a:xfrm flipV="1">
            <a:off x="1324447" y="4540135"/>
            <a:ext cx="1560222" cy="68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9" idx="3"/>
            <a:endCxn id="14" idx="2"/>
          </p:cNvCxnSpPr>
          <p:nvPr/>
        </p:nvCxnSpPr>
        <p:spPr>
          <a:xfrm>
            <a:off x="1301564" y="3486025"/>
            <a:ext cx="1583105" cy="1054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65" idx="6"/>
            <a:endCxn id="23" idx="2"/>
          </p:cNvCxnSpPr>
          <p:nvPr/>
        </p:nvCxnSpPr>
        <p:spPr>
          <a:xfrm flipV="1">
            <a:off x="3448670" y="3498569"/>
            <a:ext cx="1846848" cy="2114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5" idx="6"/>
            <a:endCxn id="22" idx="2"/>
          </p:cNvCxnSpPr>
          <p:nvPr/>
        </p:nvCxnSpPr>
        <p:spPr>
          <a:xfrm flipV="1">
            <a:off x="3448670" y="2457003"/>
            <a:ext cx="1833794" cy="3155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66" idx="2"/>
          </p:cNvCxnSpPr>
          <p:nvPr/>
        </p:nvCxnSpPr>
        <p:spPr>
          <a:xfrm>
            <a:off x="3464066" y="4536454"/>
            <a:ext cx="1857560" cy="107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4" idx="6"/>
            <a:endCxn id="24" idx="2"/>
          </p:cNvCxnSpPr>
          <p:nvPr/>
        </p:nvCxnSpPr>
        <p:spPr>
          <a:xfrm>
            <a:off x="3458827" y="4540135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3468118" y="2457003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2922711" y="4663840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3147047" y="4376764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2929666" y="572523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V="1">
            <a:off x="3154002" y="543816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5381631" y="4641749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5605967" y="4354673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5337618" y="253418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5561954" y="224711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3271873" y="4581583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3264971" y="5679829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5732988" y="198446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742701" y="401020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78" name="直線單箭頭接點 77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線接點 81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直線接點 8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11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12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3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4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523925" y="1501737"/>
            <a:ext cx="38608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 Thinner linear network</a:t>
            </a:r>
            <a:endParaRPr lang="zh-TW" altLang="en-US" sz="280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圖說文字 14"/>
          <p:cNvSpPr/>
          <p:nvPr/>
        </p:nvSpPr>
        <p:spPr>
          <a:xfrm>
            <a:off x="1544169" y="4910176"/>
            <a:ext cx="2862430" cy="1016000"/>
          </a:xfrm>
          <a:prstGeom prst="wedgeRectCallout">
            <a:avLst>
              <a:gd name="adj1" fmla="val -27942"/>
              <a:gd name="adj2" fmla="val -137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Do not have smaller gradients</a:t>
            </a:r>
            <a:endParaRPr lang="zh-TW" altLang="en-US" sz="2800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46" name="直線單箭頭接點 45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接點 53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858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橢圓 225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橢圓 226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橢圓 224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橢圓 223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Maxout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  <a:endParaRPr lang="zh-TW" altLang="en-US" sz="1800" dirty="0">
              <a:solidFill>
                <a:srgbClr val="0000FF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8" name="橢圓 7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30" name="矩形 29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9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群組 75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29" name="矩形 28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40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文字方塊 34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Input</a:t>
            </a:r>
          </a:p>
        </p:txBody>
      </p:sp>
      <p:sp>
        <p:nvSpPr>
          <p:cNvPr id="52" name="橢圓 51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</a:t>
            </a:r>
            <a:endParaRPr lang="zh-TW" altLang="en-US" dirty="0"/>
          </a:p>
        </p:txBody>
      </p:sp>
      <p:grpSp>
        <p:nvGrpSpPr>
          <p:cNvPr id="85" name="群組 84"/>
          <p:cNvGrpSpPr/>
          <p:nvPr/>
        </p:nvGrpSpPr>
        <p:grpSpPr>
          <a:xfrm>
            <a:off x="1977455" y="2531732"/>
            <a:ext cx="926032" cy="523220"/>
            <a:chOff x="3518823" y="2481252"/>
            <a:chExt cx="926032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線單箭頭接點 8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1988987" y="3397713"/>
            <a:ext cx="926169" cy="523220"/>
            <a:chOff x="3518823" y="2481252"/>
            <a:chExt cx="926169" cy="523220"/>
          </a:xfrm>
        </p:grpSpPr>
        <p:grpSp>
          <p:nvGrpSpPr>
            <p:cNvPr id="87" name="群組 8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單箭頭接點 8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1987968" y="4263694"/>
            <a:ext cx="1155650" cy="523220"/>
            <a:chOff x="3518823" y="2481252"/>
            <a:chExt cx="1155650" cy="523220"/>
          </a:xfrm>
        </p:grpSpPr>
        <p:grpSp>
          <p:nvGrpSpPr>
            <p:cNvPr id="93" name="群組 92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+</a:t>
                </a:r>
                <a:endParaRPr lang="zh-TW" altLang="en-US" sz="2800" dirty="0"/>
              </a:p>
            </p:txBody>
          </p:sp>
        </p:grpSp>
        <p:cxnSp>
          <p:nvCxnSpPr>
            <p:cNvPr id="95" name="直線單箭頭接點 94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群組 97"/>
          <p:cNvGrpSpPr/>
          <p:nvPr/>
        </p:nvGrpSpPr>
        <p:grpSpPr>
          <a:xfrm>
            <a:off x="1986148" y="5205858"/>
            <a:ext cx="926032" cy="523220"/>
            <a:chOff x="3518823" y="2481252"/>
            <a:chExt cx="926032" cy="523220"/>
          </a:xfrm>
        </p:grpSpPr>
        <p:grpSp>
          <p:nvGrpSpPr>
            <p:cNvPr id="99" name="群組 9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文字方塊 10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4545038" y="3036457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23884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4531978" y="4847629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23884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橢圓 105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</a:t>
            </a:r>
            <a:endParaRPr lang="zh-TW" altLang="en-US" dirty="0"/>
          </a:p>
        </p:txBody>
      </p:sp>
      <p:sp>
        <p:nvSpPr>
          <p:cNvPr id="107" name="橢圓 106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</a:t>
            </a:r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5813804" y="2531732"/>
            <a:ext cx="862776" cy="523220"/>
            <a:chOff x="3518823" y="2481252"/>
            <a:chExt cx="862776" cy="523220"/>
          </a:xfrm>
        </p:grpSpPr>
        <p:grpSp>
          <p:nvGrpSpPr>
            <p:cNvPr id="109" name="群組 10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3810" r="-2619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線單箭頭接點 11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/>
          <p:cNvGrpSpPr/>
          <p:nvPr/>
        </p:nvGrpSpPr>
        <p:grpSpPr>
          <a:xfrm>
            <a:off x="5825336" y="3397713"/>
            <a:ext cx="862776" cy="523220"/>
            <a:chOff x="3518823" y="2481252"/>
            <a:chExt cx="862776" cy="523220"/>
          </a:xfrm>
        </p:grpSpPr>
        <p:grpSp>
          <p:nvGrpSpPr>
            <p:cNvPr id="115" name="群組 114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線單箭頭接點 116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5824317" y="4263694"/>
            <a:ext cx="862776" cy="523220"/>
            <a:chOff x="3518823" y="2481252"/>
            <a:chExt cx="862776" cy="523220"/>
          </a:xfrm>
        </p:grpSpPr>
        <p:grpSp>
          <p:nvGrpSpPr>
            <p:cNvPr id="121" name="群組 120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文字方塊 124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線單箭頭接點 12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群組 125"/>
          <p:cNvGrpSpPr/>
          <p:nvPr/>
        </p:nvGrpSpPr>
        <p:grpSpPr>
          <a:xfrm>
            <a:off x="5822497" y="5205858"/>
            <a:ext cx="877290" cy="523220"/>
            <a:chOff x="3518823" y="2481252"/>
            <a:chExt cx="877290" cy="523220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文字方塊 13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6190" r="-2381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8407132" y="3064687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32" y="3064687"/>
                <a:ext cx="2388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3810" r="-26190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/>
              <p:cNvSpPr txBox="1"/>
              <p:nvPr/>
            </p:nvSpPr>
            <p:spPr>
              <a:xfrm>
                <a:off x="8410778" y="4878525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778" y="4878525"/>
                <a:ext cx="23884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6190" r="-23810"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單箭頭接點 143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1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31" idx="3"/>
            <a:endCxn id="91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30" idx="3"/>
            <a:endCxn id="96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30" idx="3"/>
            <a:endCxn id="103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32" idx="3"/>
            <a:endCxn id="11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32" idx="3"/>
            <a:endCxn id="90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32" idx="3"/>
            <a:endCxn id="102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32" idx="3"/>
            <a:endCxn id="96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04" idx="3"/>
          </p:cNvCxnSpPr>
          <p:nvPr/>
        </p:nvCxnSpPr>
        <p:spPr>
          <a:xfrm flipV="1">
            <a:off x="4783885" y="2802303"/>
            <a:ext cx="1003733" cy="418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04" idx="3"/>
          </p:cNvCxnSpPr>
          <p:nvPr/>
        </p:nvCxnSpPr>
        <p:spPr>
          <a:xfrm>
            <a:off x="4783885" y="3221123"/>
            <a:ext cx="1026797" cy="434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04" idx="3"/>
          </p:cNvCxnSpPr>
          <p:nvPr/>
        </p:nvCxnSpPr>
        <p:spPr>
          <a:xfrm>
            <a:off x="4783885" y="3221123"/>
            <a:ext cx="1014246" cy="1313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04" idx="3"/>
          </p:cNvCxnSpPr>
          <p:nvPr/>
        </p:nvCxnSpPr>
        <p:spPr>
          <a:xfrm>
            <a:off x="4783885" y="3221123"/>
            <a:ext cx="1023958" cy="2242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105" idx="3"/>
          </p:cNvCxnSpPr>
          <p:nvPr/>
        </p:nvCxnSpPr>
        <p:spPr>
          <a:xfrm flipV="1">
            <a:off x="4770825" y="2802303"/>
            <a:ext cx="1016793" cy="2229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105" idx="3"/>
          </p:cNvCxnSpPr>
          <p:nvPr/>
        </p:nvCxnSpPr>
        <p:spPr>
          <a:xfrm flipV="1">
            <a:off x="4770825" y="3668283"/>
            <a:ext cx="1028325" cy="1364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05" idx="3"/>
          </p:cNvCxnSpPr>
          <p:nvPr/>
        </p:nvCxnSpPr>
        <p:spPr>
          <a:xfrm>
            <a:off x="4770825" y="5032295"/>
            <a:ext cx="1025486" cy="444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05" idx="3"/>
          </p:cNvCxnSpPr>
          <p:nvPr/>
        </p:nvCxnSpPr>
        <p:spPr>
          <a:xfrm flipV="1">
            <a:off x="4770825" y="4534265"/>
            <a:ext cx="1027306" cy="498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10" idx="3"/>
            <a:endCxn id="106" idx="2"/>
          </p:cNvCxnSpPr>
          <p:nvPr/>
        </p:nvCxnSpPr>
        <p:spPr>
          <a:xfrm>
            <a:off x="6676580" y="2780842"/>
            <a:ext cx="638956" cy="442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>
            <a:endCxn id="106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>
            <a:endCxn id="107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/>
          <p:cNvCxnSpPr>
            <a:stCxn id="128" idx="3"/>
            <a:endCxn id="107" idx="2"/>
          </p:cNvCxnSpPr>
          <p:nvPr/>
        </p:nvCxnSpPr>
        <p:spPr>
          <a:xfrm flipV="1">
            <a:off x="6699787" y="5049442"/>
            <a:ext cx="623603" cy="405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V="1">
            <a:off x="2944668" y="3232819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/>
          <p:cNvCxnSpPr/>
          <p:nvPr/>
        </p:nvCxnSpPr>
        <p:spPr>
          <a:xfrm>
            <a:off x="2965459" y="4567489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 smtClean="0"/>
              <a:t>ReLU</a:t>
            </a:r>
            <a:r>
              <a:rPr lang="en-US" altLang="zh-TW" sz="2800" dirty="0" smtClean="0"/>
              <a:t> is a </a:t>
            </a:r>
            <a:r>
              <a:rPr lang="en-US" altLang="zh-TW" sz="2800" dirty="0"/>
              <a:t>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  <p:sp>
        <p:nvSpPr>
          <p:cNvPr id="145" name="矩形 144"/>
          <p:cNvSpPr/>
          <p:nvPr/>
        </p:nvSpPr>
        <p:spPr>
          <a:xfrm>
            <a:off x="1031330" y="5997408"/>
            <a:ext cx="73794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 smtClean="0"/>
              <a:t>You can have more than 2 elements in a group.</a:t>
            </a:r>
            <a:endParaRPr lang="en-US" altLang="zh-TW" sz="2800" dirty="0"/>
          </a:p>
        </p:txBody>
      </p:sp>
      <p:sp>
        <p:nvSpPr>
          <p:cNvPr id="4" name="矩形 3"/>
          <p:cNvSpPr/>
          <p:nvPr/>
        </p:nvSpPr>
        <p:spPr>
          <a:xfrm>
            <a:off x="2474597" y="2539840"/>
            <a:ext cx="1881191" cy="1332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20742" y="2440970"/>
            <a:ext cx="113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neuron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226" grpId="0" animBg="1"/>
      <p:bldP spid="227" grpId="0" animBg="1"/>
      <p:bldP spid="140" grpId="0" animBg="1"/>
      <p:bldP spid="225" grpId="0" animBg="1"/>
      <p:bldP spid="224" grpId="0" animBg="1"/>
      <p:bldP spid="143" grpId="0" animBg="1"/>
      <p:bldP spid="141" grpId="0" animBg="1"/>
      <p:bldP spid="139" grpId="0" animBg="1"/>
      <p:bldP spid="8" grpId="0" animBg="1"/>
      <p:bldP spid="35" grpId="0"/>
      <p:bldP spid="52" grpId="0" animBg="1"/>
      <p:bldP spid="104" grpId="0" animBg="1"/>
      <p:bldP spid="105" grpId="0" animBg="1"/>
      <p:bldP spid="106" grpId="0" animBg="1"/>
      <p:bldP spid="107" grpId="0" animBg="1"/>
      <p:bldP spid="132" grpId="0" animBg="1"/>
      <p:bldP spid="133" grpId="0" animBg="1"/>
      <p:bldP spid="145" grpId="0" animBg="1"/>
      <p:bldP spid="4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</a:t>
            </a:r>
            <a:r>
              <a:rPr lang="en-US" altLang="zh-TW" sz="1800" dirty="0" smtClean="0">
                <a:solidFill>
                  <a:srgbClr val="0000FF"/>
                </a:solidFill>
              </a:rPr>
              <a:t>]</a:t>
            </a:r>
          </a:p>
          <a:p>
            <a:pPr lvl="1"/>
            <a:r>
              <a:rPr lang="en-US" altLang="zh-TW" sz="2800" dirty="0" smtClean="0"/>
              <a:t>Activation function in </a:t>
            </a:r>
            <a:r>
              <a:rPr lang="en-US" altLang="zh-TW" sz="2800" dirty="0" err="1" smtClean="0"/>
              <a:t>maxout</a:t>
            </a:r>
            <a:r>
              <a:rPr lang="en-US" altLang="zh-TW" sz="2800" dirty="0" smtClean="0"/>
              <a:t> network can be any piecewise linear convex function</a:t>
            </a:r>
          </a:p>
          <a:p>
            <a:pPr lvl="1"/>
            <a:r>
              <a:rPr lang="en-US" altLang="zh-TW" sz="2800" dirty="0" smtClean="0"/>
              <a:t>How many pieces depending on how many elements in a group 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 smtClean="0"/>
              <a:t>ReLU</a:t>
            </a:r>
            <a:r>
              <a:rPr lang="en-US" altLang="zh-TW" sz="2800" dirty="0" smtClean="0"/>
              <a:t> is a </a:t>
            </a:r>
            <a:r>
              <a:rPr lang="en-US" altLang="zh-TW" sz="2800" dirty="0"/>
              <a:t>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  <p:sp>
        <p:nvSpPr>
          <p:cNvPr id="5" name="矩形 4"/>
          <p:cNvSpPr/>
          <p:nvPr/>
        </p:nvSpPr>
        <p:spPr>
          <a:xfrm>
            <a:off x="926419" y="4221874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 smtClean="0"/>
              <a:t>2 elements in a group</a:t>
            </a:r>
            <a:endParaRPr lang="en-US" altLang="zh-TW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602871" y="4916944"/>
            <a:ext cx="1600832" cy="1600832"/>
            <a:chOff x="6200673" y="4150479"/>
            <a:chExt cx="2474339" cy="2474339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2748303" y="4945004"/>
            <a:ext cx="1600832" cy="1600832"/>
            <a:chOff x="6200673" y="4150479"/>
            <a:chExt cx="2474339" cy="2474339"/>
          </a:xfrm>
        </p:grpSpPr>
        <p:cxnSp>
          <p:nvCxnSpPr>
            <p:cNvPr id="22" name="直線單箭頭接點 21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77382" y="4785491"/>
              <a:ext cx="1088745" cy="92331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5138063" y="4936727"/>
            <a:ext cx="1600832" cy="1600832"/>
            <a:chOff x="6200673" y="4150479"/>
            <a:chExt cx="2474339" cy="2474339"/>
          </a:xfrm>
        </p:grpSpPr>
        <p:cxnSp>
          <p:nvCxnSpPr>
            <p:cNvPr id="49" name="直線單箭頭接點 48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6266972" y="4841656"/>
              <a:ext cx="283410" cy="87854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6979338" y="4916944"/>
            <a:ext cx="1600832" cy="1620615"/>
            <a:chOff x="6200673" y="4119901"/>
            <a:chExt cx="2474339" cy="2504917"/>
          </a:xfrm>
        </p:grpSpPr>
        <p:cxnSp>
          <p:nvCxnSpPr>
            <p:cNvPr id="54" name="直線單箭頭接點 53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V="1">
              <a:off x="7720924" y="5239126"/>
              <a:ext cx="583675" cy="68394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V="1">
              <a:off x="8270564" y="4119901"/>
              <a:ext cx="148372" cy="1143305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5080221" y="4224766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 smtClean="0"/>
              <a:t>3 elements in a group</a:t>
            </a:r>
            <a:endParaRPr lang="en-US" altLang="zh-TW" sz="28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5314546" y="5920877"/>
            <a:ext cx="602899" cy="590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7200900" y="6060067"/>
            <a:ext cx="805670" cy="11689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5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3789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III: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Tips for Training DNN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85800" y="4011389"/>
            <a:ext cx="7772400" cy="871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FF0000"/>
                </a:solidFill>
              </a:rPr>
              <a:t>Adaptive Learning Rate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177574" y="1409291"/>
            <a:ext cx="7092867" cy="5365372"/>
            <a:chOff x="706835" y="2011916"/>
            <a:chExt cx="6113826" cy="4624779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橢圓 17"/>
          <p:cNvSpPr/>
          <p:nvPr/>
        </p:nvSpPr>
        <p:spPr>
          <a:xfrm>
            <a:off x="2629639" y="533409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767488" y="4637121"/>
            <a:ext cx="224999" cy="726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890145" y="5333515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45" y="5333515"/>
                <a:ext cx="45889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65801" y="4567768"/>
                <a:ext cx="1265026" cy="3693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801" y="4567768"/>
                <a:ext cx="126502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10901" y="2093407"/>
            <a:ext cx="3527934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learning rate is too large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10900" y="3148935"/>
            <a:ext cx="352793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Cost may not decrease after each update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-2030153" y="7206362"/>
            <a:ext cx="618875" cy="361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41958" y="627153"/>
            <a:ext cx="247562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Set the learning rate </a:t>
            </a:r>
            <a:r>
              <a:rPr lang="el-GR" altLang="zh-TW" sz="2800" dirty="0"/>
              <a:t>η</a:t>
            </a:r>
            <a:r>
              <a:rPr lang="en-US" altLang="zh-TW" sz="2800" dirty="0"/>
              <a:t> carefully</a:t>
            </a:r>
            <a:endParaRPr lang="zh-TW" altLang="en-US" sz="2800" dirty="0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2753332" y="2141640"/>
            <a:ext cx="1007228" cy="3253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955655" y="2218786"/>
                <a:ext cx="1435971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55" y="2218786"/>
                <a:ext cx="143597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/>
          <p:cNvSpPr/>
          <p:nvPr/>
        </p:nvSpPr>
        <p:spPr>
          <a:xfrm>
            <a:off x="3690255" y="192552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>
            <a:off x="6533337" y="2637286"/>
            <a:ext cx="683059" cy="4925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5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27" grpId="0" animBg="1"/>
      <p:bldP spid="28" grpId="0" animBg="1"/>
      <p:bldP spid="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177574" y="1409291"/>
            <a:ext cx="7092867" cy="5365372"/>
            <a:chOff x="706835" y="2011916"/>
            <a:chExt cx="6113826" cy="4624779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4218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橢圓 17"/>
          <p:cNvSpPr/>
          <p:nvPr/>
        </p:nvSpPr>
        <p:spPr>
          <a:xfrm>
            <a:off x="2629639" y="533409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767488" y="4637121"/>
            <a:ext cx="224999" cy="726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890145" y="5333515"/>
                <a:ext cx="458899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45" y="5333515"/>
                <a:ext cx="45889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65801" y="4567768"/>
                <a:ext cx="1265026" cy="3693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801" y="4567768"/>
                <a:ext cx="126502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10901" y="2093407"/>
            <a:ext cx="3527934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learning rate is too large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10900" y="3148935"/>
            <a:ext cx="352793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Cost may not decrease after each update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441958" y="627153"/>
            <a:ext cx="247562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Set the learning rate </a:t>
            </a:r>
            <a:r>
              <a:rPr lang="el-GR" altLang="zh-TW" sz="2800" dirty="0"/>
              <a:t>η</a:t>
            </a:r>
            <a:r>
              <a:rPr lang="en-US" altLang="zh-TW" sz="2800" dirty="0"/>
              <a:t> carefully</a:t>
            </a:r>
            <a:endParaRPr lang="zh-TW" altLang="en-US" sz="2800" dirty="0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2763695" y="5075253"/>
            <a:ext cx="103403" cy="311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156232" y="4768774"/>
                <a:ext cx="1435971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32" y="4768774"/>
                <a:ext cx="143597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/>
          <p:cNvSpPr/>
          <p:nvPr/>
        </p:nvSpPr>
        <p:spPr>
          <a:xfrm>
            <a:off x="2776370" y="487726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>
            <a:off x="6533337" y="2637286"/>
            <a:ext cx="683059" cy="4925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116867" y="4304550"/>
            <a:ext cx="352793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learning rate is too small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16866" y="5360078"/>
            <a:ext cx="352793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 would be too slow</a:t>
            </a:r>
            <a:endParaRPr lang="zh-TW" altLang="en-US" sz="2400" dirty="0"/>
          </a:p>
        </p:txBody>
      </p:sp>
      <p:sp>
        <p:nvSpPr>
          <p:cNvPr id="32" name="向下箭號 31"/>
          <p:cNvSpPr/>
          <p:nvPr/>
        </p:nvSpPr>
        <p:spPr>
          <a:xfrm>
            <a:off x="6539303" y="4848429"/>
            <a:ext cx="683059" cy="4925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430827" y="160428"/>
            <a:ext cx="4423440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Can we give different parameters different learning rates?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5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Adagrad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08649" y="3467392"/>
            <a:ext cx="3429524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Parameter dependent learning rate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121476" y="2651709"/>
                <a:ext cx="2987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76" y="2651709"/>
                <a:ext cx="298748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508649" y="4719206"/>
            <a:ext cx="1994461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constant</a:t>
            </a:r>
            <a:endParaRPr lang="en-US" altLang="zh-TW" sz="2800" dirty="0"/>
          </a:p>
        </p:txBody>
      </p:sp>
      <p:cxnSp>
        <p:nvCxnSpPr>
          <p:cNvPr id="8" name="直線單箭頭接點 7"/>
          <p:cNvCxnSpPr>
            <a:endCxn id="6" idx="1"/>
          </p:cNvCxnSpPr>
          <p:nvPr/>
        </p:nvCxnSpPr>
        <p:spPr>
          <a:xfrm>
            <a:off x="3413416" y="3176842"/>
            <a:ext cx="1095233" cy="7676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547699" y="996439"/>
                <a:ext cx="33588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699" y="996439"/>
                <a:ext cx="335886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4152768" y="448003"/>
            <a:ext cx="339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Original Gradient Descent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87988" y="1766150"/>
            <a:ext cx="664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Each parameter w are considered separately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852735" y="2364456"/>
                <a:ext cx="1997918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735" y="2364456"/>
                <a:ext cx="1997918" cy="8593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3712717" y="3098924"/>
            <a:ext cx="350491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878135" y="3082596"/>
            <a:ext cx="350491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03206" y="4937495"/>
                <a:ext cx="3257876" cy="127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06" y="4937495"/>
                <a:ext cx="3257876" cy="12736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4508649" y="5448997"/>
            <a:ext cx="4291265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Summation of the square of the previous derivatives</a:t>
            </a:r>
            <a:endParaRPr lang="en-US" altLang="zh-TW" sz="2800" dirty="0"/>
          </a:p>
        </p:txBody>
      </p:sp>
      <p:cxnSp>
        <p:nvCxnSpPr>
          <p:cNvPr id="31" name="直線單箭頭接點 30"/>
          <p:cNvCxnSpPr>
            <a:endCxn id="13" idx="1"/>
          </p:cNvCxnSpPr>
          <p:nvPr/>
        </p:nvCxnSpPr>
        <p:spPr>
          <a:xfrm flipV="1">
            <a:off x="3115733" y="4980816"/>
            <a:ext cx="1392916" cy="12519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3841036" y="5826666"/>
            <a:ext cx="730964" cy="99384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353733" y="5515278"/>
            <a:ext cx="1487303" cy="58540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221636" y="2592703"/>
            <a:ext cx="423953" cy="5854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5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13" grpId="0" animBg="1"/>
      <p:bldP spid="19" grpId="0"/>
      <p:bldP spid="22" grpId="0"/>
      <p:bldP spid="28" grpId="0"/>
      <p:bldP spid="29" grpId="0" animBg="1"/>
      <p:bldP spid="35" grpId="0" animBg="1"/>
      <p:bldP spid="3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20657"/>
              </p:ext>
            </p:extLst>
          </p:nvPr>
        </p:nvGraphicFramePr>
        <p:xfrm>
          <a:off x="985464" y="1769268"/>
          <a:ext cx="304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</a:t>
                      </a:r>
                      <a:r>
                        <a:rPr lang="en-US" altLang="zh-TW" sz="2400" baseline="30000" dirty="0" smtClean="0"/>
                        <a:t>0</a:t>
                      </a:r>
                      <a:endParaRPr lang="zh-TW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</a:t>
                      </a:r>
                      <a:r>
                        <a:rPr lang="en-US" altLang="zh-TW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……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0.2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……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54217"/>
              </p:ext>
            </p:extLst>
          </p:nvPr>
        </p:nvGraphicFramePr>
        <p:xfrm>
          <a:off x="5176590" y="1752794"/>
          <a:ext cx="304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</a:t>
                      </a:r>
                      <a:r>
                        <a:rPr lang="en-US" altLang="zh-TW" sz="2400" baseline="30000" dirty="0" smtClean="0"/>
                        <a:t>0</a:t>
                      </a:r>
                      <a:endParaRPr lang="zh-TW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</a:t>
                      </a:r>
                      <a:r>
                        <a:rPr lang="en-US" altLang="zh-TW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……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20.0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10.0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……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26781" y="4940093"/>
            <a:ext cx="224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Observation: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41093" y="4944841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 Learning rate is smaller and smaller for all parameters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41093" y="583484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2. Smaller derivatives, larger learning rate, and vice versa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79897" y="3241635"/>
                <a:ext cx="1570652" cy="701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7" y="3241635"/>
                <a:ext cx="1570652" cy="7014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50136" y="4076512"/>
                <a:ext cx="1570652" cy="701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36" y="4076512"/>
                <a:ext cx="1570652" cy="701474"/>
              </a:xfrm>
              <a:prstGeom prst="rect">
                <a:avLst/>
              </a:prstGeom>
              <a:blipFill rotWithShape="0">
                <a:blip r:embed="rId4"/>
                <a:stretch>
                  <a:fillRect r="-50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166200" y="3294493"/>
                <a:ext cx="1570652" cy="701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200" y="3294493"/>
                <a:ext cx="1570652" cy="7014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490662" y="4072036"/>
                <a:ext cx="1570652" cy="701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62" y="4072036"/>
                <a:ext cx="1570652" cy="7014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448125" y="3291475"/>
                <a:ext cx="1570652" cy="632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25" y="3291475"/>
                <a:ext cx="1570652" cy="6323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2539183" y="4134243"/>
                <a:ext cx="1570652" cy="632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.22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183" y="4134243"/>
                <a:ext cx="1570652" cy="6323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711902" y="3343742"/>
                <a:ext cx="1570652" cy="632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902" y="3343742"/>
                <a:ext cx="1570652" cy="6323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756478" y="4162883"/>
                <a:ext cx="1570652" cy="632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78" y="4162883"/>
                <a:ext cx="1570652" cy="63235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3958305" y="3387139"/>
            <a:ext cx="0" cy="13697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179022" y="3343742"/>
            <a:ext cx="0" cy="13697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4335678" y="4568011"/>
            <a:ext cx="870668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363886" y="3710717"/>
            <a:ext cx="870668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16300" y="6034405"/>
            <a:ext cx="1262722" cy="539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Why?</a:t>
            </a:r>
            <a:endParaRPr lang="zh-TW" altLang="en-US" sz="2800" dirty="0"/>
          </a:p>
        </p:txBody>
      </p:sp>
      <p:grpSp>
        <p:nvGrpSpPr>
          <p:cNvPr id="9" name="群組 8"/>
          <p:cNvGrpSpPr/>
          <p:nvPr/>
        </p:nvGrpSpPr>
        <p:grpSpPr>
          <a:xfrm>
            <a:off x="5862138" y="213100"/>
            <a:ext cx="3257876" cy="1468758"/>
            <a:chOff x="4572000" y="382381"/>
            <a:chExt cx="3257876" cy="1468758"/>
          </a:xfrm>
        </p:grpSpPr>
        <p:sp>
          <p:nvSpPr>
            <p:cNvPr id="14" name="矩形 13"/>
            <p:cNvSpPr/>
            <p:nvPr/>
          </p:nvSpPr>
          <p:spPr>
            <a:xfrm>
              <a:off x="5735230" y="382381"/>
              <a:ext cx="1913705" cy="1468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4572000" y="537479"/>
                  <a:ext cx="3257876" cy="12736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8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TW" sz="2800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28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sz="2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den>
                        </m:f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37479"/>
                  <a:ext cx="3257876" cy="127368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字方塊 10"/>
          <p:cNvSpPr txBox="1"/>
          <p:nvPr/>
        </p:nvSpPr>
        <p:spPr>
          <a:xfrm>
            <a:off x="343714" y="2751790"/>
            <a:ext cx="217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Learning rate: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852687" y="2785656"/>
            <a:ext cx="217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Learning rate: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992475" y="1754805"/>
            <a:ext cx="2371411" cy="968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143939" y="1736849"/>
            <a:ext cx="2371411" cy="968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33291" y="1960684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91" y="1960684"/>
                <a:ext cx="493212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639224" y="1976310"/>
                <a:ext cx="501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24" y="1976310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86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6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8" grpId="0" animBg="1"/>
      <p:bldP spid="11" grpId="0"/>
      <p:bldP spid="33" grpId="0"/>
      <p:bldP spid="12" grpId="0" animBg="1"/>
      <p:bldP spid="34" grpId="0" animBg="1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Input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33" y="3309806"/>
            <a:ext cx="2130022" cy="21164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36292" y="541328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16 x 16 = 256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48638" y="300672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17026" y="37244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22844" y="315409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106544"/>
              </p:ext>
            </p:extLst>
          </p:nvPr>
        </p:nvGraphicFramePr>
        <p:xfrm>
          <a:off x="3535543" y="3058840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9" name="方程式" r:id="rId5" imgW="152280" imgH="215640" progId="Equation.3">
                  <p:embed/>
                </p:oleObj>
              </mc:Choice>
              <mc:Fallback>
                <p:oleObj name="方程式" r:id="rId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543" y="3058840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717373"/>
              </p:ext>
            </p:extLst>
          </p:nvPr>
        </p:nvGraphicFramePr>
        <p:xfrm>
          <a:off x="3540839" y="3641569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0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839" y="3641569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526551" y="512217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919168"/>
              </p:ext>
            </p:extLst>
          </p:nvPr>
        </p:nvGraphicFramePr>
        <p:xfrm>
          <a:off x="3454628" y="5025409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1" name="方程式" r:id="rId9" imgW="253800" imgH="228600" progId="Equation.3">
                  <p:embed/>
                </p:oleObj>
              </mc:Choice>
              <mc:Fallback>
                <p:oleObj name="方程式" r:id="rId9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628" y="5025409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 rot="5400000">
            <a:off x="3402483" y="440711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7" name="手繪多邊形 16"/>
          <p:cNvSpPr/>
          <p:nvPr/>
        </p:nvSpPr>
        <p:spPr>
          <a:xfrm>
            <a:off x="1214665" y="3068121"/>
            <a:ext cx="2305050" cy="363941"/>
          </a:xfrm>
          <a:custGeom>
            <a:avLst/>
            <a:gdLst>
              <a:gd name="connsiteX0" fmla="*/ 0 w 2305050"/>
              <a:gd name="connsiteY0" fmla="*/ 374550 h 374550"/>
              <a:gd name="connsiteX1" fmla="*/ 876300 w 2305050"/>
              <a:gd name="connsiteY1" fmla="*/ 6250 h 374550"/>
              <a:gd name="connsiteX2" fmla="*/ 2305050 w 2305050"/>
              <a:gd name="connsiteY2" fmla="*/ 177700 h 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374550">
                <a:moveTo>
                  <a:pt x="0" y="374550"/>
                </a:moveTo>
                <a:cubicBezTo>
                  <a:pt x="246062" y="206804"/>
                  <a:pt x="492125" y="39058"/>
                  <a:pt x="876300" y="6250"/>
                </a:cubicBezTo>
                <a:cubicBezTo>
                  <a:pt x="1260475" y="-26558"/>
                  <a:pt x="1782762" y="75571"/>
                  <a:pt x="2305050" y="1777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1348015" y="3241062"/>
            <a:ext cx="2171700" cy="646109"/>
          </a:xfrm>
          <a:custGeom>
            <a:avLst/>
            <a:gdLst>
              <a:gd name="connsiteX0" fmla="*/ 0 w 2171700"/>
              <a:gd name="connsiteY0" fmla="*/ 188909 h 646109"/>
              <a:gd name="connsiteX1" fmla="*/ 1073150 w 2171700"/>
              <a:gd name="connsiteY1" fmla="*/ 23809 h 646109"/>
              <a:gd name="connsiteX2" fmla="*/ 2171700 w 2171700"/>
              <a:gd name="connsiteY2" fmla="*/ 646109 h 64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646109">
                <a:moveTo>
                  <a:pt x="0" y="188909"/>
                </a:moveTo>
                <a:cubicBezTo>
                  <a:pt x="355600" y="68259"/>
                  <a:pt x="711200" y="-52391"/>
                  <a:pt x="1073150" y="23809"/>
                </a:cubicBezTo>
                <a:cubicBezTo>
                  <a:pt x="1435100" y="100009"/>
                  <a:pt x="1803400" y="373059"/>
                  <a:pt x="2171700" y="646109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3081565" y="5284171"/>
            <a:ext cx="463550" cy="243308"/>
          </a:xfrm>
          <a:custGeom>
            <a:avLst/>
            <a:gdLst>
              <a:gd name="connsiteX0" fmla="*/ 0 w 463550"/>
              <a:gd name="connsiteY0" fmla="*/ 0 h 243308"/>
              <a:gd name="connsiteX1" fmla="*/ 101600 w 463550"/>
              <a:gd name="connsiteY1" fmla="*/ 241300 h 243308"/>
              <a:gd name="connsiteX2" fmla="*/ 463550 w 463550"/>
              <a:gd name="connsiteY2" fmla="*/ 95250 h 24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43308">
                <a:moveTo>
                  <a:pt x="0" y="0"/>
                </a:moveTo>
                <a:cubicBezTo>
                  <a:pt x="12171" y="112712"/>
                  <a:pt x="24342" y="225425"/>
                  <a:pt x="101600" y="241300"/>
                </a:cubicBezTo>
                <a:cubicBezTo>
                  <a:pt x="178858" y="257175"/>
                  <a:pt x="321204" y="176212"/>
                  <a:pt x="463550" y="9525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371218" y="5765880"/>
            <a:ext cx="166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Ink → 1</a:t>
            </a:r>
          </a:p>
          <a:p>
            <a:r>
              <a:rPr lang="en-US" altLang="zh-TW" sz="2400" dirty="0" smtClean="0"/>
              <a:t>No ink </a:t>
            </a:r>
            <a:r>
              <a:rPr lang="en-US" altLang="zh-TW" sz="2400" dirty="0"/>
              <a:t>→ 0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5179092" y="2822199"/>
            <a:ext cx="642352" cy="2642877"/>
            <a:chOff x="7142066" y="1987121"/>
            <a:chExt cx="642352" cy="2642877"/>
          </a:xfrm>
        </p:grpSpPr>
        <p:sp>
          <p:nvSpPr>
            <p:cNvPr id="21" name="矩形 20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 smtClean="0"/>
                <a:t>1</a:t>
              </a:r>
              <a:endParaRPr lang="zh-TW" altLang="en-US" sz="28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 smtClean="0"/>
                <a:t>2</a:t>
              </a:r>
              <a:endParaRPr lang="zh-TW" altLang="en-US" sz="28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y</a:t>
              </a:r>
              <a:r>
                <a:rPr lang="en-US" altLang="zh-TW" sz="2800" baseline="-25000" dirty="0" smtClean="0"/>
                <a:t>10</a:t>
              </a:r>
              <a:endParaRPr lang="zh-TW" altLang="en-US" sz="2800" baseline="-25000" dirty="0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5106944" y="5737345"/>
            <a:ext cx="3566686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Each dimension represents the confidence of a digit.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048212" y="2883754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1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55521" y="3665036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2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55521" y="4939005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 0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6188216" y="432180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5115795" y="2944663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0.1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115795" y="3669068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0.7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96948" y="4938330"/>
            <a:ext cx="656740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5007951" y="3577013"/>
            <a:ext cx="1950970" cy="64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006627" y="3813785"/>
            <a:ext cx="1940923" cy="9033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The image is  “2”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47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6" grpId="0"/>
      <p:bldP spid="17" grpId="0" animBg="1"/>
      <p:bldP spid="18" grpId="0" animBg="1"/>
      <p:bldP spid="19" grpId="0" animBg="1"/>
      <p:bldP spid="20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78" y="227103"/>
            <a:ext cx="4363923" cy="35817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65924" y="3929177"/>
            <a:ext cx="2863851" cy="5492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Smaller Derivatives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17352" y="4635878"/>
            <a:ext cx="3487715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65924" y="4829612"/>
            <a:ext cx="2990570" cy="548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Larger Learning Rate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441093" y="583484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2. Smaller derivatives, larger learning rate, and vice versa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6916300" y="6034405"/>
            <a:ext cx="1262722" cy="539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Why?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588706" y="2211692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Smaller Learning Rate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rot="5400000" flipH="1">
            <a:off x="2024216" y="2017958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88706" y="1017833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Larger derivatives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18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678" y="1811111"/>
            <a:ext cx="1563007" cy="471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 the whole story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Adagrad</a:t>
            </a:r>
            <a:r>
              <a:rPr lang="en-US" altLang="zh-TW" dirty="0"/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[John </a:t>
            </a:r>
            <a:r>
              <a:rPr lang="en-US" altLang="zh-TW" sz="1800" dirty="0" err="1">
                <a:solidFill>
                  <a:srgbClr val="0000FF"/>
                </a:solidFill>
              </a:rPr>
              <a:t>Duchi</a:t>
            </a:r>
            <a:r>
              <a:rPr lang="en-US" altLang="zh-TW" sz="1800" dirty="0">
                <a:solidFill>
                  <a:srgbClr val="0000FF"/>
                </a:solidFill>
              </a:rPr>
              <a:t>, JMLR’11]</a:t>
            </a:r>
            <a:endParaRPr lang="en-US" altLang="zh-TW" sz="1800" dirty="0" smtClean="0">
              <a:solidFill>
                <a:srgbClr val="0000FF"/>
              </a:solidFill>
            </a:endParaRPr>
          </a:p>
          <a:p>
            <a:r>
              <a:rPr lang="en-US" altLang="zh-TW" dirty="0" err="1" smtClean="0"/>
              <a:t>RMSprop</a:t>
            </a:r>
            <a:endParaRPr lang="en-US" altLang="zh-TW" dirty="0" smtClean="0"/>
          </a:p>
          <a:p>
            <a:pPr lvl="1"/>
            <a:r>
              <a:rPr lang="en-US" altLang="zh-TW" sz="1800" dirty="0">
                <a:solidFill>
                  <a:srgbClr val="0000FF"/>
                </a:solidFill>
              </a:rPr>
              <a:t>https://www.youtube.com/watch?v=O3sxAc4hxZU</a:t>
            </a:r>
            <a:endParaRPr lang="en-US" altLang="zh-TW" sz="1800" dirty="0" smtClean="0">
              <a:solidFill>
                <a:srgbClr val="0000FF"/>
              </a:solidFill>
            </a:endParaRPr>
          </a:p>
          <a:p>
            <a:r>
              <a:rPr lang="en-US" altLang="zh-TW" dirty="0" err="1" smtClean="0"/>
              <a:t>Adadelta</a:t>
            </a:r>
            <a:r>
              <a:rPr lang="en-US" altLang="zh-TW" dirty="0"/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[Matthew D. </a:t>
            </a:r>
            <a:r>
              <a:rPr lang="en-US" altLang="zh-TW" sz="1800" dirty="0" err="1">
                <a:solidFill>
                  <a:srgbClr val="0000FF"/>
                </a:solidFill>
              </a:rPr>
              <a:t>Zeiler</a:t>
            </a:r>
            <a:r>
              <a:rPr lang="en-US" altLang="zh-TW" sz="1800" dirty="0">
                <a:solidFill>
                  <a:srgbClr val="0000FF"/>
                </a:solidFill>
              </a:rPr>
              <a:t>, arXiv’12]</a:t>
            </a:r>
          </a:p>
          <a:p>
            <a:r>
              <a:rPr lang="en-US" altLang="zh-TW" dirty="0"/>
              <a:t>Adam </a:t>
            </a:r>
            <a:r>
              <a:rPr lang="en-US" altLang="zh-TW" sz="1800" dirty="0">
                <a:solidFill>
                  <a:srgbClr val="0000FF"/>
                </a:solidFill>
              </a:rPr>
              <a:t>[</a:t>
            </a:r>
            <a:r>
              <a:rPr lang="en-US" altLang="zh-TW" sz="1800" dirty="0" err="1">
                <a:solidFill>
                  <a:srgbClr val="0000FF"/>
                </a:solidFill>
              </a:rPr>
              <a:t>Diederik</a:t>
            </a:r>
            <a:r>
              <a:rPr lang="en-US" altLang="zh-TW" sz="1800" dirty="0">
                <a:solidFill>
                  <a:srgbClr val="0000FF"/>
                </a:solidFill>
              </a:rPr>
              <a:t> P. </a:t>
            </a:r>
            <a:r>
              <a:rPr lang="en-US" altLang="zh-TW" sz="1800" dirty="0" err="1">
                <a:solidFill>
                  <a:srgbClr val="0000FF"/>
                </a:solidFill>
              </a:rPr>
              <a:t>Kingma</a:t>
            </a:r>
            <a:r>
              <a:rPr lang="en-US" altLang="zh-TW" sz="1800" dirty="0">
                <a:solidFill>
                  <a:srgbClr val="0000FF"/>
                </a:solidFill>
              </a:rPr>
              <a:t>, ICLR’15</a:t>
            </a:r>
            <a:r>
              <a:rPr lang="en-US" altLang="zh-TW" sz="1800" dirty="0" smtClean="0">
                <a:solidFill>
                  <a:srgbClr val="0000FF"/>
                </a:solidFill>
              </a:rPr>
              <a:t>]</a:t>
            </a:r>
            <a:endParaRPr lang="en-US" altLang="zh-TW" sz="1800" dirty="0">
              <a:solidFill>
                <a:srgbClr val="0000FF"/>
              </a:solidFill>
            </a:endParaRPr>
          </a:p>
          <a:p>
            <a:r>
              <a:rPr lang="en-US" altLang="zh-TW" dirty="0" err="1" smtClean="0"/>
              <a:t>AdaSecant</a:t>
            </a:r>
            <a:r>
              <a:rPr lang="en-US" altLang="zh-TW" dirty="0"/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[Caglar Gulcehre, arXiv’14</a:t>
            </a:r>
            <a:r>
              <a:rPr lang="en-US" altLang="zh-TW" sz="1800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altLang="zh-TW" dirty="0" smtClean="0"/>
              <a:t>“No more pesky learning rates</a:t>
            </a:r>
            <a:r>
              <a:rPr lang="en-US" altLang="zh-TW" dirty="0"/>
              <a:t>” </a:t>
            </a:r>
            <a:r>
              <a:rPr lang="en-US" altLang="zh-TW" sz="1800" dirty="0">
                <a:solidFill>
                  <a:srgbClr val="0000FF"/>
                </a:solidFill>
              </a:rPr>
              <a:t>[Tom Schaul, arXiv’12]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45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3789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III: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Tips for Training DNN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85800" y="4011389"/>
            <a:ext cx="7772400" cy="871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FF0000"/>
                </a:solidFill>
              </a:rPr>
              <a:t>Dropout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 smtClean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3895072" y="154011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3895072" y="293918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>
            <a:stCxn id="69" idx="3"/>
            <a:endCxn id="63" idx="2"/>
          </p:cNvCxnSpPr>
          <p:nvPr/>
        </p:nvCxnSpPr>
        <p:spPr>
          <a:xfrm>
            <a:off x="2636253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9" idx="3"/>
            <a:endCxn id="65" idx="2"/>
          </p:cNvCxnSpPr>
          <p:nvPr/>
        </p:nvCxnSpPr>
        <p:spPr>
          <a:xfrm>
            <a:off x="2636253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7" idx="2"/>
          </p:cNvCxnSpPr>
          <p:nvPr/>
        </p:nvCxnSpPr>
        <p:spPr>
          <a:xfrm flipV="1">
            <a:off x="6169768" y="2407981"/>
            <a:ext cx="931985" cy="786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68" idx="2"/>
          </p:cNvCxnSpPr>
          <p:nvPr/>
        </p:nvCxnSpPr>
        <p:spPr>
          <a:xfrm>
            <a:off x="6169768" y="3194160"/>
            <a:ext cx="931985" cy="52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67" idx="2"/>
          </p:cNvCxnSpPr>
          <p:nvPr/>
        </p:nvCxnSpPr>
        <p:spPr>
          <a:xfrm flipV="1">
            <a:off x="6169767" y="2407981"/>
            <a:ext cx="931986" cy="14567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68" idx="2"/>
          </p:cNvCxnSpPr>
          <p:nvPr/>
        </p:nvCxnSpPr>
        <p:spPr>
          <a:xfrm flipV="1">
            <a:off x="6169768" y="3246915"/>
            <a:ext cx="931985" cy="6454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86" idx="3"/>
            <a:endCxn id="63" idx="2"/>
          </p:cNvCxnSpPr>
          <p:nvPr/>
        </p:nvCxnSpPr>
        <p:spPr>
          <a:xfrm flipV="1">
            <a:off x="2636253" y="1795087"/>
            <a:ext cx="1258819" cy="666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86" idx="3"/>
            <a:endCxn id="64" idx="2"/>
          </p:cNvCxnSpPr>
          <p:nvPr/>
        </p:nvCxnSpPr>
        <p:spPr>
          <a:xfrm>
            <a:off x="2636253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6" idx="3"/>
            <a:endCxn id="65" idx="2"/>
          </p:cNvCxnSpPr>
          <p:nvPr/>
        </p:nvCxnSpPr>
        <p:spPr>
          <a:xfrm>
            <a:off x="2636253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86" idx="3"/>
            <a:endCxn id="66" idx="2"/>
          </p:cNvCxnSpPr>
          <p:nvPr/>
        </p:nvCxnSpPr>
        <p:spPr>
          <a:xfrm>
            <a:off x="2636253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369918" y="2328022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橢圓 88"/>
          <p:cNvSpPr/>
          <p:nvPr/>
        </p:nvSpPr>
        <p:spPr>
          <a:xfrm>
            <a:off x="5659813" y="290446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橢圓 89"/>
          <p:cNvSpPr/>
          <p:nvPr/>
        </p:nvSpPr>
        <p:spPr>
          <a:xfrm>
            <a:off x="5659813" y="360272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2369918" y="3082616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直線單箭頭接點 93"/>
          <p:cNvCxnSpPr>
            <a:stCxn id="91" idx="3"/>
            <a:endCxn id="66" idx="2"/>
          </p:cNvCxnSpPr>
          <p:nvPr/>
        </p:nvCxnSpPr>
        <p:spPr>
          <a:xfrm>
            <a:off x="2636253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2" idx="3"/>
            <a:endCxn id="65" idx="2"/>
          </p:cNvCxnSpPr>
          <p:nvPr/>
        </p:nvCxnSpPr>
        <p:spPr>
          <a:xfrm flipV="1">
            <a:off x="2636253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92" idx="3"/>
            <a:endCxn id="63" idx="2"/>
          </p:cNvCxnSpPr>
          <p:nvPr/>
        </p:nvCxnSpPr>
        <p:spPr>
          <a:xfrm flipV="1">
            <a:off x="2636253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91" idx="3"/>
            <a:endCxn id="64" idx="2"/>
          </p:cNvCxnSpPr>
          <p:nvPr/>
        </p:nvCxnSpPr>
        <p:spPr>
          <a:xfrm flipV="1">
            <a:off x="2636253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1" idx="3"/>
            <a:endCxn id="63" idx="2"/>
          </p:cNvCxnSpPr>
          <p:nvPr/>
        </p:nvCxnSpPr>
        <p:spPr>
          <a:xfrm flipV="1">
            <a:off x="2636253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4405026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>
            <a:off x="4405026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4405026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4405026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4405026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405026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405026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4405026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4405026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V="1">
            <a:off x="4405026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群組 126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125" name="直線接點 12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群組 127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129" name="直線接點 12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132" name="直線接點 13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135" name="直線接點 13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群組 136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138" name="直線接點 13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群組 139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141" name="直線接點 140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直線單箭頭接點 14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39720" y="864250"/>
                <a:ext cx="33588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20" y="864250"/>
                <a:ext cx="335886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文字方塊 118"/>
          <p:cNvSpPr txBox="1"/>
          <p:nvPr/>
        </p:nvSpPr>
        <p:spPr>
          <a:xfrm>
            <a:off x="915480" y="4260857"/>
            <a:ext cx="630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 smtClean="0"/>
              <a:t>Each time before computing the gradients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Each neuron has p% to dropout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44789" y="315814"/>
            <a:ext cx="230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Pick a mini-batch</a:t>
            </a:r>
            <a:endParaRPr lang="zh-TW" altLang="en-US" sz="2400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2647693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416466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4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 animBg="1"/>
      <p:bldP spid="65" grpId="0" animBg="1"/>
      <p:bldP spid="86" grpId="0" animBg="1"/>
      <p:bldP spid="89" grpId="0" animBg="1"/>
      <p:bldP spid="90" grpId="0" animBg="1"/>
      <p:bldP spid="91" grpId="0" animBg="1"/>
      <p:bldP spid="119" grpId="0"/>
      <p:bldP spid="1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 smtClean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>
            <a:stCxn id="92" idx="3"/>
            <a:endCxn id="66" idx="2"/>
          </p:cNvCxnSpPr>
          <p:nvPr/>
        </p:nvCxnSpPr>
        <p:spPr>
          <a:xfrm flipV="1">
            <a:off x="2636253" y="3892414"/>
            <a:ext cx="1258819" cy="2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915479" y="4260857"/>
            <a:ext cx="618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computing the gradients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Each neuron has p% to dropout</a:t>
            </a:r>
            <a:endParaRPr lang="zh-TW" altLang="en-US" sz="24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5533748"/>
            <a:ext cx="617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Using the new network for training</a:t>
            </a:r>
            <a:endParaRPr lang="zh-TW" altLang="en-US" sz="2400" dirty="0"/>
          </a:p>
        </p:txBody>
      </p:sp>
      <p:sp>
        <p:nvSpPr>
          <p:cNvPr id="122" name="向右箭號 121"/>
          <p:cNvSpPr/>
          <p:nvPr/>
        </p:nvSpPr>
        <p:spPr>
          <a:xfrm>
            <a:off x="2007856" y="5144311"/>
            <a:ext cx="629409" cy="3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2679981" y="5118023"/>
            <a:ext cx="574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The structure of the network is changed.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424305" y="3626839"/>
            <a:ext cx="167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Thinner!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39816" y="6117020"/>
            <a:ext cx="70643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For each mini-batch, we resample the dropout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439720" y="864250"/>
                <a:ext cx="33588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20" y="864250"/>
                <a:ext cx="335886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4044789" y="315814"/>
            <a:ext cx="230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Pick a mini-batch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84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3" grpId="0"/>
      <p:bldP spid="4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4" name="橢圓 3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3"/>
              <a:endCxn id="4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10" idx="3"/>
              <a:endCxn id="5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0" idx="3"/>
              <a:endCxn id="6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0" idx="3"/>
              <a:endCxn id="7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8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9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8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27" idx="2"/>
              <a:endCxn id="4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7" idx="3"/>
              <a:endCxn id="5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7" idx="3"/>
              <a:endCxn id="6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7" idx="3"/>
              <a:endCxn id="7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/>
            <p:cNvCxnSpPr>
              <a:stCxn id="57" idx="3"/>
              <a:endCxn id="7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56" idx="3"/>
              <a:endCxn id="7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57" idx="3"/>
              <a:endCxn id="6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57" idx="3"/>
              <a:endCxn id="5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57" idx="3"/>
              <a:endCxn id="4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56" idx="3"/>
              <a:endCxn id="5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6" idx="3"/>
              <a:endCxn id="4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單箭頭接點 120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5" idx="6"/>
            <a:endCxn id="34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 smtClean="0">
                <a:solidFill>
                  <a:srgbClr val="0000FF"/>
                </a:solidFill>
              </a:rPr>
              <a:t>Testing: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85378" y="4278037"/>
            <a:ext cx="3369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No dropout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290209" y="4846911"/>
            <a:ext cx="5129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0000FF"/>
                </a:solidFill>
              </a:rPr>
              <a:t>If the dropout rate at training is p%, all the weights times (1-p)%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Assume that the dropout rate is 50%. </a:t>
                </a:r>
              </a:p>
              <a:p>
                <a:r>
                  <a:rPr lang="en-US" altLang="zh-TW" sz="2400" dirty="0" smtClean="0">
                    <a:solidFill>
                      <a:srgbClr val="0000FF"/>
                    </a:solidFill>
                  </a:rPr>
                  <a:t>     If a weight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by training, set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TW" altLang="en-US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for testing.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8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0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3" grpId="0"/>
      <p:bldP spid="7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Dropout - Intuitive Reason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5" name="橢圓 4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3"/>
              <a:endCxn id="5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1" idx="3"/>
              <a:endCxn id="6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1" idx="3"/>
              <a:endCxn id="7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11" idx="3"/>
              <a:endCxn id="8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10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0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0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0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8" idx="2"/>
              <a:endCxn id="5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8" idx="3"/>
              <a:endCxn id="6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8" idx="3"/>
              <a:endCxn id="7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3"/>
              <a:endCxn id="8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>
              <a:stCxn id="34" idx="3"/>
              <a:endCxn id="8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33" idx="3"/>
              <a:endCxn id="8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4" idx="3"/>
              <a:endCxn id="7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34" idx="3"/>
              <a:endCxn id="6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34" idx="3"/>
              <a:endCxn id="5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33" idx="3"/>
              <a:endCxn id="6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3" idx="3"/>
              <a:endCxn id="5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線單箭頭接點 5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6"/>
            <a:endCxn id="29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10343" y="4199046"/>
            <a:ext cx="73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When teams up, if everyone expect the partner will do the work, nothing will be done finally.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1010343" y="5054083"/>
            <a:ext cx="7059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However, if you know your partner will dropout, you will do better.</a:t>
            </a:r>
          </a:p>
        </p:txBody>
      </p:sp>
      <p:sp>
        <p:nvSpPr>
          <p:cNvPr id="66" name="雲朵形圖說文字 65"/>
          <p:cNvSpPr/>
          <p:nvPr/>
        </p:nvSpPr>
        <p:spPr>
          <a:xfrm>
            <a:off x="5084933" y="1307531"/>
            <a:ext cx="2795038" cy="1491167"/>
          </a:xfrm>
          <a:prstGeom prst="cloudCallout">
            <a:avLst>
              <a:gd name="adj1" fmla="val -80009"/>
              <a:gd name="adj2" fmla="val 299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我的 </a:t>
            </a:r>
            <a:r>
              <a:rPr lang="en-US" altLang="zh-TW" sz="2000" dirty="0" smtClean="0">
                <a:solidFill>
                  <a:schemeClr val="bg1"/>
                </a:solidFill>
              </a:rPr>
              <a:t>partner </a:t>
            </a:r>
            <a:r>
              <a:rPr lang="zh-TW" altLang="en-US" sz="2000" dirty="0" smtClean="0">
                <a:solidFill>
                  <a:schemeClr val="bg1"/>
                </a:solidFill>
              </a:rPr>
              <a:t>會擺爛，所以我要好好做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86" name="直線接點 85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89" name="直線接點 8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92" name="直線接點 9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98" name="直線接點 9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字方塊 99"/>
          <p:cNvSpPr txBox="1"/>
          <p:nvPr/>
        </p:nvSpPr>
        <p:spPr>
          <a:xfrm>
            <a:off x="1027238" y="5892791"/>
            <a:ext cx="733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When testing, no one dropout actually, so obtaining good results eventually.</a:t>
            </a:r>
          </a:p>
        </p:txBody>
      </p:sp>
    </p:spTree>
    <p:extLst>
      <p:ext uri="{BB962C8B-B14F-4D97-AF65-F5344CB8AC3E}">
        <p14:creationId xmlns:p14="http://schemas.microsoft.com/office/powerpoint/2010/main" val="139727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6" grpId="0" animBg="1"/>
      <p:bldP spid="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Dropout - </a:t>
            </a:r>
            <a:r>
              <a:rPr lang="en-US" altLang="zh-TW" dirty="0"/>
              <a:t>Intuitive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the weights should multiply (1-p)% (dropout rate) when testing?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4552" y="2636369"/>
            <a:ext cx="2689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 smtClean="0"/>
              <a:t>Training of Dropout</a:t>
            </a:r>
            <a:endParaRPr lang="en-US" altLang="zh-TW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4557486" y="2617200"/>
            <a:ext cx="25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 smtClean="0"/>
              <a:t>Testing of Dropout</a:t>
            </a:r>
            <a:endParaRPr lang="en-US" altLang="zh-TW" sz="2400" dirty="0" smtClean="0"/>
          </a:p>
        </p:txBody>
      </p:sp>
      <p:sp>
        <p:nvSpPr>
          <p:cNvPr id="6" name="橢圓 5"/>
          <p:cNvSpPr/>
          <p:nvPr/>
        </p:nvSpPr>
        <p:spPr>
          <a:xfrm>
            <a:off x="3183636" y="4715913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328616" y="365880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328616" y="4443730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332203" y="522586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328616" y="6056849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6676216" y="476332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4821196" y="370621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4821196" y="449114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4824783" y="527327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4821196" y="610426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stCxn id="7" idx="6"/>
            <a:endCxn id="6" idx="2"/>
          </p:cNvCxnSpPr>
          <p:nvPr/>
        </p:nvCxnSpPr>
        <p:spPr>
          <a:xfrm>
            <a:off x="1838570" y="3908493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6"/>
            <a:endCxn id="6" idx="2"/>
          </p:cNvCxnSpPr>
          <p:nvPr/>
        </p:nvCxnSpPr>
        <p:spPr>
          <a:xfrm>
            <a:off x="1838570" y="4693416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6"/>
            <a:endCxn id="6" idx="2"/>
          </p:cNvCxnSpPr>
          <p:nvPr/>
        </p:nvCxnSpPr>
        <p:spPr>
          <a:xfrm flipV="1">
            <a:off x="1842157" y="4965599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6" idx="2"/>
          </p:cNvCxnSpPr>
          <p:nvPr/>
        </p:nvCxnSpPr>
        <p:spPr>
          <a:xfrm flipV="1">
            <a:off x="1842157" y="4965599"/>
            <a:ext cx="1341479" cy="13165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334737" y="3961195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334737" y="4746118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338324" y="5018301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338324" y="5018301"/>
            <a:ext cx="1341479" cy="131129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571" r="-428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111" r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/>
          <p:cNvGrpSpPr/>
          <p:nvPr/>
        </p:nvGrpSpPr>
        <p:grpSpPr>
          <a:xfrm>
            <a:off x="1372335" y="4480280"/>
            <a:ext cx="365326" cy="359725"/>
            <a:chOff x="-1866900" y="1906630"/>
            <a:chExt cx="365326" cy="367349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1400930" y="6169344"/>
            <a:ext cx="365326" cy="359725"/>
            <a:chOff x="-1866900" y="1906630"/>
            <a:chExt cx="365326" cy="367349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1880908" y="4575851"/>
            <a:ext cx="265418" cy="261349"/>
            <a:chOff x="-1866900" y="1906630"/>
            <a:chExt cx="365326" cy="367349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1953079" y="5909368"/>
            <a:ext cx="265418" cy="261349"/>
            <a:chOff x="-1866900" y="1906630"/>
            <a:chExt cx="365326" cy="367349"/>
          </a:xfrm>
        </p:grpSpPr>
        <p:cxnSp>
          <p:nvCxnSpPr>
            <p:cNvPr id="73" name="直線接點 7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字方塊 74"/>
          <p:cNvSpPr txBox="1"/>
          <p:nvPr/>
        </p:nvSpPr>
        <p:spPr>
          <a:xfrm>
            <a:off x="689067" y="3083049"/>
            <a:ext cx="38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Assume dropout rate is 50%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4620486" y="3039464"/>
            <a:ext cx="162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No dropout</a:t>
            </a:r>
            <a:endParaRPr lang="zh-TW" altLang="en-US" sz="2400" dirty="0"/>
          </a:p>
        </p:txBody>
      </p:sp>
      <p:grpSp>
        <p:nvGrpSpPr>
          <p:cNvPr id="92" name="群組 91"/>
          <p:cNvGrpSpPr/>
          <p:nvPr/>
        </p:nvGrpSpPr>
        <p:grpSpPr>
          <a:xfrm>
            <a:off x="6201845" y="3449355"/>
            <a:ext cx="2900409" cy="870244"/>
            <a:chOff x="6201845" y="3487455"/>
            <a:chExt cx="2900409" cy="870244"/>
          </a:xfrm>
        </p:grpSpPr>
        <p:sp>
          <p:nvSpPr>
            <p:cNvPr id="87" name="矩形 86"/>
            <p:cNvSpPr/>
            <p:nvPr/>
          </p:nvSpPr>
          <p:spPr>
            <a:xfrm>
              <a:off x="6201845" y="3487455"/>
              <a:ext cx="29004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/>
                <a:t>Weights from training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向右箭號 89"/>
            <p:cNvSpPr/>
            <p:nvPr/>
          </p:nvSpPr>
          <p:spPr>
            <a:xfrm>
              <a:off x="6575506" y="3949120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5942302" y="5706513"/>
            <a:ext cx="3176126" cy="913826"/>
            <a:chOff x="5942302" y="5744613"/>
            <a:chExt cx="3176126" cy="9138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942302" y="5744613"/>
              <a:ext cx="31761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/>
                <a:t>Weights multiply (1-p)%</a:t>
              </a:r>
              <a:endParaRPr lang="zh-TW" altLang="en-US" sz="2400" dirty="0"/>
            </a:p>
          </p:txBody>
        </p:sp>
        <p:sp>
          <p:nvSpPr>
            <p:cNvPr id="91" name="向右箭號 90"/>
            <p:cNvSpPr/>
            <p:nvPr/>
          </p:nvSpPr>
          <p:spPr>
            <a:xfrm>
              <a:off x="6648268" y="6231691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5" name="直線接點 94"/>
          <p:cNvCxnSpPr/>
          <p:nvPr/>
        </p:nvCxnSpPr>
        <p:spPr>
          <a:xfrm>
            <a:off x="4423021" y="2636369"/>
            <a:ext cx="0" cy="422163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0" grpId="0"/>
      <p:bldP spid="41" grpId="0"/>
      <p:bldP spid="42" grpId="0"/>
      <p:bldP spid="43" grpId="0"/>
      <p:bldP spid="44" grpId="0"/>
      <p:bldP spid="54" grpId="0"/>
      <p:bldP spid="55" grpId="0"/>
      <p:bldP spid="56" grpId="0"/>
      <p:bldP spid="57" grpId="0"/>
      <p:bldP spid="58" grpId="0"/>
      <p:bldP spid="75" grpId="0"/>
      <p:bldP spid="79" grpId="0" animBg="1"/>
      <p:bldP spid="84" grpId="0" animBg="1"/>
      <p:bldP spid="85" grpId="0" animBg="1"/>
      <p:bldP spid="86" grpId="0" animBg="1"/>
      <p:bldP spid="8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</a:t>
            </a:r>
            <a:r>
              <a:rPr lang="en-US" altLang="zh-TW" dirty="0" smtClean="0"/>
              <a:t>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Ensemble</a:t>
            </a:r>
            <a:endParaRPr lang="zh-TW" altLang="en-US" sz="2800" b="1" i="1" u="sng" dirty="0"/>
          </a:p>
        </p:txBody>
      </p:sp>
      <p:sp>
        <p:nvSpPr>
          <p:cNvPr id="4" name="矩形 3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53" name="矩形 252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Network</a:t>
            </a:r>
          </a:p>
          <a:p>
            <a:pPr algn="ctr"/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54" name="矩形 253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Network</a:t>
            </a:r>
          </a:p>
          <a:p>
            <a:pPr algn="ctr"/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255" name="矩形 254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Network</a:t>
            </a:r>
          </a:p>
          <a:p>
            <a:pPr algn="ctr"/>
            <a:r>
              <a:rPr lang="en-US" altLang="zh-TW" sz="2400" dirty="0" smtClean="0"/>
              <a:t>4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10532" y="5105203"/>
            <a:ext cx="698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 a bunch of networks with different structures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3920999" y="1306055"/>
            <a:ext cx="1654731" cy="1047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Training Set</a:t>
            </a:r>
            <a:endParaRPr lang="zh-TW" altLang="en-US" sz="2400" dirty="0"/>
          </a:p>
        </p:txBody>
      </p:sp>
      <p:sp>
        <p:nvSpPr>
          <p:cNvPr id="256" name="橢圓 255"/>
          <p:cNvSpPr/>
          <p:nvPr/>
        </p:nvSpPr>
        <p:spPr>
          <a:xfrm>
            <a:off x="1320788" y="2632509"/>
            <a:ext cx="126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Set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</a:t>
            </a:r>
          </a:p>
        </p:txBody>
      </p:sp>
      <p:sp>
        <p:nvSpPr>
          <p:cNvPr id="257" name="橢圓 256"/>
          <p:cNvSpPr/>
          <p:nvPr/>
        </p:nvSpPr>
        <p:spPr>
          <a:xfrm>
            <a:off x="3102837" y="2632509"/>
            <a:ext cx="126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Set 2</a:t>
            </a:r>
            <a:endParaRPr lang="zh-TW" altLang="en-US" sz="2400" dirty="0"/>
          </a:p>
        </p:txBody>
      </p:sp>
      <p:sp>
        <p:nvSpPr>
          <p:cNvPr id="258" name="橢圓 257"/>
          <p:cNvSpPr/>
          <p:nvPr/>
        </p:nvSpPr>
        <p:spPr>
          <a:xfrm>
            <a:off x="4945730" y="2642651"/>
            <a:ext cx="126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Set 3</a:t>
            </a:r>
            <a:endParaRPr lang="zh-TW" altLang="en-US" sz="2400" dirty="0"/>
          </a:p>
        </p:txBody>
      </p:sp>
      <p:sp>
        <p:nvSpPr>
          <p:cNvPr id="259" name="橢圓 258"/>
          <p:cNvSpPr/>
          <p:nvPr/>
        </p:nvSpPr>
        <p:spPr>
          <a:xfrm>
            <a:off x="6784054" y="2642651"/>
            <a:ext cx="126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Set 4</a:t>
            </a:r>
            <a:endParaRPr lang="zh-TW" altLang="en-US" sz="2400" dirty="0"/>
          </a:p>
        </p:txBody>
      </p:sp>
      <p:cxnSp>
        <p:nvCxnSpPr>
          <p:cNvPr id="260" name="直線單箭頭接點 259"/>
          <p:cNvCxnSpPr/>
          <p:nvPr/>
        </p:nvCxnSpPr>
        <p:spPr>
          <a:xfrm flipH="1">
            <a:off x="2305051" y="1964424"/>
            <a:ext cx="1695959" cy="678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/>
          <p:nvPr/>
        </p:nvCxnSpPr>
        <p:spPr>
          <a:xfrm flipH="1">
            <a:off x="3802783" y="2283568"/>
            <a:ext cx="478720" cy="429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/>
          <p:nvPr/>
        </p:nvCxnSpPr>
        <p:spPr>
          <a:xfrm>
            <a:off x="5253355" y="2257029"/>
            <a:ext cx="166076" cy="472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/>
          <p:nvPr/>
        </p:nvCxnSpPr>
        <p:spPr>
          <a:xfrm>
            <a:off x="5497783" y="1964424"/>
            <a:ext cx="1532676" cy="728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/>
          <p:nvPr/>
        </p:nvCxnSpPr>
        <p:spPr>
          <a:xfrm flipH="1">
            <a:off x="7414054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/>
          <p:nvPr/>
        </p:nvCxnSpPr>
        <p:spPr>
          <a:xfrm flipH="1">
            <a:off x="3732838" y="3272294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/>
          <p:nvPr/>
        </p:nvCxnSpPr>
        <p:spPr>
          <a:xfrm flipH="1">
            <a:off x="5588176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/>
          <p:nvPr/>
        </p:nvCxnSpPr>
        <p:spPr>
          <a:xfrm flipH="1">
            <a:off x="1950788" y="3242856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0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253" grpId="0" animBg="1"/>
      <p:bldP spid="254" grpId="0" animBg="1"/>
      <p:bldP spid="255" grpId="0" animBg="1"/>
      <p:bldP spid="5" grpId="0"/>
      <p:bldP spid="10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Ensemble</a:t>
            </a:r>
            <a:endParaRPr lang="zh-TW" altLang="en-US" sz="28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1094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Network</a:t>
            </a:r>
          </a:p>
          <a:p>
            <a:pPr algn="ctr"/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Network</a:t>
            </a:r>
          </a:p>
          <a:p>
            <a:pPr algn="ctr"/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Network</a:t>
            </a:r>
          </a:p>
          <a:p>
            <a:pPr algn="ctr"/>
            <a:r>
              <a:rPr lang="en-US" altLang="zh-TW" sz="2400" dirty="0" smtClean="0"/>
              <a:t>4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553027" y="239576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Testing data x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397567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48478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09938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r>
              <a:rPr lang="en-US" altLang="zh-TW" sz="2800" baseline="-25000" dirty="0"/>
              <a:t>4</a:t>
            </a:r>
            <a:endParaRPr lang="zh-TW" altLang="en-US" sz="28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359467" y="617205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average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171837" y="2953827"/>
            <a:ext cx="1943507" cy="797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3685768" y="2991941"/>
            <a:ext cx="727913" cy="873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29" idx="0"/>
          </p:cNvCxnSpPr>
          <p:nvPr/>
        </p:nvCxnSpPr>
        <p:spPr>
          <a:xfrm>
            <a:off x="4899455" y="3033254"/>
            <a:ext cx="676275" cy="7314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30" idx="0"/>
          </p:cNvCxnSpPr>
          <p:nvPr/>
        </p:nvCxnSpPr>
        <p:spPr>
          <a:xfrm>
            <a:off x="5210378" y="2953827"/>
            <a:ext cx="2203676" cy="829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7395004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3713788" y="4918389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5569126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1931738" y="4888951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988887" y="5755162"/>
            <a:ext cx="1855690" cy="678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2" idx="2"/>
          </p:cNvCxnSpPr>
          <p:nvPr/>
        </p:nvCxnSpPr>
        <p:spPr>
          <a:xfrm>
            <a:off x="3775506" y="5734826"/>
            <a:ext cx="495348" cy="5536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4" idx="2"/>
          </p:cNvCxnSpPr>
          <p:nvPr/>
        </p:nvCxnSpPr>
        <p:spPr>
          <a:xfrm flipH="1">
            <a:off x="5222381" y="5734826"/>
            <a:ext cx="2254947" cy="698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4823711" y="5696953"/>
            <a:ext cx="658527" cy="591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5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88413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Handwriting Digit Recognition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933" y="3170126"/>
            <a:ext cx="1602442" cy="1592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25017" y="3184640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Machine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095815" y="3530444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951758" y="3540310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66447" y="3671695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“2”</a:t>
            </a:r>
            <a:endParaRPr lang="zh-TW" altLang="en-US" sz="3200" dirty="0"/>
          </a:p>
        </p:txBody>
      </p:sp>
      <p:grpSp>
        <p:nvGrpSpPr>
          <p:cNvPr id="6" name="群組 5"/>
          <p:cNvGrpSpPr/>
          <p:nvPr/>
        </p:nvGrpSpPr>
        <p:grpSpPr>
          <a:xfrm>
            <a:off x="2462115" y="2538616"/>
            <a:ext cx="600084" cy="2625052"/>
            <a:chOff x="2462115" y="2538616"/>
            <a:chExt cx="600084" cy="2625052"/>
          </a:xfrm>
        </p:grpSpPr>
        <p:sp>
          <p:nvSpPr>
            <p:cNvPr id="12" name="矩形 11"/>
            <p:cNvSpPr/>
            <p:nvPr/>
          </p:nvSpPr>
          <p:spPr>
            <a:xfrm>
              <a:off x="2462115" y="253861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30503" y="325630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36321" y="268598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1748135"/>
                </p:ext>
              </p:extLst>
            </p:nvPr>
          </p:nvGraphicFramePr>
          <p:xfrm>
            <a:off x="2549020" y="259073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2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020" y="259073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8351405"/>
                </p:ext>
              </p:extLst>
            </p:nvPr>
          </p:nvGraphicFramePr>
          <p:xfrm>
            <a:off x="2554316" y="317345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3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316" y="317345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/>
            <p:cNvSpPr/>
            <p:nvPr/>
          </p:nvSpPr>
          <p:spPr>
            <a:xfrm>
              <a:off x="2540028" y="465406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5344105"/>
                </p:ext>
              </p:extLst>
            </p:nvPr>
          </p:nvGraphicFramePr>
          <p:xfrm>
            <a:off x="2468105" y="4557299"/>
            <a:ext cx="5445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4" name="方程式" r:id="rId9" imgW="253800" imgH="228600" progId="Equation.3">
                    <p:embed/>
                  </p:oleObj>
                </mc:Choice>
                <mc:Fallback>
                  <p:oleObj name="方程式" r:id="rId9" imgW="253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8105" y="4557299"/>
                          <a:ext cx="544512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字方塊 18"/>
            <p:cNvSpPr txBox="1"/>
            <p:nvPr/>
          </p:nvSpPr>
          <p:spPr>
            <a:xfrm rot="5400000">
              <a:off x="2415960" y="3939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745418" y="2501358"/>
            <a:ext cx="642352" cy="2642877"/>
            <a:chOff x="7142066" y="1987121"/>
            <a:chExt cx="642352" cy="2642877"/>
          </a:xfrm>
        </p:grpSpPr>
        <p:sp>
          <p:nvSpPr>
            <p:cNvPr id="21" name="矩形 20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 smtClean="0"/>
                <a:t>1</a:t>
              </a:r>
              <a:endParaRPr lang="zh-TW" altLang="en-US" sz="28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 smtClean="0"/>
                <a:t>2</a:t>
              </a:r>
              <a:endParaRPr lang="zh-TW" altLang="en-US" sz="28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y</a:t>
              </a:r>
              <a:r>
                <a:rPr lang="en-US" altLang="zh-TW" sz="2800" baseline="-25000" dirty="0" smtClean="0"/>
                <a:t>10</a:t>
              </a:r>
              <a:endParaRPr lang="zh-TW" altLang="en-US" sz="28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49382" y="4801774"/>
                <a:ext cx="2207720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82" y="4801774"/>
                <a:ext cx="2207720" cy="4357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97253" y="5438668"/>
                <a:ext cx="5689600" cy="95410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In deep learning, the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is represented by neural network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53" y="5438668"/>
                <a:ext cx="5689600" cy="95410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69" name="矩形 268"/>
          <p:cNvSpPr/>
          <p:nvPr/>
        </p:nvSpPr>
        <p:spPr>
          <a:xfrm>
            <a:off x="6917118" y="1772545"/>
            <a:ext cx="2192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1" u="sng" dirty="0" smtClean="0"/>
              <a:t>Training of Dropout</a:t>
            </a:r>
            <a:endParaRPr lang="en-US" altLang="zh-TW" sz="2800" dirty="0" smtClean="0"/>
          </a:p>
        </p:txBody>
      </p: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47" name="文字方塊 446"/>
          <p:cNvSpPr txBox="1"/>
          <p:nvPr/>
        </p:nvSpPr>
        <p:spPr>
          <a:xfrm>
            <a:off x="325491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minibatch</a:t>
            </a:r>
            <a:r>
              <a:rPr lang="en-US" altLang="zh-TW" sz="2400" dirty="0" smtClean="0"/>
              <a:t> </a:t>
            </a:r>
          </a:p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grpSp>
        <p:nvGrpSpPr>
          <p:cNvPr id="452" name="群組 451"/>
          <p:cNvGrpSpPr/>
          <p:nvPr/>
        </p:nvGrpSpPr>
        <p:grpSpPr>
          <a:xfrm rot="5400000">
            <a:off x="4981975" y="3201460"/>
            <a:ext cx="2816562" cy="2026283"/>
            <a:chOff x="5238336" y="4137476"/>
            <a:chExt cx="2816562" cy="2026283"/>
          </a:xfrm>
        </p:grpSpPr>
        <p:sp>
          <p:nvSpPr>
            <p:cNvPr id="396" name="橢圓 395"/>
            <p:cNvSpPr/>
            <p:nvPr/>
          </p:nvSpPr>
          <p:spPr>
            <a:xfrm>
              <a:off x="5988865" y="489653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橢圓 397"/>
            <p:cNvSpPr/>
            <p:nvPr/>
          </p:nvSpPr>
          <p:spPr>
            <a:xfrm>
              <a:off x="7566875" y="51981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9" name="橢圓 398"/>
            <p:cNvSpPr/>
            <p:nvPr/>
          </p:nvSpPr>
          <p:spPr>
            <a:xfrm>
              <a:off x="7566875" y="561098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5238336" y="4945837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1" name="直線單箭頭接點 400"/>
            <p:cNvCxnSpPr>
              <a:stCxn id="400" idx="3"/>
              <a:endCxn id="396" idx="2"/>
            </p:cNvCxnSpPr>
            <p:nvPr/>
          </p:nvCxnSpPr>
          <p:spPr>
            <a:xfrm>
              <a:off x="5369400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單箭頭接點 403"/>
            <p:cNvCxnSpPr>
              <a:stCxn id="400" idx="3"/>
            </p:cNvCxnSpPr>
            <p:nvPr/>
          </p:nvCxnSpPr>
          <p:spPr>
            <a:xfrm>
              <a:off x="5369400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單箭頭接點 405"/>
            <p:cNvCxnSpPr>
              <a:endCxn id="398" idx="2"/>
            </p:cNvCxnSpPr>
            <p:nvPr/>
          </p:nvCxnSpPr>
          <p:spPr>
            <a:xfrm>
              <a:off x="7108244" y="5000376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單箭頭接點 406"/>
            <p:cNvCxnSpPr>
              <a:endCxn id="399" idx="2"/>
            </p:cNvCxnSpPr>
            <p:nvPr/>
          </p:nvCxnSpPr>
          <p:spPr>
            <a:xfrm>
              <a:off x="7108245" y="5022010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單箭頭接點 410"/>
            <p:cNvCxnSpPr>
              <a:endCxn id="398" idx="2"/>
            </p:cNvCxnSpPr>
            <p:nvPr/>
          </p:nvCxnSpPr>
          <p:spPr>
            <a:xfrm flipV="1">
              <a:off x="7108244" y="5323616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單箭頭接點 411"/>
            <p:cNvCxnSpPr>
              <a:endCxn id="399" idx="2"/>
            </p:cNvCxnSpPr>
            <p:nvPr/>
          </p:nvCxnSpPr>
          <p:spPr>
            <a:xfrm flipV="1">
              <a:off x="7108245" y="5736456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單箭頭接點 412"/>
            <p:cNvCxnSpPr>
              <a:stCxn id="417" idx="2"/>
              <a:endCxn id="396" idx="2"/>
            </p:cNvCxnSpPr>
            <p:nvPr/>
          </p:nvCxnSpPr>
          <p:spPr>
            <a:xfrm flipV="1">
              <a:off x="5303868" y="5022010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線單箭頭接點 415"/>
            <p:cNvCxnSpPr>
              <a:stCxn id="417" idx="3"/>
            </p:cNvCxnSpPr>
            <p:nvPr/>
          </p:nvCxnSpPr>
          <p:spPr>
            <a:xfrm>
              <a:off x="5369400" y="5349800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矩形 416"/>
            <p:cNvSpPr/>
            <p:nvPr/>
          </p:nvSpPr>
          <p:spPr>
            <a:xfrm>
              <a:off x="5238336" y="528426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橢圓 417"/>
            <p:cNvSpPr/>
            <p:nvPr/>
          </p:nvSpPr>
          <p:spPr>
            <a:xfrm>
              <a:off x="6857296" y="48794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橢圓 420"/>
            <p:cNvSpPr/>
            <p:nvPr/>
          </p:nvSpPr>
          <p:spPr>
            <a:xfrm>
              <a:off x="6857296" y="591154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5238336" y="5655604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5238336" y="598993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4" name="直線單箭頭接點 423"/>
            <p:cNvCxnSpPr>
              <a:stCxn id="423" idx="3"/>
            </p:cNvCxnSpPr>
            <p:nvPr/>
          </p:nvCxnSpPr>
          <p:spPr>
            <a:xfrm flipV="1">
              <a:off x="5369400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線單箭頭接點 424"/>
            <p:cNvCxnSpPr>
              <a:stCxn id="422" idx="3"/>
            </p:cNvCxnSpPr>
            <p:nvPr/>
          </p:nvCxnSpPr>
          <p:spPr>
            <a:xfrm>
              <a:off x="5369400" y="5721136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單箭頭接點 427"/>
            <p:cNvCxnSpPr>
              <a:stCxn id="423" idx="3"/>
              <a:endCxn id="396" idx="2"/>
            </p:cNvCxnSpPr>
            <p:nvPr/>
          </p:nvCxnSpPr>
          <p:spPr>
            <a:xfrm flipV="1">
              <a:off x="5369400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/>
            <p:cNvCxnSpPr>
              <a:stCxn id="422" idx="3"/>
              <a:endCxn id="396" idx="2"/>
            </p:cNvCxnSpPr>
            <p:nvPr/>
          </p:nvCxnSpPr>
          <p:spPr>
            <a:xfrm flipV="1">
              <a:off x="5369400" y="5022010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單箭頭接點 430"/>
            <p:cNvCxnSpPr/>
            <p:nvPr/>
          </p:nvCxnSpPr>
          <p:spPr>
            <a:xfrm>
              <a:off x="6239814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單箭頭接點 433"/>
            <p:cNvCxnSpPr/>
            <p:nvPr/>
          </p:nvCxnSpPr>
          <p:spPr>
            <a:xfrm>
              <a:off x="6239814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單箭頭接點 437"/>
            <p:cNvCxnSpPr/>
            <p:nvPr/>
          </p:nvCxnSpPr>
          <p:spPr>
            <a:xfrm flipV="1">
              <a:off x="6239814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 flipV="1">
              <a:off x="6239814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單箭頭接點 444"/>
            <p:cNvCxnSpPr/>
            <p:nvPr/>
          </p:nvCxnSpPr>
          <p:spPr>
            <a:xfrm>
              <a:off x="7825583" y="53298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7825583" y="5743598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橢圓 390"/>
            <p:cNvSpPr/>
            <p:nvPr/>
          </p:nvSpPr>
          <p:spPr>
            <a:xfrm>
              <a:off x="5984094" y="591281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9" name="文字方塊 448"/>
            <p:cNvSpPr txBox="1"/>
            <p:nvPr/>
          </p:nvSpPr>
          <p:spPr>
            <a:xfrm>
              <a:off x="6063855" y="4137476"/>
              <a:ext cx="96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sp>
        <p:nvSpPr>
          <p:cNvPr id="453" name="文字方塊 452"/>
          <p:cNvSpPr txBox="1"/>
          <p:nvPr/>
        </p:nvSpPr>
        <p:spPr>
          <a:xfrm>
            <a:off x="1113457" y="5741959"/>
            <a:ext cx="735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Using one mini-batch to train one network</a:t>
            </a:r>
            <a:endParaRPr lang="zh-TW" altLang="en-US" sz="2800" dirty="0"/>
          </a:p>
        </p:txBody>
      </p:sp>
      <p:sp>
        <p:nvSpPr>
          <p:cNvPr id="454" name="文字方塊 453"/>
          <p:cNvSpPr txBox="1"/>
          <p:nvPr/>
        </p:nvSpPr>
        <p:spPr>
          <a:xfrm>
            <a:off x="1088193" y="6205586"/>
            <a:ext cx="701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Some parameters in the network are shared</a:t>
            </a:r>
            <a:endParaRPr lang="zh-TW" altLang="en-US" sz="2800" dirty="0"/>
          </a:p>
        </p:txBody>
      </p:sp>
      <p:sp>
        <p:nvSpPr>
          <p:cNvPr id="455" name="文字方塊 454"/>
          <p:cNvSpPr txBox="1"/>
          <p:nvPr/>
        </p:nvSpPr>
        <p:spPr>
          <a:xfrm>
            <a:off x="1982924" y="1847804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minibatch</a:t>
            </a:r>
            <a:r>
              <a:rPr lang="en-US" altLang="zh-TW" sz="2400" dirty="0" smtClean="0"/>
              <a:t> </a:t>
            </a:r>
          </a:p>
          <a:p>
            <a:pPr algn="ctr"/>
            <a:r>
              <a:rPr lang="en-US" altLang="zh-TW" sz="2400" dirty="0" smtClean="0"/>
              <a:t>2</a:t>
            </a:r>
            <a:endParaRPr lang="zh-TW" altLang="en-US" sz="2400" baseline="-25000" dirty="0"/>
          </a:p>
        </p:txBody>
      </p:sp>
      <p:sp>
        <p:nvSpPr>
          <p:cNvPr id="456" name="文字方塊 455"/>
          <p:cNvSpPr txBox="1"/>
          <p:nvPr/>
        </p:nvSpPr>
        <p:spPr>
          <a:xfrm>
            <a:off x="3634658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minibatch</a:t>
            </a:r>
            <a:r>
              <a:rPr lang="en-US" altLang="zh-TW" sz="2400" dirty="0" smtClean="0"/>
              <a:t> </a:t>
            </a:r>
          </a:p>
          <a:p>
            <a:pPr algn="ctr"/>
            <a:r>
              <a:rPr lang="en-US" altLang="zh-TW" sz="2400" dirty="0" smtClean="0"/>
              <a:t>3</a:t>
            </a:r>
            <a:endParaRPr lang="zh-TW" altLang="en-US" sz="2400" baseline="-25000" dirty="0"/>
          </a:p>
        </p:txBody>
      </p:sp>
      <p:sp>
        <p:nvSpPr>
          <p:cNvPr id="457" name="文字方塊 456"/>
          <p:cNvSpPr txBox="1"/>
          <p:nvPr/>
        </p:nvSpPr>
        <p:spPr>
          <a:xfrm>
            <a:off x="5283616" y="1834101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minibatch</a:t>
            </a:r>
            <a:r>
              <a:rPr lang="en-US" altLang="zh-TW" sz="2400" dirty="0" smtClean="0"/>
              <a:t> </a:t>
            </a:r>
          </a:p>
          <a:p>
            <a:pPr algn="ctr"/>
            <a:r>
              <a:rPr lang="en-US" altLang="zh-TW" sz="2400" dirty="0" smtClean="0"/>
              <a:t>4</a:t>
            </a:r>
            <a:endParaRPr lang="zh-TW" altLang="en-US" sz="2400" baseline="-25000" dirty="0"/>
          </a:p>
        </p:txBody>
      </p:sp>
      <p:sp>
        <p:nvSpPr>
          <p:cNvPr id="515" name="文字方塊 514"/>
          <p:cNvSpPr txBox="1"/>
          <p:nvPr/>
        </p:nvSpPr>
        <p:spPr>
          <a:xfrm>
            <a:off x="7134165" y="297986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M neurons</a:t>
            </a:r>
            <a:endParaRPr lang="zh-TW" altLang="en-US" sz="2800" dirty="0"/>
          </a:p>
        </p:txBody>
      </p:sp>
      <p:sp>
        <p:nvSpPr>
          <p:cNvPr id="516" name="文字方塊 515"/>
          <p:cNvSpPr txBox="1"/>
          <p:nvPr/>
        </p:nvSpPr>
        <p:spPr>
          <a:xfrm>
            <a:off x="7134165" y="439022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2</a:t>
            </a:r>
            <a:r>
              <a:rPr lang="en-US" altLang="zh-TW" sz="2800" baseline="30000" dirty="0" smtClean="0"/>
              <a:t>M </a:t>
            </a:r>
            <a:r>
              <a:rPr lang="en-US" altLang="zh-TW" sz="2800" dirty="0" smtClean="0"/>
              <a:t>possible networks</a:t>
            </a:r>
            <a:endParaRPr lang="zh-TW" altLang="en-US" sz="2800" baseline="30000" dirty="0"/>
          </a:p>
        </p:txBody>
      </p:sp>
      <p:sp>
        <p:nvSpPr>
          <p:cNvPr id="517" name="向下箭號 516"/>
          <p:cNvSpPr/>
          <p:nvPr/>
        </p:nvSpPr>
        <p:spPr>
          <a:xfrm>
            <a:off x="7784576" y="3503083"/>
            <a:ext cx="501874" cy="8871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447" grpId="0" animBg="1"/>
      <p:bldP spid="453" grpId="0"/>
      <p:bldP spid="454" grpId="0"/>
      <p:bldP spid="455" grpId="0" animBg="1"/>
      <p:bldP spid="456" grpId="0" animBg="1"/>
      <p:bldP spid="457" grpId="0" animBg="1"/>
      <p:bldP spid="515" grpId="0"/>
      <p:bldP spid="516" grpId="0"/>
      <p:bldP spid="51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562189" y="2515915"/>
            <a:ext cx="3330744" cy="3248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6" name="文字方塊 455"/>
          <p:cNvSpPr txBox="1"/>
          <p:nvPr/>
        </p:nvSpPr>
        <p:spPr>
          <a:xfrm>
            <a:off x="3550762" y="1801949"/>
            <a:ext cx="204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testing data x</a:t>
            </a:r>
            <a:endParaRPr lang="zh-TW" altLang="en-US" sz="2400" baseline="-25000" dirty="0"/>
          </a:p>
        </p:txBody>
      </p:sp>
      <p:sp>
        <p:nvSpPr>
          <p:cNvPr id="139" name="矩形 138"/>
          <p:cNvSpPr/>
          <p:nvPr/>
        </p:nvSpPr>
        <p:spPr>
          <a:xfrm>
            <a:off x="294842" y="1589029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smtClean="0"/>
              <a:t>Testing of Dropout</a:t>
            </a:r>
            <a:endParaRPr lang="en-US" altLang="zh-TW" sz="2800" dirty="0" smtClean="0"/>
          </a:p>
        </p:txBody>
      </p:sp>
      <p:sp>
        <p:nvSpPr>
          <p:cNvPr id="140" name="文字方塊 139"/>
          <p:cNvSpPr txBox="1"/>
          <p:nvPr/>
        </p:nvSpPr>
        <p:spPr>
          <a:xfrm rot="5400000">
            <a:off x="4753630" y="3944577"/>
            <a:ext cx="96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1543010" y="6234302"/>
            <a:ext cx="246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average</a:t>
            </a:r>
            <a:endParaRPr lang="zh-TW" altLang="en-US" sz="2400" dirty="0"/>
          </a:p>
        </p:txBody>
      </p:sp>
      <p:cxnSp>
        <p:nvCxnSpPr>
          <p:cNvPr id="142" name="直線單箭頭接點 141"/>
          <p:cNvCxnSpPr/>
          <p:nvPr/>
        </p:nvCxnSpPr>
        <p:spPr>
          <a:xfrm flipH="1">
            <a:off x="1261193" y="2265579"/>
            <a:ext cx="2475008" cy="4663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flipH="1">
            <a:off x="2864225" y="2289348"/>
            <a:ext cx="871977" cy="4265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3710789" y="2289348"/>
            <a:ext cx="567922" cy="4531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/>
          <p:cNvSpPr txBox="1"/>
          <p:nvPr/>
        </p:nvSpPr>
        <p:spPr>
          <a:xfrm>
            <a:off x="692250" y="5488889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598515" y="5533856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968737" y="5516071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1212747" y="5995521"/>
            <a:ext cx="910217" cy="3779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52" idx="2"/>
          </p:cNvCxnSpPr>
          <p:nvPr/>
        </p:nvCxnSpPr>
        <p:spPr>
          <a:xfrm flipH="1">
            <a:off x="2920178" y="5995521"/>
            <a:ext cx="56276" cy="3530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flipH="1">
            <a:off x="3417942" y="5976372"/>
            <a:ext cx="833815" cy="3971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群組 163"/>
          <p:cNvGrpSpPr/>
          <p:nvPr/>
        </p:nvGrpSpPr>
        <p:grpSpPr>
          <a:xfrm rot="5400000">
            <a:off x="4923459" y="3546428"/>
            <a:ext cx="2893086" cy="1335452"/>
            <a:chOff x="7997554" y="1461721"/>
            <a:chExt cx="5723548" cy="2641997"/>
          </a:xfrm>
        </p:grpSpPr>
        <p:grpSp>
          <p:nvGrpSpPr>
            <p:cNvPr id="165" name="群組 164"/>
            <p:cNvGrpSpPr/>
            <p:nvPr/>
          </p:nvGrpSpPr>
          <p:grpSpPr>
            <a:xfrm>
              <a:off x="7997554" y="1461721"/>
              <a:ext cx="5723548" cy="2641997"/>
              <a:chOff x="1904899" y="2535995"/>
              <a:chExt cx="5723548" cy="2641997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3430053" y="2570711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橢圓 169"/>
              <p:cNvSpPr/>
              <p:nvPr/>
            </p:nvSpPr>
            <p:spPr>
              <a:xfrm>
                <a:off x="3430053" y="3271530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3430053" y="396978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3430053" y="466803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6636734" y="318360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6636734" y="4022539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904899" y="2670896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6" name="直線單箭頭接點 175"/>
              <p:cNvCxnSpPr>
                <a:stCxn id="175" idx="3"/>
                <a:endCxn id="169" idx="2"/>
              </p:cNvCxnSpPr>
              <p:nvPr/>
            </p:nvCxnSpPr>
            <p:spPr>
              <a:xfrm>
                <a:off x="2171234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>
                <a:stCxn id="175" idx="3"/>
                <a:endCxn id="170" idx="2"/>
              </p:cNvCxnSpPr>
              <p:nvPr/>
            </p:nvCxnSpPr>
            <p:spPr>
              <a:xfrm>
                <a:off x="2171234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>
                <a:stCxn id="175" idx="3"/>
                <a:endCxn id="171" idx="2"/>
              </p:cNvCxnSpPr>
              <p:nvPr/>
            </p:nvCxnSpPr>
            <p:spPr>
              <a:xfrm>
                <a:off x="2171234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單箭頭接點 178"/>
              <p:cNvCxnSpPr>
                <a:stCxn id="175" idx="3"/>
                <a:endCxn id="172" idx="2"/>
              </p:cNvCxnSpPr>
              <p:nvPr/>
            </p:nvCxnSpPr>
            <p:spPr>
              <a:xfrm>
                <a:off x="2171234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單箭頭接點 179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1064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單箭頭接點 180"/>
              <p:cNvCxnSpPr>
                <a:endCxn id="173" idx="2"/>
              </p:cNvCxnSpPr>
              <p:nvPr/>
            </p:nvCxnSpPr>
            <p:spPr>
              <a:xfrm>
                <a:off x="5704748" y="2781725"/>
                <a:ext cx="931986" cy="6568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>
                <a:endCxn id="174" idx="2"/>
              </p:cNvCxnSpPr>
              <p:nvPr/>
            </p:nvCxnSpPr>
            <p:spPr>
              <a:xfrm>
                <a:off x="5704749" y="2825688"/>
                <a:ext cx="931985" cy="14518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>
                <a:endCxn id="174" idx="2"/>
              </p:cNvCxnSpPr>
              <p:nvPr/>
            </p:nvCxnSpPr>
            <p:spPr>
              <a:xfrm>
                <a:off x="5704748" y="3580539"/>
                <a:ext cx="931986" cy="6969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單箭頭接點 183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78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單箭頭接點 184"/>
              <p:cNvCxnSpPr>
                <a:endCxn id="174" idx="2"/>
              </p:cNvCxnSpPr>
              <p:nvPr/>
            </p:nvCxnSpPr>
            <p:spPr>
              <a:xfrm>
                <a:off x="5704749" y="4224761"/>
                <a:ext cx="931985" cy="527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單箭頭接點 185"/>
              <p:cNvCxnSpPr>
                <a:endCxn id="173" idx="2"/>
              </p:cNvCxnSpPr>
              <p:nvPr/>
            </p:nvCxnSpPr>
            <p:spPr>
              <a:xfrm flipV="1">
                <a:off x="5704748" y="3438582"/>
                <a:ext cx="931986" cy="14567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>
                <a:endCxn id="174" idx="2"/>
              </p:cNvCxnSpPr>
              <p:nvPr/>
            </p:nvCxnSpPr>
            <p:spPr>
              <a:xfrm flipV="1">
                <a:off x="5704749" y="4277516"/>
                <a:ext cx="931985" cy="6454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>
                <a:stCxn id="192" idx="2"/>
                <a:endCxn id="169" idx="2"/>
              </p:cNvCxnSpPr>
              <p:nvPr/>
            </p:nvCxnSpPr>
            <p:spPr>
              <a:xfrm flipV="1">
                <a:off x="2038067" y="2825688"/>
                <a:ext cx="1391986" cy="7992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單箭頭接點 188"/>
              <p:cNvCxnSpPr>
                <a:stCxn id="192" idx="3"/>
                <a:endCxn id="170" idx="2"/>
              </p:cNvCxnSpPr>
              <p:nvPr/>
            </p:nvCxnSpPr>
            <p:spPr>
              <a:xfrm>
                <a:off x="2171234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單箭頭接點 189"/>
              <p:cNvCxnSpPr>
                <a:stCxn id="192" idx="3"/>
                <a:endCxn id="171" idx="2"/>
              </p:cNvCxnSpPr>
              <p:nvPr/>
            </p:nvCxnSpPr>
            <p:spPr>
              <a:xfrm>
                <a:off x="2171234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單箭頭接點 190"/>
              <p:cNvCxnSpPr>
                <a:stCxn id="192" idx="3"/>
                <a:endCxn id="172" idx="2"/>
              </p:cNvCxnSpPr>
              <p:nvPr/>
            </p:nvCxnSpPr>
            <p:spPr>
              <a:xfrm>
                <a:off x="2171234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>
              <a:xfrm>
                <a:off x="1904899" y="3358623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橢圓 192"/>
              <p:cNvSpPr/>
              <p:nvPr/>
            </p:nvSpPr>
            <p:spPr>
              <a:xfrm>
                <a:off x="5194794" y="253599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橢圓 193"/>
              <p:cNvSpPr/>
              <p:nvPr/>
            </p:nvSpPr>
            <p:spPr>
              <a:xfrm>
                <a:off x="5194794" y="323681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5" name="橢圓 194"/>
              <p:cNvSpPr/>
              <p:nvPr/>
            </p:nvSpPr>
            <p:spPr>
              <a:xfrm>
                <a:off x="5194794" y="393506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6" name="橢圓 195"/>
              <p:cNvSpPr/>
              <p:nvPr/>
            </p:nvSpPr>
            <p:spPr>
              <a:xfrm>
                <a:off x="5194794" y="4633322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1904899" y="4113217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904899" y="4792619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單箭頭接點 198"/>
              <p:cNvCxnSpPr>
                <a:stCxn id="198" idx="3"/>
                <a:endCxn id="172" idx="2"/>
              </p:cNvCxnSpPr>
              <p:nvPr/>
            </p:nvCxnSpPr>
            <p:spPr>
              <a:xfrm flipV="1">
                <a:off x="2171234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單箭頭接點 199"/>
              <p:cNvCxnSpPr>
                <a:stCxn id="197" idx="3"/>
                <a:endCxn id="172" idx="2"/>
              </p:cNvCxnSpPr>
              <p:nvPr/>
            </p:nvCxnSpPr>
            <p:spPr>
              <a:xfrm>
                <a:off x="2171234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單箭頭接點 200"/>
              <p:cNvCxnSpPr>
                <a:stCxn id="198" idx="3"/>
                <a:endCxn id="171" idx="2"/>
              </p:cNvCxnSpPr>
              <p:nvPr/>
            </p:nvCxnSpPr>
            <p:spPr>
              <a:xfrm flipV="1">
                <a:off x="2171234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單箭頭接點 201"/>
              <p:cNvCxnSpPr>
                <a:stCxn id="198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單箭頭接點 202"/>
              <p:cNvCxnSpPr>
                <a:stCxn id="198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單箭頭接點 203"/>
              <p:cNvCxnSpPr>
                <a:stCxn id="197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單箭頭接點 204"/>
              <p:cNvCxnSpPr>
                <a:stCxn id="197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單箭頭接點 205"/>
              <p:cNvCxnSpPr/>
              <p:nvPr/>
            </p:nvCxnSpPr>
            <p:spPr>
              <a:xfrm>
                <a:off x="3940007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單箭頭接點 206"/>
              <p:cNvCxnSpPr/>
              <p:nvPr/>
            </p:nvCxnSpPr>
            <p:spPr>
              <a:xfrm>
                <a:off x="3940007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單箭頭接點 207"/>
              <p:cNvCxnSpPr/>
              <p:nvPr/>
            </p:nvCxnSpPr>
            <p:spPr>
              <a:xfrm>
                <a:off x="3940007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單箭頭接點 208"/>
              <p:cNvCxnSpPr/>
              <p:nvPr/>
            </p:nvCxnSpPr>
            <p:spPr>
              <a:xfrm>
                <a:off x="3940007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單箭頭接點 209"/>
              <p:cNvCxnSpPr/>
              <p:nvPr/>
            </p:nvCxnSpPr>
            <p:spPr>
              <a:xfrm>
                <a:off x="3940007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單箭頭接點 210"/>
              <p:cNvCxnSpPr/>
              <p:nvPr/>
            </p:nvCxnSpPr>
            <p:spPr>
              <a:xfrm>
                <a:off x="3940007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單箭頭接點 211"/>
              <p:cNvCxnSpPr/>
              <p:nvPr/>
            </p:nvCxnSpPr>
            <p:spPr>
              <a:xfrm>
                <a:off x="3940007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單箭頭接點 212"/>
              <p:cNvCxnSpPr/>
              <p:nvPr/>
            </p:nvCxnSpPr>
            <p:spPr>
              <a:xfrm flipV="1">
                <a:off x="3940007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單箭頭接點 213"/>
              <p:cNvCxnSpPr/>
              <p:nvPr/>
            </p:nvCxnSpPr>
            <p:spPr>
              <a:xfrm>
                <a:off x="3940007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單箭頭接點 214"/>
              <p:cNvCxnSpPr/>
              <p:nvPr/>
            </p:nvCxnSpPr>
            <p:spPr>
              <a:xfrm flipV="1">
                <a:off x="3940007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單箭頭接點 215"/>
              <p:cNvCxnSpPr/>
              <p:nvPr/>
            </p:nvCxnSpPr>
            <p:spPr>
              <a:xfrm flipV="1">
                <a:off x="3940007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單箭頭接點 216"/>
              <p:cNvCxnSpPr/>
              <p:nvPr/>
            </p:nvCxnSpPr>
            <p:spPr>
              <a:xfrm flipV="1">
                <a:off x="3940007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單箭頭接點 217"/>
              <p:cNvCxnSpPr/>
              <p:nvPr/>
            </p:nvCxnSpPr>
            <p:spPr>
              <a:xfrm flipV="1">
                <a:off x="3940007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單箭頭接點 218"/>
              <p:cNvCxnSpPr/>
              <p:nvPr/>
            </p:nvCxnSpPr>
            <p:spPr>
              <a:xfrm flipV="1">
                <a:off x="3940007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單箭頭接點 219"/>
              <p:cNvCxnSpPr/>
              <p:nvPr/>
            </p:nvCxnSpPr>
            <p:spPr>
              <a:xfrm>
                <a:off x="7162454" y="3451153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單箭頭接點 220"/>
              <p:cNvCxnSpPr/>
              <p:nvPr/>
            </p:nvCxnSpPr>
            <p:spPr>
              <a:xfrm>
                <a:off x="7162454" y="4292030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線單箭頭接點 165"/>
            <p:cNvCxnSpPr/>
            <p:nvPr/>
          </p:nvCxnSpPr>
          <p:spPr>
            <a:xfrm flipV="1">
              <a:off x="8277073" y="3163187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V="1">
              <a:off x="10067356" y="3149173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>
              <a:stCxn id="170" idx="6"/>
              <a:endCxn id="193" idx="2"/>
            </p:cNvCxnSpPr>
            <p:nvPr/>
          </p:nvCxnSpPr>
          <p:spPr>
            <a:xfrm flipV="1">
              <a:off x="10032662" y="1716698"/>
              <a:ext cx="1254787" cy="735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/>
          <p:cNvSpPr txBox="1"/>
          <p:nvPr/>
        </p:nvSpPr>
        <p:spPr>
          <a:xfrm>
            <a:off x="7362663" y="3343821"/>
            <a:ext cx="1292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All the weights multiply (1-p)%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13451" y="6161139"/>
            <a:ext cx="93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rgbClr val="FF0000"/>
                </a:solidFill>
              </a:rPr>
              <a:t>≈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226" name="文字方塊 225"/>
          <p:cNvSpPr txBox="1"/>
          <p:nvPr/>
        </p:nvSpPr>
        <p:spPr>
          <a:xfrm>
            <a:off x="5988754" y="6168113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endParaRPr lang="zh-TW" altLang="en-US" sz="2800" baseline="-25000" dirty="0"/>
          </a:p>
        </p:txBody>
      </p:sp>
      <p:cxnSp>
        <p:nvCxnSpPr>
          <p:cNvPr id="229" name="直線單箭頭接點 228"/>
          <p:cNvCxnSpPr/>
          <p:nvPr/>
        </p:nvCxnSpPr>
        <p:spPr>
          <a:xfrm>
            <a:off x="5492560" y="2269719"/>
            <a:ext cx="869756" cy="450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>
            <a:off x="6369354" y="5768954"/>
            <a:ext cx="0" cy="453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0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  <p:bldP spid="22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dropout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altLang="zh-TW" sz="2400" dirty="0"/>
              <a:t>More reference for dropout </a:t>
            </a:r>
            <a:r>
              <a:rPr lang="en-US" altLang="zh-TW" sz="1800" dirty="0">
                <a:solidFill>
                  <a:srgbClr val="0000FF"/>
                </a:solidFill>
              </a:rPr>
              <a:t>[</a:t>
            </a:r>
            <a:r>
              <a:rPr lang="en-US" altLang="zh-TW" sz="1800" dirty="0" err="1">
                <a:solidFill>
                  <a:srgbClr val="0000FF"/>
                </a:solidFill>
              </a:rPr>
              <a:t>Nitish</a:t>
            </a:r>
            <a:r>
              <a:rPr lang="en-US" altLang="zh-TW" sz="1800" dirty="0">
                <a:solidFill>
                  <a:srgbClr val="0000FF"/>
                </a:solidFill>
              </a:rPr>
              <a:t> Srivastava, JMLR’14] [Pierre </a:t>
            </a:r>
            <a:r>
              <a:rPr lang="en-US" altLang="zh-TW" sz="1800" dirty="0" err="1">
                <a:solidFill>
                  <a:srgbClr val="0000FF"/>
                </a:solidFill>
              </a:rPr>
              <a:t>Baldi</a:t>
            </a:r>
            <a:r>
              <a:rPr lang="en-US" altLang="zh-TW" sz="1800" dirty="0">
                <a:solidFill>
                  <a:srgbClr val="0000FF"/>
                </a:solidFill>
              </a:rPr>
              <a:t>, NIPS’13][Geoffrey E. Hinton, arXiv’12]</a:t>
            </a:r>
          </a:p>
          <a:p>
            <a:pPr marL="228600" lvl="2">
              <a:spcBef>
                <a:spcPts val="1000"/>
              </a:spcBef>
            </a:pPr>
            <a:r>
              <a:rPr lang="en-US" altLang="zh-TW" sz="2400" dirty="0" smtClean="0"/>
              <a:t>Dropout </a:t>
            </a:r>
            <a:r>
              <a:rPr lang="en-US" altLang="zh-TW" sz="2400" dirty="0"/>
              <a:t>works better with </a:t>
            </a:r>
            <a:r>
              <a:rPr lang="en-US" altLang="zh-TW" sz="2400" dirty="0" err="1"/>
              <a:t>Maxout</a:t>
            </a:r>
            <a:r>
              <a:rPr lang="en-US" altLang="zh-TW" sz="2400" dirty="0"/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</a:p>
          <a:p>
            <a:pPr marL="228600" lvl="2">
              <a:spcBef>
                <a:spcPts val="1000"/>
              </a:spcBef>
            </a:pPr>
            <a:r>
              <a:rPr lang="en-US" altLang="zh-TW" sz="2400" dirty="0" err="1" smtClean="0"/>
              <a:t>Dropconnect</a:t>
            </a:r>
            <a:r>
              <a:rPr lang="en-US" altLang="zh-TW" sz="2400" dirty="0" smtClean="0"/>
              <a:t> </a:t>
            </a:r>
            <a:r>
              <a:rPr lang="en-US" altLang="zh-TW" sz="1800" dirty="0" smtClean="0">
                <a:solidFill>
                  <a:srgbClr val="0000FF"/>
                </a:solidFill>
              </a:rPr>
              <a:t>[</a:t>
            </a:r>
            <a:r>
              <a:rPr lang="en-US" altLang="zh-TW" sz="1800" dirty="0">
                <a:solidFill>
                  <a:srgbClr val="0000FF"/>
                </a:solidFill>
              </a:rPr>
              <a:t>Li Wan, </a:t>
            </a:r>
            <a:r>
              <a:rPr lang="en-US" altLang="zh-TW" sz="1800" i="1" dirty="0">
                <a:solidFill>
                  <a:srgbClr val="0000FF"/>
                </a:solidFill>
              </a:rPr>
              <a:t>ICML’13</a:t>
            </a:r>
            <a:r>
              <a:rPr lang="en-US" altLang="zh-TW" sz="1800" dirty="0" smtClean="0">
                <a:solidFill>
                  <a:srgbClr val="0000FF"/>
                </a:solidFill>
              </a:rPr>
              <a:t>]</a:t>
            </a:r>
          </a:p>
          <a:p>
            <a:pPr marL="685800" lvl="3">
              <a:spcBef>
                <a:spcPts val="1000"/>
              </a:spcBef>
            </a:pPr>
            <a:r>
              <a:rPr lang="en-US" altLang="zh-TW" sz="2200" dirty="0" smtClean="0"/>
              <a:t>Dropout delete neurons</a:t>
            </a:r>
          </a:p>
          <a:p>
            <a:pPr marL="685800" lvl="3">
              <a:spcBef>
                <a:spcPts val="1000"/>
              </a:spcBef>
            </a:pPr>
            <a:r>
              <a:rPr lang="en-US" altLang="zh-TW" sz="2200" dirty="0" err="1" smtClean="0"/>
              <a:t>Dropconnect</a:t>
            </a:r>
            <a:r>
              <a:rPr lang="en-US" altLang="zh-TW" sz="2200" dirty="0" smtClean="0"/>
              <a:t> deletes the connection between neurons</a:t>
            </a:r>
          </a:p>
          <a:p>
            <a:pPr marL="228600" lvl="2">
              <a:spcBef>
                <a:spcPts val="1000"/>
              </a:spcBef>
            </a:pPr>
            <a:r>
              <a:rPr lang="en-US" altLang="zh-TW" sz="2400" dirty="0"/>
              <a:t>Annealed </a:t>
            </a:r>
            <a:r>
              <a:rPr lang="en-US" altLang="zh-TW" sz="2400" dirty="0" smtClean="0"/>
              <a:t>dropout </a:t>
            </a:r>
            <a:r>
              <a:rPr lang="en-US" altLang="zh-TW" sz="1800" dirty="0" smtClean="0">
                <a:solidFill>
                  <a:srgbClr val="0000FF"/>
                </a:solidFill>
              </a:rPr>
              <a:t>[</a:t>
            </a:r>
            <a:r>
              <a:rPr lang="en-US" altLang="zh-TW" sz="1800" dirty="0">
                <a:solidFill>
                  <a:srgbClr val="0000FF"/>
                </a:solidFill>
              </a:rPr>
              <a:t>S.J. </a:t>
            </a:r>
            <a:r>
              <a:rPr lang="en-US" altLang="zh-TW" sz="1800" dirty="0" smtClean="0">
                <a:solidFill>
                  <a:srgbClr val="0000FF"/>
                </a:solidFill>
              </a:rPr>
              <a:t>Rennie, SLT’14]</a:t>
            </a:r>
          </a:p>
          <a:p>
            <a:pPr marL="685800" lvl="3">
              <a:spcBef>
                <a:spcPts val="1000"/>
              </a:spcBef>
            </a:pPr>
            <a:r>
              <a:rPr lang="en-US" altLang="zh-TW" sz="2200" dirty="0" smtClean="0"/>
              <a:t>Dropout rate decreases by epochs</a:t>
            </a:r>
          </a:p>
          <a:p>
            <a:pPr marL="228600" lvl="2">
              <a:spcBef>
                <a:spcPts val="1000"/>
              </a:spcBef>
            </a:pPr>
            <a:r>
              <a:rPr lang="en-US" altLang="zh-TW" sz="2400" dirty="0" smtClean="0"/>
              <a:t>Standout </a:t>
            </a:r>
            <a:r>
              <a:rPr lang="en-US" altLang="zh-TW" sz="1800" dirty="0" smtClean="0">
                <a:solidFill>
                  <a:srgbClr val="0000FF"/>
                </a:solidFill>
              </a:rPr>
              <a:t>[J. Ba, NISP’13]</a:t>
            </a:r>
          </a:p>
          <a:p>
            <a:pPr marL="685800" lvl="3">
              <a:spcBef>
                <a:spcPts val="1000"/>
              </a:spcBef>
            </a:pPr>
            <a:r>
              <a:rPr lang="en-US" altLang="zh-TW" sz="2200" dirty="0" smtClean="0"/>
              <a:t>Each neural has different dropout rate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6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12475"/>
            <a:ext cx="7772400" cy="2387600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Part IV: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Neural Network 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with Memory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單箭頭接點 25"/>
          <p:cNvCxnSpPr/>
          <p:nvPr/>
        </p:nvCxnSpPr>
        <p:spPr>
          <a:xfrm>
            <a:off x="5030259" y="4141521"/>
            <a:ext cx="1161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5030259" y="4613913"/>
            <a:ext cx="1161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030259" y="5081110"/>
            <a:ext cx="1161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030259" y="5561405"/>
            <a:ext cx="1161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needs Memory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Name Entity Recognition</a:t>
            </a:r>
            <a:endParaRPr lang="en-US" altLang="zh-TW" dirty="0" smtClean="0"/>
          </a:p>
          <a:p>
            <a:pPr lvl="1"/>
            <a:r>
              <a:rPr lang="en-US" altLang="zh-TW" sz="2800" dirty="0" smtClean="0"/>
              <a:t>Detecting </a:t>
            </a:r>
            <a:r>
              <a:rPr lang="en-US" altLang="zh-TW" sz="2800" dirty="0"/>
              <a:t>named entities like name of people, locations, organization, etc. in a sentence.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5733" y="4271197"/>
            <a:ext cx="994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apple</a:t>
            </a:r>
            <a:endParaRPr lang="zh-TW" altLang="en-US" sz="28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2258615" y="3672008"/>
            <a:ext cx="575293" cy="2271040"/>
            <a:chOff x="3034071" y="2981269"/>
            <a:chExt cx="575293" cy="2271040"/>
          </a:xfrm>
        </p:grpSpPr>
        <p:grpSp>
          <p:nvGrpSpPr>
            <p:cNvPr id="6" name="群組 5"/>
            <p:cNvGrpSpPr/>
            <p:nvPr/>
          </p:nvGrpSpPr>
          <p:grpSpPr>
            <a:xfrm>
              <a:off x="3034071" y="2981269"/>
              <a:ext cx="575293" cy="2271040"/>
              <a:chOff x="5720500" y="4355531"/>
              <a:chExt cx="575293" cy="2271040"/>
            </a:xfrm>
          </p:grpSpPr>
          <p:grpSp>
            <p:nvGrpSpPr>
              <p:cNvPr id="9" name="群組 8"/>
              <p:cNvGrpSpPr/>
              <p:nvPr/>
            </p:nvGrpSpPr>
            <p:grpSpPr>
              <a:xfrm rot="5400000">
                <a:off x="4872627" y="5203404"/>
                <a:ext cx="2271040" cy="575293"/>
                <a:chOff x="-1832607" y="4524680"/>
                <a:chExt cx="3547224" cy="898573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-1832607" y="4713636"/>
                  <a:ext cx="3547224" cy="7096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橢圓 11"/>
                <p:cNvSpPr/>
                <p:nvPr/>
              </p:nvSpPr>
              <p:spPr>
                <a:xfrm>
                  <a:off x="-167129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" name="橢圓 12"/>
                <p:cNvSpPr/>
                <p:nvPr/>
              </p:nvSpPr>
              <p:spPr>
                <a:xfrm>
                  <a:off x="-96644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文字方塊 13"/>
                <p:cNvSpPr txBox="1"/>
                <p:nvPr/>
              </p:nvSpPr>
              <p:spPr>
                <a:xfrm>
                  <a:off x="368324" y="4524680"/>
                  <a:ext cx="662543" cy="817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b="1" dirty="0" smtClean="0"/>
                    <a:t>…</a:t>
                  </a:r>
                  <a:endParaRPr lang="zh-TW" altLang="en-US" sz="2800" b="1" dirty="0"/>
                </a:p>
              </p:txBody>
            </p:sp>
          </p:grpSp>
          <p:sp>
            <p:nvSpPr>
              <p:cNvPr id="10" name="橢圓 9"/>
              <p:cNvSpPr/>
              <p:nvPr/>
            </p:nvSpPr>
            <p:spPr>
              <a:xfrm rot="5400000">
                <a:off x="5789104" y="5354358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橢圓 14"/>
            <p:cNvSpPr/>
            <p:nvPr/>
          </p:nvSpPr>
          <p:spPr>
            <a:xfrm rot="5400000">
              <a:off x="3102673" y="484163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075987" y="3481851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100373" y="3912318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088896" y="4790641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093991" y="3022546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1</a:t>
              </a:r>
              <a:endParaRPr lang="zh-TW" altLang="en-US" sz="2400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3468956" y="3871564"/>
            <a:ext cx="1760281" cy="191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DNN</a:t>
            </a:r>
            <a:endParaRPr lang="zh-TW" altLang="en-US" sz="2800" dirty="0"/>
          </a:p>
        </p:txBody>
      </p:sp>
      <p:sp>
        <p:nvSpPr>
          <p:cNvPr id="24" name="向右箭號 23"/>
          <p:cNvSpPr/>
          <p:nvPr/>
        </p:nvSpPr>
        <p:spPr>
          <a:xfrm>
            <a:off x="2763727" y="4403422"/>
            <a:ext cx="635047" cy="8897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731610" y="3870338"/>
            <a:ext cx="132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people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689886" y="4393558"/>
            <a:ext cx="156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location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731610" y="4849180"/>
            <a:ext cx="207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organization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799485" y="5326264"/>
            <a:ext cx="125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none</a:t>
            </a:r>
            <a:endParaRPr lang="zh-TW" altLang="en-US" sz="2800" dirty="0"/>
          </a:p>
        </p:txBody>
      </p:sp>
      <p:sp>
        <p:nvSpPr>
          <p:cNvPr id="34" name="弧形箭號 (上彎) 33"/>
          <p:cNvSpPr/>
          <p:nvPr/>
        </p:nvSpPr>
        <p:spPr>
          <a:xfrm rot="1530119">
            <a:off x="897402" y="5026114"/>
            <a:ext cx="1373658" cy="70610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05558" y="4883416"/>
            <a:ext cx="584982" cy="3946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0.5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6212985" y="5367634"/>
            <a:ext cx="584982" cy="3946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0.3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205558" y="4401901"/>
            <a:ext cx="584982" cy="3946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0.1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6212985" y="3930689"/>
            <a:ext cx="584982" cy="3946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0.1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86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24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Neural Network needs Memory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Name Entity Recognition</a:t>
            </a:r>
          </a:p>
          <a:p>
            <a:pPr lvl="1"/>
            <a:r>
              <a:rPr lang="en-US" altLang="zh-TW" sz="2800" dirty="0"/>
              <a:t>Detecting named entities like name of people, locations, organization, etc. in a sentence.</a:t>
            </a:r>
            <a:endParaRPr lang="zh-TW" altLang="en-US" sz="2800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1135529" y="4019009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2555692" y="4019009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3898474" y="4019009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884946" y="4019009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16021" y="5177159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 smtClean="0"/>
              <a:t>1</a:t>
            </a:r>
            <a:endParaRPr lang="zh-TW" altLang="en-US" sz="2800" baseline="3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167424" y="5177159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511679" y="5177159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96678" y="5177159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/>
              <a:t>4</a:t>
            </a:r>
            <a:endParaRPr lang="zh-TW" altLang="en-US" sz="2800" baseline="30000" dirty="0"/>
          </a:p>
        </p:txBody>
      </p:sp>
      <p:sp>
        <p:nvSpPr>
          <p:cNvPr id="5" name="矩形 4"/>
          <p:cNvSpPr/>
          <p:nvPr/>
        </p:nvSpPr>
        <p:spPr>
          <a:xfrm>
            <a:off x="797980" y="5516477"/>
            <a:ext cx="7920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     president      </a:t>
            </a:r>
            <a:r>
              <a:rPr lang="en-US" altLang="zh-TW" sz="2800" dirty="0"/>
              <a:t>of </a:t>
            </a:r>
            <a:r>
              <a:rPr lang="en-US" altLang="zh-TW" sz="2800" dirty="0" smtClean="0"/>
              <a:t>     apple      eats      an      apple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735533" y="5177159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/>
              <a:t>5</a:t>
            </a:r>
            <a:endParaRPr lang="zh-TW" altLang="en-US" sz="28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696697" y="5177159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/>
              <a:t>6</a:t>
            </a:r>
            <a:endParaRPr lang="zh-TW" altLang="en-US" sz="28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17928" y="5177159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r>
              <a:rPr lang="en-US" altLang="zh-TW" sz="2800" baseline="30000" dirty="0"/>
              <a:t>7</a:t>
            </a:r>
            <a:endParaRPr lang="zh-TW" altLang="en-US" sz="2800" baseline="30000" dirty="0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6034989" y="4019009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7029043" y="4019009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8098583" y="4019009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4503158" y="3111995"/>
            <a:ext cx="83257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ORG</a:t>
            </a:r>
            <a:endParaRPr lang="en-US" altLang="zh-TW" sz="2400" b="0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22501" y="3541610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 smtClean="0"/>
              <a:t>1</a:t>
            </a:r>
            <a:endParaRPr lang="zh-TW" altLang="en-US" sz="28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173904" y="3541610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 smtClean="0"/>
              <a:t>2</a:t>
            </a:r>
            <a:endParaRPr lang="zh-TW" altLang="en-US" sz="2800" baseline="30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518159" y="3541610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 smtClean="0"/>
              <a:t>3</a:t>
            </a:r>
            <a:endParaRPr lang="zh-TW" altLang="en-US" sz="2800" baseline="30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503158" y="3541610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 smtClean="0"/>
              <a:t>4</a:t>
            </a:r>
            <a:endParaRPr lang="zh-TW" altLang="en-US" sz="2800" baseline="30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742013" y="3541610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 smtClean="0"/>
              <a:t>5</a:t>
            </a:r>
            <a:endParaRPr lang="zh-TW" altLang="en-US" sz="28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703177" y="3541610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 smtClean="0"/>
              <a:t>6</a:t>
            </a:r>
            <a:endParaRPr lang="zh-TW" altLang="en-US" sz="28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724408" y="3541610"/>
            <a:ext cx="76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 smtClean="0"/>
              <a:t>7</a:t>
            </a:r>
            <a:endParaRPr lang="zh-TW" altLang="en-US" sz="2800" baseline="30000" dirty="0"/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7606766" y="3125044"/>
            <a:ext cx="103776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 smtClean="0">
                <a:solidFill>
                  <a:schemeClr val="bg2">
                    <a:lumMod val="25000"/>
                  </a:schemeClr>
                </a:solidFill>
                <a:ea typeface="新細明體" panose="02020500000000000000" pitchFamily="18" charset="-120"/>
              </a:rPr>
              <a:t>NONE</a:t>
            </a:r>
            <a:endParaRPr lang="en-US" altLang="zh-TW" sz="2400" b="0" dirty="0">
              <a:solidFill>
                <a:schemeClr val="bg2">
                  <a:lumMod val="2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9125" y="4270785"/>
            <a:ext cx="814944" cy="64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DNN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2138094" y="4270785"/>
            <a:ext cx="814944" cy="64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DNN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3476729" y="4270785"/>
            <a:ext cx="814944" cy="64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DNN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471180" y="4270785"/>
            <a:ext cx="814944" cy="64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DNN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617010" y="4270785"/>
            <a:ext cx="814944" cy="64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DNN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6583316" y="4270785"/>
            <a:ext cx="814944" cy="64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DNN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7671348" y="4270785"/>
            <a:ext cx="814944" cy="64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DNN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397598" y="3164522"/>
            <a:ext cx="983233" cy="2813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547108" y="3164522"/>
            <a:ext cx="1049571" cy="2813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2796115" y="6117956"/>
            <a:ext cx="332898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/>
              <a:t>DNN needs memory!</a:t>
            </a:r>
            <a:endParaRPr lang="zh-TW" altLang="en-US" sz="28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1768589" y="5946924"/>
            <a:ext cx="2333325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714437" y="5946924"/>
            <a:ext cx="163726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059823" y="3104822"/>
            <a:ext cx="94732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target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237881" y="3071239"/>
            <a:ext cx="94732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target</a:t>
            </a:r>
            <a:endParaRPr lang="zh-TW" altLang="en-US" sz="2400" dirty="0"/>
          </a:p>
        </p:txBody>
      </p:sp>
      <p:sp>
        <p:nvSpPr>
          <p:cNvPr id="9" name="向右箭號 8"/>
          <p:cNvSpPr/>
          <p:nvPr/>
        </p:nvSpPr>
        <p:spPr>
          <a:xfrm>
            <a:off x="4027556" y="3173021"/>
            <a:ext cx="496349" cy="377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右箭號 66"/>
          <p:cNvSpPr/>
          <p:nvPr/>
        </p:nvSpPr>
        <p:spPr>
          <a:xfrm>
            <a:off x="7201231" y="3147110"/>
            <a:ext cx="496349" cy="377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14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5" grpId="0"/>
      <p:bldP spid="35" grpId="0"/>
      <p:bldP spid="36" grpId="0"/>
      <p:bldP spid="37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7" grpId="0"/>
      <p:bldP spid="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" grpId="0" animBg="1"/>
      <p:bldP spid="64" grpId="0" animBg="1"/>
      <p:bldP spid="50" grpId="0" animBg="1"/>
      <p:bldP spid="8" grpId="0" animBg="1"/>
      <p:bldP spid="65" grpId="0" animBg="1"/>
      <p:bldP spid="9" grpId="0" animBg="1"/>
      <p:bldP spid="6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Recurrent Neural Network (RNN)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41884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539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595243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540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27765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1963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816313"/>
              </p:ext>
            </p:extLst>
          </p:nvPr>
        </p:nvGraphicFramePr>
        <p:xfrm>
          <a:off x="7243483" y="1442330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1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42330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36436"/>
              </p:ext>
            </p:extLst>
          </p:nvPr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2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205579"/>
                </p:ext>
              </p:extLst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543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238380"/>
                </p:ext>
              </p:extLst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544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文字方塊 60"/>
          <p:cNvSpPr txBox="1"/>
          <p:nvPr/>
        </p:nvSpPr>
        <p:spPr>
          <a:xfrm>
            <a:off x="768493" y="5554242"/>
            <a:ext cx="414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Memory can be considered as  another input.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68493" y="2167669"/>
            <a:ext cx="440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output of hidden layer are stored in the memory.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573306" y="244789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157654" y="243692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7177305" y="412179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5605998" y="4129696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copy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6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0" grpId="0" animBg="1"/>
      <p:bldP spid="71" grpId="0" animBg="1"/>
      <p:bldP spid="72" grpId="0" animBg="1"/>
      <p:bldP spid="73" grpId="0" animBg="1"/>
      <p:bldP spid="3" grpId="0" animBg="1"/>
      <p:bldP spid="16" grpId="0"/>
      <p:bldP spid="4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300713" y="4332825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319762" y="318461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300713" y="206325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070811" y="431841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089860" y="320471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546929" y="316039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089860" y="2070789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887601" y="4324636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06650" y="3210931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363719" y="3204713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6929603" y="208974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1644914" y="3681537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上箭號 73"/>
          <p:cNvSpPr/>
          <p:nvPr/>
        </p:nvSpPr>
        <p:spPr>
          <a:xfrm>
            <a:off x="1644915" y="2537953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9793" y="2585594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手繪多邊形 77"/>
          <p:cNvSpPr/>
          <p:nvPr/>
        </p:nvSpPr>
        <p:spPr>
          <a:xfrm flipH="1">
            <a:off x="2380712" y="2929263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436782" y="2585594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35041" y="430791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176074" y="431841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015817" y="431490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384466" y="204935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196323" y="203053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060029" y="205479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37674" y="5809350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Output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y</a:t>
            </a:r>
            <a:r>
              <a:rPr lang="en-US" altLang="zh-TW" sz="2400" baseline="300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 depends on x</a:t>
            </a:r>
            <a:r>
              <a:rPr lang="en-US" altLang="zh-TW" sz="2400" baseline="30000" dirty="0">
                <a:solidFill>
                  <a:srgbClr val="0000FF"/>
                </a:solidFill>
              </a:rPr>
              <a:t>1</a:t>
            </a:r>
            <a:r>
              <a:rPr lang="en-US" altLang="zh-TW" sz="2400" dirty="0" smtClean="0">
                <a:solidFill>
                  <a:srgbClr val="0000FF"/>
                </a:solidFill>
              </a:rPr>
              <a:t>, x</a:t>
            </a:r>
            <a:r>
              <a:rPr lang="en-US" altLang="zh-TW" sz="2400" baseline="30000" dirty="0">
                <a:solidFill>
                  <a:srgbClr val="0000FF"/>
                </a:solidFill>
              </a:rPr>
              <a:t>2</a:t>
            </a:r>
            <a:r>
              <a:rPr lang="en-US" altLang="zh-TW" sz="2400" dirty="0" smtClean="0">
                <a:solidFill>
                  <a:srgbClr val="0000FF"/>
                </a:solidFill>
              </a:rPr>
              <a:t>, …… x</a:t>
            </a:r>
            <a:r>
              <a:rPr lang="en-US" altLang="zh-TW" sz="2400" baseline="30000" dirty="0">
                <a:solidFill>
                  <a:srgbClr val="0000FF"/>
                </a:solidFill>
              </a:rPr>
              <a:t>i</a:t>
            </a:r>
            <a:endParaRPr lang="zh-TW" altLang="en-US" sz="2400" baseline="30000" dirty="0">
              <a:solidFill>
                <a:srgbClr val="0000FF"/>
              </a:solidFill>
            </a:endParaRPr>
          </a:p>
        </p:txBody>
      </p:sp>
      <p:sp>
        <p:nvSpPr>
          <p:cNvPr id="87" name="向上箭號 86"/>
          <p:cNvSpPr/>
          <p:nvPr/>
        </p:nvSpPr>
        <p:spPr>
          <a:xfrm>
            <a:off x="4439929" y="3708366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4439930" y="256478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7257644" y="3712433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257645" y="2568849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73999" y="3782668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941824" y="2594406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/>
              <a:t>o</a:t>
            </a:r>
            <a:endParaRPr lang="zh-TW" altLang="en-US" sz="2800" baseline="30000" dirty="0"/>
          </a:p>
        </p:txBody>
      </p:sp>
      <p:sp>
        <p:nvSpPr>
          <p:cNvPr id="45" name="弧形箭號 (上彎) 44"/>
          <p:cNvSpPr/>
          <p:nvPr/>
        </p:nvSpPr>
        <p:spPr>
          <a:xfrm>
            <a:off x="3102133" y="3636220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上彎) 45"/>
          <p:cNvSpPr/>
          <p:nvPr/>
        </p:nvSpPr>
        <p:spPr>
          <a:xfrm>
            <a:off x="5835814" y="3641482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432214" y="3632685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W</a:t>
            </a:r>
            <a:r>
              <a:rPr lang="en-US" altLang="zh-TW" sz="2800" baseline="30000" dirty="0" err="1" smtClean="0"/>
              <a:t>h</a:t>
            </a:r>
            <a:endParaRPr lang="zh-TW" altLang="en-US" sz="28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163527" y="3607017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W</a:t>
            </a:r>
            <a:r>
              <a:rPr lang="en-US" altLang="zh-TW" sz="2800" baseline="30000" dirty="0" err="1" smtClean="0"/>
              <a:t>h</a:t>
            </a:r>
            <a:endParaRPr lang="zh-TW" altLang="en-US" sz="2800" baseline="30000" dirty="0"/>
          </a:p>
        </p:txBody>
      </p:sp>
      <p:sp>
        <p:nvSpPr>
          <p:cNvPr id="49" name="手繪多邊形 48"/>
          <p:cNvSpPr/>
          <p:nvPr/>
        </p:nvSpPr>
        <p:spPr>
          <a:xfrm flipH="1">
            <a:off x="5143498" y="2922301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667637" y="3794477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478199" y="3829964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170862" y="2592877"/>
            <a:ext cx="63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/>
              <a:t>o</a:t>
            </a:r>
            <a:endParaRPr lang="zh-TW" altLang="en-US" sz="2800" baseline="30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720887" y="2604726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/>
              <a:t>o</a:t>
            </a:r>
            <a:endParaRPr lang="zh-TW" altLang="en-US" sz="2800" baseline="30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739554" y="280960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731511" y="313953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501157" y="317743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71698" y="282952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502539" y="2821145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3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962376" y="5181213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The same network is used again and again.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57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 animBg="1"/>
      <p:bldP spid="3" grpId="0"/>
      <p:bldP spid="78" grpId="0" animBg="1"/>
      <p:bldP spid="79" grpId="0"/>
      <p:bldP spid="6" grpId="0"/>
      <p:bldP spid="81" grpId="0"/>
      <p:bldP spid="82" grpId="0"/>
      <p:bldP spid="83" grpId="0"/>
      <p:bldP spid="84" grpId="0"/>
      <p:bldP spid="85" grpId="0"/>
      <p:bldP spid="7" grpId="0"/>
      <p:bldP spid="87" grpId="0" animBg="1"/>
      <p:bldP spid="88" grpId="0" animBg="1"/>
      <p:bldP spid="89" grpId="0" animBg="1"/>
      <p:bldP spid="90" grpId="0" animBg="1"/>
      <p:bldP spid="40" grpId="0"/>
      <p:bldP spid="42" grpId="0"/>
      <p:bldP spid="45" grpId="0" animBg="1"/>
      <p:bldP spid="46" grpId="0" animBg="1"/>
      <p:bldP spid="47" grpId="0"/>
      <p:bldP spid="48" grpId="0"/>
      <p:bldP spid="49" grpId="0" animBg="1"/>
      <p:bldP spid="50" grpId="0"/>
      <p:bldP spid="51" grpId="0"/>
      <p:bldP spid="53" grpId="0"/>
      <p:bldP spid="54" grpId="0"/>
      <p:bldP spid="56" grpId="0"/>
      <p:bldP spid="58" grpId="0"/>
      <p:bldP spid="61" grpId="0"/>
      <p:bldP spid="62" grpId="0"/>
      <p:bldP spid="63" grpId="0"/>
      <p:bldP spid="6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字方塊 49"/>
          <p:cNvSpPr txBox="1"/>
          <p:nvPr/>
        </p:nvSpPr>
        <p:spPr>
          <a:xfrm>
            <a:off x="2029802" y="203365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265522" y="204588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501242" y="202080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575889" y="2553465"/>
            <a:ext cx="6372281" cy="2732479"/>
            <a:chOff x="6241433" y="2599271"/>
            <a:chExt cx="6372281" cy="2732479"/>
          </a:xfrm>
        </p:grpSpPr>
        <p:sp>
          <p:nvSpPr>
            <p:cNvPr id="80" name="矩形 79"/>
            <p:cNvSpPr/>
            <p:nvPr/>
          </p:nvSpPr>
          <p:spPr>
            <a:xfrm>
              <a:off x="6241433" y="4895000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60482" y="3746789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283435" y="2625599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8506494" y="4861217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8525543" y="3747512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8548496" y="2626322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0749539" y="4860494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0768588" y="3746789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0791541" y="2625599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向上箭號 99"/>
            <p:cNvSpPr/>
            <p:nvPr/>
          </p:nvSpPr>
          <p:spPr>
            <a:xfrm>
              <a:off x="6585634" y="4243712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向上箭號 100"/>
            <p:cNvSpPr/>
            <p:nvPr/>
          </p:nvSpPr>
          <p:spPr>
            <a:xfrm>
              <a:off x="6585635" y="3100128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375761" y="487008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8611757" y="4861217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10877755" y="4850759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6381031" y="2599271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8661118" y="2610089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10877755" y="2610854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108" name="向上箭號 107"/>
            <p:cNvSpPr/>
            <p:nvPr/>
          </p:nvSpPr>
          <p:spPr>
            <a:xfrm>
              <a:off x="8875612" y="4251165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向上箭號 108"/>
            <p:cNvSpPr/>
            <p:nvPr/>
          </p:nvSpPr>
          <p:spPr>
            <a:xfrm>
              <a:off x="8875613" y="3107581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向上箭號 109"/>
            <p:cNvSpPr/>
            <p:nvPr/>
          </p:nvSpPr>
          <p:spPr>
            <a:xfrm>
              <a:off x="11119582" y="4248291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向上箭號 110"/>
            <p:cNvSpPr/>
            <p:nvPr/>
          </p:nvSpPr>
          <p:spPr>
            <a:xfrm>
              <a:off x="11119583" y="3104707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向右箭號 111"/>
            <p:cNvSpPr/>
            <p:nvPr/>
          </p:nvSpPr>
          <p:spPr>
            <a:xfrm>
              <a:off x="7503030" y="374675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向右箭號 112"/>
            <p:cNvSpPr/>
            <p:nvPr/>
          </p:nvSpPr>
          <p:spPr>
            <a:xfrm>
              <a:off x="9763251" y="3746754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6793514" y="4379999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6833525" y="3192847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11722942" y="3592746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7627118" y="3410483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W</a:t>
              </a:r>
              <a:r>
                <a:rPr lang="en-US" altLang="zh-TW" sz="2400" baseline="30000" dirty="0" err="1" smtClean="0"/>
                <a:t>h</a:t>
              </a:r>
              <a:endParaRPr lang="zh-TW" altLang="en-US" sz="2400" baseline="30000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9838638" y="3423680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W</a:t>
              </a:r>
              <a:r>
                <a:rPr lang="en-US" altLang="zh-TW" sz="2400" baseline="30000" dirty="0" err="1" smtClean="0"/>
                <a:t>h</a:t>
              </a:r>
              <a:endParaRPr lang="zh-TW" altLang="en-US" sz="2400" baseline="30000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9078635" y="4379999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9118646" y="3192847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11347716" y="4397901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11387727" y="3210749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867097" y="1538673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097" y="1538673"/>
                <a:ext cx="57611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167313" y="153867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313" y="1538673"/>
                <a:ext cx="582724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6428054" y="1558744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054" y="1558744"/>
                <a:ext cx="58272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4000" r="-16667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上-下雙向箭號 45"/>
          <p:cNvSpPr/>
          <p:nvPr/>
        </p:nvSpPr>
        <p:spPr>
          <a:xfrm>
            <a:off x="1972288" y="1985944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上-下雙向箭號 47"/>
          <p:cNvSpPr/>
          <p:nvPr/>
        </p:nvSpPr>
        <p:spPr>
          <a:xfrm>
            <a:off x="4269919" y="1992638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上-下雙向箭號 48"/>
          <p:cNvSpPr/>
          <p:nvPr/>
        </p:nvSpPr>
        <p:spPr>
          <a:xfrm>
            <a:off x="6502491" y="1998166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3251617" y="6063332"/>
            <a:ext cx="56647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Backpropagation through time (BPTT)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59106" y="712707"/>
            <a:ext cx="3250637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How to train?</a:t>
            </a:r>
            <a:endParaRPr lang="zh-TW" altLang="en-US" sz="3200" dirty="0"/>
          </a:p>
        </p:txBody>
      </p:sp>
      <p:sp>
        <p:nvSpPr>
          <p:cNvPr id="54" name="矩形 53"/>
          <p:cNvSpPr/>
          <p:nvPr/>
        </p:nvSpPr>
        <p:spPr>
          <a:xfrm>
            <a:off x="2372166" y="1511296"/>
            <a:ext cx="93063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 smtClean="0"/>
              <a:t>target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4705148" y="1501810"/>
            <a:ext cx="93063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 smtClean="0"/>
              <a:t>target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6955028" y="1515082"/>
            <a:ext cx="93063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 smtClean="0"/>
              <a:t>target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2257935" y="4351488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2287184" y="3169884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045031" y="3377873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3993" y="5473167"/>
            <a:ext cx="84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Find the network parameters </a:t>
            </a:r>
            <a:r>
              <a:rPr lang="en-US" altLang="zh-TW" sz="2800" smtClean="0"/>
              <a:t>to minimize </a:t>
            </a:r>
            <a:r>
              <a:rPr lang="en-US" altLang="zh-TW" sz="2800" dirty="0" smtClean="0"/>
              <a:t>the total cost:</a:t>
            </a:r>
            <a:endParaRPr lang="zh-TW" altLang="en-US" sz="2800" dirty="0"/>
          </a:p>
        </p:txBody>
      </p:sp>
      <p:sp>
        <p:nvSpPr>
          <p:cNvPr id="61" name="矩形 60"/>
          <p:cNvSpPr/>
          <p:nvPr/>
        </p:nvSpPr>
        <p:spPr>
          <a:xfrm>
            <a:off x="4518880" y="4364366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548129" y="3182762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305976" y="3390751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805230" y="4348884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834479" y="3167280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2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43" grpId="0"/>
      <p:bldP spid="44" grpId="0"/>
      <p:bldP spid="45" grpId="0"/>
      <p:bldP spid="46" grpId="0" animBg="1"/>
      <p:bldP spid="48" grpId="0" animBg="1"/>
      <p:bldP spid="49" grpId="0" animBg="1"/>
      <p:bldP spid="51" grpId="0" animBg="1"/>
      <p:bldP spid="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4" grpId="0"/>
      <p:bldP spid="61" grpId="0" animBg="1"/>
      <p:bldP spid="62" grpId="0" animBg="1"/>
      <p:bldP spid="63" grpId="0" animBg="1"/>
      <p:bldP spid="65" grpId="0" animBg="1"/>
      <p:bldP spid="6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03483" y="2814908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Of course it can be deep 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25478" y="5627724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46988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08707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92132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2172140" y="5185057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4443126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85920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086795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3542" y="466645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14528" y="4635213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72901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56326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6707320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350989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49145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36664" y="557560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1221" y="559012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25778" y="558735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+2</a:t>
            </a:r>
            <a:endParaRPr lang="zh-TW" altLang="en-US" sz="24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1825478" y="3866449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2150630" y="4268122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37692" y="3860315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032" y="374952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rot="5400000">
            <a:off x="1988364" y="3261946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28" name="向上箭號 27"/>
          <p:cNvSpPr/>
          <p:nvPr/>
        </p:nvSpPr>
        <p:spPr>
          <a:xfrm>
            <a:off x="2150629" y="2329933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03967" y="1928302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11692" y="187744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32" name="向右箭號 31"/>
          <p:cNvSpPr/>
          <p:nvPr/>
        </p:nvSpPr>
        <p:spPr>
          <a:xfrm>
            <a:off x="815697" y="2808774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7" y="2697979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4017" y="280877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096012" y="3860315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上箭號 35"/>
          <p:cNvSpPr/>
          <p:nvPr/>
        </p:nvSpPr>
        <p:spPr>
          <a:xfrm>
            <a:off x="4421164" y="4261988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3108226" y="3854181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 rot="5400000">
            <a:off x="4258898" y="3255812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39" name="向上箭號 38"/>
          <p:cNvSpPr/>
          <p:nvPr/>
        </p:nvSpPr>
        <p:spPr>
          <a:xfrm>
            <a:off x="4421163" y="2323799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074501" y="1922168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182226" y="187131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42" name="向右箭號 41"/>
          <p:cNvSpPr/>
          <p:nvPr/>
        </p:nvSpPr>
        <p:spPr>
          <a:xfrm>
            <a:off x="3086231" y="280264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303044" y="2802640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325039" y="3854181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上箭號 44"/>
          <p:cNvSpPr/>
          <p:nvPr/>
        </p:nvSpPr>
        <p:spPr>
          <a:xfrm>
            <a:off x="6650191" y="4255854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337253" y="384804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6487925" y="3249678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48" name="向上箭號 47"/>
          <p:cNvSpPr/>
          <p:nvPr/>
        </p:nvSpPr>
        <p:spPr>
          <a:xfrm>
            <a:off x="6650190" y="2317665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03528" y="1916034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411253" y="18651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+2</a:t>
            </a:r>
            <a:endParaRPr lang="zh-TW" altLang="en-US" sz="2400" baseline="30000" dirty="0"/>
          </a:p>
        </p:txBody>
      </p:sp>
      <p:sp>
        <p:nvSpPr>
          <p:cNvPr id="51" name="向右箭號 50"/>
          <p:cNvSpPr/>
          <p:nvPr/>
        </p:nvSpPr>
        <p:spPr>
          <a:xfrm>
            <a:off x="5315258" y="2796506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93712" y="368175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7470636" y="382378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314528" y="26309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5" name="向右箭號 54"/>
          <p:cNvSpPr/>
          <p:nvPr/>
        </p:nvSpPr>
        <p:spPr>
          <a:xfrm>
            <a:off x="7491452" y="2772952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342192"/>
              </p:ext>
            </p:extLst>
          </p:nvPr>
        </p:nvGraphicFramePr>
        <p:xfrm>
          <a:off x="3437393" y="2894648"/>
          <a:ext cx="5324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1" name="方程式" r:id="rId4" imgW="1917360" imgH="215640" progId="Equation.3">
                  <p:embed/>
                </p:oleObj>
              </mc:Choice>
              <mc:Fallback>
                <p:oleObj name="方程式" r:id="rId4" imgW="1917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393" y="2894648"/>
                        <a:ext cx="5324475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Element of Neural Network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227506" y="1902037"/>
                <a:ext cx="16440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506" y="1902037"/>
                <a:ext cx="164404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2082333" y="2938572"/>
            <a:ext cx="622890" cy="22193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5697288" y="4441558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71942" y="5463176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97648" y="2850704"/>
            <a:ext cx="596697" cy="2807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18" idx="3"/>
            <a:endCxn id="22" idx="1"/>
          </p:cNvCxnSpPr>
          <p:nvPr/>
        </p:nvCxnSpPr>
        <p:spPr>
          <a:xfrm flipV="1">
            <a:off x="1686725" y="4452003"/>
            <a:ext cx="2145559" cy="788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986856" y="3943097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4104"/>
              </p:ext>
            </p:extLst>
          </p:nvPr>
        </p:nvGraphicFramePr>
        <p:xfrm>
          <a:off x="4515922" y="4054524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2" name="方程式" r:id="rId7" imgW="126720" imgH="126720" progId="Equation.3">
                  <p:embed/>
                </p:oleObj>
              </mc:Choice>
              <mc:Fallback>
                <p:oleObj name="方程式" r:id="rId7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922" y="4054524"/>
                        <a:ext cx="352425" cy="350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688913"/>
              </p:ext>
            </p:extLst>
          </p:nvPr>
        </p:nvGraphicFramePr>
        <p:xfrm>
          <a:off x="2140424" y="2959301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3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424" y="2959301"/>
                        <a:ext cx="493713" cy="595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99279"/>
              </p:ext>
            </p:extLst>
          </p:nvPr>
        </p:nvGraphicFramePr>
        <p:xfrm>
          <a:off x="2144274" y="3595555"/>
          <a:ext cx="5286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4" name="方程式" r:id="rId11" imgW="190440" imgH="215640" progId="Equation.3">
                  <p:embed/>
                </p:oleObj>
              </mc:Choice>
              <mc:Fallback>
                <p:oleObj name="方程式" r:id="rId11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274" y="3595555"/>
                        <a:ext cx="528638" cy="595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23169"/>
              </p:ext>
            </p:extLst>
          </p:nvPr>
        </p:nvGraphicFramePr>
        <p:xfrm>
          <a:off x="2140424" y="4374405"/>
          <a:ext cx="5984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5" name="方程式" r:id="rId13" imgW="215640" imgH="215640" progId="Equation.3">
                  <p:embed/>
                </p:oleObj>
              </mc:Choice>
              <mc:Fallback>
                <p:oleObj name="方程式" r:id="rId1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424" y="4374405"/>
                        <a:ext cx="598487" cy="595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4173798" y="4421401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7" idx="3"/>
            <a:endCxn id="22" idx="1"/>
          </p:cNvCxnSpPr>
          <p:nvPr/>
        </p:nvCxnSpPr>
        <p:spPr>
          <a:xfrm>
            <a:off x="1674694" y="4024747"/>
            <a:ext cx="2157590" cy="4272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1694345" y="3166471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1104498" y="451168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599115"/>
              </p:ext>
            </p:extLst>
          </p:nvPr>
        </p:nvGraphicFramePr>
        <p:xfrm>
          <a:off x="1179394" y="2807928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6" name="方程式" r:id="rId15" imgW="177480" imgH="228600" progId="Equation.3">
                  <p:embed/>
                </p:oleObj>
              </mc:Choice>
              <mc:Fallback>
                <p:oleObj name="方程式" r:id="rId1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394" y="2807928"/>
                        <a:ext cx="4953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80723"/>
              </p:ext>
            </p:extLst>
          </p:nvPr>
        </p:nvGraphicFramePr>
        <p:xfrm>
          <a:off x="1179394" y="3709628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7" name="方程式" r:id="rId17" imgW="177480" imgH="228600" progId="Equation.3">
                  <p:embed/>
                </p:oleObj>
              </mc:Choice>
              <mc:Fallback>
                <p:oleObj name="方程式" r:id="rId1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394" y="3709628"/>
                        <a:ext cx="4953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25429"/>
              </p:ext>
            </p:extLst>
          </p:nvPr>
        </p:nvGraphicFramePr>
        <p:xfrm>
          <a:off x="1153325" y="4925746"/>
          <a:ext cx="533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58" name="方程式" r:id="rId19" imgW="190440" imgH="228600" progId="Equation.3">
                  <p:embed/>
                </p:oleObj>
              </mc:Choice>
              <mc:Fallback>
                <p:oleObj name="方程式" r:id="rId1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325" y="4925746"/>
                        <a:ext cx="5334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3832284" y="4191843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59" name="方程式" r:id="rId21" imgW="139680" imgH="139680" progId="Equation.3">
                    <p:embed/>
                  </p:oleObj>
                </mc:Choice>
                <mc:Fallback>
                  <p:oleObj name="方程式" r:id="rId21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195241"/>
              </p:ext>
            </p:extLst>
          </p:nvPr>
        </p:nvGraphicFramePr>
        <p:xfrm>
          <a:off x="3889980" y="5545694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0" name="方程式" r:id="rId23" imgW="126720" imgH="177480" progId="Equation.3">
                  <p:embed/>
                </p:oleObj>
              </mc:Choice>
              <mc:Fallback>
                <p:oleObj name="方程式" r:id="rId2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80" y="5545694"/>
                        <a:ext cx="3540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4083491" y="4722606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54858"/>
              </p:ext>
            </p:extLst>
          </p:nvPr>
        </p:nvGraphicFramePr>
        <p:xfrm>
          <a:off x="5054247" y="4138661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1" name="方程式" r:id="rId25" imgW="317160" imgH="215640" progId="Equation.3">
                  <p:embed/>
                </p:oleObj>
              </mc:Choice>
              <mc:Fallback>
                <p:oleObj name="方程式" r:id="rId25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247" y="4138661"/>
                        <a:ext cx="787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667975" y="6056796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bias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982689"/>
              </p:ext>
            </p:extLst>
          </p:nvPr>
        </p:nvGraphicFramePr>
        <p:xfrm>
          <a:off x="6563805" y="4232275"/>
          <a:ext cx="3524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2" name="方程式" r:id="rId27" imgW="126720" imgH="139680" progId="Equation.3">
                  <p:embed/>
                </p:oleObj>
              </mc:Choice>
              <mc:Fallback>
                <p:oleObj name="方程式" r:id="rId2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805" y="4232275"/>
                        <a:ext cx="352425" cy="3857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4576141" y="4945347"/>
            <a:ext cx="189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Activation function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33704" y="5240865"/>
            <a:ext cx="118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weights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6611" y="1825094"/>
            <a:ext cx="1463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 smtClean="0"/>
              <a:t>Neuron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36046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  <p:bldP spid="7" grpId="0" animBg="1"/>
      <p:bldP spid="34" grpId="0"/>
      <p:bldP spid="40" grpId="0"/>
      <p:bldP spid="3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 rot="5400000" flipH="1" flipV="1">
            <a:off x="2489422" y="3849961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 rot="5400000" flipH="1" flipV="1">
            <a:off x="4733519" y="3873357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5400000" flipH="1" flipV="1">
            <a:off x="7005143" y="3848150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Bidirectional RNN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91181" y="378454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-32272" y="4691952"/>
            <a:ext cx="9161758" cy="1358775"/>
            <a:chOff x="-79576" y="5208739"/>
            <a:chExt cx="9161758" cy="1358775"/>
          </a:xfrm>
        </p:grpSpPr>
        <p:sp>
          <p:nvSpPr>
            <p:cNvPr id="9" name="矩形 8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向上箭號 12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向上箭號 13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右箭號 15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上箭號 20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向右箭號 21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 rot="10800000">
            <a:off x="-32272" y="1950445"/>
            <a:ext cx="9161758" cy="1358775"/>
            <a:chOff x="-79576" y="5208739"/>
            <a:chExt cx="9161758" cy="1358775"/>
          </a:xfrm>
        </p:grpSpPr>
        <p:sp>
          <p:nvSpPr>
            <p:cNvPr id="25" name="矩形 24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向上箭號 28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向上箭號 29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向右箭號 30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右箭號 31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上箭號 36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右箭號 37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向右箭號 38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7194569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+2</a:t>
            </a:r>
            <a:endParaRPr lang="zh-TW" altLang="en-US" sz="24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587793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6" name="右彎箭號 45"/>
          <p:cNvSpPr/>
          <p:nvPr/>
        </p:nvSpPr>
        <p:spPr>
          <a:xfrm>
            <a:off x="2192758" y="4049780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854154" y="564476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155407" y="564685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49830" y="564476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+2</a:t>
            </a:r>
            <a:endParaRPr lang="zh-TW" altLang="en-US" sz="2400" baseline="30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854703" y="190023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126928" y="19168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50379" y="190023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+2</a:t>
            </a:r>
            <a:endParaRPr lang="zh-TW" altLang="en-US" sz="2400" baseline="30000" dirty="0"/>
          </a:p>
        </p:txBody>
      </p:sp>
      <p:sp>
        <p:nvSpPr>
          <p:cNvPr id="54" name="右彎箭號 53"/>
          <p:cNvSpPr/>
          <p:nvPr/>
        </p:nvSpPr>
        <p:spPr>
          <a:xfrm flipV="1">
            <a:off x="2203123" y="3259437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6" name="右彎箭號 55"/>
          <p:cNvSpPr/>
          <p:nvPr/>
        </p:nvSpPr>
        <p:spPr>
          <a:xfrm>
            <a:off x="4436855" y="407317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右彎箭號 56"/>
          <p:cNvSpPr/>
          <p:nvPr/>
        </p:nvSpPr>
        <p:spPr>
          <a:xfrm flipV="1">
            <a:off x="4447220" y="3282833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9" name="右彎箭號 58"/>
          <p:cNvSpPr/>
          <p:nvPr/>
        </p:nvSpPr>
        <p:spPr>
          <a:xfrm>
            <a:off x="6708479" y="4047969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右彎箭號 59"/>
          <p:cNvSpPr/>
          <p:nvPr/>
        </p:nvSpPr>
        <p:spPr>
          <a:xfrm flipV="1">
            <a:off x="6718844" y="325762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  <p:bldP spid="58" grpId="0" animBg="1"/>
      <p:bldP spid="4" grpId="0"/>
      <p:bldP spid="40" grpId="0"/>
      <p:bldP spid="44" grpId="0"/>
      <p:bldP spid="46" grpId="0" animBg="1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164204" y="4355878"/>
            <a:ext cx="339834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</a:t>
            </a:r>
            <a:r>
              <a:rPr lang="en-US" altLang="zh-TW" dirty="0" smtClean="0"/>
              <a:t>Many (Output is shorter)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Both input </a:t>
            </a:r>
            <a:r>
              <a:rPr lang="en-US" altLang="zh-TW" sz="2400" dirty="0"/>
              <a:t>and output are </a:t>
            </a:r>
            <a:r>
              <a:rPr lang="en-US" altLang="zh-TW" sz="2400" dirty="0" smtClean="0"/>
              <a:t>both sequences, </a:t>
            </a:r>
            <a:r>
              <a:rPr lang="en-US" altLang="zh-TW" sz="2400" b="1" i="1" u="sng" dirty="0" smtClean="0"/>
              <a:t>but the output is shorter.</a:t>
            </a:r>
          </a:p>
          <a:p>
            <a:pPr lvl="1"/>
            <a:r>
              <a:rPr lang="en-US" altLang="zh-TW" dirty="0" smtClean="0"/>
              <a:t>E.g. </a:t>
            </a:r>
            <a:r>
              <a:rPr lang="en-US" altLang="zh-TW" b="1" i="1" u="sng" dirty="0" smtClean="0"/>
              <a:t>Speech Recognition</a:t>
            </a:r>
            <a:endParaRPr lang="zh-TW" altLang="en-US" b="1" i="1" u="sng" dirty="0"/>
          </a:p>
          <a:p>
            <a:endParaRPr lang="zh-TW" altLang="en-US" sz="2400" dirty="0"/>
          </a:p>
        </p:txBody>
      </p:sp>
      <p:grpSp>
        <p:nvGrpSpPr>
          <p:cNvPr id="5" name="群組 106"/>
          <p:cNvGrpSpPr>
            <a:grpSpLocks/>
          </p:cNvGrpSpPr>
          <p:nvPr/>
        </p:nvGrpSpPr>
        <p:grpSpPr bwMode="auto">
          <a:xfrm>
            <a:off x="4263826" y="6106583"/>
            <a:ext cx="3173419" cy="457065"/>
            <a:chOff x="467932" y="3914400"/>
            <a:chExt cx="2909888" cy="576263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4239125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59974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80823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01672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22521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43370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764219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85071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360357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783763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207169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630575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053981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477387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6900793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7324197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124045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好</a:t>
            </a:r>
            <a:endParaRPr lang="zh-TW" altLang="en-US" sz="2400" baseline="30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540914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好</a:t>
            </a:r>
            <a:endParaRPr lang="zh-TW" altLang="en-US" sz="2400" baseline="30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957783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好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959839" y="3714937"/>
            <a:ext cx="181844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Trimming 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374652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791521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208390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625259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042128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874739" y="3185066"/>
            <a:ext cx="13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</a:t>
            </a:r>
            <a:r>
              <a:rPr lang="zh-TW" altLang="en-US" sz="2400" dirty="0" smtClean="0"/>
              <a:t>好棒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5948" y="4453128"/>
            <a:ext cx="2314281" cy="8384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Why can’t it be “</a:t>
            </a:r>
            <a:r>
              <a:rPr lang="zh-TW" altLang="en-US" sz="2400" dirty="0" smtClean="0"/>
              <a:t>好棒棒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4590269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013675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863378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283893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6707299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7175565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向下箭號 35"/>
          <p:cNvSpPr/>
          <p:nvPr/>
        </p:nvSpPr>
        <p:spPr>
          <a:xfrm flipV="1">
            <a:off x="4355072" y="3645374"/>
            <a:ext cx="477301" cy="5931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035657" y="5391295"/>
            <a:ext cx="126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Input: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872888" y="3168428"/>
            <a:ext cx="126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Output: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987898" y="3181363"/>
            <a:ext cx="297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(character sequence)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504292" y="5221376"/>
            <a:ext cx="1399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(vector </a:t>
            </a:r>
          </a:p>
          <a:p>
            <a:r>
              <a:rPr lang="en-US" altLang="zh-TW" sz="2400" dirty="0" smtClean="0">
                <a:solidFill>
                  <a:srgbClr val="0000FF"/>
                </a:solidFill>
              </a:rPr>
              <a:t>sequence)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43398" y="3832944"/>
            <a:ext cx="2314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Problem?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17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9" grpId="0"/>
      <p:bldP spid="30" grpId="0"/>
      <p:bldP spid="31" grpId="0"/>
      <p:bldP spid="37" grpId="0" animBg="1"/>
      <p:bldP spid="38" grpId="0"/>
      <p:bldP spid="41" grpId="0"/>
      <p:bldP spid="42" grpId="0"/>
      <p:bldP spid="43" grpId="0"/>
      <p:bldP spid="44" grpId="0"/>
      <p:bldP spid="48" grpId="0"/>
      <p:bldP spid="49" grpId="0" animBg="1"/>
      <p:bldP spid="36" grpId="0" animBg="1"/>
      <p:bldP spid="39" grpId="0"/>
      <p:bldP spid="55" grpId="0"/>
      <p:bldP spid="56" grpId="0"/>
      <p:bldP spid="47" grpId="0"/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(Output is shorter)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both sequences, </a:t>
            </a:r>
            <a:r>
              <a:rPr lang="en-US" altLang="zh-TW" sz="2400" b="1" i="1" u="sng" dirty="0"/>
              <a:t>but the output is shorter.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400" dirty="0" smtClean="0"/>
              <a:t>Connectionist </a:t>
            </a:r>
            <a:r>
              <a:rPr lang="en-US" altLang="zh-TW" sz="2400" dirty="0"/>
              <a:t>Temporal </a:t>
            </a:r>
            <a:r>
              <a:rPr lang="en-US" altLang="zh-TW" sz="2400" dirty="0" smtClean="0"/>
              <a:t>Classification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(CTC) </a:t>
            </a:r>
            <a:r>
              <a:rPr lang="en-US" altLang="zh-TW" sz="1800" dirty="0">
                <a:solidFill>
                  <a:srgbClr val="0000FF"/>
                </a:solidFill>
              </a:rPr>
              <a:t>[Alex Graves, ICML’06][Alex Graves, ICML’14][Haşim </a:t>
            </a:r>
            <a:r>
              <a:rPr lang="en-US" altLang="zh-TW" sz="1800" dirty="0" err="1">
                <a:solidFill>
                  <a:srgbClr val="0000FF"/>
                </a:solidFill>
              </a:rPr>
              <a:t>Sak</a:t>
            </a:r>
            <a:r>
              <a:rPr lang="en-US" altLang="zh-TW" sz="1800" dirty="0">
                <a:solidFill>
                  <a:srgbClr val="0000FF"/>
                </a:solidFill>
              </a:rPr>
              <a:t>, Interspeech’15][</a:t>
            </a:r>
            <a:r>
              <a:rPr lang="en-US" altLang="zh-TW" sz="1800" dirty="0" err="1">
                <a:solidFill>
                  <a:srgbClr val="0000FF"/>
                </a:solidFill>
              </a:rPr>
              <a:t>Jie</a:t>
            </a:r>
            <a:r>
              <a:rPr lang="en-US" altLang="zh-TW" sz="1800" dirty="0">
                <a:solidFill>
                  <a:srgbClr val="0000FF"/>
                </a:solidFill>
              </a:rPr>
              <a:t> Li, Interspeech’15][Andrew Senior, ASRU’15]</a:t>
            </a:r>
          </a:p>
          <a:p>
            <a:endParaRPr lang="en-US" altLang="zh-TW" sz="2400" dirty="0" smtClean="0"/>
          </a:p>
        </p:txBody>
      </p:sp>
      <p:grpSp>
        <p:nvGrpSpPr>
          <p:cNvPr id="21" name="群組 20"/>
          <p:cNvGrpSpPr/>
          <p:nvPr/>
        </p:nvGrpSpPr>
        <p:grpSpPr>
          <a:xfrm>
            <a:off x="431370" y="4871193"/>
            <a:ext cx="3421870" cy="461665"/>
            <a:chOff x="855154" y="4239504"/>
            <a:chExt cx="3421870" cy="461665"/>
          </a:xfrm>
        </p:grpSpPr>
        <p:sp>
          <p:nvSpPr>
            <p:cNvPr id="5" name="文字方塊 4"/>
            <p:cNvSpPr txBox="1"/>
            <p:nvPr/>
          </p:nvSpPr>
          <p:spPr>
            <a:xfrm>
              <a:off x="855154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/>
                <a:t>好</a:t>
              </a:r>
              <a:endParaRPr lang="zh-TW" altLang="en-US" sz="2400" baseline="300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72023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88892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05761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22630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939499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356368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773237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25370" y="4878240"/>
            <a:ext cx="3421870" cy="461665"/>
            <a:chOff x="855154" y="5208233"/>
            <a:chExt cx="3421870" cy="461665"/>
          </a:xfrm>
        </p:grpSpPr>
        <p:sp>
          <p:nvSpPr>
            <p:cNvPr id="13" name="文字方塊 12"/>
            <p:cNvSpPr txBox="1"/>
            <p:nvPr/>
          </p:nvSpPr>
          <p:spPr>
            <a:xfrm>
              <a:off x="855154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/>
                <a:t>好</a:t>
              </a:r>
              <a:endParaRPr lang="zh-TW" altLang="en-US" sz="2400" baseline="30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272023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688892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05761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22630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939499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356368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773237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538543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59392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380241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801090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221939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642788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063637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484489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59775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1083181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1506587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929993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2353399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776805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200211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3623615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547633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968482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6389331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6810180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231029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651878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8072727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8493579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5668865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6092271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6515677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6939083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7362489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7785895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8209301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8632705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1363936" y="3907403"/>
            <a:ext cx="13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</a:t>
            </a:r>
            <a:r>
              <a:rPr lang="zh-TW" altLang="en-US" sz="2400" dirty="0" smtClean="0"/>
              <a:t>好棒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sp>
        <p:nvSpPr>
          <p:cNvPr id="90" name="向下箭號 89"/>
          <p:cNvSpPr/>
          <p:nvPr/>
        </p:nvSpPr>
        <p:spPr>
          <a:xfrm flipV="1">
            <a:off x="1817833" y="4422869"/>
            <a:ext cx="477301" cy="4553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6431291" y="3854427"/>
            <a:ext cx="13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</a:t>
            </a:r>
            <a:r>
              <a:rPr lang="zh-TW" altLang="en-US" sz="2400" dirty="0" smtClean="0"/>
              <a:t>好棒棒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sp>
        <p:nvSpPr>
          <p:cNvPr id="92" name="向下箭號 91"/>
          <p:cNvSpPr/>
          <p:nvPr/>
        </p:nvSpPr>
        <p:spPr>
          <a:xfrm flipV="1">
            <a:off x="6885188" y="4369893"/>
            <a:ext cx="477301" cy="45443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接點 92"/>
          <p:cNvCxnSpPr/>
          <p:nvPr/>
        </p:nvCxnSpPr>
        <p:spPr>
          <a:xfrm>
            <a:off x="959392" y="5121747"/>
            <a:ext cx="6813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2206961" y="5140752"/>
            <a:ext cx="152307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956136" y="5149528"/>
            <a:ext cx="6650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7196216" y="5173891"/>
            <a:ext cx="33254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8120508" y="5173891"/>
            <a:ext cx="6650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975528" y="3791792"/>
            <a:ext cx="3123873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Add an extra symbol “</a:t>
            </a:r>
            <a:r>
              <a:rPr lang="el-GR" altLang="zh-TW" sz="2400" dirty="0" smtClean="0"/>
              <a:t>φ</a:t>
            </a:r>
            <a:r>
              <a:rPr lang="en-US" altLang="zh-TW" sz="2400" dirty="0" smtClean="0"/>
              <a:t>” representing “null”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0668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89" grpId="0"/>
      <p:bldP spid="90" grpId="0" animBg="1"/>
      <p:bldP spid="91" grpId="0"/>
      <p:bldP spid="92" grpId="0" animBg="1"/>
      <p:bldP spid="2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</a:t>
            </a:r>
            <a:r>
              <a:rPr lang="en-US" altLang="zh-TW" dirty="0" smtClean="0"/>
              <a:t>(No Limitation)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</a:t>
            </a:r>
            <a:r>
              <a:rPr lang="en-US" altLang="zh-TW" sz="2400" dirty="0" smtClean="0"/>
              <a:t>both sequences </a:t>
            </a:r>
            <a:r>
              <a:rPr lang="en-US" altLang="zh-TW" sz="2400" b="1" i="1" u="sng" dirty="0" smtClean="0"/>
              <a:t>with different lengths</a:t>
            </a:r>
            <a:r>
              <a:rPr lang="en-US" altLang="zh-TW" sz="2400" dirty="0" smtClean="0"/>
              <a:t>. → </a:t>
            </a:r>
            <a:r>
              <a:rPr lang="en-US" altLang="zh-TW" sz="2400" b="1" i="1" u="sng" dirty="0"/>
              <a:t>Sequence to sequence </a:t>
            </a:r>
            <a:r>
              <a:rPr lang="en-US" altLang="zh-TW" sz="2400" b="1" i="1" u="sng" dirty="0" smtClean="0"/>
              <a:t>learning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b="1" i="1" u="sng" dirty="0" smtClean="0"/>
              <a:t>Machine Translation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(machine learning→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3049576" y="5085982"/>
            <a:ext cx="2949101" cy="1273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Containing all information about input sequence</a:t>
            </a:r>
            <a:endParaRPr lang="zh-TW" altLang="en-US" sz="2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8" name="矩形 17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21" name="矩形 20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2270836" y="4405792"/>
            <a:ext cx="1004976" cy="963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3" grpId="0" animBg="1"/>
      <p:bldP spid="2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1" name="矩形 10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</a:t>
            </a:r>
            <a:r>
              <a:rPr lang="en-US" altLang="zh-TW" dirty="0" smtClean="0"/>
              <a:t>(No Limitation)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</a:t>
            </a:r>
            <a:r>
              <a:rPr lang="en-US" altLang="zh-TW" sz="2400" dirty="0" smtClean="0"/>
              <a:t>both sequences </a:t>
            </a:r>
            <a:r>
              <a:rPr lang="en-US" altLang="zh-TW" sz="2400" b="1" i="1" u="sng" dirty="0" smtClean="0"/>
              <a:t>with different lengths</a:t>
            </a:r>
            <a:r>
              <a:rPr lang="en-US" altLang="zh-TW" sz="2400" dirty="0" smtClean="0"/>
              <a:t>. → </a:t>
            </a:r>
            <a:r>
              <a:rPr lang="en-US" altLang="zh-TW" sz="2400" b="1" i="1" u="sng" dirty="0"/>
              <a:t>Sequence to sequence </a:t>
            </a:r>
            <a:r>
              <a:rPr lang="en-US" altLang="zh-TW" sz="2400" b="1" i="1" u="sng" dirty="0" smtClean="0"/>
              <a:t>learning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b="1" i="1" u="sng" dirty="0" smtClean="0"/>
              <a:t>Machine Translation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(machine learning→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5" name="矩形 4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90584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2995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15406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42306" y="3083732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10085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960557" y="318729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815044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習</a:t>
            </a:r>
            <a:endParaRPr lang="zh-TW" altLang="en-US" sz="2400" dirty="0"/>
          </a:p>
        </p:txBody>
      </p:sp>
      <p:cxnSp>
        <p:nvCxnSpPr>
          <p:cNvPr id="2048" name="直線單箭頭接點 2047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280276" y="378802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889159" y="3089714"/>
            <a:ext cx="628650" cy="1029120"/>
            <a:chOff x="3859511" y="3051365"/>
            <a:chExt cx="628650" cy="1029120"/>
          </a:xfrm>
        </p:grpSpPr>
        <p:sp>
          <p:nvSpPr>
            <p:cNvPr id="40" name="矩形 39"/>
            <p:cNvSpPr/>
            <p:nvPr/>
          </p:nvSpPr>
          <p:spPr>
            <a:xfrm>
              <a:off x="3941260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859511" y="3171950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器</a:t>
              </a:r>
            </a:p>
          </p:txBody>
        </p:sp>
        <p:cxnSp>
          <p:nvCxnSpPr>
            <p:cNvPr id="53" name="直線單箭頭接點 52"/>
            <p:cNvCxnSpPr/>
            <p:nvPr/>
          </p:nvCxnSpPr>
          <p:spPr>
            <a:xfrm flipV="1">
              <a:off x="4179230" y="37677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844760" y="3051365"/>
            <a:ext cx="628650" cy="1012422"/>
            <a:chOff x="4815276" y="3051365"/>
            <a:chExt cx="628650" cy="1012422"/>
          </a:xfrm>
        </p:grpSpPr>
        <p:sp>
          <p:nvSpPr>
            <p:cNvPr id="41" name="矩形 40"/>
            <p:cNvSpPr/>
            <p:nvPr/>
          </p:nvSpPr>
          <p:spPr>
            <a:xfrm>
              <a:off x="4903671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815276" y="3167039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/>
                <a:t>學</a:t>
              </a:r>
              <a:endParaRPr lang="zh-TW" altLang="en-US" sz="2400" dirty="0"/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V="1">
              <a:off x="5141641" y="3751079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/>
          <p:nvPr/>
        </p:nvCxnSpPr>
        <p:spPr>
          <a:xfrm flipV="1">
            <a:off x="5160908" y="378757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499636" y="440856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466682" y="44113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417096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文字方塊 2049"/>
          <p:cNvSpPr txBox="1"/>
          <p:nvPr/>
        </p:nvSpPr>
        <p:spPr>
          <a:xfrm>
            <a:off x="7396623" y="4144182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367455" y="3125010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18053" y="5805746"/>
            <a:ext cx="3958604" cy="606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r>
              <a:rPr lang="en-US" altLang="zh-TW" sz="2400" dirty="0" smtClean="0"/>
              <a:t>on’t know when to stop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5906387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871570" y="3083283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776529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慣</a:t>
            </a:r>
            <a:endParaRPr lang="zh-TW" altLang="en-US" sz="2400" dirty="0"/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109540" y="377088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08077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55568" y="4147157"/>
            <a:ext cx="465153" cy="6141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861056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66015" y="319516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性</a:t>
            </a: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6397563" y="44224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7088154" y="3762556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2476500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3446578" y="3409962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4417958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5389424" y="338662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手繪多邊形 91"/>
          <p:cNvSpPr/>
          <p:nvPr/>
        </p:nvSpPr>
        <p:spPr>
          <a:xfrm>
            <a:off x="6378898" y="3442137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9" grpId="0" animBg="1"/>
      <p:bldP spid="42" grpId="0" animBg="1"/>
      <p:bldP spid="22" grpId="0"/>
      <p:bldP spid="47" grpId="0"/>
      <p:bldP spid="2050" grpId="0"/>
      <p:bldP spid="65" grpId="0"/>
      <p:bldP spid="66" grpId="0" animBg="1"/>
      <p:bldP spid="38" grpId="0" animBg="1"/>
      <p:bldP spid="43" grpId="0" animBg="1"/>
      <p:bldP spid="44" grpId="0"/>
      <p:bldP spid="50" grpId="0" animBg="1"/>
      <p:bldP spid="56" grpId="0" animBg="1"/>
      <p:bldP spid="58" grpId="0"/>
      <p:bldP spid="7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(No Limitation)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6300" y="5274232"/>
            <a:ext cx="741587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800" dirty="0" smtClean="0"/>
              <a:t>推 </a:t>
            </a:r>
            <a:r>
              <a:rPr lang="en-US" altLang="zh-TW" sz="2800" dirty="0" err="1" smtClean="0"/>
              <a:t>tlkagk</a:t>
            </a:r>
            <a:r>
              <a:rPr lang="en-US" altLang="zh-TW" sz="2800" dirty="0" smtClean="0"/>
              <a:t>:       =========</a:t>
            </a:r>
            <a:r>
              <a:rPr lang="zh-TW" altLang="en-US" sz="2800" dirty="0" smtClean="0"/>
              <a:t>斷</a:t>
            </a:r>
            <a:r>
              <a:rPr lang="en-US" altLang="zh-TW" sz="2800" dirty="0" smtClean="0"/>
              <a:t>==========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90650" y="6038850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Ref:http</a:t>
            </a:r>
            <a:r>
              <a:rPr lang="en-US" altLang="zh-TW" dirty="0"/>
              <a:t>://zh.pttpedia.wikia.com/wiki/%</a:t>
            </a:r>
            <a:r>
              <a:rPr lang="en-US" altLang="zh-TW" dirty="0" smtClean="0"/>
              <a:t>E6%8E%A5%E9%BE%8D%E6%8E%A8%E6%96%87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鄉民百科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876300" y="1863725"/>
            <a:ext cx="7415870" cy="3410507"/>
            <a:chOff x="876300" y="1863725"/>
            <a:chExt cx="7415870" cy="34105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300" y="1863725"/>
              <a:ext cx="7415870" cy="3410507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390650" y="1932087"/>
              <a:ext cx="815521" cy="32453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524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1" name="矩形 10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</a:t>
            </a:r>
            <a:r>
              <a:rPr lang="en-US" altLang="zh-TW" dirty="0" smtClean="0"/>
              <a:t>(No Limitation)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</a:t>
            </a:r>
            <a:r>
              <a:rPr lang="en-US" altLang="zh-TW" sz="2400" dirty="0" smtClean="0"/>
              <a:t>both sequences </a:t>
            </a:r>
            <a:r>
              <a:rPr lang="en-US" altLang="zh-TW" sz="2400" b="1" i="1" u="sng" dirty="0" smtClean="0"/>
              <a:t>with different lengths</a:t>
            </a:r>
            <a:r>
              <a:rPr lang="en-US" altLang="zh-TW" sz="2400" dirty="0" smtClean="0"/>
              <a:t>. → </a:t>
            </a:r>
            <a:r>
              <a:rPr lang="en-US" altLang="zh-TW" sz="2400" b="1" i="1" u="sng" dirty="0"/>
              <a:t>Sequence to sequence </a:t>
            </a:r>
            <a:r>
              <a:rPr lang="en-US" altLang="zh-TW" sz="2400" b="1" i="1" u="sng" dirty="0" smtClean="0"/>
              <a:t>learning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b="1" i="1" u="sng" dirty="0" smtClean="0"/>
              <a:t>Machine Translation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(machine learning→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5" name="矩形 4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90584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2995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15406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42306" y="3083732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10085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960557" y="318729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815044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習</a:t>
            </a:r>
            <a:endParaRPr lang="zh-TW" altLang="en-US" sz="2400" dirty="0"/>
          </a:p>
        </p:txBody>
      </p:sp>
      <p:cxnSp>
        <p:nvCxnSpPr>
          <p:cNvPr id="2048" name="直線單箭頭接點 2047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280276" y="378802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889159" y="3089714"/>
            <a:ext cx="628650" cy="1029120"/>
            <a:chOff x="3859511" y="3051365"/>
            <a:chExt cx="628650" cy="1029120"/>
          </a:xfrm>
        </p:grpSpPr>
        <p:sp>
          <p:nvSpPr>
            <p:cNvPr id="40" name="矩形 39"/>
            <p:cNvSpPr/>
            <p:nvPr/>
          </p:nvSpPr>
          <p:spPr>
            <a:xfrm>
              <a:off x="3941260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859511" y="3171950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器</a:t>
              </a:r>
            </a:p>
          </p:txBody>
        </p:sp>
        <p:cxnSp>
          <p:nvCxnSpPr>
            <p:cNvPr id="53" name="直線單箭頭接點 52"/>
            <p:cNvCxnSpPr/>
            <p:nvPr/>
          </p:nvCxnSpPr>
          <p:spPr>
            <a:xfrm flipV="1">
              <a:off x="4179230" y="37677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844760" y="3051365"/>
            <a:ext cx="628650" cy="1012422"/>
            <a:chOff x="4815276" y="3051365"/>
            <a:chExt cx="628650" cy="1012422"/>
          </a:xfrm>
        </p:grpSpPr>
        <p:sp>
          <p:nvSpPr>
            <p:cNvPr id="41" name="矩形 40"/>
            <p:cNvSpPr/>
            <p:nvPr/>
          </p:nvSpPr>
          <p:spPr>
            <a:xfrm>
              <a:off x="4903671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815276" y="3167039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/>
                <a:t>學</a:t>
              </a:r>
              <a:endParaRPr lang="zh-TW" altLang="en-US" sz="2400" dirty="0"/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V="1">
              <a:off x="5141641" y="3751079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/>
          <p:nvPr/>
        </p:nvCxnSpPr>
        <p:spPr>
          <a:xfrm flipV="1">
            <a:off x="5160908" y="378757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499636" y="440856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466682" y="44113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417096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06387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871570" y="3083283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109540" y="377088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08077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2476500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3446578" y="3409962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4417958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5389424" y="338662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541452" y="5550811"/>
            <a:ext cx="3615205" cy="6210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Add a symbol “</a:t>
            </a:r>
            <a:r>
              <a:rPr lang="en-US" altLang="zh-TW" sz="2400" b="1" dirty="0" smtClean="0"/>
              <a:t>===</a:t>
            </a:r>
            <a:r>
              <a:rPr lang="en-US" altLang="zh-TW" sz="2400" dirty="0" smtClean="0"/>
              <a:t>“ (</a:t>
            </a:r>
            <a:r>
              <a:rPr lang="zh-TW" altLang="en-US" sz="2400" dirty="0" smtClean="0"/>
              <a:t>斷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3769743" y="6284240"/>
            <a:ext cx="5164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[</a:t>
            </a:r>
            <a:r>
              <a:rPr lang="en-US" altLang="zh-TW" dirty="0">
                <a:solidFill>
                  <a:srgbClr val="0000FF"/>
                </a:solidFill>
              </a:rPr>
              <a:t>Ilya Sutskever, NIPS’14][Dzmitry Bahdanau, arXiv’15</a:t>
            </a:r>
            <a:r>
              <a:rPr lang="en-US" altLang="zh-TW" dirty="0" smtClean="0">
                <a:solidFill>
                  <a:srgbClr val="0000FF"/>
                </a:solidFill>
              </a:rPr>
              <a:t>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5683898" y="3171839"/>
            <a:ext cx="91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===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95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91" grpId="0" animBg="1"/>
      <p:bldP spid="62" grpId="0" animBg="1"/>
      <p:bldP spid="6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Unfortunately ……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RNN-based network is not always easy to learn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9" y="2682401"/>
            <a:ext cx="7384702" cy="40355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26100" y="180460"/>
            <a:ext cx="330835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感謝 曾柏翔 同學提供實驗結果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2649" y="2316632"/>
            <a:ext cx="555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Real experiments on Language modeling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98788" y="4691998"/>
            <a:ext cx="96297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Lucky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64130" y="3668699"/>
            <a:ext cx="15935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sometimes</a:t>
            </a:r>
            <a:endParaRPr lang="zh-TW" altLang="en-US" sz="2400" dirty="0"/>
          </a:p>
        </p:txBody>
      </p:sp>
      <p:sp>
        <p:nvSpPr>
          <p:cNvPr id="11" name="向下箭號 10"/>
          <p:cNvSpPr/>
          <p:nvPr/>
        </p:nvSpPr>
        <p:spPr>
          <a:xfrm>
            <a:off x="7001064" y="5192145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5400000">
            <a:off x="5335682" y="3754894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e</a:t>
            </a:r>
            <a:r>
              <a:rPr lang="en-US" altLang="zh-TW" dirty="0" smtClean="0"/>
              <a:t>rror </a:t>
            </a:r>
            <a:r>
              <a:rPr lang="en-US" altLang="zh-TW" dirty="0"/>
              <a:t>s</a:t>
            </a:r>
            <a:r>
              <a:rPr lang="en-US" altLang="zh-TW" dirty="0" smtClean="0"/>
              <a:t>urface is rough.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12" y="1690689"/>
            <a:ext cx="6842875" cy="46336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67200" y="6036578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0733" y="5372643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7049654" y="3967880"/>
            <a:ext cx="15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Cost</a:t>
            </a:r>
            <a:endParaRPr lang="zh-TW" altLang="en-US" sz="2400" baseline="300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9">
            <a:off x="5359400" y="3081727"/>
            <a:ext cx="958851" cy="958851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438649" y="4437350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62399" y="4608997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429105" y="4759674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955828" y="2590447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 rot="21409801">
            <a:off x="3155829" y="2693104"/>
            <a:ext cx="815340" cy="1935480"/>
          </a:xfrm>
          <a:custGeom>
            <a:avLst/>
            <a:gdLst>
              <a:gd name="connsiteX0" fmla="*/ 815340 w 815340"/>
              <a:gd name="connsiteY0" fmla="*/ 1935480 h 1935480"/>
              <a:gd name="connsiteX1" fmla="*/ 670560 w 815340"/>
              <a:gd name="connsiteY1" fmla="*/ 982980 h 1935480"/>
              <a:gd name="connsiteX2" fmla="*/ 0 w 815340"/>
              <a:gd name="connsiteY2" fmla="*/ 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935480">
                <a:moveTo>
                  <a:pt x="815340" y="1935480"/>
                </a:moveTo>
                <a:cubicBezTo>
                  <a:pt x="810895" y="1620520"/>
                  <a:pt x="806450" y="1305560"/>
                  <a:pt x="670560" y="982980"/>
                </a:cubicBezTo>
                <a:cubicBezTo>
                  <a:pt x="534670" y="660400"/>
                  <a:pt x="267335" y="33020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02005" y="1776016"/>
            <a:ext cx="343331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error surface is either very flat or very steep.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5231471" y="4646218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755221" y="4817865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221927" y="4968542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05168" y="3711039"/>
            <a:ext cx="93993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Clipping 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68069" y="6125664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solidFill>
                  <a:srgbClr val="0000FF"/>
                </a:solidFill>
              </a:rPr>
              <a:t>[Razvan Pascanu,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7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13" grpId="0" animBg="1"/>
      <p:bldP spid="15" grpId="0" animBg="1"/>
      <p:bldP spid="12" grpId="0" animBg="1"/>
      <p:bldP spid="12" grpId="1" animBg="1"/>
      <p:bldP spid="5" grpId="0" animBg="1"/>
      <p:bldP spid="5" grpId="1" animBg="1"/>
      <p:bldP spid="10" grpId="0" animBg="1"/>
      <p:bldP spid="16" grpId="0" animBg="1"/>
      <p:bldP spid="17" grpId="0" animBg="1"/>
      <p:bldP spid="18" grpId="0" animBg="1"/>
      <p:bldP spid="1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17655" y="2476945"/>
            <a:ext cx="4557416" cy="8734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02200" y="1480893"/>
            <a:ext cx="4572870" cy="8734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Why?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501930" y="4988981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66500" y="6139310"/>
            <a:ext cx="390525" cy="4028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82917" y="565468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13321" y="395118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28" name="直線單箭頭接點 27"/>
          <p:cNvCxnSpPr/>
          <p:nvPr/>
        </p:nvCxnSpPr>
        <p:spPr>
          <a:xfrm rot="16200000">
            <a:off x="2578270" y="586084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827245" y="439862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077258" y="4988981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241828" y="6139310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58245" y="565468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12891" y="5240631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188649" y="395118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 smtClean="0"/>
              <a:t>2</a:t>
            </a:r>
            <a:endParaRPr lang="zh-TW" altLang="en-US" sz="2400" baseline="300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230592" y="5320239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6200000">
            <a:off x="4153598" y="586084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4402573" y="439862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618184" y="4971594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782754" y="6121923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99171" y="563729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53817" y="5223244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endParaRPr lang="zh-TW" altLang="en-US" sz="24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729575" y="3933802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 smtClean="0"/>
              <a:t>3</a:t>
            </a:r>
            <a:endParaRPr lang="zh-TW" altLang="en-US" sz="2400" baseline="30000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4771518" y="5302852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16200000">
            <a:off x="5694524" y="5843455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943499" y="438123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7718446" y="4971594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7883016" y="6121923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999433" y="563729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054079" y="5223244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endParaRPr lang="zh-TW" altLang="en-US" sz="24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746293" y="3933802"/>
            <a:ext cx="99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 smtClean="0"/>
              <a:t>1000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6871780" y="5302852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16200000">
            <a:off x="7794786" y="5843455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8043761" y="438123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156346" y="4971594"/>
            <a:ext cx="82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03574" y="1473757"/>
                <a:ext cx="87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4" y="1473757"/>
                <a:ext cx="8756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167" r="-8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605371" y="1950512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71" y="1950512"/>
                <a:ext cx="127804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81" r="-5714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2110083" y="1567546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2115342" y="2055675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2958835" y="1469277"/>
                <a:ext cx="13510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35" y="1469277"/>
                <a:ext cx="135107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55" r="-49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 flipH="1">
            <a:off x="2622530" y="5108407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4220134" y="5118122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5736085" y="5072083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7869129" y="5080810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947527" y="1930488"/>
                <a:ext cx="2027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27" y="1930488"/>
                <a:ext cx="202754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313" t="-1667" r="-331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20827" y="2482112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7" y="2482112"/>
                <a:ext cx="127804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71" r="-574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639877" y="2977917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77" y="2977917"/>
                <a:ext cx="127804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857" r="-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向右箭號 77"/>
          <p:cNvSpPr/>
          <p:nvPr/>
        </p:nvSpPr>
        <p:spPr>
          <a:xfrm>
            <a:off x="2144589" y="2575901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右箭號 78"/>
          <p:cNvSpPr/>
          <p:nvPr/>
        </p:nvSpPr>
        <p:spPr>
          <a:xfrm>
            <a:off x="2149848" y="3083080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948021" y="2458107"/>
                <a:ext cx="1347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21" y="2458107"/>
                <a:ext cx="134786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977" r="-497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947527" y="2992399"/>
                <a:ext cx="1347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27" y="2992399"/>
                <a:ext cx="13478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977" r="-497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2746585" y="451780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21913" y="451780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862839" y="45004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963101" y="45004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32706" y="1481060"/>
            <a:ext cx="1428171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Large gradient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6987755" y="1482208"/>
            <a:ext cx="1904768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Small Learning rate?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5085000" y="2519325"/>
            <a:ext cx="1428171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small gradient</a:t>
            </a:r>
            <a:endParaRPr lang="zh-TW" altLang="en-US" sz="24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987755" y="2553489"/>
            <a:ext cx="1904768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Large Learning rate?</a:t>
            </a:r>
            <a:endParaRPr lang="zh-TW" altLang="en-US" sz="2400" dirty="0"/>
          </a:p>
        </p:txBody>
      </p:sp>
      <p:sp>
        <p:nvSpPr>
          <p:cNvPr id="16" name="向右箭號 15"/>
          <p:cNvSpPr/>
          <p:nvPr/>
        </p:nvSpPr>
        <p:spPr>
          <a:xfrm>
            <a:off x="6560877" y="1722492"/>
            <a:ext cx="477630" cy="399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右箭號 86"/>
          <p:cNvSpPr/>
          <p:nvPr/>
        </p:nvSpPr>
        <p:spPr>
          <a:xfrm>
            <a:off x="6514755" y="2769402"/>
            <a:ext cx="477630" cy="399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85575" y="4182021"/>
            <a:ext cx="203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Toy Example</a:t>
            </a:r>
            <a:endParaRPr lang="zh-TW" altLang="en-US" sz="2800" b="1" i="1" u="sng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757673" y="3498948"/>
            <a:ext cx="99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=w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999</a:t>
            </a:r>
            <a:endParaRPr lang="zh-TW" altLang="en-US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4" grpId="0" animBg="1"/>
      <p:bldP spid="68" grpId="0"/>
      <p:bldP spid="69" grpId="0"/>
      <p:bldP spid="10" grpId="0" animBg="1"/>
      <p:bldP spid="70" grpId="0" animBg="1"/>
      <p:bldP spid="71" grpId="0"/>
      <p:bldP spid="75" grpId="0"/>
      <p:bldP spid="76" grpId="0"/>
      <p:bldP spid="77" grpId="0"/>
      <p:bldP spid="78" grpId="0" animBg="1"/>
      <p:bldP spid="79" grpId="0" animBg="1"/>
      <p:bldP spid="80" grpId="0"/>
      <p:bldP spid="81" grpId="0"/>
      <p:bldP spid="15" grpId="0" animBg="1"/>
      <p:bldP spid="84" grpId="0" animBg="1"/>
      <p:bldP spid="85" grpId="0" animBg="1"/>
      <p:bldP spid="86" grpId="0" animBg="1"/>
      <p:bldP spid="16" grpId="0" animBg="1"/>
      <p:bldP spid="87" grpId="0" animBg="1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837170" y="4824499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Output Layer</a:t>
            </a:r>
            <a:endParaRPr lang="zh-TW" altLang="en-US" sz="2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883916" y="5172079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Hidden Layers</a:t>
            </a:r>
            <a:endParaRPr lang="zh-TW" altLang="en-US" sz="2400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3844836" y="3524807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321462" y="225251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120750" y="4829478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Input Layer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</a:t>
            </a:r>
            <a:r>
              <a:rPr lang="en-US" altLang="zh-TW" dirty="0" smtClean="0"/>
              <a:t>Network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3976" y="177072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138018" y="177072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433736" y="3273292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543052" y="4519182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09852" y="2494489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89850" y="297020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395668" y="239987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737765"/>
              </p:ext>
            </p:extLst>
          </p:nvPr>
        </p:nvGraphicFramePr>
        <p:xfrm>
          <a:off x="1408367" y="230462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5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367" y="230462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93013"/>
              </p:ext>
            </p:extLst>
          </p:nvPr>
        </p:nvGraphicFramePr>
        <p:xfrm>
          <a:off x="1413663" y="288735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6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663" y="288735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332137" y="1770729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399375" y="43679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264759"/>
              </p:ext>
            </p:extLst>
          </p:nvPr>
        </p:nvGraphicFramePr>
        <p:xfrm>
          <a:off x="1396259" y="427170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7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259" y="427170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275307" y="365290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657035" y="1770729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868381" y="1770729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00123" y="219186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07072" y="29528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636088" y="416818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166542" y="2522953"/>
            <a:ext cx="753037" cy="2013721"/>
            <a:chOff x="3166542" y="2522953"/>
            <a:chExt cx="753037" cy="2013721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52295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78175" y="252295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52295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52295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30152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66542" y="252295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66542" y="330152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742275" y="252295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738568" y="257132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738568" y="257132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766088" y="252295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732750" y="314165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732750" y="314165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04247" y="252295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777878" y="330152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777878" y="451612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5400000">
            <a:off x="7402414" y="367345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471507" y="215462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1</a:t>
            </a:r>
            <a:endParaRPr lang="zh-TW" altLang="en-US" sz="28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460224" y="295284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 smtClean="0"/>
              <a:t>2</a:t>
            </a:r>
            <a:endParaRPr lang="zh-TW" altLang="en-US" sz="2800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460224" y="421908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136850" y="5937293"/>
            <a:ext cx="523901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Deep means many hidden layers</a:t>
            </a:r>
            <a:endParaRPr lang="zh-TW" altLang="en-US" sz="2800" dirty="0"/>
          </a:p>
        </p:txBody>
      </p:sp>
      <p:grpSp>
        <p:nvGrpSpPr>
          <p:cNvPr id="82" name="群組 81"/>
          <p:cNvGrpSpPr/>
          <p:nvPr/>
        </p:nvGrpSpPr>
        <p:grpSpPr>
          <a:xfrm>
            <a:off x="5357094" y="2515814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4984751" y="1165844"/>
            <a:ext cx="118158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neuron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159624" y="1627509"/>
            <a:ext cx="1415920" cy="94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9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59" grpId="0" animBg="1"/>
      <p:bldP spid="60" grpId="0"/>
      <p:bldP spid="7" grpId="0"/>
      <p:bldP spid="8" grpId="0"/>
      <p:bldP spid="14" grpId="0" animBg="1"/>
      <p:bldP spid="15" grpId="0" animBg="1"/>
      <p:bldP spid="22" grpId="0" animBg="1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6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8650" y="4564555"/>
            <a:ext cx="5179722" cy="471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Nesterov’s</a:t>
            </a:r>
            <a:r>
              <a:rPr lang="en-US" altLang="zh-TW" dirty="0"/>
              <a:t> Accelerated Gradient </a:t>
            </a:r>
            <a:r>
              <a:rPr lang="en-US" altLang="zh-TW" dirty="0" smtClean="0"/>
              <a:t>(NAG):</a:t>
            </a:r>
          </a:p>
          <a:p>
            <a:pPr lvl="1"/>
            <a:r>
              <a:rPr lang="en-US" altLang="zh-TW" sz="2800" dirty="0" smtClean="0"/>
              <a:t>Advance momentum method</a:t>
            </a:r>
          </a:p>
          <a:p>
            <a:r>
              <a:rPr lang="en-US" altLang="zh-TW" dirty="0" smtClean="0"/>
              <a:t>RMS Prop</a:t>
            </a:r>
          </a:p>
          <a:p>
            <a:pPr lvl="1"/>
            <a:r>
              <a:rPr lang="en-US" altLang="zh-TW" sz="2800" dirty="0" smtClean="0"/>
              <a:t>Advanced approach to give each parameter different learning rates</a:t>
            </a:r>
          </a:p>
          <a:p>
            <a:pPr lvl="1"/>
            <a:r>
              <a:rPr lang="en-US" altLang="zh-TW" sz="2800" dirty="0" smtClean="0"/>
              <a:t>Considering the change of Second derivatives </a:t>
            </a:r>
          </a:p>
          <a:p>
            <a:r>
              <a:rPr lang="en-US" altLang="zh-TW" dirty="0" smtClean="0"/>
              <a:t>Long Short-term Memory (LSTM)</a:t>
            </a:r>
          </a:p>
          <a:p>
            <a:pPr lvl="1"/>
            <a:r>
              <a:rPr lang="en-US" altLang="zh-TW" sz="2800" dirty="0" smtClean="0"/>
              <a:t>Can deal with gradient vanishing (not gradient explode)</a:t>
            </a:r>
          </a:p>
          <a:p>
            <a:pPr lvl="1"/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Helpful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8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磁碟 24"/>
          <p:cNvSpPr/>
          <p:nvPr/>
        </p:nvSpPr>
        <p:spPr>
          <a:xfrm>
            <a:off x="2898408" y="3286342"/>
            <a:ext cx="1725840" cy="115631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Memory</a:t>
            </a:r>
          </a:p>
          <a:p>
            <a:pPr algn="ctr"/>
            <a:r>
              <a:rPr lang="en-US" altLang="zh-TW" sz="2400" dirty="0" smtClean="0"/>
              <a:t>Cell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Long Short-term Memory (LSTM)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0662" y="5153704"/>
            <a:ext cx="2656936" cy="569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Input Gate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40662" y="2202072"/>
            <a:ext cx="2656936" cy="569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Output Gate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62" y="5022876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Signal control the input gate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163" y="2071244"/>
            <a:ext cx="22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Signal control the output gate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61628" y="3457828"/>
            <a:ext cx="1323953" cy="8398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Forget Gate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55245" y="3462277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Signal control the forget gate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929923" y="248674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929923" y="5438374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773566" y="5665610"/>
            <a:ext cx="0" cy="614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85618" y="4442655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61328" y="1693204"/>
            <a:ext cx="0" cy="508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3916572" y="2985788"/>
            <a:ext cx="1927823" cy="447525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 rot="21317573" flipH="1" flipV="1">
            <a:off x="3933705" y="4357868"/>
            <a:ext cx="1915945" cy="496296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87340" y="632652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929923" y="1317688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755996" y="2741087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1915" y="2902240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915" y="5726514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05018" y="4249029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37687" y="2162729"/>
            <a:ext cx="4156798" cy="3616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370529" y="5142390"/>
            <a:ext cx="115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>
                <a:solidFill>
                  <a:srgbClr val="FF0000"/>
                </a:solidFill>
              </a:rPr>
              <a:t>LSTM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13787" y="1560456"/>
            <a:ext cx="2893544" cy="1482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Special Neuron:</a:t>
            </a:r>
          </a:p>
          <a:p>
            <a:pPr algn="ctr"/>
            <a:r>
              <a:rPr lang="en-US" altLang="zh-TW" sz="2800" dirty="0" smtClean="0"/>
              <a:t>4 inputs, </a:t>
            </a:r>
          </a:p>
          <a:p>
            <a:pPr algn="ctr"/>
            <a:r>
              <a:rPr lang="en-US" altLang="zh-TW" sz="2800" dirty="0" smtClean="0"/>
              <a:t>1 output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6554404" y="387739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11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  <p:bldP spid="10" grpId="0"/>
      <p:bldP spid="11" grpId="0" animBg="1"/>
      <p:bldP spid="12" grpId="0"/>
      <p:bldP spid="29" grpId="0" animBg="1"/>
      <p:bldP spid="31" grpId="0" animBg="1"/>
      <p:bldP spid="30" grpId="0"/>
      <p:bldP spid="34" grpId="0"/>
      <p:bldP spid="37" grpId="0"/>
      <p:bldP spid="38" grpId="0"/>
      <p:bldP spid="39" grpId="0"/>
      <p:bldP spid="51" grpId="0" animBg="1"/>
      <p:bldP spid="56" grpId="0"/>
      <p:bldP spid="5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1" y="412977"/>
            <a:ext cx="4817110" cy="632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765" r="-784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607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0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75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171558" y="4665902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41677" y="952448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27129" y="1220874"/>
            <a:ext cx="387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Activation function f is usually a sigmoid function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97561" y="2125894"/>
            <a:ext cx="287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Between 0 and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97561" y="2656215"/>
            <a:ext cx="39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Mimic open and close gate</a:t>
            </a:r>
            <a:endParaRPr lang="zh-TW" altLang="en-US" sz="2400" dirty="0"/>
          </a:p>
        </p:txBody>
      </p:sp>
      <p:sp>
        <p:nvSpPr>
          <p:cNvPr id="24" name="流程圖: 磁碟 23"/>
          <p:cNvSpPr/>
          <p:nvPr/>
        </p:nvSpPr>
        <p:spPr>
          <a:xfrm>
            <a:off x="2836943" y="3203642"/>
            <a:ext cx="622258" cy="64805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2965455" y="3401761"/>
            <a:ext cx="365233" cy="365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975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84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6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97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19880" y="2594424"/>
            <a:ext cx="1057275" cy="22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流程圖: 磁碟 32"/>
              <p:cNvSpPr/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流程圖: 磁碟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644787" y="2995295"/>
            <a:ext cx="1133965" cy="247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25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9" grpId="0"/>
      <p:bldP spid="30" grpId="0"/>
      <p:bldP spid="32" grpId="0"/>
      <p:bldP spid="27" grpId="0"/>
      <p:bldP spid="31" grpId="0"/>
      <p:bldP spid="33" grpId="0" animBg="1"/>
      <p:bldP spid="18" grpId="0"/>
      <p:bldP spid="34" grpId="0"/>
      <p:bldP spid="3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</a:t>
            </a:r>
            <a:endParaRPr lang="zh-TW" altLang="en-US" sz="2400" dirty="0"/>
          </a:p>
        </p:txBody>
      </p:sp>
      <p:sp>
        <p:nvSpPr>
          <p:cNvPr id="2" name="橢圓 1"/>
          <p:cNvSpPr/>
          <p:nvPr/>
        </p:nvSpPr>
        <p:spPr>
          <a:xfrm>
            <a:off x="2686050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73339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1677" y="247650"/>
            <a:ext cx="29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Original Network: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86373" y="820576"/>
            <a:ext cx="624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Simply replace the neurons with LSTM</a:t>
            </a:r>
            <a:endParaRPr lang="zh-TW" altLang="en-US" sz="2800" dirty="0"/>
          </a:p>
        </p:txBody>
      </p:sp>
      <p:sp>
        <p:nvSpPr>
          <p:cNvPr id="7" name="手繪多邊形 6"/>
          <p:cNvSpPr/>
          <p:nvPr/>
        </p:nvSpPr>
        <p:spPr>
          <a:xfrm>
            <a:off x="2836259" y="3357206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751201" y="3325715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" idx="0"/>
          </p:cNvCxnSpPr>
          <p:nvPr/>
        </p:nvCxnSpPr>
        <p:spPr>
          <a:xfrm flipV="1">
            <a:off x="328612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620077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 rot="5400000">
            <a:off x="2866668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……</a:t>
            </a:r>
            <a:endParaRPr lang="zh-TW" altLang="en-US" sz="3200" dirty="0"/>
          </a:p>
        </p:txBody>
      </p:sp>
      <p:sp>
        <p:nvSpPr>
          <p:cNvPr id="52" name="文字方塊 51"/>
          <p:cNvSpPr txBox="1"/>
          <p:nvPr/>
        </p:nvSpPr>
        <p:spPr>
          <a:xfrm rot="5400000">
            <a:off x="5773139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……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單箭頭接點 55"/>
          <p:cNvCxnSpPr>
            <a:endCxn id="2" idx="4"/>
          </p:cNvCxnSpPr>
          <p:nvPr/>
        </p:nvCxnSpPr>
        <p:spPr>
          <a:xfrm flipH="1" flipV="1">
            <a:off x="3286125" y="4267199"/>
            <a:ext cx="600075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1" idx="0"/>
            <a:endCxn id="36" idx="4"/>
          </p:cNvCxnSpPr>
          <p:nvPr/>
        </p:nvCxnSpPr>
        <p:spPr>
          <a:xfrm flipV="1">
            <a:off x="3915999" y="4267199"/>
            <a:ext cx="2257415" cy="179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2" idx="4"/>
          </p:cNvCxnSpPr>
          <p:nvPr/>
        </p:nvCxnSpPr>
        <p:spPr>
          <a:xfrm flipH="1" flipV="1">
            <a:off x="3286125" y="4267199"/>
            <a:ext cx="2013386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36" idx="4"/>
          </p:cNvCxnSpPr>
          <p:nvPr/>
        </p:nvCxnSpPr>
        <p:spPr>
          <a:xfrm flipV="1">
            <a:off x="5317343" y="4267199"/>
            <a:ext cx="856071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1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" grpId="0"/>
      <p:bldP spid="2" grpId="0" animBg="1"/>
      <p:bldP spid="36" grpId="0" animBg="1"/>
      <p:bldP spid="3" grpId="0"/>
      <p:bldP spid="5" grpId="0"/>
      <p:bldP spid="7" grpId="0" animBg="1"/>
      <p:bldP spid="41" grpId="0" animBg="1"/>
      <p:bldP spid="48" grpId="0"/>
      <p:bldP spid="50" grpId="0"/>
      <p:bldP spid="25" grpId="0"/>
      <p:bldP spid="52" grpId="0"/>
      <p:bldP spid="53" grpId="0"/>
      <p:bldP spid="5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29" y="464078"/>
            <a:ext cx="2763125" cy="36281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96" y="428301"/>
            <a:ext cx="2763125" cy="362810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64227" y="40564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5400" y="27229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63504" y="202824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6350" y="75615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11144" y="39779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02317" y="26444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10421" y="1949812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68987" y="649253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</a:t>
            </a:r>
            <a:endParaRPr lang="zh-TW" altLang="en-US" sz="2400" dirty="0"/>
          </a:p>
        </p:txBody>
      </p:sp>
      <p:sp>
        <p:nvSpPr>
          <p:cNvPr id="22" name="手繪多邊形 21"/>
          <p:cNvSpPr/>
          <p:nvPr/>
        </p:nvSpPr>
        <p:spPr>
          <a:xfrm>
            <a:off x="2858007" y="4518069"/>
            <a:ext cx="1075364" cy="1563417"/>
          </a:xfrm>
          <a:custGeom>
            <a:avLst/>
            <a:gdLst>
              <a:gd name="connsiteX0" fmla="*/ 1204685 w 1204685"/>
              <a:gd name="connsiteY0" fmla="*/ 899886 h 899886"/>
              <a:gd name="connsiteX1" fmla="*/ 0 w 1204685"/>
              <a:gd name="connsiteY1" fmla="*/ 0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4685" h="899886">
                <a:moveTo>
                  <a:pt x="1204685" y="89988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2858007" y="4485129"/>
            <a:ext cx="2463115" cy="1561686"/>
          </a:xfrm>
          <a:custGeom>
            <a:avLst/>
            <a:gdLst>
              <a:gd name="connsiteX0" fmla="*/ 2627085 w 2668189"/>
              <a:gd name="connsiteY0" fmla="*/ 870857 h 890814"/>
              <a:gd name="connsiteX1" fmla="*/ 2481943 w 2668189"/>
              <a:gd name="connsiteY1" fmla="*/ 841829 h 890814"/>
              <a:gd name="connsiteX2" fmla="*/ 0 w 2668189"/>
              <a:gd name="connsiteY2" fmla="*/ 0 h 8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189" h="890814">
                <a:moveTo>
                  <a:pt x="2627085" y="870857"/>
                </a:moveTo>
                <a:cubicBezTo>
                  <a:pt x="2773437" y="928914"/>
                  <a:pt x="2481943" y="841829"/>
                  <a:pt x="2481943" y="841829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3875314" y="2504588"/>
            <a:ext cx="477665" cy="3562384"/>
          </a:xfrm>
          <a:custGeom>
            <a:avLst/>
            <a:gdLst>
              <a:gd name="connsiteX0" fmla="*/ 0 w 333829"/>
              <a:gd name="connsiteY0" fmla="*/ 2902857 h 2902857"/>
              <a:gd name="connsiteX1" fmla="*/ 333829 w 333829"/>
              <a:gd name="connsiteY1" fmla="*/ 0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829" h="2902857">
                <a:moveTo>
                  <a:pt x="0" y="2902857"/>
                </a:moveTo>
                <a:lnTo>
                  <a:pt x="333829" y="0"/>
                </a:ln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12" idx="0"/>
            <a:endCxn id="16" idx="2"/>
          </p:cNvCxnSpPr>
          <p:nvPr/>
        </p:nvCxnSpPr>
        <p:spPr>
          <a:xfrm flipH="1" flipV="1">
            <a:off x="4405044" y="2489910"/>
            <a:ext cx="916078" cy="35772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37"/>
          <p:cNvSpPr/>
          <p:nvPr/>
        </p:nvSpPr>
        <p:spPr>
          <a:xfrm>
            <a:off x="81280" y="1097280"/>
            <a:ext cx="3779520" cy="4998720"/>
          </a:xfrm>
          <a:custGeom>
            <a:avLst/>
            <a:gdLst>
              <a:gd name="connsiteX0" fmla="*/ 3779520 w 3779520"/>
              <a:gd name="connsiteY0" fmla="*/ 4998720 h 4998720"/>
              <a:gd name="connsiteX1" fmla="*/ 3657600 w 3779520"/>
              <a:gd name="connsiteY1" fmla="*/ 4978400 h 4998720"/>
              <a:gd name="connsiteX2" fmla="*/ 3596640 w 3779520"/>
              <a:gd name="connsiteY2" fmla="*/ 4958080 h 4998720"/>
              <a:gd name="connsiteX3" fmla="*/ 2722880 w 3779520"/>
              <a:gd name="connsiteY3" fmla="*/ 4917440 h 4998720"/>
              <a:gd name="connsiteX4" fmla="*/ 2600960 w 3779520"/>
              <a:gd name="connsiteY4" fmla="*/ 4897120 h 4998720"/>
              <a:gd name="connsiteX5" fmla="*/ 2458720 w 3779520"/>
              <a:gd name="connsiteY5" fmla="*/ 4876800 h 4998720"/>
              <a:gd name="connsiteX6" fmla="*/ 2397760 w 3779520"/>
              <a:gd name="connsiteY6" fmla="*/ 4836160 h 4998720"/>
              <a:gd name="connsiteX7" fmla="*/ 2275840 w 3779520"/>
              <a:gd name="connsiteY7" fmla="*/ 4815840 h 4998720"/>
              <a:gd name="connsiteX8" fmla="*/ 1991360 w 3779520"/>
              <a:gd name="connsiteY8" fmla="*/ 4754880 h 4998720"/>
              <a:gd name="connsiteX9" fmla="*/ 1828800 w 3779520"/>
              <a:gd name="connsiteY9" fmla="*/ 4734560 h 4998720"/>
              <a:gd name="connsiteX10" fmla="*/ 1605280 w 3779520"/>
              <a:gd name="connsiteY10" fmla="*/ 4693920 h 4998720"/>
              <a:gd name="connsiteX11" fmla="*/ 1503680 w 3779520"/>
              <a:gd name="connsiteY11" fmla="*/ 4673600 h 4998720"/>
              <a:gd name="connsiteX12" fmla="*/ 1442720 w 3779520"/>
              <a:gd name="connsiteY12" fmla="*/ 4653280 h 4998720"/>
              <a:gd name="connsiteX13" fmla="*/ 1300480 w 3779520"/>
              <a:gd name="connsiteY13" fmla="*/ 4632960 h 4998720"/>
              <a:gd name="connsiteX14" fmla="*/ 1158240 w 3779520"/>
              <a:gd name="connsiteY14" fmla="*/ 4592320 h 4998720"/>
              <a:gd name="connsiteX15" fmla="*/ 1097280 w 3779520"/>
              <a:gd name="connsiteY15" fmla="*/ 4572000 h 4998720"/>
              <a:gd name="connsiteX16" fmla="*/ 995680 w 3779520"/>
              <a:gd name="connsiteY16" fmla="*/ 4551680 h 4998720"/>
              <a:gd name="connsiteX17" fmla="*/ 934720 w 3779520"/>
              <a:gd name="connsiteY17" fmla="*/ 4531360 h 4998720"/>
              <a:gd name="connsiteX18" fmla="*/ 751840 w 3779520"/>
              <a:gd name="connsiteY18" fmla="*/ 4490720 h 4998720"/>
              <a:gd name="connsiteX19" fmla="*/ 650240 w 3779520"/>
              <a:gd name="connsiteY19" fmla="*/ 4368800 h 4998720"/>
              <a:gd name="connsiteX20" fmla="*/ 589280 w 3779520"/>
              <a:gd name="connsiteY20" fmla="*/ 4348480 h 4998720"/>
              <a:gd name="connsiteX21" fmla="*/ 528320 w 3779520"/>
              <a:gd name="connsiteY21" fmla="*/ 4226560 h 4998720"/>
              <a:gd name="connsiteX22" fmla="*/ 467360 w 3779520"/>
              <a:gd name="connsiteY22" fmla="*/ 4165600 h 4998720"/>
              <a:gd name="connsiteX23" fmla="*/ 386080 w 3779520"/>
              <a:gd name="connsiteY23" fmla="*/ 4043680 h 4998720"/>
              <a:gd name="connsiteX24" fmla="*/ 345440 w 3779520"/>
              <a:gd name="connsiteY24" fmla="*/ 3982720 h 4998720"/>
              <a:gd name="connsiteX25" fmla="*/ 325120 w 3779520"/>
              <a:gd name="connsiteY25" fmla="*/ 3881120 h 4998720"/>
              <a:gd name="connsiteX26" fmla="*/ 284480 w 3779520"/>
              <a:gd name="connsiteY26" fmla="*/ 3637280 h 4998720"/>
              <a:gd name="connsiteX27" fmla="*/ 264160 w 3779520"/>
              <a:gd name="connsiteY27" fmla="*/ 3474720 h 4998720"/>
              <a:gd name="connsiteX28" fmla="*/ 243840 w 3779520"/>
              <a:gd name="connsiteY28" fmla="*/ 3149600 h 4998720"/>
              <a:gd name="connsiteX29" fmla="*/ 203200 w 3779520"/>
              <a:gd name="connsiteY29" fmla="*/ 3027680 h 4998720"/>
              <a:gd name="connsiteX30" fmla="*/ 162560 w 3779520"/>
              <a:gd name="connsiteY30" fmla="*/ 2844800 h 4998720"/>
              <a:gd name="connsiteX31" fmla="*/ 121920 w 3779520"/>
              <a:gd name="connsiteY31" fmla="*/ 2783840 h 4998720"/>
              <a:gd name="connsiteX32" fmla="*/ 60960 w 3779520"/>
              <a:gd name="connsiteY32" fmla="*/ 2560320 h 4998720"/>
              <a:gd name="connsiteX33" fmla="*/ 40640 w 3779520"/>
              <a:gd name="connsiteY33" fmla="*/ 2275840 h 4998720"/>
              <a:gd name="connsiteX34" fmla="*/ 20320 w 3779520"/>
              <a:gd name="connsiteY34" fmla="*/ 2174240 h 4998720"/>
              <a:gd name="connsiteX35" fmla="*/ 0 w 3779520"/>
              <a:gd name="connsiteY35" fmla="*/ 1645920 h 4998720"/>
              <a:gd name="connsiteX36" fmla="*/ 40640 w 3779520"/>
              <a:gd name="connsiteY36" fmla="*/ 568960 h 4998720"/>
              <a:gd name="connsiteX37" fmla="*/ 60960 w 3779520"/>
              <a:gd name="connsiteY37" fmla="*/ 447040 h 4998720"/>
              <a:gd name="connsiteX38" fmla="*/ 182880 w 3779520"/>
              <a:gd name="connsiteY38" fmla="*/ 325120 h 4998720"/>
              <a:gd name="connsiteX39" fmla="*/ 304800 w 3779520"/>
              <a:gd name="connsiteY39" fmla="*/ 243840 h 4998720"/>
              <a:gd name="connsiteX40" fmla="*/ 447040 w 3779520"/>
              <a:gd name="connsiteY40" fmla="*/ 162560 h 4998720"/>
              <a:gd name="connsiteX41" fmla="*/ 711200 w 3779520"/>
              <a:gd name="connsiteY41" fmla="*/ 101600 h 4998720"/>
              <a:gd name="connsiteX42" fmla="*/ 873760 w 3779520"/>
              <a:gd name="connsiteY42" fmla="*/ 0 h 49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79520" h="4998720">
                <a:moveTo>
                  <a:pt x="3779520" y="4998720"/>
                </a:moveTo>
                <a:cubicBezTo>
                  <a:pt x="3738880" y="4991947"/>
                  <a:pt x="3697819" y="4987338"/>
                  <a:pt x="3657600" y="4978400"/>
                </a:cubicBezTo>
                <a:cubicBezTo>
                  <a:pt x="3636691" y="4973754"/>
                  <a:pt x="3617871" y="4960911"/>
                  <a:pt x="3596640" y="4958080"/>
                </a:cubicBezTo>
                <a:cubicBezTo>
                  <a:pt x="3367631" y="4927545"/>
                  <a:pt x="2856868" y="4921762"/>
                  <a:pt x="2722880" y="4917440"/>
                </a:cubicBezTo>
                <a:lnTo>
                  <a:pt x="2600960" y="4897120"/>
                </a:lnTo>
                <a:cubicBezTo>
                  <a:pt x="2553622" y="4889837"/>
                  <a:pt x="2504595" y="4890562"/>
                  <a:pt x="2458720" y="4876800"/>
                </a:cubicBezTo>
                <a:cubicBezTo>
                  <a:pt x="2435328" y="4869783"/>
                  <a:pt x="2420928" y="4843883"/>
                  <a:pt x="2397760" y="4836160"/>
                </a:cubicBezTo>
                <a:cubicBezTo>
                  <a:pt x="2358674" y="4823131"/>
                  <a:pt x="2316240" y="4823920"/>
                  <a:pt x="2275840" y="4815840"/>
                </a:cubicBezTo>
                <a:cubicBezTo>
                  <a:pt x="2121912" y="4785054"/>
                  <a:pt x="2235883" y="4785445"/>
                  <a:pt x="1991360" y="4754880"/>
                </a:cubicBezTo>
                <a:lnTo>
                  <a:pt x="1828800" y="4734560"/>
                </a:lnTo>
                <a:cubicBezTo>
                  <a:pt x="1704447" y="4693109"/>
                  <a:pt x="1818635" y="4726744"/>
                  <a:pt x="1605280" y="4693920"/>
                </a:cubicBezTo>
                <a:cubicBezTo>
                  <a:pt x="1571144" y="4688668"/>
                  <a:pt x="1537186" y="4681977"/>
                  <a:pt x="1503680" y="4673600"/>
                </a:cubicBezTo>
                <a:cubicBezTo>
                  <a:pt x="1482900" y="4668405"/>
                  <a:pt x="1463723" y="4657481"/>
                  <a:pt x="1442720" y="4653280"/>
                </a:cubicBezTo>
                <a:cubicBezTo>
                  <a:pt x="1395755" y="4643887"/>
                  <a:pt x="1347893" y="4639733"/>
                  <a:pt x="1300480" y="4632960"/>
                </a:cubicBezTo>
                <a:cubicBezTo>
                  <a:pt x="1154319" y="4584240"/>
                  <a:pt x="1336844" y="4643350"/>
                  <a:pt x="1158240" y="4592320"/>
                </a:cubicBezTo>
                <a:cubicBezTo>
                  <a:pt x="1137645" y="4586436"/>
                  <a:pt x="1118060" y="4577195"/>
                  <a:pt x="1097280" y="4572000"/>
                </a:cubicBezTo>
                <a:cubicBezTo>
                  <a:pt x="1063774" y="4563623"/>
                  <a:pt x="1029186" y="4560057"/>
                  <a:pt x="995680" y="4551680"/>
                </a:cubicBezTo>
                <a:cubicBezTo>
                  <a:pt x="974900" y="4546485"/>
                  <a:pt x="955629" y="4536006"/>
                  <a:pt x="934720" y="4531360"/>
                </a:cubicBezTo>
                <a:cubicBezTo>
                  <a:pt x="720148" y="4483677"/>
                  <a:pt x="889070" y="4536463"/>
                  <a:pt x="751840" y="4490720"/>
                </a:cubicBezTo>
                <a:cubicBezTo>
                  <a:pt x="721852" y="4445738"/>
                  <a:pt x="697177" y="4400091"/>
                  <a:pt x="650240" y="4368800"/>
                </a:cubicBezTo>
                <a:cubicBezTo>
                  <a:pt x="632418" y="4356919"/>
                  <a:pt x="609600" y="4355253"/>
                  <a:pt x="589280" y="4348480"/>
                </a:cubicBezTo>
                <a:cubicBezTo>
                  <a:pt x="568915" y="4287384"/>
                  <a:pt x="572088" y="4279081"/>
                  <a:pt x="528320" y="4226560"/>
                </a:cubicBezTo>
                <a:cubicBezTo>
                  <a:pt x="509923" y="4204484"/>
                  <a:pt x="485003" y="4188283"/>
                  <a:pt x="467360" y="4165600"/>
                </a:cubicBezTo>
                <a:cubicBezTo>
                  <a:pt x="437373" y="4127046"/>
                  <a:pt x="413173" y="4084320"/>
                  <a:pt x="386080" y="4043680"/>
                </a:cubicBezTo>
                <a:lnTo>
                  <a:pt x="345440" y="3982720"/>
                </a:lnTo>
                <a:cubicBezTo>
                  <a:pt x="338667" y="3948853"/>
                  <a:pt x="330004" y="3915310"/>
                  <a:pt x="325120" y="3881120"/>
                </a:cubicBezTo>
                <a:cubicBezTo>
                  <a:pt x="291092" y="3642924"/>
                  <a:pt x="328157" y="3768311"/>
                  <a:pt x="284480" y="3637280"/>
                </a:cubicBezTo>
                <a:cubicBezTo>
                  <a:pt x="277707" y="3583093"/>
                  <a:pt x="268695" y="3529140"/>
                  <a:pt x="264160" y="3474720"/>
                </a:cubicBezTo>
                <a:cubicBezTo>
                  <a:pt x="255143" y="3366510"/>
                  <a:pt x="258511" y="3257189"/>
                  <a:pt x="243840" y="3149600"/>
                </a:cubicBezTo>
                <a:cubicBezTo>
                  <a:pt x="238052" y="3107154"/>
                  <a:pt x="210243" y="3069935"/>
                  <a:pt x="203200" y="3027680"/>
                </a:cubicBezTo>
                <a:cubicBezTo>
                  <a:pt x="195396" y="2980854"/>
                  <a:pt x="187572" y="2894823"/>
                  <a:pt x="162560" y="2844800"/>
                </a:cubicBezTo>
                <a:cubicBezTo>
                  <a:pt x="151638" y="2822957"/>
                  <a:pt x="131839" y="2806157"/>
                  <a:pt x="121920" y="2783840"/>
                </a:cubicBezTo>
                <a:cubicBezTo>
                  <a:pt x="84421" y="2699466"/>
                  <a:pt x="78344" y="2647240"/>
                  <a:pt x="60960" y="2560320"/>
                </a:cubicBezTo>
                <a:cubicBezTo>
                  <a:pt x="54187" y="2465493"/>
                  <a:pt x="50592" y="2370386"/>
                  <a:pt x="40640" y="2275840"/>
                </a:cubicBezTo>
                <a:cubicBezTo>
                  <a:pt x="37024" y="2241492"/>
                  <a:pt x="22544" y="2208706"/>
                  <a:pt x="20320" y="2174240"/>
                </a:cubicBezTo>
                <a:cubicBezTo>
                  <a:pt x="8973" y="1998369"/>
                  <a:pt x="6773" y="1822027"/>
                  <a:pt x="0" y="1645920"/>
                </a:cubicBezTo>
                <a:cubicBezTo>
                  <a:pt x="7504" y="1360760"/>
                  <a:pt x="9321" y="897813"/>
                  <a:pt x="40640" y="568960"/>
                </a:cubicBezTo>
                <a:cubicBezTo>
                  <a:pt x="44546" y="527945"/>
                  <a:pt x="40200" y="482628"/>
                  <a:pt x="60960" y="447040"/>
                </a:cubicBezTo>
                <a:cubicBezTo>
                  <a:pt x="89919" y="397395"/>
                  <a:pt x="135059" y="357001"/>
                  <a:pt x="182880" y="325120"/>
                </a:cubicBezTo>
                <a:lnTo>
                  <a:pt x="304800" y="243840"/>
                </a:lnTo>
                <a:cubicBezTo>
                  <a:pt x="359786" y="207183"/>
                  <a:pt x="382588" y="188341"/>
                  <a:pt x="447040" y="162560"/>
                </a:cubicBezTo>
                <a:cubicBezTo>
                  <a:pt x="571008" y="112973"/>
                  <a:pt x="575062" y="121048"/>
                  <a:pt x="711200" y="101600"/>
                </a:cubicBezTo>
                <a:cubicBezTo>
                  <a:pt x="845722" y="11919"/>
                  <a:pt x="789433" y="42163"/>
                  <a:pt x="87376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406400" y="1158223"/>
            <a:ext cx="4754880" cy="4917457"/>
          </a:xfrm>
          <a:custGeom>
            <a:avLst/>
            <a:gdLst>
              <a:gd name="connsiteX0" fmla="*/ 4754880 w 4754880"/>
              <a:gd name="connsiteY0" fmla="*/ 4917457 h 4917457"/>
              <a:gd name="connsiteX1" fmla="*/ 4592320 w 4754880"/>
              <a:gd name="connsiteY1" fmla="*/ 4897137 h 4917457"/>
              <a:gd name="connsiteX2" fmla="*/ 4287520 w 4754880"/>
              <a:gd name="connsiteY2" fmla="*/ 4876817 h 4917457"/>
              <a:gd name="connsiteX3" fmla="*/ 3881120 w 4754880"/>
              <a:gd name="connsiteY3" fmla="*/ 4754897 h 4917457"/>
              <a:gd name="connsiteX4" fmla="*/ 3515360 w 4754880"/>
              <a:gd name="connsiteY4" fmla="*/ 4673617 h 4917457"/>
              <a:gd name="connsiteX5" fmla="*/ 3312160 w 4754880"/>
              <a:gd name="connsiteY5" fmla="*/ 4632977 h 4917457"/>
              <a:gd name="connsiteX6" fmla="*/ 3108960 w 4754880"/>
              <a:gd name="connsiteY6" fmla="*/ 4531377 h 4917457"/>
              <a:gd name="connsiteX7" fmla="*/ 2966720 w 4754880"/>
              <a:gd name="connsiteY7" fmla="*/ 4490737 h 4917457"/>
              <a:gd name="connsiteX8" fmla="*/ 2661920 w 4754880"/>
              <a:gd name="connsiteY8" fmla="*/ 4389137 h 4917457"/>
              <a:gd name="connsiteX9" fmla="*/ 2458720 w 4754880"/>
              <a:gd name="connsiteY9" fmla="*/ 4348497 h 4917457"/>
              <a:gd name="connsiteX10" fmla="*/ 2377440 w 4754880"/>
              <a:gd name="connsiteY10" fmla="*/ 4328177 h 4917457"/>
              <a:gd name="connsiteX11" fmla="*/ 2275840 w 4754880"/>
              <a:gd name="connsiteY11" fmla="*/ 4307857 h 4917457"/>
              <a:gd name="connsiteX12" fmla="*/ 2194560 w 4754880"/>
              <a:gd name="connsiteY12" fmla="*/ 4287537 h 4917457"/>
              <a:gd name="connsiteX13" fmla="*/ 1849120 w 4754880"/>
              <a:gd name="connsiteY13" fmla="*/ 4246897 h 4917457"/>
              <a:gd name="connsiteX14" fmla="*/ 1727200 w 4754880"/>
              <a:gd name="connsiteY14" fmla="*/ 4226577 h 4917457"/>
              <a:gd name="connsiteX15" fmla="*/ 1544320 w 4754880"/>
              <a:gd name="connsiteY15" fmla="*/ 4206257 h 4917457"/>
              <a:gd name="connsiteX16" fmla="*/ 1483360 w 4754880"/>
              <a:gd name="connsiteY16" fmla="*/ 4165617 h 4917457"/>
              <a:gd name="connsiteX17" fmla="*/ 1422400 w 4754880"/>
              <a:gd name="connsiteY17" fmla="*/ 4145297 h 4917457"/>
              <a:gd name="connsiteX18" fmla="*/ 1300480 w 4754880"/>
              <a:gd name="connsiteY18" fmla="*/ 4064017 h 4917457"/>
              <a:gd name="connsiteX19" fmla="*/ 1239520 w 4754880"/>
              <a:gd name="connsiteY19" fmla="*/ 4023377 h 4917457"/>
              <a:gd name="connsiteX20" fmla="*/ 1178560 w 4754880"/>
              <a:gd name="connsiteY20" fmla="*/ 3982737 h 4917457"/>
              <a:gd name="connsiteX21" fmla="*/ 1056640 w 4754880"/>
              <a:gd name="connsiteY21" fmla="*/ 3942097 h 4917457"/>
              <a:gd name="connsiteX22" fmla="*/ 995680 w 4754880"/>
              <a:gd name="connsiteY22" fmla="*/ 3921777 h 4917457"/>
              <a:gd name="connsiteX23" fmla="*/ 812800 w 4754880"/>
              <a:gd name="connsiteY23" fmla="*/ 3820177 h 4917457"/>
              <a:gd name="connsiteX24" fmla="*/ 711200 w 4754880"/>
              <a:gd name="connsiteY24" fmla="*/ 3698257 h 4917457"/>
              <a:gd name="connsiteX25" fmla="*/ 650240 w 4754880"/>
              <a:gd name="connsiteY25" fmla="*/ 3637297 h 4917457"/>
              <a:gd name="connsiteX26" fmla="*/ 508000 w 4754880"/>
              <a:gd name="connsiteY26" fmla="*/ 3454417 h 4917457"/>
              <a:gd name="connsiteX27" fmla="*/ 447040 w 4754880"/>
              <a:gd name="connsiteY27" fmla="*/ 3413777 h 4917457"/>
              <a:gd name="connsiteX28" fmla="*/ 426720 w 4754880"/>
              <a:gd name="connsiteY28" fmla="*/ 3352817 h 4917457"/>
              <a:gd name="connsiteX29" fmla="*/ 345440 w 4754880"/>
              <a:gd name="connsiteY29" fmla="*/ 3230897 h 4917457"/>
              <a:gd name="connsiteX30" fmla="*/ 304800 w 4754880"/>
              <a:gd name="connsiteY30" fmla="*/ 3108977 h 4917457"/>
              <a:gd name="connsiteX31" fmla="*/ 223520 w 4754880"/>
              <a:gd name="connsiteY31" fmla="*/ 2987057 h 4917457"/>
              <a:gd name="connsiteX32" fmla="*/ 182880 w 4754880"/>
              <a:gd name="connsiteY32" fmla="*/ 2926097 h 4917457"/>
              <a:gd name="connsiteX33" fmla="*/ 142240 w 4754880"/>
              <a:gd name="connsiteY33" fmla="*/ 2702577 h 4917457"/>
              <a:gd name="connsiteX34" fmla="*/ 81280 w 4754880"/>
              <a:gd name="connsiteY34" fmla="*/ 2519697 h 4917457"/>
              <a:gd name="connsiteX35" fmla="*/ 60960 w 4754880"/>
              <a:gd name="connsiteY35" fmla="*/ 2458737 h 4917457"/>
              <a:gd name="connsiteX36" fmla="*/ 40640 w 4754880"/>
              <a:gd name="connsiteY36" fmla="*/ 2336817 h 4917457"/>
              <a:gd name="connsiteX37" fmla="*/ 20320 w 4754880"/>
              <a:gd name="connsiteY37" fmla="*/ 1645937 h 4917457"/>
              <a:gd name="connsiteX38" fmla="*/ 0 w 4754880"/>
              <a:gd name="connsiteY38" fmla="*/ 1402097 h 4917457"/>
              <a:gd name="connsiteX39" fmla="*/ 20320 w 4754880"/>
              <a:gd name="connsiteY39" fmla="*/ 609617 h 4917457"/>
              <a:gd name="connsiteX40" fmla="*/ 60960 w 4754880"/>
              <a:gd name="connsiteY40" fmla="*/ 487697 h 4917457"/>
              <a:gd name="connsiteX41" fmla="*/ 101600 w 4754880"/>
              <a:gd name="connsiteY41" fmla="*/ 426737 h 4917457"/>
              <a:gd name="connsiteX42" fmla="*/ 121920 w 4754880"/>
              <a:gd name="connsiteY42" fmla="*/ 365777 h 4917457"/>
              <a:gd name="connsiteX43" fmla="*/ 162560 w 4754880"/>
              <a:gd name="connsiteY43" fmla="*/ 304817 h 4917457"/>
              <a:gd name="connsiteX44" fmla="*/ 182880 w 4754880"/>
              <a:gd name="connsiteY44" fmla="*/ 243857 h 4917457"/>
              <a:gd name="connsiteX45" fmla="*/ 264160 w 4754880"/>
              <a:gd name="connsiteY45" fmla="*/ 121937 h 4917457"/>
              <a:gd name="connsiteX46" fmla="*/ 386080 w 4754880"/>
              <a:gd name="connsiteY46" fmla="*/ 81297 h 4917457"/>
              <a:gd name="connsiteX47" fmla="*/ 447040 w 4754880"/>
              <a:gd name="connsiteY47" fmla="*/ 40657 h 4917457"/>
              <a:gd name="connsiteX48" fmla="*/ 589280 w 4754880"/>
              <a:gd name="connsiteY48" fmla="*/ 17 h 491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754880" h="4917457">
                <a:moveTo>
                  <a:pt x="4754880" y="4917457"/>
                </a:moveTo>
                <a:cubicBezTo>
                  <a:pt x="4700693" y="4910684"/>
                  <a:pt x="4646723" y="4901868"/>
                  <a:pt x="4592320" y="4897137"/>
                </a:cubicBezTo>
                <a:cubicBezTo>
                  <a:pt x="4490877" y="4888316"/>
                  <a:pt x="4387368" y="4896787"/>
                  <a:pt x="4287520" y="4876817"/>
                </a:cubicBezTo>
                <a:cubicBezTo>
                  <a:pt x="4148835" y="4849080"/>
                  <a:pt x="4019183" y="4785578"/>
                  <a:pt x="3881120" y="4754897"/>
                </a:cubicBezTo>
                <a:lnTo>
                  <a:pt x="3515360" y="4673617"/>
                </a:lnTo>
                <a:cubicBezTo>
                  <a:pt x="3447819" y="4659144"/>
                  <a:pt x="3312160" y="4632977"/>
                  <a:pt x="3312160" y="4632977"/>
                </a:cubicBezTo>
                <a:cubicBezTo>
                  <a:pt x="3244427" y="4599110"/>
                  <a:pt x="3178984" y="4560210"/>
                  <a:pt x="3108960" y="4531377"/>
                </a:cubicBezTo>
                <a:cubicBezTo>
                  <a:pt x="3063364" y="4512602"/>
                  <a:pt x="3013500" y="4506330"/>
                  <a:pt x="2966720" y="4490737"/>
                </a:cubicBezTo>
                <a:cubicBezTo>
                  <a:pt x="2664252" y="4389914"/>
                  <a:pt x="2939675" y="4464888"/>
                  <a:pt x="2661920" y="4389137"/>
                </a:cubicBezTo>
                <a:cubicBezTo>
                  <a:pt x="2532125" y="4353738"/>
                  <a:pt x="2620793" y="4380912"/>
                  <a:pt x="2458720" y="4348497"/>
                </a:cubicBezTo>
                <a:cubicBezTo>
                  <a:pt x="2431335" y="4343020"/>
                  <a:pt x="2404702" y="4334235"/>
                  <a:pt x="2377440" y="4328177"/>
                </a:cubicBezTo>
                <a:cubicBezTo>
                  <a:pt x="2343725" y="4320685"/>
                  <a:pt x="2309555" y="4315349"/>
                  <a:pt x="2275840" y="4307857"/>
                </a:cubicBezTo>
                <a:cubicBezTo>
                  <a:pt x="2248578" y="4301799"/>
                  <a:pt x="2221945" y="4293014"/>
                  <a:pt x="2194560" y="4287537"/>
                </a:cubicBezTo>
                <a:cubicBezTo>
                  <a:pt x="2030760" y="4254777"/>
                  <a:pt x="2055716" y="4271202"/>
                  <a:pt x="1849120" y="4246897"/>
                </a:cubicBezTo>
                <a:cubicBezTo>
                  <a:pt x="1808202" y="4242083"/>
                  <a:pt x="1768039" y="4232022"/>
                  <a:pt x="1727200" y="4226577"/>
                </a:cubicBezTo>
                <a:cubicBezTo>
                  <a:pt x="1666403" y="4218471"/>
                  <a:pt x="1605280" y="4213030"/>
                  <a:pt x="1544320" y="4206257"/>
                </a:cubicBezTo>
                <a:cubicBezTo>
                  <a:pt x="1524000" y="4192710"/>
                  <a:pt x="1505203" y="4176539"/>
                  <a:pt x="1483360" y="4165617"/>
                </a:cubicBezTo>
                <a:cubicBezTo>
                  <a:pt x="1464202" y="4156038"/>
                  <a:pt x="1441124" y="4155699"/>
                  <a:pt x="1422400" y="4145297"/>
                </a:cubicBezTo>
                <a:cubicBezTo>
                  <a:pt x="1379703" y="4121577"/>
                  <a:pt x="1341120" y="4091110"/>
                  <a:pt x="1300480" y="4064017"/>
                </a:cubicBezTo>
                <a:lnTo>
                  <a:pt x="1239520" y="4023377"/>
                </a:lnTo>
                <a:cubicBezTo>
                  <a:pt x="1219200" y="4009830"/>
                  <a:pt x="1201728" y="3990460"/>
                  <a:pt x="1178560" y="3982737"/>
                </a:cubicBezTo>
                <a:lnTo>
                  <a:pt x="1056640" y="3942097"/>
                </a:lnTo>
                <a:lnTo>
                  <a:pt x="995680" y="3921777"/>
                </a:lnTo>
                <a:cubicBezTo>
                  <a:pt x="919024" y="3896225"/>
                  <a:pt x="882671" y="3890048"/>
                  <a:pt x="812800" y="3820177"/>
                </a:cubicBezTo>
                <a:cubicBezTo>
                  <a:pt x="634704" y="3642081"/>
                  <a:pt x="852651" y="3867998"/>
                  <a:pt x="711200" y="3698257"/>
                </a:cubicBezTo>
                <a:cubicBezTo>
                  <a:pt x="692803" y="3676181"/>
                  <a:pt x="667883" y="3659980"/>
                  <a:pt x="650240" y="3637297"/>
                </a:cubicBezTo>
                <a:cubicBezTo>
                  <a:pt x="566768" y="3529976"/>
                  <a:pt x="595409" y="3527257"/>
                  <a:pt x="508000" y="3454417"/>
                </a:cubicBezTo>
                <a:cubicBezTo>
                  <a:pt x="489239" y="3438783"/>
                  <a:pt x="467360" y="3427324"/>
                  <a:pt x="447040" y="3413777"/>
                </a:cubicBezTo>
                <a:cubicBezTo>
                  <a:pt x="440267" y="3393457"/>
                  <a:pt x="437122" y="3371541"/>
                  <a:pt x="426720" y="3352817"/>
                </a:cubicBezTo>
                <a:cubicBezTo>
                  <a:pt x="403000" y="3310120"/>
                  <a:pt x="360886" y="3277234"/>
                  <a:pt x="345440" y="3230897"/>
                </a:cubicBezTo>
                <a:cubicBezTo>
                  <a:pt x="331893" y="3190257"/>
                  <a:pt x="328562" y="3144621"/>
                  <a:pt x="304800" y="3108977"/>
                </a:cubicBezTo>
                <a:lnTo>
                  <a:pt x="223520" y="2987057"/>
                </a:lnTo>
                <a:lnTo>
                  <a:pt x="182880" y="2926097"/>
                </a:lnTo>
                <a:cubicBezTo>
                  <a:pt x="168569" y="2825918"/>
                  <a:pt x="168370" y="2789676"/>
                  <a:pt x="142240" y="2702577"/>
                </a:cubicBezTo>
                <a:lnTo>
                  <a:pt x="81280" y="2519697"/>
                </a:lnTo>
                <a:cubicBezTo>
                  <a:pt x="74507" y="2499377"/>
                  <a:pt x="64481" y="2479865"/>
                  <a:pt x="60960" y="2458737"/>
                </a:cubicBezTo>
                <a:lnTo>
                  <a:pt x="40640" y="2336817"/>
                </a:lnTo>
                <a:cubicBezTo>
                  <a:pt x="33867" y="2106524"/>
                  <a:pt x="30328" y="1876112"/>
                  <a:pt x="20320" y="1645937"/>
                </a:cubicBezTo>
                <a:cubicBezTo>
                  <a:pt x="16777" y="1564452"/>
                  <a:pt x="0" y="1483659"/>
                  <a:pt x="0" y="1402097"/>
                </a:cubicBezTo>
                <a:cubicBezTo>
                  <a:pt x="0" y="1137850"/>
                  <a:pt x="2743" y="873279"/>
                  <a:pt x="20320" y="609617"/>
                </a:cubicBezTo>
                <a:cubicBezTo>
                  <a:pt x="23170" y="566874"/>
                  <a:pt x="37198" y="523341"/>
                  <a:pt x="60960" y="487697"/>
                </a:cubicBezTo>
                <a:cubicBezTo>
                  <a:pt x="74507" y="467377"/>
                  <a:pt x="90678" y="448580"/>
                  <a:pt x="101600" y="426737"/>
                </a:cubicBezTo>
                <a:cubicBezTo>
                  <a:pt x="111179" y="407579"/>
                  <a:pt x="112341" y="384935"/>
                  <a:pt x="121920" y="365777"/>
                </a:cubicBezTo>
                <a:cubicBezTo>
                  <a:pt x="132842" y="343934"/>
                  <a:pt x="151638" y="326660"/>
                  <a:pt x="162560" y="304817"/>
                </a:cubicBezTo>
                <a:cubicBezTo>
                  <a:pt x="172139" y="285659"/>
                  <a:pt x="172478" y="262581"/>
                  <a:pt x="182880" y="243857"/>
                </a:cubicBezTo>
                <a:cubicBezTo>
                  <a:pt x="206600" y="201160"/>
                  <a:pt x="217823" y="137383"/>
                  <a:pt x="264160" y="121937"/>
                </a:cubicBezTo>
                <a:cubicBezTo>
                  <a:pt x="304800" y="108390"/>
                  <a:pt x="350436" y="105059"/>
                  <a:pt x="386080" y="81297"/>
                </a:cubicBezTo>
                <a:cubicBezTo>
                  <a:pt x="406400" y="67750"/>
                  <a:pt x="424723" y="50576"/>
                  <a:pt x="447040" y="40657"/>
                </a:cubicBezTo>
                <a:cubicBezTo>
                  <a:pt x="543299" y="-2125"/>
                  <a:pt x="531195" y="17"/>
                  <a:pt x="589280" y="1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1219200" y="3118592"/>
            <a:ext cx="2661920" cy="2916448"/>
          </a:xfrm>
          <a:custGeom>
            <a:avLst/>
            <a:gdLst>
              <a:gd name="connsiteX0" fmla="*/ 2661920 w 2661920"/>
              <a:gd name="connsiteY0" fmla="*/ 2987040 h 2987040"/>
              <a:gd name="connsiteX1" fmla="*/ 2235200 w 2661920"/>
              <a:gd name="connsiteY1" fmla="*/ 2946400 h 2987040"/>
              <a:gd name="connsiteX2" fmla="*/ 2092960 w 2661920"/>
              <a:gd name="connsiteY2" fmla="*/ 2905760 h 2987040"/>
              <a:gd name="connsiteX3" fmla="*/ 1950720 w 2661920"/>
              <a:gd name="connsiteY3" fmla="*/ 2844800 h 2987040"/>
              <a:gd name="connsiteX4" fmla="*/ 1747520 w 2661920"/>
              <a:gd name="connsiteY4" fmla="*/ 2804160 h 2987040"/>
              <a:gd name="connsiteX5" fmla="*/ 1625600 w 2661920"/>
              <a:gd name="connsiteY5" fmla="*/ 2783840 h 2987040"/>
              <a:gd name="connsiteX6" fmla="*/ 1483360 w 2661920"/>
              <a:gd name="connsiteY6" fmla="*/ 2743200 h 2987040"/>
              <a:gd name="connsiteX7" fmla="*/ 1158240 w 2661920"/>
              <a:gd name="connsiteY7" fmla="*/ 2702560 h 2987040"/>
              <a:gd name="connsiteX8" fmla="*/ 1036320 w 2661920"/>
              <a:gd name="connsiteY8" fmla="*/ 2661920 h 2987040"/>
              <a:gd name="connsiteX9" fmla="*/ 975360 w 2661920"/>
              <a:gd name="connsiteY9" fmla="*/ 2641600 h 2987040"/>
              <a:gd name="connsiteX10" fmla="*/ 853440 w 2661920"/>
              <a:gd name="connsiteY10" fmla="*/ 2560320 h 2987040"/>
              <a:gd name="connsiteX11" fmla="*/ 792480 w 2661920"/>
              <a:gd name="connsiteY11" fmla="*/ 2499360 h 2987040"/>
              <a:gd name="connsiteX12" fmla="*/ 731520 w 2661920"/>
              <a:gd name="connsiteY12" fmla="*/ 2458720 h 2987040"/>
              <a:gd name="connsiteX13" fmla="*/ 690880 w 2661920"/>
              <a:gd name="connsiteY13" fmla="*/ 2397760 h 2987040"/>
              <a:gd name="connsiteX14" fmla="*/ 629920 w 2661920"/>
              <a:gd name="connsiteY14" fmla="*/ 2377440 h 2987040"/>
              <a:gd name="connsiteX15" fmla="*/ 568960 w 2661920"/>
              <a:gd name="connsiteY15" fmla="*/ 2336800 h 2987040"/>
              <a:gd name="connsiteX16" fmla="*/ 447040 w 2661920"/>
              <a:gd name="connsiteY16" fmla="*/ 2275840 h 2987040"/>
              <a:gd name="connsiteX17" fmla="*/ 406400 w 2661920"/>
              <a:gd name="connsiteY17" fmla="*/ 2214880 h 2987040"/>
              <a:gd name="connsiteX18" fmla="*/ 365760 w 2661920"/>
              <a:gd name="connsiteY18" fmla="*/ 2072640 h 2987040"/>
              <a:gd name="connsiteX19" fmla="*/ 345440 w 2661920"/>
              <a:gd name="connsiteY19" fmla="*/ 2011680 h 2987040"/>
              <a:gd name="connsiteX20" fmla="*/ 304800 w 2661920"/>
              <a:gd name="connsiteY20" fmla="*/ 1950720 h 2987040"/>
              <a:gd name="connsiteX21" fmla="*/ 203200 w 2661920"/>
              <a:gd name="connsiteY21" fmla="*/ 1767840 h 2987040"/>
              <a:gd name="connsiteX22" fmla="*/ 182880 w 2661920"/>
              <a:gd name="connsiteY22" fmla="*/ 1706880 h 2987040"/>
              <a:gd name="connsiteX23" fmla="*/ 142240 w 2661920"/>
              <a:gd name="connsiteY23" fmla="*/ 1645920 h 2987040"/>
              <a:gd name="connsiteX24" fmla="*/ 101600 w 2661920"/>
              <a:gd name="connsiteY24" fmla="*/ 1524000 h 2987040"/>
              <a:gd name="connsiteX25" fmla="*/ 81280 w 2661920"/>
              <a:gd name="connsiteY25" fmla="*/ 1463040 h 2987040"/>
              <a:gd name="connsiteX26" fmla="*/ 60960 w 2661920"/>
              <a:gd name="connsiteY26" fmla="*/ 1300480 h 2987040"/>
              <a:gd name="connsiteX27" fmla="*/ 40640 w 2661920"/>
              <a:gd name="connsiteY27" fmla="*/ 1239520 h 2987040"/>
              <a:gd name="connsiteX28" fmla="*/ 20320 w 2661920"/>
              <a:gd name="connsiteY28" fmla="*/ 934720 h 2987040"/>
              <a:gd name="connsiteX29" fmla="*/ 0 w 2661920"/>
              <a:gd name="connsiteY29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61920" h="2987040">
                <a:moveTo>
                  <a:pt x="2661920" y="2987040"/>
                </a:moveTo>
                <a:cubicBezTo>
                  <a:pt x="2519680" y="2973493"/>
                  <a:pt x="2373817" y="2981054"/>
                  <a:pt x="2235200" y="2946400"/>
                </a:cubicBezTo>
                <a:cubicBezTo>
                  <a:pt x="2193954" y="2936089"/>
                  <a:pt x="2133772" y="2923251"/>
                  <a:pt x="2092960" y="2905760"/>
                </a:cubicBezTo>
                <a:cubicBezTo>
                  <a:pt x="2022027" y="2875360"/>
                  <a:pt x="2019554" y="2860685"/>
                  <a:pt x="1950720" y="2844800"/>
                </a:cubicBezTo>
                <a:cubicBezTo>
                  <a:pt x="1883414" y="2829268"/>
                  <a:pt x="1815655" y="2815516"/>
                  <a:pt x="1747520" y="2804160"/>
                </a:cubicBezTo>
                <a:cubicBezTo>
                  <a:pt x="1706880" y="2797387"/>
                  <a:pt x="1665819" y="2792778"/>
                  <a:pt x="1625600" y="2783840"/>
                </a:cubicBezTo>
                <a:cubicBezTo>
                  <a:pt x="1429738" y="2740315"/>
                  <a:pt x="1726766" y="2787456"/>
                  <a:pt x="1483360" y="2743200"/>
                </a:cubicBezTo>
                <a:cubicBezTo>
                  <a:pt x="1392236" y="2726632"/>
                  <a:pt x="1245504" y="2712256"/>
                  <a:pt x="1158240" y="2702560"/>
                </a:cubicBezTo>
                <a:lnTo>
                  <a:pt x="1036320" y="2661920"/>
                </a:lnTo>
                <a:lnTo>
                  <a:pt x="975360" y="2641600"/>
                </a:lnTo>
                <a:cubicBezTo>
                  <a:pt x="780892" y="2447132"/>
                  <a:pt x="1029884" y="2677950"/>
                  <a:pt x="853440" y="2560320"/>
                </a:cubicBezTo>
                <a:cubicBezTo>
                  <a:pt x="829530" y="2544380"/>
                  <a:pt x="814556" y="2517757"/>
                  <a:pt x="792480" y="2499360"/>
                </a:cubicBezTo>
                <a:cubicBezTo>
                  <a:pt x="773719" y="2483726"/>
                  <a:pt x="751840" y="2472267"/>
                  <a:pt x="731520" y="2458720"/>
                </a:cubicBezTo>
                <a:cubicBezTo>
                  <a:pt x="717973" y="2438400"/>
                  <a:pt x="709950" y="2413016"/>
                  <a:pt x="690880" y="2397760"/>
                </a:cubicBezTo>
                <a:cubicBezTo>
                  <a:pt x="674154" y="2384380"/>
                  <a:pt x="649078" y="2387019"/>
                  <a:pt x="629920" y="2377440"/>
                </a:cubicBezTo>
                <a:cubicBezTo>
                  <a:pt x="608077" y="2366518"/>
                  <a:pt x="590803" y="2347722"/>
                  <a:pt x="568960" y="2336800"/>
                </a:cubicBezTo>
                <a:cubicBezTo>
                  <a:pt x="400703" y="2252672"/>
                  <a:pt x="621743" y="2392309"/>
                  <a:pt x="447040" y="2275840"/>
                </a:cubicBezTo>
                <a:cubicBezTo>
                  <a:pt x="433493" y="2255520"/>
                  <a:pt x="417322" y="2236723"/>
                  <a:pt x="406400" y="2214880"/>
                </a:cubicBezTo>
                <a:cubicBezTo>
                  <a:pt x="390160" y="2182400"/>
                  <a:pt x="374441" y="2103023"/>
                  <a:pt x="365760" y="2072640"/>
                </a:cubicBezTo>
                <a:cubicBezTo>
                  <a:pt x="359876" y="2052045"/>
                  <a:pt x="355019" y="2030838"/>
                  <a:pt x="345440" y="2011680"/>
                </a:cubicBezTo>
                <a:cubicBezTo>
                  <a:pt x="334518" y="1989837"/>
                  <a:pt x="314719" y="1973037"/>
                  <a:pt x="304800" y="1950720"/>
                </a:cubicBezTo>
                <a:cubicBezTo>
                  <a:pt x="225236" y="1771701"/>
                  <a:pt x="314466" y="1879106"/>
                  <a:pt x="203200" y="1767840"/>
                </a:cubicBezTo>
                <a:cubicBezTo>
                  <a:pt x="196427" y="1747520"/>
                  <a:pt x="192459" y="1726038"/>
                  <a:pt x="182880" y="1706880"/>
                </a:cubicBezTo>
                <a:cubicBezTo>
                  <a:pt x="171958" y="1685037"/>
                  <a:pt x="152159" y="1668237"/>
                  <a:pt x="142240" y="1645920"/>
                </a:cubicBezTo>
                <a:cubicBezTo>
                  <a:pt x="124842" y="1606774"/>
                  <a:pt x="115147" y="1564640"/>
                  <a:pt x="101600" y="1524000"/>
                </a:cubicBezTo>
                <a:lnTo>
                  <a:pt x="81280" y="1463040"/>
                </a:lnTo>
                <a:cubicBezTo>
                  <a:pt x="74507" y="1408853"/>
                  <a:pt x="70729" y="1354208"/>
                  <a:pt x="60960" y="1300480"/>
                </a:cubicBezTo>
                <a:cubicBezTo>
                  <a:pt x="57128" y="1279406"/>
                  <a:pt x="43005" y="1260808"/>
                  <a:pt x="40640" y="1239520"/>
                </a:cubicBezTo>
                <a:cubicBezTo>
                  <a:pt x="29395" y="1138317"/>
                  <a:pt x="27093" y="1036320"/>
                  <a:pt x="20320" y="934720"/>
                </a:cubicBezTo>
                <a:cubicBezTo>
                  <a:pt x="13396" y="623150"/>
                  <a:pt x="0" y="31164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1239520" y="3169920"/>
            <a:ext cx="4003040" cy="2865120"/>
          </a:xfrm>
          <a:custGeom>
            <a:avLst/>
            <a:gdLst>
              <a:gd name="connsiteX0" fmla="*/ 4003040 w 4003040"/>
              <a:gd name="connsiteY0" fmla="*/ 2865120 h 2865120"/>
              <a:gd name="connsiteX1" fmla="*/ 3901440 w 4003040"/>
              <a:gd name="connsiteY1" fmla="*/ 2844800 h 2865120"/>
              <a:gd name="connsiteX2" fmla="*/ 3840480 w 4003040"/>
              <a:gd name="connsiteY2" fmla="*/ 2804160 h 2865120"/>
              <a:gd name="connsiteX3" fmla="*/ 3738880 w 4003040"/>
              <a:gd name="connsiteY3" fmla="*/ 2783840 h 2865120"/>
              <a:gd name="connsiteX4" fmla="*/ 3535680 w 4003040"/>
              <a:gd name="connsiteY4" fmla="*/ 2743200 h 2865120"/>
              <a:gd name="connsiteX5" fmla="*/ 3413760 w 4003040"/>
              <a:gd name="connsiteY5" fmla="*/ 2702560 h 2865120"/>
              <a:gd name="connsiteX6" fmla="*/ 3352800 w 4003040"/>
              <a:gd name="connsiteY6" fmla="*/ 2661920 h 2865120"/>
              <a:gd name="connsiteX7" fmla="*/ 3210560 w 4003040"/>
              <a:gd name="connsiteY7" fmla="*/ 2621280 h 2865120"/>
              <a:gd name="connsiteX8" fmla="*/ 3088640 w 4003040"/>
              <a:gd name="connsiteY8" fmla="*/ 2540000 h 2865120"/>
              <a:gd name="connsiteX9" fmla="*/ 2987040 w 4003040"/>
              <a:gd name="connsiteY9" fmla="*/ 2519680 h 2865120"/>
              <a:gd name="connsiteX10" fmla="*/ 2865120 w 4003040"/>
              <a:gd name="connsiteY10" fmla="*/ 2479040 h 2865120"/>
              <a:gd name="connsiteX11" fmla="*/ 2702560 w 4003040"/>
              <a:gd name="connsiteY11" fmla="*/ 2438400 h 2865120"/>
              <a:gd name="connsiteX12" fmla="*/ 2641600 w 4003040"/>
              <a:gd name="connsiteY12" fmla="*/ 2397760 h 2865120"/>
              <a:gd name="connsiteX13" fmla="*/ 2479040 w 4003040"/>
              <a:gd name="connsiteY13" fmla="*/ 2377440 h 2865120"/>
              <a:gd name="connsiteX14" fmla="*/ 2336800 w 4003040"/>
              <a:gd name="connsiteY14" fmla="*/ 2336800 h 2865120"/>
              <a:gd name="connsiteX15" fmla="*/ 2214880 w 4003040"/>
              <a:gd name="connsiteY15" fmla="*/ 2316480 h 2865120"/>
              <a:gd name="connsiteX16" fmla="*/ 2153920 w 4003040"/>
              <a:gd name="connsiteY16" fmla="*/ 2296160 h 2865120"/>
              <a:gd name="connsiteX17" fmla="*/ 2072640 w 4003040"/>
              <a:gd name="connsiteY17" fmla="*/ 2275840 h 2865120"/>
              <a:gd name="connsiteX18" fmla="*/ 2011680 w 4003040"/>
              <a:gd name="connsiteY18" fmla="*/ 2235200 h 2865120"/>
              <a:gd name="connsiteX19" fmla="*/ 1950720 w 4003040"/>
              <a:gd name="connsiteY19" fmla="*/ 2214880 h 2865120"/>
              <a:gd name="connsiteX20" fmla="*/ 1828800 w 4003040"/>
              <a:gd name="connsiteY20" fmla="*/ 2133600 h 2865120"/>
              <a:gd name="connsiteX21" fmla="*/ 1625600 w 4003040"/>
              <a:gd name="connsiteY21" fmla="*/ 2072640 h 2865120"/>
              <a:gd name="connsiteX22" fmla="*/ 1442720 w 4003040"/>
              <a:gd name="connsiteY22" fmla="*/ 2011680 h 2865120"/>
              <a:gd name="connsiteX23" fmla="*/ 1361440 w 4003040"/>
              <a:gd name="connsiteY23" fmla="*/ 1971040 h 2865120"/>
              <a:gd name="connsiteX24" fmla="*/ 1300480 w 4003040"/>
              <a:gd name="connsiteY24" fmla="*/ 1950720 h 2865120"/>
              <a:gd name="connsiteX25" fmla="*/ 1239520 w 4003040"/>
              <a:gd name="connsiteY25" fmla="*/ 1910080 h 2865120"/>
              <a:gd name="connsiteX26" fmla="*/ 1016000 w 4003040"/>
              <a:gd name="connsiteY26" fmla="*/ 1849120 h 2865120"/>
              <a:gd name="connsiteX27" fmla="*/ 894080 w 4003040"/>
              <a:gd name="connsiteY27" fmla="*/ 1788160 h 2865120"/>
              <a:gd name="connsiteX28" fmla="*/ 812800 w 4003040"/>
              <a:gd name="connsiteY28" fmla="*/ 1666240 h 2865120"/>
              <a:gd name="connsiteX29" fmla="*/ 792480 w 4003040"/>
              <a:gd name="connsiteY29" fmla="*/ 1605280 h 2865120"/>
              <a:gd name="connsiteX30" fmla="*/ 731520 w 4003040"/>
              <a:gd name="connsiteY30" fmla="*/ 1544320 h 2865120"/>
              <a:gd name="connsiteX31" fmla="*/ 650240 w 4003040"/>
              <a:gd name="connsiteY31" fmla="*/ 1300480 h 2865120"/>
              <a:gd name="connsiteX32" fmla="*/ 629920 w 4003040"/>
              <a:gd name="connsiteY32" fmla="*/ 1239520 h 2865120"/>
              <a:gd name="connsiteX33" fmla="*/ 609600 w 4003040"/>
              <a:gd name="connsiteY33" fmla="*/ 1178560 h 2865120"/>
              <a:gd name="connsiteX34" fmla="*/ 568960 w 4003040"/>
              <a:gd name="connsiteY34" fmla="*/ 1117600 h 2865120"/>
              <a:gd name="connsiteX35" fmla="*/ 548640 w 4003040"/>
              <a:gd name="connsiteY35" fmla="*/ 1056640 h 2865120"/>
              <a:gd name="connsiteX36" fmla="*/ 447040 w 4003040"/>
              <a:gd name="connsiteY36" fmla="*/ 934720 h 2865120"/>
              <a:gd name="connsiteX37" fmla="*/ 386080 w 4003040"/>
              <a:gd name="connsiteY37" fmla="*/ 812800 h 2865120"/>
              <a:gd name="connsiteX38" fmla="*/ 345440 w 4003040"/>
              <a:gd name="connsiteY38" fmla="*/ 690880 h 2865120"/>
              <a:gd name="connsiteX39" fmla="*/ 304800 w 4003040"/>
              <a:gd name="connsiteY39" fmla="*/ 629920 h 2865120"/>
              <a:gd name="connsiteX40" fmla="*/ 264160 w 4003040"/>
              <a:gd name="connsiteY40" fmla="*/ 508000 h 2865120"/>
              <a:gd name="connsiteX41" fmla="*/ 243840 w 4003040"/>
              <a:gd name="connsiteY41" fmla="*/ 447040 h 2865120"/>
              <a:gd name="connsiteX42" fmla="*/ 162560 w 4003040"/>
              <a:gd name="connsiteY42" fmla="*/ 325120 h 2865120"/>
              <a:gd name="connsiteX43" fmla="*/ 121920 w 4003040"/>
              <a:gd name="connsiteY43" fmla="*/ 203200 h 2865120"/>
              <a:gd name="connsiteX44" fmla="*/ 101600 w 4003040"/>
              <a:gd name="connsiteY44" fmla="*/ 142240 h 2865120"/>
              <a:gd name="connsiteX45" fmla="*/ 0 w 4003040"/>
              <a:gd name="connsiteY45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003040" h="2865120">
                <a:moveTo>
                  <a:pt x="4003040" y="2865120"/>
                </a:moveTo>
                <a:cubicBezTo>
                  <a:pt x="3969173" y="2858347"/>
                  <a:pt x="3933778" y="2856927"/>
                  <a:pt x="3901440" y="2844800"/>
                </a:cubicBezTo>
                <a:cubicBezTo>
                  <a:pt x="3878573" y="2836225"/>
                  <a:pt x="3863347" y="2812735"/>
                  <a:pt x="3840480" y="2804160"/>
                </a:cubicBezTo>
                <a:cubicBezTo>
                  <a:pt x="3808142" y="2792033"/>
                  <a:pt x="3772860" y="2790018"/>
                  <a:pt x="3738880" y="2783840"/>
                </a:cubicBezTo>
                <a:cubicBezTo>
                  <a:pt x="3645930" y="2766940"/>
                  <a:pt x="3618621" y="2768082"/>
                  <a:pt x="3535680" y="2743200"/>
                </a:cubicBezTo>
                <a:cubicBezTo>
                  <a:pt x="3494648" y="2730890"/>
                  <a:pt x="3449404" y="2726322"/>
                  <a:pt x="3413760" y="2702560"/>
                </a:cubicBezTo>
                <a:cubicBezTo>
                  <a:pt x="3393440" y="2689013"/>
                  <a:pt x="3375247" y="2671540"/>
                  <a:pt x="3352800" y="2661920"/>
                </a:cubicBezTo>
                <a:cubicBezTo>
                  <a:pt x="3306765" y="2642191"/>
                  <a:pt x="3255045" y="2645994"/>
                  <a:pt x="3210560" y="2621280"/>
                </a:cubicBezTo>
                <a:cubicBezTo>
                  <a:pt x="3167863" y="2597560"/>
                  <a:pt x="3136535" y="2549579"/>
                  <a:pt x="3088640" y="2540000"/>
                </a:cubicBezTo>
                <a:cubicBezTo>
                  <a:pt x="3054773" y="2533227"/>
                  <a:pt x="3020360" y="2528767"/>
                  <a:pt x="2987040" y="2519680"/>
                </a:cubicBezTo>
                <a:cubicBezTo>
                  <a:pt x="2945711" y="2508408"/>
                  <a:pt x="2907126" y="2487441"/>
                  <a:pt x="2865120" y="2479040"/>
                </a:cubicBezTo>
                <a:cubicBezTo>
                  <a:pt x="2826476" y="2471311"/>
                  <a:pt x="2744216" y="2459228"/>
                  <a:pt x="2702560" y="2438400"/>
                </a:cubicBezTo>
                <a:cubicBezTo>
                  <a:pt x="2680717" y="2427478"/>
                  <a:pt x="2665161" y="2404186"/>
                  <a:pt x="2641600" y="2397760"/>
                </a:cubicBezTo>
                <a:cubicBezTo>
                  <a:pt x="2588916" y="2383392"/>
                  <a:pt x="2532905" y="2386418"/>
                  <a:pt x="2479040" y="2377440"/>
                </a:cubicBezTo>
                <a:cubicBezTo>
                  <a:pt x="2302018" y="2347936"/>
                  <a:pt x="2481748" y="2369011"/>
                  <a:pt x="2336800" y="2336800"/>
                </a:cubicBezTo>
                <a:cubicBezTo>
                  <a:pt x="2296581" y="2327862"/>
                  <a:pt x="2255099" y="2325418"/>
                  <a:pt x="2214880" y="2316480"/>
                </a:cubicBezTo>
                <a:cubicBezTo>
                  <a:pt x="2193971" y="2311834"/>
                  <a:pt x="2174515" y="2302044"/>
                  <a:pt x="2153920" y="2296160"/>
                </a:cubicBezTo>
                <a:cubicBezTo>
                  <a:pt x="2127067" y="2288488"/>
                  <a:pt x="2099733" y="2282613"/>
                  <a:pt x="2072640" y="2275840"/>
                </a:cubicBezTo>
                <a:cubicBezTo>
                  <a:pt x="2052320" y="2262293"/>
                  <a:pt x="2033523" y="2246122"/>
                  <a:pt x="2011680" y="2235200"/>
                </a:cubicBezTo>
                <a:cubicBezTo>
                  <a:pt x="1992522" y="2225621"/>
                  <a:pt x="1969444" y="2225282"/>
                  <a:pt x="1950720" y="2214880"/>
                </a:cubicBezTo>
                <a:cubicBezTo>
                  <a:pt x="1908023" y="2191160"/>
                  <a:pt x="1876185" y="2145446"/>
                  <a:pt x="1828800" y="2133600"/>
                </a:cubicBezTo>
                <a:cubicBezTo>
                  <a:pt x="1770463" y="2119016"/>
                  <a:pt x="1675071" y="2097376"/>
                  <a:pt x="1625600" y="2072640"/>
                </a:cubicBezTo>
                <a:cubicBezTo>
                  <a:pt x="1513429" y="2016554"/>
                  <a:pt x="1574023" y="2037941"/>
                  <a:pt x="1442720" y="2011680"/>
                </a:cubicBezTo>
                <a:cubicBezTo>
                  <a:pt x="1415627" y="1998133"/>
                  <a:pt x="1389282" y="1982972"/>
                  <a:pt x="1361440" y="1971040"/>
                </a:cubicBezTo>
                <a:cubicBezTo>
                  <a:pt x="1341753" y="1962603"/>
                  <a:pt x="1319638" y="1960299"/>
                  <a:pt x="1300480" y="1950720"/>
                </a:cubicBezTo>
                <a:cubicBezTo>
                  <a:pt x="1278637" y="1939798"/>
                  <a:pt x="1262387" y="1918655"/>
                  <a:pt x="1239520" y="1910080"/>
                </a:cubicBezTo>
                <a:cubicBezTo>
                  <a:pt x="1152277" y="1877364"/>
                  <a:pt x="1100775" y="1905637"/>
                  <a:pt x="1016000" y="1849120"/>
                </a:cubicBezTo>
                <a:cubicBezTo>
                  <a:pt x="937218" y="1796599"/>
                  <a:pt x="978208" y="1816203"/>
                  <a:pt x="894080" y="1788160"/>
                </a:cubicBezTo>
                <a:cubicBezTo>
                  <a:pt x="866987" y="1747520"/>
                  <a:pt x="828246" y="1712577"/>
                  <a:pt x="812800" y="1666240"/>
                </a:cubicBezTo>
                <a:cubicBezTo>
                  <a:pt x="806027" y="1645920"/>
                  <a:pt x="804361" y="1623102"/>
                  <a:pt x="792480" y="1605280"/>
                </a:cubicBezTo>
                <a:cubicBezTo>
                  <a:pt x="776540" y="1581370"/>
                  <a:pt x="751840" y="1564640"/>
                  <a:pt x="731520" y="1544320"/>
                </a:cubicBezTo>
                <a:lnTo>
                  <a:pt x="650240" y="1300480"/>
                </a:lnTo>
                <a:lnTo>
                  <a:pt x="629920" y="1239520"/>
                </a:lnTo>
                <a:cubicBezTo>
                  <a:pt x="623147" y="1219200"/>
                  <a:pt x="621481" y="1196382"/>
                  <a:pt x="609600" y="1178560"/>
                </a:cubicBezTo>
                <a:cubicBezTo>
                  <a:pt x="596053" y="1158240"/>
                  <a:pt x="579882" y="1139443"/>
                  <a:pt x="568960" y="1117600"/>
                </a:cubicBezTo>
                <a:cubicBezTo>
                  <a:pt x="559381" y="1098442"/>
                  <a:pt x="558219" y="1075798"/>
                  <a:pt x="548640" y="1056640"/>
                </a:cubicBezTo>
                <a:cubicBezTo>
                  <a:pt x="520350" y="1000060"/>
                  <a:pt x="491980" y="979660"/>
                  <a:pt x="447040" y="934720"/>
                </a:cubicBezTo>
                <a:cubicBezTo>
                  <a:pt x="372933" y="712399"/>
                  <a:pt x="491122" y="1049145"/>
                  <a:pt x="386080" y="812800"/>
                </a:cubicBezTo>
                <a:cubicBezTo>
                  <a:pt x="368682" y="773654"/>
                  <a:pt x="369202" y="726524"/>
                  <a:pt x="345440" y="690880"/>
                </a:cubicBezTo>
                <a:cubicBezTo>
                  <a:pt x="331893" y="670560"/>
                  <a:pt x="314719" y="652237"/>
                  <a:pt x="304800" y="629920"/>
                </a:cubicBezTo>
                <a:cubicBezTo>
                  <a:pt x="287402" y="590774"/>
                  <a:pt x="277707" y="548640"/>
                  <a:pt x="264160" y="508000"/>
                </a:cubicBezTo>
                <a:cubicBezTo>
                  <a:pt x="257387" y="487680"/>
                  <a:pt x="255721" y="464862"/>
                  <a:pt x="243840" y="447040"/>
                </a:cubicBezTo>
                <a:cubicBezTo>
                  <a:pt x="216747" y="406400"/>
                  <a:pt x="178006" y="371457"/>
                  <a:pt x="162560" y="325120"/>
                </a:cubicBezTo>
                <a:lnTo>
                  <a:pt x="121920" y="203200"/>
                </a:lnTo>
                <a:cubicBezTo>
                  <a:pt x="115147" y="182880"/>
                  <a:pt x="113481" y="160062"/>
                  <a:pt x="101600" y="142240"/>
                </a:cubicBezTo>
                <a:cubicBezTo>
                  <a:pt x="15007" y="12350"/>
                  <a:pt x="54857" y="5485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>
            <a:stCxn id="12" idx="0"/>
            <a:endCxn id="18" idx="2"/>
          </p:cNvCxnSpPr>
          <p:nvPr/>
        </p:nvCxnSpPr>
        <p:spPr>
          <a:xfrm flipV="1">
            <a:off x="5321122" y="4439636"/>
            <a:ext cx="1931562" cy="16275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18" idx="2"/>
          </p:cNvCxnSpPr>
          <p:nvPr/>
        </p:nvCxnSpPr>
        <p:spPr>
          <a:xfrm flipV="1">
            <a:off x="4016925" y="4439636"/>
            <a:ext cx="3235759" cy="163002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1" idx="0"/>
            <a:endCxn id="19" idx="2"/>
          </p:cNvCxnSpPr>
          <p:nvPr/>
        </p:nvCxnSpPr>
        <p:spPr>
          <a:xfrm flipV="1">
            <a:off x="3915999" y="3106136"/>
            <a:ext cx="1627858" cy="29609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2" idx="0"/>
            <a:endCxn id="19" idx="2"/>
          </p:cNvCxnSpPr>
          <p:nvPr/>
        </p:nvCxnSpPr>
        <p:spPr>
          <a:xfrm flipV="1">
            <a:off x="5321122" y="3106136"/>
            <a:ext cx="222735" cy="2961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手繪多邊形 60"/>
          <p:cNvSpPr/>
          <p:nvPr/>
        </p:nvSpPr>
        <p:spPr>
          <a:xfrm>
            <a:off x="5372100" y="2419350"/>
            <a:ext cx="3430408" cy="3638550"/>
          </a:xfrm>
          <a:custGeom>
            <a:avLst/>
            <a:gdLst>
              <a:gd name="connsiteX0" fmla="*/ 0 w 3430408"/>
              <a:gd name="connsiteY0" fmla="*/ 3638550 h 3638550"/>
              <a:gd name="connsiteX1" fmla="*/ 571500 w 3430408"/>
              <a:gd name="connsiteY1" fmla="*/ 3619500 h 3638550"/>
              <a:gd name="connsiteX2" fmla="*/ 723900 w 3430408"/>
              <a:gd name="connsiteY2" fmla="*/ 3581400 h 3638550"/>
              <a:gd name="connsiteX3" fmla="*/ 990600 w 3430408"/>
              <a:gd name="connsiteY3" fmla="*/ 3562350 h 3638550"/>
              <a:gd name="connsiteX4" fmla="*/ 1200150 w 3430408"/>
              <a:gd name="connsiteY4" fmla="*/ 3524250 h 3638550"/>
              <a:gd name="connsiteX5" fmla="*/ 1257300 w 3430408"/>
              <a:gd name="connsiteY5" fmla="*/ 3505200 h 3638550"/>
              <a:gd name="connsiteX6" fmla="*/ 1352550 w 3430408"/>
              <a:gd name="connsiteY6" fmla="*/ 3486150 h 3638550"/>
              <a:gd name="connsiteX7" fmla="*/ 1409700 w 3430408"/>
              <a:gd name="connsiteY7" fmla="*/ 3448050 h 3638550"/>
              <a:gd name="connsiteX8" fmla="*/ 1600200 w 3430408"/>
              <a:gd name="connsiteY8" fmla="*/ 3409950 h 3638550"/>
              <a:gd name="connsiteX9" fmla="*/ 2019300 w 3430408"/>
              <a:gd name="connsiteY9" fmla="*/ 3371850 h 3638550"/>
              <a:gd name="connsiteX10" fmla="*/ 2076450 w 3430408"/>
              <a:gd name="connsiteY10" fmla="*/ 3352800 h 3638550"/>
              <a:gd name="connsiteX11" fmla="*/ 2247900 w 3430408"/>
              <a:gd name="connsiteY11" fmla="*/ 3314700 h 3638550"/>
              <a:gd name="connsiteX12" fmla="*/ 2362200 w 3430408"/>
              <a:gd name="connsiteY12" fmla="*/ 3257550 h 3638550"/>
              <a:gd name="connsiteX13" fmla="*/ 2438400 w 3430408"/>
              <a:gd name="connsiteY13" fmla="*/ 3219450 h 3638550"/>
              <a:gd name="connsiteX14" fmla="*/ 2647950 w 3430408"/>
              <a:gd name="connsiteY14" fmla="*/ 3048000 h 3638550"/>
              <a:gd name="connsiteX15" fmla="*/ 2724150 w 3430408"/>
              <a:gd name="connsiteY15" fmla="*/ 2990850 h 3638550"/>
              <a:gd name="connsiteX16" fmla="*/ 2762250 w 3430408"/>
              <a:gd name="connsiteY16" fmla="*/ 2933700 h 3638550"/>
              <a:gd name="connsiteX17" fmla="*/ 2838450 w 3430408"/>
              <a:gd name="connsiteY17" fmla="*/ 2857500 h 3638550"/>
              <a:gd name="connsiteX18" fmla="*/ 2876550 w 3430408"/>
              <a:gd name="connsiteY18" fmla="*/ 2800350 h 3638550"/>
              <a:gd name="connsiteX19" fmla="*/ 2933700 w 3430408"/>
              <a:gd name="connsiteY19" fmla="*/ 2724150 h 3638550"/>
              <a:gd name="connsiteX20" fmla="*/ 2990850 w 3430408"/>
              <a:gd name="connsiteY20" fmla="*/ 2571750 h 3638550"/>
              <a:gd name="connsiteX21" fmla="*/ 3048000 w 3430408"/>
              <a:gd name="connsiteY21" fmla="*/ 2495550 h 3638550"/>
              <a:gd name="connsiteX22" fmla="*/ 3124200 w 3430408"/>
              <a:gd name="connsiteY22" fmla="*/ 2305050 h 3638550"/>
              <a:gd name="connsiteX23" fmla="*/ 3162300 w 3430408"/>
              <a:gd name="connsiteY23" fmla="*/ 2247900 h 3638550"/>
              <a:gd name="connsiteX24" fmla="*/ 3181350 w 3430408"/>
              <a:gd name="connsiteY24" fmla="*/ 2190750 h 3638550"/>
              <a:gd name="connsiteX25" fmla="*/ 3219450 w 3430408"/>
              <a:gd name="connsiteY25" fmla="*/ 2133600 h 3638550"/>
              <a:gd name="connsiteX26" fmla="*/ 3276600 w 3430408"/>
              <a:gd name="connsiteY26" fmla="*/ 1924050 h 3638550"/>
              <a:gd name="connsiteX27" fmla="*/ 3295650 w 3430408"/>
              <a:gd name="connsiteY27" fmla="*/ 1866900 h 3638550"/>
              <a:gd name="connsiteX28" fmla="*/ 3314700 w 3430408"/>
              <a:gd name="connsiteY28" fmla="*/ 1714500 h 3638550"/>
              <a:gd name="connsiteX29" fmla="*/ 3333750 w 3430408"/>
              <a:gd name="connsiteY29" fmla="*/ 1581150 h 3638550"/>
              <a:gd name="connsiteX30" fmla="*/ 3371850 w 3430408"/>
              <a:gd name="connsiteY30" fmla="*/ 1181100 h 3638550"/>
              <a:gd name="connsiteX31" fmla="*/ 3390900 w 3430408"/>
              <a:gd name="connsiteY31" fmla="*/ 495300 h 3638550"/>
              <a:gd name="connsiteX32" fmla="*/ 3429000 w 3430408"/>
              <a:gd name="connsiteY32" fmla="*/ 152400 h 3638550"/>
              <a:gd name="connsiteX33" fmla="*/ 3429000 w 3430408"/>
              <a:gd name="connsiteY33" fmla="*/ 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30408" h="3638550">
                <a:moveTo>
                  <a:pt x="0" y="3638550"/>
                </a:moveTo>
                <a:cubicBezTo>
                  <a:pt x="190500" y="3632200"/>
                  <a:pt x="381205" y="3630374"/>
                  <a:pt x="571500" y="3619500"/>
                </a:cubicBezTo>
                <a:cubicBezTo>
                  <a:pt x="920122" y="3599579"/>
                  <a:pt x="491110" y="3608787"/>
                  <a:pt x="723900" y="3581400"/>
                </a:cubicBezTo>
                <a:cubicBezTo>
                  <a:pt x="812416" y="3570986"/>
                  <a:pt x="901700" y="3568700"/>
                  <a:pt x="990600" y="3562350"/>
                </a:cubicBezTo>
                <a:cubicBezTo>
                  <a:pt x="1041553" y="3553858"/>
                  <a:pt x="1146900" y="3537563"/>
                  <a:pt x="1200150" y="3524250"/>
                </a:cubicBezTo>
                <a:cubicBezTo>
                  <a:pt x="1219631" y="3519380"/>
                  <a:pt x="1237819" y="3510070"/>
                  <a:pt x="1257300" y="3505200"/>
                </a:cubicBezTo>
                <a:cubicBezTo>
                  <a:pt x="1288712" y="3497347"/>
                  <a:pt x="1320800" y="3492500"/>
                  <a:pt x="1352550" y="3486150"/>
                </a:cubicBezTo>
                <a:cubicBezTo>
                  <a:pt x="1371600" y="3473450"/>
                  <a:pt x="1389222" y="3458289"/>
                  <a:pt x="1409700" y="3448050"/>
                </a:cubicBezTo>
                <a:cubicBezTo>
                  <a:pt x="1462898" y="3421451"/>
                  <a:pt x="1551057" y="3416970"/>
                  <a:pt x="1600200" y="3409950"/>
                </a:cubicBezTo>
                <a:cubicBezTo>
                  <a:pt x="1781992" y="3349353"/>
                  <a:pt x="1576981" y="3412061"/>
                  <a:pt x="2019300" y="3371850"/>
                </a:cubicBezTo>
                <a:cubicBezTo>
                  <a:pt x="2039298" y="3370032"/>
                  <a:pt x="2056969" y="3357670"/>
                  <a:pt x="2076450" y="3352800"/>
                </a:cubicBezTo>
                <a:cubicBezTo>
                  <a:pt x="2233583" y="3313517"/>
                  <a:pt x="2111009" y="3353812"/>
                  <a:pt x="2247900" y="3314700"/>
                </a:cubicBezTo>
                <a:cubicBezTo>
                  <a:pt x="2335218" y="3289752"/>
                  <a:pt x="2278710" y="3305258"/>
                  <a:pt x="2362200" y="3257550"/>
                </a:cubicBezTo>
                <a:cubicBezTo>
                  <a:pt x="2386856" y="3243461"/>
                  <a:pt x="2414771" y="3235202"/>
                  <a:pt x="2438400" y="3219450"/>
                </a:cubicBezTo>
                <a:cubicBezTo>
                  <a:pt x="2716651" y="3033949"/>
                  <a:pt x="2501649" y="3173401"/>
                  <a:pt x="2647950" y="3048000"/>
                </a:cubicBezTo>
                <a:cubicBezTo>
                  <a:pt x="2672056" y="3027337"/>
                  <a:pt x="2701699" y="3013301"/>
                  <a:pt x="2724150" y="2990850"/>
                </a:cubicBezTo>
                <a:cubicBezTo>
                  <a:pt x="2740339" y="2974661"/>
                  <a:pt x="2747350" y="2951083"/>
                  <a:pt x="2762250" y="2933700"/>
                </a:cubicBezTo>
                <a:cubicBezTo>
                  <a:pt x="2785627" y="2906427"/>
                  <a:pt x="2815073" y="2884773"/>
                  <a:pt x="2838450" y="2857500"/>
                </a:cubicBezTo>
                <a:cubicBezTo>
                  <a:pt x="2853350" y="2840117"/>
                  <a:pt x="2863242" y="2818981"/>
                  <a:pt x="2876550" y="2800350"/>
                </a:cubicBezTo>
                <a:cubicBezTo>
                  <a:pt x="2895004" y="2774514"/>
                  <a:pt x="2916873" y="2751074"/>
                  <a:pt x="2933700" y="2724150"/>
                </a:cubicBezTo>
                <a:cubicBezTo>
                  <a:pt x="3074366" y="2499084"/>
                  <a:pt x="2881146" y="2791158"/>
                  <a:pt x="2990850" y="2571750"/>
                </a:cubicBezTo>
                <a:cubicBezTo>
                  <a:pt x="3005049" y="2543352"/>
                  <a:pt x="3028950" y="2520950"/>
                  <a:pt x="3048000" y="2495550"/>
                </a:cubicBezTo>
                <a:cubicBezTo>
                  <a:pt x="3079224" y="2401878"/>
                  <a:pt x="3079352" y="2383535"/>
                  <a:pt x="3124200" y="2305050"/>
                </a:cubicBezTo>
                <a:cubicBezTo>
                  <a:pt x="3135559" y="2285171"/>
                  <a:pt x="3152061" y="2268378"/>
                  <a:pt x="3162300" y="2247900"/>
                </a:cubicBezTo>
                <a:cubicBezTo>
                  <a:pt x="3171280" y="2229939"/>
                  <a:pt x="3172370" y="2208711"/>
                  <a:pt x="3181350" y="2190750"/>
                </a:cubicBezTo>
                <a:cubicBezTo>
                  <a:pt x="3191589" y="2170272"/>
                  <a:pt x="3210151" y="2154522"/>
                  <a:pt x="3219450" y="2133600"/>
                </a:cubicBezTo>
                <a:cubicBezTo>
                  <a:pt x="3266157" y="2028510"/>
                  <a:pt x="3250990" y="2026491"/>
                  <a:pt x="3276600" y="1924050"/>
                </a:cubicBezTo>
                <a:cubicBezTo>
                  <a:pt x="3281470" y="1904569"/>
                  <a:pt x="3289300" y="1885950"/>
                  <a:pt x="3295650" y="1866900"/>
                </a:cubicBezTo>
                <a:cubicBezTo>
                  <a:pt x="3302000" y="1816100"/>
                  <a:pt x="3307934" y="1765246"/>
                  <a:pt x="3314700" y="1714500"/>
                </a:cubicBezTo>
                <a:cubicBezTo>
                  <a:pt x="3320634" y="1669993"/>
                  <a:pt x="3328967" y="1625796"/>
                  <a:pt x="3333750" y="1581150"/>
                </a:cubicBezTo>
                <a:cubicBezTo>
                  <a:pt x="3348020" y="1447959"/>
                  <a:pt x="3371850" y="1181100"/>
                  <a:pt x="3371850" y="1181100"/>
                </a:cubicBezTo>
                <a:cubicBezTo>
                  <a:pt x="3378200" y="952500"/>
                  <a:pt x="3380966" y="723772"/>
                  <a:pt x="3390900" y="495300"/>
                </a:cubicBezTo>
                <a:cubicBezTo>
                  <a:pt x="3408620" y="87732"/>
                  <a:pt x="3407188" y="501395"/>
                  <a:pt x="3429000" y="152400"/>
                </a:cubicBezTo>
                <a:cubicBezTo>
                  <a:pt x="3432169" y="101699"/>
                  <a:pt x="3429000" y="50800"/>
                  <a:pt x="34290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手繪多邊形 62"/>
          <p:cNvSpPr/>
          <p:nvPr/>
        </p:nvSpPr>
        <p:spPr>
          <a:xfrm>
            <a:off x="3911056" y="2419350"/>
            <a:ext cx="4890044" cy="3634178"/>
          </a:xfrm>
          <a:custGeom>
            <a:avLst/>
            <a:gdLst>
              <a:gd name="connsiteX0" fmla="*/ 0 w 3467100"/>
              <a:gd name="connsiteY0" fmla="*/ 3581400 h 3581400"/>
              <a:gd name="connsiteX1" fmla="*/ 285750 w 3467100"/>
              <a:gd name="connsiteY1" fmla="*/ 3562350 h 3581400"/>
              <a:gd name="connsiteX2" fmla="*/ 381000 w 3467100"/>
              <a:gd name="connsiteY2" fmla="*/ 3467100 h 3581400"/>
              <a:gd name="connsiteX3" fmla="*/ 514350 w 3467100"/>
              <a:gd name="connsiteY3" fmla="*/ 3429000 h 3581400"/>
              <a:gd name="connsiteX4" fmla="*/ 762000 w 3467100"/>
              <a:gd name="connsiteY4" fmla="*/ 3371850 h 3581400"/>
              <a:gd name="connsiteX5" fmla="*/ 990600 w 3467100"/>
              <a:gd name="connsiteY5" fmla="*/ 3333750 h 3581400"/>
              <a:gd name="connsiteX6" fmla="*/ 1066800 w 3467100"/>
              <a:gd name="connsiteY6" fmla="*/ 3314700 h 3581400"/>
              <a:gd name="connsiteX7" fmla="*/ 1257300 w 3467100"/>
              <a:gd name="connsiteY7" fmla="*/ 3200400 h 3581400"/>
              <a:gd name="connsiteX8" fmla="*/ 1333500 w 3467100"/>
              <a:gd name="connsiteY8" fmla="*/ 3181350 h 3581400"/>
              <a:gd name="connsiteX9" fmla="*/ 1485900 w 3467100"/>
              <a:gd name="connsiteY9" fmla="*/ 3124200 h 3581400"/>
              <a:gd name="connsiteX10" fmla="*/ 1619250 w 3467100"/>
              <a:gd name="connsiteY10" fmla="*/ 3105150 h 3581400"/>
              <a:gd name="connsiteX11" fmla="*/ 1695450 w 3467100"/>
              <a:gd name="connsiteY11" fmla="*/ 3086100 h 3581400"/>
              <a:gd name="connsiteX12" fmla="*/ 1847850 w 3467100"/>
              <a:gd name="connsiteY12" fmla="*/ 3067050 h 3581400"/>
              <a:gd name="connsiteX13" fmla="*/ 1905000 w 3467100"/>
              <a:gd name="connsiteY13" fmla="*/ 3009900 h 3581400"/>
              <a:gd name="connsiteX14" fmla="*/ 1943100 w 3467100"/>
              <a:gd name="connsiteY14" fmla="*/ 2952750 h 3581400"/>
              <a:gd name="connsiteX15" fmla="*/ 2000250 w 3467100"/>
              <a:gd name="connsiteY15" fmla="*/ 2914650 h 3581400"/>
              <a:gd name="connsiteX16" fmla="*/ 2152650 w 3467100"/>
              <a:gd name="connsiteY16" fmla="*/ 2800350 h 3581400"/>
              <a:gd name="connsiteX17" fmla="*/ 2266950 w 3467100"/>
              <a:gd name="connsiteY17" fmla="*/ 2686050 h 3581400"/>
              <a:gd name="connsiteX18" fmla="*/ 2324100 w 3467100"/>
              <a:gd name="connsiteY18" fmla="*/ 2628900 h 3581400"/>
              <a:gd name="connsiteX19" fmla="*/ 2343150 w 3467100"/>
              <a:gd name="connsiteY19" fmla="*/ 2571750 h 3581400"/>
              <a:gd name="connsiteX20" fmla="*/ 2362200 w 3467100"/>
              <a:gd name="connsiteY20" fmla="*/ 2495550 h 3581400"/>
              <a:gd name="connsiteX21" fmla="*/ 2438400 w 3467100"/>
              <a:gd name="connsiteY21" fmla="*/ 2381250 h 3581400"/>
              <a:gd name="connsiteX22" fmla="*/ 2495550 w 3467100"/>
              <a:gd name="connsiteY22" fmla="*/ 2209800 h 3581400"/>
              <a:gd name="connsiteX23" fmla="*/ 2514600 w 3467100"/>
              <a:gd name="connsiteY23" fmla="*/ 2152650 h 3581400"/>
              <a:gd name="connsiteX24" fmla="*/ 2552700 w 3467100"/>
              <a:gd name="connsiteY24" fmla="*/ 2019300 h 3581400"/>
              <a:gd name="connsiteX25" fmla="*/ 2628900 w 3467100"/>
              <a:gd name="connsiteY25" fmla="*/ 1905000 h 3581400"/>
              <a:gd name="connsiteX26" fmla="*/ 2705100 w 3467100"/>
              <a:gd name="connsiteY26" fmla="*/ 1790700 h 3581400"/>
              <a:gd name="connsiteX27" fmla="*/ 2743200 w 3467100"/>
              <a:gd name="connsiteY27" fmla="*/ 1676400 h 3581400"/>
              <a:gd name="connsiteX28" fmla="*/ 2762250 w 3467100"/>
              <a:gd name="connsiteY28" fmla="*/ 1619250 h 3581400"/>
              <a:gd name="connsiteX29" fmla="*/ 2800350 w 3467100"/>
              <a:gd name="connsiteY29" fmla="*/ 1562100 h 3581400"/>
              <a:gd name="connsiteX30" fmla="*/ 2838450 w 3467100"/>
              <a:gd name="connsiteY30" fmla="*/ 1390650 h 3581400"/>
              <a:gd name="connsiteX31" fmla="*/ 2895600 w 3467100"/>
              <a:gd name="connsiteY31" fmla="*/ 1352550 h 3581400"/>
              <a:gd name="connsiteX32" fmla="*/ 2933700 w 3467100"/>
              <a:gd name="connsiteY32" fmla="*/ 1295400 h 3581400"/>
              <a:gd name="connsiteX33" fmla="*/ 2971800 w 3467100"/>
              <a:gd name="connsiteY33" fmla="*/ 1219200 h 3581400"/>
              <a:gd name="connsiteX34" fmla="*/ 3028950 w 3467100"/>
              <a:gd name="connsiteY34" fmla="*/ 1181100 h 3581400"/>
              <a:gd name="connsiteX35" fmla="*/ 3067050 w 3467100"/>
              <a:gd name="connsiteY35" fmla="*/ 1123950 h 3581400"/>
              <a:gd name="connsiteX36" fmla="*/ 3086100 w 3467100"/>
              <a:gd name="connsiteY36" fmla="*/ 1066800 h 3581400"/>
              <a:gd name="connsiteX37" fmla="*/ 3124200 w 3467100"/>
              <a:gd name="connsiteY37" fmla="*/ 838200 h 3581400"/>
              <a:gd name="connsiteX38" fmla="*/ 3143250 w 3467100"/>
              <a:gd name="connsiteY38" fmla="*/ 781050 h 3581400"/>
              <a:gd name="connsiteX39" fmla="*/ 3162300 w 3467100"/>
              <a:gd name="connsiteY39" fmla="*/ 609600 h 3581400"/>
              <a:gd name="connsiteX40" fmla="*/ 3257550 w 3467100"/>
              <a:gd name="connsiteY40" fmla="*/ 514350 h 3581400"/>
              <a:gd name="connsiteX41" fmla="*/ 3352800 w 3467100"/>
              <a:gd name="connsiteY41" fmla="*/ 400050 h 3581400"/>
              <a:gd name="connsiteX42" fmla="*/ 3371850 w 3467100"/>
              <a:gd name="connsiteY42" fmla="*/ 323850 h 3581400"/>
              <a:gd name="connsiteX43" fmla="*/ 3409950 w 3467100"/>
              <a:gd name="connsiteY43" fmla="*/ 133350 h 3581400"/>
              <a:gd name="connsiteX44" fmla="*/ 3467100 w 3467100"/>
              <a:gd name="connsiteY44" fmla="*/ 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67100" h="3581400">
                <a:moveTo>
                  <a:pt x="0" y="3581400"/>
                </a:moveTo>
                <a:cubicBezTo>
                  <a:pt x="95250" y="3575050"/>
                  <a:pt x="191587" y="3578044"/>
                  <a:pt x="285750" y="3562350"/>
                </a:cubicBezTo>
                <a:cubicBezTo>
                  <a:pt x="357939" y="3550318"/>
                  <a:pt x="334211" y="3504532"/>
                  <a:pt x="381000" y="3467100"/>
                </a:cubicBezTo>
                <a:cubicBezTo>
                  <a:pt x="393804" y="3456857"/>
                  <a:pt x="508874" y="3430643"/>
                  <a:pt x="514350" y="3429000"/>
                </a:cubicBezTo>
                <a:cubicBezTo>
                  <a:pt x="704528" y="3371947"/>
                  <a:pt x="551683" y="3401895"/>
                  <a:pt x="762000" y="3371850"/>
                </a:cubicBezTo>
                <a:cubicBezTo>
                  <a:pt x="889616" y="3329311"/>
                  <a:pt x="753619" y="3370209"/>
                  <a:pt x="990600" y="3333750"/>
                </a:cubicBezTo>
                <a:cubicBezTo>
                  <a:pt x="1016477" y="3329769"/>
                  <a:pt x="1041400" y="3321050"/>
                  <a:pt x="1066800" y="3314700"/>
                </a:cubicBezTo>
                <a:cubicBezTo>
                  <a:pt x="1123768" y="3276722"/>
                  <a:pt x="1190354" y="3225505"/>
                  <a:pt x="1257300" y="3200400"/>
                </a:cubicBezTo>
                <a:cubicBezTo>
                  <a:pt x="1281815" y="3191207"/>
                  <a:pt x="1308662" y="3189629"/>
                  <a:pt x="1333500" y="3181350"/>
                </a:cubicBezTo>
                <a:cubicBezTo>
                  <a:pt x="1351773" y="3175259"/>
                  <a:pt x="1452459" y="3130888"/>
                  <a:pt x="1485900" y="3124200"/>
                </a:cubicBezTo>
                <a:cubicBezTo>
                  <a:pt x="1529929" y="3115394"/>
                  <a:pt x="1575073" y="3113182"/>
                  <a:pt x="1619250" y="3105150"/>
                </a:cubicBezTo>
                <a:cubicBezTo>
                  <a:pt x="1645009" y="3100466"/>
                  <a:pt x="1669625" y="3090404"/>
                  <a:pt x="1695450" y="3086100"/>
                </a:cubicBezTo>
                <a:cubicBezTo>
                  <a:pt x="1745949" y="3077684"/>
                  <a:pt x="1797050" y="3073400"/>
                  <a:pt x="1847850" y="3067050"/>
                </a:cubicBezTo>
                <a:cubicBezTo>
                  <a:pt x="1866900" y="3048000"/>
                  <a:pt x="1887753" y="3030596"/>
                  <a:pt x="1905000" y="3009900"/>
                </a:cubicBezTo>
                <a:cubicBezTo>
                  <a:pt x="1919657" y="2992311"/>
                  <a:pt x="1926911" y="2968939"/>
                  <a:pt x="1943100" y="2952750"/>
                </a:cubicBezTo>
                <a:cubicBezTo>
                  <a:pt x="1959289" y="2936561"/>
                  <a:pt x="1981734" y="2928116"/>
                  <a:pt x="2000250" y="2914650"/>
                </a:cubicBezTo>
                <a:cubicBezTo>
                  <a:pt x="2051605" y="2877301"/>
                  <a:pt x="2107749" y="2845251"/>
                  <a:pt x="2152650" y="2800350"/>
                </a:cubicBezTo>
                <a:lnTo>
                  <a:pt x="2266950" y="2686050"/>
                </a:lnTo>
                <a:lnTo>
                  <a:pt x="2324100" y="2628900"/>
                </a:lnTo>
                <a:cubicBezTo>
                  <a:pt x="2330450" y="2609850"/>
                  <a:pt x="2337633" y="2591058"/>
                  <a:pt x="2343150" y="2571750"/>
                </a:cubicBezTo>
                <a:cubicBezTo>
                  <a:pt x="2350343" y="2546576"/>
                  <a:pt x="2350491" y="2518968"/>
                  <a:pt x="2362200" y="2495550"/>
                </a:cubicBezTo>
                <a:cubicBezTo>
                  <a:pt x="2382678" y="2454594"/>
                  <a:pt x="2423920" y="2424691"/>
                  <a:pt x="2438400" y="2381250"/>
                </a:cubicBezTo>
                <a:lnTo>
                  <a:pt x="2495550" y="2209800"/>
                </a:lnTo>
                <a:cubicBezTo>
                  <a:pt x="2501900" y="2190750"/>
                  <a:pt x="2509730" y="2172131"/>
                  <a:pt x="2514600" y="2152650"/>
                </a:cubicBezTo>
                <a:cubicBezTo>
                  <a:pt x="2519084" y="2134714"/>
                  <a:pt x="2540278" y="2041660"/>
                  <a:pt x="2552700" y="2019300"/>
                </a:cubicBezTo>
                <a:cubicBezTo>
                  <a:pt x="2574938" y="1979272"/>
                  <a:pt x="2614420" y="1948441"/>
                  <a:pt x="2628900" y="1905000"/>
                </a:cubicBezTo>
                <a:cubicBezTo>
                  <a:pt x="2656469" y="1822292"/>
                  <a:pt x="2633751" y="1862049"/>
                  <a:pt x="2705100" y="1790700"/>
                </a:cubicBezTo>
                <a:lnTo>
                  <a:pt x="2743200" y="1676400"/>
                </a:lnTo>
                <a:cubicBezTo>
                  <a:pt x="2749550" y="1657350"/>
                  <a:pt x="2751111" y="1635958"/>
                  <a:pt x="2762250" y="1619250"/>
                </a:cubicBezTo>
                <a:lnTo>
                  <a:pt x="2800350" y="1562100"/>
                </a:lnTo>
                <a:cubicBezTo>
                  <a:pt x="2800770" y="1560001"/>
                  <a:pt x="2830763" y="1402180"/>
                  <a:pt x="2838450" y="1390650"/>
                </a:cubicBezTo>
                <a:cubicBezTo>
                  <a:pt x="2851150" y="1371600"/>
                  <a:pt x="2876550" y="1365250"/>
                  <a:pt x="2895600" y="1352550"/>
                </a:cubicBezTo>
                <a:cubicBezTo>
                  <a:pt x="2908300" y="1333500"/>
                  <a:pt x="2922341" y="1315279"/>
                  <a:pt x="2933700" y="1295400"/>
                </a:cubicBezTo>
                <a:cubicBezTo>
                  <a:pt x="2947789" y="1270744"/>
                  <a:pt x="2953620" y="1241016"/>
                  <a:pt x="2971800" y="1219200"/>
                </a:cubicBezTo>
                <a:cubicBezTo>
                  <a:pt x="2986457" y="1201611"/>
                  <a:pt x="3009900" y="1193800"/>
                  <a:pt x="3028950" y="1181100"/>
                </a:cubicBezTo>
                <a:cubicBezTo>
                  <a:pt x="3041650" y="1162050"/>
                  <a:pt x="3056811" y="1144428"/>
                  <a:pt x="3067050" y="1123950"/>
                </a:cubicBezTo>
                <a:cubicBezTo>
                  <a:pt x="3076030" y="1105989"/>
                  <a:pt x="3080583" y="1086108"/>
                  <a:pt x="3086100" y="1066800"/>
                </a:cubicBezTo>
                <a:cubicBezTo>
                  <a:pt x="3123954" y="934311"/>
                  <a:pt x="3089413" y="1029528"/>
                  <a:pt x="3124200" y="838200"/>
                </a:cubicBezTo>
                <a:cubicBezTo>
                  <a:pt x="3127792" y="818443"/>
                  <a:pt x="3136900" y="800100"/>
                  <a:pt x="3143250" y="781050"/>
                </a:cubicBezTo>
                <a:cubicBezTo>
                  <a:pt x="3149600" y="723900"/>
                  <a:pt x="3148354" y="665385"/>
                  <a:pt x="3162300" y="609600"/>
                </a:cubicBezTo>
                <a:cubicBezTo>
                  <a:pt x="3177005" y="550779"/>
                  <a:pt x="3217445" y="547771"/>
                  <a:pt x="3257550" y="514350"/>
                </a:cubicBezTo>
                <a:cubicBezTo>
                  <a:pt x="3312555" y="468513"/>
                  <a:pt x="3315338" y="456244"/>
                  <a:pt x="3352800" y="400050"/>
                </a:cubicBezTo>
                <a:cubicBezTo>
                  <a:pt x="3359150" y="374650"/>
                  <a:pt x="3366364" y="349451"/>
                  <a:pt x="3371850" y="323850"/>
                </a:cubicBezTo>
                <a:cubicBezTo>
                  <a:pt x="3385419" y="260530"/>
                  <a:pt x="3389472" y="194784"/>
                  <a:pt x="3409950" y="133350"/>
                </a:cubicBezTo>
                <a:cubicBezTo>
                  <a:pt x="3450890" y="10531"/>
                  <a:pt x="3419652" y="47448"/>
                  <a:pt x="34671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4991100" y="1123950"/>
            <a:ext cx="610877" cy="4914900"/>
          </a:xfrm>
          <a:custGeom>
            <a:avLst/>
            <a:gdLst>
              <a:gd name="connsiteX0" fmla="*/ 342900 w 610877"/>
              <a:gd name="connsiteY0" fmla="*/ 4914900 h 4914900"/>
              <a:gd name="connsiteX1" fmla="*/ 323850 w 610877"/>
              <a:gd name="connsiteY1" fmla="*/ 4686300 h 4914900"/>
              <a:gd name="connsiteX2" fmla="*/ 304800 w 610877"/>
              <a:gd name="connsiteY2" fmla="*/ 4552950 h 4914900"/>
              <a:gd name="connsiteX3" fmla="*/ 285750 w 610877"/>
              <a:gd name="connsiteY3" fmla="*/ 4133850 h 4914900"/>
              <a:gd name="connsiteX4" fmla="*/ 266700 w 610877"/>
              <a:gd name="connsiteY4" fmla="*/ 4038600 h 4914900"/>
              <a:gd name="connsiteX5" fmla="*/ 247650 w 610877"/>
              <a:gd name="connsiteY5" fmla="*/ 3905250 h 4914900"/>
              <a:gd name="connsiteX6" fmla="*/ 190500 w 610877"/>
              <a:gd name="connsiteY6" fmla="*/ 3505200 h 4914900"/>
              <a:gd name="connsiteX7" fmla="*/ 171450 w 610877"/>
              <a:gd name="connsiteY7" fmla="*/ 3448050 h 4914900"/>
              <a:gd name="connsiteX8" fmla="*/ 114300 w 610877"/>
              <a:gd name="connsiteY8" fmla="*/ 3048000 h 4914900"/>
              <a:gd name="connsiteX9" fmla="*/ 76200 w 610877"/>
              <a:gd name="connsiteY9" fmla="*/ 2933700 h 4914900"/>
              <a:gd name="connsiteX10" fmla="*/ 57150 w 610877"/>
              <a:gd name="connsiteY10" fmla="*/ 2781300 h 4914900"/>
              <a:gd name="connsiteX11" fmla="*/ 38100 w 610877"/>
              <a:gd name="connsiteY11" fmla="*/ 2705100 h 4914900"/>
              <a:gd name="connsiteX12" fmla="*/ 0 w 610877"/>
              <a:gd name="connsiteY12" fmla="*/ 2419350 h 4914900"/>
              <a:gd name="connsiteX13" fmla="*/ 19050 w 610877"/>
              <a:gd name="connsiteY13" fmla="*/ 1695450 h 4914900"/>
              <a:gd name="connsiteX14" fmla="*/ 38100 w 610877"/>
              <a:gd name="connsiteY14" fmla="*/ 1638300 h 4914900"/>
              <a:gd name="connsiteX15" fmla="*/ 76200 w 610877"/>
              <a:gd name="connsiteY15" fmla="*/ 1485900 h 4914900"/>
              <a:gd name="connsiteX16" fmla="*/ 133350 w 610877"/>
              <a:gd name="connsiteY16" fmla="*/ 1447800 h 4914900"/>
              <a:gd name="connsiteX17" fmla="*/ 190500 w 610877"/>
              <a:gd name="connsiteY17" fmla="*/ 1238250 h 4914900"/>
              <a:gd name="connsiteX18" fmla="*/ 209550 w 610877"/>
              <a:gd name="connsiteY18" fmla="*/ 1162050 h 4914900"/>
              <a:gd name="connsiteX19" fmla="*/ 247650 w 610877"/>
              <a:gd name="connsiteY19" fmla="*/ 1047750 h 4914900"/>
              <a:gd name="connsiteX20" fmla="*/ 304800 w 610877"/>
              <a:gd name="connsiteY20" fmla="*/ 800100 h 4914900"/>
              <a:gd name="connsiteX21" fmla="*/ 419100 w 610877"/>
              <a:gd name="connsiteY21" fmla="*/ 723900 h 4914900"/>
              <a:gd name="connsiteX22" fmla="*/ 495300 w 610877"/>
              <a:gd name="connsiteY22" fmla="*/ 609600 h 4914900"/>
              <a:gd name="connsiteX23" fmla="*/ 533400 w 610877"/>
              <a:gd name="connsiteY23" fmla="*/ 552450 h 4914900"/>
              <a:gd name="connsiteX24" fmla="*/ 552450 w 610877"/>
              <a:gd name="connsiteY24" fmla="*/ 381000 h 4914900"/>
              <a:gd name="connsiteX25" fmla="*/ 590550 w 610877"/>
              <a:gd name="connsiteY25" fmla="*/ 209550 h 4914900"/>
              <a:gd name="connsiteX26" fmla="*/ 609600 w 610877"/>
              <a:gd name="connsiteY26" fmla="*/ 95250 h 4914900"/>
              <a:gd name="connsiteX27" fmla="*/ 609600 w 610877"/>
              <a:gd name="connsiteY27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77" h="4914900">
                <a:moveTo>
                  <a:pt x="342900" y="4914900"/>
                </a:moveTo>
                <a:cubicBezTo>
                  <a:pt x="336550" y="4838700"/>
                  <a:pt x="331855" y="4762344"/>
                  <a:pt x="323850" y="4686300"/>
                </a:cubicBezTo>
                <a:cubicBezTo>
                  <a:pt x="319150" y="4641645"/>
                  <a:pt x="307889" y="4597745"/>
                  <a:pt x="304800" y="4552950"/>
                </a:cubicBezTo>
                <a:cubicBezTo>
                  <a:pt x="295178" y="4413437"/>
                  <a:pt x="296081" y="4273312"/>
                  <a:pt x="285750" y="4133850"/>
                </a:cubicBezTo>
                <a:cubicBezTo>
                  <a:pt x="283358" y="4101560"/>
                  <a:pt x="272023" y="4070538"/>
                  <a:pt x="266700" y="4038600"/>
                </a:cubicBezTo>
                <a:cubicBezTo>
                  <a:pt x="259318" y="3994310"/>
                  <a:pt x="253219" y="3949805"/>
                  <a:pt x="247650" y="3905250"/>
                </a:cubicBezTo>
                <a:cubicBezTo>
                  <a:pt x="235791" y="3810374"/>
                  <a:pt x="216932" y="3584496"/>
                  <a:pt x="190500" y="3505200"/>
                </a:cubicBezTo>
                <a:lnTo>
                  <a:pt x="171450" y="3448050"/>
                </a:lnTo>
                <a:cubicBezTo>
                  <a:pt x="161567" y="3359104"/>
                  <a:pt x="138077" y="3119330"/>
                  <a:pt x="114300" y="3048000"/>
                </a:cubicBezTo>
                <a:lnTo>
                  <a:pt x="76200" y="2933700"/>
                </a:lnTo>
                <a:cubicBezTo>
                  <a:pt x="69850" y="2882900"/>
                  <a:pt x="65566" y="2831799"/>
                  <a:pt x="57150" y="2781300"/>
                </a:cubicBezTo>
                <a:cubicBezTo>
                  <a:pt x="52846" y="2755475"/>
                  <a:pt x="41560" y="2731052"/>
                  <a:pt x="38100" y="2705100"/>
                </a:cubicBezTo>
                <a:cubicBezTo>
                  <a:pt x="-4741" y="2383794"/>
                  <a:pt x="44057" y="2595578"/>
                  <a:pt x="0" y="2419350"/>
                </a:cubicBezTo>
                <a:cubicBezTo>
                  <a:pt x="6350" y="2178050"/>
                  <a:pt x="7289" y="1936547"/>
                  <a:pt x="19050" y="1695450"/>
                </a:cubicBezTo>
                <a:cubicBezTo>
                  <a:pt x="20028" y="1675393"/>
                  <a:pt x="33230" y="1657781"/>
                  <a:pt x="38100" y="1638300"/>
                </a:cubicBezTo>
                <a:cubicBezTo>
                  <a:pt x="39394" y="1633125"/>
                  <a:pt x="60365" y="1505693"/>
                  <a:pt x="76200" y="1485900"/>
                </a:cubicBezTo>
                <a:cubicBezTo>
                  <a:pt x="90503" y="1468022"/>
                  <a:pt x="114300" y="1460500"/>
                  <a:pt x="133350" y="1447800"/>
                </a:cubicBezTo>
                <a:cubicBezTo>
                  <a:pt x="168959" y="1340974"/>
                  <a:pt x="147530" y="1410131"/>
                  <a:pt x="190500" y="1238250"/>
                </a:cubicBezTo>
                <a:cubicBezTo>
                  <a:pt x="196850" y="1212850"/>
                  <a:pt x="201271" y="1186888"/>
                  <a:pt x="209550" y="1162050"/>
                </a:cubicBezTo>
                <a:lnTo>
                  <a:pt x="247650" y="1047750"/>
                </a:lnTo>
                <a:cubicBezTo>
                  <a:pt x="250837" y="1025439"/>
                  <a:pt x="271769" y="822121"/>
                  <a:pt x="304800" y="800100"/>
                </a:cubicBezTo>
                <a:lnTo>
                  <a:pt x="419100" y="723900"/>
                </a:lnTo>
                <a:lnTo>
                  <a:pt x="495300" y="609600"/>
                </a:lnTo>
                <a:lnTo>
                  <a:pt x="533400" y="552450"/>
                </a:lnTo>
                <a:cubicBezTo>
                  <a:pt x="539750" y="495300"/>
                  <a:pt x="544318" y="437924"/>
                  <a:pt x="552450" y="381000"/>
                </a:cubicBezTo>
                <a:cubicBezTo>
                  <a:pt x="569085" y="264552"/>
                  <a:pt x="569751" y="313543"/>
                  <a:pt x="590550" y="209550"/>
                </a:cubicBezTo>
                <a:cubicBezTo>
                  <a:pt x="598125" y="171675"/>
                  <a:pt x="606103" y="133717"/>
                  <a:pt x="609600" y="95250"/>
                </a:cubicBezTo>
                <a:cubicBezTo>
                  <a:pt x="612475" y="63630"/>
                  <a:pt x="609600" y="31750"/>
                  <a:pt x="609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手繪多邊形 64"/>
          <p:cNvSpPr/>
          <p:nvPr/>
        </p:nvSpPr>
        <p:spPr>
          <a:xfrm>
            <a:off x="3905250" y="1047750"/>
            <a:ext cx="1759270" cy="4972050"/>
          </a:xfrm>
          <a:custGeom>
            <a:avLst/>
            <a:gdLst>
              <a:gd name="connsiteX0" fmla="*/ 0 w 1759270"/>
              <a:gd name="connsiteY0" fmla="*/ 4972050 h 4972050"/>
              <a:gd name="connsiteX1" fmla="*/ 38100 w 1759270"/>
              <a:gd name="connsiteY1" fmla="*/ 4552950 h 4972050"/>
              <a:gd name="connsiteX2" fmla="*/ 95250 w 1759270"/>
              <a:gd name="connsiteY2" fmla="*/ 4324350 h 4972050"/>
              <a:gd name="connsiteX3" fmla="*/ 190500 w 1759270"/>
              <a:gd name="connsiteY3" fmla="*/ 4210050 h 4972050"/>
              <a:gd name="connsiteX4" fmla="*/ 266700 w 1759270"/>
              <a:gd name="connsiteY4" fmla="*/ 4038600 h 4972050"/>
              <a:gd name="connsiteX5" fmla="*/ 285750 w 1759270"/>
              <a:gd name="connsiteY5" fmla="*/ 3943350 h 4972050"/>
              <a:gd name="connsiteX6" fmla="*/ 323850 w 1759270"/>
              <a:gd name="connsiteY6" fmla="*/ 3867150 h 4972050"/>
              <a:gd name="connsiteX7" fmla="*/ 381000 w 1759270"/>
              <a:gd name="connsiteY7" fmla="*/ 3676650 h 4972050"/>
              <a:gd name="connsiteX8" fmla="*/ 457200 w 1759270"/>
              <a:gd name="connsiteY8" fmla="*/ 3486150 h 4972050"/>
              <a:gd name="connsiteX9" fmla="*/ 495300 w 1759270"/>
              <a:gd name="connsiteY9" fmla="*/ 3333750 h 4972050"/>
              <a:gd name="connsiteX10" fmla="*/ 514350 w 1759270"/>
              <a:gd name="connsiteY10" fmla="*/ 3276600 h 4972050"/>
              <a:gd name="connsiteX11" fmla="*/ 628650 w 1759270"/>
              <a:gd name="connsiteY11" fmla="*/ 3219450 h 4972050"/>
              <a:gd name="connsiteX12" fmla="*/ 647700 w 1759270"/>
              <a:gd name="connsiteY12" fmla="*/ 3162300 h 4972050"/>
              <a:gd name="connsiteX13" fmla="*/ 685800 w 1759270"/>
              <a:gd name="connsiteY13" fmla="*/ 2724150 h 4972050"/>
              <a:gd name="connsiteX14" fmla="*/ 704850 w 1759270"/>
              <a:gd name="connsiteY14" fmla="*/ 2667000 h 4972050"/>
              <a:gd name="connsiteX15" fmla="*/ 723900 w 1759270"/>
              <a:gd name="connsiteY15" fmla="*/ 2571750 h 4972050"/>
              <a:gd name="connsiteX16" fmla="*/ 762000 w 1759270"/>
              <a:gd name="connsiteY16" fmla="*/ 2514600 h 4972050"/>
              <a:gd name="connsiteX17" fmla="*/ 781050 w 1759270"/>
              <a:gd name="connsiteY17" fmla="*/ 2457450 h 4972050"/>
              <a:gd name="connsiteX18" fmla="*/ 800100 w 1759270"/>
              <a:gd name="connsiteY18" fmla="*/ 2286000 h 4972050"/>
              <a:gd name="connsiteX19" fmla="*/ 819150 w 1759270"/>
              <a:gd name="connsiteY19" fmla="*/ 2228850 h 4972050"/>
              <a:gd name="connsiteX20" fmla="*/ 838200 w 1759270"/>
              <a:gd name="connsiteY20" fmla="*/ 2152650 h 4972050"/>
              <a:gd name="connsiteX21" fmla="*/ 857250 w 1759270"/>
              <a:gd name="connsiteY21" fmla="*/ 2038350 h 4972050"/>
              <a:gd name="connsiteX22" fmla="*/ 876300 w 1759270"/>
              <a:gd name="connsiteY22" fmla="*/ 1962150 h 4972050"/>
              <a:gd name="connsiteX23" fmla="*/ 914400 w 1759270"/>
              <a:gd name="connsiteY23" fmla="*/ 1809750 h 4972050"/>
              <a:gd name="connsiteX24" fmla="*/ 952500 w 1759270"/>
              <a:gd name="connsiteY24" fmla="*/ 1752600 h 4972050"/>
              <a:gd name="connsiteX25" fmla="*/ 971550 w 1759270"/>
              <a:gd name="connsiteY25" fmla="*/ 1600200 h 4972050"/>
              <a:gd name="connsiteX26" fmla="*/ 990600 w 1759270"/>
              <a:gd name="connsiteY26" fmla="*/ 1543050 h 4972050"/>
              <a:gd name="connsiteX27" fmla="*/ 1009650 w 1759270"/>
              <a:gd name="connsiteY27" fmla="*/ 1447800 h 4972050"/>
              <a:gd name="connsiteX28" fmla="*/ 1047750 w 1759270"/>
              <a:gd name="connsiteY28" fmla="*/ 1333500 h 4972050"/>
              <a:gd name="connsiteX29" fmla="*/ 1104900 w 1759270"/>
              <a:gd name="connsiteY29" fmla="*/ 1314450 h 4972050"/>
              <a:gd name="connsiteX30" fmla="*/ 1162050 w 1759270"/>
              <a:gd name="connsiteY30" fmla="*/ 1200150 h 4972050"/>
              <a:gd name="connsiteX31" fmla="*/ 1219200 w 1759270"/>
              <a:gd name="connsiteY31" fmla="*/ 1028700 h 4972050"/>
              <a:gd name="connsiteX32" fmla="*/ 1238250 w 1759270"/>
              <a:gd name="connsiteY32" fmla="*/ 971550 h 4972050"/>
              <a:gd name="connsiteX33" fmla="*/ 1276350 w 1759270"/>
              <a:gd name="connsiteY33" fmla="*/ 914400 h 4972050"/>
              <a:gd name="connsiteX34" fmla="*/ 1295400 w 1759270"/>
              <a:gd name="connsiteY34" fmla="*/ 857250 h 4972050"/>
              <a:gd name="connsiteX35" fmla="*/ 1352550 w 1759270"/>
              <a:gd name="connsiteY35" fmla="*/ 800100 h 4972050"/>
              <a:gd name="connsiteX36" fmla="*/ 1447800 w 1759270"/>
              <a:gd name="connsiteY36" fmla="*/ 685800 h 4972050"/>
              <a:gd name="connsiteX37" fmla="*/ 1562100 w 1759270"/>
              <a:gd name="connsiteY37" fmla="*/ 609600 h 4972050"/>
              <a:gd name="connsiteX38" fmla="*/ 1619250 w 1759270"/>
              <a:gd name="connsiteY38" fmla="*/ 152400 h 4972050"/>
              <a:gd name="connsiteX39" fmla="*/ 1752600 w 1759270"/>
              <a:gd name="connsiteY39" fmla="*/ 114300 h 4972050"/>
              <a:gd name="connsiteX40" fmla="*/ 1752600 w 1759270"/>
              <a:gd name="connsiteY40" fmla="*/ 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59270" h="4972050">
                <a:moveTo>
                  <a:pt x="0" y="4972050"/>
                </a:moveTo>
                <a:cubicBezTo>
                  <a:pt x="15210" y="4759104"/>
                  <a:pt x="12296" y="4733579"/>
                  <a:pt x="38100" y="4552950"/>
                </a:cubicBezTo>
                <a:cubicBezTo>
                  <a:pt x="45891" y="4498414"/>
                  <a:pt x="63507" y="4371964"/>
                  <a:pt x="95250" y="4324350"/>
                </a:cubicBezTo>
                <a:cubicBezTo>
                  <a:pt x="148294" y="4244784"/>
                  <a:pt x="117161" y="4283389"/>
                  <a:pt x="190500" y="4210050"/>
                </a:cubicBezTo>
                <a:cubicBezTo>
                  <a:pt x="235840" y="4074030"/>
                  <a:pt x="206323" y="4129166"/>
                  <a:pt x="266700" y="4038600"/>
                </a:cubicBezTo>
                <a:cubicBezTo>
                  <a:pt x="273050" y="4006850"/>
                  <a:pt x="275511" y="3974067"/>
                  <a:pt x="285750" y="3943350"/>
                </a:cubicBezTo>
                <a:cubicBezTo>
                  <a:pt x="294730" y="3916409"/>
                  <a:pt x="315690" y="3894350"/>
                  <a:pt x="323850" y="3867150"/>
                </a:cubicBezTo>
                <a:cubicBezTo>
                  <a:pt x="395006" y="3629964"/>
                  <a:pt x="290750" y="3857151"/>
                  <a:pt x="381000" y="3676650"/>
                </a:cubicBezTo>
                <a:cubicBezTo>
                  <a:pt x="417330" y="3422342"/>
                  <a:pt x="360218" y="3631623"/>
                  <a:pt x="457200" y="3486150"/>
                </a:cubicBezTo>
                <a:cubicBezTo>
                  <a:pt x="474618" y="3460023"/>
                  <a:pt x="491453" y="3349138"/>
                  <a:pt x="495300" y="3333750"/>
                </a:cubicBezTo>
                <a:cubicBezTo>
                  <a:pt x="500170" y="3314269"/>
                  <a:pt x="501806" y="3292280"/>
                  <a:pt x="514350" y="3276600"/>
                </a:cubicBezTo>
                <a:cubicBezTo>
                  <a:pt x="541207" y="3243028"/>
                  <a:pt x="591002" y="3231999"/>
                  <a:pt x="628650" y="3219450"/>
                </a:cubicBezTo>
                <a:cubicBezTo>
                  <a:pt x="635000" y="3200400"/>
                  <a:pt x="645398" y="3182248"/>
                  <a:pt x="647700" y="3162300"/>
                </a:cubicBezTo>
                <a:cubicBezTo>
                  <a:pt x="664504" y="3016665"/>
                  <a:pt x="639441" y="2863228"/>
                  <a:pt x="685800" y="2724150"/>
                </a:cubicBezTo>
                <a:cubicBezTo>
                  <a:pt x="692150" y="2705100"/>
                  <a:pt x="699980" y="2686481"/>
                  <a:pt x="704850" y="2667000"/>
                </a:cubicBezTo>
                <a:cubicBezTo>
                  <a:pt x="712703" y="2635588"/>
                  <a:pt x="712531" y="2602067"/>
                  <a:pt x="723900" y="2571750"/>
                </a:cubicBezTo>
                <a:cubicBezTo>
                  <a:pt x="731939" y="2550313"/>
                  <a:pt x="751761" y="2535078"/>
                  <a:pt x="762000" y="2514600"/>
                </a:cubicBezTo>
                <a:cubicBezTo>
                  <a:pt x="770980" y="2496639"/>
                  <a:pt x="774700" y="2476500"/>
                  <a:pt x="781050" y="2457450"/>
                </a:cubicBezTo>
                <a:cubicBezTo>
                  <a:pt x="787400" y="2400300"/>
                  <a:pt x="790647" y="2342719"/>
                  <a:pt x="800100" y="2286000"/>
                </a:cubicBezTo>
                <a:cubicBezTo>
                  <a:pt x="803401" y="2266193"/>
                  <a:pt x="813633" y="2248158"/>
                  <a:pt x="819150" y="2228850"/>
                </a:cubicBezTo>
                <a:cubicBezTo>
                  <a:pt x="826343" y="2203676"/>
                  <a:pt x="833065" y="2178323"/>
                  <a:pt x="838200" y="2152650"/>
                </a:cubicBezTo>
                <a:cubicBezTo>
                  <a:pt x="845775" y="2114775"/>
                  <a:pt x="849675" y="2076225"/>
                  <a:pt x="857250" y="2038350"/>
                </a:cubicBezTo>
                <a:cubicBezTo>
                  <a:pt x="862385" y="2012677"/>
                  <a:pt x="870620" y="1987708"/>
                  <a:pt x="876300" y="1962150"/>
                </a:cubicBezTo>
                <a:cubicBezTo>
                  <a:pt x="884995" y="1923023"/>
                  <a:pt x="893975" y="1850600"/>
                  <a:pt x="914400" y="1809750"/>
                </a:cubicBezTo>
                <a:cubicBezTo>
                  <a:pt x="924639" y="1789272"/>
                  <a:pt x="939800" y="1771650"/>
                  <a:pt x="952500" y="1752600"/>
                </a:cubicBezTo>
                <a:cubicBezTo>
                  <a:pt x="958850" y="1701800"/>
                  <a:pt x="962392" y="1650570"/>
                  <a:pt x="971550" y="1600200"/>
                </a:cubicBezTo>
                <a:cubicBezTo>
                  <a:pt x="975142" y="1580443"/>
                  <a:pt x="985730" y="1562531"/>
                  <a:pt x="990600" y="1543050"/>
                </a:cubicBezTo>
                <a:cubicBezTo>
                  <a:pt x="998453" y="1511638"/>
                  <a:pt x="1001131" y="1479038"/>
                  <a:pt x="1009650" y="1447800"/>
                </a:cubicBezTo>
                <a:cubicBezTo>
                  <a:pt x="1020217" y="1409054"/>
                  <a:pt x="1009650" y="1346200"/>
                  <a:pt x="1047750" y="1333500"/>
                </a:cubicBezTo>
                <a:lnTo>
                  <a:pt x="1104900" y="1314450"/>
                </a:lnTo>
                <a:cubicBezTo>
                  <a:pt x="1174375" y="1106024"/>
                  <a:pt x="1063573" y="1421724"/>
                  <a:pt x="1162050" y="1200150"/>
                </a:cubicBezTo>
                <a:lnTo>
                  <a:pt x="1219200" y="1028700"/>
                </a:lnTo>
                <a:cubicBezTo>
                  <a:pt x="1225550" y="1009650"/>
                  <a:pt x="1227111" y="988258"/>
                  <a:pt x="1238250" y="971550"/>
                </a:cubicBezTo>
                <a:cubicBezTo>
                  <a:pt x="1250950" y="952500"/>
                  <a:pt x="1266111" y="934878"/>
                  <a:pt x="1276350" y="914400"/>
                </a:cubicBezTo>
                <a:cubicBezTo>
                  <a:pt x="1285330" y="896439"/>
                  <a:pt x="1284261" y="873958"/>
                  <a:pt x="1295400" y="857250"/>
                </a:cubicBezTo>
                <a:cubicBezTo>
                  <a:pt x="1310344" y="834834"/>
                  <a:pt x="1335303" y="820796"/>
                  <a:pt x="1352550" y="800100"/>
                </a:cubicBezTo>
                <a:cubicBezTo>
                  <a:pt x="1410480" y="730584"/>
                  <a:pt x="1368712" y="747313"/>
                  <a:pt x="1447800" y="685800"/>
                </a:cubicBezTo>
                <a:cubicBezTo>
                  <a:pt x="1483945" y="657687"/>
                  <a:pt x="1562100" y="609600"/>
                  <a:pt x="1562100" y="609600"/>
                </a:cubicBezTo>
                <a:cubicBezTo>
                  <a:pt x="1694023" y="411715"/>
                  <a:pt x="1483832" y="748237"/>
                  <a:pt x="1619250" y="152400"/>
                </a:cubicBezTo>
                <a:cubicBezTo>
                  <a:pt x="1626249" y="121606"/>
                  <a:pt x="1738628" y="146901"/>
                  <a:pt x="1752600" y="114300"/>
                </a:cubicBezTo>
                <a:cubicBezTo>
                  <a:pt x="1767608" y="79281"/>
                  <a:pt x="1752600" y="38100"/>
                  <a:pt x="1752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2598762" y="1990144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2370" y="1978721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3403" y="6131272"/>
            <a:ext cx="3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4 times of parameters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8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8" grpId="0" animBg="1"/>
      <p:bldP spid="40" grpId="0" animBg="1"/>
      <p:bldP spid="42" grpId="0" animBg="1"/>
      <p:bldP spid="43" grpId="0" animBg="1"/>
      <p:bldP spid="44" grpId="0"/>
      <p:bldP spid="45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 smtClean="0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 smtClean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1" name="群組 170"/>
          <p:cNvGrpSpPr/>
          <p:nvPr/>
        </p:nvGrpSpPr>
        <p:grpSpPr>
          <a:xfrm>
            <a:off x="6246925" y="5876094"/>
            <a:ext cx="907572" cy="461665"/>
            <a:chOff x="4765592" y="6396335"/>
            <a:chExt cx="907572" cy="461665"/>
          </a:xfrm>
        </p:grpSpPr>
        <p:sp>
          <p:nvSpPr>
            <p:cNvPr id="172" name="矩形 17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 smtClean="0"/>
                <a:t>t+1</a:t>
              </a:r>
              <a:endParaRPr lang="zh-TW" altLang="en-US" sz="2400" baseline="30000" dirty="0"/>
            </a:p>
          </p:txBody>
        </p:sp>
      </p:grpSp>
      <p:sp>
        <p:nvSpPr>
          <p:cNvPr id="174" name="矩形 173"/>
          <p:cNvSpPr/>
          <p:nvPr/>
        </p:nvSpPr>
        <p:spPr>
          <a:xfrm>
            <a:off x="6686878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z</a:t>
            </a:r>
            <a:endParaRPr lang="zh-TW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579403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6488817" y="3726781"/>
            <a:ext cx="438150" cy="438150"/>
            <a:chOff x="6656524" y="2699227"/>
            <a:chExt cx="438150" cy="438150"/>
          </a:xfrm>
        </p:grpSpPr>
        <p:sp>
          <p:nvSpPr>
            <p:cNvPr id="177" name="橢圓 17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矩形 178"/>
          <p:cNvSpPr/>
          <p:nvPr/>
        </p:nvSpPr>
        <p:spPr>
          <a:xfrm>
            <a:off x="490957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z</a:t>
            </a:r>
            <a:r>
              <a:rPr lang="en-US" altLang="zh-TW" sz="2400" baseline="30000" dirty="0" err="1" smtClean="0"/>
              <a:t>f</a:t>
            </a:r>
            <a:endParaRPr lang="zh-TW" altLang="en-US" sz="2400" baseline="30000" dirty="0"/>
          </a:p>
        </p:txBody>
      </p:sp>
      <p:sp>
        <p:nvSpPr>
          <p:cNvPr id="180" name="矩形 179"/>
          <p:cNvSpPr/>
          <p:nvPr/>
        </p:nvSpPr>
        <p:spPr>
          <a:xfrm>
            <a:off x="7571338" y="4742189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 smtClean="0"/>
              <a:t>o</a:t>
            </a:r>
            <a:endParaRPr lang="zh-TW" altLang="en-US" sz="2400" baseline="30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050497" y="2754657"/>
            <a:ext cx="438150" cy="438150"/>
            <a:chOff x="6656524" y="2699227"/>
            <a:chExt cx="438150" cy="438150"/>
          </a:xfrm>
        </p:grpSpPr>
        <p:sp>
          <p:nvSpPr>
            <p:cNvPr id="182" name="橢圓 181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/>
          <p:cNvGrpSpPr/>
          <p:nvPr/>
        </p:nvGrpSpPr>
        <p:grpSpPr>
          <a:xfrm>
            <a:off x="6467803" y="2741440"/>
            <a:ext cx="438150" cy="438150"/>
            <a:chOff x="6656524" y="2699227"/>
            <a:chExt cx="438150" cy="438150"/>
          </a:xfrm>
        </p:grpSpPr>
        <p:sp>
          <p:nvSpPr>
            <p:cNvPr id="185" name="橢圓 18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7726565" y="2749891"/>
            <a:ext cx="438150" cy="438150"/>
            <a:chOff x="6656524" y="2699227"/>
            <a:chExt cx="438150" cy="438150"/>
          </a:xfrm>
        </p:grpSpPr>
        <p:sp>
          <p:nvSpPr>
            <p:cNvPr id="188" name="橢圓 18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7533985" y="1397855"/>
            <a:ext cx="907572" cy="461665"/>
            <a:chOff x="7533985" y="1397855"/>
            <a:chExt cx="907572" cy="461665"/>
          </a:xfrm>
        </p:grpSpPr>
        <p:sp>
          <p:nvSpPr>
            <p:cNvPr id="190" name="矩形 189"/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 smtClean="0"/>
                <a:t>t+1</a:t>
              </a:r>
              <a:endParaRPr lang="zh-TW" altLang="en-US" sz="2400" baseline="30000" dirty="0"/>
            </a:p>
          </p:txBody>
        </p:sp>
      </p:grpSp>
      <p:pic>
        <p:nvPicPr>
          <p:cNvPr id="192" name="圖片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921" y="3763653"/>
            <a:ext cx="371475" cy="371475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741" y="3760119"/>
            <a:ext cx="371475" cy="371475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346" y="3760118"/>
            <a:ext cx="371475" cy="3714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446" y="2767111"/>
            <a:ext cx="371475" cy="371475"/>
          </a:xfrm>
          <a:prstGeom prst="rect">
            <a:avLst/>
          </a:prstGeom>
        </p:spPr>
      </p:pic>
      <p:cxnSp>
        <p:nvCxnSpPr>
          <p:cNvPr id="196" name="直線單箭頭接點 195"/>
          <p:cNvCxnSpPr/>
          <p:nvPr/>
        </p:nvCxnSpPr>
        <p:spPr>
          <a:xfrm flipH="1" flipV="1">
            <a:off x="5262730" y="4141449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H="1" flipV="1">
            <a:off x="5268892" y="316900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endCxn id="185" idx="2"/>
          </p:cNvCxnSpPr>
          <p:nvPr/>
        </p:nvCxnSpPr>
        <p:spPr>
          <a:xfrm flipV="1">
            <a:off x="5513958" y="2960515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endCxn id="177" idx="4"/>
          </p:cNvCxnSpPr>
          <p:nvPr/>
        </p:nvCxnSpPr>
        <p:spPr>
          <a:xfrm flipH="1" flipV="1">
            <a:off x="6707892" y="4164931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H="1" flipV="1">
            <a:off x="6129657" y="412839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 flipV="1">
            <a:off x="6704929" y="311395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77" idx="2"/>
          </p:cNvCxnSpPr>
          <p:nvPr/>
        </p:nvCxnSpPr>
        <p:spPr>
          <a:xfrm>
            <a:off x="6292055" y="3932282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 flipH="1" flipV="1">
            <a:off x="7931337" y="4101013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 flipV="1">
            <a:off x="7942662" y="3189684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46638" y="295284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7505093" y="2965146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向下箭號 206"/>
          <p:cNvSpPr/>
          <p:nvPr/>
        </p:nvSpPr>
        <p:spPr>
          <a:xfrm flipV="1">
            <a:off x="7741346" y="193843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向下箭號 207"/>
          <p:cNvSpPr/>
          <p:nvPr/>
        </p:nvSpPr>
        <p:spPr>
          <a:xfrm rot="2610135" flipV="1">
            <a:off x="7462330" y="5179371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向下箭號 208"/>
          <p:cNvSpPr/>
          <p:nvPr/>
        </p:nvSpPr>
        <p:spPr>
          <a:xfrm rot="19634133" flipV="1">
            <a:off x="6072122" y="5200164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向下箭號 209"/>
          <p:cNvSpPr/>
          <p:nvPr/>
        </p:nvSpPr>
        <p:spPr>
          <a:xfrm rot="1779305" flipV="1">
            <a:off x="6764000" y="5205553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向下箭號 210"/>
          <p:cNvSpPr/>
          <p:nvPr/>
        </p:nvSpPr>
        <p:spPr>
          <a:xfrm rot="18851723" flipV="1">
            <a:off x="5298617" y="5168007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5426810" y="5885752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 smtClean="0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9" name="文字方塊 218"/>
          <p:cNvSpPr txBox="1"/>
          <p:nvPr/>
        </p:nvSpPr>
        <p:spPr>
          <a:xfrm>
            <a:off x="4503343" y="541542"/>
            <a:ext cx="3028573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Extension: “peephole”</a:t>
            </a:r>
            <a:endParaRPr lang="zh-TW" altLang="en-US" sz="2400" dirty="0"/>
          </a:p>
        </p:txBody>
      </p:sp>
      <p:grpSp>
        <p:nvGrpSpPr>
          <p:cNvPr id="220" name="群組 219"/>
          <p:cNvGrpSpPr/>
          <p:nvPr/>
        </p:nvGrpSpPr>
        <p:grpSpPr>
          <a:xfrm>
            <a:off x="1401513" y="5863537"/>
            <a:ext cx="907572" cy="461665"/>
            <a:chOff x="4765592" y="6396335"/>
            <a:chExt cx="907572" cy="461665"/>
          </a:xfrm>
        </p:grpSpPr>
        <p:sp>
          <p:nvSpPr>
            <p:cNvPr id="221" name="矩形 2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smtClean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4599806" y="5873235"/>
            <a:ext cx="907572" cy="461665"/>
            <a:chOff x="4775004" y="6396335"/>
            <a:chExt cx="907572" cy="461665"/>
          </a:xfrm>
        </p:grpSpPr>
        <p:sp>
          <p:nvSpPr>
            <p:cNvPr id="103" name="矩形 10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 smtClean="0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手繪多邊形 105"/>
          <p:cNvSpPr/>
          <p:nvPr/>
        </p:nvSpPr>
        <p:spPr>
          <a:xfrm>
            <a:off x="8192589" y="2907527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-58910" y="2943495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8" name="群組 107"/>
          <p:cNvGrpSpPr/>
          <p:nvPr/>
        </p:nvGrpSpPr>
        <p:grpSpPr>
          <a:xfrm>
            <a:off x="486959" y="5850146"/>
            <a:ext cx="907572" cy="461665"/>
            <a:chOff x="4775004" y="6396335"/>
            <a:chExt cx="907572" cy="461665"/>
          </a:xfrm>
        </p:grpSpPr>
        <p:sp>
          <p:nvSpPr>
            <p:cNvPr id="109" name="矩形 10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smtClean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手繪多邊形 110"/>
          <p:cNvSpPr/>
          <p:nvPr/>
        </p:nvSpPr>
        <p:spPr>
          <a:xfrm>
            <a:off x="4159579" y="3012158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smtClean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4155655" y="2078942"/>
            <a:ext cx="907572" cy="461665"/>
            <a:chOff x="4775004" y="6396335"/>
            <a:chExt cx="907572" cy="461665"/>
          </a:xfrm>
        </p:grpSpPr>
        <p:sp>
          <p:nvSpPr>
            <p:cNvPr id="118" name="矩形 117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 smtClean="0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8336918" y="2096100"/>
            <a:ext cx="907572" cy="461665"/>
            <a:chOff x="4775004" y="6396335"/>
            <a:chExt cx="907572" cy="461665"/>
          </a:xfrm>
        </p:grpSpPr>
        <p:sp>
          <p:nvSpPr>
            <p:cNvPr id="121" name="矩形 1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smtClean="0">
                  <a:solidFill>
                    <a:schemeClr val="tx1"/>
                  </a:solidFill>
                </a:rPr>
                <a:t>t+1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手繪多邊形 2"/>
          <p:cNvSpPr/>
          <p:nvPr/>
        </p:nvSpPr>
        <p:spPr>
          <a:xfrm>
            <a:off x="2656114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6758538" y="2329104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362857" y="2481943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23"/>
          <p:cNvSpPr/>
          <p:nvPr/>
        </p:nvSpPr>
        <p:spPr>
          <a:xfrm>
            <a:off x="4520854" y="2518218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 rot="523080">
            <a:off x="4885987" y="2356876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25"/>
          <p:cNvSpPr/>
          <p:nvPr/>
        </p:nvSpPr>
        <p:spPr>
          <a:xfrm>
            <a:off x="8784519" y="2564610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87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  <p:bldP spid="62" grpId="0" animBg="1"/>
      <p:bldP spid="63" grpId="0"/>
      <p:bldP spid="162" grpId="0" animBg="1"/>
      <p:bldP spid="163" grpId="0" animBg="1"/>
      <p:bldP spid="164" grpId="0" animBg="1"/>
      <p:bldP spid="166" grpId="0" animBg="1"/>
      <p:bldP spid="167" grpId="0" animBg="1"/>
      <p:bldP spid="174" grpId="0" animBg="1"/>
      <p:bldP spid="175" grpId="0" animBg="1"/>
      <p:bldP spid="179" grpId="0" animBg="1"/>
      <p:bldP spid="180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9" grpId="0" animBg="1"/>
      <p:bldP spid="106" grpId="0" animBg="1"/>
      <p:bldP spid="107" grpId="0" animBg="1"/>
      <p:bldP spid="111" grpId="0" animBg="1"/>
      <p:bldP spid="3" grpId="0" animBg="1"/>
      <p:bldP spid="123" grpId="0" animBg="1"/>
      <p:bldP spid="4" grpId="0" animBg="1"/>
      <p:bldP spid="124" grpId="0" animBg="1"/>
      <p:bldP spid="5" grpId="0" animBg="1"/>
      <p:bldP spid="125" grpId="0" animBg="1"/>
      <p:bldP spid="12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Simpler </a:t>
            </a:r>
            <a:r>
              <a:rPr lang="en-US" altLang="zh-TW" dirty="0" smtClean="0"/>
              <a:t>Alternatives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76069"/>
            <a:ext cx="3648075" cy="1933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691" y="2691172"/>
            <a:ext cx="3677977" cy="20563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4482" y="5257253"/>
            <a:ext cx="7717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Vanilla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RNN </a:t>
            </a:r>
            <a:r>
              <a:rPr lang="en-US" altLang="zh-TW" sz="2400" dirty="0"/>
              <a:t>Initialized with Identity matrix +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activation </a:t>
            </a:r>
            <a:r>
              <a:rPr lang="en-US" altLang="zh-TW" sz="2400" dirty="0"/>
              <a:t>function </a:t>
            </a:r>
            <a:r>
              <a:rPr lang="en-US" altLang="zh-TW" dirty="0" smtClean="0">
                <a:solidFill>
                  <a:srgbClr val="0000FF"/>
                </a:solidFill>
              </a:rPr>
              <a:t>[Quoc </a:t>
            </a:r>
            <a:r>
              <a:rPr lang="en-US" altLang="zh-TW" dirty="0">
                <a:solidFill>
                  <a:srgbClr val="0000FF"/>
                </a:solidFill>
              </a:rPr>
              <a:t>V. Le, </a:t>
            </a:r>
            <a:r>
              <a:rPr lang="en-US" altLang="zh-TW" dirty="0" smtClean="0">
                <a:solidFill>
                  <a:srgbClr val="0000FF"/>
                </a:solidFill>
              </a:rPr>
              <a:t>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482" y="6081554"/>
            <a:ext cx="8521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Outperform or be comparable with LSTM in 4 different tasks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151615" y="4609644"/>
            <a:ext cx="203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[Cho, EMNLP’14]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801" y="1896300"/>
            <a:ext cx="3723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/>
              <a:t>Gated Recurrent Unit (GRU</a:t>
            </a:r>
            <a:r>
              <a:rPr lang="en-US" altLang="zh-TW" sz="2400" dirty="0" smtClean="0"/>
              <a:t>) </a:t>
            </a:r>
            <a:endParaRPr lang="en-US" altLang="zh-TW" sz="2400" dirty="0"/>
          </a:p>
        </p:txBody>
      </p:sp>
      <p:sp>
        <p:nvSpPr>
          <p:cNvPr id="13" name="矩形 12"/>
          <p:cNvSpPr/>
          <p:nvPr/>
        </p:nvSpPr>
        <p:spPr>
          <a:xfrm>
            <a:off x="7234116" y="4332645"/>
            <a:ext cx="1646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</a:rPr>
              <a:t>[Tomas </a:t>
            </a:r>
            <a:r>
              <a:rPr lang="en-US" altLang="zh-TW" dirty="0" err="1" smtClean="0">
                <a:solidFill>
                  <a:srgbClr val="0000FF"/>
                </a:solidFill>
              </a:rPr>
              <a:t>Mikolov</a:t>
            </a:r>
            <a:r>
              <a:rPr lang="en-US" altLang="zh-TW" dirty="0" smtClean="0">
                <a:solidFill>
                  <a:srgbClr val="0000FF"/>
                </a:solidFill>
              </a:rPr>
              <a:t>, ICLR’15]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2691" y="1744299"/>
            <a:ext cx="3778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/>
              <a:t>Structurally Constrained Recurrent Network (SCRN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0900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the next wave?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Attention-based Model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83912" y="3922421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Reading Head Controller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70463" y="5197107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Input x</a:t>
            </a:r>
            <a:endParaRPr lang="zh-TW" altLang="en-US" sz="2800" dirty="0"/>
          </a:p>
        </p:txBody>
      </p:sp>
      <p:sp>
        <p:nvSpPr>
          <p:cNvPr id="26" name="向下箭號 25"/>
          <p:cNvSpPr/>
          <p:nvPr/>
        </p:nvSpPr>
        <p:spPr>
          <a:xfrm flipV="1">
            <a:off x="5157835" y="3203399"/>
            <a:ext cx="420915" cy="39052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>
            <a:off x="3348081" y="3246941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487419" y="3104981"/>
            <a:ext cx="21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Reading Head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580805" y="3205345"/>
            <a:ext cx="21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Writing Head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3614788" y="5095860"/>
            <a:ext cx="1799772" cy="7257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DNN/LSTM</a:t>
            </a:r>
            <a:endParaRPr lang="zh-TW" altLang="en-US" sz="2800" dirty="0"/>
          </a:p>
        </p:txBody>
      </p:sp>
      <p:sp>
        <p:nvSpPr>
          <p:cNvPr id="37" name="矩形 36"/>
          <p:cNvSpPr/>
          <p:nvPr/>
        </p:nvSpPr>
        <p:spPr>
          <a:xfrm>
            <a:off x="5798278" y="3922420"/>
            <a:ext cx="1903181" cy="9189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Writing Head Controller</a:t>
            </a:r>
            <a:endParaRPr lang="zh-TW" altLang="en-US" sz="2400" dirty="0"/>
          </a:p>
        </p:txBody>
      </p:sp>
      <p:cxnSp>
        <p:nvCxnSpPr>
          <p:cNvPr id="39" name="直線單箭頭接點 38"/>
          <p:cNvCxnSpPr>
            <a:endCxn id="23" idx="2"/>
          </p:cNvCxnSpPr>
          <p:nvPr/>
        </p:nvCxnSpPr>
        <p:spPr>
          <a:xfrm flipV="1">
            <a:off x="1755370" y="4841332"/>
            <a:ext cx="680133" cy="476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463845" y="3419136"/>
            <a:ext cx="1119364" cy="52924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36" idx="1"/>
          </p:cNvCxnSpPr>
          <p:nvPr/>
        </p:nvCxnSpPr>
        <p:spPr>
          <a:xfrm>
            <a:off x="2391946" y="5443496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37" idx="1"/>
          </p:cNvCxnSpPr>
          <p:nvPr/>
        </p:nvCxnSpPr>
        <p:spPr>
          <a:xfrm flipV="1">
            <a:off x="4514674" y="4381876"/>
            <a:ext cx="1283604" cy="707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6" idx="0"/>
          </p:cNvCxnSpPr>
          <p:nvPr/>
        </p:nvCxnSpPr>
        <p:spPr>
          <a:xfrm flipH="1" flipV="1">
            <a:off x="5368293" y="3593925"/>
            <a:ext cx="391660" cy="77178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564818" y="5210367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output </a:t>
            </a:r>
            <a:r>
              <a:rPr lang="en-US" altLang="zh-TW" sz="2800" dirty="0"/>
              <a:t>y</a:t>
            </a:r>
            <a:endParaRPr lang="zh-TW" altLang="en-US" sz="2800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414560" y="5475757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477319" y="1515332"/>
            <a:ext cx="8300728" cy="1645015"/>
            <a:chOff x="589637" y="1745616"/>
            <a:chExt cx="8300728" cy="1645015"/>
          </a:xfrm>
        </p:grpSpPr>
        <p:sp>
          <p:nvSpPr>
            <p:cNvPr id="13" name="矩形 12"/>
            <p:cNvSpPr/>
            <p:nvPr/>
          </p:nvSpPr>
          <p:spPr>
            <a:xfrm>
              <a:off x="2283275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85618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87961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90304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92647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94990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98692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02394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9637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976835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5294990" y="1745616"/>
              <a:ext cx="3595375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Internal memory or information from output</a:t>
              </a:r>
              <a:endParaRPr lang="zh-TW" altLang="en-US" sz="2400" dirty="0"/>
            </a:p>
          </p:txBody>
        </p:sp>
      </p:grpSp>
      <p:cxnSp>
        <p:nvCxnSpPr>
          <p:cNvPr id="56" name="直線單箭頭接點 55"/>
          <p:cNvCxnSpPr>
            <a:stCxn id="36" idx="0"/>
          </p:cNvCxnSpPr>
          <p:nvPr/>
        </p:nvCxnSpPr>
        <p:spPr>
          <a:xfrm flipV="1">
            <a:off x="4514674" y="2800347"/>
            <a:ext cx="834405" cy="2295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36" idx="0"/>
          </p:cNvCxnSpPr>
          <p:nvPr/>
        </p:nvCxnSpPr>
        <p:spPr>
          <a:xfrm>
            <a:off x="3567500" y="2800347"/>
            <a:ext cx="947174" cy="2295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1633952" y="5919707"/>
            <a:ext cx="648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Already applied on speech recognition, caption generation, QA, visual QA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85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 animBg="1"/>
      <p:bldP spid="30" grpId="0" animBg="1"/>
      <p:bldP spid="34" grpId="0"/>
      <p:bldP spid="35" grpId="0"/>
      <p:bldP spid="36" grpId="0" animBg="1"/>
      <p:bldP spid="37" grpId="0" animBg="1"/>
      <p:bldP spid="61" grpId="0"/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the next wave?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4500" dirty="0" smtClean="0"/>
              <a:t>Attention-based Model</a:t>
            </a:r>
            <a:endParaRPr lang="zh-TW" altLang="en-US" sz="4500" dirty="0"/>
          </a:p>
          <a:p>
            <a:r>
              <a:rPr lang="en-US" altLang="zh-TW" sz="3300" dirty="0" smtClean="0"/>
              <a:t>End-To-End </a:t>
            </a:r>
            <a:r>
              <a:rPr lang="en-US" altLang="zh-TW" sz="3300" dirty="0"/>
              <a:t>Memory Networks. S. </a:t>
            </a:r>
            <a:r>
              <a:rPr lang="en-US" altLang="zh-TW" sz="3300" dirty="0" err="1"/>
              <a:t>Sukhbaatar</a:t>
            </a:r>
            <a:r>
              <a:rPr lang="en-US" altLang="zh-TW" sz="3300" dirty="0"/>
              <a:t>, A. </a:t>
            </a:r>
            <a:r>
              <a:rPr lang="en-US" altLang="zh-TW" sz="3300" dirty="0" err="1"/>
              <a:t>Szlam</a:t>
            </a:r>
            <a:r>
              <a:rPr lang="en-US" altLang="zh-TW" sz="3300" dirty="0"/>
              <a:t>, J. Weston, R. Fergus. </a:t>
            </a:r>
            <a:r>
              <a:rPr lang="en-US" altLang="zh-TW" sz="3300" dirty="0" err="1"/>
              <a:t>arXiv</a:t>
            </a:r>
            <a:r>
              <a:rPr lang="en-US" altLang="zh-TW" sz="3300" dirty="0"/>
              <a:t> Pre-Print, 2015.</a:t>
            </a:r>
            <a:endParaRPr lang="zh-TW" altLang="zh-TW" sz="3300" dirty="0"/>
          </a:p>
          <a:p>
            <a:r>
              <a:rPr lang="en-US" altLang="zh-TW" sz="3300" dirty="0" smtClean="0"/>
              <a:t>Neural </a:t>
            </a:r>
            <a:r>
              <a:rPr lang="en-US" altLang="zh-TW" sz="3300" dirty="0"/>
              <a:t>Turing Machines. Alex Graves, Greg Wayne, Ivo </a:t>
            </a:r>
            <a:r>
              <a:rPr lang="en-US" altLang="zh-TW" sz="3300" dirty="0" err="1"/>
              <a:t>Danihelka</a:t>
            </a:r>
            <a:r>
              <a:rPr lang="en-US" altLang="zh-TW" sz="3300" dirty="0"/>
              <a:t>. </a:t>
            </a:r>
            <a:r>
              <a:rPr lang="en-US" altLang="zh-TW" sz="3300" dirty="0" err="1"/>
              <a:t>arXiv</a:t>
            </a:r>
            <a:r>
              <a:rPr lang="en-US" altLang="zh-TW" sz="3300" dirty="0"/>
              <a:t> Pre-Print, </a:t>
            </a:r>
            <a:r>
              <a:rPr lang="en-US" altLang="zh-TW" sz="3300" dirty="0" smtClean="0"/>
              <a:t>2014</a:t>
            </a:r>
          </a:p>
          <a:p>
            <a:r>
              <a:rPr lang="en-US" altLang="zh-TW" sz="3300" dirty="0"/>
              <a:t>Ask Me Anything: Dynamic Memory Networks for Natural Language Processing</a:t>
            </a:r>
            <a:r>
              <a:rPr lang="en-US" altLang="zh-TW" sz="3300" dirty="0" smtClean="0"/>
              <a:t>. Kumar </a:t>
            </a:r>
            <a:r>
              <a:rPr lang="en-US" altLang="zh-TW" sz="3300" dirty="0"/>
              <a:t>et al. </a:t>
            </a:r>
            <a:r>
              <a:rPr lang="en-US" altLang="zh-TW" sz="3300" dirty="0" err="1"/>
              <a:t>arXiv</a:t>
            </a:r>
            <a:r>
              <a:rPr lang="en-US" altLang="zh-TW" sz="3300" dirty="0"/>
              <a:t> Pre-Print, 2015</a:t>
            </a:r>
          </a:p>
          <a:p>
            <a:r>
              <a:rPr lang="en-US" altLang="zh-TW" sz="3300" dirty="0"/>
              <a:t>Neural Machine Translation by Jointly Learning to Align and Translate. D. </a:t>
            </a:r>
            <a:r>
              <a:rPr lang="en-US" altLang="zh-TW" sz="3300" dirty="0" err="1"/>
              <a:t>Bahdanau</a:t>
            </a:r>
            <a:r>
              <a:rPr lang="en-US" altLang="zh-TW" sz="3300" dirty="0"/>
              <a:t>, K. Cho, Y. </a:t>
            </a:r>
            <a:r>
              <a:rPr lang="en-US" altLang="zh-TW" sz="3300" dirty="0" err="1"/>
              <a:t>Bengio</a:t>
            </a:r>
            <a:r>
              <a:rPr lang="en-US" altLang="zh-TW" sz="3300" dirty="0"/>
              <a:t>; International Conference on Representation Learning </a:t>
            </a:r>
            <a:r>
              <a:rPr lang="en-US" altLang="zh-TW" sz="3300" dirty="0" smtClean="0"/>
              <a:t>2015.</a:t>
            </a:r>
            <a:endParaRPr lang="en-US" altLang="zh-TW" sz="3300" dirty="0"/>
          </a:p>
          <a:p>
            <a:r>
              <a:rPr lang="en-US" altLang="zh-TW" sz="3300" dirty="0" smtClean="0"/>
              <a:t>Show</a:t>
            </a:r>
            <a:r>
              <a:rPr lang="en-US" altLang="zh-TW" sz="3300" dirty="0"/>
              <a:t>, Attend and Tell: Neural Image Caption Generation with Visual Attention. Kelvin Xu et. al.. </a:t>
            </a:r>
            <a:r>
              <a:rPr lang="en-US" altLang="zh-TW" sz="3300" dirty="0" err="1"/>
              <a:t>arXiv</a:t>
            </a:r>
            <a:r>
              <a:rPr lang="en-US" altLang="zh-TW" sz="3300" dirty="0"/>
              <a:t> Pre-Print, </a:t>
            </a:r>
            <a:r>
              <a:rPr lang="en-US" altLang="zh-TW" sz="3300" dirty="0" smtClean="0"/>
              <a:t>2015.</a:t>
            </a:r>
            <a:endParaRPr lang="en-US" altLang="zh-TW" sz="3300" dirty="0"/>
          </a:p>
          <a:p>
            <a:r>
              <a:rPr lang="en-US" altLang="zh-TW" sz="3300" dirty="0" smtClean="0"/>
              <a:t>Attention-Based </a:t>
            </a:r>
            <a:r>
              <a:rPr lang="en-US" altLang="zh-TW" sz="3300" dirty="0"/>
              <a:t>Models for Speech Recognition. Jan </a:t>
            </a:r>
            <a:r>
              <a:rPr lang="en-US" altLang="zh-TW" sz="3300" dirty="0" err="1"/>
              <a:t>Chorowski</a:t>
            </a:r>
            <a:r>
              <a:rPr lang="en-US" altLang="zh-TW" sz="3300" dirty="0"/>
              <a:t>, </a:t>
            </a:r>
            <a:r>
              <a:rPr lang="en-US" altLang="zh-TW" sz="3300" dirty="0" err="1"/>
              <a:t>Dzmitry</a:t>
            </a:r>
            <a:r>
              <a:rPr lang="en-US" altLang="zh-TW" sz="3300" dirty="0"/>
              <a:t> </a:t>
            </a:r>
            <a:r>
              <a:rPr lang="en-US" altLang="zh-TW" sz="3300" dirty="0" err="1"/>
              <a:t>Bahdanau</a:t>
            </a:r>
            <a:r>
              <a:rPr lang="en-US" altLang="zh-TW" sz="3300" dirty="0"/>
              <a:t>, </a:t>
            </a:r>
            <a:r>
              <a:rPr lang="en-US" altLang="zh-TW" sz="3300" dirty="0" err="1"/>
              <a:t>Dmitriy</a:t>
            </a:r>
            <a:r>
              <a:rPr lang="en-US" altLang="zh-TW" sz="3300" dirty="0"/>
              <a:t> </a:t>
            </a:r>
            <a:r>
              <a:rPr lang="en-US" altLang="zh-TW" sz="3300" dirty="0" err="1"/>
              <a:t>Serdyuk</a:t>
            </a:r>
            <a:r>
              <a:rPr lang="en-US" altLang="zh-TW" sz="3300" dirty="0"/>
              <a:t>, </a:t>
            </a:r>
            <a:r>
              <a:rPr lang="en-US" altLang="zh-TW" sz="3300" dirty="0" err="1"/>
              <a:t>Kyunghyun</a:t>
            </a:r>
            <a:r>
              <a:rPr lang="en-US" altLang="zh-TW" sz="3300" dirty="0"/>
              <a:t> Cho, </a:t>
            </a:r>
            <a:r>
              <a:rPr lang="en-US" altLang="zh-TW" sz="3300" dirty="0" err="1"/>
              <a:t>Yoshua</a:t>
            </a:r>
            <a:r>
              <a:rPr lang="en-US" altLang="zh-TW" sz="3300" dirty="0"/>
              <a:t> </a:t>
            </a:r>
            <a:r>
              <a:rPr lang="en-US" altLang="zh-TW" sz="3300" dirty="0" err="1"/>
              <a:t>Bengio</a:t>
            </a:r>
            <a:r>
              <a:rPr lang="en-US" altLang="zh-TW" sz="3300" dirty="0"/>
              <a:t>. </a:t>
            </a:r>
            <a:r>
              <a:rPr lang="en-US" altLang="zh-TW" sz="3300" dirty="0" err="1"/>
              <a:t>arXiv</a:t>
            </a:r>
            <a:r>
              <a:rPr lang="en-US" altLang="zh-TW" sz="3300" dirty="0"/>
              <a:t> Pre-Print, 2015. </a:t>
            </a:r>
            <a:endParaRPr lang="en-US" altLang="zh-TW" sz="3300" dirty="0" smtClean="0"/>
          </a:p>
          <a:p>
            <a:r>
              <a:rPr lang="en-US" altLang="zh-TW" sz="3300" dirty="0" smtClean="0"/>
              <a:t>Recurrent </a:t>
            </a:r>
            <a:r>
              <a:rPr lang="en-US" altLang="zh-TW" sz="3300" dirty="0"/>
              <a:t>models of visual attention. V. </a:t>
            </a:r>
            <a:r>
              <a:rPr lang="en-US" altLang="zh-TW" sz="3300" dirty="0" err="1"/>
              <a:t>Mnih</a:t>
            </a:r>
            <a:r>
              <a:rPr lang="en-US" altLang="zh-TW" sz="3300" dirty="0"/>
              <a:t>, N. </a:t>
            </a:r>
            <a:r>
              <a:rPr lang="en-US" altLang="zh-TW" sz="3300" dirty="0" err="1"/>
              <a:t>Hees</a:t>
            </a:r>
            <a:r>
              <a:rPr lang="en-US" altLang="zh-TW" sz="3300" dirty="0"/>
              <a:t>, A. Graves and K. </a:t>
            </a:r>
            <a:r>
              <a:rPr lang="en-US" altLang="zh-TW" sz="3300" dirty="0" err="1"/>
              <a:t>Kavukcuoglu</a:t>
            </a:r>
            <a:r>
              <a:rPr lang="en-US" altLang="zh-TW" sz="3300" dirty="0"/>
              <a:t>. In NIPS, 2014</a:t>
            </a:r>
            <a:r>
              <a:rPr lang="en-US" altLang="zh-TW" sz="3300" dirty="0" smtClean="0"/>
              <a:t>.</a:t>
            </a:r>
          </a:p>
          <a:p>
            <a:r>
              <a:rPr lang="en-US" altLang="zh-TW" sz="3300" dirty="0" smtClean="0"/>
              <a:t>A </a:t>
            </a:r>
            <a:r>
              <a:rPr lang="en-US" altLang="zh-TW" sz="3300" dirty="0"/>
              <a:t>Neural Attention Model for Abstractive Sentence Summarization. A. M. Rush, S. Chopra and J. Weston. EMNLP 2015. </a:t>
            </a:r>
            <a:endParaRPr lang="zh-TW" altLang="en-US" sz="3300" dirty="0"/>
          </a:p>
        </p:txBody>
      </p:sp>
    </p:spTree>
    <p:extLst>
      <p:ext uri="{BB962C8B-B14F-4D97-AF65-F5344CB8AC3E}">
        <p14:creationId xmlns:p14="http://schemas.microsoft.com/office/powerpoint/2010/main" val="21423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5256" y="1365003"/>
            <a:ext cx="7772400" cy="2387600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Concluding Remarks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32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8273</TotalTime>
  <Words>4802</Words>
  <Application>Microsoft Macintosh PowerPoint</Application>
  <PresentationFormat>全屏显示(4:3)</PresentationFormat>
  <Paragraphs>1846</Paragraphs>
  <Slides>109</Slides>
  <Notes>78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22" baseType="lpstr">
      <vt:lpstr>Calibri</vt:lpstr>
      <vt:lpstr>Calibri Light</vt:lpstr>
      <vt:lpstr>Cambria Math</vt:lpstr>
      <vt:lpstr>Georgia</vt:lpstr>
      <vt:lpstr>Helvetica</vt:lpstr>
      <vt:lpstr>times</vt:lpstr>
      <vt:lpstr>Times New Roman</vt:lpstr>
      <vt:lpstr>Wingdings</vt:lpstr>
      <vt:lpstr>宋体</vt:lpstr>
      <vt:lpstr>新細明體</vt:lpstr>
      <vt:lpstr>Arial</vt:lpstr>
      <vt:lpstr>Office Theme</vt:lpstr>
      <vt:lpstr>方程式</vt:lpstr>
      <vt:lpstr>Deep Learning Tutorial</vt:lpstr>
      <vt:lpstr>Deep learning  attracts lots of attention.</vt:lpstr>
      <vt:lpstr>Outline</vt:lpstr>
      <vt:lpstr>Part I:  Introduction of  Deep Learning</vt:lpstr>
      <vt:lpstr>Example Application</vt:lpstr>
      <vt:lpstr>Handwriting Digit Recognition</vt:lpstr>
      <vt:lpstr>Example Application</vt:lpstr>
      <vt:lpstr>Element of Neural Network </vt:lpstr>
      <vt:lpstr>Neural Network</vt:lpstr>
      <vt:lpstr>Example of Neural Network </vt:lpstr>
      <vt:lpstr>Example of Neural Network </vt:lpstr>
      <vt:lpstr>Example of Neural Network </vt:lpstr>
      <vt:lpstr>Matrix Operation</vt:lpstr>
      <vt:lpstr>Neural Network </vt:lpstr>
      <vt:lpstr>Neural Network </vt:lpstr>
      <vt:lpstr>Softmax</vt:lpstr>
      <vt:lpstr>Softmax</vt:lpstr>
      <vt:lpstr>How to set network parameters</vt:lpstr>
      <vt:lpstr>Training Data</vt:lpstr>
      <vt:lpstr>Cost</vt:lpstr>
      <vt:lpstr>Total Cost</vt:lpstr>
      <vt:lpstr>Gradient Descent</vt:lpstr>
      <vt:lpstr>Gradient Descent</vt:lpstr>
      <vt:lpstr>Local Minima</vt:lpstr>
      <vt:lpstr>Besides local minima ……</vt:lpstr>
      <vt:lpstr>In physical world ……</vt:lpstr>
      <vt:lpstr>Momentum</vt:lpstr>
      <vt:lpstr>Mini-batch</vt:lpstr>
      <vt:lpstr>Mini-batch</vt:lpstr>
      <vt:lpstr>Mini-batch</vt:lpstr>
      <vt:lpstr>Backpropagation</vt:lpstr>
      <vt:lpstr>Part II: Why Deep?</vt:lpstr>
      <vt:lpstr>Deeper is Better?</vt:lpstr>
      <vt:lpstr>Universality Theorem</vt:lpstr>
      <vt:lpstr>Fat + Short v.s. Thin + Tall</vt:lpstr>
      <vt:lpstr>Fat + Short v.s. Thin + Tall</vt:lpstr>
      <vt:lpstr>Why Deep? </vt:lpstr>
      <vt:lpstr>Why Deep?</vt:lpstr>
      <vt:lpstr>Why Deep?</vt:lpstr>
      <vt:lpstr>Why Deep?</vt:lpstr>
      <vt:lpstr>PowerPoint 演示文稿</vt:lpstr>
      <vt:lpstr>Hard to get the power of Deep …</vt:lpstr>
      <vt:lpstr>Part III: Tips for Training DNN</vt:lpstr>
      <vt:lpstr>Recipe for Learning</vt:lpstr>
      <vt:lpstr>Recipe for Learning</vt:lpstr>
      <vt:lpstr>Recipe for Learning</vt:lpstr>
      <vt:lpstr>Part III: Tips for Training DNN</vt:lpstr>
      <vt:lpstr>ReLU</vt:lpstr>
      <vt:lpstr>Vanishing Gradient Problem</vt:lpstr>
      <vt:lpstr>Vanishing Gradient Problem</vt:lpstr>
      <vt:lpstr>ReLU</vt:lpstr>
      <vt:lpstr>ReLU</vt:lpstr>
      <vt:lpstr>Maxout </vt:lpstr>
      <vt:lpstr>Maxout </vt:lpstr>
      <vt:lpstr>Part III: Tips for Training DNN</vt:lpstr>
      <vt:lpstr>Learning Rate</vt:lpstr>
      <vt:lpstr>Learning Rate</vt:lpstr>
      <vt:lpstr>Adagrad</vt:lpstr>
      <vt:lpstr>Adagrad</vt:lpstr>
      <vt:lpstr>PowerPoint 演示文稿</vt:lpstr>
      <vt:lpstr>Not the whole story ……</vt:lpstr>
      <vt:lpstr>Part III: Tips for Training DNN</vt:lpstr>
      <vt:lpstr>Dropout</vt:lpstr>
      <vt:lpstr>Dropout</vt:lpstr>
      <vt:lpstr>Dropout</vt:lpstr>
      <vt:lpstr>Dropout - Intuitive Reason</vt:lpstr>
      <vt:lpstr>Dropout - Intuitive Reason</vt:lpstr>
      <vt:lpstr>Dropout is a kind of ensemble.</vt:lpstr>
      <vt:lpstr>Dropout is a kind of ensemble.</vt:lpstr>
      <vt:lpstr>Dropout is a kind of ensemble.</vt:lpstr>
      <vt:lpstr>Dropout is a kind of ensemble.</vt:lpstr>
      <vt:lpstr>More about dropout</vt:lpstr>
      <vt:lpstr>Part IV: Neural Network  with Memory</vt:lpstr>
      <vt:lpstr>Neural Network needs Memory</vt:lpstr>
      <vt:lpstr>Neural Network needs Memory</vt:lpstr>
      <vt:lpstr>Recurrent Neural Network (RNN)</vt:lpstr>
      <vt:lpstr>RNN</vt:lpstr>
      <vt:lpstr>RNN</vt:lpstr>
      <vt:lpstr>Of course it can be deep …</vt:lpstr>
      <vt:lpstr>Bidirectional RNN</vt:lpstr>
      <vt:lpstr>Many to Many (Output is shorter)</vt:lpstr>
      <vt:lpstr>Many to Many (Output is shorter)</vt:lpstr>
      <vt:lpstr>Many to Many (No Limitation)</vt:lpstr>
      <vt:lpstr>Many to Many (No Limitation)</vt:lpstr>
      <vt:lpstr>Many to Many (No Limitation)</vt:lpstr>
      <vt:lpstr>Many to Many (No Limitation)</vt:lpstr>
      <vt:lpstr>Unfortunately …… </vt:lpstr>
      <vt:lpstr>The error surface is rough.</vt:lpstr>
      <vt:lpstr>Why? </vt:lpstr>
      <vt:lpstr>Helpful Techniques</vt:lpstr>
      <vt:lpstr> Long Short-term Memory (LSTM)</vt:lpstr>
      <vt:lpstr>PowerPoint 演示文稿</vt:lpstr>
      <vt:lpstr>PowerPoint 演示文稿</vt:lpstr>
      <vt:lpstr>PowerPoint 演示文稿</vt:lpstr>
      <vt:lpstr>LSTM</vt:lpstr>
      <vt:lpstr>Other Simpler Alternatives</vt:lpstr>
      <vt:lpstr>What is the next wave?</vt:lpstr>
      <vt:lpstr>What is the next wave?</vt:lpstr>
      <vt:lpstr>Concluding Remarks</vt:lpstr>
      <vt:lpstr>Concluding Remarks</vt:lpstr>
      <vt:lpstr>Reading Materials</vt:lpstr>
      <vt:lpstr>Thank you  for your attention!</vt:lpstr>
      <vt:lpstr>Acknowledgement</vt:lpstr>
      <vt:lpstr>Appendix</vt:lpstr>
      <vt:lpstr>Matrix Operation</vt:lpstr>
      <vt:lpstr>Why Deep? – Logic Circuits </vt:lpstr>
      <vt:lpstr>PowerPoint 演示文稿</vt:lpstr>
      <vt:lpstr>Maxout</vt:lpstr>
      <vt:lpstr>Maxout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Tutorial</dc:title>
  <dc:creator>Lee Hung-yi</dc:creator>
  <cp:lastModifiedBy>Rong Pan</cp:lastModifiedBy>
  <cp:revision>358</cp:revision>
  <dcterms:created xsi:type="dcterms:W3CDTF">2015-11-25T01:31:24Z</dcterms:created>
  <dcterms:modified xsi:type="dcterms:W3CDTF">2016-05-18T04:20:58Z</dcterms:modified>
</cp:coreProperties>
</file>