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41"/>
  </p:notesMasterIdLst>
  <p:sldIdLst>
    <p:sldId id="280" r:id="rId3"/>
    <p:sldId id="294" r:id="rId4"/>
    <p:sldId id="293" r:id="rId5"/>
    <p:sldId id="282" r:id="rId6"/>
    <p:sldId id="364" r:id="rId7"/>
    <p:sldId id="333" r:id="rId8"/>
    <p:sldId id="361" r:id="rId9"/>
    <p:sldId id="366" r:id="rId10"/>
    <p:sldId id="347" r:id="rId11"/>
    <p:sldId id="340" r:id="rId12"/>
    <p:sldId id="367" r:id="rId13"/>
    <p:sldId id="363" r:id="rId14"/>
    <p:sldId id="365" r:id="rId15"/>
    <p:sldId id="344" r:id="rId16"/>
    <p:sldId id="345" r:id="rId17"/>
    <p:sldId id="355" r:id="rId18"/>
    <p:sldId id="346" r:id="rId19"/>
    <p:sldId id="350" r:id="rId20"/>
    <p:sldId id="368" r:id="rId21"/>
    <p:sldId id="369" r:id="rId22"/>
    <p:sldId id="351" r:id="rId23"/>
    <p:sldId id="335" r:id="rId24"/>
    <p:sldId id="302" r:id="rId25"/>
    <p:sldId id="338" r:id="rId26"/>
    <p:sldId id="370" r:id="rId27"/>
    <p:sldId id="299" r:id="rId28"/>
    <p:sldId id="300" r:id="rId29"/>
    <p:sldId id="301" r:id="rId30"/>
    <p:sldId id="362" r:id="rId31"/>
    <p:sldId id="353" r:id="rId32"/>
    <p:sldId id="307" r:id="rId33"/>
    <p:sldId id="305" r:id="rId34"/>
    <p:sldId id="327" r:id="rId35"/>
    <p:sldId id="284" r:id="rId36"/>
    <p:sldId id="336" r:id="rId37"/>
    <p:sldId id="337" r:id="rId38"/>
    <p:sldId id="278" r:id="rId39"/>
    <p:sldId id="292" r:id="rId40"/>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g Xuan" initials="YX"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8176"/>
    <p:restoredTop sz="88732"/>
  </p:normalViewPr>
  <p:slideViewPr>
    <p:cSldViewPr snapToGrid="0" snapToObjects="1">
      <p:cViewPr>
        <p:scale>
          <a:sx n="76" d="100"/>
          <a:sy n="76" d="100"/>
        </p:scale>
        <p:origin x="184" y="4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notesMaster" Target="notesMasters/notesMaster1.xml"/><Relationship Id="rId42" Type="http://schemas.openxmlformats.org/officeDocument/2006/relationships/commentAuthors" Target="commentAuthors.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openxmlformats.org/officeDocument/2006/relationships/oleObject" Target="file://localhost/Users/yancy/Documents/contest/data_castle_contest/original_data/&#36873;&#21442;&#20363;&#23376;.xlsx" TargetMode="External"/><Relationship Id="rId4" Type="http://schemas.openxmlformats.org/officeDocument/2006/relationships/chartUserShapes" Target="../drawings/drawing1.xml"/><Relationship Id="rId1" Type="http://schemas.microsoft.com/office/2011/relationships/chartStyle" Target="style2.xml"/><Relationship Id="rId2"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sz="1400" dirty="0"/>
              <a:t>训练集获奖分布</a:t>
            </a:r>
          </a:p>
        </c:rich>
      </c:tx>
      <c:layout>
        <c:manualLayout>
          <c:xMode val="edge"/>
          <c:yMode val="edge"/>
          <c:x val="0.327166572930862"/>
          <c:y val="0.00429167725505674"/>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训练集获奖分布</c:v>
                </c:pt>
              </c:strCache>
            </c:strRef>
          </c:tx>
          <c:explosion val="2"/>
          <c:dPt>
            <c:idx val="0"/>
            <c:bubble3D val="0"/>
            <c:explosion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4"/>
                <c:pt idx="0">
                  <c:v>无获奖</c:v>
                </c:pt>
                <c:pt idx="1">
                  <c:v>1000</c:v>
                </c:pt>
                <c:pt idx="2">
                  <c:v>1500</c:v>
                </c:pt>
                <c:pt idx="3">
                  <c:v>2000</c:v>
                </c:pt>
              </c:strCache>
            </c:strRef>
          </c:cat>
          <c:val>
            <c:numRef>
              <c:f>Sheet1!$B$2:$B$5</c:f>
              <c:numCache>
                <c:formatCode>General</c:formatCode>
                <c:ptCount val="4"/>
                <c:pt idx="0">
                  <c:v>9325.0</c:v>
                </c:pt>
                <c:pt idx="1">
                  <c:v>741.0</c:v>
                </c:pt>
                <c:pt idx="2">
                  <c:v>465.0</c:v>
                </c:pt>
                <c:pt idx="3">
                  <c:v>354.0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spPr>
            <a:ln w="28575" cap="rnd">
              <a:solidFill>
                <a:schemeClr val="accent2"/>
              </a:solidFill>
              <a:round/>
            </a:ln>
            <a:effectLst/>
          </c:spPr>
          <c:marker>
            <c:symbol val="none"/>
          </c:marker>
          <c:dLbls>
            <c:dLbl>
              <c:idx val="1"/>
              <c:layout>
                <c:manualLayout>
                  <c:x val="-0.0518458091898177"/>
                  <c:y val="0.0062932474349797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386405270769726"/>
                  <c:y val="0.012786753928486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407334668426562"/>
                  <c:y val="-0.0236169342468555"/>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0362395666928189"/>
                  <c:y val="0.0171157582574905"/>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470438884215104"/>
                  <c:y val="0.0322672734090056"/>
                </c:manualLayout>
              </c:layout>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工作表1!$A$2:$A$21</c:f>
              <c:numCache>
                <c:formatCode>General</c:formatCode>
                <c:ptCount val="20"/>
                <c:pt idx="0">
                  <c:v>50.0</c:v>
                </c:pt>
                <c:pt idx="1">
                  <c:v>100.0</c:v>
                </c:pt>
                <c:pt idx="2">
                  <c:v>150.0</c:v>
                </c:pt>
                <c:pt idx="3">
                  <c:v>200.0</c:v>
                </c:pt>
                <c:pt idx="4">
                  <c:v>250.0</c:v>
                </c:pt>
                <c:pt idx="5">
                  <c:v>300.0</c:v>
                </c:pt>
                <c:pt idx="6">
                  <c:v>350.0</c:v>
                </c:pt>
                <c:pt idx="7">
                  <c:v>400.0</c:v>
                </c:pt>
                <c:pt idx="8">
                  <c:v>450.0</c:v>
                </c:pt>
                <c:pt idx="9">
                  <c:v>500.0</c:v>
                </c:pt>
                <c:pt idx="10">
                  <c:v>550.0</c:v>
                </c:pt>
                <c:pt idx="11">
                  <c:v>600.0</c:v>
                </c:pt>
                <c:pt idx="12">
                  <c:v>650.0</c:v>
                </c:pt>
                <c:pt idx="13">
                  <c:v>700.0</c:v>
                </c:pt>
                <c:pt idx="14">
                  <c:v>750.0</c:v>
                </c:pt>
                <c:pt idx="15">
                  <c:v>800.0</c:v>
                </c:pt>
                <c:pt idx="16">
                  <c:v>850.0</c:v>
                </c:pt>
                <c:pt idx="17">
                  <c:v>900.0</c:v>
                </c:pt>
                <c:pt idx="18">
                  <c:v>950.0</c:v>
                </c:pt>
                <c:pt idx="19">
                  <c:v>1000.0</c:v>
                </c:pt>
              </c:numCache>
            </c:numRef>
          </c:cat>
          <c:val>
            <c:numRef>
              <c:f>工作表1!$B$2:$B$21</c:f>
              <c:numCache>
                <c:formatCode>General</c:formatCode>
                <c:ptCount val="20"/>
                <c:pt idx="0">
                  <c:v>0.026421343526</c:v>
                </c:pt>
                <c:pt idx="1">
                  <c:v>0.0275868459097</c:v>
                </c:pt>
                <c:pt idx="2">
                  <c:v>0.0276564682733</c:v>
                </c:pt>
                <c:pt idx="3">
                  <c:v>0.0281758789408</c:v>
                </c:pt>
                <c:pt idx="4">
                  <c:v>0.0279412576405</c:v>
                </c:pt>
                <c:pt idx="5">
                  <c:v>0.0282592691591</c:v>
                </c:pt>
                <c:pt idx="6">
                  <c:v>0.0280112373443</c:v>
                </c:pt>
                <c:pt idx="7">
                  <c:v>0.0279181557072</c:v>
                </c:pt>
                <c:pt idx="8">
                  <c:v>0.0284183393882</c:v>
                </c:pt>
                <c:pt idx="9">
                  <c:v>0.0274419753005</c:v>
                </c:pt>
                <c:pt idx="10">
                  <c:v>0.0274765725697</c:v>
                </c:pt>
                <c:pt idx="11">
                  <c:v>0.0272609334825</c:v>
                </c:pt>
                <c:pt idx="12">
                  <c:v>0.0274641605123</c:v>
                </c:pt>
                <c:pt idx="13">
                  <c:v>0.0276074407783</c:v>
                </c:pt>
                <c:pt idx="14">
                  <c:v>0.0268984825463</c:v>
                </c:pt>
                <c:pt idx="15">
                  <c:v>0.0267315337877</c:v>
                </c:pt>
                <c:pt idx="16">
                  <c:v>0.0263535635804</c:v>
                </c:pt>
                <c:pt idx="17">
                  <c:v>0.0262112200022</c:v>
                </c:pt>
                <c:pt idx="18">
                  <c:v>0.0258987736359</c:v>
                </c:pt>
                <c:pt idx="19">
                  <c:v>0.0260780229981</c:v>
                </c:pt>
              </c:numCache>
            </c:numRef>
          </c:val>
          <c:smooth val="0"/>
        </c:ser>
        <c:dLbls>
          <c:showLegendKey val="0"/>
          <c:showVal val="0"/>
          <c:showCatName val="0"/>
          <c:showSerName val="0"/>
          <c:showPercent val="0"/>
          <c:showBubbleSize val="0"/>
        </c:dLbls>
        <c:smooth val="0"/>
        <c:axId val="-1222548944"/>
        <c:axId val="-1222544912"/>
      </c:lineChart>
      <c:catAx>
        <c:axId val="-122254894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sz="1000" b="1" i="0" u="none" strike="noStrike" baseline="0">
                    <a:effectLst/>
                  </a:rPr>
                  <a:t>n_estimators</a:t>
                </a:r>
                <a:r>
                  <a:rPr lang="zh-CN" altLang="en-US" sz="1000" b="1" i="0" u="none" strike="noStrike" baseline="0">
                    <a:effectLst/>
                  </a:rPr>
                  <a:t>（数的数量）</a:t>
                </a:r>
                <a:r>
                  <a:rPr lang="en-US" altLang="zh-CN" sz="1000" b="0" i="0" u="none" strike="noStrike" baseline="0"/>
                  <a:t> </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2544912"/>
        <c:crosses val="autoZero"/>
        <c:auto val="1"/>
        <c:lblAlgn val="ctr"/>
        <c:lblOffset val="100"/>
        <c:noMultiLvlLbl val="0"/>
      </c:catAx>
      <c:valAx>
        <c:axId val="-12225449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线下</a:t>
                </a:r>
                <a:r>
                  <a:rPr lang="en-US" altLang="zh-CN"/>
                  <a:t>F1</a:t>
                </a:r>
                <a:r>
                  <a:rPr lang="zh-CN" altLang="en-US"/>
                  <a:t>值</a:t>
                </a:r>
                <a:endParaRPr lang="en-US" altLang="zh-CN"/>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25489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0.4765</cdr:x>
      <cdr:y>0.13485</cdr:y>
    </cdr:from>
    <cdr:to>
      <cdr:x>0.47795</cdr:x>
      <cdr:y>0.86515</cdr:y>
    </cdr:to>
    <cdr:cxnSp macro="">
      <cdr:nvCxnSpPr>
        <cdr:cNvPr id="3" name="直线连接符 2"/>
        <cdr:cNvCxnSpPr/>
      </cdr:nvCxnSpPr>
      <cdr:spPr>
        <a:xfrm xmlns:a="http://schemas.openxmlformats.org/drawingml/2006/main">
          <a:off x="4187630" y="659349"/>
          <a:ext cx="12743" cy="3570802"/>
        </a:xfrm>
        <a:prstGeom xmlns:a="http://schemas.openxmlformats.org/drawingml/2006/main" prst="line">
          <a:avLst/>
        </a:prstGeom>
        <a:ln xmlns:a="http://schemas.openxmlformats.org/drawingml/2006/main">
          <a:solidFill>
            <a:schemeClr val="accent1"/>
          </a:solidFill>
          <a:prstDash val="dashDot"/>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0.25917</cdr:x>
      <cdr:y>0.18831</cdr:y>
    </cdr:from>
    <cdr:to>
      <cdr:x>0.25943</cdr:x>
      <cdr:y>0.87273</cdr:y>
    </cdr:to>
    <cdr:cxnSp macro="">
      <cdr:nvCxnSpPr>
        <cdr:cNvPr id="12" name="直线连接符 11"/>
        <cdr:cNvCxnSpPr/>
      </cdr:nvCxnSpPr>
      <cdr:spPr>
        <a:xfrm xmlns:a="http://schemas.openxmlformats.org/drawingml/2006/main">
          <a:off x="2277702" y="920742"/>
          <a:ext cx="2285" cy="3346471"/>
        </a:xfrm>
        <a:prstGeom xmlns:a="http://schemas.openxmlformats.org/drawingml/2006/main" prst="line">
          <a:avLst/>
        </a:prstGeom>
        <a:ln xmlns:a="http://schemas.openxmlformats.org/drawingml/2006/main">
          <a:prstDash val="dashDot"/>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42EADE-C2FA-B248-8BF8-3939DE1DC65A}" type="datetimeFigureOut">
              <a:rPr kumimoji="1" lang="zh-CN" altLang="en-US" smtClean="0"/>
              <a:t>2017/3/3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CF5152-CFDF-944B-A17C-822A76F6E1FA}" type="slidenum">
              <a:rPr kumimoji="1" lang="zh-CN" altLang="en-US" smtClean="0"/>
              <a:t>‹#›</a:t>
            </a:fld>
            <a:endParaRPr kumimoji="1" lang="zh-CN" altLang="en-US"/>
          </a:p>
        </p:txBody>
      </p:sp>
    </p:spTree>
    <p:extLst>
      <p:ext uri="{BB962C8B-B14F-4D97-AF65-F5344CB8AC3E}">
        <p14:creationId xmlns:p14="http://schemas.microsoft.com/office/powerpoint/2010/main" val="902474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CCF5152-CFDF-944B-A17C-822A76F6E1FA}" type="slidenum">
              <a:rPr kumimoji="1" lang="zh-CN" altLang="en-US" smtClean="0"/>
              <a:t>1</a:t>
            </a:fld>
            <a:endParaRPr kumimoji="1" lang="zh-CN" altLang="en-US"/>
          </a:p>
        </p:txBody>
      </p:sp>
    </p:spTree>
    <p:extLst>
      <p:ext uri="{BB962C8B-B14F-4D97-AF65-F5344CB8AC3E}">
        <p14:creationId xmlns:p14="http://schemas.microsoft.com/office/powerpoint/2010/main" val="1424504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CCF5152-CFDF-944B-A17C-822A76F6E1FA}" type="slidenum">
              <a:rPr kumimoji="1" lang="zh-CN" altLang="en-US" smtClean="0"/>
              <a:t>13</a:t>
            </a:fld>
            <a:endParaRPr kumimoji="1" lang="zh-CN" altLang="en-US"/>
          </a:p>
        </p:txBody>
      </p:sp>
    </p:spTree>
    <p:extLst>
      <p:ext uri="{BB962C8B-B14F-4D97-AF65-F5344CB8AC3E}">
        <p14:creationId xmlns:p14="http://schemas.microsoft.com/office/powerpoint/2010/main" val="1431510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进一步优化分类</a:t>
            </a:r>
            <a:endParaRPr kumimoji="1" lang="zh-CN" altLang="en-US" dirty="0"/>
          </a:p>
        </p:txBody>
      </p:sp>
      <p:sp>
        <p:nvSpPr>
          <p:cNvPr id="4" name="幻灯片编号占位符 3"/>
          <p:cNvSpPr>
            <a:spLocks noGrp="1"/>
          </p:cNvSpPr>
          <p:nvPr>
            <p:ph type="sldNum" sz="quarter" idx="10"/>
          </p:nvPr>
        </p:nvSpPr>
        <p:spPr/>
        <p:txBody>
          <a:bodyPr/>
          <a:lstStyle/>
          <a:p>
            <a:fld id="{ACCF5152-CFDF-944B-A17C-822A76F6E1FA}" type="slidenum">
              <a:rPr kumimoji="1" lang="zh-CN" altLang="en-US" smtClean="0"/>
              <a:t>14</a:t>
            </a:fld>
            <a:endParaRPr kumimoji="1" lang="zh-CN" altLang="en-US"/>
          </a:p>
        </p:txBody>
      </p:sp>
    </p:spTree>
    <p:extLst>
      <p:ext uri="{BB962C8B-B14F-4D97-AF65-F5344CB8AC3E}">
        <p14:creationId xmlns:p14="http://schemas.microsoft.com/office/powerpoint/2010/main" val="480937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CCF5152-CFDF-944B-A17C-822A76F6E1FA}" type="slidenum">
              <a:rPr kumimoji="1" lang="zh-CN" altLang="en-US" smtClean="0"/>
              <a:t>15</a:t>
            </a:fld>
            <a:endParaRPr kumimoji="1" lang="zh-CN" altLang="en-US"/>
          </a:p>
        </p:txBody>
      </p:sp>
    </p:spTree>
    <p:extLst>
      <p:ext uri="{BB962C8B-B14F-4D97-AF65-F5344CB8AC3E}">
        <p14:creationId xmlns:p14="http://schemas.microsoft.com/office/powerpoint/2010/main" val="559831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3500</a:t>
            </a:r>
            <a:r>
              <a:rPr kumimoji="1" lang="zh-CN" altLang="en-US" dirty="0" smtClean="0"/>
              <a:t>人换卡，</a:t>
            </a:r>
            <a:r>
              <a:rPr kumimoji="1" lang="en-US" altLang="zh-CN" dirty="0" smtClean="0"/>
              <a:t>48</a:t>
            </a:r>
            <a:r>
              <a:rPr kumimoji="1" lang="zh-CN" altLang="en-US" dirty="0" smtClean="0"/>
              <a:t>人获奖</a:t>
            </a:r>
            <a:endParaRPr kumimoji="1" lang="zh-CN" altLang="en-US" dirty="0"/>
          </a:p>
        </p:txBody>
      </p:sp>
      <p:sp>
        <p:nvSpPr>
          <p:cNvPr id="4" name="幻灯片编号占位符 3"/>
          <p:cNvSpPr>
            <a:spLocks noGrp="1"/>
          </p:cNvSpPr>
          <p:nvPr>
            <p:ph type="sldNum" sz="quarter" idx="10"/>
          </p:nvPr>
        </p:nvSpPr>
        <p:spPr/>
        <p:txBody>
          <a:bodyPr/>
          <a:lstStyle/>
          <a:p>
            <a:fld id="{ACCF5152-CFDF-944B-A17C-822A76F6E1FA}" type="slidenum">
              <a:rPr kumimoji="1" lang="zh-CN" altLang="en-US" smtClean="0"/>
              <a:t>16</a:t>
            </a:fld>
            <a:endParaRPr kumimoji="1" lang="zh-CN" altLang="en-US"/>
          </a:p>
        </p:txBody>
      </p:sp>
    </p:spTree>
    <p:extLst>
      <p:ext uri="{BB962C8B-B14F-4D97-AF65-F5344CB8AC3E}">
        <p14:creationId xmlns:p14="http://schemas.microsoft.com/office/powerpoint/2010/main" val="19147913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CCF5152-CFDF-944B-A17C-822A76F6E1FA}" type="slidenum">
              <a:rPr kumimoji="1" lang="zh-CN" altLang="en-US" smtClean="0"/>
              <a:t>17</a:t>
            </a:fld>
            <a:endParaRPr kumimoji="1" lang="zh-CN" altLang="en-US"/>
          </a:p>
        </p:txBody>
      </p:sp>
    </p:spTree>
    <p:extLst>
      <p:ext uri="{BB962C8B-B14F-4D97-AF65-F5344CB8AC3E}">
        <p14:creationId xmlns:p14="http://schemas.microsoft.com/office/powerpoint/2010/main" val="6648481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数据流向总览</a:t>
            </a:r>
            <a:endParaRPr kumimoji="1" lang="zh-CN" altLang="en-US" dirty="0"/>
          </a:p>
        </p:txBody>
      </p:sp>
      <p:sp>
        <p:nvSpPr>
          <p:cNvPr id="4" name="幻灯片编号占位符 3"/>
          <p:cNvSpPr>
            <a:spLocks noGrp="1"/>
          </p:cNvSpPr>
          <p:nvPr>
            <p:ph type="sldNum" sz="quarter" idx="10"/>
          </p:nvPr>
        </p:nvSpPr>
        <p:spPr/>
        <p:txBody>
          <a:bodyPr/>
          <a:lstStyle/>
          <a:p>
            <a:fld id="{ACCF5152-CFDF-944B-A17C-822A76F6E1FA}" type="slidenum">
              <a:rPr kumimoji="1" lang="zh-CN" altLang="en-US" smtClean="0"/>
              <a:t>18</a:t>
            </a:fld>
            <a:endParaRPr kumimoji="1" lang="zh-CN" altLang="en-US"/>
          </a:p>
        </p:txBody>
      </p:sp>
    </p:spTree>
    <p:extLst>
      <p:ext uri="{BB962C8B-B14F-4D97-AF65-F5344CB8AC3E}">
        <p14:creationId xmlns:p14="http://schemas.microsoft.com/office/powerpoint/2010/main" val="1694850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数据流向总览</a:t>
            </a:r>
            <a:endParaRPr kumimoji="1" lang="zh-CN" altLang="en-US" dirty="0"/>
          </a:p>
        </p:txBody>
      </p:sp>
      <p:sp>
        <p:nvSpPr>
          <p:cNvPr id="4" name="幻灯片编号占位符 3"/>
          <p:cNvSpPr>
            <a:spLocks noGrp="1"/>
          </p:cNvSpPr>
          <p:nvPr>
            <p:ph type="sldNum" sz="quarter" idx="10"/>
          </p:nvPr>
        </p:nvSpPr>
        <p:spPr/>
        <p:txBody>
          <a:bodyPr/>
          <a:lstStyle/>
          <a:p>
            <a:fld id="{ACCF5152-CFDF-944B-A17C-822A76F6E1FA}" type="slidenum">
              <a:rPr kumimoji="1" lang="zh-CN" altLang="en-US" smtClean="0"/>
              <a:t>19</a:t>
            </a:fld>
            <a:endParaRPr kumimoji="1" lang="zh-CN" altLang="en-US"/>
          </a:p>
        </p:txBody>
      </p:sp>
    </p:spTree>
    <p:extLst>
      <p:ext uri="{BB962C8B-B14F-4D97-AF65-F5344CB8AC3E}">
        <p14:creationId xmlns:p14="http://schemas.microsoft.com/office/powerpoint/2010/main" val="1629820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数据流向总览</a:t>
            </a:r>
            <a:endParaRPr kumimoji="1" lang="zh-CN" altLang="en-US" dirty="0"/>
          </a:p>
        </p:txBody>
      </p:sp>
      <p:sp>
        <p:nvSpPr>
          <p:cNvPr id="4" name="幻灯片编号占位符 3"/>
          <p:cNvSpPr>
            <a:spLocks noGrp="1"/>
          </p:cNvSpPr>
          <p:nvPr>
            <p:ph type="sldNum" sz="quarter" idx="10"/>
          </p:nvPr>
        </p:nvSpPr>
        <p:spPr/>
        <p:txBody>
          <a:bodyPr/>
          <a:lstStyle/>
          <a:p>
            <a:fld id="{ACCF5152-CFDF-944B-A17C-822A76F6E1FA}" type="slidenum">
              <a:rPr kumimoji="1" lang="zh-CN" altLang="en-US" smtClean="0"/>
              <a:t>20</a:t>
            </a:fld>
            <a:endParaRPr kumimoji="1" lang="zh-CN" altLang="en-US"/>
          </a:p>
        </p:txBody>
      </p:sp>
    </p:spTree>
    <p:extLst>
      <p:ext uri="{BB962C8B-B14F-4D97-AF65-F5344CB8AC3E}">
        <p14:creationId xmlns:p14="http://schemas.microsoft.com/office/powerpoint/2010/main" val="1867000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数据流向总览</a:t>
            </a:r>
            <a:endParaRPr kumimoji="1" lang="zh-CN" altLang="en-US" dirty="0"/>
          </a:p>
        </p:txBody>
      </p:sp>
      <p:sp>
        <p:nvSpPr>
          <p:cNvPr id="4" name="幻灯片编号占位符 3"/>
          <p:cNvSpPr>
            <a:spLocks noGrp="1"/>
          </p:cNvSpPr>
          <p:nvPr>
            <p:ph type="sldNum" sz="quarter" idx="10"/>
          </p:nvPr>
        </p:nvSpPr>
        <p:spPr/>
        <p:txBody>
          <a:bodyPr/>
          <a:lstStyle/>
          <a:p>
            <a:fld id="{ACCF5152-CFDF-944B-A17C-822A76F6E1FA}" type="slidenum">
              <a:rPr kumimoji="1" lang="zh-CN" altLang="en-US" smtClean="0"/>
              <a:t>21</a:t>
            </a:fld>
            <a:endParaRPr kumimoji="1" lang="zh-CN" altLang="en-US"/>
          </a:p>
        </p:txBody>
      </p:sp>
    </p:spTree>
    <p:extLst>
      <p:ext uri="{BB962C8B-B14F-4D97-AF65-F5344CB8AC3E}">
        <p14:creationId xmlns:p14="http://schemas.microsoft.com/office/powerpoint/2010/main" val="1502623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对比</a:t>
            </a:r>
            <a:r>
              <a:rPr kumimoji="1" lang="zh-CN" altLang="en-US" smtClean="0"/>
              <a:t>不分层</a:t>
            </a:r>
            <a:r>
              <a:rPr kumimoji="1" lang="en-US" altLang="zh-CN" smtClean="0"/>
              <a:t>chou yang</a:t>
            </a:r>
            <a:endParaRPr kumimoji="1" lang="zh-CN" altLang="en-US" dirty="0"/>
          </a:p>
        </p:txBody>
      </p:sp>
      <p:sp>
        <p:nvSpPr>
          <p:cNvPr id="4" name="幻灯片编号占位符 3"/>
          <p:cNvSpPr>
            <a:spLocks noGrp="1"/>
          </p:cNvSpPr>
          <p:nvPr>
            <p:ph type="sldNum" sz="quarter" idx="10"/>
          </p:nvPr>
        </p:nvSpPr>
        <p:spPr/>
        <p:txBody>
          <a:bodyPr/>
          <a:lstStyle/>
          <a:p>
            <a:fld id="{ACCF5152-CFDF-944B-A17C-822A76F6E1FA}" type="slidenum">
              <a:rPr kumimoji="1" lang="zh-CN" altLang="en-US" smtClean="0"/>
              <a:t>22</a:t>
            </a:fld>
            <a:endParaRPr kumimoji="1" lang="zh-CN" altLang="en-US"/>
          </a:p>
        </p:txBody>
      </p:sp>
    </p:spTree>
    <p:extLst>
      <p:ext uri="{BB962C8B-B14F-4D97-AF65-F5344CB8AC3E}">
        <p14:creationId xmlns:p14="http://schemas.microsoft.com/office/powerpoint/2010/main" val="2071904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CCF5152-CFDF-944B-A17C-822A76F6E1FA}" type="slidenum">
              <a:rPr kumimoji="1" lang="zh-CN" altLang="en-US" smtClean="0"/>
              <a:t>3</a:t>
            </a:fld>
            <a:endParaRPr kumimoji="1" lang="zh-CN" altLang="en-US"/>
          </a:p>
        </p:txBody>
      </p:sp>
    </p:spTree>
    <p:extLst>
      <p:ext uri="{BB962C8B-B14F-4D97-AF65-F5344CB8AC3E}">
        <p14:creationId xmlns:p14="http://schemas.microsoft.com/office/powerpoint/2010/main" val="14793049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造假</a:t>
            </a:r>
            <a:endParaRPr kumimoji="1" lang="zh-CN" altLang="en-US" dirty="0"/>
          </a:p>
        </p:txBody>
      </p:sp>
      <p:sp>
        <p:nvSpPr>
          <p:cNvPr id="4" name="幻灯片编号占位符 3"/>
          <p:cNvSpPr>
            <a:spLocks noGrp="1"/>
          </p:cNvSpPr>
          <p:nvPr>
            <p:ph type="sldNum" sz="quarter" idx="10"/>
          </p:nvPr>
        </p:nvSpPr>
        <p:spPr/>
        <p:txBody>
          <a:bodyPr/>
          <a:lstStyle/>
          <a:p>
            <a:fld id="{ACCF5152-CFDF-944B-A17C-822A76F6E1FA}" type="slidenum">
              <a:rPr kumimoji="1" lang="zh-CN" altLang="en-US" smtClean="0"/>
              <a:t>24</a:t>
            </a:fld>
            <a:endParaRPr kumimoji="1" lang="zh-CN" altLang="en-US"/>
          </a:p>
        </p:txBody>
      </p:sp>
    </p:spTree>
    <p:extLst>
      <p:ext uri="{BB962C8B-B14F-4D97-AF65-F5344CB8AC3E}">
        <p14:creationId xmlns:p14="http://schemas.microsoft.com/office/powerpoint/2010/main" val="782506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CCF5152-CFDF-944B-A17C-822A76F6E1FA}" type="slidenum">
              <a:rPr kumimoji="1" lang="zh-CN" altLang="en-US" smtClean="0"/>
              <a:t>25</a:t>
            </a:fld>
            <a:endParaRPr kumimoji="1" lang="zh-CN" altLang="en-US"/>
          </a:p>
        </p:txBody>
      </p:sp>
    </p:spTree>
    <p:extLst>
      <p:ext uri="{BB962C8B-B14F-4D97-AF65-F5344CB8AC3E}">
        <p14:creationId xmlns:p14="http://schemas.microsoft.com/office/powerpoint/2010/main" val="9271706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加上真实比例参数</a:t>
            </a:r>
            <a:endParaRPr kumimoji="1" lang="zh-CN" altLang="en-US" dirty="0"/>
          </a:p>
        </p:txBody>
      </p:sp>
      <p:sp>
        <p:nvSpPr>
          <p:cNvPr id="4" name="幻灯片编号占位符 3"/>
          <p:cNvSpPr>
            <a:spLocks noGrp="1"/>
          </p:cNvSpPr>
          <p:nvPr>
            <p:ph type="sldNum" sz="quarter" idx="10"/>
          </p:nvPr>
        </p:nvSpPr>
        <p:spPr/>
        <p:txBody>
          <a:bodyPr/>
          <a:lstStyle/>
          <a:p>
            <a:fld id="{ACCF5152-CFDF-944B-A17C-822A76F6E1FA}" type="slidenum">
              <a:rPr kumimoji="1" lang="zh-CN" altLang="en-US" smtClean="0"/>
              <a:t>27</a:t>
            </a:fld>
            <a:endParaRPr kumimoji="1" lang="zh-CN" altLang="en-US"/>
          </a:p>
        </p:txBody>
      </p:sp>
    </p:spTree>
    <p:extLst>
      <p:ext uri="{BB962C8B-B14F-4D97-AF65-F5344CB8AC3E}">
        <p14:creationId xmlns:p14="http://schemas.microsoft.com/office/powerpoint/2010/main" val="14190529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CCF5152-CFDF-944B-A17C-822A76F6E1FA}" type="slidenum">
              <a:rPr kumimoji="1" lang="zh-CN" altLang="en-US" smtClean="0"/>
              <a:t>29</a:t>
            </a:fld>
            <a:endParaRPr kumimoji="1" lang="zh-CN" altLang="en-US"/>
          </a:p>
        </p:txBody>
      </p:sp>
    </p:spTree>
    <p:extLst>
      <p:ext uri="{BB962C8B-B14F-4D97-AF65-F5344CB8AC3E}">
        <p14:creationId xmlns:p14="http://schemas.microsoft.com/office/powerpoint/2010/main" val="6375603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数据流向总览</a:t>
            </a:r>
            <a:endParaRPr kumimoji="1" lang="zh-CN" altLang="en-US" dirty="0"/>
          </a:p>
        </p:txBody>
      </p:sp>
      <p:sp>
        <p:nvSpPr>
          <p:cNvPr id="4" name="幻灯片编号占位符 3"/>
          <p:cNvSpPr>
            <a:spLocks noGrp="1"/>
          </p:cNvSpPr>
          <p:nvPr>
            <p:ph type="sldNum" sz="quarter" idx="10"/>
          </p:nvPr>
        </p:nvSpPr>
        <p:spPr/>
        <p:txBody>
          <a:bodyPr/>
          <a:lstStyle/>
          <a:p>
            <a:fld id="{ACCF5152-CFDF-944B-A17C-822A76F6E1FA}" type="slidenum">
              <a:rPr kumimoji="1" lang="zh-CN" altLang="en-US" smtClean="0"/>
              <a:t>30</a:t>
            </a:fld>
            <a:endParaRPr kumimoji="1" lang="zh-CN" altLang="en-US"/>
          </a:p>
        </p:txBody>
      </p:sp>
    </p:spTree>
    <p:extLst>
      <p:ext uri="{BB962C8B-B14F-4D97-AF65-F5344CB8AC3E}">
        <p14:creationId xmlns:p14="http://schemas.microsoft.com/office/powerpoint/2010/main" val="20787284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、特征</a:t>
            </a:r>
            <a:endParaRPr kumimoji="1" lang="en-US" altLang="zh-CN" dirty="0" smtClean="0"/>
          </a:p>
          <a:p>
            <a:r>
              <a:rPr kumimoji="1" lang="en-US" altLang="zh-CN" dirty="0" smtClean="0"/>
              <a:t>2</a:t>
            </a:r>
            <a:r>
              <a:rPr kumimoji="1" lang="zh-CN" altLang="en-US" dirty="0" smtClean="0"/>
              <a:t>、随机分层抽样</a:t>
            </a:r>
            <a:endParaRPr kumimoji="1" lang="en-US" altLang="zh-CN" dirty="0" smtClean="0"/>
          </a:p>
          <a:p>
            <a:r>
              <a:rPr kumimoji="1" lang="en-US" altLang="zh-CN" dirty="0" smtClean="0"/>
              <a:t>3</a:t>
            </a:r>
            <a:r>
              <a:rPr kumimoji="1" lang="zh-CN" altLang="en-US" dirty="0" smtClean="0"/>
              <a:t>、多层次融合</a:t>
            </a:r>
            <a:endParaRPr kumimoji="1" lang="zh-CN" altLang="en-US" dirty="0"/>
          </a:p>
        </p:txBody>
      </p:sp>
      <p:sp>
        <p:nvSpPr>
          <p:cNvPr id="4" name="幻灯片编号占位符 3"/>
          <p:cNvSpPr>
            <a:spLocks noGrp="1"/>
          </p:cNvSpPr>
          <p:nvPr>
            <p:ph type="sldNum" sz="quarter" idx="10"/>
          </p:nvPr>
        </p:nvSpPr>
        <p:spPr/>
        <p:txBody>
          <a:bodyPr/>
          <a:lstStyle/>
          <a:p>
            <a:fld id="{ACCF5152-CFDF-944B-A17C-822A76F6E1FA}" type="slidenum">
              <a:rPr kumimoji="1" lang="zh-CN" altLang="en-US" smtClean="0"/>
              <a:t>35</a:t>
            </a:fld>
            <a:endParaRPr kumimoji="1" lang="zh-CN" altLang="en-US"/>
          </a:p>
        </p:txBody>
      </p:sp>
    </p:spTree>
    <p:extLst>
      <p:ext uri="{BB962C8B-B14F-4D97-AF65-F5344CB8AC3E}">
        <p14:creationId xmlns:p14="http://schemas.microsoft.com/office/powerpoint/2010/main" val="19672189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CCF5152-CFDF-944B-A17C-822A76F6E1FA}" type="slidenum">
              <a:rPr kumimoji="1" lang="zh-CN" altLang="en-US" smtClean="0"/>
              <a:t>36</a:t>
            </a:fld>
            <a:endParaRPr kumimoji="1" lang="zh-CN" altLang="en-US"/>
          </a:p>
        </p:txBody>
      </p:sp>
    </p:spTree>
    <p:extLst>
      <p:ext uri="{BB962C8B-B14F-4D97-AF65-F5344CB8AC3E}">
        <p14:creationId xmlns:p14="http://schemas.microsoft.com/office/powerpoint/2010/main" val="126815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饼图加比例</a:t>
            </a:r>
            <a:endParaRPr kumimoji="1" lang="zh-CN" altLang="en-US" dirty="0"/>
          </a:p>
        </p:txBody>
      </p:sp>
      <p:sp>
        <p:nvSpPr>
          <p:cNvPr id="4" name="幻灯片编号占位符 3"/>
          <p:cNvSpPr>
            <a:spLocks noGrp="1"/>
          </p:cNvSpPr>
          <p:nvPr>
            <p:ph type="sldNum" sz="quarter" idx="10"/>
          </p:nvPr>
        </p:nvSpPr>
        <p:spPr/>
        <p:txBody>
          <a:bodyPr/>
          <a:lstStyle/>
          <a:p>
            <a:fld id="{ACCF5152-CFDF-944B-A17C-822A76F6E1FA}" type="slidenum">
              <a:rPr kumimoji="1" lang="zh-CN" altLang="en-US" smtClean="0"/>
              <a:t>5</a:t>
            </a:fld>
            <a:endParaRPr kumimoji="1" lang="zh-CN" altLang="en-US"/>
          </a:p>
        </p:txBody>
      </p:sp>
    </p:spTree>
    <p:extLst>
      <p:ext uri="{BB962C8B-B14F-4D97-AF65-F5344CB8AC3E}">
        <p14:creationId xmlns:p14="http://schemas.microsoft.com/office/powerpoint/2010/main" val="828301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数据流向总览</a:t>
            </a:r>
            <a:endParaRPr kumimoji="1" lang="zh-CN" altLang="en-US" dirty="0"/>
          </a:p>
        </p:txBody>
      </p:sp>
      <p:sp>
        <p:nvSpPr>
          <p:cNvPr id="4" name="幻灯片编号占位符 3"/>
          <p:cNvSpPr>
            <a:spLocks noGrp="1"/>
          </p:cNvSpPr>
          <p:nvPr>
            <p:ph type="sldNum" sz="quarter" idx="10"/>
          </p:nvPr>
        </p:nvSpPr>
        <p:spPr/>
        <p:txBody>
          <a:bodyPr/>
          <a:lstStyle/>
          <a:p>
            <a:fld id="{ACCF5152-CFDF-944B-A17C-822A76F6E1FA}" type="slidenum">
              <a:rPr kumimoji="1" lang="zh-CN" altLang="en-US" smtClean="0"/>
              <a:t>6</a:t>
            </a:fld>
            <a:endParaRPr kumimoji="1" lang="zh-CN" altLang="en-US"/>
          </a:p>
        </p:txBody>
      </p:sp>
    </p:spTree>
    <p:extLst>
      <p:ext uri="{BB962C8B-B14F-4D97-AF65-F5344CB8AC3E}">
        <p14:creationId xmlns:p14="http://schemas.microsoft.com/office/powerpoint/2010/main" val="1848123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数据流向总览</a:t>
            </a:r>
            <a:endParaRPr kumimoji="1" lang="zh-CN" altLang="en-US" dirty="0"/>
          </a:p>
        </p:txBody>
      </p:sp>
      <p:sp>
        <p:nvSpPr>
          <p:cNvPr id="4" name="幻灯片编号占位符 3"/>
          <p:cNvSpPr>
            <a:spLocks noGrp="1"/>
          </p:cNvSpPr>
          <p:nvPr>
            <p:ph type="sldNum" sz="quarter" idx="10"/>
          </p:nvPr>
        </p:nvSpPr>
        <p:spPr/>
        <p:txBody>
          <a:bodyPr/>
          <a:lstStyle/>
          <a:p>
            <a:fld id="{ACCF5152-CFDF-944B-A17C-822A76F6E1FA}" type="slidenum">
              <a:rPr kumimoji="1" lang="zh-CN" altLang="en-US" smtClean="0"/>
              <a:t>7</a:t>
            </a:fld>
            <a:endParaRPr kumimoji="1" lang="zh-CN" altLang="en-US"/>
          </a:p>
        </p:txBody>
      </p:sp>
    </p:spTree>
    <p:extLst>
      <p:ext uri="{BB962C8B-B14F-4D97-AF65-F5344CB8AC3E}">
        <p14:creationId xmlns:p14="http://schemas.microsoft.com/office/powerpoint/2010/main" val="874558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数据流向总览</a:t>
            </a:r>
            <a:endParaRPr kumimoji="1" lang="zh-CN" altLang="en-US" dirty="0"/>
          </a:p>
        </p:txBody>
      </p:sp>
      <p:sp>
        <p:nvSpPr>
          <p:cNvPr id="4" name="幻灯片编号占位符 3"/>
          <p:cNvSpPr>
            <a:spLocks noGrp="1"/>
          </p:cNvSpPr>
          <p:nvPr>
            <p:ph type="sldNum" sz="quarter" idx="10"/>
          </p:nvPr>
        </p:nvSpPr>
        <p:spPr/>
        <p:txBody>
          <a:bodyPr/>
          <a:lstStyle/>
          <a:p>
            <a:fld id="{ACCF5152-CFDF-944B-A17C-822A76F6E1FA}" type="slidenum">
              <a:rPr kumimoji="1" lang="zh-CN" altLang="en-US" smtClean="0"/>
              <a:t>8</a:t>
            </a:fld>
            <a:endParaRPr kumimoji="1" lang="zh-CN" altLang="en-US"/>
          </a:p>
        </p:txBody>
      </p:sp>
    </p:spTree>
    <p:extLst>
      <p:ext uri="{BB962C8B-B14F-4D97-AF65-F5344CB8AC3E}">
        <p14:creationId xmlns:p14="http://schemas.microsoft.com/office/powerpoint/2010/main" val="961989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CCF5152-CFDF-944B-A17C-822A76F6E1FA}" type="slidenum">
              <a:rPr kumimoji="1" lang="zh-CN" altLang="en-US" smtClean="0"/>
              <a:t>10</a:t>
            </a:fld>
            <a:endParaRPr kumimoji="1" lang="zh-CN" altLang="en-US"/>
          </a:p>
        </p:txBody>
      </p:sp>
    </p:spTree>
    <p:extLst>
      <p:ext uri="{BB962C8B-B14F-4D97-AF65-F5344CB8AC3E}">
        <p14:creationId xmlns:p14="http://schemas.microsoft.com/office/powerpoint/2010/main" val="1260549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CCF5152-CFDF-944B-A17C-822A76F6E1FA}" type="slidenum">
              <a:rPr kumimoji="1" lang="zh-CN" altLang="en-US" smtClean="0"/>
              <a:t>11</a:t>
            </a:fld>
            <a:endParaRPr kumimoji="1" lang="zh-CN" altLang="en-US"/>
          </a:p>
        </p:txBody>
      </p:sp>
    </p:spTree>
    <p:extLst>
      <p:ext uri="{BB962C8B-B14F-4D97-AF65-F5344CB8AC3E}">
        <p14:creationId xmlns:p14="http://schemas.microsoft.com/office/powerpoint/2010/main" val="749313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加入</a:t>
            </a:r>
            <a:r>
              <a:rPr kumimoji="1" lang="en-US" altLang="zh-CN" dirty="0" smtClean="0"/>
              <a:t>feature</a:t>
            </a:r>
            <a:r>
              <a:rPr kumimoji="1" lang="zh-CN" altLang="en-US" dirty="0" smtClean="0"/>
              <a:t>轮数的分数进步</a:t>
            </a:r>
            <a:endParaRPr kumimoji="1" lang="en-US" altLang="zh-CN" dirty="0" smtClean="0"/>
          </a:p>
          <a:p>
            <a:r>
              <a:rPr kumimoji="1" lang="zh-CN" altLang="en-US" dirty="0" smtClean="0"/>
              <a:t>强调第三轮之后保持第三</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ACCF5152-CFDF-944B-A17C-822A76F6E1FA}" type="slidenum">
              <a:rPr kumimoji="1" lang="zh-CN" altLang="en-US" smtClean="0"/>
              <a:t>12</a:t>
            </a:fld>
            <a:endParaRPr kumimoji="1" lang="zh-CN" altLang="en-US"/>
          </a:p>
        </p:txBody>
      </p:sp>
    </p:spTree>
    <p:extLst>
      <p:ext uri="{BB962C8B-B14F-4D97-AF65-F5344CB8AC3E}">
        <p14:creationId xmlns:p14="http://schemas.microsoft.com/office/powerpoint/2010/main" val="339241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www.officeplus.cn/" TargetMode="External"/><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p:blipFill>
        <p:spPr>
          <a:xfrm>
            <a:off x="849510" y="-12701"/>
            <a:ext cx="10492980" cy="6858001"/>
          </a:xfrm>
          <a:prstGeom prst="rect">
            <a:avLst/>
          </a:prstGeom>
        </p:spPr>
      </p:pic>
      <p:sp>
        <p:nvSpPr>
          <p:cNvPr id="4" name="文本占位符 7"/>
          <p:cNvSpPr>
            <a:spLocks noGrp="1"/>
          </p:cNvSpPr>
          <p:nvPr>
            <p:ph type="body" sz="quarter" idx="10"/>
          </p:nvPr>
        </p:nvSpPr>
        <p:spPr>
          <a:xfrm>
            <a:off x="522697" y="2307026"/>
            <a:ext cx="11146606" cy="937764"/>
          </a:xfrm>
          <a:prstGeom prst="rect">
            <a:avLst/>
          </a:prstGeom>
          <a:ln w="12700" cmpd="sng">
            <a:noFill/>
          </a:ln>
        </p:spPr>
        <p:txBody>
          <a:bodyPr vert="horz" anchor="ctr"/>
          <a:lstStyle>
            <a:lvl1pPr marL="0" indent="0" algn="ctr">
              <a:buNone/>
              <a:defRPr sz="4800" b="1">
                <a:latin typeface="Microsoft YaHei" charset="0"/>
                <a:ea typeface="Microsoft YaHei" charset="0"/>
                <a:cs typeface="Microsoft YaHei" charset="0"/>
              </a:defRPr>
            </a:lvl1pPr>
          </a:lstStyle>
          <a:p>
            <a:pPr lvl="0"/>
            <a:endParaRPr kumimoji="1" lang="zh-CN" altLang="en-US" dirty="0"/>
          </a:p>
        </p:txBody>
      </p:sp>
      <p:sp>
        <p:nvSpPr>
          <p:cNvPr id="6" name="文本占位符 7"/>
          <p:cNvSpPr>
            <a:spLocks noGrp="1"/>
          </p:cNvSpPr>
          <p:nvPr>
            <p:ph type="body" sz="quarter" idx="11"/>
          </p:nvPr>
        </p:nvSpPr>
        <p:spPr>
          <a:xfrm>
            <a:off x="3155230" y="3669185"/>
            <a:ext cx="2294080" cy="549890"/>
          </a:xfrm>
          <a:prstGeom prst="rect">
            <a:avLst/>
          </a:prstGeom>
          <a:solidFill>
            <a:schemeClr val="bg1"/>
          </a:solidFill>
          <a:ln w="12700" cmpd="sng">
            <a:solidFill>
              <a:schemeClr val="tx1">
                <a:lumMod val="50000"/>
                <a:lumOff val="50000"/>
              </a:schemeClr>
            </a:solidFill>
          </a:ln>
        </p:spPr>
        <p:txBody>
          <a:bodyPr vert="horz" anchor="t"/>
          <a:lstStyle>
            <a:lvl1pPr marL="0" indent="0" algn="ctr">
              <a:buNone/>
              <a:defRPr sz="1400" b="0">
                <a:latin typeface="Microsoft YaHei" charset="0"/>
                <a:ea typeface="Microsoft YaHei" charset="0"/>
                <a:cs typeface="Microsoft YaHei" charset="0"/>
              </a:defRPr>
            </a:lvl1pPr>
          </a:lstStyle>
          <a:p>
            <a:pPr lvl="0"/>
            <a:endParaRPr kumimoji="1" lang="zh-CN" altLang="en-US" dirty="0"/>
          </a:p>
        </p:txBody>
      </p:sp>
      <p:sp>
        <p:nvSpPr>
          <p:cNvPr id="7" name="文本占位符 7"/>
          <p:cNvSpPr>
            <a:spLocks noGrp="1"/>
          </p:cNvSpPr>
          <p:nvPr>
            <p:ph type="body" sz="quarter" idx="12"/>
          </p:nvPr>
        </p:nvSpPr>
        <p:spPr>
          <a:xfrm>
            <a:off x="6742690" y="3669184"/>
            <a:ext cx="2294080" cy="549890"/>
          </a:xfrm>
          <a:prstGeom prst="rect">
            <a:avLst/>
          </a:prstGeom>
          <a:solidFill>
            <a:schemeClr val="bg1"/>
          </a:solidFill>
          <a:ln w="12700" cmpd="sng">
            <a:solidFill>
              <a:schemeClr val="tx1">
                <a:lumMod val="50000"/>
                <a:lumOff val="50000"/>
              </a:schemeClr>
            </a:solidFill>
          </a:ln>
        </p:spPr>
        <p:txBody>
          <a:bodyPr vert="horz" anchor="t"/>
          <a:lstStyle>
            <a:lvl1pPr marL="0" indent="0" algn="ctr">
              <a:buNone/>
              <a:defRPr sz="1400" b="0">
                <a:latin typeface="Microsoft YaHei" charset="0"/>
                <a:ea typeface="Microsoft YaHei" charset="0"/>
                <a:cs typeface="Microsoft YaHei" charset="0"/>
              </a:defRPr>
            </a:lvl1pPr>
          </a:lstStyle>
          <a:p>
            <a:pPr lvl="0"/>
            <a:endParaRPr kumimoji="1" lang="zh-CN" altLang="en-US" dirty="0"/>
          </a:p>
        </p:txBody>
      </p:sp>
      <p:sp>
        <p:nvSpPr>
          <p:cNvPr id="8" name="文本占位符 7"/>
          <p:cNvSpPr>
            <a:spLocks noGrp="1"/>
          </p:cNvSpPr>
          <p:nvPr>
            <p:ph type="body" sz="quarter" idx="13"/>
          </p:nvPr>
        </p:nvSpPr>
        <p:spPr>
          <a:xfrm>
            <a:off x="3155230" y="4448647"/>
            <a:ext cx="5881540" cy="508364"/>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endParaRPr kumimoji="1" lang="zh-CN" altLang="en-US" dirty="0"/>
          </a:p>
        </p:txBody>
      </p:sp>
      <p:sp>
        <p:nvSpPr>
          <p:cNvPr id="10" name="文本占位符 7"/>
          <p:cNvSpPr>
            <a:spLocks noGrp="1"/>
          </p:cNvSpPr>
          <p:nvPr>
            <p:ph type="body" sz="quarter" idx="14"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711645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111783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733053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4110898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051757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38976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145983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1459831"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9" name="文本占位符 6"/>
          <p:cNvSpPr>
            <a:spLocks noGrp="1"/>
          </p:cNvSpPr>
          <p:nvPr>
            <p:ph type="body" sz="quarter" idx="16" hasCustomPrompt="1"/>
          </p:nvPr>
        </p:nvSpPr>
        <p:spPr>
          <a:xfrm>
            <a:off x="8433254"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0" name="文本占位符 6"/>
          <p:cNvSpPr>
            <a:spLocks noGrp="1"/>
          </p:cNvSpPr>
          <p:nvPr>
            <p:ph type="body" sz="quarter" idx="17" hasCustomPrompt="1"/>
          </p:nvPr>
        </p:nvSpPr>
        <p:spPr>
          <a:xfrm>
            <a:off x="8433253"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1" name="文本占位符 6"/>
          <p:cNvSpPr>
            <a:spLocks noGrp="1"/>
          </p:cNvSpPr>
          <p:nvPr>
            <p:ph type="body" sz="quarter" idx="18" hasCustomPrompt="1"/>
          </p:nvPr>
        </p:nvSpPr>
        <p:spPr>
          <a:xfrm>
            <a:off x="494654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2" name="文本占位符 6"/>
          <p:cNvSpPr>
            <a:spLocks noGrp="1"/>
          </p:cNvSpPr>
          <p:nvPr>
            <p:ph type="body" sz="quarter" idx="19" hasCustomPrompt="1"/>
          </p:nvPr>
        </p:nvSpPr>
        <p:spPr>
          <a:xfrm>
            <a:off x="4946541"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Tree>
    <p:extLst>
      <p:ext uri="{BB962C8B-B14F-4D97-AF65-F5344CB8AC3E}">
        <p14:creationId xmlns:p14="http://schemas.microsoft.com/office/powerpoint/2010/main" val="1682085273"/>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579519"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79518"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1" name="文本占位符 6"/>
          <p:cNvSpPr>
            <a:spLocks noGrp="1"/>
          </p:cNvSpPr>
          <p:nvPr>
            <p:ph type="body" sz="quarter" idx="18" hasCustomPrompt="1"/>
          </p:nvPr>
        </p:nvSpPr>
        <p:spPr>
          <a:xfrm>
            <a:off x="348448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2" name="文本占位符 6"/>
          <p:cNvSpPr>
            <a:spLocks noGrp="1"/>
          </p:cNvSpPr>
          <p:nvPr>
            <p:ph type="body" sz="quarter" idx="19" hasCustomPrompt="1"/>
          </p:nvPr>
        </p:nvSpPr>
        <p:spPr>
          <a:xfrm>
            <a:off x="3483070"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4" name="文本占位符 6"/>
          <p:cNvSpPr>
            <a:spLocks noGrp="1"/>
          </p:cNvSpPr>
          <p:nvPr>
            <p:ph type="body" sz="quarter" idx="20" hasCustomPrompt="1"/>
          </p:nvPr>
        </p:nvSpPr>
        <p:spPr>
          <a:xfrm>
            <a:off x="6389445" y="417130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5" name="文本占位符 6"/>
          <p:cNvSpPr>
            <a:spLocks noGrp="1"/>
          </p:cNvSpPr>
          <p:nvPr>
            <p:ph type="body" sz="quarter" idx="21" hasCustomPrompt="1"/>
          </p:nvPr>
        </p:nvSpPr>
        <p:spPr>
          <a:xfrm>
            <a:off x="6390855" y="462678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6" name="文本占位符 6"/>
          <p:cNvSpPr>
            <a:spLocks noGrp="1"/>
          </p:cNvSpPr>
          <p:nvPr>
            <p:ph type="body" sz="quarter" idx="22" hasCustomPrompt="1"/>
          </p:nvPr>
        </p:nvSpPr>
        <p:spPr>
          <a:xfrm>
            <a:off x="9294408" y="417130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7" name="文本占位符 6"/>
          <p:cNvSpPr>
            <a:spLocks noGrp="1"/>
          </p:cNvSpPr>
          <p:nvPr>
            <p:ph type="body" sz="quarter" idx="23" hasCustomPrompt="1"/>
          </p:nvPr>
        </p:nvSpPr>
        <p:spPr>
          <a:xfrm>
            <a:off x="9294407" y="462678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Tree>
    <p:extLst>
      <p:ext uri="{BB962C8B-B14F-4D97-AF65-F5344CB8AC3E}">
        <p14:creationId xmlns:p14="http://schemas.microsoft.com/office/powerpoint/2010/main" val="2118421993"/>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marL="0" indent="0" algn="ctr">
              <a:lnSpc>
                <a:spcPct val="130000"/>
              </a:lnSpc>
              <a:buNone/>
              <a:defRPr sz="1400" b="0">
                <a:latin typeface="Microsoft YaHei" charset="0"/>
                <a:ea typeface="Microsoft YaHei" charset="0"/>
                <a:cs typeface="Microsoft YaHei" charset="0"/>
              </a:defRPr>
            </a:lvl1pPr>
          </a:lstStyle>
          <a:p>
            <a:pPr lvl="0"/>
            <a:endParaRPr kumimoji="1" lang="zh-CN" altLang="en-US" dirty="0"/>
          </a:p>
        </p:txBody>
      </p:sp>
      <p:sp>
        <p:nvSpPr>
          <p:cNvPr id="7" name="文本占位符 6"/>
          <p:cNvSpPr>
            <a:spLocks noGrp="1"/>
          </p:cNvSpPr>
          <p:nvPr>
            <p:ph type="body" sz="quarter" idx="14" hasCustomPrompt="1"/>
          </p:nvPr>
        </p:nvSpPr>
        <p:spPr>
          <a:xfrm>
            <a:off x="579519" y="4167324"/>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79518" y="4622800"/>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8" name="文本占位符 6"/>
          <p:cNvSpPr>
            <a:spLocks noGrp="1"/>
          </p:cNvSpPr>
          <p:nvPr>
            <p:ph type="body" sz="quarter" idx="16" hasCustomPrompt="1"/>
          </p:nvPr>
        </p:nvSpPr>
        <p:spPr>
          <a:xfrm>
            <a:off x="2892015"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9" name="文本占位符 6"/>
          <p:cNvSpPr>
            <a:spLocks noGrp="1"/>
          </p:cNvSpPr>
          <p:nvPr>
            <p:ph type="body" sz="quarter" idx="17" hasCustomPrompt="1"/>
          </p:nvPr>
        </p:nvSpPr>
        <p:spPr>
          <a:xfrm>
            <a:off x="2892013"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6"/>
          <p:cNvSpPr>
            <a:spLocks noGrp="1"/>
          </p:cNvSpPr>
          <p:nvPr>
            <p:ph type="body" sz="quarter" idx="18" hasCustomPrompt="1"/>
          </p:nvPr>
        </p:nvSpPr>
        <p:spPr>
          <a:xfrm>
            <a:off x="5204511"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1" name="文本占位符 6"/>
          <p:cNvSpPr>
            <a:spLocks noGrp="1"/>
          </p:cNvSpPr>
          <p:nvPr>
            <p:ph type="body" sz="quarter" idx="19" hasCustomPrompt="1"/>
          </p:nvPr>
        </p:nvSpPr>
        <p:spPr>
          <a:xfrm>
            <a:off x="5204511"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2" name="文本占位符 6"/>
          <p:cNvSpPr>
            <a:spLocks noGrp="1"/>
          </p:cNvSpPr>
          <p:nvPr>
            <p:ph type="body" sz="quarter" idx="20" hasCustomPrompt="1"/>
          </p:nvPr>
        </p:nvSpPr>
        <p:spPr>
          <a:xfrm>
            <a:off x="7517007" y="4167324"/>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3" name="文本占位符 6"/>
          <p:cNvSpPr>
            <a:spLocks noGrp="1"/>
          </p:cNvSpPr>
          <p:nvPr>
            <p:ph type="body" sz="quarter" idx="21" hasCustomPrompt="1"/>
          </p:nvPr>
        </p:nvSpPr>
        <p:spPr>
          <a:xfrm>
            <a:off x="7517007" y="4622800"/>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4" name="文本占位符 6"/>
          <p:cNvSpPr>
            <a:spLocks noGrp="1"/>
          </p:cNvSpPr>
          <p:nvPr>
            <p:ph type="body" sz="quarter" idx="22" hasCustomPrompt="1"/>
          </p:nvPr>
        </p:nvSpPr>
        <p:spPr>
          <a:xfrm>
            <a:off x="9829503"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5" name="文本占位符 6"/>
          <p:cNvSpPr>
            <a:spLocks noGrp="1"/>
          </p:cNvSpPr>
          <p:nvPr>
            <p:ph type="body" sz="quarter" idx="23" hasCustomPrompt="1"/>
          </p:nvPr>
        </p:nvSpPr>
        <p:spPr>
          <a:xfrm>
            <a:off x="9829502"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Tree>
    <p:extLst>
      <p:ext uri="{BB962C8B-B14F-4D97-AF65-F5344CB8AC3E}">
        <p14:creationId xmlns:p14="http://schemas.microsoft.com/office/powerpoint/2010/main" val="1857962504"/>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558800" y="4167324"/>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58799" y="4622800"/>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8" name="文本占位符 6"/>
          <p:cNvSpPr>
            <a:spLocks noGrp="1"/>
          </p:cNvSpPr>
          <p:nvPr>
            <p:ph type="body" sz="quarter" idx="16" hasCustomPrompt="1"/>
          </p:nvPr>
        </p:nvSpPr>
        <p:spPr>
          <a:xfrm>
            <a:off x="2408797"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9" name="文本占位符 6"/>
          <p:cNvSpPr>
            <a:spLocks noGrp="1"/>
          </p:cNvSpPr>
          <p:nvPr>
            <p:ph type="body" sz="quarter" idx="17" hasCustomPrompt="1"/>
          </p:nvPr>
        </p:nvSpPr>
        <p:spPr>
          <a:xfrm>
            <a:off x="2408797"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6"/>
          <p:cNvSpPr>
            <a:spLocks noGrp="1"/>
          </p:cNvSpPr>
          <p:nvPr>
            <p:ph type="body" sz="quarter" idx="18" hasCustomPrompt="1"/>
          </p:nvPr>
        </p:nvSpPr>
        <p:spPr>
          <a:xfrm>
            <a:off x="4258794"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1" name="文本占位符 6"/>
          <p:cNvSpPr>
            <a:spLocks noGrp="1"/>
          </p:cNvSpPr>
          <p:nvPr>
            <p:ph type="body" sz="quarter" idx="19" hasCustomPrompt="1"/>
          </p:nvPr>
        </p:nvSpPr>
        <p:spPr>
          <a:xfrm>
            <a:off x="4258794"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2" name="文本占位符 6"/>
          <p:cNvSpPr>
            <a:spLocks noGrp="1"/>
          </p:cNvSpPr>
          <p:nvPr>
            <p:ph type="body" sz="quarter" idx="20" hasCustomPrompt="1"/>
          </p:nvPr>
        </p:nvSpPr>
        <p:spPr>
          <a:xfrm>
            <a:off x="7958788" y="4167324"/>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3" name="文本占位符 6"/>
          <p:cNvSpPr>
            <a:spLocks noGrp="1"/>
          </p:cNvSpPr>
          <p:nvPr>
            <p:ph type="body" sz="quarter" idx="21" hasCustomPrompt="1"/>
          </p:nvPr>
        </p:nvSpPr>
        <p:spPr>
          <a:xfrm>
            <a:off x="7954761" y="4622800"/>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4" name="文本占位符 6"/>
          <p:cNvSpPr>
            <a:spLocks noGrp="1"/>
          </p:cNvSpPr>
          <p:nvPr>
            <p:ph type="body" sz="quarter" idx="22" hasCustomPrompt="1"/>
          </p:nvPr>
        </p:nvSpPr>
        <p:spPr>
          <a:xfrm>
            <a:off x="9808784"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5" name="文本占位符 6"/>
          <p:cNvSpPr>
            <a:spLocks noGrp="1"/>
          </p:cNvSpPr>
          <p:nvPr>
            <p:ph type="body" sz="quarter" idx="23" hasCustomPrompt="1"/>
          </p:nvPr>
        </p:nvSpPr>
        <p:spPr>
          <a:xfrm>
            <a:off x="9808783"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6" name="文本占位符 6"/>
          <p:cNvSpPr>
            <a:spLocks noGrp="1"/>
          </p:cNvSpPr>
          <p:nvPr>
            <p:ph type="body" sz="quarter" idx="24" hasCustomPrompt="1"/>
          </p:nvPr>
        </p:nvSpPr>
        <p:spPr>
          <a:xfrm>
            <a:off x="6108791"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7" name="文本占位符 6"/>
          <p:cNvSpPr>
            <a:spLocks noGrp="1"/>
          </p:cNvSpPr>
          <p:nvPr>
            <p:ph type="body" sz="quarter" idx="25" hasCustomPrompt="1"/>
          </p:nvPr>
        </p:nvSpPr>
        <p:spPr>
          <a:xfrm>
            <a:off x="6108791"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Tree>
    <p:extLst>
      <p:ext uri="{BB962C8B-B14F-4D97-AF65-F5344CB8AC3E}">
        <p14:creationId xmlns:p14="http://schemas.microsoft.com/office/powerpoint/2010/main" val="110613202"/>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3882314" y="1181451"/>
            <a:ext cx="4495104" cy="4495104"/>
          </a:xfrm>
          <a:prstGeom prst="ellipse">
            <a:avLst/>
          </a:prstGeom>
        </p:spPr>
      </p:pic>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文本占位符 7"/>
          <p:cNvSpPr>
            <a:spLocks noGrp="1"/>
          </p:cNvSpPr>
          <p:nvPr>
            <p:ph type="body" sz="quarter" idx="11"/>
          </p:nvPr>
        </p:nvSpPr>
        <p:spPr>
          <a:xfrm>
            <a:off x="2326105" y="2470485"/>
            <a:ext cx="7539792" cy="1074822"/>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endParaRPr kumimoji="1" lang="zh-CN" altLang="en-US" dirty="0"/>
          </a:p>
        </p:txBody>
      </p:sp>
      <p:sp>
        <p:nvSpPr>
          <p:cNvPr id="6" name="文本占位符 7"/>
          <p:cNvSpPr>
            <a:spLocks noGrp="1"/>
          </p:cNvSpPr>
          <p:nvPr>
            <p:ph type="body" sz="quarter" idx="12"/>
          </p:nvPr>
        </p:nvSpPr>
        <p:spPr>
          <a:xfrm>
            <a:off x="2326105" y="3545305"/>
            <a:ext cx="7539792" cy="707725"/>
          </a:xfrm>
          <a:prstGeom prst="rect">
            <a:avLst/>
          </a:prstGeom>
          <a:ln w="12700" cmpd="sng">
            <a:noFill/>
          </a:ln>
        </p:spPr>
        <p:txBody>
          <a:bodyPr vert="horz" anchor="ctr"/>
          <a:lstStyle>
            <a:lvl1pPr marL="0" indent="0" algn="ctr">
              <a:buNone/>
              <a:defRPr sz="4400" b="0">
                <a:latin typeface="Microsoft YaHei" charset="0"/>
                <a:ea typeface="Microsoft YaHei" charset="0"/>
                <a:cs typeface="Microsoft YaHei" charset="0"/>
              </a:defRPr>
            </a:lvl1pPr>
          </a:lstStyle>
          <a:p>
            <a:pPr lvl="0"/>
            <a:endParaRPr kumimoji="1" lang="zh-CN" altLang="en-US" dirty="0"/>
          </a:p>
        </p:txBody>
      </p:sp>
    </p:spTree>
    <p:extLst>
      <p:ext uri="{BB962C8B-B14F-4D97-AF65-F5344CB8AC3E}">
        <p14:creationId xmlns:p14="http://schemas.microsoft.com/office/powerpoint/2010/main" val="1253207672"/>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p:blipFill>
        <p:spPr>
          <a:xfrm>
            <a:off x="8015258" y="-12700"/>
            <a:ext cx="4189442" cy="6858000"/>
          </a:xfrm>
          <a:prstGeom prst="rect">
            <a:avLst/>
          </a:prstGeom>
        </p:spPr>
      </p:pic>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414647625"/>
      </p:ext>
    </p:extLst>
  </p:cSld>
  <p:clrMapOvr>
    <a:masterClrMapping/>
  </p:clrMapOvr>
  <p:extLst mod="1">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p:blipFill>
        <p:spPr>
          <a:xfrm flipH="1">
            <a:off x="0" y="-12700"/>
            <a:ext cx="4189442" cy="6858000"/>
          </a:xfrm>
          <a:prstGeom prst="rect">
            <a:avLst/>
          </a:prstGeom>
        </p:spPr>
      </p:pic>
      <p:sp>
        <p:nvSpPr>
          <p:cNvPr id="3" name="文本占位符 7"/>
          <p:cNvSpPr>
            <a:spLocks noGrp="1"/>
          </p:cNvSpPr>
          <p:nvPr>
            <p:ph type="body" sz="quarter" idx="10" hasCustomPrompt="1"/>
          </p:nvPr>
        </p:nvSpPr>
        <p:spPr>
          <a:xfrm>
            <a:off x="8583804" y="220133"/>
            <a:ext cx="3303395" cy="389467"/>
          </a:xfrm>
          <a:prstGeom prst="rect">
            <a:avLst/>
          </a:prstGeom>
          <a:ln w="12700" cmpd="sng">
            <a:noFill/>
          </a:ln>
        </p:spPr>
        <p:txBody>
          <a:bodyPr vert="horz" anchor="ctr"/>
          <a:lstStyle>
            <a:lvl1pPr marL="0" indent="0" algn="r">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046741222"/>
      </p:ext>
    </p:extLst>
  </p:cSld>
  <p:clrMapOvr>
    <a:masterClrMapping/>
  </p:clrMapOvr>
  <p:extLst mod="1">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p:blipFill>
        <p:spPr>
          <a:xfrm>
            <a:off x="7739212" y="0"/>
            <a:ext cx="4452788" cy="6862813"/>
          </a:xfrm>
          <a:prstGeom prst="rect">
            <a:avLst/>
          </a:prstGeom>
        </p:spPr>
      </p:pic>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896306640"/>
      </p:ext>
    </p:extLst>
  </p:cSld>
  <p:clrMapOvr>
    <a:masterClrMapping/>
  </p:clrMapOvr>
  <p:extLst mod="1">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687" r:id="rId1"/>
    <p:sldLayoutId id="2147483699" r:id="rId2"/>
    <p:sldLayoutId id="2147483700" r:id="rId3"/>
    <p:sldLayoutId id="2147483701" r:id="rId4"/>
    <p:sldLayoutId id="2147483702" r:id="rId5"/>
    <p:sldLayoutId id="2147483689" r:id="rId6"/>
    <p:sldLayoutId id="2147483690" r:id="rId7"/>
    <p:sldLayoutId id="2147483691" r:id="rId8"/>
    <p:sldLayoutId id="2147483692" r:id="rId9"/>
    <p:sldLayoutId id="2147483693"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24358"/>
      </p:ext>
    </p:extLst>
  </p:cSld>
  <p:clrMap bg1="lt1" tx1="dk1" bg2="lt2" tx2="dk2" accent1="accent1" accent2="accent2" accent3="accent3" accent4="accent4" accent5="accent5" accent6="accent6" hlink="hlink" folHlink="folHlink"/>
  <p:sldLayoutIdLst>
    <p:sldLayoutId id="2147483680" r:id="rId1"/>
    <p:sldLayoutId id="2147483682"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6.png"/><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chart" Target="../charts/char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7.xml"/><Relationship Id="rId2" Type="http://schemas.openxmlformats.org/officeDocument/2006/relationships/hyperlink" Target="http://www.officeplus.cn/"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mlwave.com/kaggle-ensembling-guide/"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chart" Target="../charts/char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latin typeface="Segoe UI"/>
                <a:ea typeface="微软雅黑"/>
              </a:rPr>
              <a:t>大学生助学金精准资助预测初赛答辩</a:t>
            </a:r>
            <a:endParaRPr lang="en-US" altLang="zh-CN" dirty="0">
              <a:latin typeface="Segoe UI"/>
              <a:ea typeface="微软雅黑"/>
            </a:endParaRPr>
          </a:p>
        </p:txBody>
      </p:sp>
      <p:sp>
        <p:nvSpPr>
          <p:cNvPr id="8" name="文本占位符 7"/>
          <p:cNvSpPr>
            <a:spLocks noGrp="1"/>
          </p:cNvSpPr>
          <p:nvPr>
            <p:ph type="body" sz="quarter" idx="13"/>
          </p:nvPr>
        </p:nvSpPr>
        <p:spPr>
          <a:xfrm>
            <a:off x="3155230" y="4238582"/>
            <a:ext cx="5881540" cy="508364"/>
          </a:xfrm>
        </p:spPr>
        <p:txBody>
          <a:bodyPr/>
          <a:lstStyle/>
          <a:p>
            <a:r>
              <a:rPr kumimoji="1" lang="en-US" altLang="zh-CN" dirty="0" err="1" smtClean="0"/>
              <a:t>Yancy&amp;Zhendong</a:t>
            </a:r>
            <a:r>
              <a:rPr kumimoji="1" lang="zh-CN" altLang="en-US" dirty="0" smtClean="0"/>
              <a:t> 团队</a:t>
            </a:r>
            <a:endParaRPr kumimoji="1" lang="en-US" altLang="zh-CN" dirty="0" smtClean="0"/>
          </a:p>
          <a:p>
            <a:endParaRPr kumimoji="1" lang="en-US" altLang="zh-CN" dirty="0" smtClean="0"/>
          </a:p>
        </p:txBody>
      </p:sp>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srcRect l="54115" t="14479" r="4250" b="12370"/>
          <a:stretch/>
        </p:blipFill>
        <p:spPr>
          <a:xfrm>
            <a:off x="7197616" y="-2550254"/>
            <a:ext cx="6170335" cy="5733268"/>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359" y="1817204"/>
            <a:ext cx="8671645" cy="5040796"/>
          </a:xfrm>
          <a:prstGeom prst="rect">
            <a:avLst/>
          </a:prstGeom>
        </p:spPr>
      </p:pic>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TWO</a:t>
            </a:r>
            <a:r>
              <a:rPr kumimoji="1" lang="zh-CN" altLang="en-US" dirty="0"/>
              <a:t> </a:t>
            </a:r>
            <a:r>
              <a:rPr kumimoji="1" lang="zh-CN" altLang="en-US" dirty="0" smtClean="0"/>
              <a:t>特征提取</a:t>
            </a:r>
            <a:endParaRPr kumimoji="1" lang="zh-CN" altLang="en-US" dirty="0"/>
          </a:p>
        </p:txBody>
      </p:sp>
      <p:sp>
        <p:nvSpPr>
          <p:cNvPr id="71" name="矩形 7"/>
          <p:cNvSpPr/>
          <p:nvPr/>
        </p:nvSpPr>
        <p:spPr>
          <a:xfrm>
            <a:off x="938204" y="1348095"/>
            <a:ext cx="2853538" cy="523220"/>
          </a:xfrm>
          <a:prstGeom prst="rect">
            <a:avLst/>
          </a:prstGeom>
        </p:spPr>
        <p:txBody>
          <a:bodyPr wrap="none">
            <a:spAutoFit/>
          </a:bodyPr>
          <a:lstStyle/>
          <a:p>
            <a:r>
              <a:rPr lang="en-US" altLang="zh-CN" sz="2800" b="1" dirty="0" smtClean="0">
                <a:solidFill>
                  <a:srgbClr val="000000"/>
                </a:solidFill>
                <a:latin typeface="Segoe UI"/>
                <a:ea typeface="微软雅黑"/>
              </a:rPr>
              <a:t>Feature Extraction</a:t>
            </a:r>
            <a:endParaRPr lang="en-US" altLang="zh-CN" sz="2800" b="1" dirty="0">
              <a:solidFill>
                <a:srgbClr val="000000"/>
              </a:solidFill>
              <a:latin typeface="Segoe UI"/>
              <a:ea typeface="微软雅黑"/>
            </a:endParaRPr>
          </a:p>
        </p:txBody>
      </p:sp>
      <p:sp>
        <p:nvSpPr>
          <p:cNvPr id="72" name="矩形 8"/>
          <p:cNvSpPr/>
          <p:nvPr/>
        </p:nvSpPr>
        <p:spPr>
          <a:xfrm>
            <a:off x="950377" y="890666"/>
            <a:ext cx="1620957" cy="523220"/>
          </a:xfrm>
          <a:prstGeom prst="rect">
            <a:avLst/>
          </a:prstGeom>
        </p:spPr>
        <p:txBody>
          <a:bodyPr wrap="none">
            <a:spAutoFit/>
          </a:bodyPr>
          <a:lstStyle/>
          <a:p>
            <a:r>
              <a:rPr lang="zh-CN" altLang="en-US" sz="2800" b="1" dirty="0" smtClean="0">
                <a:solidFill>
                  <a:srgbClr val="000000"/>
                </a:solidFill>
                <a:latin typeface="Segoe UI"/>
                <a:ea typeface="微软雅黑"/>
              </a:rPr>
              <a:t>特征提取</a:t>
            </a:r>
            <a:endParaRPr lang="zh-CN" altLang="en-US" sz="2800" b="1" dirty="0">
              <a:solidFill>
                <a:srgbClr val="000000"/>
              </a:solidFill>
              <a:latin typeface="Segoe UI"/>
              <a:ea typeface="微软雅黑"/>
            </a:endParaRPr>
          </a:p>
        </p:txBody>
      </p:sp>
    </p:spTree>
    <p:extLst>
      <p:ext uri="{BB962C8B-B14F-4D97-AF65-F5344CB8AC3E}">
        <p14:creationId xmlns:p14="http://schemas.microsoft.com/office/powerpoint/2010/main" val="63050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srcRect l="54115" t="14479" r="4250" b="12370"/>
          <a:stretch/>
        </p:blipFill>
        <p:spPr>
          <a:xfrm>
            <a:off x="7197616" y="-2550254"/>
            <a:ext cx="6170335" cy="5733268"/>
          </a:xfrm>
          <a:prstGeom prst="rect">
            <a:avLst/>
          </a:prstGeom>
        </p:spPr>
      </p:pic>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TWO</a:t>
            </a:r>
            <a:r>
              <a:rPr kumimoji="1" lang="zh-CN" altLang="en-US" dirty="0"/>
              <a:t> </a:t>
            </a:r>
            <a:r>
              <a:rPr kumimoji="1" lang="zh-CN" altLang="en-US" dirty="0" smtClean="0"/>
              <a:t>特征提取</a:t>
            </a:r>
            <a:endParaRPr kumimoji="1" lang="zh-CN" altLang="en-US" dirty="0"/>
          </a:p>
        </p:txBody>
      </p:sp>
      <p:sp>
        <p:nvSpPr>
          <p:cNvPr id="43" name="TextBox 42"/>
          <p:cNvSpPr txBox="1"/>
          <p:nvPr/>
        </p:nvSpPr>
        <p:spPr>
          <a:xfrm>
            <a:off x="950377" y="2776535"/>
            <a:ext cx="9497695" cy="2062103"/>
          </a:xfrm>
          <a:prstGeom prst="rect">
            <a:avLst/>
          </a:prstGeom>
          <a:noFill/>
        </p:spPr>
        <p:txBody>
          <a:bodyPr wrap="square" rtlCol="0">
            <a:spAutoFit/>
          </a:bodyPr>
          <a:lstStyle/>
          <a:p>
            <a:r>
              <a:rPr lang="zh-CN" altLang="en-US" sz="1600" dirty="0" smtClean="0"/>
              <a:t>“</a:t>
            </a:r>
            <a:r>
              <a:rPr lang="en-US" sz="1600" dirty="0" smtClean="0"/>
              <a:t>The </a:t>
            </a:r>
            <a:r>
              <a:rPr lang="en-US" sz="1600" dirty="0"/>
              <a:t>algorithms we used are very standard </a:t>
            </a:r>
            <a:r>
              <a:rPr lang="en-US" sz="1600" dirty="0" smtClean="0"/>
              <a:t>for </a:t>
            </a:r>
            <a:r>
              <a:rPr lang="en-US" sz="1600" dirty="0" err="1" smtClean="0"/>
              <a:t>Kagglers</a:t>
            </a:r>
            <a:r>
              <a:rPr lang="en-US" sz="1600" dirty="0" smtClean="0"/>
              <a:t>. We </a:t>
            </a:r>
            <a:r>
              <a:rPr lang="en-US" sz="1600" dirty="0"/>
              <a:t>spent most of our efforts in feature engineering. </a:t>
            </a:r>
            <a:r>
              <a:rPr lang="en-US" sz="1600" dirty="0" smtClean="0"/>
              <a:t>We </a:t>
            </a:r>
            <a:r>
              <a:rPr lang="en-US" sz="1600" dirty="0"/>
              <a:t>were also very careful to discard features likely to expose us to the risk </a:t>
            </a:r>
            <a:r>
              <a:rPr lang="en-US" sz="1600" dirty="0" smtClean="0"/>
              <a:t>of over-fitting our model.</a:t>
            </a:r>
            <a:r>
              <a:rPr lang="zh-CN" altLang="en-US" sz="1600" dirty="0" smtClean="0"/>
              <a:t> ”对于</a:t>
            </a:r>
            <a:r>
              <a:rPr lang="en-US" altLang="zh-CN" sz="1600" dirty="0" err="1" smtClean="0"/>
              <a:t>Kaggle</a:t>
            </a:r>
            <a:r>
              <a:rPr lang="zh-CN" altLang="en-US" sz="1600" dirty="0" smtClean="0"/>
              <a:t>的参赛者们来说，所使用的算法已经相当固定了，我们把更多的精力花在了特征工程上。我们很珍惜每一个</a:t>
            </a:r>
            <a:r>
              <a:rPr lang="en-US" altLang="zh-CN" sz="1600" dirty="0" smtClean="0"/>
              <a:t>feature</a:t>
            </a:r>
            <a:r>
              <a:rPr lang="zh-CN" altLang="en-US" sz="1600" dirty="0" smtClean="0"/>
              <a:t>，所以即使当我们删掉一些过拟合</a:t>
            </a:r>
            <a:r>
              <a:rPr lang="en-US" altLang="zh-CN" sz="1600" dirty="0" smtClean="0"/>
              <a:t>feature</a:t>
            </a:r>
            <a:r>
              <a:rPr lang="zh-CN" altLang="en-US" sz="1600" dirty="0" smtClean="0"/>
              <a:t>的时候我们也会非常小心。</a:t>
            </a:r>
            <a:endParaRPr lang="en-US" sz="1600" dirty="0" smtClean="0"/>
          </a:p>
          <a:p>
            <a:endParaRPr lang="en-US" sz="1600" dirty="0"/>
          </a:p>
          <a:p>
            <a:r>
              <a:rPr lang="en-US" sz="1600" dirty="0"/>
              <a:t>— Xavier </a:t>
            </a:r>
            <a:r>
              <a:rPr lang="en-US" sz="1600" dirty="0" err="1" smtClean="0"/>
              <a:t>Conort</a:t>
            </a:r>
            <a:r>
              <a:rPr lang="zh-CN" altLang="en-US" sz="1600" dirty="0" smtClean="0"/>
              <a:t> （</a:t>
            </a:r>
            <a:r>
              <a:rPr lang="en-US" altLang="zh-CN" sz="1600" dirty="0" err="1" smtClean="0"/>
              <a:t>Kaggle</a:t>
            </a:r>
            <a:r>
              <a:rPr lang="zh-CN" altLang="en-US" sz="1600" dirty="0" smtClean="0"/>
              <a:t> 个人排行榜历史第一名，</a:t>
            </a:r>
            <a:r>
              <a:rPr lang="en-US" altLang="zh-CN" sz="1600" dirty="0" smtClean="0"/>
              <a:t>18</a:t>
            </a:r>
            <a:r>
              <a:rPr lang="zh-CN" altLang="en-US" sz="1600" dirty="0" smtClean="0"/>
              <a:t>金</a:t>
            </a:r>
            <a:r>
              <a:rPr lang="en-US" altLang="zh-CN" sz="1600" dirty="0" smtClean="0"/>
              <a:t>6</a:t>
            </a:r>
            <a:r>
              <a:rPr lang="zh-CN" altLang="en-US" sz="1600" dirty="0" smtClean="0"/>
              <a:t>银</a:t>
            </a:r>
            <a:r>
              <a:rPr lang="en-US" altLang="zh-CN" sz="1600" dirty="0" smtClean="0"/>
              <a:t>3</a:t>
            </a:r>
            <a:r>
              <a:rPr lang="zh-CN" altLang="en-US" sz="1600" dirty="0" smtClean="0"/>
              <a:t>铜）</a:t>
            </a:r>
            <a:endParaRPr lang="en-US" sz="1600" dirty="0"/>
          </a:p>
          <a:p>
            <a:endParaRPr lang="en-US" sz="1600" dirty="0"/>
          </a:p>
        </p:txBody>
      </p:sp>
      <p:sp>
        <p:nvSpPr>
          <p:cNvPr id="44" name="TextBox 43"/>
          <p:cNvSpPr txBox="1"/>
          <p:nvPr/>
        </p:nvSpPr>
        <p:spPr>
          <a:xfrm>
            <a:off x="950377" y="5161358"/>
            <a:ext cx="9283383" cy="1846659"/>
          </a:xfrm>
          <a:prstGeom prst="rect">
            <a:avLst/>
          </a:prstGeom>
          <a:noFill/>
        </p:spPr>
        <p:txBody>
          <a:bodyPr wrap="square" rtlCol="0">
            <a:spAutoFit/>
          </a:bodyPr>
          <a:lstStyle/>
          <a:p>
            <a:r>
              <a:rPr lang="zh-CN" altLang="en-US" sz="1600" dirty="0" smtClean="0"/>
              <a:t>“</a:t>
            </a:r>
            <a:r>
              <a:rPr lang="en-US" sz="1600" dirty="0" smtClean="0"/>
              <a:t>…</a:t>
            </a:r>
            <a:r>
              <a:rPr lang="en-US" sz="1600" dirty="0"/>
              <a:t>some machine learning projects succeed and some fail. What makes the difference? Easily the most important factor is the features used</a:t>
            </a:r>
            <a:r>
              <a:rPr lang="en-US" sz="1600" dirty="0" smtClean="0"/>
              <a:t>.</a:t>
            </a:r>
            <a:r>
              <a:rPr lang="zh-CN" altLang="en-US" sz="1600" dirty="0" smtClean="0"/>
              <a:t> ”</a:t>
            </a:r>
            <a:r>
              <a:rPr lang="en-US" altLang="zh-CN" sz="1600" dirty="0" smtClean="0"/>
              <a:t>……</a:t>
            </a:r>
            <a:r>
              <a:rPr lang="zh-CN" altLang="en-US" sz="1600" dirty="0" smtClean="0"/>
              <a:t>有些机器学习项目成功了，有些失败了，是什么造成了这种差异？最常见最有可能的重要因素就是它们所使用的特征。</a:t>
            </a:r>
            <a:endParaRPr lang="en-US" sz="1600" dirty="0" smtClean="0"/>
          </a:p>
          <a:p>
            <a:endParaRPr lang="en-US" sz="1600" dirty="0"/>
          </a:p>
          <a:p>
            <a:r>
              <a:rPr lang="en-US" sz="1600" dirty="0"/>
              <a:t>— Pedro </a:t>
            </a:r>
            <a:r>
              <a:rPr lang="en-US" sz="1600" dirty="0" err="1" smtClean="0"/>
              <a:t>Domingos</a:t>
            </a:r>
            <a:r>
              <a:rPr lang="zh-CN" altLang="en-US" sz="1600" dirty="0" smtClean="0"/>
              <a:t> （美国华盛顿大学计算机系教授，</a:t>
            </a:r>
            <a:r>
              <a:rPr lang="en-US" sz="1600" dirty="0"/>
              <a:t> Markov logic </a:t>
            </a:r>
            <a:r>
              <a:rPr lang="en-US" sz="1600" dirty="0" smtClean="0"/>
              <a:t>network</a:t>
            </a:r>
            <a:r>
              <a:rPr lang="zh-CN" altLang="en-US" sz="1600" dirty="0" smtClean="0"/>
              <a:t>的作者）</a:t>
            </a:r>
            <a:endParaRPr lang="en-US" sz="1600" dirty="0"/>
          </a:p>
          <a:p>
            <a:endParaRPr lang="en-US" sz="1600" dirty="0"/>
          </a:p>
          <a:p>
            <a:endParaRPr lang="en-US" sz="1600" dirty="0"/>
          </a:p>
        </p:txBody>
      </p:sp>
      <p:sp>
        <p:nvSpPr>
          <p:cNvPr id="71" name="矩形 7"/>
          <p:cNvSpPr/>
          <p:nvPr/>
        </p:nvSpPr>
        <p:spPr>
          <a:xfrm>
            <a:off x="950377" y="1533787"/>
            <a:ext cx="2853538" cy="523220"/>
          </a:xfrm>
          <a:prstGeom prst="rect">
            <a:avLst/>
          </a:prstGeom>
        </p:spPr>
        <p:txBody>
          <a:bodyPr wrap="none">
            <a:spAutoFit/>
          </a:bodyPr>
          <a:lstStyle/>
          <a:p>
            <a:r>
              <a:rPr lang="en-US" altLang="zh-CN" sz="2800" b="1" dirty="0" smtClean="0">
                <a:solidFill>
                  <a:srgbClr val="000000"/>
                </a:solidFill>
                <a:latin typeface="Segoe UI"/>
                <a:ea typeface="微软雅黑"/>
              </a:rPr>
              <a:t>Feature Extraction</a:t>
            </a:r>
            <a:endParaRPr lang="en-US" altLang="zh-CN" sz="2800" b="1" dirty="0">
              <a:solidFill>
                <a:srgbClr val="000000"/>
              </a:solidFill>
              <a:latin typeface="Segoe UI"/>
              <a:ea typeface="微软雅黑"/>
            </a:endParaRPr>
          </a:p>
        </p:txBody>
      </p:sp>
      <p:sp>
        <p:nvSpPr>
          <p:cNvPr id="72" name="矩形 8"/>
          <p:cNvSpPr/>
          <p:nvPr/>
        </p:nvSpPr>
        <p:spPr>
          <a:xfrm>
            <a:off x="950377" y="997614"/>
            <a:ext cx="1620957" cy="523220"/>
          </a:xfrm>
          <a:prstGeom prst="rect">
            <a:avLst/>
          </a:prstGeom>
        </p:spPr>
        <p:txBody>
          <a:bodyPr wrap="none">
            <a:spAutoFit/>
          </a:bodyPr>
          <a:lstStyle/>
          <a:p>
            <a:r>
              <a:rPr lang="zh-CN" altLang="en-US" sz="2800" b="1" dirty="0" smtClean="0">
                <a:solidFill>
                  <a:srgbClr val="000000"/>
                </a:solidFill>
                <a:latin typeface="Segoe UI"/>
                <a:ea typeface="微软雅黑"/>
              </a:rPr>
              <a:t>特征提取</a:t>
            </a:r>
            <a:endParaRPr lang="zh-CN" altLang="en-US" sz="2800" b="1" dirty="0">
              <a:solidFill>
                <a:srgbClr val="000000"/>
              </a:solidFill>
              <a:latin typeface="Segoe UI"/>
              <a:ea typeface="微软雅黑"/>
            </a:endParaRPr>
          </a:p>
        </p:txBody>
      </p:sp>
    </p:spTree>
    <p:extLst>
      <p:ext uri="{BB962C8B-B14F-4D97-AF65-F5344CB8AC3E}">
        <p14:creationId xmlns:p14="http://schemas.microsoft.com/office/powerpoint/2010/main" val="384386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smtClean="0"/>
              <a:t>TWO</a:t>
            </a:r>
            <a:r>
              <a:rPr kumimoji="1" lang="zh-CN" altLang="en-US" dirty="0" smtClean="0"/>
              <a:t> 特征提取</a:t>
            </a:r>
            <a:endParaRPr kumimoji="1" lang="zh-CN" altLang="en-US" dirty="0"/>
          </a:p>
        </p:txBody>
      </p:sp>
      <p:sp>
        <p:nvSpPr>
          <p:cNvPr id="10" name="矩形 9"/>
          <p:cNvSpPr/>
          <p:nvPr/>
        </p:nvSpPr>
        <p:spPr>
          <a:xfrm>
            <a:off x="950377" y="1806456"/>
            <a:ext cx="7027092" cy="4493538"/>
          </a:xfrm>
          <a:prstGeom prst="rect">
            <a:avLst/>
          </a:prstGeom>
        </p:spPr>
        <p:txBody>
          <a:bodyPr wrap="square">
            <a:spAutoFit/>
          </a:bodyPr>
          <a:lstStyle/>
          <a:p>
            <a:pPr marL="285750" indent="-285750">
              <a:lnSpc>
                <a:spcPct val="130000"/>
              </a:lnSpc>
              <a:buFont typeface="Arial" charset="0"/>
              <a:buChar char="•"/>
            </a:pPr>
            <a:r>
              <a:rPr lang="zh-CN" altLang="en-US" sz="2000" dirty="0" smtClean="0">
                <a:solidFill>
                  <a:srgbClr val="000000">
                    <a:lumMod val="50000"/>
                    <a:lumOff val="50000"/>
                  </a:srgbClr>
                </a:solidFill>
                <a:latin typeface="微软雅黑" charset="0"/>
                <a:ea typeface="微软雅黑" charset="0"/>
              </a:rPr>
              <a:t>地毯式特征抽取</a:t>
            </a:r>
            <a:endParaRPr lang="en-US" altLang="zh-CN" sz="2000" dirty="0" smtClean="0">
              <a:solidFill>
                <a:srgbClr val="000000">
                  <a:lumMod val="50000"/>
                  <a:lumOff val="50000"/>
                </a:srgbClr>
              </a:solidFill>
              <a:latin typeface="微软雅黑" charset="0"/>
              <a:ea typeface="微软雅黑" charset="0"/>
            </a:endParaRPr>
          </a:p>
          <a:p>
            <a:pPr marL="742939" lvl="1" indent="-285750">
              <a:lnSpc>
                <a:spcPct val="130000"/>
              </a:lnSpc>
              <a:buFont typeface="Arial" charset="0"/>
              <a:buChar char="•"/>
            </a:pPr>
            <a:r>
              <a:rPr lang="zh-CN" altLang="en-US" dirty="0" smtClean="0">
                <a:solidFill>
                  <a:srgbClr val="000000">
                    <a:lumMod val="50000"/>
                    <a:lumOff val="50000"/>
                  </a:srgbClr>
                </a:solidFill>
                <a:latin typeface="微软雅黑" charset="0"/>
                <a:ea typeface="微软雅黑" charset="0"/>
              </a:rPr>
              <a:t>对每个表，每个列都要进行特征抽取</a:t>
            </a:r>
            <a:endParaRPr lang="en-US" altLang="zh-CN" dirty="0" smtClean="0">
              <a:solidFill>
                <a:srgbClr val="000000">
                  <a:lumMod val="50000"/>
                  <a:lumOff val="50000"/>
                </a:srgbClr>
              </a:solidFill>
              <a:latin typeface="微软雅黑" charset="0"/>
              <a:ea typeface="微软雅黑" charset="0"/>
            </a:endParaRPr>
          </a:p>
          <a:p>
            <a:pPr marL="742939" lvl="1" indent="-285750">
              <a:lnSpc>
                <a:spcPct val="130000"/>
              </a:lnSpc>
              <a:buFont typeface="Arial" charset="0"/>
              <a:buChar char="•"/>
            </a:pPr>
            <a:endParaRPr lang="en-US" altLang="zh-CN" dirty="0" smtClean="0">
              <a:solidFill>
                <a:srgbClr val="000000">
                  <a:lumMod val="50000"/>
                  <a:lumOff val="50000"/>
                </a:srgbClr>
              </a:solidFill>
              <a:latin typeface="微软雅黑" charset="0"/>
              <a:ea typeface="微软雅黑" charset="0"/>
            </a:endParaRPr>
          </a:p>
          <a:p>
            <a:pPr marL="285750" indent="-285750">
              <a:lnSpc>
                <a:spcPct val="130000"/>
              </a:lnSpc>
              <a:buFont typeface="Arial" charset="0"/>
              <a:buChar char="•"/>
            </a:pPr>
            <a:r>
              <a:rPr lang="zh-CN" altLang="en-US" sz="2000" dirty="0" smtClean="0">
                <a:solidFill>
                  <a:srgbClr val="000000">
                    <a:lumMod val="50000"/>
                    <a:lumOff val="50000"/>
                  </a:srgbClr>
                </a:solidFill>
                <a:latin typeface="微软雅黑" charset="0"/>
                <a:ea typeface="微软雅黑" charset="0"/>
              </a:rPr>
              <a:t>尽可能在设计特征的阶段保证合理性</a:t>
            </a:r>
            <a:endParaRPr lang="en-US" altLang="zh-CN" sz="2000" dirty="0" smtClean="0">
              <a:solidFill>
                <a:srgbClr val="000000">
                  <a:lumMod val="50000"/>
                  <a:lumOff val="50000"/>
                </a:srgbClr>
              </a:solidFill>
              <a:latin typeface="微软雅黑" charset="0"/>
              <a:ea typeface="微软雅黑" charset="0"/>
            </a:endParaRPr>
          </a:p>
          <a:p>
            <a:pPr marL="742939" lvl="1" indent="-285750">
              <a:lnSpc>
                <a:spcPct val="130000"/>
              </a:lnSpc>
              <a:buFont typeface="Arial" charset="0"/>
              <a:buChar char="•"/>
            </a:pPr>
            <a:r>
              <a:rPr lang="zh-CN" altLang="en-US" dirty="0" smtClean="0">
                <a:solidFill>
                  <a:srgbClr val="000000">
                    <a:lumMod val="50000"/>
                    <a:lumOff val="50000"/>
                  </a:srgbClr>
                </a:solidFill>
                <a:latin typeface="微软雅黑" charset="0"/>
                <a:ea typeface="微软雅黑" charset="0"/>
              </a:rPr>
              <a:t>多</a:t>
            </a:r>
            <a:r>
              <a:rPr lang="zh-CN" altLang="en-US" dirty="0">
                <a:solidFill>
                  <a:srgbClr val="000000">
                    <a:lumMod val="50000"/>
                    <a:lumOff val="50000"/>
                  </a:srgbClr>
                </a:solidFill>
                <a:latin typeface="微软雅黑" charset="0"/>
                <a:ea typeface="微软雅黑" charset="0"/>
              </a:rPr>
              <a:t>人论证，设计</a:t>
            </a:r>
            <a:r>
              <a:rPr lang="en-US" altLang="zh-CN" dirty="0">
                <a:solidFill>
                  <a:srgbClr val="000000">
                    <a:lumMod val="50000"/>
                    <a:lumOff val="50000"/>
                  </a:srgbClr>
                </a:solidFill>
                <a:latin typeface="微软雅黑" charset="0"/>
                <a:ea typeface="微软雅黑" charset="0"/>
              </a:rPr>
              <a:t>feature</a:t>
            </a:r>
          </a:p>
          <a:p>
            <a:pPr marL="742939" lvl="1" indent="-285750">
              <a:lnSpc>
                <a:spcPct val="130000"/>
              </a:lnSpc>
              <a:buFont typeface="Arial" charset="0"/>
              <a:buChar char="•"/>
            </a:pPr>
            <a:r>
              <a:rPr lang="zh-CN" altLang="en-US" dirty="0">
                <a:solidFill>
                  <a:srgbClr val="000000">
                    <a:lumMod val="50000"/>
                    <a:lumOff val="50000"/>
                  </a:srgbClr>
                </a:solidFill>
                <a:latin typeface="微软雅黑" charset="0"/>
                <a:ea typeface="微软雅黑" charset="0"/>
              </a:rPr>
              <a:t>查看原始数据，验证</a:t>
            </a:r>
            <a:r>
              <a:rPr lang="zh-CN" altLang="en-US" dirty="0" smtClean="0">
                <a:solidFill>
                  <a:srgbClr val="000000">
                    <a:lumMod val="50000"/>
                    <a:lumOff val="50000"/>
                  </a:srgbClr>
                </a:solidFill>
                <a:latin typeface="微软雅黑" charset="0"/>
                <a:ea typeface="微软雅黑" charset="0"/>
              </a:rPr>
              <a:t>想法</a:t>
            </a:r>
            <a:endParaRPr lang="en-US" altLang="zh-CN" dirty="0" smtClean="0">
              <a:solidFill>
                <a:srgbClr val="000000">
                  <a:lumMod val="50000"/>
                  <a:lumOff val="50000"/>
                </a:srgbClr>
              </a:solidFill>
              <a:latin typeface="微软雅黑" charset="0"/>
              <a:ea typeface="微软雅黑" charset="0"/>
            </a:endParaRPr>
          </a:p>
          <a:p>
            <a:pPr marL="742939" lvl="1" indent="-285750">
              <a:lnSpc>
                <a:spcPct val="130000"/>
              </a:lnSpc>
              <a:buFont typeface="Arial" charset="0"/>
              <a:buChar char="•"/>
            </a:pPr>
            <a:endParaRPr lang="zh-CN" altLang="en-US" sz="1600" dirty="0">
              <a:solidFill>
                <a:srgbClr val="000000">
                  <a:lumMod val="50000"/>
                  <a:lumOff val="50000"/>
                </a:srgbClr>
              </a:solidFill>
              <a:latin typeface="微软雅黑" charset="0"/>
              <a:ea typeface="微软雅黑" charset="0"/>
            </a:endParaRPr>
          </a:p>
          <a:p>
            <a:pPr indent="-285750">
              <a:lnSpc>
                <a:spcPct val="130000"/>
              </a:lnSpc>
              <a:buFont typeface="Arial" charset="0"/>
              <a:buChar char="•"/>
            </a:pPr>
            <a:r>
              <a:rPr lang="zh-CN" altLang="en-US" sz="2000" dirty="0" smtClean="0">
                <a:solidFill>
                  <a:srgbClr val="000000">
                    <a:lumMod val="50000"/>
                    <a:lumOff val="50000"/>
                  </a:srgbClr>
                </a:solidFill>
                <a:latin typeface="微软雅黑" charset="0"/>
                <a:ea typeface="微软雅黑" charset="0"/>
              </a:rPr>
              <a:t>迭代的抽取</a:t>
            </a:r>
            <a:endParaRPr lang="en-US" altLang="zh-CN" sz="2000" dirty="0" smtClean="0">
              <a:solidFill>
                <a:srgbClr val="000000">
                  <a:lumMod val="50000"/>
                  <a:lumOff val="50000"/>
                </a:srgbClr>
              </a:solidFill>
              <a:latin typeface="微软雅黑" charset="0"/>
              <a:ea typeface="微软雅黑" charset="0"/>
            </a:endParaRPr>
          </a:p>
          <a:p>
            <a:pPr marL="742939" lvl="1" indent="-285750">
              <a:lnSpc>
                <a:spcPct val="130000"/>
              </a:lnSpc>
              <a:buFont typeface="Arial" charset="0"/>
              <a:buChar char="•"/>
            </a:pPr>
            <a:r>
              <a:rPr lang="zh-CN" altLang="en-US" dirty="0">
                <a:solidFill>
                  <a:srgbClr val="000000">
                    <a:lumMod val="50000"/>
                    <a:lumOff val="50000"/>
                  </a:srgbClr>
                </a:solidFill>
                <a:latin typeface="微软雅黑" charset="0"/>
                <a:ea typeface="微软雅黑" charset="0"/>
              </a:rPr>
              <a:t>第一轮：</a:t>
            </a:r>
            <a:r>
              <a:rPr lang="en-US" altLang="zh-CN" dirty="0">
                <a:solidFill>
                  <a:srgbClr val="000000">
                    <a:lumMod val="50000"/>
                    <a:lumOff val="50000"/>
                  </a:srgbClr>
                </a:solidFill>
                <a:latin typeface="微软雅黑" charset="0"/>
                <a:ea typeface="微软雅黑" charset="0"/>
              </a:rPr>
              <a:t>200</a:t>
            </a:r>
            <a:r>
              <a:rPr lang="zh-CN" altLang="en-US" dirty="0">
                <a:solidFill>
                  <a:srgbClr val="000000">
                    <a:lumMod val="50000"/>
                    <a:lumOff val="50000"/>
                  </a:srgbClr>
                </a:solidFill>
                <a:latin typeface="微软雅黑" charset="0"/>
                <a:ea typeface="微软雅黑" charset="0"/>
              </a:rPr>
              <a:t>个</a:t>
            </a:r>
            <a:r>
              <a:rPr lang="en-US" altLang="zh-CN" dirty="0" smtClean="0">
                <a:solidFill>
                  <a:srgbClr val="000000">
                    <a:lumMod val="50000"/>
                    <a:lumOff val="50000"/>
                  </a:srgbClr>
                </a:solidFill>
                <a:latin typeface="微软雅黑" charset="0"/>
                <a:ea typeface="微软雅黑" charset="0"/>
              </a:rPr>
              <a:t>feature</a:t>
            </a:r>
            <a:r>
              <a:rPr lang="zh-CN" altLang="en-US" dirty="0" smtClean="0">
                <a:solidFill>
                  <a:srgbClr val="000000">
                    <a:lumMod val="50000"/>
                    <a:lumOff val="50000"/>
                  </a:srgbClr>
                </a:solidFill>
                <a:latin typeface="微软雅黑" charset="0"/>
                <a:ea typeface="微软雅黑" charset="0"/>
              </a:rPr>
              <a:t>， 线上最高排名</a:t>
            </a:r>
            <a:r>
              <a:rPr lang="en-US" altLang="zh-CN" dirty="0" smtClean="0">
                <a:solidFill>
                  <a:srgbClr val="000000">
                    <a:lumMod val="50000"/>
                    <a:lumOff val="50000"/>
                  </a:srgbClr>
                </a:solidFill>
                <a:latin typeface="微软雅黑" charset="0"/>
                <a:ea typeface="微软雅黑" charset="0"/>
              </a:rPr>
              <a:t>128</a:t>
            </a:r>
            <a:endParaRPr lang="en-US" altLang="zh-CN" dirty="0">
              <a:solidFill>
                <a:srgbClr val="000000">
                  <a:lumMod val="50000"/>
                  <a:lumOff val="50000"/>
                </a:srgbClr>
              </a:solidFill>
              <a:latin typeface="微软雅黑" charset="0"/>
              <a:ea typeface="微软雅黑" charset="0"/>
            </a:endParaRPr>
          </a:p>
          <a:p>
            <a:pPr marL="742939" lvl="1" indent="-285750">
              <a:lnSpc>
                <a:spcPct val="130000"/>
              </a:lnSpc>
              <a:buFont typeface="Arial" charset="0"/>
              <a:buChar char="•"/>
            </a:pPr>
            <a:r>
              <a:rPr lang="zh-CN" altLang="en-US" dirty="0">
                <a:solidFill>
                  <a:srgbClr val="000000">
                    <a:lumMod val="50000"/>
                    <a:lumOff val="50000"/>
                  </a:srgbClr>
                </a:solidFill>
                <a:latin typeface="微软雅黑" charset="0"/>
                <a:ea typeface="微软雅黑" charset="0"/>
              </a:rPr>
              <a:t>第二轮：</a:t>
            </a:r>
            <a:r>
              <a:rPr lang="en-US" altLang="zh-CN" dirty="0">
                <a:solidFill>
                  <a:srgbClr val="000000">
                    <a:lumMod val="50000"/>
                    <a:lumOff val="50000"/>
                  </a:srgbClr>
                </a:solidFill>
                <a:latin typeface="微软雅黑" charset="0"/>
                <a:ea typeface="微软雅黑" charset="0"/>
              </a:rPr>
              <a:t>500</a:t>
            </a:r>
            <a:r>
              <a:rPr lang="zh-CN" altLang="en-US" dirty="0">
                <a:solidFill>
                  <a:srgbClr val="000000">
                    <a:lumMod val="50000"/>
                    <a:lumOff val="50000"/>
                  </a:srgbClr>
                </a:solidFill>
                <a:latin typeface="微软雅黑" charset="0"/>
                <a:ea typeface="微软雅黑" charset="0"/>
              </a:rPr>
              <a:t>个</a:t>
            </a:r>
            <a:r>
              <a:rPr lang="en-US" altLang="zh-CN" dirty="0" smtClean="0">
                <a:solidFill>
                  <a:srgbClr val="000000">
                    <a:lumMod val="50000"/>
                    <a:lumOff val="50000"/>
                  </a:srgbClr>
                </a:solidFill>
                <a:latin typeface="微软雅黑" charset="0"/>
                <a:ea typeface="微软雅黑" charset="0"/>
              </a:rPr>
              <a:t>feature</a:t>
            </a:r>
            <a:r>
              <a:rPr lang="zh-CN" altLang="en-US" dirty="0" smtClean="0">
                <a:solidFill>
                  <a:srgbClr val="000000">
                    <a:lumMod val="50000"/>
                    <a:lumOff val="50000"/>
                  </a:srgbClr>
                </a:solidFill>
                <a:latin typeface="微软雅黑" charset="0"/>
                <a:ea typeface="微软雅黑" charset="0"/>
              </a:rPr>
              <a:t>， 线上最高排名</a:t>
            </a:r>
            <a:r>
              <a:rPr lang="en-US" altLang="zh-CN" dirty="0" smtClean="0">
                <a:solidFill>
                  <a:srgbClr val="000000">
                    <a:lumMod val="50000"/>
                    <a:lumOff val="50000"/>
                  </a:srgbClr>
                </a:solidFill>
                <a:latin typeface="微软雅黑" charset="0"/>
                <a:ea typeface="微软雅黑" charset="0"/>
              </a:rPr>
              <a:t>14</a:t>
            </a:r>
            <a:endParaRPr lang="en-US" altLang="zh-CN" dirty="0">
              <a:solidFill>
                <a:srgbClr val="000000">
                  <a:lumMod val="50000"/>
                  <a:lumOff val="50000"/>
                </a:srgbClr>
              </a:solidFill>
              <a:latin typeface="微软雅黑" charset="0"/>
              <a:ea typeface="微软雅黑" charset="0"/>
            </a:endParaRPr>
          </a:p>
          <a:p>
            <a:pPr marL="742939" lvl="1" indent="-285750">
              <a:lnSpc>
                <a:spcPct val="130000"/>
              </a:lnSpc>
              <a:buFont typeface="Arial" charset="0"/>
              <a:buChar char="•"/>
            </a:pPr>
            <a:r>
              <a:rPr lang="zh-CN" altLang="en-US" dirty="0">
                <a:solidFill>
                  <a:srgbClr val="000000">
                    <a:lumMod val="50000"/>
                    <a:lumOff val="50000"/>
                  </a:srgbClr>
                </a:solidFill>
                <a:latin typeface="微软雅黑" charset="0"/>
                <a:ea typeface="微软雅黑" charset="0"/>
              </a:rPr>
              <a:t>第三轮：</a:t>
            </a:r>
            <a:r>
              <a:rPr lang="en-US" altLang="zh-CN" dirty="0" smtClean="0">
                <a:solidFill>
                  <a:srgbClr val="000000">
                    <a:lumMod val="50000"/>
                    <a:lumOff val="50000"/>
                  </a:srgbClr>
                </a:solidFill>
                <a:latin typeface="微软雅黑" charset="0"/>
                <a:ea typeface="微软雅黑" charset="0"/>
              </a:rPr>
              <a:t>1151</a:t>
            </a:r>
            <a:r>
              <a:rPr lang="zh-CN" altLang="en-US" dirty="0" smtClean="0">
                <a:solidFill>
                  <a:srgbClr val="000000">
                    <a:lumMod val="50000"/>
                    <a:lumOff val="50000"/>
                  </a:srgbClr>
                </a:solidFill>
                <a:latin typeface="微软雅黑" charset="0"/>
                <a:ea typeface="微软雅黑" charset="0"/>
              </a:rPr>
              <a:t>个</a:t>
            </a:r>
            <a:r>
              <a:rPr lang="en-US" altLang="zh-CN" dirty="0" smtClean="0">
                <a:solidFill>
                  <a:srgbClr val="000000">
                    <a:lumMod val="50000"/>
                    <a:lumOff val="50000"/>
                  </a:srgbClr>
                </a:solidFill>
                <a:latin typeface="微软雅黑" charset="0"/>
                <a:ea typeface="微软雅黑" charset="0"/>
              </a:rPr>
              <a:t>feature</a:t>
            </a:r>
            <a:r>
              <a:rPr lang="zh-CN" altLang="en-US" dirty="0" smtClean="0">
                <a:solidFill>
                  <a:srgbClr val="000000">
                    <a:lumMod val="50000"/>
                    <a:lumOff val="50000"/>
                  </a:srgbClr>
                </a:solidFill>
                <a:latin typeface="微软雅黑" charset="0"/>
                <a:ea typeface="微软雅黑" charset="0"/>
              </a:rPr>
              <a:t>， 线上排名保持在前</a:t>
            </a:r>
            <a:r>
              <a:rPr lang="en-US" altLang="zh-CN" dirty="0" smtClean="0">
                <a:solidFill>
                  <a:srgbClr val="000000">
                    <a:lumMod val="50000"/>
                    <a:lumOff val="50000"/>
                  </a:srgbClr>
                </a:solidFill>
                <a:latin typeface="微软雅黑" charset="0"/>
                <a:ea typeface="微软雅黑" charset="0"/>
              </a:rPr>
              <a:t>3</a:t>
            </a:r>
          </a:p>
          <a:p>
            <a:pPr marL="742939" lvl="1" indent="-285750">
              <a:lnSpc>
                <a:spcPct val="130000"/>
              </a:lnSpc>
              <a:buFont typeface="Arial" charset="0"/>
              <a:buChar char="•"/>
            </a:pPr>
            <a:r>
              <a:rPr lang="zh-CN" altLang="en-US" dirty="0" smtClean="0">
                <a:solidFill>
                  <a:srgbClr val="000000">
                    <a:lumMod val="50000"/>
                    <a:lumOff val="50000"/>
                  </a:srgbClr>
                </a:solidFill>
                <a:latin typeface="微软雅黑" charset="0"/>
                <a:ea typeface="微软雅黑" charset="0"/>
              </a:rPr>
              <a:t>第四轮：</a:t>
            </a:r>
            <a:r>
              <a:rPr lang="en-US" altLang="zh-CN" dirty="0" smtClean="0">
                <a:solidFill>
                  <a:srgbClr val="000000">
                    <a:lumMod val="50000"/>
                    <a:lumOff val="50000"/>
                  </a:srgbClr>
                </a:solidFill>
                <a:latin typeface="微软雅黑" charset="0"/>
                <a:ea typeface="微软雅黑" charset="0"/>
              </a:rPr>
              <a:t>1200</a:t>
            </a:r>
            <a:r>
              <a:rPr lang="zh-CN" altLang="en-US" dirty="0" smtClean="0">
                <a:solidFill>
                  <a:srgbClr val="000000">
                    <a:lumMod val="50000"/>
                    <a:lumOff val="50000"/>
                  </a:srgbClr>
                </a:solidFill>
                <a:latin typeface="微软雅黑" charset="0"/>
                <a:ea typeface="微软雅黑" charset="0"/>
              </a:rPr>
              <a:t>个</a:t>
            </a:r>
            <a:r>
              <a:rPr lang="en-US" altLang="zh-CN" dirty="0" smtClean="0">
                <a:solidFill>
                  <a:srgbClr val="000000">
                    <a:lumMod val="50000"/>
                    <a:lumOff val="50000"/>
                  </a:srgbClr>
                </a:solidFill>
                <a:latin typeface="微软雅黑" charset="0"/>
                <a:ea typeface="微软雅黑" charset="0"/>
              </a:rPr>
              <a:t>feature</a:t>
            </a:r>
            <a:r>
              <a:rPr lang="zh-CN" altLang="en-US" dirty="0" smtClean="0">
                <a:solidFill>
                  <a:srgbClr val="000000">
                    <a:lumMod val="50000"/>
                    <a:lumOff val="50000"/>
                  </a:srgbClr>
                </a:solidFill>
                <a:latin typeface="微软雅黑" charset="0"/>
                <a:ea typeface="微软雅黑" charset="0"/>
              </a:rPr>
              <a:t>（舍弃）</a:t>
            </a:r>
            <a:endParaRPr lang="en-US" altLang="zh-CN" dirty="0">
              <a:solidFill>
                <a:srgbClr val="000000">
                  <a:lumMod val="50000"/>
                  <a:lumOff val="50000"/>
                </a:srgbClr>
              </a:solidFill>
              <a:latin typeface="微软雅黑" charset="0"/>
              <a:ea typeface="微软雅黑" charset="0"/>
            </a:endParaRPr>
          </a:p>
        </p:txBody>
      </p:sp>
      <p:sp>
        <p:nvSpPr>
          <p:cNvPr id="6" name="矩形 7"/>
          <p:cNvSpPr/>
          <p:nvPr/>
        </p:nvSpPr>
        <p:spPr>
          <a:xfrm>
            <a:off x="950377" y="1283236"/>
            <a:ext cx="2819233" cy="523220"/>
          </a:xfrm>
          <a:prstGeom prst="rect">
            <a:avLst/>
          </a:prstGeom>
        </p:spPr>
        <p:txBody>
          <a:bodyPr wrap="none">
            <a:spAutoFit/>
          </a:bodyPr>
          <a:lstStyle/>
          <a:p>
            <a:r>
              <a:rPr lang="en-US" altLang="zh-CN" sz="2800" b="1" dirty="0" smtClean="0">
                <a:solidFill>
                  <a:srgbClr val="000000"/>
                </a:solidFill>
                <a:latin typeface="Segoe UI"/>
                <a:ea typeface="微软雅黑"/>
              </a:rPr>
              <a:t>How did we do it?</a:t>
            </a:r>
            <a:endParaRPr lang="en-US" altLang="zh-CN" sz="2800" b="1" dirty="0">
              <a:solidFill>
                <a:srgbClr val="000000"/>
              </a:solidFill>
              <a:latin typeface="Segoe UI"/>
              <a:ea typeface="微软雅黑"/>
            </a:endParaRPr>
          </a:p>
        </p:txBody>
      </p:sp>
      <p:sp>
        <p:nvSpPr>
          <p:cNvPr id="7" name="矩形 8"/>
          <p:cNvSpPr/>
          <p:nvPr/>
        </p:nvSpPr>
        <p:spPr>
          <a:xfrm>
            <a:off x="950377" y="760016"/>
            <a:ext cx="3057247" cy="523220"/>
          </a:xfrm>
          <a:prstGeom prst="rect">
            <a:avLst/>
          </a:prstGeom>
        </p:spPr>
        <p:txBody>
          <a:bodyPr wrap="none">
            <a:spAutoFit/>
          </a:bodyPr>
          <a:lstStyle/>
          <a:p>
            <a:r>
              <a:rPr lang="zh-CN" altLang="en-US" sz="2800" b="1" dirty="0" smtClean="0">
                <a:solidFill>
                  <a:srgbClr val="000000"/>
                </a:solidFill>
                <a:latin typeface="Segoe UI"/>
                <a:ea typeface="微软雅黑"/>
              </a:rPr>
              <a:t>我们是如何做的？</a:t>
            </a:r>
            <a:endParaRPr lang="zh-CN" altLang="en-US" sz="2800" b="1" dirty="0">
              <a:solidFill>
                <a:srgbClr val="000000"/>
              </a:solidFill>
              <a:latin typeface="Segoe UI"/>
              <a:ea typeface="微软雅黑"/>
            </a:endParaRPr>
          </a:p>
        </p:txBody>
      </p:sp>
    </p:spTree>
    <p:extLst>
      <p:ext uri="{BB962C8B-B14F-4D97-AF65-F5344CB8AC3E}">
        <p14:creationId xmlns:p14="http://schemas.microsoft.com/office/powerpoint/2010/main" val="838595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图片 58"/>
          <p:cNvPicPr>
            <a:picLocks noChangeAspect="1"/>
          </p:cNvPicPr>
          <p:nvPr/>
        </p:nvPicPr>
        <p:blipFill rotWithShape="1">
          <a:blip r:embed="rId3"/>
          <a:srcRect l="54115" t="14479" r="4250" b="12370"/>
          <a:stretch/>
        </p:blipFill>
        <p:spPr>
          <a:xfrm>
            <a:off x="7197616" y="-2562823"/>
            <a:ext cx="6170335" cy="5733268"/>
          </a:xfrm>
          <a:prstGeom prst="rect">
            <a:avLst/>
          </a:prstGeom>
        </p:spPr>
      </p:pic>
      <p:pic>
        <p:nvPicPr>
          <p:cNvPr id="58" name="图片 57"/>
          <p:cNvPicPr>
            <a:picLocks noChangeAspect="1"/>
          </p:cNvPicPr>
          <p:nvPr/>
        </p:nvPicPr>
        <p:blipFill rotWithShape="1">
          <a:blip r:embed="rId3"/>
          <a:srcRect l="54115" t="14479" r="4250" b="12370"/>
          <a:stretch/>
        </p:blipFill>
        <p:spPr>
          <a:xfrm>
            <a:off x="7197616" y="-2550254"/>
            <a:ext cx="6170335" cy="5733268"/>
          </a:xfrm>
          <a:prstGeom prst="rect">
            <a:avLst/>
          </a:prstGeom>
        </p:spPr>
      </p:pic>
      <p:grpSp>
        <p:nvGrpSpPr>
          <p:cNvPr id="6" name="组 5"/>
          <p:cNvGrpSpPr/>
          <p:nvPr/>
        </p:nvGrpSpPr>
        <p:grpSpPr>
          <a:xfrm>
            <a:off x="6866564" y="2464309"/>
            <a:ext cx="1391790" cy="1391790"/>
            <a:chOff x="4102901" y="29343"/>
            <a:chExt cx="1391790" cy="1391790"/>
          </a:xfrm>
        </p:grpSpPr>
        <p:pic>
          <p:nvPicPr>
            <p:cNvPr id="42" name="图片 41"/>
            <p:cNvPicPr>
              <a:picLocks noChangeAspect="1"/>
            </p:cNvPicPr>
            <p:nvPr/>
          </p:nvPicPr>
          <p:blipFill rotWithShape="1">
            <a:blip r:embed="rId3"/>
            <a:srcRect l="68830" t="39363" r="20020" b="39553"/>
            <a:stretch/>
          </p:blipFill>
          <p:spPr>
            <a:xfrm>
              <a:off x="4102901" y="29343"/>
              <a:ext cx="1391790" cy="1391790"/>
            </a:xfrm>
            <a:prstGeom prst="ellipse">
              <a:avLst/>
            </a:prstGeom>
          </p:spPr>
        </p:pic>
        <p:sp>
          <p:nvSpPr>
            <p:cNvPr id="43" name="文本框 42"/>
            <p:cNvSpPr txBox="1"/>
            <p:nvPr/>
          </p:nvSpPr>
          <p:spPr>
            <a:xfrm>
              <a:off x="4296094" y="551135"/>
              <a:ext cx="1005403" cy="381258"/>
            </a:xfrm>
            <a:prstGeom prst="rect">
              <a:avLst/>
            </a:prstGeom>
            <a:noFill/>
          </p:spPr>
          <p:txBody>
            <a:bodyPr wrap="none" rtlCol="0">
              <a:spAutoFit/>
            </a:bodyPr>
            <a:lstStyle/>
            <a:p>
              <a:pPr>
                <a:lnSpc>
                  <a:spcPct val="130000"/>
                </a:lnSpc>
                <a:spcBef>
                  <a:spcPts val="600"/>
                </a:spcBef>
              </a:pPr>
              <a:r>
                <a:rPr kumimoji="1" lang="zh-CN" altLang="en-US" sz="1600" kern="0" dirty="0" smtClean="0">
                  <a:latin typeface="微软雅黑" panose="020B0503020204020204" pitchFamily="34" charset="-122"/>
                  <a:ea typeface="微软雅黑" panose="020B0503020204020204" pitchFamily="34" charset="-122"/>
                  <a:cs typeface="+mn-ea"/>
                  <a:sym typeface="+mn-lt"/>
                </a:rPr>
                <a:t>宿舍门禁</a:t>
              </a:r>
              <a:endParaRPr kumimoji="1" lang="zh-CN" altLang="en-US" sz="1600" kern="0" dirty="0">
                <a:latin typeface="微软雅黑" panose="020B0503020204020204" pitchFamily="34" charset="-122"/>
                <a:ea typeface="微软雅黑" panose="020B0503020204020204" pitchFamily="34" charset="-122"/>
                <a:cs typeface="+mn-ea"/>
                <a:sym typeface="+mn-lt"/>
              </a:endParaRPr>
            </a:p>
          </p:txBody>
        </p:sp>
      </p:grpSp>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TWO</a:t>
            </a:r>
            <a:r>
              <a:rPr kumimoji="1" lang="zh-CN" altLang="en-US" dirty="0"/>
              <a:t> </a:t>
            </a:r>
            <a:r>
              <a:rPr kumimoji="1" lang="zh-CN" altLang="en-US" dirty="0" smtClean="0"/>
              <a:t>特征提取</a:t>
            </a:r>
            <a:endParaRPr kumimoji="1" lang="zh-CN" altLang="en-US" dirty="0"/>
          </a:p>
        </p:txBody>
      </p:sp>
      <p:sp>
        <p:nvSpPr>
          <p:cNvPr id="108" name="矩形 107"/>
          <p:cNvSpPr/>
          <p:nvPr/>
        </p:nvSpPr>
        <p:spPr>
          <a:xfrm>
            <a:off x="663747" y="3914930"/>
            <a:ext cx="2594406" cy="1682320"/>
          </a:xfrm>
          <a:prstGeom prst="rect">
            <a:avLst/>
          </a:prstGeom>
        </p:spPr>
        <p:txBody>
          <a:bodyPr wrap="square">
            <a:spAutoFit/>
          </a:bodyPr>
          <a:lstStyle/>
          <a:p>
            <a:pPr marL="285750" indent="-285750">
              <a:lnSpc>
                <a:spcPct val="130000"/>
              </a:lnSpc>
              <a:buFont typeface="Arial" charset="0"/>
              <a:buChar char="•"/>
            </a:pPr>
            <a:r>
              <a:rPr lang="zh-CN" altLang="en-US" sz="1400" dirty="0">
                <a:solidFill>
                  <a:srgbClr val="000000">
                    <a:lumMod val="50000"/>
                    <a:lumOff val="50000"/>
                  </a:srgbClr>
                </a:solidFill>
              </a:rPr>
              <a:t>是否借书</a:t>
            </a:r>
            <a:endParaRPr lang="en-US" altLang="zh-CN" sz="1400" dirty="0">
              <a:solidFill>
                <a:srgbClr val="000000">
                  <a:lumMod val="50000"/>
                  <a:lumOff val="50000"/>
                </a:srgbClr>
              </a:solidFill>
            </a:endParaRPr>
          </a:p>
          <a:p>
            <a:pPr marL="285750" indent="-285750">
              <a:lnSpc>
                <a:spcPct val="130000"/>
              </a:lnSpc>
              <a:buFont typeface="Arial" charset="0"/>
              <a:buChar char="•"/>
            </a:pPr>
            <a:r>
              <a:rPr lang="zh-CN" altLang="en-US" sz="1400" dirty="0">
                <a:solidFill>
                  <a:srgbClr val="000000">
                    <a:lumMod val="50000"/>
                    <a:lumOff val="50000"/>
                  </a:srgbClr>
                </a:solidFill>
              </a:rPr>
              <a:t>借阅书籍数量</a:t>
            </a:r>
            <a:endParaRPr lang="en-US" altLang="zh-CN" sz="1400" dirty="0">
              <a:solidFill>
                <a:srgbClr val="000000">
                  <a:lumMod val="50000"/>
                  <a:lumOff val="50000"/>
                </a:srgbClr>
              </a:solidFill>
            </a:endParaRPr>
          </a:p>
          <a:p>
            <a:pPr marL="285750" indent="-285750">
              <a:lnSpc>
                <a:spcPct val="130000"/>
              </a:lnSpc>
              <a:buFont typeface="Arial" charset="0"/>
              <a:buChar char="•"/>
            </a:pPr>
            <a:r>
              <a:rPr lang="zh-CN" altLang="en-US" sz="1400" dirty="0">
                <a:solidFill>
                  <a:srgbClr val="000000">
                    <a:lumMod val="50000"/>
                    <a:lumOff val="50000"/>
                  </a:srgbClr>
                </a:solidFill>
              </a:rPr>
              <a:t>借阅考研、编程类、托福</a:t>
            </a:r>
            <a:r>
              <a:rPr lang="en-US" altLang="zh-CN" sz="1400" dirty="0" err="1">
                <a:solidFill>
                  <a:srgbClr val="000000">
                    <a:lumMod val="50000"/>
                    <a:lumOff val="50000"/>
                  </a:srgbClr>
                </a:solidFill>
              </a:rPr>
              <a:t>gre</a:t>
            </a:r>
            <a:r>
              <a:rPr lang="zh-CN" altLang="en-US" sz="1400" dirty="0">
                <a:solidFill>
                  <a:srgbClr val="000000">
                    <a:lumMod val="50000"/>
                    <a:lumOff val="50000"/>
                  </a:srgbClr>
                </a:solidFill>
              </a:rPr>
              <a:t>雅思不同种类书籍的借阅次数</a:t>
            </a:r>
            <a:endParaRPr lang="en-US" altLang="zh-CN" sz="1400" dirty="0">
              <a:solidFill>
                <a:srgbClr val="000000">
                  <a:lumMod val="50000"/>
                  <a:lumOff val="50000"/>
                </a:srgbClr>
              </a:solidFill>
            </a:endParaRPr>
          </a:p>
          <a:p>
            <a:pPr algn="ctr">
              <a:lnSpc>
                <a:spcPct val="130000"/>
              </a:lnSpc>
            </a:pPr>
            <a:endParaRPr lang="zh-CN" altLang="en-US" sz="1000" dirty="0">
              <a:solidFill>
                <a:srgbClr val="FFFFFF">
                  <a:lumMod val="50000"/>
                </a:srgbClr>
              </a:solidFill>
              <a:latin typeface="微软雅黑" charset="0"/>
              <a:ea typeface="微软雅黑" charset="0"/>
            </a:endParaRPr>
          </a:p>
        </p:txBody>
      </p:sp>
      <p:sp>
        <p:nvSpPr>
          <p:cNvPr id="110" name="矩形 109"/>
          <p:cNvSpPr/>
          <p:nvPr/>
        </p:nvSpPr>
        <p:spPr>
          <a:xfrm>
            <a:off x="3422921" y="3914930"/>
            <a:ext cx="2785372" cy="1682320"/>
          </a:xfrm>
          <a:prstGeom prst="rect">
            <a:avLst/>
          </a:prstGeom>
        </p:spPr>
        <p:txBody>
          <a:bodyPr wrap="square">
            <a:spAutoFit/>
          </a:bodyPr>
          <a:lstStyle/>
          <a:p>
            <a:pPr marL="285750" indent="-285750">
              <a:lnSpc>
                <a:spcPct val="130000"/>
              </a:lnSpc>
              <a:buFont typeface="Arial" charset="0"/>
              <a:buChar char="•"/>
            </a:pPr>
            <a:r>
              <a:rPr lang="zh-CN" altLang="en-US" sz="1400" dirty="0">
                <a:solidFill>
                  <a:srgbClr val="000000">
                    <a:lumMod val="50000"/>
                    <a:lumOff val="50000"/>
                  </a:srgbClr>
                </a:solidFill>
              </a:rPr>
              <a:t>不同时间段进出图书馆的次数</a:t>
            </a:r>
            <a:endParaRPr lang="en-US" altLang="zh-CN" sz="1400" dirty="0">
              <a:solidFill>
                <a:srgbClr val="000000">
                  <a:lumMod val="50000"/>
                  <a:lumOff val="50000"/>
                </a:srgbClr>
              </a:solidFill>
            </a:endParaRPr>
          </a:p>
          <a:p>
            <a:pPr marL="285750" indent="-285750">
              <a:lnSpc>
                <a:spcPct val="130000"/>
              </a:lnSpc>
              <a:buFont typeface="Arial" charset="0"/>
              <a:buChar char="•"/>
            </a:pPr>
            <a:r>
              <a:rPr lang="zh-CN" altLang="en-US" sz="1400" dirty="0">
                <a:solidFill>
                  <a:srgbClr val="000000">
                    <a:lumMod val="50000"/>
                    <a:lumOff val="50000"/>
                  </a:srgbClr>
                </a:solidFill>
              </a:rPr>
              <a:t>晚上进出图书馆的次数</a:t>
            </a:r>
            <a:endParaRPr lang="en-US" altLang="zh-CN" sz="1400" dirty="0">
              <a:solidFill>
                <a:srgbClr val="000000">
                  <a:lumMod val="50000"/>
                  <a:lumOff val="50000"/>
                </a:srgbClr>
              </a:solidFill>
            </a:endParaRPr>
          </a:p>
          <a:p>
            <a:pPr marL="285750" indent="-285750">
              <a:lnSpc>
                <a:spcPct val="130000"/>
              </a:lnSpc>
              <a:buFont typeface="Arial" charset="0"/>
              <a:buChar char="•"/>
            </a:pPr>
            <a:r>
              <a:rPr lang="zh-CN" altLang="en-US" sz="1400" dirty="0">
                <a:solidFill>
                  <a:srgbClr val="000000">
                    <a:lumMod val="50000"/>
                    <a:lumOff val="50000"/>
                  </a:srgbClr>
                </a:solidFill>
              </a:rPr>
              <a:t>进出总次数</a:t>
            </a:r>
            <a:endParaRPr lang="en-US" altLang="zh-CN" sz="1400" dirty="0">
              <a:solidFill>
                <a:srgbClr val="000000">
                  <a:lumMod val="50000"/>
                  <a:lumOff val="50000"/>
                </a:srgbClr>
              </a:solidFill>
            </a:endParaRPr>
          </a:p>
          <a:p>
            <a:pPr marL="285750" indent="-285750">
              <a:lnSpc>
                <a:spcPct val="130000"/>
              </a:lnSpc>
              <a:buFont typeface="Arial" charset="0"/>
              <a:buChar char="•"/>
            </a:pPr>
            <a:r>
              <a:rPr lang="zh-CN" altLang="en-US" sz="1400" dirty="0">
                <a:solidFill>
                  <a:srgbClr val="000000">
                    <a:lumMod val="50000"/>
                    <a:lumOff val="50000"/>
                  </a:srgbClr>
                </a:solidFill>
              </a:rPr>
              <a:t>周末进出图书馆的次数</a:t>
            </a:r>
            <a:endParaRPr lang="en-US" altLang="zh-CN" sz="1400" dirty="0">
              <a:solidFill>
                <a:srgbClr val="000000">
                  <a:lumMod val="50000"/>
                  <a:lumOff val="50000"/>
                </a:srgbClr>
              </a:solidFill>
            </a:endParaRPr>
          </a:p>
          <a:p>
            <a:pPr marL="285750" indent="-285750">
              <a:lnSpc>
                <a:spcPct val="130000"/>
              </a:lnSpc>
              <a:buFont typeface="Arial" charset="0"/>
              <a:buChar char="•"/>
            </a:pPr>
            <a:r>
              <a:rPr lang="zh-CN" altLang="en-US" sz="1400" dirty="0">
                <a:solidFill>
                  <a:srgbClr val="000000">
                    <a:lumMod val="50000"/>
                    <a:lumOff val="50000"/>
                  </a:srgbClr>
                </a:solidFill>
              </a:rPr>
              <a:t>去图书馆天数</a:t>
            </a:r>
            <a:endParaRPr lang="en-US" altLang="zh-CN" sz="1400" dirty="0">
              <a:solidFill>
                <a:srgbClr val="000000">
                  <a:lumMod val="50000"/>
                  <a:lumOff val="50000"/>
                </a:srgbClr>
              </a:solidFill>
            </a:endParaRPr>
          </a:p>
          <a:p>
            <a:pPr algn="ctr">
              <a:lnSpc>
                <a:spcPct val="130000"/>
              </a:lnSpc>
            </a:pPr>
            <a:endParaRPr lang="zh-CN" altLang="en-US" sz="1000" dirty="0">
              <a:solidFill>
                <a:srgbClr val="FFFFFF">
                  <a:lumMod val="50000"/>
                </a:srgbClr>
              </a:solidFill>
              <a:latin typeface="微软雅黑" charset="0"/>
              <a:ea typeface="微软雅黑" charset="0"/>
            </a:endParaRPr>
          </a:p>
        </p:txBody>
      </p:sp>
      <p:sp>
        <p:nvSpPr>
          <p:cNvPr id="112" name="矩形 111"/>
          <p:cNvSpPr/>
          <p:nvPr/>
        </p:nvSpPr>
        <p:spPr>
          <a:xfrm>
            <a:off x="6410369" y="3876894"/>
            <a:ext cx="2594406" cy="2025555"/>
          </a:xfrm>
          <a:prstGeom prst="rect">
            <a:avLst/>
          </a:prstGeom>
        </p:spPr>
        <p:txBody>
          <a:bodyPr wrap="square">
            <a:spAutoFit/>
          </a:bodyPr>
          <a:lstStyle/>
          <a:p>
            <a:pPr marL="285750" indent="-285750">
              <a:lnSpc>
                <a:spcPct val="130000"/>
              </a:lnSpc>
              <a:buFont typeface="Arial" charset="0"/>
              <a:buChar char="•"/>
            </a:pPr>
            <a:r>
              <a:rPr lang="zh-CN" altLang="en-US" sz="1400" dirty="0">
                <a:solidFill>
                  <a:srgbClr val="000000">
                    <a:lumMod val="50000"/>
                    <a:lumOff val="50000"/>
                  </a:srgbClr>
                </a:solidFill>
              </a:rPr>
              <a:t>不同时间段进出宿舍次数</a:t>
            </a:r>
            <a:endParaRPr lang="en-US" altLang="zh-CN" sz="1400" dirty="0">
              <a:solidFill>
                <a:srgbClr val="000000">
                  <a:lumMod val="50000"/>
                  <a:lumOff val="50000"/>
                </a:srgbClr>
              </a:solidFill>
            </a:endParaRPr>
          </a:p>
          <a:p>
            <a:pPr marL="285750" indent="-285750">
              <a:lnSpc>
                <a:spcPct val="130000"/>
              </a:lnSpc>
              <a:buFont typeface="Arial" charset="0"/>
              <a:buChar char="•"/>
            </a:pPr>
            <a:r>
              <a:rPr lang="zh-CN" altLang="en-US" sz="1400" dirty="0">
                <a:solidFill>
                  <a:srgbClr val="000000">
                    <a:lumMod val="50000"/>
                    <a:lumOff val="50000"/>
                  </a:srgbClr>
                </a:solidFill>
              </a:rPr>
              <a:t>每天最早、最晚离开宿舍平均时间</a:t>
            </a:r>
            <a:endParaRPr lang="en-US" altLang="zh-CN" sz="1400" dirty="0">
              <a:solidFill>
                <a:srgbClr val="000000">
                  <a:lumMod val="50000"/>
                  <a:lumOff val="50000"/>
                </a:srgbClr>
              </a:solidFill>
            </a:endParaRPr>
          </a:p>
          <a:p>
            <a:pPr marL="285750" indent="-285750">
              <a:lnSpc>
                <a:spcPct val="130000"/>
              </a:lnSpc>
              <a:buFont typeface="Arial" charset="0"/>
              <a:buChar char="•"/>
            </a:pPr>
            <a:r>
              <a:rPr lang="zh-CN" altLang="en-US" sz="1400" dirty="0">
                <a:solidFill>
                  <a:srgbClr val="000000">
                    <a:lumMod val="50000"/>
                    <a:lumOff val="50000"/>
                  </a:srgbClr>
                </a:solidFill>
              </a:rPr>
              <a:t>平均每月在宿舍的最大天数</a:t>
            </a:r>
            <a:endParaRPr lang="en-US" altLang="zh-CN" sz="1400" dirty="0">
              <a:solidFill>
                <a:srgbClr val="000000">
                  <a:lumMod val="50000"/>
                  <a:lumOff val="50000"/>
                </a:srgbClr>
              </a:solidFill>
            </a:endParaRPr>
          </a:p>
          <a:p>
            <a:pPr marL="285750" indent="-285750">
              <a:lnSpc>
                <a:spcPct val="130000"/>
              </a:lnSpc>
              <a:buFont typeface="Arial" charset="0"/>
              <a:buChar char="•"/>
            </a:pPr>
            <a:r>
              <a:rPr lang="zh-CN" altLang="en-US" sz="1400" dirty="0">
                <a:solidFill>
                  <a:srgbClr val="000000">
                    <a:lumMod val="50000"/>
                    <a:lumOff val="50000"/>
                  </a:srgbClr>
                </a:solidFill>
              </a:rPr>
              <a:t>每天进出宿舍的次数</a:t>
            </a:r>
            <a:endParaRPr lang="en-US" altLang="zh-CN" sz="1400" dirty="0">
              <a:solidFill>
                <a:srgbClr val="000000">
                  <a:lumMod val="50000"/>
                  <a:lumOff val="50000"/>
                </a:srgbClr>
              </a:solidFill>
            </a:endParaRPr>
          </a:p>
          <a:p>
            <a:pPr marL="285750" indent="-285750">
              <a:lnSpc>
                <a:spcPct val="130000"/>
              </a:lnSpc>
              <a:buFont typeface="Arial" charset="0"/>
              <a:buChar char="•"/>
            </a:pPr>
            <a:r>
              <a:rPr lang="zh-CN" altLang="en-US" sz="1400" dirty="0">
                <a:solidFill>
                  <a:srgbClr val="000000">
                    <a:lumMod val="50000"/>
                    <a:lumOff val="50000"/>
                  </a:srgbClr>
                </a:solidFill>
              </a:rPr>
              <a:t>周末进出的次数</a:t>
            </a:r>
            <a:endParaRPr lang="en-US" altLang="zh-CN" sz="1400" dirty="0">
              <a:solidFill>
                <a:srgbClr val="000000">
                  <a:lumMod val="50000"/>
                  <a:lumOff val="50000"/>
                </a:srgbClr>
              </a:solidFill>
            </a:endParaRPr>
          </a:p>
        </p:txBody>
      </p:sp>
      <p:grpSp>
        <p:nvGrpSpPr>
          <p:cNvPr id="5" name="组 4"/>
          <p:cNvGrpSpPr/>
          <p:nvPr/>
        </p:nvGrpSpPr>
        <p:grpSpPr>
          <a:xfrm>
            <a:off x="3850106" y="2510194"/>
            <a:ext cx="1391790" cy="1391790"/>
            <a:chOff x="2658779" y="2193622"/>
            <a:chExt cx="1391790" cy="1391790"/>
          </a:xfrm>
        </p:grpSpPr>
        <p:pic>
          <p:nvPicPr>
            <p:cNvPr id="40" name="图片 39"/>
            <p:cNvPicPr>
              <a:picLocks noChangeAspect="1"/>
            </p:cNvPicPr>
            <p:nvPr/>
          </p:nvPicPr>
          <p:blipFill rotWithShape="1">
            <a:blip r:embed="rId3"/>
            <a:srcRect l="68830" t="39363" r="20020" b="39553"/>
            <a:stretch/>
          </p:blipFill>
          <p:spPr>
            <a:xfrm>
              <a:off x="2658779" y="2193622"/>
              <a:ext cx="1391790" cy="1391790"/>
            </a:xfrm>
            <a:prstGeom prst="ellipse">
              <a:avLst/>
            </a:prstGeom>
          </p:spPr>
        </p:pic>
        <p:sp>
          <p:nvSpPr>
            <p:cNvPr id="41" name="文本框 40"/>
            <p:cNvSpPr txBox="1"/>
            <p:nvPr/>
          </p:nvSpPr>
          <p:spPr>
            <a:xfrm>
              <a:off x="2787408" y="2686043"/>
              <a:ext cx="1210588" cy="381258"/>
            </a:xfrm>
            <a:prstGeom prst="rect">
              <a:avLst/>
            </a:prstGeom>
            <a:noFill/>
          </p:spPr>
          <p:txBody>
            <a:bodyPr wrap="none" rtlCol="0">
              <a:spAutoFit/>
            </a:bodyPr>
            <a:lstStyle/>
            <a:p>
              <a:pPr>
                <a:lnSpc>
                  <a:spcPct val="130000"/>
                </a:lnSpc>
                <a:spcBef>
                  <a:spcPts val="600"/>
                </a:spcBef>
              </a:pPr>
              <a:r>
                <a:rPr kumimoji="1" lang="zh-CN" altLang="en-US" sz="1600" kern="0" dirty="0" smtClean="0">
                  <a:latin typeface="微软雅黑" panose="020B0503020204020204" pitchFamily="34" charset="-122"/>
                  <a:ea typeface="微软雅黑" panose="020B0503020204020204" pitchFamily="34" charset="-122"/>
                  <a:cs typeface="+mn-ea"/>
                  <a:sym typeface="+mn-lt"/>
                </a:rPr>
                <a:t>图书馆门禁</a:t>
              </a:r>
              <a:endParaRPr kumimoji="1" lang="zh-CN" altLang="en-US" sz="1600" kern="0" dirty="0">
                <a:latin typeface="微软雅黑" panose="020B0503020204020204" pitchFamily="34" charset="-122"/>
                <a:ea typeface="微软雅黑" panose="020B0503020204020204" pitchFamily="34" charset="-122"/>
                <a:cs typeface="+mn-ea"/>
                <a:sym typeface="+mn-lt"/>
              </a:endParaRPr>
            </a:p>
          </p:txBody>
        </p:sp>
      </p:grpSp>
      <p:grpSp>
        <p:nvGrpSpPr>
          <p:cNvPr id="4" name="组 3"/>
          <p:cNvGrpSpPr/>
          <p:nvPr/>
        </p:nvGrpSpPr>
        <p:grpSpPr>
          <a:xfrm>
            <a:off x="9925356" y="2464308"/>
            <a:ext cx="1391790" cy="1391790"/>
            <a:chOff x="977585" y="1343229"/>
            <a:chExt cx="1391790" cy="1391790"/>
          </a:xfrm>
        </p:grpSpPr>
        <p:pic>
          <p:nvPicPr>
            <p:cNvPr id="104" name="图片 103"/>
            <p:cNvPicPr>
              <a:picLocks noChangeAspect="1"/>
            </p:cNvPicPr>
            <p:nvPr/>
          </p:nvPicPr>
          <p:blipFill rotWithShape="1">
            <a:blip r:embed="rId3"/>
            <a:srcRect l="68830" t="39363" r="20020" b="39553"/>
            <a:stretch/>
          </p:blipFill>
          <p:spPr>
            <a:xfrm>
              <a:off x="977585" y="1343229"/>
              <a:ext cx="1391790" cy="1391790"/>
            </a:xfrm>
            <a:prstGeom prst="ellipse">
              <a:avLst/>
            </a:prstGeom>
          </p:spPr>
        </p:pic>
        <p:sp>
          <p:nvSpPr>
            <p:cNvPr id="3" name="文本框 2"/>
            <p:cNvSpPr txBox="1"/>
            <p:nvPr/>
          </p:nvSpPr>
          <p:spPr>
            <a:xfrm>
              <a:off x="1170778" y="1873352"/>
              <a:ext cx="1005403" cy="381258"/>
            </a:xfrm>
            <a:prstGeom prst="rect">
              <a:avLst/>
            </a:prstGeom>
            <a:noFill/>
          </p:spPr>
          <p:txBody>
            <a:bodyPr wrap="none" rtlCol="0">
              <a:spAutoFit/>
            </a:bodyPr>
            <a:lstStyle/>
            <a:p>
              <a:pPr>
                <a:lnSpc>
                  <a:spcPct val="130000"/>
                </a:lnSpc>
                <a:spcBef>
                  <a:spcPts val="600"/>
                </a:spcBef>
              </a:pPr>
              <a:r>
                <a:rPr kumimoji="1" lang="zh-CN" altLang="en-US" sz="1600" kern="0" dirty="0" smtClean="0">
                  <a:latin typeface="微软雅黑" panose="020B0503020204020204" pitchFamily="34" charset="-122"/>
                  <a:ea typeface="微软雅黑" panose="020B0503020204020204" pitchFamily="34" charset="-122"/>
                  <a:cs typeface="+mn-ea"/>
                  <a:sym typeface="+mn-lt"/>
                </a:rPr>
                <a:t>成绩排名</a:t>
              </a:r>
              <a:endParaRPr kumimoji="1" lang="zh-CN" altLang="en-US" sz="1600" kern="0" dirty="0">
                <a:latin typeface="微软雅黑" panose="020B0503020204020204" pitchFamily="34" charset="-122"/>
                <a:ea typeface="微软雅黑" panose="020B0503020204020204" pitchFamily="34" charset="-122"/>
                <a:cs typeface="+mn-ea"/>
                <a:sym typeface="+mn-lt"/>
              </a:endParaRPr>
            </a:p>
          </p:txBody>
        </p:sp>
      </p:grpSp>
      <p:grpSp>
        <p:nvGrpSpPr>
          <p:cNvPr id="8" name="组 7"/>
          <p:cNvGrpSpPr/>
          <p:nvPr/>
        </p:nvGrpSpPr>
        <p:grpSpPr>
          <a:xfrm>
            <a:off x="538104" y="1947088"/>
            <a:ext cx="1603322" cy="1909012"/>
            <a:chOff x="878305" y="1828800"/>
            <a:chExt cx="1603322" cy="1909012"/>
          </a:xfrm>
        </p:grpSpPr>
        <p:pic>
          <p:nvPicPr>
            <p:cNvPr id="47" name="图片 46"/>
            <p:cNvPicPr>
              <a:picLocks noChangeAspect="1"/>
            </p:cNvPicPr>
            <p:nvPr/>
          </p:nvPicPr>
          <p:blipFill rotWithShape="1">
            <a:blip r:embed="rId3"/>
            <a:srcRect l="68830" t="39363" r="20020" b="39553"/>
            <a:stretch/>
          </p:blipFill>
          <p:spPr>
            <a:xfrm>
              <a:off x="1089837" y="2346022"/>
              <a:ext cx="1391790" cy="1391790"/>
            </a:xfrm>
            <a:prstGeom prst="ellipse">
              <a:avLst/>
            </a:prstGeom>
          </p:spPr>
        </p:pic>
        <p:sp>
          <p:nvSpPr>
            <p:cNvPr id="48" name="文本框 47"/>
            <p:cNvSpPr txBox="1"/>
            <p:nvPr/>
          </p:nvSpPr>
          <p:spPr>
            <a:xfrm>
              <a:off x="1283030" y="2851286"/>
              <a:ext cx="1005403" cy="381258"/>
            </a:xfrm>
            <a:prstGeom prst="rect">
              <a:avLst/>
            </a:prstGeom>
            <a:noFill/>
          </p:spPr>
          <p:txBody>
            <a:bodyPr wrap="none" rtlCol="0">
              <a:spAutoFit/>
            </a:bodyPr>
            <a:lstStyle/>
            <a:p>
              <a:pPr>
                <a:lnSpc>
                  <a:spcPct val="130000"/>
                </a:lnSpc>
                <a:spcBef>
                  <a:spcPts val="600"/>
                </a:spcBef>
              </a:pPr>
              <a:r>
                <a:rPr kumimoji="1" lang="zh-CN" altLang="en-US" sz="1600" kern="0" dirty="0" smtClean="0">
                  <a:latin typeface="微软雅黑" panose="020B0503020204020204" pitchFamily="34" charset="-122"/>
                  <a:ea typeface="微软雅黑" panose="020B0503020204020204" pitchFamily="34" charset="-122"/>
                  <a:cs typeface="+mn-ea"/>
                  <a:sym typeface="+mn-lt"/>
                </a:rPr>
                <a:t>图书借阅</a:t>
              </a:r>
              <a:endParaRPr kumimoji="1" lang="zh-CN" altLang="en-US" sz="1600" kern="0" dirty="0">
                <a:latin typeface="微软雅黑" panose="020B0503020204020204" pitchFamily="34" charset="-122"/>
                <a:ea typeface="微软雅黑" panose="020B0503020204020204" pitchFamily="34" charset="-122"/>
                <a:cs typeface="+mn-ea"/>
                <a:sym typeface="+mn-lt"/>
              </a:endParaRPr>
            </a:p>
          </p:txBody>
        </p:sp>
        <p:sp>
          <p:nvSpPr>
            <p:cNvPr id="7" name="文本框 6"/>
            <p:cNvSpPr txBox="1"/>
            <p:nvPr/>
          </p:nvSpPr>
          <p:spPr>
            <a:xfrm>
              <a:off x="878305" y="1828800"/>
              <a:ext cx="184731" cy="332399"/>
            </a:xfrm>
            <a:prstGeom prst="rect">
              <a:avLst/>
            </a:prstGeom>
            <a:noFill/>
          </p:spPr>
          <p:txBody>
            <a:bodyPr wrap="none" rtlCol="0">
              <a:spAutoFit/>
            </a:bodyPr>
            <a:lstStyle/>
            <a:p>
              <a:pPr>
                <a:lnSpc>
                  <a:spcPct val="130000"/>
                </a:lnSpc>
                <a:spcBef>
                  <a:spcPts val="600"/>
                </a:spcBef>
              </a:pPr>
              <a:endParaRPr kumimoji="1" lang="zh-CN" altLang="en-US" sz="1200" kern="0" dirty="0">
                <a:latin typeface="微软雅黑" panose="020B0503020204020204" pitchFamily="34" charset="-122"/>
                <a:ea typeface="微软雅黑" panose="020B0503020204020204" pitchFamily="34" charset="-122"/>
                <a:cs typeface="+mn-ea"/>
                <a:sym typeface="+mn-lt"/>
              </a:endParaRPr>
            </a:p>
          </p:txBody>
        </p:sp>
      </p:grpSp>
      <p:sp>
        <p:nvSpPr>
          <p:cNvPr id="51" name="矩形 50"/>
          <p:cNvSpPr/>
          <p:nvPr/>
        </p:nvSpPr>
        <p:spPr>
          <a:xfrm>
            <a:off x="9441182" y="3860189"/>
            <a:ext cx="2594406" cy="905248"/>
          </a:xfrm>
          <a:prstGeom prst="rect">
            <a:avLst/>
          </a:prstGeom>
        </p:spPr>
        <p:txBody>
          <a:bodyPr wrap="square">
            <a:spAutoFit/>
          </a:bodyPr>
          <a:lstStyle/>
          <a:p>
            <a:pPr marL="171450" indent="-171450">
              <a:lnSpc>
                <a:spcPct val="130000"/>
              </a:lnSpc>
              <a:buFont typeface="Arial" charset="0"/>
              <a:buChar char="•"/>
            </a:pPr>
            <a:r>
              <a:rPr lang="zh-CN" altLang="en-US" sz="1400" dirty="0">
                <a:solidFill>
                  <a:srgbClr val="000000">
                    <a:lumMod val="50000"/>
                    <a:lumOff val="50000"/>
                  </a:srgbClr>
                </a:solidFill>
              </a:rPr>
              <a:t>学生成绩排名</a:t>
            </a:r>
            <a:endParaRPr lang="en-US" altLang="zh-CN" sz="1400" dirty="0">
              <a:solidFill>
                <a:srgbClr val="000000">
                  <a:lumMod val="50000"/>
                  <a:lumOff val="50000"/>
                </a:srgbClr>
              </a:solidFill>
            </a:endParaRPr>
          </a:p>
          <a:p>
            <a:pPr marL="171450" indent="-171450">
              <a:lnSpc>
                <a:spcPct val="130000"/>
              </a:lnSpc>
              <a:buFont typeface="Arial" charset="0"/>
              <a:buChar char="•"/>
            </a:pPr>
            <a:r>
              <a:rPr lang="zh-CN" altLang="en-US" sz="1400" dirty="0">
                <a:solidFill>
                  <a:srgbClr val="000000">
                    <a:lumMod val="50000"/>
                    <a:lumOff val="50000"/>
                  </a:srgbClr>
                </a:solidFill>
              </a:rPr>
              <a:t>成绩排名百分比</a:t>
            </a:r>
            <a:endParaRPr lang="en-US" altLang="zh-CN" sz="1400" dirty="0">
              <a:solidFill>
                <a:srgbClr val="000000">
                  <a:lumMod val="50000"/>
                  <a:lumOff val="50000"/>
                </a:srgbClr>
              </a:solidFill>
            </a:endParaRPr>
          </a:p>
          <a:p>
            <a:pPr marL="171450" indent="-171450">
              <a:lnSpc>
                <a:spcPct val="130000"/>
              </a:lnSpc>
              <a:buFont typeface="Arial" charset="0"/>
              <a:buChar char="•"/>
            </a:pPr>
            <a:r>
              <a:rPr lang="zh-CN" altLang="en-US" sz="1400" dirty="0">
                <a:solidFill>
                  <a:srgbClr val="000000">
                    <a:lumMod val="50000"/>
                    <a:lumOff val="50000"/>
                  </a:srgbClr>
                </a:solidFill>
              </a:rPr>
              <a:t>学院各个获奖类别人数比例</a:t>
            </a:r>
            <a:endParaRPr lang="en-US" altLang="zh-CN" sz="1400" dirty="0">
              <a:solidFill>
                <a:srgbClr val="000000">
                  <a:lumMod val="50000"/>
                  <a:lumOff val="50000"/>
                </a:srgbClr>
              </a:solidFill>
            </a:endParaRPr>
          </a:p>
        </p:txBody>
      </p:sp>
      <p:sp>
        <p:nvSpPr>
          <p:cNvPr id="56" name="矩形 8"/>
          <p:cNvSpPr/>
          <p:nvPr/>
        </p:nvSpPr>
        <p:spPr>
          <a:xfrm>
            <a:off x="879706" y="1059619"/>
            <a:ext cx="3264099" cy="954107"/>
          </a:xfrm>
          <a:prstGeom prst="rect">
            <a:avLst/>
          </a:prstGeom>
        </p:spPr>
        <p:txBody>
          <a:bodyPr wrap="none">
            <a:spAutoFit/>
          </a:bodyPr>
          <a:lstStyle/>
          <a:p>
            <a:r>
              <a:rPr lang="zh-CN" altLang="en-US" sz="2800" b="1" dirty="0" smtClean="0">
                <a:solidFill>
                  <a:srgbClr val="000000"/>
                </a:solidFill>
                <a:latin typeface="Segoe UI"/>
                <a:ea typeface="微软雅黑"/>
              </a:rPr>
              <a:t>特征展示 </a:t>
            </a:r>
            <a:endParaRPr lang="en-US" altLang="zh-CN" sz="2800" b="1" dirty="0" smtClean="0">
              <a:solidFill>
                <a:srgbClr val="000000"/>
              </a:solidFill>
              <a:latin typeface="Segoe UI"/>
              <a:ea typeface="微软雅黑"/>
            </a:endParaRPr>
          </a:p>
          <a:p>
            <a:r>
              <a:rPr lang="en-US" altLang="zh-CN" sz="2800" b="1" dirty="0" smtClean="0">
                <a:solidFill>
                  <a:srgbClr val="000000"/>
                </a:solidFill>
                <a:latin typeface="Segoe UI"/>
                <a:ea typeface="微软雅黑"/>
              </a:rPr>
              <a:t>Present Our Features</a:t>
            </a:r>
            <a:endParaRPr lang="zh-CN" altLang="en-US" sz="2800" b="1" dirty="0">
              <a:solidFill>
                <a:srgbClr val="000000"/>
              </a:solidFill>
              <a:latin typeface="Segoe UI"/>
              <a:ea typeface="微软雅黑"/>
            </a:endParaRPr>
          </a:p>
        </p:txBody>
      </p:sp>
    </p:spTree>
    <p:extLst>
      <p:ext uri="{BB962C8B-B14F-4D97-AF65-F5344CB8AC3E}">
        <p14:creationId xmlns:p14="http://schemas.microsoft.com/office/powerpoint/2010/main" val="2077694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618090" y="3873124"/>
            <a:ext cx="1563155" cy="5687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200" dirty="0" smtClean="0">
                <a:latin typeface="微软雅黑" panose="020B0503020204020204" pitchFamily="34" charset="-122"/>
                <a:ea typeface="微软雅黑" panose="020B0503020204020204" pitchFamily="34" charset="-122"/>
              </a:rPr>
              <a:t>24</a:t>
            </a:r>
            <a:r>
              <a:rPr lang="zh-CN" altLang="en-US" sz="1200" dirty="0" smtClean="0">
                <a:latin typeface="微软雅黑" panose="020B0503020204020204" pitchFamily="34" charset="-122"/>
                <a:ea typeface="微软雅黑" panose="020B0503020204020204" pitchFamily="34" charset="-122"/>
              </a:rPr>
              <a:t>个小时</a:t>
            </a:r>
            <a:endParaRPr lang="en-US" sz="1200" dirty="0">
              <a:latin typeface="微软雅黑" panose="020B0503020204020204" pitchFamily="34" charset="-122"/>
              <a:ea typeface="微软雅黑" panose="020B0503020204020204" pitchFamily="34" charset="-122"/>
            </a:endParaRPr>
          </a:p>
        </p:txBody>
      </p:sp>
      <p:sp>
        <p:nvSpPr>
          <p:cNvPr id="63" name="Rectangle 62"/>
          <p:cNvSpPr/>
          <p:nvPr/>
        </p:nvSpPr>
        <p:spPr>
          <a:xfrm>
            <a:off x="5618089" y="5002242"/>
            <a:ext cx="1563155" cy="5687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1200" dirty="0" smtClean="0">
                <a:latin typeface="微软雅黑" panose="020B0503020204020204" pitchFamily="34" charset="-122"/>
                <a:ea typeface="微软雅黑" panose="020B0503020204020204" pitchFamily="34" charset="-122"/>
              </a:rPr>
              <a:t>早中午餐时间</a:t>
            </a:r>
            <a:endParaRPr lang="en-US" sz="1200" dirty="0">
              <a:latin typeface="微软雅黑" panose="020B0503020204020204" pitchFamily="34" charset="-122"/>
              <a:ea typeface="微软雅黑" panose="020B0503020204020204" pitchFamily="34" charset="-122"/>
            </a:endParaRPr>
          </a:p>
        </p:txBody>
      </p:sp>
      <p:sp>
        <p:nvSpPr>
          <p:cNvPr id="64" name="Rectangle 63"/>
          <p:cNvSpPr/>
          <p:nvPr/>
        </p:nvSpPr>
        <p:spPr>
          <a:xfrm>
            <a:off x="5614787" y="4433464"/>
            <a:ext cx="1566458" cy="5687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1200" dirty="0" smtClean="0">
                <a:latin typeface="微软雅黑" panose="020B0503020204020204" pitchFamily="34" charset="-122"/>
                <a:ea typeface="微软雅黑" panose="020B0503020204020204" pitchFamily="34" charset="-122"/>
              </a:rPr>
              <a:t>暑假，节假日，周末</a:t>
            </a:r>
            <a:endParaRPr lang="en-US" sz="1200" dirty="0">
              <a:latin typeface="微软雅黑" panose="020B0503020204020204" pitchFamily="34" charset="-122"/>
              <a:ea typeface="微软雅黑" panose="020B0503020204020204" pitchFamily="34" charset="-122"/>
            </a:endParaRPr>
          </a:p>
        </p:txBody>
      </p:sp>
      <p:sp>
        <p:nvSpPr>
          <p:cNvPr id="72" name="Rectangle 71"/>
          <p:cNvSpPr/>
          <p:nvPr/>
        </p:nvSpPr>
        <p:spPr>
          <a:xfrm>
            <a:off x="9737340" y="4127902"/>
            <a:ext cx="999894" cy="5687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1200" dirty="0" smtClean="0">
                <a:latin typeface="微软雅黑" panose="020B0503020204020204" pitchFamily="34" charset="-122"/>
                <a:ea typeface="微软雅黑" panose="020B0503020204020204" pitchFamily="34" charset="-122"/>
              </a:rPr>
              <a:t>最大／小值</a:t>
            </a:r>
            <a:endParaRPr lang="en-US" sz="1200" dirty="0">
              <a:latin typeface="微软雅黑" panose="020B0503020204020204" pitchFamily="34" charset="-122"/>
              <a:ea typeface="微软雅黑" panose="020B0503020204020204" pitchFamily="34" charset="-122"/>
            </a:endParaRPr>
          </a:p>
        </p:txBody>
      </p:sp>
      <p:sp>
        <p:nvSpPr>
          <p:cNvPr id="73" name="Rectangle 72"/>
          <p:cNvSpPr/>
          <p:nvPr/>
        </p:nvSpPr>
        <p:spPr>
          <a:xfrm>
            <a:off x="9744775" y="4692895"/>
            <a:ext cx="999894" cy="5687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1200" dirty="0" smtClean="0">
                <a:latin typeface="微软雅黑" panose="020B0503020204020204" pitchFamily="34" charset="-122"/>
                <a:ea typeface="微软雅黑" panose="020B0503020204020204" pitchFamily="34" charset="-122"/>
              </a:rPr>
              <a:t>均值</a:t>
            </a:r>
            <a:endParaRPr lang="en-US" sz="1200" dirty="0">
              <a:latin typeface="微软雅黑" panose="020B0503020204020204" pitchFamily="34" charset="-122"/>
              <a:ea typeface="微软雅黑" panose="020B0503020204020204" pitchFamily="34" charset="-122"/>
            </a:endParaRPr>
          </a:p>
        </p:txBody>
      </p:sp>
      <p:sp>
        <p:nvSpPr>
          <p:cNvPr id="74" name="Rectangle 73"/>
          <p:cNvSpPr/>
          <p:nvPr/>
        </p:nvSpPr>
        <p:spPr>
          <a:xfrm>
            <a:off x="8739305" y="5953367"/>
            <a:ext cx="992461" cy="5687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1200" dirty="0" smtClean="0">
                <a:latin typeface="微软雅黑" panose="020B0503020204020204" pitchFamily="34" charset="-122"/>
                <a:ea typeface="微软雅黑" panose="020B0503020204020204" pitchFamily="34" charset="-122"/>
              </a:rPr>
              <a:t>中位数</a:t>
            </a:r>
            <a:endParaRPr lang="en-US" sz="1200" dirty="0">
              <a:latin typeface="微软雅黑" panose="020B0503020204020204" pitchFamily="34" charset="-122"/>
              <a:ea typeface="微软雅黑" panose="020B0503020204020204" pitchFamily="34" charset="-122"/>
            </a:endParaRPr>
          </a:p>
        </p:txBody>
      </p:sp>
      <p:sp>
        <p:nvSpPr>
          <p:cNvPr id="75" name="Rectangle 74"/>
          <p:cNvSpPr/>
          <p:nvPr/>
        </p:nvSpPr>
        <p:spPr>
          <a:xfrm>
            <a:off x="8751204" y="4700333"/>
            <a:ext cx="1005470" cy="55755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1200" dirty="0" smtClean="0">
                <a:latin typeface="微软雅黑" panose="020B0503020204020204" pitchFamily="34" charset="-122"/>
                <a:ea typeface="微软雅黑" panose="020B0503020204020204" pitchFamily="34" charset="-122"/>
              </a:rPr>
              <a:t>方差</a:t>
            </a:r>
            <a:endParaRPr lang="en-US" sz="1200" dirty="0">
              <a:latin typeface="微软雅黑" panose="020B0503020204020204" pitchFamily="34" charset="-122"/>
              <a:ea typeface="微软雅黑" panose="020B0503020204020204" pitchFamily="34" charset="-122"/>
            </a:endParaRPr>
          </a:p>
        </p:txBody>
      </p:sp>
      <p:sp>
        <p:nvSpPr>
          <p:cNvPr id="100" name="Rectangle 99"/>
          <p:cNvSpPr/>
          <p:nvPr/>
        </p:nvSpPr>
        <p:spPr>
          <a:xfrm>
            <a:off x="10744669" y="4692895"/>
            <a:ext cx="1011042" cy="56871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1200" dirty="0" smtClean="0">
                <a:latin typeface="微软雅黑" panose="020B0503020204020204" pitchFamily="34" charset="-122"/>
                <a:ea typeface="微软雅黑" panose="020B0503020204020204" pitchFamily="34" charset="-122"/>
              </a:rPr>
              <a:t>计数</a:t>
            </a:r>
            <a:endParaRPr lang="en-US" sz="1200" dirty="0">
              <a:latin typeface="微软雅黑" panose="020B0503020204020204" pitchFamily="34" charset="-122"/>
              <a:ea typeface="微软雅黑" panose="020B0503020204020204" pitchFamily="34" charset="-122"/>
            </a:endParaRPr>
          </a:p>
        </p:txBody>
      </p:sp>
      <p:sp>
        <p:nvSpPr>
          <p:cNvPr id="101" name="矩形 3"/>
          <p:cNvSpPr/>
          <p:nvPr/>
        </p:nvSpPr>
        <p:spPr>
          <a:xfrm>
            <a:off x="5497962" y="3561850"/>
            <a:ext cx="1005403" cy="338554"/>
          </a:xfrm>
          <a:prstGeom prst="rect">
            <a:avLst/>
          </a:prstGeom>
        </p:spPr>
        <p:txBody>
          <a:bodyPr wrap="none">
            <a:spAutoFit/>
          </a:bodyPr>
          <a:lstStyle/>
          <a:p>
            <a:r>
              <a:rPr lang="zh-CN" altLang="en-US" sz="1600" dirty="0" smtClean="0">
                <a:solidFill>
                  <a:srgbClr val="000000"/>
                </a:solidFill>
                <a:latin typeface="Segoe UI"/>
                <a:ea typeface="微软雅黑"/>
              </a:rPr>
              <a:t>时间维度</a:t>
            </a:r>
            <a:endParaRPr lang="zh-CN" altLang="en-US" sz="1600" dirty="0">
              <a:solidFill>
                <a:srgbClr val="000000"/>
              </a:solidFill>
              <a:latin typeface="Segoe UI"/>
              <a:ea typeface="微软雅黑"/>
            </a:endParaRPr>
          </a:p>
        </p:txBody>
      </p:sp>
      <p:sp>
        <p:nvSpPr>
          <p:cNvPr id="33" name="矩形 3"/>
          <p:cNvSpPr/>
          <p:nvPr/>
        </p:nvSpPr>
        <p:spPr>
          <a:xfrm>
            <a:off x="8748256" y="3731127"/>
            <a:ext cx="800219" cy="338554"/>
          </a:xfrm>
          <a:prstGeom prst="rect">
            <a:avLst/>
          </a:prstGeom>
        </p:spPr>
        <p:txBody>
          <a:bodyPr wrap="none">
            <a:spAutoFit/>
          </a:bodyPr>
          <a:lstStyle/>
          <a:p>
            <a:r>
              <a:rPr lang="zh-CN" altLang="en-US" sz="1600" dirty="0" smtClean="0">
                <a:solidFill>
                  <a:srgbClr val="000000"/>
                </a:solidFill>
                <a:latin typeface="Segoe UI"/>
                <a:ea typeface="微软雅黑"/>
              </a:rPr>
              <a:t>统计量</a:t>
            </a:r>
            <a:endParaRPr lang="zh-CN" altLang="en-US" sz="1600" dirty="0">
              <a:solidFill>
                <a:srgbClr val="000000"/>
              </a:solidFill>
              <a:latin typeface="Segoe UI"/>
              <a:ea typeface="微软雅黑"/>
            </a:endParaRPr>
          </a:p>
        </p:txBody>
      </p:sp>
      <p:sp>
        <p:nvSpPr>
          <p:cNvPr id="34" name="Rectangle 99"/>
          <p:cNvSpPr/>
          <p:nvPr/>
        </p:nvSpPr>
        <p:spPr>
          <a:xfrm>
            <a:off x="8751207" y="4131621"/>
            <a:ext cx="1011042" cy="5687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1200" dirty="0" smtClean="0">
                <a:latin typeface="微软雅黑" panose="020B0503020204020204" pitchFamily="34" charset="-122"/>
                <a:ea typeface="微软雅黑" panose="020B0503020204020204" pitchFamily="34" charset="-122"/>
              </a:rPr>
              <a:t>计数</a:t>
            </a:r>
            <a:endParaRPr lang="en-US" sz="1200" dirty="0">
              <a:latin typeface="微软雅黑" panose="020B0503020204020204" pitchFamily="34" charset="-122"/>
              <a:ea typeface="微软雅黑" panose="020B0503020204020204" pitchFamily="34" charset="-122"/>
            </a:endParaRPr>
          </a:p>
        </p:txBody>
      </p:sp>
      <p:sp>
        <p:nvSpPr>
          <p:cNvPr id="35" name="Rectangle 99"/>
          <p:cNvSpPr/>
          <p:nvPr/>
        </p:nvSpPr>
        <p:spPr>
          <a:xfrm>
            <a:off x="10727195" y="4124183"/>
            <a:ext cx="1028514" cy="5687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1200" dirty="0" smtClean="0">
                <a:latin typeface="微软雅黑" panose="020B0503020204020204" pitchFamily="34" charset="-122"/>
                <a:ea typeface="微软雅黑" panose="020B0503020204020204" pitchFamily="34" charset="-122"/>
              </a:rPr>
              <a:t>总额</a:t>
            </a:r>
            <a:endParaRPr lang="en-US" sz="1200" dirty="0">
              <a:latin typeface="微软雅黑" panose="020B0503020204020204" pitchFamily="34" charset="-122"/>
              <a:ea typeface="微软雅黑" panose="020B0503020204020204" pitchFamily="34" charset="-122"/>
            </a:endParaRPr>
          </a:p>
        </p:txBody>
      </p:sp>
      <p:sp>
        <p:nvSpPr>
          <p:cNvPr id="36" name="矩形 3"/>
          <p:cNvSpPr/>
          <p:nvPr/>
        </p:nvSpPr>
        <p:spPr>
          <a:xfrm>
            <a:off x="5390961" y="323074"/>
            <a:ext cx="1005403" cy="338554"/>
          </a:xfrm>
          <a:prstGeom prst="rect">
            <a:avLst/>
          </a:prstGeom>
        </p:spPr>
        <p:txBody>
          <a:bodyPr wrap="none">
            <a:spAutoFit/>
          </a:bodyPr>
          <a:lstStyle/>
          <a:p>
            <a:r>
              <a:rPr lang="zh-CN" altLang="en-US" sz="1600" dirty="0" smtClean="0">
                <a:solidFill>
                  <a:srgbClr val="000000"/>
                </a:solidFill>
                <a:latin typeface="Segoe UI"/>
                <a:ea typeface="微软雅黑"/>
              </a:rPr>
              <a:t>地点维度</a:t>
            </a:r>
            <a:endParaRPr lang="zh-CN" altLang="en-US" sz="1600" dirty="0">
              <a:solidFill>
                <a:srgbClr val="000000"/>
              </a:solidFill>
              <a:latin typeface="Segoe UI"/>
              <a:ea typeface="微软雅黑"/>
            </a:endParaRPr>
          </a:p>
        </p:txBody>
      </p:sp>
      <p:sp>
        <p:nvSpPr>
          <p:cNvPr id="51" name="Rectangle 99"/>
          <p:cNvSpPr/>
          <p:nvPr/>
        </p:nvSpPr>
        <p:spPr>
          <a:xfrm>
            <a:off x="9731766" y="5950139"/>
            <a:ext cx="1011042" cy="5751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1200" dirty="0" smtClean="0">
                <a:latin typeface="微软雅黑" panose="020B0503020204020204" pitchFamily="34" charset="-122"/>
                <a:ea typeface="微软雅黑" panose="020B0503020204020204" pitchFamily="34" charset="-122"/>
              </a:rPr>
              <a:t>涉及天数</a:t>
            </a:r>
            <a:endParaRPr lang="en-US" sz="1200" dirty="0">
              <a:latin typeface="微软雅黑" panose="020B0503020204020204" pitchFamily="34" charset="-122"/>
              <a:ea typeface="微软雅黑" panose="020B0503020204020204" pitchFamily="34" charset="-122"/>
            </a:endParaRPr>
          </a:p>
        </p:txBody>
      </p:sp>
      <p:sp>
        <p:nvSpPr>
          <p:cNvPr id="52" name="矩形 3"/>
          <p:cNvSpPr/>
          <p:nvPr/>
        </p:nvSpPr>
        <p:spPr>
          <a:xfrm>
            <a:off x="8886851" y="776592"/>
            <a:ext cx="1415772" cy="338554"/>
          </a:xfrm>
          <a:prstGeom prst="rect">
            <a:avLst/>
          </a:prstGeom>
        </p:spPr>
        <p:txBody>
          <a:bodyPr wrap="none">
            <a:spAutoFit/>
          </a:bodyPr>
          <a:lstStyle/>
          <a:p>
            <a:r>
              <a:rPr lang="zh-CN" altLang="en-US" sz="1600" dirty="0" smtClean="0">
                <a:solidFill>
                  <a:srgbClr val="000000"/>
                </a:solidFill>
                <a:latin typeface="Segoe UI"/>
                <a:ea typeface="微软雅黑"/>
              </a:rPr>
              <a:t>消费方式维度</a:t>
            </a:r>
            <a:endParaRPr lang="zh-CN" altLang="en-US" sz="1600" dirty="0">
              <a:solidFill>
                <a:srgbClr val="000000"/>
              </a:solidFill>
              <a:latin typeface="Segoe UI"/>
              <a:ea typeface="微软雅黑"/>
            </a:endParaRPr>
          </a:p>
        </p:txBody>
      </p:sp>
      <p:sp>
        <p:nvSpPr>
          <p:cNvPr id="76" name="Rectangle 8"/>
          <p:cNvSpPr/>
          <p:nvPr/>
        </p:nvSpPr>
        <p:spPr>
          <a:xfrm>
            <a:off x="8937710" y="1162746"/>
            <a:ext cx="2475267" cy="5687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200" dirty="0" smtClean="0">
                <a:latin typeface="微软雅黑" panose="020B0503020204020204" pitchFamily="34" charset="-122"/>
                <a:ea typeface="微软雅黑" panose="020B0503020204020204" pitchFamily="34" charset="-122"/>
              </a:rPr>
              <a:t>12</a:t>
            </a:r>
            <a:r>
              <a:rPr lang="zh-CN" altLang="en-US" sz="1200" dirty="0" smtClean="0">
                <a:latin typeface="微软雅黑" panose="020B0503020204020204" pitchFamily="34" charset="-122"/>
                <a:ea typeface="微软雅黑" panose="020B0503020204020204" pitchFamily="34" charset="-122"/>
              </a:rPr>
              <a:t>种消费方式（食堂、超市、开水等）</a:t>
            </a:r>
            <a:endParaRPr lang="en-US" sz="1200" dirty="0">
              <a:latin typeface="微软雅黑" panose="020B0503020204020204" pitchFamily="34" charset="-122"/>
              <a:ea typeface="微软雅黑" panose="020B0503020204020204" pitchFamily="34" charset="-122"/>
            </a:endParaRPr>
          </a:p>
        </p:txBody>
      </p:sp>
      <p:sp>
        <p:nvSpPr>
          <p:cNvPr id="78" name="Rectangle 63"/>
          <p:cNvSpPr/>
          <p:nvPr/>
        </p:nvSpPr>
        <p:spPr>
          <a:xfrm>
            <a:off x="8934407" y="1723086"/>
            <a:ext cx="2478570" cy="5687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1200" dirty="0" smtClean="0">
                <a:latin typeface="微软雅黑" panose="020B0503020204020204" pitchFamily="34" charset="-122"/>
                <a:ea typeface="微软雅黑" panose="020B0503020204020204" pitchFamily="34" charset="-122"/>
              </a:rPr>
              <a:t>消费种类（卡充值，换卡，支付领取等）</a:t>
            </a:r>
            <a:endParaRPr lang="en-US" sz="1200" dirty="0">
              <a:latin typeface="微软雅黑" panose="020B0503020204020204" pitchFamily="34" charset="-122"/>
              <a:ea typeface="微软雅黑" panose="020B0503020204020204" pitchFamily="34" charset="-122"/>
            </a:endParaRPr>
          </a:p>
        </p:txBody>
      </p:sp>
      <p:sp>
        <p:nvSpPr>
          <p:cNvPr id="79" name="Rectangle 8"/>
          <p:cNvSpPr/>
          <p:nvPr/>
        </p:nvSpPr>
        <p:spPr>
          <a:xfrm>
            <a:off x="5455389" y="662698"/>
            <a:ext cx="2478570" cy="5687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1200" dirty="0" smtClean="0">
                <a:latin typeface="微软雅黑" panose="020B0503020204020204" pitchFamily="34" charset="-122"/>
                <a:ea typeface="微软雅黑" panose="020B0503020204020204" pitchFamily="34" charset="-122"/>
              </a:rPr>
              <a:t>前十大最受欢迎的地点</a:t>
            </a:r>
            <a:endParaRPr lang="en-US" sz="1200" dirty="0">
              <a:latin typeface="微软雅黑" panose="020B0503020204020204" pitchFamily="34" charset="-122"/>
              <a:ea typeface="微软雅黑" panose="020B0503020204020204" pitchFamily="34" charset="-122"/>
            </a:endParaRPr>
          </a:p>
        </p:txBody>
      </p:sp>
      <p:sp>
        <p:nvSpPr>
          <p:cNvPr id="80" name="Rectangle 63"/>
          <p:cNvSpPr/>
          <p:nvPr/>
        </p:nvSpPr>
        <p:spPr>
          <a:xfrm>
            <a:off x="5455388" y="1223038"/>
            <a:ext cx="2478570" cy="5687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1200" dirty="0" smtClean="0">
                <a:latin typeface="微软雅黑" panose="020B0503020204020204" pitchFamily="34" charset="-122"/>
                <a:ea typeface="微软雅黑" panose="020B0503020204020204" pitchFamily="34" charset="-122"/>
              </a:rPr>
              <a:t>用户去的最多的前</a:t>
            </a:r>
            <a:r>
              <a:rPr lang="zh-CN" altLang="en-US" sz="1200" smtClean="0">
                <a:latin typeface="微软雅黑" panose="020B0503020204020204" pitchFamily="34" charset="-122"/>
                <a:ea typeface="微软雅黑" panose="020B0503020204020204" pitchFamily="34" charset="-122"/>
              </a:rPr>
              <a:t>十大地点</a:t>
            </a:r>
            <a:endParaRPr lang="en-US" sz="1200" dirty="0">
              <a:latin typeface="微软雅黑" panose="020B0503020204020204" pitchFamily="34" charset="-122"/>
              <a:ea typeface="微软雅黑" panose="020B0503020204020204" pitchFamily="34" charset="-122"/>
            </a:endParaRPr>
          </a:p>
        </p:txBody>
      </p:sp>
      <p:sp>
        <p:nvSpPr>
          <p:cNvPr id="81" name="Rectangle 63"/>
          <p:cNvSpPr/>
          <p:nvPr/>
        </p:nvSpPr>
        <p:spPr>
          <a:xfrm>
            <a:off x="5455388" y="1793224"/>
            <a:ext cx="2478570" cy="56871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1200" dirty="0" smtClean="0">
                <a:latin typeface="微软雅黑" panose="020B0503020204020204" pitchFamily="34" charset="-122"/>
                <a:ea typeface="微软雅黑" panose="020B0503020204020204" pitchFamily="34" charset="-122"/>
              </a:rPr>
              <a:t>用户花钱最多的前十大地点</a:t>
            </a:r>
            <a:endParaRPr lang="en-US" sz="1200" dirty="0">
              <a:latin typeface="微软雅黑" panose="020B0503020204020204" pitchFamily="34" charset="-122"/>
              <a:ea typeface="微软雅黑" panose="020B0503020204020204" pitchFamily="34" charset="-122"/>
            </a:endParaRPr>
          </a:p>
        </p:txBody>
      </p:sp>
      <p:sp>
        <p:nvSpPr>
          <p:cNvPr id="82" name="Rectangle 62"/>
          <p:cNvSpPr/>
          <p:nvPr/>
        </p:nvSpPr>
        <p:spPr>
          <a:xfrm>
            <a:off x="5614787" y="5573094"/>
            <a:ext cx="1566458" cy="56871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1200" dirty="0" smtClean="0">
                <a:latin typeface="微软雅黑" panose="020B0503020204020204" pitchFamily="34" charset="-122"/>
                <a:ea typeface="微软雅黑" panose="020B0503020204020204" pitchFamily="34" charset="-122"/>
              </a:rPr>
              <a:t>用户卡充值前后</a:t>
            </a:r>
            <a:r>
              <a:rPr lang="en-US" altLang="zh-CN" sz="1200" dirty="0" smtClean="0">
                <a:latin typeface="微软雅黑" panose="020B0503020204020204" pitchFamily="34" charset="-122"/>
                <a:ea typeface="微软雅黑" panose="020B0503020204020204" pitchFamily="34" charset="-122"/>
              </a:rPr>
              <a:t>10</a:t>
            </a:r>
            <a:r>
              <a:rPr lang="zh-CN" altLang="en-US" sz="1200" dirty="0" smtClean="0">
                <a:latin typeface="微软雅黑" panose="020B0503020204020204" pitchFamily="34" charset="-122"/>
                <a:ea typeface="微软雅黑" panose="020B0503020204020204" pitchFamily="34" charset="-122"/>
              </a:rPr>
              <a:t>天</a:t>
            </a:r>
            <a:endParaRPr lang="en-US" sz="1200" dirty="0">
              <a:latin typeface="微软雅黑" panose="020B0503020204020204" pitchFamily="34" charset="-122"/>
              <a:ea typeface="微软雅黑" panose="020B0503020204020204" pitchFamily="34" charset="-122"/>
            </a:endParaRPr>
          </a:p>
        </p:txBody>
      </p:sp>
      <p:sp>
        <p:nvSpPr>
          <p:cNvPr id="14" name="右箭头 13"/>
          <p:cNvSpPr/>
          <p:nvPr/>
        </p:nvSpPr>
        <p:spPr>
          <a:xfrm>
            <a:off x="7523231" y="4984689"/>
            <a:ext cx="928264" cy="391285"/>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zh-CN" altLang="en-US" sz="1200" dirty="0">
              <a:latin typeface="微软雅黑" panose="020B0503020204020204" pitchFamily="34" charset="-122"/>
              <a:ea typeface="微软雅黑" panose="020B0503020204020204" pitchFamily="34" charset="-122"/>
            </a:endParaRPr>
          </a:p>
        </p:txBody>
      </p:sp>
      <p:sp>
        <p:nvSpPr>
          <p:cNvPr id="84" name="右箭头 83"/>
          <p:cNvSpPr/>
          <p:nvPr/>
        </p:nvSpPr>
        <p:spPr>
          <a:xfrm rot="16200000" flipH="1">
            <a:off x="9772463" y="3194002"/>
            <a:ext cx="795230" cy="33436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zh-CN" altLang="en-US" sz="1200"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10321811" y="2981009"/>
            <a:ext cx="492443" cy="308995"/>
          </a:xfrm>
          <a:prstGeom prst="rect">
            <a:avLst/>
          </a:prstGeom>
          <a:noFill/>
        </p:spPr>
        <p:txBody>
          <a:bodyPr wrap="none" rtlCol="0">
            <a:spAutoFit/>
          </a:bodyPr>
          <a:lstStyle/>
          <a:p>
            <a:pPr>
              <a:lnSpc>
                <a:spcPct val="130000"/>
              </a:lnSpc>
              <a:spcBef>
                <a:spcPts val="600"/>
              </a:spcBef>
            </a:pPr>
            <a:r>
              <a:rPr kumimoji="1" lang="zh-CN" altLang="en-US" sz="1200" kern="0" smtClean="0">
                <a:latin typeface="微软雅黑" panose="020B0503020204020204" pitchFamily="34" charset="-122"/>
                <a:ea typeface="微软雅黑" panose="020B0503020204020204" pitchFamily="34" charset="-122"/>
                <a:cs typeface="+mn-ea"/>
                <a:sym typeface="+mn-lt"/>
              </a:rPr>
              <a:t>每天</a:t>
            </a:r>
            <a:endParaRPr kumimoji="1" lang="zh-CN" altLang="en-US" sz="1200" kern="0" dirty="0">
              <a:latin typeface="微软雅黑" panose="020B0503020204020204" pitchFamily="34" charset="-122"/>
              <a:ea typeface="微软雅黑" panose="020B0503020204020204" pitchFamily="34" charset="-122"/>
              <a:cs typeface="+mn-ea"/>
              <a:sym typeface="+mn-lt"/>
            </a:endParaRPr>
          </a:p>
        </p:txBody>
      </p:sp>
      <p:sp>
        <p:nvSpPr>
          <p:cNvPr id="85" name="文本框 84"/>
          <p:cNvSpPr txBox="1"/>
          <p:nvPr/>
        </p:nvSpPr>
        <p:spPr>
          <a:xfrm>
            <a:off x="9510452" y="2983279"/>
            <a:ext cx="492443" cy="308995"/>
          </a:xfrm>
          <a:prstGeom prst="rect">
            <a:avLst/>
          </a:prstGeom>
          <a:noFill/>
        </p:spPr>
        <p:txBody>
          <a:bodyPr wrap="none" rtlCol="0">
            <a:spAutoFit/>
          </a:bodyPr>
          <a:lstStyle/>
          <a:p>
            <a:pPr>
              <a:lnSpc>
                <a:spcPct val="130000"/>
              </a:lnSpc>
              <a:spcBef>
                <a:spcPts val="600"/>
              </a:spcBef>
            </a:pPr>
            <a:r>
              <a:rPr kumimoji="1" lang="zh-CN" altLang="en-US" sz="1200" kern="0" dirty="0" smtClean="0">
                <a:latin typeface="微软雅黑" panose="020B0503020204020204" pitchFamily="34" charset="-122"/>
                <a:ea typeface="微软雅黑" panose="020B0503020204020204" pitchFamily="34" charset="-122"/>
                <a:cs typeface="+mn-ea"/>
                <a:sym typeface="+mn-lt"/>
              </a:rPr>
              <a:t>每笔</a:t>
            </a:r>
            <a:endParaRPr kumimoji="1" lang="zh-CN" altLang="en-US" sz="1200" kern="0" dirty="0">
              <a:latin typeface="微软雅黑" panose="020B0503020204020204" pitchFamily="34" charset="-122"/>
              <a:ea typeface="微软雅黑" panose="020B0503020204020204" pitchFamily="34" charset="-122"/>
              <a:cs typeface="+mn-ea"/>
              <a:sym typeface="+mn-lt"/>
            </a:endParaRPr>
          </a:p>
        </p:txBody>
      </p:sp>
      <p:sp>
        <p:nvSpPr>
          <p:cNvPr id="86" name="Rectangle 72"/>
          <p:cNvSpPr/>
          <p:nvPr/>
        </p:nvSpPr>
        <p:spPr>
          <a:xfrm>
            <a:off x="8751207" y="5258868"/>
            <a:ext cx="1986027" cy="68755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1200" dirty="0" smtClean="0">
                <a:latin typeface="微软雅黑" panose="020B0503020204020204" pitchFamily="34" charset="-122"/>
                <a:ea typeface="微软雅黑" panose="020B0503020204020204" pitchFamily="34" charset="-122"/>
              </a:rPr>
              <a:t>每天第一条记录和最后一条记录的平均时间，最早时间，最晚时间</a:t>
            </a:r>
            <a:endParaRPr lang="en-US" sz="1200" dirty="0">
              <a:latin typeface="微软雅黑" panose="020B0503020204020204" pitchFamily="34" charset="-122"/>
              <a:ea typeface="微软雅黑" panose="020B0503020204020204" pitchFamily="34" charset="-122"/>
            </a:endParaRPr>
          </a:p>
        </p:txBody>
      </p:sp>
      <p:sp>
        <p:nvSpPr>
          <p:cNvPr id="87" name="Rectangle 63"/>
          <p:cNvSpPr/>
          <p:nvPr/>
        </p:nvSpPr>
        <p:spPr>
          <a:xfrm>
            <a:off x="5455388" y="2361936"/>
            <a:ext cx="2478570" cy="5687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1200" dirty="0" smtClean="0">
                <a:latin typeface="微软雅黑" panose="020B0503020204020204" pitchFamily="34" charset="-122"/>
                <a:ea typeface="微软雅黑" panose="020B0503020204020204" pitchFamily="34" charset="-122"/>
              </a:rPr>
              <a:t>单价最高的前</a:t>
            </a:r>
            <a:r>
              <a:rPr lang="en-US" altLang="zh-CN" sz="1200" dirty="0" smtClean="0">
                <a:latin typeface="微软雅黑" panose="020B0503020204020204" pitchFamily="34" charset="-122"/>
                <a:ea typeface="微软雅黑" panose="020B0503020204020204" pitchFamily="34" charset="-122"/>
              </a:rPr>
              <a:t>10</a:t>
            </a:r>
            <a:r>
              <a:rPr lang="zh-CN" altLang="en-US" sz="1200" dirty="0" smtClean="0">
                <a:latin typeface="微软雅黑" panose="020B0503020204020204" pitchFamily="34" charset="-122"/>
                <a:ea typeface="微软雅黑" panose="020B0503020204020204" pitchFamily="34" charset="-122"/>
              </a:rPr>
              <a:t>，</a:t>
            </a:r>
            <a:r>
              <a:rPr lang="en-US" altLang="zh-CN" sz="1200" dirty="0" smtClean="0">
                <a:latin typeface="微软雅黑" panose="020B0503020204020204" pitchFamily="34" charset="-122"/>
                <a:ea typeface="微软雅黑" panose="020B0503020204020204" pitchFamily="34" charset="-122"/>
              </a:rPr>
              <a:t>50</a:t>
            </a:r>
            <a:r>
              <a:rPr lang="zh-CN" altLang="en-US" sz="1200" dirty="0" smtClean="0">
                <a:latin typeface="微软雅黑" panose="020B0503020204020204" pitchFamily="34" charset="-122"/>
                <a:ea typeface="微软雅黑" panose="020B0503020204020204" pitchFamily="34" charset="-122"/>
              </a:rPr>
              <a:t>，</a:t>
            </a:r>
            <a:r>
              <a:rPr lang="en-US" altLang="zh-CN" sz="1200" dirty="0" smtClean="0">
                <a:latin typeface="微软雅黑" panose="020B0503020204020204" pitchFamily="34" charset="-122"/>
                <a:ea typeface="微软雅黑" panose="020B0503020204020204" pitchFamily="34" charset="-122"/>
              </a:rPr>
              <a:t>100</a:t>
            </a:r>
            <a:r>
              <a:rPr lang="zh-CN" altLang="en-US" sz="1200" dirty="0" smtClean="0">
                <a:latin typeface="微软雅黑" panose="020B0503020204020204" pitchFamily="34" charset="-122"/>
                <a:ea typeface="微软雅黑" panose="020B0503020204020204" pitchFamily="34" charset="-122"/>
              </a:rPr>
              <a:t>，</a:t>
            </a:r>
            <a:r>
              <a:rPr lang="en-US" altLang="zh-CN" sz="1200" dirty="0" smtClean="0">
                <a:latin typeface="微软雅黑" panose="020B0503020204020204" pitchFamily="34" charset="-122"/>
                <a:ea typeface="微软雅黑" panose="020B0503020204020204" pitchFamily="34" charset="-122"/>
              </a:rPr>
              <a:t>200</a:t>
            </a:r>
            <a:r>
              <a:rPr lang="zh-CN" altLang="en-US" sz="1200" dirty="0" smtClean="0">
                <a:latin typeface="微软雅黑" panose="020B0503020204020204" pitchFamily="34" charset="-122"/>
                <a:ea typeface="微软雅黑" panose="020B0503020204020204" pitchFamily="34" charset="-122"/>
              </a:rPr>
              <a:t>，</a:t>
            </a:r>
            <a:r>
              <a:rPr lang="en-US" altLang="zh-CN" sz="1200" dirty="0" smtClean="0">
                <a:latin typeface="微软雅黑" panose="020B0503020204020204" pitchFamily="34" charset="-122"/>
                <a:ea typeface="微软雅黑" panose="020B0503020204020204" pitchFamily="34" charset="-122"/>
              </a:rPr>
              <a:t>300</a:t>
            </a:r>
            <a:r>
              <a:rPr lang="zh-CN" altLang="en-US" sz="1200" dirty="0" smtClean="0">
                <a:latin typeface="微软雅黑" panose="020B0503020204020204" pitchFamily="34" charset="-122"/>
                <a:ea typeface="微软雅黑" panose="020B0503020204020204" pitchFamily="34" charset="-122"/>
              </a:rPr>
              <a:t>个地点</a:t>
            </a:r>
            <a:endParaRPr lang="en-US" sz="1200" dirty="0">
              <a:latin typeface="微软雅黑" panose="020B0503020204020204" pitchFamily="34" charset="-122"/>
              <a:ea typeface="微软雅黑" panose="020B0503020204020204" pitchFamily="34" charset="-122"/>
            </a:endParaRPr>
          </a:p>
        </p:txBody>
      </p:sp>
      <p:sp>
        <p:nvSpPr>
          <p:cNvPr id="89" name="Rectangle 73"/>
          <p:cNvSpPr/>
          <p:nvPr/>
        </p:nvSpPr>
        <p:spPr>
          <a:xfrm>
            <a:off x="10741276" y="5956597"/>
            <a:ext cx="1014433" cy="5687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1200" dirty="0" smtClean="0">
                <a:latin typeface="微软雅黑" panose="020B0503020204020204" pitchFamily="34" charset="-122"/>
                <a:ea typeface="微软雅黑" panose="020B0503020204020204" pitchFamily="34" charset="-122"/>
              </a:rPr>
              <a:t>涉及的地点数量</a:t>
            </a:r>
            <a:endParaRPr lang="en-US" sz="1200" dirty="0">
              <a:latin typeface="微软雅黑" panose="020B0503020204020204" pitchFamily="34" charset="-122"/>
              <a:ea typeface="微软雅黑" panose="020B0503020204020204" pitchFamily="34" charset="-122"/>
            </a:endParaRPr>
          </a:p>
        </p:txBody>
      </p:sp>
      <p:sp>
        <p:nvSpPr>
          <p:cNvPr id="91" name="右箭头 90"/>
          <p:cNvSpPr/>
          <p:nvPr/>
        </p:nvSpPr>
        <p:spPr>
          <a:xfrm rot="3097266">
            <a:off x="7968047" y="3535485"/>
            <a:ext cx="730308" cy="391285"/>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zh-CN" altLang="en-US" sz="1200" dirty="0">
              <a:latin typeface="微软雅黑" panose="020B0503020204020204" pitchFamily="34" charset="-122"/>
              <a:ea typeface="微软雅黑" panose="020B0503020204020204" pitchFamily="34" charset="-122"/>
            </a:endParaRPr>
          </a:p>
        </p:txBody>
      </p:sp>
      <p:sp>
        <p:nvSpPr>
          <p:cNvPr id="93" name="Rectangle 8"/>
          <p:cNvSpPr/>
          <p:nvPr/>
        </p:nvSpPr>
        <p:spPr>
          <a:xfrm>
            <a:off x="2312020" y="4297663"/>
            <a:ext cx="2478570" cy="5687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1200" dirty="0" smtClean="0">
                <a:latin typeface="微软雅黑" panose="020B0503020204020204" pitchFamily="34" charset="-122"/>
                <a:ea typeface="微软雅黑" panose="020B0503020204020204" pitchFamily="34" charset="-122"/>
              </a:rPr>
              <a:t>过完年后第一笔消费的日期（反映返校早晚）</a:t>
            </a:r>
            <a:endParaRPr lang="en-US" sz="1200" dirty="0">
              <a:latin typeface="微软雅黑" panose="020B0503020204020204" pitchFamily="34" charset="-122"/>
              <a:ea typeface="微软雅黑" panose="020B0503020204020204" pitchFamily="34" charset="-122"/>
            </a:endParaRPr>
          </a:p>
        </p:txBody>
      </p:sp>
      <p:sp>
        <p:nvSpPr>
          <p:cNvPr id="94" name="Rectangle 63"/>
          <p:cNvSpPr/>
          <p:nvPr/>
        </p:nvSpPr>
        <p:spPr>
          <a:xfrm>
            <a:off x="2312019" y="4858003"/>
            <a:ext cx="2478570" cy="5687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1200" dirty="0" smtClean="0">
                <a:latin typeface="微软雅黑" panose="020B0503020204020204" pitchFamily="34" charset="-122"/>
                <a:ea typeface="微软雅黑" panose="020B0503020204020204" pitchFamily="34" charset="-122"/>
              </a:rPr>
              <a:t>每天总消费在</a:t>
            </a:r>
            <a:r>
              <a:rPr lang="en-US" altLang="zh-CN" sz="1200" dirty="0" smtClean="0">
                <a:latin typeface="微软雅黑" panose="020B0503020204020204" pitchFamily="34" charset="-122"/>
                <a:ea typeface="微软雅黑" panose="020B0503020204020204" pitchFamily="34" charset="-122"/>
              </a:rPr>
              <a:t>0-10</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10-20</a:t>
            </a:r>
            <a:r>
              <a:rPr lang="zh-CN" altLang="en-US" sz="1200" dirty="0" smtClean="0">
                <a:latin typeface="微软雅黑" panose="020B0503020204020204" pitchFamily="34" charset="-122"/>
                <a:ea typeface="微软雅黑" panose="020B0503020204020204" pitchFamily="34" charset="-122"/>
              </a:rPr>
              <a:t>元、等区间的次数</a:t>
            </a:r>
            <a:endParaRPr lang="en-US" sz="1200" dirty="0">
              <a:latin typeface="微软雅黑" panose="020B0503020204020204" pitchFamily="34" charset="-122"/>
              <a:ea typeface="微软雅黑" panose="020B0503020204020204" pitchFamily="34" charset="-122"/>
            </a:endParaRPr>
          </a:p>
        </p:txBody>
      </p:sp>
      <p:sp>
        <p:nvSpPr>
          <p:cNvPr id="97" name="Rectangle 99"/>
          <p:cNvSpPr/>
          <p:nvPr/>
        </p:nvSpPr>
        <p:spPr>
          <a:xfrm>
            <a:off x="10737233" y="5251430"/>
            <a:ext cx="1011042" cy="71165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1200" dirty="0" smtClean="0">
                <a:latin typeface="微软雅黑" panose="020B0503020204020204" pitchFamily="34" charset="-122"/>
                <a:ea typeface="微软雅黑" panose="020B0503020204020204" pitchFamily="34" charset="-122"/>
              </a:rPr>
              <a:t>时间间隔</a:t>
            </a:r>
            <a:endParaRPr lang="en-US" sz="1200" dirty="0">
              <a:latin typeface="微软雅黑" panose="020B0503020204020204" pitchFamily="34" charset="-122"/>
              <a:ea typeface="微软雅黑" panose="020B0503020204020204" pitchFamily="34" charset="-122"/>
            </a:endParaRPr>
          </a:p>
        </p:txBody>
      </p:sp>
      <p:sp>
        <p:nvSpPr>
          <p:cNvPr id="98" name="Rectangle 62"/>
          <p:cNvSpPr/>
          <p:nvPr/>
        </p:nvSpPr>
        <p:spPr>
          <a:xfrm>
            <a:off x="5611484" y="6141806"/>
            <a:ext cx="1569760" cy="5687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is-IS" sz="1200" dirty="0" smtClean="0">
                <a:latin typeface="微软雅黑" panose="020B0503020204020204" pitchFamily="34" charset="-122"/>
                <a:ea typeface="微软雅黑" panose="020B0503020204020204" pitchFamily="34" charset="-122"/>
              </a:rPr>
              <a:t>…</a:t>
            </a:r>
            <a:endParaRPr lang="en-US" sz="1200" dirty="0">
              <a:latin typeface="微软雅黑" panose="020B0503020204020204" pitchFamily="34" charset="-122"/>
              <a:ea typeface="微软雅黑" panose="020B0503020204020204" pitchFamily="34" charset="-122"/>
            </a:endParaRPr>
          </a:p>
        </p:txBody>
      </p:sp>
      <p:sp>
        <p:nvSpPr>
          <p:cNvPr id="103" name="Rectangle 63"/>
          <p:cNvSpPr/>
          <p:nvPr/>
        </p:nvSpPr>
        <p:spPr>
          <a:xfrm>
            <a:off x="8934407" y="2302879"/>
            <a:ext cx="2478570" cy="5687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is-IS" sz="1200" dirty="0" smtClean="0">
                <a:latin typeface="微软雅黑" panose="020B0503020204020204" pitchFamily="34" charset="-122"/>
                <a:ea typeface="微软雅黑" panose="020B0503020204020204" pitchFamily="34" charset="-122"/>
              </a:rPr>
              <a:t>…</a:t>
            </a:r>
            <a:endParaRPr lang="en-US" sz="1200" dirty="0">
              <a:latin typeface="微软雅黑" panose="020B0503020204020204" pitchFamily="34" charset="-122"/>
              <a:ea typeface="微软雅黑" panose="020B0503020204020204" pitchFamily="34" charset="-122"/>
            </a:endParaRPr>
          </a:p>
        </p:txBody>
      </p:sp>
      <p:sp>
        <p:nvSpPr>
          <p:cNvPr id="104" name="Rectangle 63"/>
          <p:cNvSpPr/>
          <p:nvPr/>
        </p:nvSpPr>
        <p:spPr>
          <a:xfrm>
            <a:off x="5455388" y="2926929"/>
            <a:ext cx="2478570" cy="5687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is-IS" sz="1200" smtClean="0">
                <a:latin typeface="微软雅黑" panose="020B0503020204020204" pitchFamily="34" charset="-122"/>
                <a:ea typeface="微软雅黑" panose="020B0503020204020204" pitchFamily="34" charset="-122"/>
              </a:rPr>
              <a:t>…</a:t>
            </a:r>
            <a:endParaRPr lang="en-US" sz="1200" dirty="0">
              <a:latin typeface="微软雅黑" panose="020B0503020204020204" pitchFamily="34" charset="-122"/>
              <a:ea typeface="微软雅黑" panose="020B0503020204020204" pitchFamily="34" charset="-122"/>
            </a:endParaRPr>
          </a:p>
        </p:txBody>
      </p:sp>
      <p:sp>
        <p:nvSpPr>
          <p:cNvPr id="37" name="矩形 3"/>
          <p:cNvSpPr/>
          <p:nvPr/>
        </p:nvSpPr>
        <p:spPr>
          <a:xfrm>
            <a:off x="2312019" y="3900404"/>
            <a:ext cx="595035" cy="338554"/>
          </a:xfrm>
          <a:prstGeom prst="rect">
            <a:avLst/>
          </a:prstGeom>
        </p:spPr>
        <p:txBody>
          <a:bodyPr wrap="none">
            <a:spAutoFit/>
          </a:bodyPr>
          <a:lstStyle/>
          <a:p>
            <a:r>
              <a:rPr lang="zh-CN" altLang="en-US" sz="1600" dirty="0" smtClean="0">
                <a:solidFill>
                  <a:srgbClr val="000000"/>
                </a:solidFill>
                <a:latin typeface="Segoe UI"/>
                <a:ea typeface="微软雅黑"/>
              </a:rPr>
              <a:t>其他</a:t>
            </a:r>
            <a:endParaRPr lang="zh-CN" altLang="en-US" sz="1600" dirty="0">
              <a:solidFill>
                <a:srgbClr val="000000"/>
              </a:solidFill>
              <a:latin typeface="Segoe UI"/>
              <a:ea typeface="微软雅黑"/>
            </a:endParaRPr>
          </a:p>
        </p:txBody>
      </p:sp>
      <p:sp>
        <p:nvSpPr>
          <p:cNvPr id="39" name="文本占位符 1"/>
          <p:cNvSpPr>
            <a:spLocks noGrp="1"/>
          </p:cNvSpPr>
          <p:nvPr>
            <p:ph type="body" sz="quarter" idx="10"/>
          </p:nvPr>
        </p:nvSpPr>
        <p:spPr>
          <a:xfrm>
            <a:off x="8715586" y="37147"/>
            <a:ext cx="3303395" cy="389467"/>
          </a:xfrm>
        </p:spPr>
        <p:txBody>
          <a:bodyPr/>
          <a:lstStyle/>
          <a:p>
            <a:r>
              <a:rPr kumimoji="1" lang="en-US" altLang="zh-CN" dirty="0"/>
              <a:t>PART</a:t>
            </a:r>
            <a:r>
              <a:rPr kumimoji="1" lang="zh-CN" altLang="en-US" dirty="0"/>
              <a:t> </a:t>
            </a:r>
            <a:r>
              <a:rPr kumimoji="1" lang="en-US" altLang="zh-CN" dirty="0" smtClean="0"/>
              <a:t>TWO</a:t>
            </a:r>
            <a:r>
              <a:rPr kumimoji="1" lang="zh-CN" altLang="en-US" dirty="0" smtClean="0"/>
              <a:t> 特征提取</a:t>
            </a:r>
            <a:endParaRPr kumimoji="1" lang="zh-CN" altLang="en-US" dirty="0"/>
          </a:p>
        </p:txBody>
      </p:sp>
      <p:grpSp>
        <p:nvGrpSpPr>
          <p:cNvPr id="40" name="组 39"/>
          <p:cNvGrpSpPr/>
          <p:nvPr/>
        </p:nvGrpSpPr>
        <p:grpSpPr>
          <a:xfrm>
            <a:off x="3501393" y="1507394"/>
            <a:ext cx="1619630" cy="1953692"/>
            <a:chOff x="878305" y="1828800"/>
            <a:chExt cx="1603322" cy="1909012"/>
          </a:xfrm>
        </p:grpSpPr>
        <p:pic>
          <p:nvPicPr>
            <p:cNvPr id="41" name="图片 40"/>
            <p:cNvPicPr>
              <a:picLocks noChangeAspect="1"/>
            </p:cNvPicPr>
            <p:nvPr/>
          </p:nvPicPr>
          <p:blipFill rotWithShape="1">
            <a:blip r:embed="rId3"/>
            <a:srcRect l="68830" t="39363" r="20020" b="39553"/>
            <a:stretch/>
          </p:blipFill>
          <p:spPr>
            <a:xfrm>
              <a:off x="1089837" y="2346022"/>
              <a:ext cx="1391790" cy="1391790"/>
            </a:xfrm>
            <a:prstGeom prst="ellipse">
              <a:avLst/>
            </a:prstGeom>
          </p:spPr>
        </p:pic>
        <p:sp>
          <p:nvSpPr>
            <p:cNvPr id="42" name="文本框 41"/>
            <p:cNvSpPr txBox="1"/>
            <p:nvPr/>
          </p:nvSpPr>
          <p:spPr>
            <a:xfrm>
              <a:off x="1186533" y="2843332"/>
              <a:ext cx="1198399" cy="372539"/>
            </a:xfrm>
            <a:prstGeom prst="rect">
              <a:avLst/>
            </a:prstGeom>
            <a:noFill/>
          </p:spPr>
          <p:txBody>
            <a:bodyPr wrap="none" rtlCol="0">
              <a:spAutoFit/>
            </a:bodyPr>
            <a:lstStyle/>
            <a:p>
              <a:pPr>
                <a:lnSpc>
                  <a:spcPct val="130000"/>
                </a:lnSpc>
                <a:spcBef>
                  <a:spcPts val="600"/>
                </a:spcBef>
              </a:pPr>
              <a:r>
                <a:rPr kumimoji="1" lang="zh-CN" altLang="en-US" sz="1600" kern="0" dirty="0" smtClean="0">
                  <a:latin typeface="微软雅黑" panose="020B0503020204020204" pitchFamily="34" charset="-122"/>
                  <a:ea typeface="微软雅黑" panose="020B0503020204020204" pitchFamily="34" charset="-122"/>
                  <a:cs typeface="+mn-ea"/>
                  <a:sym typeface="+mn-lt"/>
                </a:rPr>
                <a:t>校园卡消费</a:t>
              </a:r>
              <a:endParaRPr kumimoji="1" lang="zh-CN" altLang="en-US" sz="1600" kern="0" dirty="0">
                <a:latin typeface="微软雅黑" panose="020B0503020204020204" pitchFamily="34" charset="-122"/>
                <a:ea typeface="微软雅黑" panose="020B0503020204020204" pitchFamily="34" charset="-122"/>
                <a:cs typeface="+mn-ea"/>
                <a:sym typeface="+mn-lt"/>
              </a:endParaRPr>
            </a:p>
          </p:txBody>
        </p:sp>
        <p:sp>
          <p:nvSpPr>
            <p:cNvPr id="43" name="文本框 42"/>
            <p:cNvSpPr txBox="1"/>
            <p:nvPr/>
          </p:nvSpPr>
          <p:spPr>
            <a:xfrm>
              <a:off x="878305" y="1828800"/>
              <a:ext cx="184731" cy="332399"/>
            </a:xfrm>
            <a:prstGeom prst="rect">
              <a:avLst/>
            </a:prstGeom>
            <a:noFill/>
          </p:spPr>
          <p:txBody>
            <a:bodyPr wrap="none" rtlCol="0">
              <a:spAutoFit/>
            </a:bodyPr>
            <a:lstStyle/>
            <a:p>
              <a:pPr>
                <a:lnSpc>
                  <a:spcPct val="130000"/>
                </a:lnSpc>
                <a:spcBef>
                  <a:spcPts val="600"/>
                </a:spcBef>
              </a:pPr>
              <a:endParaRPr kumimoji="1" lang="zh-CN" altLang="en-US" sz="1200" kern="0" dirty="0">
                <a:latin typeface="微软雅黑" panose="020B0503020204020204" pitchFamily="34" charset="-122"/>
                <a:ea typeface="微软雅黑" panose="020B0503020204020204" pitchFamily="34" charset="-122"/>
                <a:cs typeface="+mn-ea"/>
                <a:sym typeface="+mn-lt"/>
              </a:endParaRPr>
            </a:p>
          </p:txBody>
        </p:sp>
      </p:grpSp>
      <p:sp>
        <p:nvSpPr>
          <p:cNvPr id="2" name="Oval 1"/>
          <p:cNvSpPr/>
          <p:nvPr/>
        </p:nvSpPr>
        <p:spPr>
          <a:xfrm>
            <a:off x="5390961" y="4367117"/>
            <a:ext cx="1991972" cy="61757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44" name="Oval 43"/>
          <p:cNvSpPr/>
          <p:nvPr/>
        </p:nvSpPr>
        <p:spPr>
          <a:xfrm>
            <a:off x="5272427" y="583834"/>
            <a:ext cx="2923307" cy="7771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46" name="Oval 45"/>
          <p:cNvSpPr/>
          <p:nvPr/>
        </p:nvSpPr>
        <p:spPr>
          <a:xfrm>
            <a:off x="8659091" y="973301"/>
            <a:ext cx="2923307" cy="7771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47" name="Oval 46"/>
          <p:cNvSpPr/>
          <p:nvPr/>
        </p:nvSpPr>
        <p:spPr>
          <a:xfrm>
            <a:off x="8393396" y="3815740"/>
            <a:ext cx="3548578" cy="137029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48" name="Oval 47"/>
          <p:cNvSpPr/>
          <p:nvPr/>
        </p:nvSpPr>
        <p:spPr>
          <a:xfrm>
            <a:off x="5272429" y="1328901"/>
            <a:ext cx="2909670" cy="2215396"/>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49" name="Oval 48"/>
          <p:cNvSpPr/>
          <p:nvPr/>
        </p:nvSpPr>
        <p:spPr>
          <a:xfrm>
            <a:off x="8692958" y="1661834"/>
            <a:ext cx="2889440" cy="1264198"/>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50" name="Oval 49"/>
          <p:cNvSpPr/>
          <p:nvPr/>
        </p:nvSpPr>
        <p:spPr>
          <a:xfrm>
            <a:off x="8371225" y="5167032"/>
            <a:ext cx="3647756" cy="1512097"/>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53" name="Oval 52"/>
          <p:cNvSpPr/>
          <p:nvPr/>
        </p:nvSpPr>
        <p:spPr>
          <a:xfrm>
            <a:off x="5237258" y="4980766"/>
            <a:ext cx="2345195" cy="172975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54" name="Oval 53"/>
          <p:cNvSpPr/>
          <p:nvPr/>
        </p:nvSpPr>
        <p:spPr>
          <a:xfrm>
            <a:off x="2087660" y="4015567"/>
            <a:ext cx="2886328" cy="172975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4" name="TextBox 3"/>
          <p:cNvSpPr txBox="1"/>
          <p:nvPr/>
        </p:nvSpPr>
        <p:spPr>
          <a:xfrm>
            <a:off x="2489200" y="426614"/>
            <a:ext cx="1323556" cy="525657"/>
          </a:xfrm>
          <a:prstGeom prst="rect">
            <a:avLst/>
          </a:prstGeom>
          <a:noFill/>
        </p:spPr>
        <p:txBody>
          <a:bodyPr wrap="square" rtlCol="0">
            <a:spAutoFit/>
          </a:bodyPr>
          <a:lstStyle/>
          <a:p>
            <a:pPr>
              <a:lnSpc>
                <a:spcPct val="130000"/>
              </a:lnSpc>
              <a:spcBef>
                <a:spcPts val="600"/>
              </a:spcBef>
            </a:pPr>
            <a:r>
              <a:rPr lang="zh-CN" altLang="en-US" sz="2400" b="1" kern="0" dirty="0" smtClean="0">
                <a:solidFill>
                  <a:srgbClr val="FF0000"/>
                </a:solidFill>
                <a:latin typeface="微软雅黑" panose="020B0503020204020204" pitchFamily="34" charset="-122"/>
                <a:ea typeface="微软雅黑" panose="020B0503020204020204" pitchFamily="34" charset="-122"/>
                <a:cs typeface="+mn-ea"/>
                <a:sym typeface="+mn-lt"/>
              </a:rPr>
              <a:t>第二轮</a:t>
            </a:r>
            <a:endParaRPr lang="en-US" sz="2400" b="1" kern="0" dirty="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55" name="TextBox 54"/>
          <p:cNvSpPr txBox="1"/>
          <p:nvPr/>
        </p:nvSpPr>
        <p:spPr>
          <a:xfrm>
            <a:off x="2489200" y="1000318"/>
            <a:ext cx="1323556" cy="525657"/>
          </a:xfrm>
          <a:prstGeom prst="rect">
            <a:avLst/>
          </a:prstGeom>
          <a:noFill/>
        </p:spPr>
        <p:txBody>
          <a:bodyPr wrap="square" rtlCol="0">
            <a:spAutoFit/>
          </a:bodyPr>
          <a:lstStyle/>
          <a:p>
            <a:pPr>
              <a:lnSpc>
                <a:spcPct val="130000"/>
              </a:lnSpc>
              <a:spcBef>
                <a:spcPts val="600"/>
              </a:spcBef>
            </a:pPr>
            <a:r>
              <a:rPr lang="zh-CN" altLang="en-US" sz="2400" kern="0" dirty="0" smtClean="0">
                <a:solidFill>
                  <a:schemeClr val="accent6"/>
                </a:solidFill>
                <a:latin typeface="微软雅黑" panose="020B0503020204020204" pitchFamily="34" charset="-122"/>
                <a:ea typeface="微软雅黑" panose="020B0503020204020204" pitchFamily="34" charset="-122"/>
                <a:cs typeface="+mn-ea"/>
                <a:sym typeface="+mn-lt"/>
              </a:rPr>
              <a:t>第三轮</a:t>
            </a:r>
            <a:endParaRPr lang="en-US" sz="2400" kern="0" dirty="0">
              <a:solidFill>
                <a:schemeClr val="accent6"/>
              </a:solidFill>
              <a:latin typeface="微软雅黑" panose="020B0503020204020204" pitchFamily="34" charset="-122"/>
              <a:ea typeface="微软雅黑" panose="020B0503020204020204" pitchFamily="34" charset="-122"/>
              <a:cs typeface="+mn-ea"/>
              <a:sym typeface="+mn-lt"/>
            </a:endParaRPr>
          </a:p>
        </p:txBody>
      </p:sp>
      <p:sp>
        <p:nvSpPr>
          <p:cNvPr id="56" name="Oval 55"/>
          <p:cNvSpPr/>
          <p:nvPr/>
        </p:nvSpPr>
        <p:spPr>
          <a:xfrm>
            <a:off x="5389658" y="3796199"/>
            <a:ext cx="1985263" cy="647738"/>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83533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dissolve">
                                      <p:cBhvr>
                                        <p:cTn id="10" dur="500"/>
                                        <p:tgtEl>
                                          <p:spTgt spid="4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dissolve">
                                      <p:cBhvr>
                                        <p:cTn id="16" dur="500"/>
                                        <p:tgtEl>
                                          <p:spTgt spid="4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dissolve">
                                      <p:cBhvr>
                                        <p:cTn id="19" dur="500"/>
                                        <p:tgtEl>
                                          <p:spTgt spid="46"/>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dissolve">
                                      <p:cBhvr>
                                        <p:cTn id="24" dur="500"/>
                                        <p:tgtEl>
                                          <p:spTgt spid="55"/>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dissolve">
                                      <p:cBhvr>
                                        <p:cTn id="27" dur="500"/>
                                        <p:tgtEl>
                                          <p:spTgt spid="48"/>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dissolve">
                                      <p:cBhvr>
                                        <p:cTn id="30" dur="500"/>
                                        <p:tgtEl>
                                          <p:spTgt spid="49"/>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dissolve">
                                      <p:cBhvr>
                                        <p:cTn id="33" dur="500"/>
                                        <p:tgtEl>
                                          <p:spTgt spid="50"/>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dissolve">
                                      <p:cBhvr>
                                        <p:cTn id="36" dur="500"/>
                                        <p:tgtEl>
                                          <p:spTgt spid="53"/>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dissolve">
                                      <p:cBhvr>
                                        <p:cTn id="39" dur="500"/>
                                        <p:tgtEl>
                                          <p:spTgt spid="54"/>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dissolve">
                                      <p:cBhvr>
                                        <p:cTn id="4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4" grpId="0" animBg="1"/>
      <p:bldP spid="46" grpId="0" animBg="1"/>
      <p:bldP spid="47" grpId="0" animBg="1"/>
      <p:bldP spid="48" grpId="0" animBg="1"/>
      <p:bldP spid="49" grpId="0" animBg="1"/>
      <p:bldP spid="50" grpId="0" animBg="1"/>
      <p:bldP spid="53" grpId="0" animBg="1"/>
      <p:bldP spid="54" grpId="0" animBg="1"/>
      <p:bldP spid="4" grpId="0"/>
      <p:bldP spid="55" grpId="0"/>
      <p:bldP spid="5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smtClean="0"/>
              <a:t>TWO</a:t>
            </a:r>
            <a:r>
              <a:rPr kumimoji="1" lang="zh-CN" altLang="en-US" dirty="0" smtClean="0"/>
              <a:t> 特征提取</a:t>
            </a:r>
            <a:endParaRPr kumimoji="1" lang="zh-CN" altLang="en-US" dirty="0"/>
          </a:p>
        </p:txBody>
      </p:sp>
      <p:sp>
        <p:nvSpPr>
          <p:cNvPr id="10" name="矩形 9"/>
          <p:cNvSpPr/>
          <p:nvPr/>
        </p:nvSpPr>
        <p:spPr>
          <a:xfrm>
            <a:off x="950377" y="1283236"/>
            <a:ext cx="7027092" cy="5373779"/>
          </a:xfrm>
          <a:prstGeom prst="rect">
            <a:avLst/>
          </a:prstGeom>
        </p:spPr>
        <p:txBody>
          <a:bodyPr wrap="square">
            <a:spAutoFit/>
          </a:bodyPr>
          <a:lstStyle/>
          <a:p>
            <a:pPr marL="285750" indent="-285750">
              <a:lnSpc>
                <a:spcPct val="130000"/>
              </a:lnSpc>
              <a:buFont typeface="Arial" charset="0"/>
              <a:buChar char="•"/>
            </a:pPr>
            <a:r>
              <a:rPr lang="zh-CN" altLang="en-US" sz="2000" dirty="0">
                <a:solidFill>
                  <a:srgbClr val="000000">
                    <a:lumMod val="50000"/>
                    <a:lumOff val="50000"/>
                  </a:srgbClr>
                </a:solidFill>
                <a:latin typeface="微软雅黑" charset="0"/>
                <a:ea typeface="微软雅黑" charset="0"/>
              </a:rPr>
              <a:t>消费总额或者</a:t>
            </a:r>
            <a:r>
              <a:rPr lang="zh-CN" altLang="en-US" sz="2000" dirty="0" smtClean="0">
                <a:solidFill>
                  <a:srgbClr val="000000">
                    <a:lumMod val="50000"/>
                    <a:lumOff val="50000"/>
                  </a:srgbClr>
                </a:solidFill>
                <a:latin typeface="微软雅黑" charset="0"/>
                <a:ea typeface="微软雅黑" charset="0"/>
              </a:rPr>
              <a:t>计数等指标除</a:t>
            </a:r>
            <a:r>
              <a:rPr lang="zh-CN" altLang="en-US" sz="2000" dirty="0">
                <a:solidFill>
                  <a:srgbClr val="000000">
                    <a:lumMod val="50000"/>
                    <a:lumOff val="50000"/>
                  </a:srgbClr>
                </a:solidFill>
                <a:latin typeface="微软雅黑" charset="0"/>
                <a:ea typeface="微软雅黑" charset="0"/>
              </a:rPr>
              <a:t>以活跃</a:t>
            </a:r>
            <a:r>
              <a:rPr lang="zh-CN" altLang="en-US" sz="2000" dirty="0" smtClean="0">
                <a:solidFill>
                  <a:srgbClr val="000000">
                    <a:lumMod val="50000"/>
                    <a:lumOff val="50000"/>
                  </a:srgbClr>
                </a:solidFill>
                <a:latin typeface="微软雅黑" charset="0"/>
                <a:ea typeface="微软雅黑" charset="0"/>
              </a:rPr>
              <a:t>天数</a:t>
            </a:r>
            <a:endParaRPr lang="en-US" altLang="zh-CN" sz="2000" dirty="0" smtClean="0">
              <a:solidFill>
                <a:srgbClr val="000000">
                  <a:lumMod val="50000"/>
                  <a:lumOff val="50000"/>
                </a:srgbClr>
              </a:solidFill>
              <a:latin typeface="微软雅黑" charset="0"/>
              <a:ea typeface="微软雅黑" charset="0"/>
            </a:endParaRPr>
          </a:p>
          <a:p>
            <a:pPr marL="742939" lvl="1" indent="-285750">
              <a:lnSpc>
                <a:spcPct val="130000"/>
              </a:lnSpc>
              <a:buFont typeface="Arial" charset="0"/>
              <a:buChar char="•"/>
            </a:pPr>
            <a:r>
              <a:rPr lang="zh-CN" altLang="en-US" sz="1600" dirty="0" smtClean="0">
                <a:solidFill>
                  <a:srgbClr val="000000">
                    <a:lumMod val="50000"/>
                    <a:lumOff val="50000"/>
                  </a:srgbClr>
                </a:solidFill>
                <a:latin typeface="微软雅黑" charset="0"/>
                <a:ea typeface="微软雅黑" charset="0"/>
              </a:rPr>
              <a:t>活跃天数指的是用户有记录的天数，不同用户活跃天数差别很大，所以除以活跃天数会使得特征更加公平</a:t>
            </a:r>
            <a:endParaRPr lang="en-US" altLang="zh-CN" sz="1600" dirty="0">
              <a:solidFill>
                <a:srgbClr val="000000">
                  <a:lumMod val="50000"/>
                  <a:lumOff val="50000"/>
                </a:srgbClr>
              </a:solidFill>
              <a:latin typeface="微软雅黑" charset="0"/>
              <a:ea typeface="微软雅黑" charset="0"/>
            </a:endParaRPr>
          </a:p>
          <a:p>
            <a:pPr marL="742939" lvl="1" indent="-285750">
              <a:lnSpc>
                <a:spcPct val="130000"/>
              </a:lnSpc>
              <a:buFont typeface="Arial" charset="0"/>
              <a:buChar char="•"/>
            </a:pPr>
            <a:endParaRPr lang="en-US" altLang="zh-CN" sz="2000" dirty="0" smtClean="0">
              <a:solidFill>
                <a:srgbClr val="000000">
                  <a:lumMod val="50000"/>
                  <a:lumOff val="50000"/>
                </a:srgbClr>
              </a:solidFill>
              <a:latin typeface="微软雅黑" charset="0"/>
              <a:ea typeface="微软雅黑" charset="0"/>
            </a:endParaRPr>
          </a:p>
          <a:p>
            <a:pPr marL="285750" indent="-285750">
              <a:lnSpc>
                <a:spcPct val="130000"/>
              </a:lnSpc>
              <a:buFont typeface="Arial" charset="0"/>
              <a:buChar char="•"/>
            </a:pPr>
            <a:r>
              <a:rPr lang="zh-CN" altLang="en-US" sz="2000" dirty="0" smtClean="0">
                <a:solidFill>
                  <a:srgbClr val="000000">
                    <a:lumMod val="50000"/>
                    <a:lumOff val="50000"/>
                  </a:srgbClr>
                </a:solidFill>
                <a:latin typeface="微软雅黑" charset="0"/>
                <a:ea typeface="微软雅黑" charset="0"/>
              </a:rPr>
              <a:t>用户在本学院消费排名（倒序）乘以成绩排名（正序）</a:t>
            </a:r>
            <a:endParaRPr lang="en-US" altLang="zh-CN" sz="2000" dirty="0" smtClean="0">
              <a:solidFill>
                <a:srgbClr val="000000">
                  <a:lumMod val="50000"/>
                  <a:lumOff val="50000"/>
                </a:srgbClr>
              </a:solidFill>
              <a:latin typeface="微软雅黑" charset="0"/>
              <a:ea typeface="微软雅黑" charset="0"/>
            </a:endParaRPr>
          </a:p>
          <a:p>
            <a:pPr marL="285750" indent="-285750">
              <a:lnSpc>
                <a:spcPct val="130000"/>
              </a:lnSpc>
              <a:buFont typeface="Arial" charset="0"/>
              <a:buChar char="•"/>
            </a:pPr>
            <a:endParaRPr lang="en-US" altLang="zh-CN" sz="2000" dirty="0">
              <a:solidFill>
                <a:srgbClr val="000000">
                  <a:lumMod val="50000"/>
                  <a:lumOff val="50000"/>
                </a:srgbClr>
              </a:solidFill>
              <a:latin typeface="微软雅黑" charset="0"/>
              <a:ea typeface="微软雅黑" charset="0"/>
            </a:endParaRPr>
          </a:p>
          <a:p>
            <a:pPr marL="285750" indent="-285750">
              <a:lnSpc>
                <a:spcPct val="130000"/>
              </a:lnSpc>
              <a:buFont typeface="Arial" charset="0"/>
              <a:buChar char="•"/>
            </a:pPr>
            <a:r>
              <a:rPr lang="zh-CN" altLang="en-US" dirty="0" smtClean="0">
                <a:solidFill>
                  <a:srgbClr val="000000">
                    <a:lumMod val="50000"/>
                    <a:lumOff val="50000"/>
                  </a:srgbClr>
                </a:solidFill>
                <a:latin typeface="微软雅黑" charset="0"/>
                <a:ea typeface="微软雅黑" charset="0"/>
              </a:rPr>
              <a:t>用户不同种类的消费额除以消费总额（比如食堂消费除以总消费，反映用户不同消费种类的占比）</a:t>
            </a:r>
            <a:endParaRPr lang="en-US" altLang="zh-CN" dirty="0" smtClean="0">
              <a:solidFill>
                <a:srgbClr val="000000">
                  <a:lumMod val="50000"/>
                  <a:lumOff val="50000"/>
                </a:srgbClr>
              </a:solidFill>
              <a:latin typeface="微软雅黑" charset="0"/>
              <a:ea typeface="微软雅黑" charset="0"/>
            </a:endParaRPr>
          </a:p>
          <a:p>
            <a:pPr marL="285750" indent="-285750">
              <a:lnSpc>
                <a:spcPct val="130000"/>
              </a:lnSpc>
              <a:buFont typeface="Arial" charset="0"/>
              <a:buChar char="•"/>
            </a:pPr>
            <a:endParaRPr lang="en-US" altLang="zh-CN" dirty="0" smtClean="0">
              <a:solidFill>
                <a:srgbClr val="000000">
                  <a:lumMod val="50000"/>
                  <a:lumOff val="50000"/>
                </a:srgbClr>
              </a:solidFill>
              <a:latin typeface="微软雅黑" charset="0"/>
              <a:ea typeface="微软雅黑" charset="0"/>
            </a:endParaRPr>
          </a:p>
          <a:p>
            <a:pPr marL="285750" indent="-285750">
              <a:lnSpc>
                <a:spcPct val="130000"/>
              </a:lnSpc>
              <a:buFont typeface="Arial" charset="0"/>
              <a:buChar char="•"/>
            </a:pPr>
            <a:r>
              <a:rPr lang="zh-CN" altLang="en-US" dirty="0" smtClean="0">
                <a:solidFill>
                  <a:srgbClr val="000000">
                    <a:lumMod val="50000"/>
                    <a:lumOff val="50000"/>
                  </a:srgbClr>
                </a:solidFill>
                <a:latin typeface="微软雅黑" charset="0"/>
                <a:ea typeface="微软雅黑" charset="0"/>
              </a:rPr>
              <a:t>周末消费的平均值减非周末消费的平均值</a:t>
            </a:r>
            <a:endParaRPr lang="en-US" altLang="zh-CN" dirty="0" smtClean="0">
              <a:solidFill>
                <a:srgbClr val="000000">
                  <a:lumMod val="50000"/>
                  <a:lumOff val="50000"/>
                </a:srgbClr>
              </a:solidFill>
              <a:latin typeface="微软雅黑" charset="0"/>
              <a:ea typeface="微软雅黑" charset="0"/>
            </a:endParaRPr>
          </a:p>
          <a:p>
            <a:pPr marL="285750" indent="-285750">
              <a:lnSpc>
                <a:spcPct val="130000"/>
              </a:lnSpc>
              <a:buFont typeface="Arial" charset="0"/>
              <a:buChar char="•"/>
            </a:pPr>
            <a:endParaRPr lang="en-US" altLang="zh-CN" dirty="0">
              <a:solidFill>
                <a:srgbClr val="000000">
                  <a:lumMod val="50000"/>
                  <a:lumOff val="50000"/>
                </a:srgbClr>
              </a:solidFill>
              <a:latin typeface="微软雅黑" charset="0"/>
              <a:ea typeface="微软雅黑" charset="0"/>
            </a:endParaRPr>
          </a:p>
          <a:p>
            <a:pPr marL="285750" indent="-285750">
              <a:lnSpc>
                <a:spcPct val="130000"/>
              </a:lnSpc>
              <a:buFont typeface="Arial" charset="0"/>
              <a:buChar char="•"/>
            </a:pPr>
            <a:r>
              <a:rPr lang="zh-CN" altLang="en-US" dirty="0" smtClean="0">
                <a:solidFill>
                  <a:srgbClr val="000000">
                    <a:lumMod val="50000"/>
                    <a:lumOff val="50000"/>
                  </a:srgbClr>
                </a:solidFill>
                <a:latin typeface="微软雅黑" charset="0"/>
                <a:ea typeface="微软雅黑" charset="0"/>
              </a:rPr>
              <a:t>“圈存转账”“卡充值”“支付领取”三种充值类特征相加</a:t>
            </a:r>
            <a:endParaRPr lang="en-US" altLang="zh-CN" dirty="0" smtClean="0">
              <a:solidFill>
                <a:srgbClr val="000000">
                  <a:lumMod val="50000"/>
                  <a:lumOff val="50000"/>
                </a:srgbClr>
              </a:solidFill>
              <a:latin typeface="微软雅黑" charset="0"/>
              <a:ea typeface="微软雅黑" charset="0"/>
            </a:endParaRPr>
          </a:p>
          <a:p>
            <a:pPr marL="285750" indent="-285750">
              <a:lnSpc>
                <a:spcPct val="130000"/>
              </a:lnSpc>
              <a:buFont typeface="Arial" charset="0"/>
              <a:buChar char="•"/>
            </a:pPr>
            <a:endParaRPr lang="en-US" altLang="zh-CN" dirty="0">
              <a:solidFill>
                <a:srgbClr val="000000">
                  <a:lumMod val="50000"/>
                  <a:lumOff val="50000"/>
                </a:srgbClr>
              </a:solidFill>
              <a:latin typeface="微软雅黑" charset="0"/>
              <a:ea typeface="微软雅黑" charset="0"/>
            </a:endParaRPr>
          </a:p>
          <a:p>
            <a:pPr marL="285750" indent="-285750">
              <a:lnSpc>
                <a:spcPct val="130000"/>
              </a:lnSpc>
              <a:buFont typeface="Arial" charset="0"/>
              <a:buChar char="•"/>
            </a:pPr>
            <a:r>
              <a:rPr lang="is-IS" altLang="zh-CN" dirty="0" smtClean="0">
                <a:solidFill>
                  <a:srgbClr val="000000">
                    <a:lumMod val="50000"/>
                    <a:lumOff val="50000"/>
                  </a:srgbClr>
                </a:solidFill>
                <a:latin typeface="微软雅黑" charset="0"/>
                <a:ea typeface="微软雅黑" charset="0"/>
              </a:rPr>
              <a:t>…</a:t>
            </a:r>
            <a:endParaRPr lang="en-US" altLang="zh-CN" dirty="0" smtClean="0">
              <a:solidFill>
                <a:srgbClr val="000000">
                  <a:lumMod val="50000"/>
                  <a:lumOff val="50000"/>
                </a:srgbClr>
              </a:solidFill>
              <a:latin typeface="微软雅黑" charset="0"/>
              <a:ea typeface="微软雅黑" charset="0"/>
            </a:endParaRPr>
          </a:p>
        </p:txBody>
      </p:sp>
      <p:sp>
        <p:nvSpPr>
          <p:cNvPr id="7" name="矩形 8"/>
          <p:cNvSpPr/>
          <p:nvPr/>
        </p:nvSpPr>
        <p:spPr>
          <a:xfrm>
            <a:off x="950377" y="684808"/>
            <a:ext cx="4771627" cy="523220"/>
          </a:xfrm>
          <a:prstGeom prst="rect">
            <a:avLst/>
          </a:prstGeom>
        </p:spPr>
        <p:txBody>
          <a:bodyPr wrap="none">
            <a:spAutoFit/>
          </a:bodyPr>
          <a:lstStyle/>
          <a:p>
            <a:r>
              <a:rPr lang="zh-CN" altLang="en-US" sz="2800" b="1" dirty="0" smtClean="0">
                <a:solidFill>
                  <a:srgbClr val="000000"/>
                </a:solidFill>
                <a:latin typeface="Segoe UI"/>
                <a:ea typeface="微软雅黑"/>
              </a:rPr>
              <a:t>特征构造 </a:t>
            </a:r>
            <a:r>
              <a:rPr lang="en-US" altLang="zh-CN" sz="2800" b="1" dirty="0" smtClean="0">
                <a:solidFill>
                  <a:srgbClr val="000000"/>
                </a:solidFill>
                <a:latin typeface="Segoe UI"/>
                <a:ea typeface="微软雅黑"/>
              </a:rPr>
              <a:t>Feature</a:t>
            </a:r>
            <a:r>
              <a:rPr lang="zh-CN" altLang="en-US" sz="2800" b="1" dirty="0" smtClean="0">
                <a:solidFill>
                  <a:srgbClr val="000000"/>
                </a:solidFill>
                <a:latin typeface="Segoe UI"/>
                <a:ea typeface="微软雅黑"/>
              </a:rPr>
              <a:t> </a:t>
            </a:r>
            <a:r>
              <a:rPr lang="en-US" altLang="zh-CN" sz="2800" b="1" dirty="0" smtClean="0">
                <a:solidFill>
                  <a:srgbClr val="000000"/>
                </a:solidFill>
                <a:latin typeface="Segoe UI"/>
                <a:ea typeface="微软雅黑"/>
              </a:rPr>
              <a:t>Construction</a:t>
            </a:r>
            <a:endParaRPr lang="zh-CN" altLang="en-US" sz="2800" b="1" dirty="0">
              <a:solidFill>
                <a:srgbClr val="000000"/>
              </a:solidFill>
              <a:latin typeface="Segoe UI"/>
              <a:ea typeface="微软雅黑"/>
            </a:endParaRPr>
          </a:p>
        </p:txBody>
      </p:sp>
    </p:spTree>
    <p:extLst>
      <p:ext uri="{BB962C8B-B14F-4D97-AF65-F5344CB8AC3E}">
        <p14:creationId xmlns:p14="http://schemas.microsoft.com/office/powerpoint/2010/main" val="213052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663810206"/>
              </p:ext>
            </p:extLst>
          </p:nvPr>
        </p:nvGraphicFramePr>
        <p:xfrm>
          <a:off x="974296" y="1649264"/>
          <a:ext cx="8690209" cy="5003800"/>
        </p:xfrm>
        <a:graphic>
          <a:graphicData uri="http://schemas.openxmlformats.org/drawingml/2006/table">
            <a:tbl>
              <a:tblPr>
                <a:tableStyleId>{5C22544A-7EE6-4342-B048-85BDC9FD1C3A}</a:tableStyleId>
              </a:tblPr>
              <a:tblGrid>
                <a:gridCol w="547650"/>
                <a:gridCol w="4482039"/>
                <a:gridCol w="3660520"/>
              </a:tblGrid>
              <a:tr h="205294">
                <a:tc>
                  <a:txBody>
                    <a:bodyPr/>
                    <a:lstStyle/>
                    <a:p>
                      <a:pPr algn="ctr" fontAlgn="b"/>
                      <a:r>
                        <a:rPr lang="en-US" sz="1600" u="none" strike="noStrike" dirty="0">
                          <a:effectLst/>
                        </a:rPr>
                        <a:t>1</a:t>
                      </a:r>
                      <a:endParaRPr lang="en-US" sz="1600" b="0" i="0" u="none" strike="noStrike" dirty="0">
                        <a:solidFill>
                          <a:srgbClr val="000000"/>
                        </a:solidFill>
                        <a:effectLst/>
                        <a:latin typeface="DengXian" charset="-122"/>
                      </a:endParaRPr>
                    </a:p>
                  </a:txBody>
                  <a:tcPr marL="5703" marR="5703" marT="5703" marB="0" anchor="b"/>
                </a:tc>
                <a:tc>
                  <a:txBody>
                    <a:bodyPr/>
                    <a:lstStyle/>
                    <a:p>
                      <a:pPr marL="0" algn="ctr" defTabSz="914400" rtl="0" eaLnBrk="1" fontAlgn="b" latinLnBrk="0" hangingPunct="1"/>
                      <a:r>
                        <a:rPr lang="zh-CN" altLang="en-US" sz="1600" u="none" strike="noStrike" kern="1200" dirty="0">
                          <a:solidFill>
                            <a:schemeClr val="dk1"/>
                          </a:solidFill>
                          <a:effectLst/>
                          <a:latin typeface="+mn-lt"/>
                          <a:ea typeface="+mn-ea"/>
                          <a:cs typeface="+mn-cs"/>
                        </a:rPr>
                        <a:t>是否曾更换校园卡</a:t>
                      </a:r>
                    </a:p>
                  </a:txBody>
                  <a:tcPr marL="6350" marR="6350" marT="6350" marB="0" anchor="b"/>
                </a:tc>
                <a:tc>
                  <a:txBody>
                    <a:bodyPr/>
                    <a:lstStyle/>
                    <a:p>
                      <a:pPr marL="0" algn="ctr" defTabSz="914400" rtl="0" eaLnBrk="1" fontAlgn="b" latinLnBrk="0" hangingPunct="1"/>
                      <a:r>
                        <a:rPr lang="en-US" sz="1600" u="none" strike="noStrike" kern="1200" dirty="0" err="1">
                          <a:solidFill>
                            <a:schemeClr val="dk1"/>
                          </a:solidFill>
                          <a:effectLst/>
                          <a:latin typeface="+mn-lt"/>
                          <a:ea typeface="+mn-ea"/>
                          <a:cs typeface="+mn-cs"/>
                        </a:rPr>
                        <a:t>if_change_card</a:t>
                      </a:r>
                      <a:endParaRPr lang="en-US" sz="1600" u="none" strike="noStrike" kern="1200" dirty="0">
                        <a:solidFill>
                          <a:schemeClr val="dk1"/>
                        </a:solidFill>
                        <a:effectLst/>
                        <a:latin typeface="+mn-lt"/>
                        <a:ea typeface="+mn-ea"/>
                        <a:cs typeface="+mn-cs"/>
                      </a:endParaRPr>
                    </a:p>
                  </a:txBody>
                  <a:tcPr marL="6350" marR="6350" marT="6350" marB="0" anchor="b"/>
                </a:tc>
              </a:tr>
              <a:tr h="205294">
                <a:tc>
                  <a:txBody>
                    <a:bodyPr/>
                    <a:lstStyle/>
                    <a:p>
                      <a:pPr algn="ctr" fontAlgn="b"/>
                      <a:r>
                        <a:rPr lang="is-IS" sz="1600" u="none" strike="noStrike" dirty="0">
                          <a:effectLst/>
                        </a:rPr>
                        <a:t>2</a:t>
                      </a:r>
                      <a:endParaRPr lang="is-IS" sz="1600" b="0" i="0" u="none" strike="noStrike" dirty="0">
                        <a:solidFill>
                          <a:srgbClr val="000000"/>
                        </a:solidFill>
                        <a:effectLst/>
                        <a:latin typeface="DengXian" charset="-122"/>
                      </a:endParaRPr>
                    </a:p>
                  </a:txBody>
                  <a:tcPr marL="5703" marR="5703" marT="5703" marB="0" anchor="b"/>
                </a:tc>
                <a:tc>
                  <a:txBody>
                    <a:bodyPr/>
                    <a:lstStyle/>
                    <a:p>
                      <a:pPr marL="0" algn="ctr" defTabSz="914400" rtl="0" eaLnBrk="1" fontAlgn="b" latinLnBrk="0" hangingPunct="1"/>
                      <a:r>
                        <a:rPr lang="zh-CN" altLang="en-US" sz="1600" u="none" strike="noStrike" kern="1200" dirty="0">
                          <a:solidFill>
                            <a:schemeClr val="dk1"/>
                          </a:solidFill>
                          <a:effectLst/>
                          <a:latin typeface="+mn-lt"/>
                          <a:ea typeface="+mn-ea"/>
                          <a:cs typeface="+mn-cs"/>
                        </a:rPr>
                        <a:t>每天总消费在</a:t>
                      </a:r>
                      <a:r>
                        <a:rPr lang="en-US" altLang="zh-CN" sz="1600" u="none" strike="noStrike" kern="1200" dirty="0">
                          <a:solidFill>
                            <a:schemeClr val="dk1"/>
                          </a:solidFill>
                          <a:effectLst/>
                          <a:latin typeface="+mn-lt"/>
                          <a:ea typeface="+mn-ea"/>
                          <a:cs typeface="+mn-cs"/>
                        </a:rPr>
                        <a:t>0-10</a:t>
                      </a:r>
                      <a:r>
                        <a:rPr lang="zh-CN" altLang="en-US" sz="1600" u="none" strike="noStrike" kern="1200" dirty="0">
                          <a:solidFill>
                            <a:schemeClr val="dk1"/>
                          </a:solidFill>
                          <a:effectLst/>
                          <a:latin typeface="+mn-lt"/>
                          <a:ea typeface="+mn-ea"/>
                          <a:cs typeface="+mn-cs"/>
                        </a:rPr>
                        <a:t>元范围的次数</a:t>
                      </a:r>
                      <a:r>
                        <a:rPr lang="en-US" altLang="zh-CN" sz="1600" u="none" strike="noStrike" kern="1200" dirty="0">
                          <a:solidFill>
                            <a:schemeClr val="dk1"/>
                          </a:solidFill>
                          <a:effectLst/>
                          <a:latin typeface="+mn-lt"/>
                          <a:ea typeface="+mn-ea"/>
                          <a:cs typeface="+mn-cs"/>
                        </a:rPr>
                        <a:t>/</a:t>
                      </a:r>
                      <a:r>
                        <a:rPr lang="zh-CN" altLang="en-US" sz="1600" u="none" strike="noStrike" kern="1200" dirty="0">
                          <a:solidFill>
                            <a:schemeClr val="dk1"/>
                          </a:solidFill>
                          <a:effectLst/>
                          <a:latin typeface="+mn-lt"/>
                          <a:ea typeface="+mn-ea"/>
                          <a:cs typeface="+mn-cs"/>
                        </a:rPr>
                        <a:t>活跃天数</a:t>
                      </a:r>
                    </a:p>
                  </a:txBody>
                  <a:tcPr marL="6350" marR="6350" marT="6350" marB="0" anchor="b"/>
                </a:tc>
                <a:tc>
                  <a:txBody>
                    <a:bodyPr/>
                    <a:lstStyle/>
                    <a:p>
                      <a:pPr marL="0" algn="ctr" defTabSz="914400" rtl="0" eaLnBrk="1" fontAlgn="b" latinLnBrk="0" hangingPunct="1"/>
                      <a:r>
                        <a:rPr lang="en-US" sz="1600" u="none" strike="noStrike" kern="1200" dirty="0">
                          <a:solidFill>
                            <a:schemeClr val="dk1"/>
                          </a:solidFill>
                          <a:effectLst/>
                          <a:latin typeface="+mn-lt"/>
                          <a:ea typeface="+mn-ea"/>
                          <a:cs typeface="+mn-cs"/>
                        </a:rPr>
                        <a:t>consumeDayOver_0</a:t>
                      </a:r>
                    </a:p>
                  </a:txBody>
                  <a:tcPr marL="6350" marR="6350" marT="6350" marB="0" anchor="b"/>
                </a:tc>
              </a:tr>
              <a:tr h="205294">
                <a:tc>
                  <a:txBody>
                    <a:bodyPr/>
                    <a:lstStyle/>
                    <a:p>
                      <a:pPr algn="ctr" fontAlgn="b"/>
                      <a:r>
                        <a:rPr lang="en-US" sz="1600" u="none" strike="noStrike" dirty="0">
                          <a:effectLst/>
                        </a:rPr>
                        <a:t>3</a:t>
                      </a:r>
                      <a:endParaRPr lang="en-US" sz="1600" b="0" i="0" u="none" strike="noStrike" dirty="0">
                        <a:solidFill>
                          <a:srgbClr val="000000"/>
                        </a:solidFill>
                        <a:effectLst/>
                        <a:latin typeface="DengXian" charset="-122"/>
                      </a:endParaRPr>
                    </a:p>
                  </a:txBody>
                  <a:tcPr marL="5703" marR="5703" marT="5703" marB="0" anchor="b"/>
                </a:tc>
                <a:tc>
                  <a:txBody>
                    <a:bodyPr/>
                    <a:lstStyle/>
                    <a:p>
                      <a:pPr marL="0" algn="ctr" defTabSz="914400" rtl="0" eaLnBrk="1" fontAlgn="b" latinLnBrk="0" hangingPunct="1"/>
                      <a:r>
                        <a:rPr lang="zh-CN" altLang="en-US" sz="1600" u="none" strike="noStrike" kern="1200" dirty="0">
                          <a:solidFill>
                            <a:schemeClr val="dk1"/>
                          </a:solidFill>
                          <a:effectLst/>
                          <a:latin typeface="+mn-lt"/>
                          <a:ea typeface="+mn-ea"/>
                          <a:cs typeface="+mn-cs"/>
                        </a:rPr>
                        <a:t>每日</a:t>
                      </a:r>
                      <a:r>
                        <a:rPr lang="en-US" altLang="zh-CN" sz="1600" u="none" strike="noStrike" kern="1200" dirty="0">
                          <a:solidFill>
                            <a:schemeClr val="dk1"/>
                          </a:solidFill>
                          <a:effectLst/>
                          <a:latin typeface="+mn-lt"/>
                          <a:ea typeface="+mn-ea"/>
                          <a:cs typeface="+mn-cs"/>
                        </a:rPr>
                        <a:t>7</a:t>
                      </a:r>
                      <a:r>
                        <a:rPr lang="zh-CN" altLang="en-US" sz="1600" u="none" strike="noStrike" kern="1200" dirty="0">
                          <a:solidFill>
                            <a:schemeClr val="dk1"/>
                          </a:solidFill>
                          <a:effectLst/>
                          <a:latin typeface="+mn-lt"/>
                          <a:ea typeface="+mn-ea"/>
                          <a:cs typeface="+mn-cs"/>
                        </a:rPr>
                        <a:t>点</a:t>
                      </a:r>
                      <a:r>
                        <a:rPr lang="en-US" altLang="zh-CN" sz="1600" u="none" strike="noStrike" kern="1200" dirty="0">
                          <a:solidFill>
                            <a:schemeClr val="dk1"/>
                          </a:solidFill>
                          <a:effectLst/>
                          <a:latin typeface="+mn-lt"/>
                          <a:ea typeface="+mn-ea"/>
                          <a:cs typeface="+mn-cs"/>
                        </a:rPr>
                        <a:t>-8</a:t>
                      </a:r>
                      <a:r>
                        <a:rPr lang="zh-CN" altLang="en-US" sz="1600" u="none" strike="noStrike" kern="1200" dirty="0">
                          <a:solidFill>
                            <a:schemeClr val="dk1"/>
                          </a:solidFill>
                          <a:effectLst/>
                          <a:latin typeface="+mn-lt"/>
                          <a:ea typeface="+mn-ea"/>
                          <a:cs typeface="+mn-cs"/>
                        </a:rPr>
                        <a:t>点消费的总额</a:t>
                      </a:r>
                      <a:r>
                        <a:rPr lang="en-US" altLang="zh-CN" sz="1600" u="none" strike="noStrike" kern="1200" dirty="0">
                          <a:solidFill>
                            <a:schemeClr val="dk1"/>
                          </a:solidFill>
                          <a:effectLst/>
                          <a:latin typeface="+mn-lt"/>
                          <a:ea typeface="+mn-ea"/>
                          <a:cs typeface="+mn-cs"/>
                        </a:rPr>
                        <a:t>/</a:t>
                      </a:r>
                      <a:r>
                        <a:rPr lang="zh-CN" altLang="en-US" sz="1600" u="none" strike="noStrike" kern="1200" dirty="0">
                          <a:solidFill>
                            <a:schemeClr val="dk1"/>
                          </a:solidFill>
                          <a:effectLst/>
                          <a:latin typeface="+mn-lt"/>
                          <a:ea typeface="+mn-ea"/>
                          <a:cs typeface="+mn-cs"/>
                        </a:rPr>
                        <a:t>活跃天数</a:t>
                      </a:r>
                    </a:p>
                  </a:txBody>
                  <a:tcPr marL="6350" marR="6350" marT="6350" marB="0" anchor="b"/>
                </a:tc>
                <a:tc>
                  <a:txBody>
                    <a:bodyPr/>
                    <a:lstStyle/>
                    <a:p>
                      <a:pPr marL="0" algn="ctr" defTabSz="914400" rtl="0" eaLnBrk="1" fontAlgn="b" latinLnBrk="0" hangingPunct="1"/>
                      <a:r>
                        <a:rPr lang="en-US" sz="1600" u="none" strike="noStrike" kern="1200" dirty="0">
                          <a:solidFill>
                            <a:schemeClr val="dk1"/>
                          </a:solidFill>
                          <a:effectLst/>
                          <a:latin typeface="+mn-lt"/>
                          <a:ea typeface="+mn-ea"/>
                          <a:cs typeface="+mn-cs"/>
                        </a:rPr>
                        <a:t>hour_07_sum_per_day</a:t>
                      </a:r>
                    </a:p>
                  </a:txBody>
                  <a:tcPr marL="6350" marR="6350" marT="6350" marB="0" anchor="b"/>
                </a:tc>
              </a:tr>
              <a:tr h="205294">
                <a:tc>
                  <a:txBody>
                    <a:bodyPr/>
                    <a:lstStyle/>
                    <a:p>
                      <a:pPr algn="ctr" fontAlgn="b"/>
                      <a:r>
                        <a:rPr lang="en-US" sz="1600" u="none" strike="noStrike" dirty="0">
                          <a:effectLst/>
                        </a:rPr>
                        <a:t>4</a:t>
                      </a:r>
                      <a:endParaRPr lang="en-US" sz="1600" b="0" i="0" u="none" strike="noStrike" dirty="0">
                        <a:solidFill>
                          <a:srgbClr val="000000"/>
                        </a:solidFill>
                        <a:effectLst/>
                        <a:latin typeface="DengXian" charset="-122"/>
                      </a:endParaRPr>
                    </a:p>
                  </a:txBody>
                  <a:tcPr marL="5703" marR="5703" marT="5703" marB="0" anchor="b"/>
                </a:tc>
                <a:tc>
                  <a:txBody>
                    <a:bodyPr/>
                    <a:lstStyle/>
                    <a:p>
                      <a:pPr marL="0" algn="ctr" defTabSz="914400" rtl="0" eaLnBrk="1" fontAlgn="b" latinLnBrk="0" hangingPunct="1"/>
                      <a:r>
                        <a:rPr lang="zh-CN" altLang="en-US" sz="1600" u="none" strike="noStrike" kern="1200" dirty="0">
                          <a:solidFill>
                            <a:schemeClr val="dk1"/>
                          </a:solidFill>
                          <a:effectLst/>
                          <a:latin typeface="+mn-lt"/>
                          <a:ea typeface="+mn-ea"/>
                          <a:cs typeface="+mn-cs"/>
                        </a:rPr>
                        <a:t>成绩排名乘以消费排名的值</a:t>
                      </a:r>
                    </a:p>
                  </a:txBody>
                  <a:tcPr marL="6350" marR="6350" marT="6350" marB="0" anchor="b"/>
                </a:tc>
                <a:tc>
                  <a:txBody>
                    <a:bodyPr/>
                    <a:lstStyle/>
                    <a:p>
                      <a:pPr marL="0" algn="ctr" defTabSz="914400" rtl="0" eaLnBrk="1" fontAlgn="b" latinLnBrk="0" hangingPunct="1"/>
                      <a:r>
                        <a:rPr lang="en-US" sz="1600" u="none" strike="noStrike" kern="1200" dirty="0" err="1">
                          <a:solidFill>
                            <a:schemeClr val="dk1"/>
                          </a:solidFill>
                          <a:effectLst/>
                          <a:latin typeface="+mn-lt"/>
                          <a:ea typeface="+mn-ea"/>
                          <a:cs typeface="+mn-cs"/>
                        </a:rPr>
                        <a:t>rank_score_consume</a:t>
                      </a:r>
                      <a:endParaRPr lang="en-US" sz="1600" u="none" strike="noStrike" kern="1200" dirty="0">
                        <a:solidFill>
                          <a:schemeClr val="dk1"/>
                        </a:solidFill>
                        <a:effectLst/>
                        <a:latin typeface="+mn-lt"/>
                        <a:ea typeface="+mn-ea"/>
                        <a:cs typeface="+mn-cs"/>
                      </a:endParaRPr>
                    </a:p>
                  </a:txBody>
                  <a:tcPr marL="6350" marR="6350" marT="6350" marB="0" anchor="b"/>
                </a:tc>
              </a:tr>
              <a:tr h="205294">
                <a:tc>
                  <a:txBody>
                    <a:bodyPr/>
                    <a:lstStyle/>
                    <a:p>
                      <a:pPr algn="ctr" fontAlgn="b"/>
                      <a:r>
                        <a:rPr lang="en-US" sz="1600" u="none" strike="noStrike" dirty="0">
                          <a:effectLst/>
                        </a:rPr>
                        <a:t>5</a:t>
                      </a:r>
                      <a:endParaRPr lang="en-US" sz="1600" b="0" i="0" u="none" strike="noStrike" dirty="0">
                        <a:solidFill>
                          <a:srgbClr val="000000"/>
                        </a:solidFill>
                        <a:effectLst/>
                        <a:latin typeface="DengXian" charset="-122"/>
                      </a:endParaRPr>
                    </a:p>
                  </a:txBody>
                  <a:tcPr marL="5703" marR="5703" marT="5703" marB="0" anchor="b"/>
                </a:tc>
                <a:tc>
                  <a:txBody>
                    <a:bodyPr/>
                    <a:lstStyle/>
                    <a:p>
                      <a:pPr marL="0" algn="ctr" defTabSz="914400" rtl="0" eaLnBrk="1" fontAlgn="b" latinLnBrk="0" hangingPunct="1"/>
                      <a:r>
                        <a:rPr lang="zh-CN" altLang="en-US" sz="1600" u="none" strike="noStrike" kern="1200" dirty="0">
                          <a:solidFill>
                            <a:schemeClr val="dk1"/>
                          </a:solidFill>
                          <a:effectLst/>
                          <a:latin typeface="+mn-lt"/>
                          <a:ea typeface="+mn-ea"/>
                          <a:cs typeface="+mn-cs"/>
                        </a:rPr>
                        <a:t>每日</a:t>
                      </a:r>
                      <a:r>
                        <a:rPr lang="en-US" altLang="zh-CN" sz="1600" u="none" strike="noStrike" kern="1200" dirty="0">
                          <a:solidFill>
                            <a:schemeClr val="dk1"/>
                          </a:solidFill>
                          <a:effectLst/>
                          <a:latin typeface="+mn-lt"/>
                          <a:ea typeface="+mn-ea"/>
                          <a:cs typeface="+mn-cs"/>
                        </a:rPr>
                        <a:t>6</a:t>
                      </a:r>
                      <a:r>
                        <a:rPr lang="zh-CN" altLang="en-US" sz="1600" u="none" strike="noStrike" kern="1200" dirty="0">
                          <a:solidFill>
                            <a:schemeClr val="dk1"/>
                          </a:solidFill>
                          <a:effectLst/>
                          <a:latin typeface="+mn-lt"/>
                          <a:ea typeface="+mn-ea"/>
                          <a:cs typeface="+mn-cs"/>
                        </a:rPr>
                        <a:t>点</a:t>
                      </a:r>
                      <a:r>
                        <a:rPr lang="en-US" altLang="zh-CN" sz="1600" u="none" strike="noStrike" kern="1200" dirty="0">
                          <a:solidFill>
                            <a:schemeClr val="dk1"/>
                          </a:solidFill>
                          <a:effectLst/>
                          <a:latin typeface="+mn-lt"/>
                          <a:ea typeface="+mn-ea"/>
                          <a:cs typeface="+mn-cs"/>
                        </a:rPr>
                        <a:t>-7</a:t>
                      </a:r>
                      <a:r>
                        <a:rPr lang="zh-CN" altLang="en-US" sz="1600" u="none" strike="noStrike" kern="1200" dirty="0">
                          <a:solidFill>
                            <a:schemeClr val="dk1"/>
                          </a:solidFill>
                          <a:effectLst/>
                          <a:latin typeface="+mn-lt"/>
                          <a:ea typeface="+mn-ea"/>
                          <a:cs typeface="+mn-cs"/>
                        </a:rPr>
                        <a:t>点消费的总额</a:t>
                      </a:r>
                      <a:r>
                        <a:rPr lang="en-US" altLang="zh-CN" sz="1600" u="none" strike="noStrike" kern="1200" dirty="0">
                          <a:solidFill>
                            <a:schemeClr val="dk1"/>
                          </a:solidFill>
                          <a:effectLst/>
                          <a:latin typeface="+mn-lt"/>
                          <a:ea typeface="+mn-ea"/>
                          <a:cs typeface="+mn-cs"/>
                        </a:rPr>
                        <a:t>/</a:t>
                      </a:r>
                      <a:r>
                        <a:rPr lang="zh-CN" altLang="en-US" sz="1600" u="none" strike="noStrike" kern="1200" dirty="0">
                          <a:solidFill>
                            <a:schemeClr val="dk1"/>
                          </a:solidFill>
                          <a:effectLst/>
                          <a:latin typeface="+mn-lt"/>
                          <a:ea typeface="+mn-ea"/>
                          <a:cs typeface="+mn-cs"/>
                        </a:rPr>
                        <a:t>活跃天数</a:t>
                      </a:r>
                    </a:p>
                  </a:txBody>
                  <a:tcPr marL="6350" marR="6350" marT="6350" marB="0" anchor="b"/>
                </a:tc>
                <a:tc>
                  <a:txBody>
                    <a:bodyPr/>
                    <a:lstStyle/>
                    <a:p>
                      <a:pPr marL="0" algn="ctr" defTabSz="914400" rtl="0" eaLnBrk="1" fontAlgn="b" latinLnBrk="0" hangingPunct="1"/>
                      <a:r>
                        <a:rPr lang="en-US" sz="1600" u="none" strike="noStrike" kern="1200" dirty="0">
                          <a:solidFill>
                            <a:schemeClr val="dk1"/>
                          </a:solidFill>
                          <a:effectLst/>
                          <a:latin typeface="+mn-lt"/>
                          <a:ea typeface="+mn-ea"/>
                          <a:cs typeface="+mn-cs"/>
                        </a:rPr>
                        <a:t>hour_06_sum_per_day</a:t>
                      </a:r>
                    </a:p>
                  </a:txBody>
                  <a:tcPr marL="6350" marR="6350" marT="6350" marB="0" anchor="b"/>
                </a:tc>
              </a:tr>
              <a:tr h="205294">
                <a:tc>
                  <a:txBody>
                    <a:bodyPr/>
                    <a:lstStyle/>
                    <a:p>
                      <a:pPr algn="ctr" fontAlgn="b"/>
                      <a:r>
                        <a:rPr lang="en-US" sz="1600" u="none" strike="noStrike" dirty="0">
                          <a:effectLst/>
                        </a:rPr>
                        <a:t>6</a:t>
                      </a:r>
                      <a:endParaRPr lang="en-US" sz="1600" b="0" i="0" u="none" strike="noStrike" dirty="0">
                        <a:solidFill>
                          <a:srgbClr val="000000"/>
                        </a:solidFill>
                        <a:effectLst/>
                        <a:latin typeface="DengXian" charset="-122"/>
                      </a:endParaRPr>
                    </a:p>
                  </a:txBody>
                  <a:tcPr marL="5703" marR="5703" marT="5703" marB="0" anchor="b"/>
                </a:tc>
                <a:tc>
                  <a:txBody>
                    <a:bodyPr/>
                    <a:lstStyle/>
                    <a:p>
                      <a:pPr marL="0" algn="ctr" defTabSz="914400" rtl="0" eaLnBrk="1" fontAlgn="b" latinLnBrk="0" hangingPunct="1"/>
                      <a:r>
                        <a:rPr lang="zh-CN" altLang="en-US" sz="1600" u="none" strike="noStrike" kern="1200" dirty="0">
                          <a:solidFill>
                            <a:schemeClr val="dk1"/>
                          </a:solidFill>
                          <a:effectLst/>
                          <a:latin typeface="+mn-lt"/>
                          <a:ea typeface="+mn-ea"/>
                          <a:cs typeface="+mn-cs"/>
                        </a:rPr>
                        <a:t>该学生所在学院获</a:t>
                      </a:r>
                      <a:r>
                        <a:rPr lang="en-US" altLang="zh-CN" sz="1600" u="none" strike="noStrike" kern="1200" dirty="0">
                          <a:solidFill>
                            <a:schemeClr val="dk1"/>
                          </a:solidFill>
                          <a:effectLst/>
                          <a:latin typeface="+mn-lt"/>
                          <a:ea typeface="+mn-ea"/>
                          <a:cs typeface="+mn-cs"/>
                        </a:rPr>
                        <a:t>2000</a:t>
                      </a:r>
                      <a:r>
                        <a:rPr lang="zh-CN" altLang="en-US" sz="1600" u="none" strike="noStrike" kern="1200" dirty="0">
                          <a:solidFill>
                            <a:schemeClr val="dk1"/>
                          </a:solidFill>
                          <a:effectLst/>
                          <a:latin typeface="+mn-lt"/>
                          <a:ea typeface="+mn-ea"/>
                          <a:cs typeface="+mn-cs"/>
                        </a:rPr>
                        <a:t>助学金的人数比例</a:t>
                      </a:r>
                    </a:p>
                  </a:txBody>
                  <a:tcPr marL="6350" marR="6350" marT="6350" marB="0" anchor="b"/>
                </a:tc>
                <a:tc>
                  <a:txBody>
                    <a:bodyPr/>
                    <a:lstStyle/>
                    <a:p>
                      <a:pPr marL="0" algn="ctr" defTabSz="914400" rtl="0" eaLnBrk="1" fontAlgn="b" latinLnBrk="0" hangingPunct="1"/>
                      <a:r>
                        <a:rPr lang="en-US" sz="1600" u="none" strike="noStrike" kern="1200" dirty="0">
                          <a:solidFill>
                            <a:schemeClr val="dk1"/>
                          </a:solidFill>
                          <a:effectLst/>
                          <a:latin typeface="+mn-lt"/>
                          <a:ea typeface="+mn-ea"/>
                          <a:cs typeface="+mn-cs"/>
                        </a:rPr>
                        <a:t>2000_percent</a:t>
                      </a:r>
                    </a:p>
                  </a:txBody>
                  <a:tcPr marL="6350" marR="6350" marT="6350" marB="0" anchor="b"/>
                </a:tc>
              </a:tr>
              <a:tr h="229883">
                <a:tc>
                  <a:txBody>
                    <a:bodyPr/>
                    <a:lstStyle/>
                    <a:p>
                      <a:pPr algn="ctr" fontAlgn="b"/>
                      <a:r>
                        <a:rPr lang="en-US" sz="1600" u="none" strike="noStrike" dirty="0">
                          <a:effectLst/>
                        </a:rPr>
                        <a:t>7</a:t>
                      </a:r>
                      <a:endParaRPr lang="en-US" sz="1600" b="0" i="0" u="none" strike="noStrike" dirty="0">
                        <a:solidFill>
                          <a:srgbClr val="000000"/>
                        </a:solidFill>
                        <a:effectLst/>
                        <a:latin typeface="DengXian" charset="-122"/>
                      </a:endParaRPr>
                    </a:p>
                  </a:txBody>
                  <a:tcPr marL="5703" marR="5703" marT="5703" marB="0" anchor="b"/>
                </a:tc>
                <a:tc>
                  <a:txBody>
                    <a:bodyPr/>
                    <a:lstStyle/>
                    <a:p>
                      <a:pPr marL="0" algn="ctr" defTabSz="914400" rtl="0" eaLnBrk="1" fontAlgn="b" latinLnBrk="0" hangingPunct="1"/>
                      <a:r>
                        <a:rPr lang="zh-CN" altLang="en-US" sz="1600" u="none" strike="noStrike" kern="1200" dirty="0">
                          <a:solidFill>
                            <a:schemeClr val="dk1"/>
                          </a:solidFill>
                          <a:effectLst/>
                          <a:latin typeface="+mn-lt"/>
                          <a:ea typeface="+mn-ea"/>
                          <a:cs typeface="+mn-cs"/>
                        </a:rPr>
                        <a:t>该学生所在学院获</a:t>
                      </a:r>
                      <a:r>
                        <a:rPr lang="en-US" altLang="zh-CN" sz="1600" u="none" strike="noStrike" kern="1200" dirty="0">
                          <a:solidFill>
                            <a:schemeClr val="dk1"/>
                          </a:solidFill>
                          <a:effectLst/>
                          <a:latin typeface="+mn-lt"/>
                          <a:ea typeface="+mn-ea"/>
                          <a:cs typeface="+mn-cs"/>
                        </a:rPr>
                        <a:t>1000</a:t>
                      </a:r>
                      <a:r>
                        <a:rPr lang="zh-CN" altLang="en-US" sz="1600" u="none" strike="noStrike" kern="1200" dirty="0">
                          <a:solidFill>
                            <a:schemeClr val="dk1"/>
                          </a:solidFill>
                          <a:effectLst/>
                          <a:latin typeface="+mn-lt"/>
                          <a:ea typeface="+mn-ea"/>
                          <a:cs typeface="+mn-cs"/>
                        </a:rPr>
                        <a:t>助学金的人数比例</a:t>
                      </a:r>
                    </a:p>
                  </a:txBody>
                  <a:tcPr marL="6350" marR="6350" marT="6350" marB="0" anchor="b"/>
                </a:tc>
                <a:tc>
                  <a:txBody>
                    <a:bodyPr/>
                    <a:lstStyle/>
                    <a:p>
                      <a:pPr marL="0" algn="ctr" defTabSz="914400" rtl="0" eaLnBrk="1" fontAlgn="b" latinLnBrk="0" hangingPunct="1"/>
                      <a:r>
                        <a:rPr lang="en-US" sz="1600" u="none" strike="noStrike" kern="1200">
                          <a:solidFill>
                            <a:schemeClr val="dk1"/>
                          </a:solidFill>
                          <a:effectLst/>
                          <a:latin typeface="+mn-lt"/>
                          <a:ea typeface="+mn-ea"/>
                          <a:cs typeface="+mn-cs"/>
                        </a:rPr>
                        <a:t>1000_percent</a:t>
                      </a:r>
                    </a:p>
                  </a:txBody>
                  <a:tcPr marL="6350" marR="6350" marT="6350" marB="0" anchor="b"/>
                </a:tc>
              </a:tr>
              <a:tr h="205294">
                <a:tc>
                  <a:txBody>
                    <a:bodyPr/>
                    <a:lstStyle/>
                    <a:p>
                      <a:pPr algn="ctr" fontAlgn="b"/>
                      <a:r>
                        <a:rPr lang="en-US" sz="1600" u="none" strike="noStrike" dirty="0">
                          <a:effectLst/>
                        </a:rPr>
                        <a:t>8</a:t>
                      </a:r>
                      <a:endParaRPr lang="en-US" sz="1600" b="0" i="0" u="none" strike="noStrike" dirty="0">
                        <a:solidFill>
                          <a:srgbClr val="000000"/>
                        </a:solidFill>
                        <a:effectLst/>
                        <a:latin typeface="DengXian" charset="-122"/>
                      </a:endParaRPr>
                    </a:p>
                  </a:txBody>
                  <a:tcPr marL="5703" marR="5703" marT="5703" marB="0" anchor="b"/>
                </a:tc>
                <a:tc>
                  <a:txBody>
                    <a:bodyPr/>
                    <a:lstStyle/>
                    <a:p>
                      <a:pPr marL="0" algn="ctr" defTabSz="914400" rtl="0" eaLnBrk="1" fontAlgn="b" latinLnBrk="0" hangingPunct="1"/>
                      <a:r>
                        <a:rPr lang="zh-CN" altLang="en-US" sz="1600" u="none" strike="noStrike" kern="1200" dirty="0">
                          <a:solidFill>
                            <a:schemeClr val="dk1"/>
                          </a:solidFill>
                          <a:effectLst/>
                          <a:latin typeface="+mn-lt"/>
                          <a:ea typeface="+mn-ea"/>
                          <a:cs typeface="+mn-cs"/>
                        </a:rPr>
                        <a:t>金额在</a:t>
                      </a:r>
                      <a:r>
                        <a:rPr lang="en-US" altLang="zh-CN" sz="1600" u="none" strike="noStrike" kern="1200" dirty="0">
                          <a:solidFill>
                            <a:schemeClr val="dk1"/>
                          </a:solidFill>
                          <a:effectLst/>
                          <a:latin typeface="+mn-lt"/>
                          <a:ea typeface="+mn-ea"/>
                          <a:cs typeface="+mn-cs"/>
                        </a:rPr>
                        <a:t>0-2.5</a:t>
                      </a:r>
                      <a:r>
                        <a:rPr lang="zh-CN" altLang="en-US" sz="1600" u="none" strike="noStrike" kern="1200" dirty="0">
                          <a:solidFill>
                            <a:schemeClr val="dk1"/>
                          </a:solidFill>
                          <a:effectLst/>
                          <a:latin typeface="+mn-lt"/>
                          <a:ea typeface="+mn-ea"/>
                          <a:cs typeface="+mn-cs"/>
                        </a:rPr>
                        <a:t>元之间的消费笔数</a:t>
                      </a:r>
                      <a:r>
                        <a:rPr lang="en-US" altLang="zh-CN" sz="1600" u="none" strike="noStrike" kern="1200" dirty="0">
                          <a:solidFill>
                            <a:schemeClr val="dk1"/>
                          </a:solidFill>
                          <a:effectLst/>
                          <a:latin typeface="+mn-lt"/>
                          <a:ea typeface="+mn-ea"/>
                          <a:cs typeface="+mn-cs"/>
                        </a:rPr>
                        <a:t>/</a:t>
                      </a:r>
                      <a:r>
                        <a:rPr lang="zh-CN" altLang="en-US" sz="1600" u="none" strike="noStrike" kern="1200" dirty="0">
                          <a:solidFill>
                            <a:schemeClr val="dk1"/>
                          </a:solidFill>
                          <a:effectLst/>
                          <a:latin typeface="+mn-lt"/>
                          <a:ea typeface="+mn-ea"/>
                          <a:cs typeface="+mn-cs"/>
                        </a:rPr>
                        <a:t>活跃天数</a:t>
                      </a:r>
                    </a:p>
                  </a:txBody>
                  <a:tcPr marL="6350" marR="6350" marT="6350" marB="0" anchor="b"/>
                </a:tc>
                <a:tc>
                  <a:txBody>
                    <a:bodyPr/>
                    <a:lstStyle/>
                    <a:p>
                      <a:pPr marL="0" algn="ctr" defTabSz="914400" rtl="0" eaLnBrk="1" fontAlgn="b" latinLnBrk="0" hangingPunct="1"/>
                      <a:r>
                        <a:rPr lang="en-US" sz="1600" u="none" strike="noStrike" kern="1200" dirty="0">
                          <a:solidFill>
                            <a:schemeClr val="dk1"/>
                          </a:solidFill>
                          <a:effectLst/>
                          <a:latin typeface="+mn-lt"/>
                          <a:ea typeface="+mn-ea"/>
                          <a:cs typeface="+mn-cs"/>
                        </a:rPr>
                        <a:t>slice_0_2.5</a:t>
                      </a:r>
                    </a:p>
                  </a:txBody>
                  <a:tcPr marL="6350" marR="6350" marT="6350" marB="0" anchor="b"/>
                </a:tc>
              </a:tr>
              <a:tr h="205294">
                <a:tc>
                  <a:txBody>
                    <a:bodyPr/>
                    <a:lstStyle/>
                    <a:p>
                      <a:pPr algn="ctr" fontAlgn="b"/>
                      <a:r>
                        <a:rPr lang="en-US" sz="1600" u="none" strike="noStrike" dirty="0">
                          <a:effectLst/>
                        </a:rPr>
                        <a:t>9</a:t>
                      </a:r>
                      <a:endParaRPr lang="en-US" sz="1600" b="0" i="0" u="none" strike="noStrike" dirty="0">
                        <a:solidFill>
                          <a:srgbClr val="000000"/>
                        </a:solidFill>
                        <a:effectLst/>
                        <a:latin typeface="DengXian" charset="-122"/>
                      </a:endParaRPr>
                    </a:p>
                  </a:txBody>
                  <a:tcPr marL="5703" marR="5703" marT="5703" marB="0" anchor="b"/>
                </a:tc>
                <a:tc>
                  <a:txBody>
                    <a:bodyPr/>
                    <a:lstStyle/>
                    <a:p>
                      <a:pPr marL="0" algn="ctr" defTabSz="914400" rtl="0" eaLnBrk="1" fontAlgn="b" latinLnBrk="0" hangingPunct="1"/>
                      <a:r>
                        <a:rPr lang="zh-CN" altLang="en-US" sz="1600" u="none" strike="noStrike" kern="1200">
                          <a:solidFill>
                            <a:schemeClr val="dk1"/>
                          </a:solidFill>
                          <a:effectLst/>
                          <a:latin typeface="+mn-lt"/>
                          <a:ea typeface="+mn-ea"/>
                          <a:cs typeface="+mn-cs"/>
                        </a:rPr>
                        <a:t>学生的成绩排名</a:t>
                      </a:r>
                      <a:r>
                        <a:rPr lang="en-US" altLang="zh-CN" sz="1600" u="none" strike="noStrike" kern="1200">
                          <a:solidFill>
                            <a:schemeClr val="dk1"/>
                          </a:solidFill>
                          <a:effectLst/>
                          <a:latin typeface="+mn-lt"/>
                          <a:ea typeface="+mn-ea"/>
                          <a:cs typeface="+mn-cs"/>
                        </a:rPr>
                        <a:t>/</a:t>
                      </a:r>
                      <a:r>
                        <a:rPr lang="zh-CN" altLang="en-US" sz="1600" u="none" strike="noStrike" kern="1200">
                          <a:solidFill>
                            <a:schemeClr val="dk1"/>
                          </a:solidFill>
                          <a:effectLst/>
                          <a:latin typeface="+mn-lt"/>
                          <a:ea typeface="+mn-ea"/>
                          <a:cs typeface="+mn-cs"/>
                        </a:rPr>
                        <a:t>学院人数</a:t>
                      </a:r>
                    </a:p>
                  </a:txBody>
                  <a:tcPr marL="6350" marR="6350" marT="6350" marB="0" anchor="b"/>
                </a:tc>
                <a:tc>
                  <a:txBody>
                    <a:bodyPr/>
                    <a:lstStyle/>
                    <a:p>
                      <a:pPr marL="0" algn="ctr" defTabSz="914400" rtl="0" eaLnBrk="1" fontAlgn="b" latinLnBrk="0" hangingPunct="1"/>
                      <a:r>
                        <a:rPr lang="en-US" sz="1600" u="none" strike="noStrike" kern="1200" dirty="0" err="1">
                          <a:solidFill>
                            <a:schemeClr val="dk1"/>
                          </a:solidFill>
                          <a:effectLst/>
                          <a:latin typeface="+mn-lt"/>
                          <a:ea typeface="+mn-ea"/>
                          <a:cs typeface="+mn-cs"/>
                        </a:rPr>
                        <a:t>rankPercent</a:t>
                      </a:r>
                      <a:endParaRPr lang="en-US" sz="1600" u="none" strike="noStrike" kern="1200" dirty="0">
                        <a:solidFill>
                          <a:schemeClr val="dk1"/>
                        </a:solidFill>
                        <a:effectLst/>
                        <a:latin typeface="+mn-lt"/>
                        <a:ea typeface="+mn-ea"/>
                        <a:cs typeface="+mn-cs"/>
                      </a:endParaRPr>
                    </a:p>
                  </a:txBody>
                  <a:tcPr marL="6350" marR="6350" marT="6350" marB="0" anchor="b"/>
                </a:tc>
              </a:tr>
              <a:tr h="205294">
                <a:tc>
                  <a:txBody>
                    <a:bodyPr/>
                    <a:lstStyle/>
                    <a:p>
                      <a:pPr algn="ctr" fontAlgn="b"/>
                      <a:r>
                        <a:rPr lang="en-US" sz="1600" u="none" strike="noStrike" dirty="0">
                          <a:effectLst/>
                        </a:rPr>
                        <a:t>10</a:t>
                      </a:r>
                      <a:endParaRPr lang="en-US" sz="1600" b="0" i="0" u="none" strike="noStrike" dirty="0">
                        <a:solidFill>
                          <a:srgbClr val="000000"/>
                        </a:solidFill>
                        <a:effectLst/>
                        <a:latin typeface="DengXian" charset="-122"/>
                      </a:endParaRPr>
                    </a:p>
                  </a:txBody>
                  <a:tcPr marL="5703" marR="5703" marT="5703" marB="0" anchor="b"/>
                </a:tc>
                <a:tc>
                  <a:txBody>
                    <a:bodyPr/>
                    <a:lstStyle/>
                    <a:p>
                      <a:pPr marL="0" algn="ctr" defTabSz="914400" rtl="0" eaLnBrk="1" fontAlgn="b" latinLnBrk="0" hangingPunct="1"/>
                      <a:r>
                        <a:rPr lang="zh-CN" altLang="en-US" sz="1600" u="none" strike="noStrike" kern="1200" dirty="0">
                          <a:solidFill>
                            <a:schemeClr val="dk1"/>
                          </a:solidFill>
                          <a:effectLst/>
                          <a:latin typeface="+mn-lt"/>
                          <a:ea typeface="+mn-ea"/>
                          <a:cs typeface="+mn-cs"/>
                        </a:rPr>
                        <a:t>卡充值总额</a:t>
                      </a:r>
                      <a:r>
                        <a:rPr lang="en-US" altLang="zh-CN" sz="1600" u="none" strike="noStrike" kern="1200" dirty="0">
                          <a:solidFill>
                            <a:schemeClr val="dk1"/>
                          </a:solidFill>
                          <a:effectLst/>
                          <a:latin typeface="+mn-lt"/>
                          <a:ea typeface="+mn-ea"/>
                          <a:cs typeface="+mn-cs"/>
                        </a:rPr>
                        <a:t>/</a:t>
                      </a:r>
                      <a:r>
                        <a:rPr lang="zh-CN" altLang="en-US" sz="1600" u="none" strike="noStrike" kern="1200" dirty="0">
                          <a:solidFill>
                            <a:schemeClr val="dk1"/>
                          </a:solidFill>
                          <a:effectLst/>
                          <a:latin typeface="+mn-lt"/>
                          <a:ea typeface="+mn-ea"/>
                          <a:cs typeface="+mn-cs"/>
                        </a:rPr>
                        <a:t>活跃天数</a:t>
                      </a:r>
                    </a:p>
                  </a:txBody>
                  <a:tcPr marL="6350" marR="6350" marT="6350" marB="0" anchor="b"/>
                </a:tc>
                <a:tc>
                  <a:txBody>
                    <a:bodyPr/>
                    <a:lstStyle/>
                    <a:p>
                      <a:pPr marL="0" algn="ctr" defTabSz="914400" rtl="0" eaLnBrk="1" fontAlgn="b" latinLnBrk="0" hangingPunct="1"/>
                      <a:r>
                        <a:rPr lang="en-US" sz="1600" u="none" strike="noStrike" kern="1200" dirty="0" err="1">
                          <a:solidFill>
                            <a:schemeClr val="dk1"/>
                          </a:solidFill>
                          <a:effectLst/>
                          <a:latin typeface="+mn-lt"/>
                          <a:ea typeface="+mn-ea"/>
                          <a:cs typeface="+mn-cs"/>
                        </a:rPr>
                        <a:t>kachongzhi_top_up_sum_relative</a:t>
                      </a:r>
                      <a:endParaRPr lang="en-US" sz="1600" u="none" strike="noStrike" kern="1200" dirty="0">
                        <a:solidFill>
                          <a:schemeClr val="dk1"/>
                        </a:solidFill>
                        <a:effectLst/>
                        <a:latin typeface="+mn-lt"/>
                        <a:ea typeface="+mn-ea"/>
                        <a:cs typeface="+mn-cs"/>
                      </a:endParaRPr>
                    </a:p>
                  </a:txBody>
                  <a:tcPr marL="6350" marR="6350" marT="6350" marB="0" anchor="b"/>
                </a:tc>
              </a:tr>
              <a:tr h="205294">
                <a:tc>
                  <a:txBody>
                    <a:bodyPr/>
                    <a:lstStyle/>
                    <a:p>
                      <a:pPr algn="ctr" fontAlgn="b"/>
                      <a:r>
                        <a:rPr lang="cs-CZ" sz="1600" u="none" strike="noStrike" dirty="0">
                          <a:effectLst/>
                        </a:rPr>
                        <a:t>11</a:t>
                      </a:r>
                      <a:endParaRPr lang="cs-CZ" sz="1600" b="0" i="0" u="none" strike="noStrike" dirty="0">
                        <a:solidFill>
                          <a:srgbClr val="000000"/>
                        </a:solidFill>
                        <a:effectLst/>
                        <a:latin typeface="DengXian" charset="-122"/>
                      </a:endParaRPr>
                    </a:p>
                  </a:txBody>
                  <a:tcPr marL="5703" marR="5703" marT="5703" marB="0" anchor="b"/>
                </a:tc>
                <a:tc>
                  <a:txBody>
                    <a:bodyPr/>
                    <a:lstStyle/>
                    <a:p>
                      <a:pPr marL="0" algn="ctr" defTabSz="914400" rtl="0" eaLnBrk="1" fontAlgn="b" latinLnBrk="0" hangingPunct="1"/>
                      <a:r>
                        <a:rPr lang="zh-CN" altLang="en-US" sz="1600" u="none" strike="noStrike" kern="1200">
                          <a:solidFill>
                            <a:schemeClr val="dk1"/>
                          </a:solidFill>
                          <a:effectLst/>
                          <a:latin typeface="+mn-lt"/>
                          <a:ea typeface="+mn-ea"/>
                          <a:cs typeface="+mn-cs"/>
                        </a:rPr>
                        <a:t>每日消费总额的方差</a:t>
                      </a:r>
                    </a:p>
                  </a:txBody>
                  <a:tcPr marL="6350" marR="6350" marT="6350" marB="0" anchor="b"/>
                </a:tc>
                <a:tc>
                  <a:txBody>
                    <a:bodyPr/>
                    <a:lstStyle/>
                    <a:p>
                      <a:pPr marL="0" algn="ctr" defTabSz="914400" rtl="0" eaLnBrk="1" fontAlgn="b" latinLnBrk="0" hangingPunct="1"/>
                      <a:r>
                        <a:rPr lang="en-US" sz="1600" u="none" strike="noStrike" kern="1200" dirty="0">
                          <a:solidFill>
                            <a:schemeClr val="dk1"/>
                          </a:solidFill>
                          <a:effectLst/>
                          <a:latin typeface="+mn-lt"/>
                          <a:ea typeface="+mn-ea"/>
                          <a:cs typeface="+mn-cs"/>
                        </a:rPr>
                        <a:t>all__</a:t>
                      </a:r>
                      <a:r>
                        <a:rPr lang="en-US" sz="1600" u="none" strike="noStrike" kern="1200" dirty="0" err="1">
                          <a:solidFill>
                            <a:schemeClr val="dk1"/>
                          </a:solidFill>
                          <a:effectLst/>
                          <a:latin typeface="+mn-lt"/>
                          <a:ea typeface="+mn-ea"/>
                          <a:cs typeface="+mn-cs"/>
                        </a:rPr>
                        <a:t>consume_one_day_var</a:t>
                      </a:r>
                      <a:endParaRPr lang="en-US" sz="1600" u="none" strike="noStrike" kern="1200" dirty="0">
                        <a:solidFill>
                          <a:schemeClr val="dk1"/>
                        </a:solidFill>
                        <a:effectLst/>
                        <a:latin typeface="+mn-lt"/>
                        <a:ea typeface="+mn-ea"/>
                        <a:cs typeface="+mn-cs"/>
                      </a:endParaRPr>
                    </a:p>
                  </a:txBody>
                  <a:tcPr marL="6350" marR="6350" marT="6350" marB="0" anchor="b"/>
                </a:tc>
              </a:tr>
              <a:tr h="205294">
                <a:tc>
                  <a:txBody>
                    <a:bodyPr/>
                    <a:lstStyle/>
                    <a:p>
                      <a:pPr algn="ctr" fontAlgn="b"/>
                      <a:r>
                        <a:rPr lang="is-IS" sz="1600" u="none" strike="noStrike" dirty="0">
                          <a:effectLst/>
                        </a:rPr>
                        <a:t>12</a:t>
                      </a:r>
                      <a:endParaRPr lang="is-IS" sz="1600" b="0" i="0" u="none" strike="noStrike" dirty="0">
                        <a:solidFill>
                          <a:srgbClr val="000000"/>
                        </a:solidFill>
                        <a:effectLst/>
                        <a:latin typeface="DengXian" charset="-122"/>
                      </a:endParaRPr>
                    </a:p>
                  </a:txBody>
                  <a:tcPr marL="5703" marR="5703" marT="5703" marB="0" anchor="b"/>
                </a:tc>
                <a:tc>
                  <a:txBody>
                    <a:bodyPr/>
                    <a:lstStyle/>
                    <a:p>
                      <a:pPr marL="0" algn="ctr" defTabSz="914400" rtl="0" eaLnBrk="1" fontAlgn="b" latinLnBrk="0" hangingPunct="1"/>
                      <a:r>
                        <a:rPr lang="zh-CN" altLang="en-US" sz="1600" u="none" strike="noStrike" kern="1200" dirty="0">
                          <a:solidFill>
                            <a:schemeClr val="dk1"/>
                          </a:solidFill>
                          <a:effectLst/>
                          <a:latin typeface="+mn-lt"/>
                          <a:ea typeface="+mn-ea"/>
                          <a:cs typeface="+mn-cs"/>
                        </a:rPr>
                        <a:t>该学生消费的相对总额在用户所在学院的排名</a:t>
                      </a:r>
                    </a:p>
                  </a:txBody>
                  <a:tcPr marL="6350" marR="6350" marT="6350" marB="0" anchor="b"/>
                </a:tc>
                <a:tc>
                  <a:txBody>
                    <a:bodyPr/>
                    <a:lstStyle/>
                    <a:p>
                      <a:pPr marL="0" algn="ctr" defTabSz="914400" rtl="0" eaLnBrk="1" fontAlgn="b" latinLnBrk="0" hangingPunct="1"/>
                      <a:r>
                        <a:rPr lang="en-US" sz="1600" u="none" strike="noStrike" kern="1200" dirty="0" err="1">
                          <a:solidFill>
                            <a:schemeClr val="dk1"/>
                          </a:solidFill>
                          <a:effectLst/>
                          <a:latin typeface="+mn-lt"/>
                          <a:ea typeface="+mn-ea"/>
                          <a:cs typeface="+mn-cs"/>
                        </a:rPr>
                        <a:t>rank_in_faculty</a:t>
                      </a:r>
                      <a:endParaRPr lang="en-US" sz="1600" u="none" strike="noStrike" kern="1200" dirty="0">
                        <a:solidFill>
                          <a:schemeClr val="dk1"/>
                        </a:solidFill>
                        <a:effectLst/>
                        <a:latin typeface="+mn-lt"/>
                        <a:ea typeface="+mn-ea"/>
                        <a:cs typeface="+mn-cs"/>
                      </a:endParaRPr>
                    </a:p>
                  </a:txBody>
                  <a:tcPr marL="6350" marR="6350" marT="6350" marB="0" anchor="b"/>
                </a:tc>
              </a:tr>
              <a:tr h="205294">
                <a:tc>
                  <a:txBody>
                    <a:bodyPr/>
                    <a:lstStyle/>
                    <a:p>
                      <a:pPr algn="ctr" fontAlgn="b"/>
                      <a:r>
                        <a:rPr lang="is-IS" sz="1600" u="none" strike="noStrike" dirty="0">
                          <a:effectLst/>
                        </a:rPr>
                        <a:t>13</a:t>
                      </a:r>
                      <a:endParaRPr lang="is-IS" sz="1600" b="0" i="0" u="none" strike="noStrike" dirty="0">
                        <a:solidFill>
                          <a:srgbClr val="000000"/>
                        </a:solidFill>
                        <a:effectLst/>
                        <a:latin typeface="DengXian" charset="-122"/>
                      </a:endParaRPr>
                    </a:p>
                  </a:txBody>
                  <a:tcPr marL="5703" marR="5703" marT="5703" marB="0" anchor="b"/>
                </a:tc>
                <a:tc>
                  <a:txBody>
                    <a:bodyPr/>
                    <a:lstStyle/>
                    <a:p>
                      <a:pPr marL="0" algn="ctr" defTabSz="914400" rtl="0" eaLnBrk="1" fontAlgn="b" latinLnBrk="0" hangingPunct="1"/>
                      <a:r>
                        <a:rPr lang="zh-CN" altLang="en-US" sz="1600" u="none" strike="noStrike" kern="1200" dirty="0">
                          <a:solidFill>
                            <a:schemeClr val="dk1"/>
                          </a:solidFill>
                          <a:effectLst/>
                          <a:latin typeface="+mn-lt"/>
                          <a:ea typeface="+mn-ea"/>
                          <a:cs typeface="+mn-cs"/>
                        </a:rPr>
                        <a:t>该学生每天吃早餐的平均时间</a:t>
                      </a:r>
                    </a:p>
                  </a:txBody>
                  <a:tcPr marL="6350" marR="6350" marT="6350" marB="0" anchor="b"/>
                </a:tc>
                <a:tc>
                  <a:txBody>
                    <a:bodyPr/>
                    <a:lstStyle/>
                    <a:p>
                      <a:pPr marL="0" algn="ctr" defTabSz="914400" rtl="0" eaLnBrk="1" fontAlgn="b" latinLnBrk="0" hangingPunct="1"/>
                      <a:r>
                        <a:rPr lang="en-US" sz="1600" u="none" strike="noStrike" kern="1200" dirty="0">
                          <a:solidFill>
                            <a:schemeClr val="dk1"/>
                          </a:solidFill>
                          <a:effectLst/>
                          <a:latin typeface="+mn-lt"/>
                          <a:ea typeface="+mn-ea"/>
                          <a:cs typeface="+mn-cs"/>
                        </a:rPr>
                        <a:t> </a:t>
                      </a:r>
                      <a:r>
                        <a:rPr lang="en-US" sz="1600" u="none" strike="noStrike" kern="1200" dirty="0" err="1">
                          <a:solidFill>
                            <a:schemeClr val="dk1"/>
                          </a:solidFill>
                          <a:effectLst/>
                          <a:latin typeface="+mn-lt"/>
                          <a:ea typeface="+mn-ea"/>
                          <a:cs typeface="+mn-cs"/>
                        </a:rPr>
                        <a:t>breakfastTime_ave</a:t>
                      </a:r>
                      <a:r>
                        <a:rPr lang="en-US" sz="1600" u="none" strike="noStrike" kern="1200" dirty="0">
                          <a:solidFill>
                            <a:schemeClr val="dk1"/>
                          </a:solidFill>
                          <a:effectLst/>
                          <a:latin typeface="+mn-lt"/>
                          <a:ea typeface="+mn-ea"/>
                          <a:cs typeface="+mn-cs"/>
                        </a:rPr>
                        <a:t> </a:t>
                      </a:r>
                    </a:p>
                  </a:txBody>
                  <a:tcPr marL="6350" marR="6350" marT="6350" marB="0" anchor="b"/>
                </a:tc>
              </a:tr>
              <a:tr h="205294">
                <a:tc>
                  <a:txBody>
                    <a:bodyPr/>
                    <a:lstStyle/>
                    <a:p>
                      <a:pPr algn="ctr" fontAlgn="b"/>
                      <a:r>
                        <a:rPr lang="en-US" sz="1600" u="none" strike="noStrike" dirty="0">
                          <a:effectLst/>
                        </a:rPr>
                        <a:t>14</a:t>
                      </a:r>
                      <a:endParaRPr lang="en-US" sz="1600" b="0" i="0" u="none" strike="noStrike" dirty="0">
                        <a:solidFill>
                          <a:srgbClr val="000000"/>
                        </a:solidFill>
                        <a:effectLst/>
                        <a:latin typeface="DengXian" charset="-122"/>
                      </a:endParaRPr>
                    </a:p>
                  </a:txBody>
                  <a:tcPr marL="5703" marR="5703" marT="5703" marB="0" anchor="b"/>
                </a:tc>
                <a:tc>
                  <a:txBody>
                    <a:bodyPr/>
                    <a:lstStyle/>
                    <a:p>
                      <a:pPr marL="0" algn="ctr" defTabSz="914400" rtl="0" eaLnBrk="1" fontAlgn="b" latinLnBrk="0" hangingPunct="1"/>
                      <a:r>
                        <a:rPr lang="zh-CN" altLang="en-US" sz="1600" u="none" strike="noStrike" kern="1200" dirty="0">
                          <a:solidFill>
                            <a:schemeClr val="dk1"/>
                          </a:solidFill>
                          <a:effectLst/>
                          <a:latin typeface="+mn-lt"/>
                          <a:ea typeface="+mn-ea"/>
                          <a:cs typeface="+mn-cs"/>
                        </a:rPr>
                        <a:t>每日</a:t>
                      </a:r>
                      <a:r>
                        <a:rPr lang="en-US" altLang="zh-CN" sz="1600" u="none" strike="noStrike" kern="1200" dirty="0">
                          <a:solidFill>
                            <a:schemeClr val="dk1"/>
                          </a:solidFill>
                          <a:effectLst/>
                          <a:latin typeface="+mn-lt"/>
                          <a:ea typeface="+mn-ea"/>
                          <a:cs typeface="+mn-cs"/>
                        </a:rPr>
                        <a:t>6</a:t>
                      </a:r>
                      <a:r>
                        <a:rPr lang="zh-CN" altLang="en-US" sz="1600" u="none" strike="noStrike" kern="1200" dirty="0">
                          <a:solidFill>
                            <a:schemeClr val="dk1"/>
                          </a:solidFill>
                          <a:effectLst/>
                          <a:latin typeface="+mn-lt"/>
                          <a:ea typeface="+mn-ea"/>
                          <a:cs typeface="+mn-cs"/>
                        </a:rPr>
                        <a:t>点</a:t>
                      </a:r>
                      <a:r>
                        <a:rPr lang="en-US" altLang="zh-CN" sz="1600" u="none" strike="noStrike" kern="1200" dirty="0">
                          <a:solidFill>
                            <a:schemeClr val="dk1"/>
                          </a:solidFill>
                          <a:effectLst/>
                          <a:latin typeface="+mn-lt"/>
                          <a:ea typeface="+mn-ea"/>
                          <a:cs typeface="+mn-cs"/>
                        </a:rPr>
                        <a:t>-7</a:t>
                      </a:r>
                      <a:r>
                        <a:rPr lang="zh-CN" altLang="en-US" sz="1600" u="none" strike="noStrike" kern="1200" dirty="0">
                          <a:solidFill>
                            <a:schemeClr val="dk1"/>
                          </a:solidFill>
                          <a:effectLst/>
                          <a:latin typeface="+mn-lt"/>
                          <a:ea typeface="+mn-ea"/>
                          <a:cs typeface="+mn-cs"/>
                        </a:rPr>
                        <a:t>点消费的总额</a:t>
                      </a:r>
                    </a:p>
                  </a:txBody>
                  <a:tcPr marL="6350" marR="6350" marT="6350" marB="0" anchor="b"/>
                </a:tc>
                <a:tc>
                  <a:txBody>
                    <a:bodyPr/>
                    <a:lstStyle/>
                    <a:p>
                      <a:pPr marL="0" algn="ctr" defTabSz="914400" rtl="0" eaLnBrk="1" fontAlgn="b" latinLnBrk="0" hangingPunct="1"/>
                      <a:r>
                        <a:rPr lang="en-US" sz="1600" u="none" strike="noStrike" kern="1200" dirty="0">
                          <a:solidFill>
                            <a:schemeClr val="dk1"/>
                          </a:solidFill>
                          <a:effectLst/>
                          <a:latin typeface="+mn-lt"/>
                          <a:ea typeface="+mn-ea"/>
                          <a:cs typeface="+mn-cs"/>
                        </a:rPr>
                        <a:t>hour_06_sum</a:t>
                      </a:r>
                    </a:p>
                  </a:txBody>
                  <a:tcPr marL="6350" marR="6350" marT="6350" marB="0" anchor="b"/>
                </a:tc>
              </a:tr>
              <a:tr h="205294">
                <a:tc>
                  <a:txBody>
                    <a:bodyPr/>
                    <a:lstStyle/>
                    <a:p>
                      <a:pPr algn="ctr" fontAlgn="b"/>
                      <a:r>
                        <a:rPr lang="en-US" sz="1600" u="none" strike="noStrike" dirty="0">
                          <a:effectLst/>
                        </a:rPr>
                        <a:t>15</a:t>
                      </a:r>
                      <a:endParaRPr lang="en-US" sz="1600" b="0" i="0" u="none" strike="noStrike" dirty="0">
                        <a:solidFill>
                          <a:srgbClr val="000000"/>
                        </a:solidFill>
                        <a:effectLst/>
                        <a:latin typeface="DengXian" charset="-122"/>
                      </a:endParaRPr>
                    </a:p>
                  </a:txBody>
                  <a:tcPr marL="5703" marR="5703" marT="5703" marB="0" anchor="b"/>
                </a:tc>
                <a:tc>
                  <a:txBody>
                    <a:bodyPr/>
                    <a:lstStyle/>
                    <a:p>
                      <a:pPr marL="0" algn="ctr" defTabSz="914400" rtl="0" eaLnBrk="1" fontAlgn="b" latinLnBrk="0" hangingPunct="1"/>
                      <a:r>
                        <a:rPr lang="zh-CN" altLang="en-US" sz="1600" u="none" strike="noStrike" kern="1200" dirty="0">
                          <a:solidFill>
                            <a:schemeClr val="dk1"/>
                          </a:solidFill>
                          <a:effectLst/>
                          <a:latin typeface="+mn-lt"/>
                          <a:ea typeface="+mn-ea"/>
                          <a:cs typeface="+mn-cs"/>
                        </a:rPr>
                        <a:t>学生成绩排名的值</a:t>
                      </a:r>
                    </a:p>
                  </a:txBody>
                  <a:tcPr marL="6350" marR="6350" marT="6350" marB="0" anchor="b"/>
                </a:tc>
                <a:tc>
                  <a:txBody>
                    <a:bodyPr/>
                    <a:lstStyle/>
                    <a:p>
                      <a:pPr marL="0" algn="ctr" defTabSz="914400" rtl="0" eaLnBrk="1" fontAlgn="b" latinLnBrk="0" hangingPunct="1"/>
                      <a:r>
                        <a:rPr lang="en-US" sz="1600" u="none" strike="noStrike" kern="1200" dirty="0" err="1">
                          <a:solidFill>
                            <a:schemeClr val="dk1"/>
                          </a:solidFill>
                          <a:effectLst/>
                          <a:latin typeface="+mn-lt"/>
                          <a:ea typeface="+mn-ea"/>
                          <a:cs typeface="+mn-cs"/>
                        </a:rPr>
                        <a:t>absoluteRank</a:t>
                      </a:r>
                      <a:endParaRPr lang="en-US" sz="1600" u="none" strike="noStrike" kern="1200" dirty="0">
                        <a:solidFill>
                          <a:schemeClr val="dk1"/>
                        </a:solidFill>
                        <a:effectLst/>
                        <a:latin typeface="+mn-lt"/>
                        <a:ea typeface="+mn-ea"/>
                        <a:cs typeface="+mn-cs"/>
                      </a:endParaRPr>
                    </a:p>
                  </a:txBody>
                  <a:tcPr marL="6350" marR="6350" marT="6350" marB="0" anchor="b"/>
                </a:tc>
              </a:tr>
              <a:tr h="205294">
                <a:tc>
                  <a:txBody>
                    <a:bodyPr/>
                    <a:lstStyle/>
                    <a:p>
                      <a:pPr algn="ctr" fontAlgn="b"/>
                      <a:r>
                        <a:rPr lang="en-US" sz="1600" u="none" strike="noStrike" dirty="0">
                          <a:effectLst/>
                        </a:rPr>
                        <a:t>16</a:t>
                      </a:r>
                      <a:endParaRPr lang="en-US" sz="1600" b="0" i="0" u="none" strike="noStrike" dirty="0">
                        <a:solidFill>
                          <a:srgbClr val="000000"/>
                        </a:solidFill>
                        <a:effectLst/>
                        <a:latin typeface="DengXian" charset="-122"/>
                      </a:endParaRPr>
                    </a:p>
                  </a:txBody>
                  <a:tcPr marL="5703" marR="5703" marT="5703" marB="0" anchor="b"/>
                </a:tc>
                <a:tc>
                  <a:txBody>
                    <a:bodyPr/>
                    <a:lstStyle/>
                    <a:p>
                      <a:pPr marL="0" algn="ctr" defTabSz="914400" rtl="0" eaLnBrk="1" fontAlgn="b" latinLnBrk="0" hangingPunct="1"/>
                      <a:r>
                        <a:rPr lang="zh-CN" altLang="en-US" sz="1600" u="none" strike="noStrike" kern="1200" dirty="0">
                          <a:solidFill>
                            <a:schemeClr val="dk1"/>
                          </a:solidFill>
                          <a:effectLst/>
                          <a:latin typeface="+mn-lt"/>
                          <a:ea typeface="+mn-ea"/>
                          <a:cs typeface="+mn-cs"/>
                        </a:rPr>
                        <a:t>每日</a:t>
                      </a:r>
                      <a:r>
                        <a:rPr lang="en-US" altLang="zh-CN" sz="1600" u="none" strike="noStrike" kern="1200" dirty="0">
                          <a:solidFill>
                            <a:schemeClr val="dk1"/>
                          </a:solidFill>
                          <a:effectLst/>
                          <a:latin typeface="+mn-lt"/>
                          <a:ea typeface="+mn-ea"/>
                          <a:cs typeface="+mn-cs"/>
                        </a:rPr>
                        <a:t>7</a:t>
                      </a:r>
                      <a:r>
                        <a:rPr lang="zh-CN" altLang="en-US" sz="1600" u="none" strike="noStrike" kern="1200" dirty="0">
                          <a:solidFill>
                            <a:schemeClr val="dk1"/>
                          </a:solidFill>
                          <a:effectLst/>
                          <a:latin typeface="+mn-lt"/>
                          <a:ea typeface="+mn-ea"/>
                          <a:cs typeface="+mn-cs"/>
                        </a:rPr>
                        <a:t>点</a:t>
                      </a:r>
                      <a:r>
                        <a:rPr lang="en-US" altLang="zh-CN" sz="1600" u="none" strike="noStrike" kern="1200" dirty="0">
                          <a:solidFill>
                            <a:schemeClr val="dk1"/>
                          </a:solidFill>
                          <a:effectLst/>
                          <a:latin typeface="+mn-lt"/>
                          <a:ea typeface="+mn-ea"/>
                          <a:cs typeface="+mn-cs"/>
                        </a:rPr>
                        <a:t>-8</a:t>
                      </a:r>
                      <a:r>
                        <a:rPr lang="zh-CN" altLang="en-US" sz="1600" u="none" strike="noStrike" kern="1200" dirty="0">
                          <a:solidFill>
                            <a:schemeClr val="dk1"/>
                          </a:solidFill>
                          <a:effectLst/>
                          <a:latin typeface="+mn-lt"/>
                          <a:ea typeface="+mn-ea"/>
                          <a:cs typeface="+mn-cs"/>
                        </a:rPr>
                        <a:t>点消费额的最大值</a:t>
                      </a:r>
                    </a:p>
                  </a:txBody>
                  <a:tcPr marL="6350" marR="6350" marT="6350" marB="0" anchor="b"/>
                </a:tc>
                <a:tc>
                  <a:txBody>
                    <a:bodyPr/>
                    <a:lstStyle/>
                    <a:p>
                      <a:pPr marL="0" algn="ctr" defTabSz="914400" rtl="0" eaLnBrk="1" fontAlgn="b" latinLnBrk="0" hangingPunct="1"/>
                      <a:r>
                        <a:rPr lang="en-US" sz="1600" u="none" strike="noStrike" kern="1200" dirty="0">
                          <a:solidFill>
                            <a:schemeClr val="dk1"/>
                          </a:solidFill>
                          <a:effectLst/>
                          <a:latin typeface="+mn-lt"/>
                          <a:ea typeface="+mn-ea"/>
                          <a:cs typeface="+mn-cs"/>
                        </a:rPr>
                        <a:t>hour_07_max</a:t>
                      </a:r>
                    </a:p>
                  </a:txBody>
                  <a:tcPr marL="6350" marR="6350" marT="6350" marB="0" anchor="b"/>
                </a:tc>
              </a:tr>
              <a:tr h="205294">
                <a:tc>
                  <a:txBody>
                    <a:bodyPr/>
                    <a:lstStyle/>
                    <a:p>
                      <a:pPr algn="ctr" fontAlgn="b"/>
                      <a:r>
                        <a:rPr lang="en-US" sz="1600" u="none" strike="noStrike" dirty="0">
                          <a:effectLst/>
                        </a:rPr>
                        <a:t>17</a:t>
                      </a:r>
                      <a:endParaRPr lang="en-US" sz="1600" b="0" i="0" u="none" strike="noStrike" dirty="0">
                        <a:solidFill>
                          <a:srgbClr val="000000"/>
                        </a:solidFill>
                        <a:effectLst/>
                        <a:latin typeface="DengXian" charset="-122"/>
                      </a:endParaRPr>
                    </a:p>
                  </a:txBody>
                  <a:tcPr marL="5703" marR="5703" marT="5703" marB="0" anchor="b"/>
                </a:tc>
                <a:tc>
                  <a:txBody>
                    <a:bodyPr/>
                    <a:lstStyle/>
                    <a:p>
                      <a:pPr marL="0" algn="ctr" defTabSz="914400" rtl="0" eaLnBrk="1" fontAlgn="b" latinLnBrk="0" hangingPunct="1"/>
                      <a:r>
                        <a:rPr lang="zh-CN" altLang="en-US" sz="1600" u="none" strike="noStrike" kern="1200" dirty="0">
                          <a:solidFill>
                            <a:schemeClr val="dk1"/>
                          </a:solidFill>
                          <a:effectLst/>
                          <a:latin typeface="+mn-lt"/>
                          <a:ea typeface="+mn-ea"/>
                          <a:cs typeface="+mn-cs"/>
                        </a:rPr>
                        <a:t>该学生所在学院获</a:t>
                      </a:r>
                      <a:r>
                        <a:rPr lang="en-US" altLang="zh-CN" sz="1600" u="none" strike="noStrike" kern="1200" dirty="0">
                          <a:solidFill>
                            <a:schemeClr val="dk1"/>
                          </a:solidFill>
                          <a:effectLst/>
                          <a:latin typeface="+mn-lt"/>
                          <a:ea typeface="+mn-ea"/>
                          <a:cs typeface="+mn-cs"/>
                        </a:rPr>
                        <a:t>1500</a:t>
                      </a:r>
                      <a:r>
                        <a:rPr lang="zh-CN" altLang="en-US" sz="1600" u="none" strike="noStrike" kern="1200" dirty="0">
                          <a:solidFill>
                            <a:schemeClr val="dk1"/>
                          </a:solidFill>
                          <a:effectLst/>
                          <a:latin typeface="+mn-lt"/>
                          <a:ea typeface="+mn-ea"/>
                          <a:cs typeface="+mn-cs"/>
                        </a:rPr>
                        <a:t>助学金的人数比例</a:t>
                      </a:r>
                    </a:p>
                  </a:txBody>
                  <a:tcPr marL="6350" marR="6350" marT="6350" marB="0" anchor="b"/>
                </a:tc>
                <a:tc>
                  <a:txBody>
                    <a:bodyPr/>
                    <a:lstStyle/>
                    <a:p>
                      <a:pPr marL="0" algn="ctr" defTabSz="914400" rtl="0" eaLnBrk="1" fontAlgn="b" latinLnBrk="0" hangingPunct="1"/>
                      <a:r>
                        <a:rPr lang="en-US" sz="1600" u="none" strike="noStrike" kern="1200" dirty="0">
                          <a:solidFill>
                            <a:schemeClr val="dk1"/>
                          </a:solidFill>
                          <a:effectLst/>
                          <a:latin typeface="+mn-lt"/>
                          <a:ea typeface="+mn-ea"/>
                          <a:cs typeface="+mn-cs"/>
                        </a:rPr>
                        <a:t>1500_percent</a:t>
                      </a:r>
                    </a:p>
                  </a:txBody>
                  <a:tcPr marL="6350" marR="6350" marT="6350" marB="0" anchor="b"/>
                </a:tc>
              </a:tr>
              <a:tr h="205294">
                <a:tc>
                  <a:txBody>
                    <a:bodyPr/>
                    <a:lstStyle/>
                    <a:p>
                      <a:pPr algn="ctr" fontAlgn="b"/>
                      <a:r>
                        <a:rPr lang="fi-FI" sz="1600" u="none" strike="noStrike" dirty="0">
                          <a:effectLst/>
                        </a:rPr>
                        <a:t>18</a:t>
                      </a:r>
                      <a:endParaRPr lang="fi-FI" sz="1600" b="0" i="0" u="none" strike="noStrike" dirty="0">
                        <a:solidFill>
                          <a:srgbClr val="000000"/>
                        </a:solidFill>
                        <a:effectLst/>
                        <a:latin typeface="DengXian" charset="-122"/>
                      </a:endParaRPr>
                    </a:p>
                  </a:txBody>
                  <a:tcPr marL="5703" marR="5703" marT="5703" marB="0" anchor="b"/>
                </a:tc>
                <a:tc>
                  <a:txBody>
                    <a:bodyPr/>
                    <a:lstStyle/>
                    <a:p>
                      <a:pPr marL="0" algn="ctr" defTabSz="914400" rtl="0" eaLnBrk="1" fontAlgn="b" latinLnBrk="0" hangingPunct="1"/>
                      <a:r>
                        <a:rPr lang="zh-CN" altLang="en-US" sz="1600" u="none" strike="noStrike" kern="1200" dirty="0">
                          <a:solidFill>
                            <a:schemeClr val="dk1"/>
                          </a:solidFill>
                          <a:effectLst/>
                          <a:latin typeface="+mn-lt"/>
                          <a:ea typeface="+mn-ea"/>
                          <a:cs typeface="+mn-cs"/>
                        </a:rPr>
                        <a:t>在饭堂每日消费额的方差</a:t>
                      </a:r>
                    </a:p>
                  </a:txBody>
                  <a:tcPr marL="6350" marR="6350" marT="6350" marB="0" anchor="b"/>
                </a:tc>
                <a:tc>
                  <a:txBody>
                    <a:bodyPr/>
                    <a:lstStyle/>
                    <a:p>
                      <a:pPr marL="0" algn="ctr" defTabSz="914400" rtl="0" eaLnBrk="1" fontAlgn="b" latinLnBrk="0" hangingPunct="1"/>
                      <a:r>
                        <a:rPr lang="en-US" sz="1600" u="none" strike="noStrike" kern="1200" dirty="0">
                          <a:solidFill>
                            <a:schemeClr val="dk1"/>
                          </a:solidFill>
                          <a:effectLst/>
                          <a:latin typeface="+mn-lt"/>
                          <a:ea typeface="+mn-ea"/>
                          <a:cs typeface="+mn-cs"/>
                        </a:rPr>
                        <a:t>canteen__</a:t>
                      </a:r>
                      <a:r>
                        <a:rPr lang="en-US" sz="1600" u="none" strike="noStrike" kern="1200" dirty="0" err="1">
                          <a:solidFill>
                            <a:schemeClr val="dk1"/>
                          </a:solidFill>
                          <a:effectLst/>
                          <a:latin typeface="+mn-lt"/>
                          <a:ea typeface="+mn-ea"/>
                          <a:cs typeface="+mn-cs"/>
                        </a:rPr>
                        <a:t>consume_one_day_var</a:t>
                      </a:r>
                      <a:endParaRPr lang="en-US" sz="1600" u="none" strike="noStrike" kern="1200" dirty="0">
                        <a:solidFill>
                          <a:schemeClr val="dk1"/>
                        </a:solidFill>
                        <a:effectLst/>
                        <a:latin typeface="+mn-lt"/>
                        <a:ea typeface="+mn-ea"/>
                        <a:cs typeface="+mn-cs"/>
                      </a:endParaRPr>
                    </a:p>
                  </a:txBody>
                  <a:tcPr marL="6350" marR="6350" marT="6350" marB="0" anchor="b"/>
                </a:tc>
              </a:tr>
              <a:tr h="205294">
                <a:tc>
                  <a:txBody>
                    <a:bodyPr/>
                    <a:lstStyle/>
                    <a:p>
                      <a:pPr algn="ctr" fontAlgn="b"/>
                      <a:r>
                        <a:rPr lang="en-US" sz="1600" u="none" strike="noStrike" dirty="0">
                          <a:effectLst/>
                        </a:rPr>
                        <a:t>19</a:t>
                      </a:r>
                      <a:endParaRPr lang="en-US" sz="1600" b="0" i="0" u="none" strike="noStrike" dirty="0">
                        <a:solidFill>
                          <a:srgbClr val="000000"/>
                        </a:solidFill>
                        <a:effectLst/>
                        <a:latin typeface="DengXian" charset="-122"/>
                      </a:endParaRPr>
                    </a:p>
                  </a:txBody>
                  <a:tcPr marL="5703" marR="5703" marT="5703" marB="0" anchor="b"/>
                </a:tc>
                <a:tc>
                  <a:txBody>
                    <a:bodyPr/>
                    <a:lstStyle/>
                    <a:p>
                      <a:pPr marL="0" algn="ctr" defTabSz="914400" rtl="0" eaLnBrk="1" fontAlgn="b" latinLnBrk="0" hangingPunct="1"/>
                      <a:r>
                        <a:rPr lang="zh-CN" altLang="en-US" sz="1600" u="none" strike="noStrike" kern="1200" dirty="0">
                          <a:solidFill>
                            <a:schemeClr val="dk1"/>
                          </a:solidFill>
                          <a:effectLst/>
                          <a:latin typeface="+mn-lt"/>
                          <a:ea typeface="+mn-ea"/>
                          <a:cs typeface="+mn-cs"/>
                        </a:rPr>
                        <a:t>该学生消费金额排名第</a:t>
                      </a:r>
                      <a:r>
                        <a:rPr lang="en-US" altLang="zh-CN" sz="1600" u="none" strike="noStrike" kern="1200" dirty="0">
                          <a:solidFill>
                            <a:schemeClr val="dk1"/>
                          </a:solidFill>
                          <a:effectLst/>
                          <a:latin typeface="+mn-lt"/>
                          <a:ea typeface="+mn-ea"/>
                          <a:cs typeface="+mn-cs"/>
                        </a:rPr>
                        <a:t>2</a:t>
                      </a:r>
                      <a:r>
                        <a:rPr lang="zh-CN" altLang="en-US" sz="1600" u="none" strike="noStrike" kern="1200" dirty="0">
                          <a:solidFill>
                            <a:schemeClr val="dk1"/>
                          </a:solidFill>
                          <a:effectLst/>
                          <a:latin typeface="+mn-lt"/>
                          <a:ea typeface="+mn-ea"/>
                          <a:cs typeface="+mn-cs"/>
                        </a:rPr>
                        <a:t>高的地点消费的次数</a:t>
                      </a:r>
                    </a:p>
                  </a:txBody>
                  <a:tcPr marL="6350" marR="6350" marT="6350" marB="0" anchor="b"/>
                </a:tc>
                <a:tc>
                  <a:txBody>
                    <a:bodyPr/>
                    <a:lstStyle/>
                    <a:p>
                      <a:pPr marL="0" algn="ctr" defTabSz="914400" rtl="0" eaLnBrk="1" fontAlgn="b" latinLnBrk="0" hangingPunct="1"/>
                      <a:r>
                        <a:rPr lang="en-US" sz="1600" u="none" strike="noStrike" kern="1200" dirty="0">
                          <a:solidFill>
                            <a:schemeClr val="dk1"/>
                          </a:solidFill>
                          <a:effectLst/>
                          <a:latin typeface="+mn-lt"/>
                          <a:ea typeface="+mn-ea"/>
                          <a:cs typeface="+mn-cs"/>
                        </a:rPr>
                        <a:t>top_amount_place_2_count</a:t>
                      </a:r>
                    </a:p>
                  </a:txBody>
                  <a:tcPr marL="6350" marR="6350" marT="6350" marB="0" anchor="b"/>
                </a:tc>
              </a:tr>
              <a:tr h="205294">
                <a:tc>
                  <a:txBody>
                    <a:bodyPr/>
                    <a:lstStyle/>
                    <a:p>
                      <a:pPr algn="ctr" fontAlgn="b"/>
                      <a:r>
                        <a:rPr lang="is-IS" sz="1600" u="none" strike="noStrike" dirty="0">
                          <a:effectLst/>
                        </a:rPr>
                        <a:t>20</a:t>
                      </a:r>
                      <a:endParaRPr lang="is-IS" sz="1600" b="0" i="0" u="none" strike="noStrike" dirty="0">
                        <a:solidFill>
                          <a:srgbClr val="000000"/>
                        </a:solidFill>
                        <a:effectLst/>
                        <a:latin typeface="DengXian" charset="-122"/>
                      </a:endParaRPr>
                    </a:p>
                  </a:txBody>
                  <a:tcPr marL="5703" marR="5703" marT="5703" marB="0" anchor="b"/>
                </a:tc>
                <a:tc>
                  <a:txBody>
                    <a:bodyPr/>
                    <a:lstStyle/>
                    <a:p>
                      <a:pPr marL="0" algn="ctr" defTabSz="914400" rtl="0" eaLnBrk="1" fontAlgn="b" latinLnBrk="0" hangingPunct="1"/>
                      <a:r>
                        <a:rPr lang="zh-CN" altLang="en-US" sz="1600" u="none" strike="noStrike" kern="1200" dirty="0">
                          <a:solidFill>
                            <a:schemeClr val="dk1"/>
                          </a:solidFill>
                          <a:effectLst/>
                          <a:latin typeface="+mn-lt"/>
                          <a:ea typeface="+mn-ea"/>
                          <a:cs typeface="+mn-cs"/>
                        </a:rPr>
                        <a:t>每天</a:t>
                      </a:r>
                      <a:r>
                        <a:rPr lang="en-US" altLang="zh-CN" sz="1600" u="none" strike="noStrike" kern="1200" dirty="0">
                          <a:solidFill>
                            <a:schemeClr val="dk1"/>
                          </a:solidFill>
                          <a:effectLst/>
                          <a:latin typeface="+mn-lt"/>
                          <a:ea typeface="+mn-ea"/>
                          <a:cs typeface="+mn-cs"/>
                        </a:rPr>
                        <a:t>11</a:t>
                      </a:r>
                      <a:r>
                        <a:rPr lang="zh-CN" altLang="en-US" sz="1600" u="none" strike="noStrike" kern="1200" dirty="0">
                          <a:solidFill>
                            <a:schemeClr val="dk1"/>
                          </a:solidFill>
                          <a:effectLst/>
                          <a:latin typeface="+mn-lt"/>
                          <a:ea typeface="+mn-ea"/>
                          <a:cs typeface="+mn-cs"/>
                        </a:rPr>
                        <a:t>点</a:t>
                      </a:r>
                      <a:r>
                        <a:rPr lang="en-US" altLang="zh-CN" sz="1600" u="none" strike="noStrike" kern="1200" dirty="0">
                          <a:solidFill>
                            <a:schemeClr val="dk1"/>
                          </a:solidFill>
                          <a:effectLst/>
                          <a:latin typeface="+mn-lt"/>
                          <a:ea typeface="+mn-ea"/>
                          <a:cs typeface="+mn-cs"/>
                        </a:rPr>
                        <a:t>-12</a:t>
                      </a:r>
                      <a:r>
                        <a:rPr lang="zh-CN" altLang="en-US" sz="1600" u="none" strike="noStrike" kern="1200" dirty="0">
                          <a:solidFill>
                            <a:schemeClr val="dk1"/>
                          </a:solidFill>
                          <a:effectLst/>
                          <a:latin typeface="+mn-lt"/>
                          <a:ea typeface="+mn-ea"/>
                          <a:cs typeface="+mn-cs"/>
                        </a:rPr>
                        <a:t>点消费的次数</a:t>
                      </a:r>
                    </a:p>
                  </a:txBody>
                  <a:tcPr marL="6350" marR="6350" marT="6350" marB="0" anchor="b"/>
                </a:tc>
                <a:tc>
                  <a:txBody>
                    <a:bodyPr/>
                    <a:lstStyle/>
                    <a:p>
                      <a:pPr marL="0" algn="ctr" defTabSz="914400" rtl="0" eaLnBrk="1" fontAlgn="b" latinLnBrk="0" hangingPunct="1"/>
                      <a:r>
                        <a:rPr lang="en-US" sz="1600" u="none" strike="noStrike" kern="1200" dirty="0">
                          <a:solidFill>
                            <a:schemeClr val="dk1"/>
                          </a:solidFill>
                          <a:effectLst/>
                          <a:latin typeface="+mn-lt"/>
                          <a:ea typeface="+mn-ea"/>
                          <a:cs typeface="+mn-cs"/>
                        </a:rPr>
                        <a:t>hour_11_count</a:t>
                      </a:r>
                    </a:p>
                  </a:txBody>
                  <a:tcPr marL="6350" marR="6350" marT="6350" marB="0" anchor="b"/>
                </a:tc>
              </a:tr>
            </a:tbl>
          </a:graphicData>
        </a:graphic>
      </p:graphicFrame>
      <p:sp>
        <p:nvSpPr>
          <p:cNvPr id="16" name="文本占位符 1"/>
          <p:cNvSpPr>
            <a:spLocks noGrp="1"/>
          </p:cNvSpPr>
          <p:nvPr>
            <p:ph type="body" sz="quarter" idx="10"/>
          </p:nvPr>
        </p:nvSpPr>
        <p:spPr>
          <a:xfrm>
            <a:off x="265304" y="220133"/>
            <a:ext cx="3303395" cy="389467"/>
          </a:xfrm>
        </p:spPr>
        <p:txBody>
          <a:bodyPr/>
          <a:lstStyle/>
          <a:p>
            <a:r>
              <a:rPr kumimoji="1" lang="en-US" altLang="zh-CN" dirty="0"/>
              <a:t>PART</a:t>
            </a:r>
            <a:r>
              <a:rPr kumimoji="1" lang="zh-CN" altLang="en-US" dirty="0"/>
              <a:t> </a:t>
            </a:r>
            <a:r>
              <a:rPr kumimoji="1" lang="en-US" altLang="zh-CN" dirty="0" smtClean="0"/>
              <a:t>TWO</a:t>
            </a:r>
            <a:r>
              <a:rPr kumimoji="1" lang="zh-CN" altLang="en-US" dirty="0" smtClean="0"/>
              <a:t> 特征提取</a:t>
            </a:r>
            <a:endParaRPr kumimoji="1" lang="zh-CN" altLang="en-US" dirty="0"/>
          </a:p>
        </p:txBody>
      </p:sp>
      <p:sp>
        <p:nvSpPr>
          <p:cNvPr id="14" name="矩形 8"/>
          <p:cNvSpPr/>
          <p:nvPr/>
        </p:nvSpPr>
        <p:spPr>
          <a:xfrm>
            <a:off x="899351" y="698197"/>
            <a:ext cx="7667933" cy="523220"/>
          </a:xfrm>
          <a:prstGeom prst="rect">
            <a:avLst/>
          </a:prstGeom>
        </p:spPr>
        <p:txBody>
          <a:bodyPr wrap="none">
            <a:spAutoFit/>
          </a:bodyPr>
          <a:lstStyle/>
          <a:p>
            <a:r>
              <a:rPr lang="zh-CN" altLang="en-US" sz="2800" b="1" dirty="0" smtClean="0">
                <a:solidFill>
                  <a:srgbClr val="000000"/>
                </a:solidFill>
                <a:latin typeface="Segoe UI"/>
                <a:ea typeface="微软雅黑"/>
              </a:rPr>
              <a:t>特征重要性</a:t>
            </a:r>
            <a:r>
              <a:rPr lang="zh-CN" altLang="en-US" sz="2800" b="1" dirty="0" smtClean="0">
                <a:solidFill>
                  <a:srgbClr val="000000"/>
                </a:solidFill>
                <a:latin typeface="Segoe UI"/>
                <a:ea typeface="微软雅黑"/>
              </a:rPr>
              <a:t>排名一览 </a:t>
            </a:r>
            <a:r>
              <a:rPr lang="en-US" altLang="zh-CN" sz="2800" b="1" dirty="0" smtClean="0">
                <a:solidFill>
                  <a:srgbClr val="000000"/>
                </a:solidFill>
                <a:latin typeface="Segoe UI"/>
                <a:ea typeface="微软雅黑"/>
              </a:rPr>
              <a:t>Feature</a:t>
            </a:r>
            <a:r>
              <a:rPr lang="zh-CN" altLang="en-US" sz="2800" b="1" dirty="0" smtClean="0">
                <a:solidFill>
                  <a:srgbClr val="000000"/>
                </a:solidFill>
                <a:latin typeface="Segoe UI"/>
                <a:ea typeface="微软雅黑"/>
              </a:rPr>
              <a:t> </a:t>
            </a:r>
            <a:r>
              <a:rPr lang="en-US" altLang="zh-CN" sz="2800" b="1" dirty="0" smtClean="0">
                <a:solidFill>
                  <a:srgbClr val="000000"/>
                </a:solidFill>
                <a:latin typeface="Segoe UI"/>
                <a:ea typeface="微软雅黑"/>
              </a:rPr>
              <a:t>Importance</a:t>
            </a:r>
            <a:r>
              <a:rPr lang="zh-CN" altLang="en-US" sz="2800" b="1" dirty="0" smtClean="0">
                <a:solidFill>
                  <a:srgbClr val="000000"/>
                </a:solidFill>
                <a:latin typeface="Segoe UI"/>
                <a:ea typeface="微软雅黑"/>
              </a:rPr>
              <a:t> </a:t>
            </a:r>
            <a:r>
              <a:rPr lang="en-US" altLang="zh-CN" sz="2800" b="1" dirty="0" smtClean="0">
                <a:solidFill>
                  <a:srgbClr val="000000"/>
                </a:solidFill>
                <a:latin typeface="Segoe UI"/>
                <a:ea typeface="微软雅黑"/>
              </a:rPr>
              <a:t>Ranking</a:t>
            </a:r>
            <a:endParaRPr lang="zh-CN" altLang="en-US" sz="2800" b="1" dirty="0">
              <a:solidFill>
                <a:srgbClr val="000000"/>
              </a:solidFill>
              <a:latin typeface="Segoe UI"/>
              <a:ea typeface="微软雅黑"/>
            </a:endParaRPr>
          </a:p>
        </p:txBody>
      </p:sp>
      <p:sp>
        <p:nvSpPr>
          <p:cNvPr id="2" name="文本框 1"/>
          <p:cNvSpPr txBox="1"/>
          <p:nvPr/>
        </p:nvSpPr>
        <p:spPr>
          <a:xfrm>
            <a:off x="899351" y="1275771"/>
            <a:ext cx="3501189" cy="649409"/>
          </a:xfrm>
          <a:prstGeom prst="rect">
            <a:avLst/>
          </a:prstGeom>
          <a:noFill/>
        </p:spPr>
        <p:txBody>
          <a:bodyPr wrap="square" rtlCol="0">
            <a:spAutoFit/>
          </a:bodyPr>
          <a:lstStyle/>
          <a:p>
            <a:pPr>
              <a:lnSpc>
                <a:spcPct val="130000"/>
              </a:lnSpc>
              <a:spcBef>
                <a:spcPts val="600"/>
              </a:spcBef>
            </a:pPr>
            <a:r>
              <a:rPr lang="en-US" altLang="zh-CN" sz="1200" dirty="0">
                <a:solidFill>
                  <a:srgbClr val="000000"/>
                </a:solidFill>
                <a:latin typeface="Segoe UI"/>
              </a:rPr>
              <a:t>Random</a:t>
            </a:r>
            <a:r>
              <a:rPr lang="zh-CN" altLang="en-US" sz="1200" dirty="0">
                <a:solidFill>
                  <a:srgbClr val="000000"/>
                </a:solidFill>
                <a:latin typeface="Segoe UI"/>
              </a:rPr>
              <a:t> </a:t>
            </a:r>
            <a:r>
              <a:rPr lang="en-US" altLang="zh-CN" sz="1200" dirty="0">
                <a:solidFill>
                  <a:srgbClr val="000000"/>
                </a:solidFill>
                <a:latin typeface="Segoe UI"/>
              </a:rPr>
              <a:t>Forest</a:t>
            </a:r>
            <a:r>
              <a:rPr lang="zh-CN" altLang="en-US" sz="1200" dirty="0">
                <a:solidFill>
                  <a:srgbClr val="000000"/>
                </a:solidFill>
                <a:latin typeface="Segoe UI"/>
              </a:rPr>
              <a:t>给出的前</a:t>
            </a:r>
            <a:r>
              <a:rPr lang="en-US" altLang="zh-CN" sz="1200" dirty="0">
                <a:solidFill>
                  <a:srgbClr val="000000"/>
                </a:solidFill>
                <a:latin typeface="Segoe UI"/>
              </a:rPr>
              <a:t>20</a:t>
            </a:r>
            <a:r>
              <a:rPr lang="zh-CN" altLang="en-US" sz="1200" dirty="0">
                <a:solidFill>
                  <a:srgbClr val="000000"/>
                </a:solidFill>
                <a:latin typeface="Segoe UI"/>
              </a:rPr>
              <a:t>个重要的特征</a:t>
            </a:r>
          </a:p>
          <a:p>
            <a:pPr>
              <a:lnSpc>
                <a:spcPct val="130000"/>
              </a:lnSpc>
              <a:spcBef>
                <a:spcPts val="600"/>
              </a:spcBef>
            </a:pPr>
            <a:endParaRPr kumimoji="1" lang="zh-CN" altLang="en-US" sz="1200" kern="0" dirty="0">
              <a:latin typeface="微软雅黑" panose="020B0503020204020204" pitchFamily="34" charset="-122"/>
              <a:ea typeface="微软雅黑" panose="020B0503020204020204" pitchFamily="34" charset="-122"/>
              <a:cs typeface="+mn-ea"/>
              <a:sym typeface="+mn-lt"/>
            </a:endParaRPr>
          </a:p>
        </p:txBody>
      </p:sp>
      <p:sp>
        <p:nvSpPr>
          <p:cNvPr id="15" name="折角形 14"/>
          <p:cNvSpPr/>
          <p:nvPr/>
        </p:nvSpPr>
        <p:spPr>
          <a:xfrm>
            <a:off x="9877927" y="2658978"/>
            <a:ext cx="1515979" cy="1804737"/>
          </a:xfrm>
          <a:prstGeom prst="foldedCorne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kumimoji="1" lang="zh-CN" altLang="en-US" sz="1200" smtClean="0">
                <a:latin typeface="微软雅黑" panose="020B0503020204020204" pitchFamily="34" charset="-122"/>
                <a:ea typeface="微软雅黑" panose="020B0503020204020204" pitchFamily="34" charset="-122"/>
              </a:rPr>
              <a:t>在</a:t>
            </a:r>
            <a:r>
              <a:rPr kumimoji="1" lang="zh-CN" altLang="en-US" sz="1200" dirty="0" smtClean="0">
                <a:latin typeface="微软雅黑" panose="020B0503020204020204" pitchFamily="34" charset="-122"/>
                <a:ea typeface="微软雅黑" panose="020B0503020204020204" pitchFamily="34" charset="-122"/>
              </a:rPr>
              <a:t>树形模型中，一个</a:t>
            </a:r>
            <a:r>
              <a:rPr kumimoji="1" lang="en-US" altLang="zh-CN" sz="1200" dirty="0" smtClean="0">
                <a:latin typeface="微软雅黑" panose="020B0503020204020204" pitchFamily="34" charset="-122"/>
                <a:ea typeface="微软雅黑" panose="020B0503020204020204" pitchFamily="34" charset="-122"/>
              </a:rPr>
              <a:t>feature</a:t>
            </a:r>
            <a:r>
              <a:rPr kumimoji="1" lang="zh-CN" altLang="en-US" sz="1200" dirty="0" smtClean="0">
                <a:latin typeface="微软雅黑" panose="020B0503020204020204" pitchFamily="34" charset="-122"/>
                <a:ea typeface="微软雅黑" panose="020B0503020204020204" pitchFamily="34" charset="-122"/>
              </a:rPr>
              <a:t>被用作分裂结点的次数越多，则此</a:t>
            </a:r>
            <a:r>
              <a:rPr kumimoji="1" lang="en-US" altLang="zh-CN" sz="1200" dirty="0" smtClean="0">
                <a:latin typeface="微软雅黑" panose="020B0503020204020204" pitchFamily="34" charset="-122"/>
                <a:ea typeface="微软雅黑" panose="020B0503020204020204" pitchFamily="34" charset="-122"/>
              </a:rPr>
              <a:t>feature</a:t>
            </a:r>
            <a:r>
              <a:rPr kumimoji="1" lang="zh-CN" altLang="en-US" sz="1200" dirty="0" smtClean="0">
                <a:latin typeface="微软雅黑" panose="020B0503020204020204" pitchFamily="34" charset="-122"/>
                <a:ea typeface="微软雅黑" panose="020B0503020204020204" pitchFamily="34" charset="-122"/>
              </a:rPr>
              <a:t>越重要。</a:t>
            </a:r>
            <a:endParaRPr kumimoji="1"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53301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smtClean="0"/>
              <a:t>TWO</a:t>
            </a:r>
            <a:r>
              <a:rPr kumimoji="1" lang="zh-CN" altLang="en-US" dirty="0" smtClean="0"/>
              <a:t> 特征提取</a:t>
            </a:r>
            <a:endParaRPr kumimoji="1" lang="zh-CN" altLang="en-US" dirty="0"/>
          </a:p>
        </p:txBody>
      </p:sp>
      <p:sp>
        <p:nvSpPr>
          <p:cNvPr id="10" name="矩形 9"/>
          <p:cNvSpPr/>
          <p:nvPr/>
        </p:nvSpPr>
        <p:spPr>
          <a:xfrm>
            <a:off x="899351" y="1547155"/>
            <a:ext cx="7027092" cy="4773614"/>
          </a:xfrm>
          <a:prstGeom prst="rect">
            <a:avLst/>
          </a:prstGeom>
        </p:spPr>
        <p:txBody>
          <a:bodyPr wrap="square">
            <a:spAutoFit/>
          </a:bodyPr>
          <a:lstStyle/>
          <a:p>
            <a:pPr marL="742939" lvl="1" indent="-285750">
              <a:lnSpc>
                <a:spcPct val="130000"/>
              </a:lnSpc>
              <a:buFont typeface="Arial" charset="0"/>
              <a:buChar char="•"/>
            </a:pPr>
            <a:endParaRPr lang="en-US" altLang="zh-CN" sz="2000" dirty="0" smtClean="0">
              <a:solidFill>
                <a:srgbClr val="000000">
                  <a:lumMod val="50000"/>
                  <a:lumOff val="50000"/>
                </a:srgbClr>
              </a:solidFill>
              <a:latin typeface="微软雅黑" charset="0"/>
              <a:ea typeface="微软雅黑" charset="0"/>
            </a:endParaRPr>
          </a:p>
          <a:p>
            <a:pPr marL="285750" indent="-285750">
              <a:lnSpc>
                <a:spcPct val="130000"/>
              </a:lnSpc>
              <a:buFont typeface="Arial" charset="0"/>
              <a:buChar char="•"/>
            </a:pPr>
            <a:r>
              <a:rPr lang="zh-CN" altLang="en-US" sz="2000" dirty="0" smtClean="0">
                <a:solidFill>
                  <a:srgbClr val="000000">
                    <a:lumMod val="50000"/>
                    <a:lumOff val="50000"/>
                  </a:srgbClr>
                </a:solidFill>
                <a:latin typeface="微软雅黑" charset="0"/>
                <a:ea typeface="微软雅黑" charset="0"/>
              </a:rPr>
              <a:t>经过实验，只有排名靠前的特征对模型影响的结果较大</a:t>
            </a:r>
            <a:endParaRPr lang="en-US" altLang="zh-CN" sz="2000" dirty="0" smtClean="0">
              <a:solidFill>
                <a:srgbClr val="000000">
                  <a:lumMod val="50000"/>
                  <a:lumOff val="50000"/>
                </a:srgbClr>
              </a:solidFill>
              <a:latin typeface="微软雅黑" charset="0"/>
              <a:ea typeface="微软雅黑" charset="0"/>
            </a:endParaRPr>
          </a:p>
          <a:p>
            <a:pPr marL="285750" indent="-285750">
              <a:lnSpc>
                <a:spcPct val="130000"/>
              </a:lnSpc>
              <a:buFont typeface="Arial" charset="0"/>
              <a:buChar char="•"/>
            </a:pPr>
            <a:endParaRPr lang="en-US" altLang="zh-CN" sz="2000" dirty="0">
              <a:solidFill>
                <a:srgbClr val="000000">
                  <a:lumMod val="50000"/>
                  <a:lumOff val="50000"/>
                </a:srgbClr>
              </a:solidFill>
              <a:latin typeface="微软雅黑" charset="0"/>
              <a:ea typeface="微软雅黑" charset="0"/>
            </a:endParaRPr>
          </a:p>
          <a:p>
            <a:pPr marL="285750" indent="-285750">
              <a:lnSpc>
                <a:spcPct val="130000"/>
              </a:lnSpc>
              <a:buFont typeface="Arial" charset="0"/>
              <a:buChar char="•"/>
            </a:pPr>
            <a:r>
              <a:rPr lang="zh-CN" altLang="en-US" sz="2000" dirty="0" smtClean="0">
                <a:solidFill>
                  <a:srgbClr val="000000">
                    <a:lumMod val="50000"/>
                    <a:lumOff val="50000"/>
                  </a:srgbClr>
                </a:solidFill>
                <a:latin typeface="微软雅黑" charset="0"/>
                <a:ea typeface="微软雅黑" charset="0"/>
              </a:rPr>
              <a:t>删除准则：重要性靠前的，但是人眼观察怀疑为导致过拟合的特征。</a:t>
            </a:r>
            <a:endParaRPr lang="en-US" altLang="zh-CN" sz="2000" dirty="0" smtClean="0">
              <a:solidFill>
                <a:srgbClr val="000000">
                  <a:lumMod val="50000"/>
                  <a:lumOff val="50000"/>
                </a:srgbClr>
              </a:solidFill>
              <a:latin typeface="微软雅黑" charset="0"/>
              <a:ea typeface="微软雅黑" charset="0"/>
            </a:endParaRPr>
          </a:p>
          <a:p>
            <a:pPr marL="285750" indent="-285750">
              <a:lnSpc>
                <a:spcPct val="130000"/>
              </a:lnSpc>
              <a:buFont typeface="Arial" charset="0"/>
              <a:buChar char="•"/>
            </a:pPr>
            <a:endParaRPr lang="en-US" altLang="zh-CN" sz="2000" dirty="0">
              <a:solidFill>
                <a:srgbClr val="000000">
                  <a:lumMod val="50000"/>
                  <a:lumOff val="50000"/>
                </a:srgbClr>
              </a:solidFill>
              <a:latin typeface="微软雅黑" charset="0"/>
              <a:ea typeface="微软雅黑" charset="0"/>
            </a:endParaRPr>
          </a:p>
          <a:p>
            <a:pPr marL="285750" indent="-285750">
              <a:lnSpc>
                <a:spcPct val="130000"/>
              </a:lnSpc>
              <a:buFont typeface="Arial" charset="0"/>
              <a:buChar char="•"/>
            </a:pPr>
            <a:r>
              <a:rPr lang="zh-CN" altLang="en-US" sz="2000" dirty="0" smtClean="0">
                <a:solidFill>
                  <a:srgbClr val="000000">
                    <a:lumMod val="50000"/>
                    <a:lumOff val="50000"/>
                  </a:srgbClr>
                </a:solidFill>
                <a:latin typeface="微软雅黑" charset="0"/>
                <a:ea typeface="微软雅黑" charset="0"/>
              </a:rPr>
              <a:t>验证方法：删除特征之后，在验证集上重新训练模型，观察分数是否上升。</a:t>
            </a:r>
            <a:endParaRPr lang="en-US" altLang="zh-CN" sz="2000" dirty="0" smtClean="0">
              <a:solidFill>
                <a:srgbClr val="000000">
                  <a:lumMod val="50000"/>
                  <a:lumOff val="50000"/>
                </a:srgbClr>
              </a:solidFill>
              <a:latin typeface="微软雅黑" charset="0"/>
              <a:ea typeface="微软雅黑" charset="0"/>
            </a:endParaRPr>
          </a:p>
          <a:p>
            <a:pPr marL="285750" indent="-285750">
              <a:lnSpc>
                <a:spcPct val="130000"/>
              </a:lnSpc>
              <a:buFont typeface="Arial" charset="0"/>
              <a:buChar char="•"/>
            </a:pPr>
            <a:endParaRPr lang="en-US" altLang="zh-CN" sz="2000" dirty="0">
              <a:solidFill>
                <a:srgbClr val="000000">
                  <a:lumMod val="50000"/>
                  <a:lumOff val="50000"/>
                </a:srgbClr>
              </a:solidFill>
              <a:latin typeface="微软雅黑" charset="0"/>
              <a:ea typeface="微软雅黑" charset="0"/>
            </a:endParaRPr>
          </a:p>
          <a:p>
            <a:pPr marL="285750" indent="-285750">
              <a:lnSpc>
                <a:spcPct val="130000"/>
              </a:lnSpc>
              <a:buFont typeface="Arial" charset="0"/>
              <a:buChar char="•"/>
            </a:pPr>
            <a:r>
              <a:rPr lang="zh-CN" altLang="en-US" dirty="0" smtClean="0">
                <a:solidFill>
                  <a:srgbClr val="000000">
                    <a:lumMod val="50000"/>
                    <a:lumOff val="50000"/>
                  </a:srgbClr>
                </a:solidFill>
                <a:latin typeface="微软雅黑" charset="0"/>
                <a:ea typeface="微软雅黑" charset="0"/>
              </a:rPr>
              <a:t>我们所删特征：用户借阅不同类别书籍的特征，用户所在学院特征，周一至周五每天消费的统计量特征</a:t>
            </a:r>
            <a:endParaRPr lang="en-US" altLang="zh-CN" dirty="0" smtClean="0">
              <a:solidFill>
                <a:srgbClr val="000000">
                  <a:lumMod val="50000"/>
                  <a:lumOff val="50000"/>
                </a:srgbClr>
              </a:solidFill>
              <a:latin typeface="微软雅黑" charset="0"/>
              <a:ea typeface="微软雅黑" charset="0"/>
            </a:endParaRPr>
          </a:p>
          <a:p>
            <a:pPr marL="285750" indent="-285750">
              <a:lnSpc>
                <a:spcPct val="130000"/>
              </a:lnSpc>
              <a:buFont typeface="Arial" charset="0"/>
              <a:buChar char="•"/>
            </a:pPr>
            <a:endParaRPr lang="en-US" altLang="zh-CN" dirty="0" smtClean="0">
              <a:solidFill>
                <a:srgbClr val="000000">
                  <a:lumMod val="50000"/>
                  <a:lumOff val="50000"/>
                </a:srgbClr>
              </a:solidFill>
              <a:latin typeface="微软雅黑" charset="0"/>
              <a:ea typeface="微软雅黑" charset="0"/>
            </a:endParaRPr>
          </a:p>
        </p:txBody>
      </p:sp>
      <p:sp>
        <p:nvSpPr>
          <p:cNvPr id="5" name="矩形 8"/>
          <p:cNvSpPr/>
          <p:nvPr/>
        </p:nvSpPr>
        <p:spPr>
          <a:xfrm>
            <a:off x="899351" y="698197"/>
            <a:ext cx="2715743" cy="954107"/>
          </a:xfrm>
          <a:prstGeom prst="rect">
            <a:avLst/>
          </a:prstGeom>
        </p:spPr>
        <p:txBody>
          <a:bodyPr wrap="none">
            <a:spAutoFit/>
          </a:bodyPr>
          <a:lstStyle/>
          <a:p>
            <a:r>
              <a:rPr lang="zh-CN" altLang="en-US" sz="2800" b="1" dirty="0">
                <a:solidFill>
                  <a:srgbClr val="000000"/>
                </a:solidFill>
                <a:latin typeface="Segoe UI"/>
              </a:rPr>
              <a:t>特征选择 </a:t>
            </a:r>
            <a:endParaRPr lang="en-US" altLang="zh-CN" sz="2800" b="1" dirty="0" smtClean="0">
              <a:solidFill>
                <a:srgbClr val="000000"/>
              </a:solidFill>
              <a:latin typeface="Segoe UI"/>
            </a:endParaRPr>
          </a:p>
          <a:p>
            <a:r>
              <a:rPr lang="en-US" altLang="zh-CN" sz="2800" b="1" dirty="0" smtClean="0">
                <a:solidFill>
                  <a:srgbClr val="000000"/>
                </a:solidFill>
                <a:latin typeface="Segoe UI"/>
              </a:rPr>
              <a:t>Feature</a:t>
            </a:r>
            <a:r>
              <a:rPr lang="zh-CN" altLang="en-US" sz="2800" b="1" dirty="0" smtClean="0">
                <a:solidFill>
                  <a:srgbClr val="000000"/>
                </a:solidFill>
                <a:latin typeface="Segoe UI"/>
              </a:rPr>
              <a:t> </a:t>
            </a:r>
            <a:r>
              <a:rPr lang="en-US" altLang="zh-CN" sz="2800" b="1" dirty="0">
                <a:solidFill>
                  <a:srgbClr val="000000"/>
                </a:solidFill>
                <a:latin typeface="Segoe UI"/>
              </a:rPr>
              <a:t>Selection</a:t>
            </a:r>
            <a:endParaRPr lang="zh-CN" altLang="en-US" sz="2800" b="1" dirty="0">
              <a:solidFill>
                <a:srgbClr val="000000"/>
              </a:solidFill>
              <a:latin typeface="Segoe UI"/>
            </a:endParaRPr>
          </a:p>
        </p:txBody>
      </p:sp>
    </p:spTree>
    <p:extLst>
      <p:ext uri="{BB962C8B-B14F-4D97-AF65-F5344CB8AC3E}">
        <p14:creationId xmlns:p14="http://schemas.microsoft.com/office/powerpoint/2010/main" val="967154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PART</a:t>
            </a:r>
            <a:r>
              <a:rPr kumimoji="1" lang="zh-CN" altLang="en-US" dirty="0" smtClean="0"/>
              <a:t> </a:t>
            </a:r>
            <a:r>
              <a:rPr kumimoji="1" lang="en-US" altLang="zh-CN" dirty="0" smtClean="0"/>
              <a:t>TWO</a:t>
            </a:r>
            <a:r>
              <a:rPr kumimoji="1" lang="zh-CN" altLang="en-US" dirty="0" smtClean="0"/>
              <a:t> 特征提取</a:t>
            </a: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2787" y="1605218"/>
            <a:ext cx="8485632" cy="5029200"/>
          </a:xfrm>
          <a:prstGeom prst="rect">
            <a:avLst/>
          </a:prstGeom>
        </p:spPr>
      </p:pic>
      <p:sp>
        <p:nvSpPr>
          <p:cNvPr id="12" name="矩形 8"/>
          <p:cNvSpPr/>
          <p:nvPr/>
        </p:nvSpPr>
        <p:spPr>
          <a:xfrm>
            <a:off x="3712956" y="710334"/>
            <a:ext cx="3487621" cy="523220"/>
          </a:xfrm>
          <a:prstGeom prst="rect">
            <a:avLst/>
          </a:prstGeom>
        </p:spPr>
        <p:txBody>
          <a:bodyPr wrap="none">
            <a:spAutoFit/>
          </a:bodyPr>
          <a:lstStyle/>
          <a:p>
            <a:r>
              <a:rPr lang="zh-CN" altLang="en-US" sz="2800" b="1" dirty="0" smtClean="0">
                <a:solidFill>
                  <a:srgbClr val="000000"/>
                </a:solidFill>
                <a:latin typeface="Segoe UI"/>
                <a:ea typeface="微软雅黑"/>
              </a:rPr>
              <a:t>预处理 </a:t>
            </a:r>
            <a:r>
              <a:rPr lang="en-US" altLang="zh-CN" sz="2800" b="1" dirty="0">
                <a:solidFill>
                  <a:srgbClr val="000000"/>
                </a:solidFill>
                <a:latin typeface="Segoe UI"/>
                <a:ea typeface="微软雅黑"/>
              </a:rPr>
              <a:t>P</a:t>
            </a:r>
            <a:r>
              <a:rPr lang="en-US" altLang="zh-CN" sz="2800" b="1" dirty="0" smtClean="0">
                <a:solidFill>
                  <a:srgbClr val="000000"/>
                </a:solidFill>
                <a:latin typeface="Segoe UI"/>
                <a:ea typeface="微软雅黑"/>
              </a:rPr>
              <a:t>re-processing</a:t>
            </a:r>
            <a:endParaRPr lang="zh-CN" altLang="en-US" sz="2800" b="1" dirty="0">
              <a:solidFill>
                <a:srgbClr val="000000"/>
              </a:solidFill>
              <a:latin typeface="Segoe UI"/>
              <a:ea typeface="微软雅黑"/>
            </a:endParaRPr>
          </a:p>
        </p:txBody>
      </p:sp>
    </p:spTree>
    <p:extLst>
      <p:ext uri="{BB962C8B-B14F-4D97-AF65-F5344CB8AC3E}">
        <p14:creationId xmlns:p14="http://schemas.microsoft.com/office/powerpoint/2010/main" val="75870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PART</a:t>
            </a:r>
            <a:r>
              <a:rPr kumimoji="1" lang="zh-CN" altLang="en-US" dirty="0" smtClean="0"/>
              <a:t> </a:t>
            </a:r>
            <a:r>
              <a:rPr kumimoji="1" lang="en-US" altLang="zh-CN" dirty="0" smtClean="0"/>
              <a:t>TWO</a:t>
            </a:r>
            <a:r>
              <a:rPr kumimoji="1" lang="zh-CN" altLang="en-US" dirty="0" smtClean="0"/>
              <a:t> 特征提取</a:t>
            </a:r>
            <a:endParaRPr kumimoji="1" lang="zh-CN" altLang="en-US" dirty="0"/>
          </a:p>
        </p:txBody>
      </p:sp>
      <p:sp>
        <p:nvSpPr>
          <p:cNvPr id="12" name="矩形 8"/>
          <p:cNvSpPr/>
          <p:nvPr/>
        </p:nvSpPr>
        <p:spPr>
          <a:xfrm>
            <a:off x="3719570" y="626533"/>
            <a:ext cx="3487621" cy="523220"/>
          </a:xfrm>
          <a:prstGeom prst="rect">
            <a:avLst/>
          </a:prstGeom>
        </p:spPr>
        <p:txBody>
          <a:bodyPr wrap="none">
            <a:spAutoFit/>
          </a:bodyPr>
          <a:lstStyle/>
          <a:p>
            <a:r>
              <a:rPr lang="zh-CN" altLang="en-US" sz="2800" b="1" dirty="0" smtClean="0">
                <a:solidFill>
                  <a:srgbClr val="000000"/>
                </a:solidFill>
                <a:latin typeface="Segoe UI"/>
                <a:ea typeface="微软雅黑"/>
              </a:rPr>
              <a:t>预处理 </a:t>
            </a:r>
            <a:r>
              <a:rPr lang="en-US" altLang="zh-CN" sz="2800" b="1" dirty="0">
                <a:solidFill>
                  <a:srgbClr val="000000"/>
                </a:solidFill>
                <a:latin typeface="Segoe UI"/>
                <a:ea typeface="微软雅黑"/>
              </a:rPr>
              <a:t>P</a:t>
            </a:r>
            <a:r>
              <a:rPr lang="en-US" altLang="zh-CN" sz="2800" b="1" dirty="0" smtClean="0">
                <a:solidFill>
                  <a:srgbClr val="000000"/>
                </a:solidFill>
                <a:latin typeface="Segoe UI"/>
                <a:ea typeface="微软雅黑"/>
              </a:rPr>
              <a:t>re-processing</a:t>
            </a:r>
            <a:endParaRPr lang="zh-CN" altLang="en-US" sz="2800" b="1" dirty="0">
              <a:solidFill>
                <a:srgbClr val="000000"/>
              </a:solidFill>
              <a:latin typeface="Segoe UI"/>
              <a:ea typeface="微软雅黑"/>
            </a:endParaRPr>
          </a:p>
        </p:txBody>
      </p:sp>
      <mc:AlternateContent xmlns:mc="http://schemas.openxmlformats.org/markup-compatibility/2006" xmlns:a14="http://schemas.microsoft.com/office/drawing/2010/main">
        <mc:Choice Requires="a14">
          <p:sp>
            <p:nvSpPr>
              <p:cNvPr id="6" name="矩形 9"/>
              <p:cNvSpPr/>
              <p:nvPr/>
            </p:nvSpPr>
            <p:spPr>
              <a:xfrm>
                <a:off x="3594424" y="1068206"/>
                <a:ext cx="7462597" cy="5909182"/>
              </a:xfrm>
              <a:prstGeom prst="rect">
                <a:avLst/>
              </a:prstGeom>
            </p:spPr>
            <p:txBody>
              <a:bodyPr wrap="square">
                <a:spAutoFit/>
              </a:bodyPr>
              <a:lstStyle/>
              <a:p>
                <a:pPr>
                  <a:lnSpc>
                    <a:spcPct val="130000"/>
                  </a:lnSpc>
                </a:pPr>
                <a:endParaRPr lang="zh-CN" altLang="en-US" sz="1200" dirty="0" smtClean="0">
                  <a:solidFill>
                    <a:srgbClr val="000000">
                      <a:lumMod val="50000"/>
                      <a:lumOff val="50000"/>
                    </a:srgbClr>
                  </a:solidFill>
                  <a:latin typeface="微软雅黑" charset="0"/>
                  <a:ea typeface="微软雅黑" charset="0"/>
                </a:endParaRPr>
              </a:p>
              <a:p>
                <a:pPr indent="-285750">
                  <a:lnSpc>
                    <a:spcPct val="130000"/>
                  </a:lnSpc>
                  <a:buFont typeface="Arial" charset="0"/>
                  <a:buChar char="•"/>
                </a:pPr>
                <a:r>
                  <a:rPr lang="zh-CN" altLang="en-US" sz="2000" dirty="0" smtClean="0">
                    <a:solidFill>
                      <a:srgbClr val="000000">
                        <a:lumMod val="50000"/>
                        <a:lumOff val="50000"/>
                      </a:srgbClr>
                    </a:solidFill>
                    <a:latin typeface="微软雅黑" charset="0"/>
                    <a:ea typeface="微软雅黑" charset="0"/>
                  </a:rPr>
                  <a:t>缺失值填充</a:t>
                </a:r>
                <a:endParaRPr lang="en-US" altLang="zh-CN" sz="2000" dirty="0" smtClean="0">
                  <a:solidFill>
                    <a:srgbClr val="000000">
                      <a:lumMod val="50000"/>
                      <a:lumOff val="50000"/>
                    </a:srgbClr>
                  </a:solidFill>
                  <a:latin typeface="微软雅黑" charset="0"/>
                  <a:ea typeface="微软雅黑" charset="0"/>
                </a:endParaRPr>
              </a:p>
              <a:p>
                <a:pPr marL="742939" lvl="1" indent="-285750">
                  <a:lnSpc>
                    <a:spcPct val="130000"/>
                  </a:lnSpc>
                  <a:buFont typeface="Arial" charset="0"/>
                  <a:buChar char="•"/>
                </a:pPr>
                <a:r>
                  <a:rPr lang="zh-CN" altLang="en-US" dirty="0" smtClean="0">
                    <a:solidFill>
                      <a:srgbClr val="000000">
                        <a:lumMod val="50000"/>
                        <a:lumOff val="50000"/>
                      </a:srgbClr>
                    </a:solidFill>
                    <a:latin typeface="微软雅黑" charset="0"/>
                    <a:ea typeface="微软雅黑" charset="0"/>
                  </a:rPr>
                  <a:t>根据每个特征</a:t>
                </a:r>
                <a:r>
                  <a:rPr lang="zh-CN" altLang="en-US" dirty="0">
                    <a:solidFill>
                      <a:srgbClr val="000000">
                        <a:lumMod val="50000"/>
                        <a:lumOff val="50000"/>
                      </a:srgbClr>
                    </a:solidFill>
                    <a:latin typeface="微软雅黑" charset="0"/>
                    <a:ea typeface="微软雅黑" charset="0"/>
                  </a:rPr>
                  <a:t>的不同</a:t>
                </a:r>
                <a:r>
                  <a:rPr lang="zh-CN" altLang="en-US" dirty="0" smtClean="0">
                    <a:solidFill>
                      <a:srgbClr val="000000">
                        <a:lumMod val="50000"/>
                        <a:lumOff val="50000"/>
                      </a:srgbClr>
                    </a:solidFill>
                    <a:latin typeface="微软雅黑" charset="0"/>
                    <a:ea typeface="微软雅黑" charset="0"/>
                  </a:rPr>
                  <a:t>性质使用不同的值进行填充</a:t>
                </a:r>
                <a:endParaRPr lang="en-US" altLang="zh-CN" dirty="0" smtClean="0">
                  <a:solidFill>
                    <a:srgbClr val="000000">
                      <a:lumMod val="50000"/>
                      <a:lumOff val="50000"/>
                    </a:srgbClr>
                  </a:solidFill>
                  <a:latin typeface="微软雅黑" charset="0"/>
                  <a:ea typeface="微软雅黑" charset="0"/>
                </a:endParaRPr>
              </a:p>
              <a:p>
                <a:pPr marL="742939" lvl="1" indent="-285750">
                  <a:lnSpc>
                    <a:spcPct val="130000"/>
                  </a:lnSpc>
                  <a:buFont typeface="Arial" charset="0"/>
                  <a:buChar char="•"/>
                </a:pPr>
                <a:r>
                  <a:rPr lang="zh-CN" altLang="en-US" dirty="0" smtClean="0">
                    <a:solidFill>
                      <a:srgbClr val="000000">
                        <a:lumMod val="50000"/>
                        <a:lumOff val="50000"/>
                      </a:srgbClr>
                    </a:solidFill>
                    <a:latin typeface="微软雅黑" charset="0"/>
                    <a:ea typeface="微软雅黑" charset="0"/>
                  </a:rPr>
                  <a:t>如</a:t>
                </a:r>
                <a:r>
                  <a:rPr lang="zh-CN" altLang="en-US" dirty="0">
                    <a:solidFill>
                      <a:srgbClr val="000000">
                        <a:lumMod val="50000"/>
                        <a:lumOff val="50000"/>
                      </a:srgbClr>
                    </a:solidFill>
                    <a:latin typeface="微软雅黑" charset="0"/>
                    <a:ea typeface="微软雅黑" charset="0"/>
                  </a:rPr>
                  <a:t>图书</a:t>
                </a:r>
                <a:r>
                  <a:rPr lang="zh-CN" altLang="en-US" dirty="0" smtClean="0">
                    <a:solidFill>
                      <a:srgbClr val="000000">
                        <a:lumMod val="50000"/>
                        <a:lumOff val="50000"/>
                      </a:srgbClr>
                    </a:solidFill>
                    <a:latin typeface="微软雅黑" charset="0"/>
                    <a:ea typeface="微软雅黑" charset="0"/>
                  </a:rPr>
                  <a:t>借阅数量这个特征，我们将其填充为</a:t>
                </a:r>
                <a:r>
                  <a:rPr lang="en-US" altLang="zh-CN" dirty="0" smtClean="0">
                    <a:solidFill>
                      <a:srgbClr val="000000">
                        <a:lumMod val="50000"/>
                        <a:lumOff val="50000"/>
                      </a:srgbClr>
                    </a:solidFill>
                    <a:latin typeface="微软雅黑" charset="0"/>
                    <a:ea typeface="微软雅黑" charset="0"/>
                  </a:rPr>
                  <a:t>0</a:t>
                </a:r>
                <a:endParaRPr lang="en-US" altLang="zh-CN" dirty="0">
                  <a:solidFill>
                    <a:srgbClr val="000000">
                      <a:lumMod val="50000"/>
                      <a:lumOff val="50000"/>
                    </a:srgbClr>
                  </a:solidFill>
                  <a:latin typeface="微软雅黑" charset="0"/>
                  <a:ea typeface="微软雅黑" charset="0"/>
                </a:endParaRPr>
              </a:p>
              <a:p>
                <a:pPr marL="742939" lvl="1" indent="-285750">
                  <a:lnSpc>
                    <a:spcPct val="130000"/>
                  </a:lnSpc>
                  <a:buFont typeface="Arial" charset="0"/>
                  <a:buChar char="•"/>
                </a:pPr>
                <a:r>
                  <a:rPr lang="zh-CN" altLang="en-US" dirty="0" smtClean="0">
                    <a:solidFill>
                      <a:srgbClr val="000000">
                        <a:lumMod val="50000"/>
                        <a:lumOff val="50000"/>
                      </a:srgbClr>
                    </a:solidFill>
                    <a:latin typeface="微软雅黑" charset="0"/>
                    <a:ea typeface="微软雅黑" charset="0"/>
                  </a:rPr>
                  <a:t>如学生</a:t>
                </a:r>
                <a:r>
                  <a:rPr lang="en-US" altLang="zh-CN" dirty="0" smtClean="0">
                    <a:solidFill>
                      <a:srgbClr val="000000">
                        <a:lumMod val="50000"/>
                        <a:lumOff val="50000"/>
                      </a:srgbClr>
                    </a:solidFill>
                    <a:latin typeface="微软雅黑" charset="0"/>
                    <a:ea typeface="微软雅黑" charset="0"/>
                  </a:rPr>
                  <a:t>1:00-2:00</a:t>
                </a:r>
                <a:r>
                  <a:rPr lang="zh-CN" altLang="en-US" dirty="0" smtClean="0">
                    <a:solidFill>
                      <a:srgbClr val="000000">
                        <a:lumMod val="50000"/>
                        <a:lumOff val="50000"/>
                      </a:srgbClr>
                    </a:solidFill>
                    <a:latin typeface="微软雅黑" charset="0"/>
                    <a:ea typeface="微软雅黑" charset="0"/>
                  </a:rPr>
                  <a:t>时间段消费总额这个特征，若用户在原始表中没有任何消费记录，则认为这是系统丢失用户信息的情况，填充为</a:t>
                </a:r>
                <a:r>
                  <a:rPr lang="en-US" altLang="zh-CN" dirty="0" smtClean="0">
                    <a:solidFill>
                      <a:srgbClr val="000000">
                        <a:lumMod val="50000"/>
                        <a:lumOff val="50000"/>
                      </a:srgbClr>
                    </a:solidFill>
                    <a:latin typeface="微软雅黑" charset="0"/>
                    <a:ea typeface="微软雅黑" charset="0"/>
                  </a:rPr>
                  <a:t>-1</a:t>
                </a:r>
                <a:r>
                  <a:rPr lang="zh-CN" altLang="en-US" dirty="0" smtClean="0">
                    <a:solidFill>
                      <a:srgbClr val="000000">
                        <a:lumMod val="50000"/>
                        <a:lumOff val="50000"/>
                      </a:srgbClr>
                    </a:solidFill>
                    <a:latin typeface="微软雅黑" charset="0"/>
                    <a:ea typeface="微软雅黑" charset="0"/>
                  </a:rPr>
                  <a:t>；如果用户在其他时间段有消费记录，我们就填充为</a:t>
                </a:r>
                <a:r>
                  <a:rPr lang="en-US" altLang="zh-CN" dirty="0" smtClean="0">
                    <a:solidFill>
                      <a:srgbClr val="000000">
                        <a:lumMod val="50000"/>
                        <a:lumOff val="50000"/>
                      </a:srgbClr>
                    </a:solidFill>
                    <a:latin typeface="微软雅黑" charset="0"/>
                    <a:ea typeface="微软雅黑" charset="0"/>
                  </a:rPr>
                  <a:t>0</a:t>
                </a:r>
              </a:p>
              <a:p>
                <a:pPr marL="742939" lvl="1" indent="-285750">
                  <a:lnSpc>
                    <a:spcPct val="130000"/>
                  </a:lnSpc>
                  <a:buFont typeface="Arial" charset="0"/>
                  <a:buChar char="•"/>
                </a:pPr>
                <a:endParaRPr lang="en-US" altLang="zh-CN" sz="2000" dirty="0">
                  <a:solidFill>
                    <a:srgbClr val="000000">
                      <a:lumMod val="50000"/>
                      <a:lumOff val="50000"/>
                    </a:srgbClr>
                  </a:solidFill>
                  <a:latin typeface="微软雅黑" charset="0"/>
                  <a:ea typeface="微软雅黑" charset="0"/>
                </a:endParaRPr>
              </a:p>
              <a:p>
                <a:pPr indent="-285750">
                  <a:lnSpc>
                    <a:spcPct val="130000"/>
                  </a:lnSpc>
                  <a:buFont typeface="Arial" charset="0"/>
                  <a:buChar char="•"/>
                </a:pPr>
                <a:r>
                  <a:rPr lang="zh-CN" altLang="en-US" sz="2000" dirty="0" smtClean="0">
                    <a:solidFill>
                      <a:srgbClr val="000000">
                        <a:lumMod val="50000"/>
                        <a:lumOff val="50000"/>
                      </a:srgbClr>
                    </a:solidFill>
                    <a:latin typeface="微软雅黑" charset="0"/>
                    <a:ea typeface="微软雅黑" charset="0"/>
                  </a:rPr>
                  <a:t>标准化</a:t>
                </a:r>
                <a:endParaRPr lang="en-US" altLang="zh-CN" sz="2000" dirty="0" smtClean="0">
                  <a:solidFill>
                    <a:srgbClr val="000000">
                      <a:lumMod val="50000"/>
                      <a:lumOff val="50000"/>
                    </a:srgbClr>
                  </a:solidFill>
                  <a:latin typeface="微软雅黑" charset="0"/>
                  <a:ea typeface="微软雅黑" charset="0"/>
                </a:endParaRPr>
              </a:p>
              <a:p>
                <a:pPr marL="742939" lvl="1" indent="-285750">
                  <a:lnSpc>
                    <a:spcPct val="130000"/>
                  </a:lnSpc>
                  <a:buFont typeface="Arial" charset="0"/>
                  <a:buChar char="•"/>
                </a:pPr>
                <a14:m>
                  <m:oMath xmlns:m="http://schemas.openxmlformats.org/officeDocument/2006/math">
                    <m:r>
                      <a:rPr lang="en-US" altLang="zh-CN" sz="2000" b="0" i="1" dirty="0" smtClean="0">
                        <a:solidFill>
                          <a:srgbClr val="000000">
                            <a:lumMod val="50000"/>
                            <a:lumOff val="50000"/>
                          </a:srgbClr>
                        </a:solidFill>
                        <a:latin typeface="Cambria Math" charset="0"/>
                        <a:ea typeface="微软雅黑" charset="0"/>
                      </a:rPr>
                      <m:t>𝑧</m:t>
                    </m:r>
                    <m:r>
                      <a:rPr lang="en-US" altLang="zh-CN" sz="2000" b="0" i="1" dirty="0" smtClean="0">
                        <a:solidFill>
                          <a:srgbClr val="000000">
                            <a:lumMod val="50000"/>
                            <a:lumOff val="50000"/>
                          </a:srgbClr>
                        </a:solidFill>
                        <a:latin typeface="Cambria Math" charset="0"/>
                        <a:ea typeface="微软雅黑" charset="0"/>
                      </a:rPr>
                      <m:t>=</m:t>
                    </m:r>
                    <m:f>
                      <m:fPr>
                        <m:ctrlPr>
                          <a:rPr lang="bg-BG" altLang="zh-CN" sz="2000" b="0" i="1" dirty="0" smtClean="0">
                            <a:solidFill>
                              <a:srgbClr val="000000">
                                <a:lumMod val="50000"/>
                                <a:lumOff val="50000"/>
                              </a:srgbClr>
                            </a:solidFill>
                            <a:latin typeface="Cambria Math" charset="0"/>
                            <a:ea typeface="微软雅黑" charset="0"/>
                          </a:rPr>
                        </m:ctrlPr>
                      </m:fPr>
                      <m:num>
                        <m:r>
                          <a:rPr lang="en-US" altLang="zh-CN" sz="2000" b="0" i="1" dirty="0" smtClean="0">
                            <a:solidFill>
                              <a:srgbClr val="000000">
                                <a:lumMod val="50000"/>
                                <a:lumOff val="50000"/>
                              </a:srgbClr>
                            </a:solidFill>
                            <a:latin typeface="Cambria Math" charset="0"/>
                            <a:ea typeface="微软雅黑" charset="0"/>
                          </a:rPr>
                          <m:t>𝑥</m:t>
                        </m:r>
                        <m:r>
                          <a:rPr lang="en-US" altLang="zh-CN" sz="2000" b="0" i="1" dirty="0" smtClean="0">
                            <a:solidFill>
                              <a:srgbClr val="000000">
                                <a:lumMod val="50000"/>
                                <a:lumOff val="50000"/>
                              </a:srgbClr>
                            </a:solidFill>
                            <a:latin typeface="Cambria Math" charset="0"/>
                            <a:ea typeface="微软雅黑" charset="0"/>
                          </a:rPr>
                          <m:t>−</m:t>
                        </m:r>
                        <m:r>
                          <a:rPr lang="en-US" altLang="zh-CN" sz="2000" b="0" i="1" dirty="0" smtClean="0">
                            <a:solidFill>
                              <a:srgbClr val="000000">
                                <a:lumMod val="50000"/>
                                <a:lumOff val="50000"/>
                              </a:srgbClr>
                            </a:solidFill>
                            <a:latin typeface="Cambria Math" charset="0"/>
                            <a:ea typeface="Cambria Math" charset="0"/>
                            <a:cs typeface="Cambria Math" charset="0"/>
                          </a:rPr>
                          <m:t>𝜇</m:t>
                        </m:r>
                      </m:num>
                      <m:den>
                        <m:r>
                          <a:rPr lang="bg-BG" altLang="zh-CN" sz="2000" b="0" i="1" dirty="0" smtClean="0">
                            <a:solidFill>
                              <a:srgbClr val="000000">
                                <a:lumMod val="50000"/>
                                <a:lumOff val="50000"/>
                              </a:srgbClr>
                            </a:solidFill>
                            <a:latin typeface="Cambria Math" charset="0"/>
                            <a:ea typeface="Cambria Math" charset="0"/>
                            <a:cs typeface="Cambria Math" charset="0"/>
                          </a:rPr>
                          <m:t>𝜎</m:t>
                        </m:r>
                      </m:den>
                    </m:f>
                  </m:oMath>
                </a14:m>
                <a:endParaRPr lang="en-US" altLang="zh-CN" dirty="0" smtClean="0">
                  <a:solidFill>
                    <a:srgbClr val="000000">
                      <a:lumMod val="50000"/>
                      <a:lumOff val="50000"/>
                    </a:srgbClr>
                  </a:solidFill>
                  <a:latin typeface="微软雅黑" charset="0"/>
                  <a:ea typeface="微软雅黑" charset="0"/>
                </a:endParaRPr>
              </a:p>
              <a:p>
                <a:pPr marL="742939" lvl="1" indent="-285750">
                  <a:lnSpc>
                    <a:spcPct val="130000"/>
                  </a:lnSpc>
                  <a:buFont typeface="Arial" charset="0"/>
                  <a:buChar char="•"/>
                </a:pPr>
                <a:r>
                  <a:rPr lang="zh-CN" altLang="en-US" dirty="0" smtClean="0">
                    <a:solidFill>
                      <a:srgbClr val="000000">
                        <a:lumMod val="50000"/>
                        <a:lumOff val="50000"/>
                      </a:srgbClr>
                    </a:solidFill>
                    <a:latin typeface="微软雅黑" charset="0"/>
                    <a:ea typeface="微软雅黑" charset="0"/>
                  </a:rPr>
                  <a:t>所有值</a:t>
                </a:r>
                <a:r>
                  <a:rPr lang="zh-CN" altLang="en-US" dirty="0">
                    <a:solidFill>
                      <a:srgbClr val="000000">
                        <a:lumMod val="50000"/>
                        <a:lumOff val="50000"/>
                      </a:srgbClr>
                    </a:solidFill>
                    <a:latin typeface="微软雅黑" charset="0"/>
                    <a:ea typeface="微软雅黑" charset="0"/>
                  </a:rPr>
                  <a:t>减去平均值，除以标准</a:t>
                </a:r>
                <a:r>
                  <a:rPr lang="zh-CN" altLang="en-US" dirty="0" smtClean="0">
                    <a:solidFill>
                      <a:srgbClr val="000000">
                        <a:lumMod val="50000"/>
                        <a:lumOff val="50000"/>
                      </a:srgbClr>
                    </a:solidFill>
                    <a:latin typeface="微软雅黑" charset="0"/>
                    <a:ea typeface="微软雅黑" charset="0"/>
                  </a:rPr>
                  <a:t>差</a:t>
                </a:r>
                <a:endParaRPr lang="en-US" altLang="zh-CN" dirty="0" smtClean="0">
                  <a:solidFill>
                    <a:srgbClr val="000000">
                      <a:lumMod val="50000"/>
                      <a:lumOff val="50000"/>
                    </a:srgbClr>
                  </a:solidFill>
                  <a:latin typeface="微软雅黑" charset="0"/>
                  <a:ea typeface="微软雅黑" charset="0"/>
                </a:endParaRPr>
              </a:p>
              <a:p>
                <a:pPr marL="742939" lvl="1" indent="-285750">
                  <a:lnSpc>
                    <a:spcPct val="130000"/>
                  </a:lnSpc>
                  <a:buFont typeface="Arial" charset="0"/>
                  <a:buChar char="•"/>
                </a:pPr>
                <a:r>
                  <a:rPr lang="zh-CN" altLang="en-US" dirty="0" smtClean="0">
                    <a:solidFill>
                      <a:srgbClr val="000000">
                        <a:lumMod val="50000"/>
                        <a:lumOff val="50000"/>
                      </a:srgbClr>
                    </a:solidFill>
                    <a:latin typeface="微软雅黑" charset="0"/>
                    <a:ea typeface="微软雅黑" charset="0"/>
                  </a:rPr>
                  <a:t>标准化完全不会影响基于树（</a:t>
                </a:r>
                <a:r>
                  <a:rPr lang="en-US" altLang="zh-CN" dirty="0" smtClean="0">
                    <a:solidFill>
                      <a:srgbClr val="000000">
                        <a:lumMod val="50000"/>
                        <a:lumOff val="50000"/>
                      </a:srgbClr>
                    </a:solidFill>
                    <a:latin typeface="微软雅黑" charset="0"/>
                    <a:ea typeface="微软雅黑" charset="0"/>
                  </a:rPr>
                  <a:t>Random Forest , Ada Boost</a:t>
                </a:r>
                <a:r>
                  <a:rPr lang="zh-CN" altLang="en-US" dirty="0" smtClean="0">
                    <a:solidFill>
                      <a:srgbClr val="000000">
                        <a:lumMod val="50000"/>
                        <a:lumOff val="50000"/>
                      </a:srgbClr>
                    </a:solidFill>
                    <a:latin typeface="微软雅黑" charset="0"/>
                    <a:ea typeface="微软雅黑" charset="0"/>
                  </a:rPr>
                  <a:t>等）的模型效果和效率，但是会提升</a:t>
                </a:r>
                <a:r>
                  <a:rPr lang="en-US" altLang="zh-CN" dirty="0" smtClean="0">
                    <a:solidFill>
                      <a:srgbClr val="000000">
                        <a:lumMod val="50000"/>
                        <a:lumOff val="50000"/>
                      </a:srgbClr>
                    </a:solidFill>
                    <a:latin typeface="微软雅黑" charset="0"/>
                    <a:ea typeface="微软雅黑" charset="0"/>
                  </a:rPr>
                  <a:t>SVM</a:t>
                </a:r>
                <a:r>
                  <a:rPr lang="zh-CN" altLang="en-US" dirty="0" smtClean="0">
                    <a:solidFill>
                      <a:srgbClr val="000000">
                        <a:lumMod val="50000"/>
                        <a:lumOff val="50000"/>
                      </a:srgbClr>
                    </a:solidFill>
                    <a:latin typeface="微软雅黑" charset="0"/>
                    <a:ea typeface="微软雅黑" charset="0"/>
                  </a:rPr>
                  <a:t>、</a:t>
                </a:r>
                <a:r>
                  <a:rPr lang="en-US" altLang="zh-CN" dirty="0" smtClean="0">
                    <a:solidFill>
                      <a:srgbClr val="000000">
                        <a:lumMod val="50000"/>
                        <a:lumOff val="50000"/>
                      </a:srgbClr>
                    </a:solidFill>
                    <a:latin typeface="微软雅黑" charset="0"/>
                    <a:ea typeface="微软雅黑" charset="0"/>
                  </a:rPr>
                  <a:t>Neural</a:t>
                </a:r>
                <a:r>
                  <a:rPr lang="zh-CN" altLang="en-US" dirty="0" smtClean="0">
                    <a:solidFill>
                      <a:srgbClr val="000000">
                        <a:lumMod val="50000"/>
                        <a:lumOff val="50000"/>
                      </a:srgbClr>
                    </a:solidFill>
                    <a:latin typeface="微软雅黑" charset="0"/>
                    <a:ea typeface="微软雅黑" charset="0"/>
                  </a:rPr>
                  <a:t> </a:t>
                </a:r>
                <a:r>
                  <a:rPr lang="en-US" altLang="zh-CN" dirty="0" smtClean="0">
                    <a:solidFill>
                      <a:srgbClr val="000000">
                        <a:lumMod val="50000"/>
                        <a:lumOff val="50000"/>
                      </a:srgbClr>
                    </a:solidFill>
                    <a:latin typeface="微软雅黑" charset="0"/>
                    <a:ea typeface="微软雅黑" charset="0"/>
                  </a:rPr>
                  <a:t>Network</a:t>
                </a:r>
                <a:r>
                  <a:rPr lang="zh-CN" altLang="en-US" dirty="0" smtClean="0">
                    <a:solidFill>
                      <a:srgbClr val="000000">
                        <a:lumMod val="50000"/>
                        <a:lumOff val="50000"/>
                      </a:srgbClr>
                    </a:solidFill>
                    <a:latin typeface="微软雅黑" charset="0"/>
                    <a:ea typeface="微软雅黑" charset="0"/>
                  </a:rPr>
                  <a:t>等算法的效率和准确度</a:t>
                </a:r>
                <a:endParaRPr lang="en-US" altLang="zh-CN" dirty="0">
                  <a:solidFill>
                    <a:srgbClr val="000000">
                      <a:lumMod val="50000"/>
                      <a:lumOff val="50000"/>
                    </a:srgbClr>
                  </a:solidFill>
                  <a:latin typeface="微软雅黑" charset="0"/>
                  <a:ea typeface="微软雅黑" charset="0"/>
                </a:endParaRPr>
              </a:p>
              <a:p>
                <a:pPr indent="-285750">
                  <a:lnSpc>
                    <a:spcPct val="130000"/>
                  </a:lnSpc>
                  <a:buFont typeface="Arial" charset="0"/>
                  <a:buChar char="•"/>
                </a:pPr>
                <a:endParaRPr lang="en-US" altLang="zh-CN" sz="1600" dirty="0" smtClean="0">
                  <a:solidFill>
                    <a:srgbClr val="000000">
                      <a:lumMod val="50000"/>
                      <a:lumOff val="50000"/>
                    </a:srgbClr>
                  </a:solidFill>
                  <a:latin typeface="微软雅黑" charset="0"/>
                  <a:ea typeface="微软雅黑" charset="0"/>
                </a:endParaRPr>
              </a:p>
              <a:p>
                <a:pPr marL="742939" lvl="1" indent="-285750">
                  <a:lnSpc>
                    <a:spcPct val="130000"/>
                  </a:lnSpc>
                  <a:buFont typeface="Arial" charset="0"/>
                  <a:buChar char="•"/>
                </a:pPr>
                <a:endParaRPr lang="en-US" altLang="zh-CN" sz="1400" dirty="0">
                  <a:solidFill>
                    <a:srgbClr val="000000">
                      <a:lumMod val="50000"/>
                      <a:lumOff val="50000"/>
                    </a:srgbClr>
                  </a:solidFill>
                  <a:latin typeface="微软雅黑" charset="0"/>
                  <a:ea typeface="微软雅黑" charset="0"/>
                </a:endParaRPr>
              </a:p>
            </p:txBody>
          </p:sp>
        </mc:Choice>
        <mc:Fallback xmlns="">
          <p:sp>
            <p:nvSpPr>
              <p:cNvPr id="6" name="矩形 9"/>
              <p:cNvSpPr>
                <a:spLocks noRot="1" noChangeAspect="1" noMove="1" noResize="1" noEditPoints="1" noAdjustHandles="1" noChangeArrowheads="1" noChangeShapeType="1" noTextEdit="1"/>
              </p:cNvSpPr>
              <p:nvPr/>
            </p:nvSpPr>
            <p:spPr>
              <a:xfrm>
                <a:off x="3594424" y="1068206"/>
                <a:ext cx="7462597" cy="5909182"/>
              </a:xfrm>
              <a:prstGeom prst="rect">
                <a:avLst/>
              </a:prstGeom>
              <a:blipFill rotWithShape="0">
                <a:blip r:embed="rId3"/>
                <a:stretch>
                  <a:fillRect l="-735" r="-4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6603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65304" y="220133"/>
            <a:ext cx="4492047" cy="833060"/>
          </a:xfrm>
        </p:spPr>
        <p:txBody>
          <a:bodyPr/>
          <a:lstStyle/>
          <a:p>
            <a:r>
              <a:rPr kumimoji="1" lang="zh-CN" altLang="en-US" sz="2800" dirty="0" smtClean="0"/>
              <a:t>团队成员</a:t>
            </a:r>
            <a:endParaRPr kumimoji="1" lang="zh-CN" altLang="en-US" sz="2800" dirty="0"/>
          </a:p>
        </p:txBody>
      </p:sp>
      <p:sp>
        <p:nvSpPr>
          <p:cNvPr id="75" name="矩形 74"/>
          <p:cNvSpPr/>
          <p:nvPr/>
        </p:nvSpPr>
        <p:spPr>
          <a:xfrm>
            <a:off x="2030928" y="3000626"/>
            <a:ext cx="1886434" cy="123573"/>
          </a:xfrm>
          <a:prstGeom prst="rect">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81" name="矩形 80"/>
          <p:cNvSpPr/>
          <p:nvPr/>
        </p:nvSpPr>
        <p:spPr>
          <a:xfrm>
            <a:off x="1816618" y="2631294"/>
            <a:ext cx="2315057" cy="369332"/>
          </a:xfrm>
          <a:prstGeom prst="rect">
            <a:avLst/>
          </a:prstGeom>
        </p:spPr>
        <p:txBody>
          <a:bodyPr wrap="none">
            <a:spAutoFit/>
          </a:bodyPr>
          <a:lstStyle/>
          <a:p>
            <a:pPr algn="ctr"/>
            <a:r>
              <a:rPr lang="zh-CN" altLang="en-US" b="1" dirty="0" smtClean="0">
                <a:solidFill>
                  <a:srgbClr val="000000"/>
                </a:solidFill>
                <a:latin typeface="Segoe UI"/>
                <a:ea typeface="微软雅黑"/>
              </a:rPr>
              <a:t>新加坡国立大学 硕士</a:t>
            </a:r>
            <a:endParaRPr lang="en-US" altLang="zh-CN" b="1" dirty="0">
              <a:solidFill>
                <a:srgbClr val="000000"/>
              </a:solidFill>
              <a:latin typeface="Segoe UI"/>
              <a:ea typeface="微软雅黑"/>
            </a:endParaRPr>
          </a:p>
        </p:txBody>
      </p:sp>
      <p:sp>
        <p:nvSpPr>
          <p:cNvPr id="82" name="矩形 81"/>
          <p:cNvSpPr/>
          <p:nvPr/>
        </p:nvSpPr>
        <p:spPr>
          <a:xfrm>
            <a:off x="2650979" y="2339320"/>
            <a:ext cx="646331" cy="369332"/>
          </a:xfrm>
          <a:prstGeom prst="rect">
            <a:avLst/>
          </a:prstGeom>
        </p:spPr>
        <p:txBody>
          <a:bodyPr wrap="none">
            <a:spAutoFit/>
          </a:bodyPr>
          <a:lstStyle/>
          <a:p>
            <a:pPr algn="ctr"/>
            <a:r>
              <a:rPr lang="zh-CN" altLang="en-US" b="1" dirty="0" smtClean="0">
                <a:solidFill>
                  <a:srgbClr val="000000"/>
                </a:solidFill>
                <a:latin typeface="Segoe UI"/>
                <a:ea typeface="微软雅黑"/>
              </a:rPr>
              <a:t>杨轩</a:t>
            </a:r>
            <a:endParaRPr lang="zh-CN" altLang="en-US" b="1" dirty="0">
              <a:solidFill>
                <a:srgbClr val="000000"/>
              </a:solidFill>
              <a:latin typeface="Segoe UI"/>
              <a:ea typeface="微软雅黑"/>
            </a:endParaRPr>
          </a:p>
        </p:txBody>
      </p:sp>
      <p:sp>
        <p:nvSpPr>
          <p:cNvPr id="84" name="矩形 83"/>
          <p:cNvSpPr/>
          <p:nvPr/>
        </p:nvSpPr>
        <p:spPr>
          <a:xfrm>
            <a:off x="4344780" y="3000626"/>
            <a:ext cx="1886434" cy="123573"/>
          </a:xfrm>
          <a:prstGeom prst="rect">
            <a:avLst/>
          </a:prstGeom>
          <a:solidFill>
            <a:schemeClr val="accent2"/>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85" name="矩形 84"/>
          <p:cNvSpPr/>
          <p:nvPr/>
        </p:nvSpPr>
        <p:spPr>
          <a:xfrm>
            <a:off x="4130471" y="2631294"/>
            <a:ext cx="2315056" cy="369332"/>
          </a:xfrm>
          <a:prstGeom prst="rect">
            <a:avLst/>
          </a:prstGeom>
        </p:spPr>
        <p:txBody>
          <a:bodyPr wrap="none">
            <a:spAutoFit/>
          </a:bodyPr>
          <a:lstStyle/>
          <a:p>
            <a:pPr algn="ctr"/>
            <a:r>
              <a:rPr lang="zh-CN" altLang="en-US" b="1" dirty="0" smtClean="0">
                <a:solidFill>
                  <a:srgbClr val="000000"/>
                </a:solidFill>
                <a:latin typeface="Segoe UI"/>
                <a:ea typeface="微软雅黑"/>
              </a:rPr>
              <a:t>新加坡国立大学 硕士</a:t>
            </a:r>
            <a:endParaRPr lang="en-US" altLang="zh-CN" b="1" dirty="0">
              <a:solidFill>
                <a:srgbClr val="000000"/>
              </a:solidFill>
              <a:latin typeface="Segoe UI"/>
              <a:ea typeface="微软雅黑"/>
            </a:endParaRPr>
          </a:p>
        </p:txBody>
      </p:sp>
      <p:sp>
        <p:nvSpPr>
          <p:cNvPr id="86" name="矩形 85"/>
          <p:cNvSpPr/>
          <p:nvPr/>
        </p:nvSpPr>
        <p:spPr>
          <a:xfrm>
            <a:off x="4849417" y="2339320"/>
            <a:ext cx="877163" cy="369332"/>
          </a:xfrm>
          <a:prstGeom prst="rect">
            <a:avLst/>
          </a:prstGeom>
        </p:spPr>
        <p:txBody>
          <a:bodyPr wrap="none">
            <a:spAutoFit/>
          </a:bodyPr>
          <a:lstStyle/>
          <a:p>
            <a:pPr algn="ctr"/>
            <a:r>
              <a:rPr lang="zh-CN" altLang="en-US" b="1" smtClean="0">
                <a:solidFill>
                  <a:srgbClr val="000000"/>
                </a:solidFill>
                <a:latin typeface="Segoe UI"/>
                <a:ea typeface="微软雅黑"/>
              </a:rPr>
              <a:t>刘振东</a:t>
            </a:r>
            <a:endParaRPr lang="zh-CN" altLang="en-US" b="1" dirty="0">
              <a:solidFill>
                <a:srgbClr val="000000"/>
              </a:solidFill>
              <a:latin typeface="Segoe UI"/>
              <a:ea typeface="微软雅黑"/>
            </a:endParaRPr>
          </a:p>
        </p:txBody>
      </p:sp>
      <p:sp>
        <p:nvSpPr>
          <p:cNvPr id="88" name="矩形 87"/>
          <p:cNvSpPr/>
          <p:nvPr/>
        </p:nvSpPr>
        <p:spPr>
          <a:xfrm>
            <a:off x="1036288" y="4409302"/>
            <a:ext cx="1886434" cy="123573"/>
          </a:xfrm>
          <a:prstGeom prst="rect">
            <a:avLst/>
          </a:prstGeom>
          <a:solidFill>
            <a:schemeClr val="accent3"/>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89" name="矩形 88"/>
          <p:cNvSpPr/>
          <p:nvPr/>
        </p:nvSpPr>
        <p:spPr>
          <a:xfrm>
            <a:off x="963847" y="4039970"/>
            <a:ext cx="2031325" cy="369332"/>
          </a:xfrm>
          <a:prstGeom prst="rect">
            <a:avLst/>
          </a:prstGeom>
        </p:spPr>
        <p:txBody>
          <a:bodyPr wrap="none">
            <a:spAutoFit/>
          </a:bodyPr>
          <a:lstStyle/>
          <a:p>
            <a:pPr algn="ctr"/>
            <a:r>
              <a:rPr lang="zh-CN" altLang="en-US" b="1" dirty="0" smtClean="0">
                <a:solidFill>
                  <a:srgbClr val="000000"/>
                </a:solidFill>
                <a:latin typeface="Segoe UI"/>
                <a:ea typeface="微软雅黑"/>
              </a:rPr>
              <a:t>华南理工大学硕士</a:t>
            </a:r>
            <a:endParaRPr lang="en-US" altLang="zh-CN" b="1" dirty="0">
              <a:solidFill>
                <a:srgbClr val="000000"/>
              </a:solidFill>
              <a:latin typeface="Segoe UI"/>
              <a:ea typeface="微软雅黑"/>
            </a:endParaRPr>
          </a:p>
        </p:txBody>
      </p:sp>
      <p:sp>
        <p:nvSpPr>
          <p:cNvPr id="90" name="矩形 89"/>
          <p:cNvSpPr/>
          <p:nvPr/>
        </p:nvSpPr>
        <p:spPr>
          <a:xfrm>
            <a:off x="1540927" y="3747996"/>
            <a:ext cx="877163" cy="369332"/>
          </a:xfrm>
          <a:prstGeom prst="rect">
            <a:avLst/>
          </a:prstGeom>
        </p:spPr>
        <p:txBody>
          <a:bodyPr wrap="none">
            <a:spAutoFit/>
          </a:bodyPr>
          <a:lstStyle/>
          <a:p>
            <a:pPr algn="ctr"/>
            <a:r>
              <a:rPr lang="zh-CN" altLang="en-US" b="1" dirty="0" smtClean="0">
                <a:solidFill>
                  <a:srgbClr val="000000"/>
                </a:solidFill>
                <a:latin typeface="Segoe UI"/>
                <a:ea typeface="微软雅黑"/>
              </a:rPr>
              <a:t>曹峻许</a:t>
            </a:r>
            <a:endParaRPr lang="zh-CN" altLang="en-US" b="1" dirty="0">
              <a:solidFill>
                <a:srgbClr val="000000"/>
              </a:solidFill>
              <a:latin typeface="Segoe UI"/>
              <a:ea typeface="微软雅黑"/>
            </a:endParaRPr>
          </a:p>
        </p:txBody>
      </p:sp>
      <p:sp>
        <p:nvSpPr>
          <p:cNvPr id="91" name="矩形 90"/>
          <p:cNvSpPr/>
          <p:nvPr/>
        </p:nvSpPr>
        <p:spPr>
          <a:xfrm>
            <a:off x="3213048" y="4422683"/>
            <a:ext cx="1886434" cy="123573"/>
          </a:xfrm>
          <a:prstGeom prst="rect">
            <a:avLst/>
          </a:prstGeom>
          <a:solidFill>
            <a:schemeClr val="accent4"/>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92" name="矩形 91"/>
          <p:cNvSpPr/>
          <p:nvPr/>
        </p:nvSpPr>
        <p:spPr>
          <a:xfrm>
            <a:off x="2998742" y="4053351"/>
            <a:ext cx="2315057" cy="369332"/>
          </a:xfrm>
          <a:prstGeom prst="rect">
            <a:avLst/>
          </a:prstGeom>
        </p:spPr>
        <p:txBody>
          <a:bodyPr wrap="none">
            <a:spAutoFit/>
          </a:bodyPr>
          <a:lstStyle/>
          <a:p>
            <a:pPr algn="ctr"/>
            <a:r>
              <a:rPr lang="zh-CN" altLang="en-US" b="1" dirty="0" smtClean="0">
                <a:solidFill>
                  <a:srgbClr val="000000"/>
                </a:solidFill>
                <a:latin typeface="Segoe UI"/>
                <a:ea typeface="微软雅黑"/>
              </a:rPr>
              <a:t>卡内基梅隆大学 硕士</a:t>
            </a:r>
            <a:endParaRPr lang="en-US" altLang="zh-CN" b="1" dirty="0">
              <a:solidFill>
                <a:srgbClr val="000000"/>
              </a:solidFill>
              <a:latin typeface="Segoe UI"/>
              <a:ea typeface="微软雅黑"/>
            </a:endParaRPr>
          </a:p>
        </p:txBody>
      </p:sp>
      <p:sp>
        <p:nvSpPr>
          <p:cNvPr id="93" name="矩形 92"/>
          <p:cNvSpPr/>
          <p:nvPr/>
        </p:nvSpPr>
        <p:spPr>
          <a:xfrm>
            <a:off x="3717686" y="3761377"/>
            <a:ext cx="877163" cy="369332"/>
          </a:xfrm>
          <a:prstGeom prst="rect">
            <a:avLst/>
          </a:prstGeom>
        </p:spPr>
        <p:txBody>
          <a:bodyPr wrap="none">
            <a:spAutoFit/>
          </a:bodyPr>
          <a:lstStyle/>
          <a:p>
            <a:pPr algn="ctr"/>
            <a:r>
              <a:rPr lang="zh-CN" altLang="en-US" b="1" smtClean="0">
                <a:solidFill>
                  <a:srgbClr val="000000"/>
                </a:solidFill>
                <a:latin typeface="Segoe UI"/>
                <a:ea typeface="微软雅黑"/>
              </a:rPr>
              <a:t>刘一鸣</a:t>
            </a:r>
            <a:endParaRPr lang="zh-CN" altLang="en-US" b="1" dirty="0">
              <a:solidFill>
                <a:srgbClr val="000000"/>
              </a:solidFill>
              <a:latin typeface="Segoe UI"/>
              <a:ea typeface="微软雅黑"/>
            </a:endParaRPr>
          </a:p>
        </p:txBody>
      </p:sp>
      <p:sp>
        <p:nvSpPr>
          <p:cNvPr id="94" name="矩形 93"/>
          <p:cNvSpPr/>
          <p:nvPr/>
        </p:nvSpPr>
        <p:spPr>
          <a:xfrm>
            <a:off x="5526900" y="4422683"/>
            <a:ext cx="1886434" cy="123573"/>
          </a:xfrm>
          <a:prstGeom prst="rect">
            <a:avLst/>
          </a:prstGeom>
          <a:solidFill>
            <a:schemeClr val="accent5"/>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95" name="矩形 94"/>
          <p:cNvSpPr/>
          <p:nvPr/>
        </p:nvSpPr>
        <p:spPr>
          <a:xfrm>
            <a:off x="5428011" y="4053351"/>
            <a:ext cx="2084225" cy="369332"/>
          </a:xfrm>
          <a:prstGeom prst="rect">
            <a:avLst/>
          </a:prstGeom>
        </p:spPr>
        <p:txBody>
          <a:bodyPr wrap="none">
            <a:spAutoFit/>
          </a:bodyPr>
          <a:lstStyle/>
          <a:p>
            <a:pPr algn="ctr"/>
            <a:r>
              <a:rPr lang="zh-CN" altLang="en-US" b="1" dirty="0" smtClean="0">
                <a:solidFill>
                  <a:srgbClr val="000000"/>
                </a:solidFill>
                <a:latin typeface="Segoe UI"/>
                <a:ea typeface="微软雅黑"/>
              </a:rPr>
              <a:t>香港科技大学 硕士</a:t>
            </a:r>
            <a:endParaRPr lang="en-US" altLang="zh-CN" b="1" dirty="0">
              <a:solidFill>
                <a:srgbClr val="000000"/>
              </a:solidFill>
              <a:latin typeface="Segoe UI"/>
              <a:ea typeface="微软雅黑"/>
            </a:endParaRPr>
          </a:p>
        </p:txBody>
      </p:sp>
      <p:sp>
        <p:nvSpPr>
          <p:cNvPr id="96" name="矩形 95"/>
          <p:cNvSpPr/>
          <p:nvPr/>
        </p:nvSpPr>
        <p:spPr>
          <a:xfrm>
            <a:off x="6146953" y="3761377"/>
            <a:ext cx="646331" cy="369332"/>
          </a:xfrm>
          <a:prstGeom prst="rect">
            <a:avLst/>
          </a:prstGeom>
        </p:spPr>
        <p:txBody>
          <a:bodyPr wrap="none">
            <a:spAutoFit/>
          </a:bodyPr>
          <a:lstStyle/>
          <a:p>
            <a:pPr algn="ctr"/>
            <a:r>
              <a:rPr lang="zh-CN" altLang="en-US" b="1" smtClean="0">
                <a:solidFill>
                  <a:srgbClr val="000000"/>
                </a:solidFill>
                <a:latin typeface="Segoe UI"/>
                <a:ea typeface="微软雅黑"/>
              </a:rPr>
              <a:t>卢健</a:t>
            </a:r>
            <a:endParaRPr lang="zh-CN" altLang="en-US" b="1" dirty="0">
              <a:solidFill>
                <a:srgbClr val="000000"/>
              </a:solidFill>
              <a:latin typeface="Segoe UI"/>
              <a:ea typeface="微软雅黑"/>
            </a:endParaRPr>
          </a:p>
        </p:txBody>
      </p:sp>
    </p:spTree>
    <p:extLst>
      <p:ext uri="{BB962C8B-B14F-4D97-AF65-F5344CB8AC3E}">
        <p14:creationId xmlns:p14="http://schemas.microsoft.com/office/powerpoint/2010/main" val="163681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PART</a:t>
            </a:r>
            <a:r>
              <a:rPr kumimoji="1" lang="zh-CN" altLang="en-US" dirty="0" smtClean="0"/>
              <a:t> </a:t>
            </a:r>
            <a:r>
              <a:rPr kumimoji="1" lang="en-US" altLang="zh-CN" dirty="0" smtClean="0"/>
              <a:t>TWO</a:t>
            </a:r>
            <a:r>
              <a:rPr kumimoji="1" lang="zh-CN" altLang="en-US" dirty="0" smtClean="0"/>
              <a:t> 特征提取</a:t>
            </a:r>
            <a:endParaRPr kumimoji="1" lang="zh-CN" altLang="en-US" dirty="0"/>
          </a:p>
        </p:txBody>
      </p:sp>
      <p:sp>
        <p:nvSpPr>
          <p:cNvPr id="12" name="矩形 8"/>
          <p:cNvSpPr/>
          <p:nvPr/>
        </p:nvSpPr>
        <p:spPr>
          <a:xfrm>
            <a:off x="3719570" y="626533"/>
            <a:ext cx="3487621" cy="523220"/>
          </a:xfrm>
          <a:prstGeom prst="rect">
            <a:avLst/>
          </a:prstGeom>
        </p:spPr>
        <p:txBody>
          <a:bodyPr wrap="none">
            <a:spAutoFit/>
          </a:bodyPr>
          <a:lstStyle/>
          <a:p>
            <a:r>
              <a:rPr lang="zh-CN" altLang="en-US" sz="2800" b="1" dirty="0" smtClean="0">
                <a:solidFill>
                  <a:srgbClr val="000000"/>
                </a:solidFill>
                <a:latin typeface="Segoe UI"/>
                <a:ea typeface="微软雅黑"/>
              </a:rPr>
              <a:t>预处理 </a:t>
            </a:r>
            <a:r>
              <a:rPr lang="en-US" altLang="zh-CN" sz="2800" b="1" dirty="0">
                <a:solidFill>
                  <a:srgbClr val="000000"/>
                </a:solidFill>
                <a:latin typeface="Segoe UI"/>
                <a:ea typeface="微软雅黑"/>
              </a:rPr>
              <a:t>P</a:t>
            </a:r>
            <a:r>
              <a:rPr lang="en-US" altLang="zh-CN" sz="2800" b="1" dirty="0" smtClean="0">
                <a:solidFill>
                  <a:srgbClr val="000000"/>
                </a:solidFill>
                <a:latin typeface="Segoe UI"/>
                <a:ea typeface="微软雅黑"/>
              </a:rPr>
              <a:t>re-processing</a:t>
            </a:r>
            <a:endParaRPr lang="zh-CN" altLang="en-US" sz="2800" b="1" dirty="0">
              <a:solidFill>
                <a:srgbClr val="000000"/>
              </a:solidFill>
              <a:latin typeface="Segoe UI"/>
              <a:ea typeface="微软雅黑"/>
            </a:endParaRPr>
          </a:p>
        </p:txBody>
      </p:sp>
      <mc:AlternateContent xmlns:mc="http://schemas.openxmlformats.org/markup-compatibility/2006" xmlns:a14="http://schemas.microsoft.com/office/drawing/2010/main">
        <mc:Choice Requires="a14">
          <p:sp>
            <p:nvSpPr>
              <p:cNvPr id="5" name="矩形 9"/>
              <p:cNvSpPr/>
              <p:nvPr/>
            </p:nvSpPr>
            <p:spPr>
              <a:xfrm>
                <a:off x="3610711" y="1286629"/>
                <a:ext cx="7192959" cy="5242076"/>
              </a:xfrm>
              <a:prstGeom prst="rect">
                <a:avLst/>
              </a:prstGeom>
            </p:spPr>
            <p:txBody>
              <a:bodyPr wrap="square">
                <a:spAutoFit/>
              </a:bodyPr>
              <a:lstStyle/>
              <a:p>
                <a:pPr>
                  <a:lnSpc>
                    <a:spcPct val="130000"/>
                  </a:lnSpc>
                </a:pPr>
                <a:endParaRPr lang="zh-CN" altLang="en-US" sz="1200" dirty="0" smtClean="0">
                  <a:solidFill>
                    <a:srgbClr val="000000">
                      <a:lumMod val="50000"/>
                      <a:lumOff val="50000"/>
                    </a:srgbClr>
                  </a:solidFill>
                  <a:latin typeface="微软雅黑" charset="0"/>
                  <a:ea typeface="微软雅黑" charset="0"/>
                </a:endParaRPr>
              </a:p>
              <a:p>
                <a:pPr indent="-285750">
                  <a:lnSpc>
                    <a:spcPct val="130000"/>
                  </a:lnSpc>
                  <a:buFont typeface="Arial" charset="0"/>
                  <a:buChar char="•"/>
                </a:pPr>
                <a:r>
                  <a:rPr lang="zh-CN" altLang="en-US" sz="2000" dirty="0" smtClean="0">
                    <a:solidFill>
                      <a:srgbClr val="000000">
                        <a:lumMod val="50000"/>
                        <a:lumOff val="50000"/>
                      </a:srgbClr>
                    </a:solidFill>
                    <a:latin typeface="微软雅黑" charset="0"/>
                    <a:ea typeface="微软雅黑" charset="0"/>
                  </a:rPr>
                  <a:t>欠采样</a:t>
                </a:r>
                <a:endParaRPr lang="en-US" altLang="zh-CN" sz="2000" dirty="0" smtClean="0">
                  <a:solidFill>
                    <a:srgbClr val="000000">
                      <a:lumMod val="50000"/>
                      <a:lumOff val="50000"/>
                    </a:srgbClr>
                  </a:solidFill>
                  <a:latin typeface="微软雅黑" charset="0"/>
                  <a:ea typeface="微软雅黑" charset="0"/>
                </a:endParaRPr>
              </a:p>
              <a:p>
                <a:pPr marL="742939" lvl="1" indent="-285750">
                  <a:lnSpc>
                    <a:spcPct val="130000"/>
                  </a:lnSpc>
                  <a:buFont typeface="Arial" charset="0"/>
                  <a:buChar char="•"/>
                </a:pPr>
                <a:r>
                  <a:rPr lang="zh-CN" altLang="en-US" dirty="0" smtClean="0">
                    <a:solidFill>
                      <a:srgbClr val="000000">
                        <a:lumMod val="50000"/>
                        <a:lumOff val="50000"/>
                      </a:srgbClr>
                    </a:solidFill>
                    <a:latin typeface="微软雅黑" charset="0"/>
                    <a:ea typeface="微软雅黑" charset="0"/>
                  </a:rPr>
                  <a:t>从无获奖用户中进行随机采样，缺点是会丢失数据。</a:t>
                </a:r>
                <a:endParaRPr lang="en-US" altLang="zh-CN" dirty="0" smtClean="0">
                  <a:solidFill>
                    <a:srgbClr val="000000">
                      <a:lumMod val="50000"/>
                      <a:lumOff val="50000"/>
                    </a:srgbClr>
                  </a:solidFill>
                  <a:latin typeface="微软雅黑" charset="0"/>
                  <a:ea typeface="微软雅黑" charset="0"/>
                </a:endParaRPr>
              </a:p>
              <a:p>
                <a:pPr marL="742939" lvl="1" indent="-285750">
                  <a:lnSpc>
                    <a:spcPct val="130000"/>
                  </a:lnSpc>
                  <a:buFont typeface="Arial" charset="0"/>
                  <a:buChar char="•"/>
                </a:pPr>
                <a:endParaRPr lang="en-US" altLang="zh-CN" sz="2000" dirty="0">
                  <a:solidFill>
                    <a:srgbClr val="000000">
                      <a:lumMod val="50000"/>
                      <a:lumOff val="50000"/>
                    </a:srgbClr>
                  </a:solidFill>
                  <a:latin typeface="微软雅黑" charset="0"/>
                  <a:ea typeface="微软雅黑" charset="0"/>
                </a:endParaRPr>
              </a:p>
              <a:p>
                <a:pPr indent="-285750">
                  <a:lnSpc>
                    <a:spcPct val="130000"/>
                  </a:lnSpc>
                  <a:buFont typeface="Arial" charset="0"/>
                  <a:buChar char="•"/>
                </a:pPr>
                <a:r>
                  <a:rPr lang="zh-CN" altLang="en-US" sz="2000" dirty="0" smtClean="0">
                    <a:solidFill>
                      <a:srgbClr val="000000">
                        <a:lumMod val="50000"/>
                        <a:lumOff val="50000"/>
                      </a:srgbClr>
                    </a:solidFill>
                    <a:latin typeface="微软雅黑" charset="0"/>
                    <a:ea typeface="微软雅黑" charset="0"/>
                  </a:rPr>
                  <a:t>过采样</a:t>
                </a:r>
                <a:endParaRPr lang="en-US" altLang="zh-CN" sz="2000" dirty="0" smtClean="0">
                  <a:solidFill>
                    <a:srgbClr val="000000">
                      <a:lumMod val="50000"/>
                      <a:lumOff val="50000"/>
                    </a:srgbClr>
                  </a:solidFill>
                  <a:latin typeface="微软雅黑" charset="0"/>
                  <a:ea typeface="微软雅黑" charset="0"/>
                </a:endParaRPr>
              </a:p>
              <a:p>
                <a:pPr marL="742939" lvl="1" indent="-285750">
                  <a:lnSpc>
                    <a:spcPct val="130000"/>
                  </a:lnSpc>
                  <a:buFont typeface="Arial" charset="0"/>
                  <a:buChar char="•"/>
                </a:pPr>
                <a:r>
                  <a:rPr lang="zh-CN" altLang="en-US" dirty="0" smtClean="0">
                    <a:solidFill>
                      <a:srgbClr val="000000">
                        <a:lumMod val="50000"/>
                        <a:lumOff val="50000"/>
                      </a:srgbClr>
                    </a:solidFill>
                    <a:latin typeface="微软雅黑" charset="0"/>
                    <a:ea typeface="微软雅黑" charset="0"/>
                  </a:rPr>
                  <a:t>复制稀有样本，使各种类数量达到一致，缺点是会增加了样本数量会增加模型训练的时间，而且只能成倍的增加样本的权重</a:t>
                </a:r>
                <a:endParaRPr lang="en-US" altLang="zh-CN" sz="2000" dirty="0" smtClean="0">
                  <a:solidFill>
                    <a:srgbClr val="000000">
                      <a:lumMod val="50000"/>
                      <a:lumOff val="50000"/>
                    </a:srgbClr>
                  </a:solidFill>
                  <a:latin typeface="微软雅黑" charset="0"/>
                  <a:ea typeface="微软雅黑" charset="0"/>
                </a:endParaRPr>
              </a:p>
              <a:p>
                <a:pPr indent="-285750">
                  <a:lnSpc>
                    <a:spcPct val="130000"/>
                  </a:lnSpc>
                  <a:buFont typeface="Arial" charset="0"/>
                  <a:buChar char="•"/>
                </a:pPr>
                <a:endParaRPr lang="en-US" altLang="zh-CN" sz="2000" dirty="0" smtClean="0">
                  <a:solidFill>
                    <a:srgbClr val="000000">
                      <a:lumMod val="50000"/>
                      <a:lumOff val="50000"/>
                    </a:srgbClr>
                  </a:solidFill>
                  <a:latin typeface="微软雅黑" charset="0"/>
                  <a:ea typeface="微软雅黑" charset="0"/>
                </a:endParaRPr>
              </a:p>
              <a:p>
                <a:pPr indent="-285750">
                  <a:lnSpc>
                    <a:spcPct val="130000"/>
                  </a:lnSpc>
                  <a:buFont typeface="Arial" charset="0"/>
                  <a:buChar char="•"/>
                </a:pPr>
                <a:r>
                  <a:rPr lang="zh-CN" altLang="en-US" sz="2000" dirty="0" smtClean="0">
                    <a:solidFill>
                      <a:srgbClr val="000000">
                        <a:lumMod val="50000"/>
                        <a:lumOff val="50000"/>
                      </a:srgbClr>
                    </a:solidFill>
                    <a:latin typeface="微软雅黑" charset="0"/>
                    <a:ea typeface="微软雅黑" charset="0"/>
                  </a:rPr>
                  <a:t>设置样本权重</a:t>
                </a:r>
                <a:endParaRPr lang="en-US" altLang="zh-CN" sz="2000" dirty="0" smtClean="0">
                  <a:solidFill>
                    <a:srgbClr val="000000">
                      <a:lumMod val="50000"/>
                      <a:lumOff val="50000"/>
                    </a:srgbClr>
                  </a:solidFill>
                  <a:latin typeface="微软雅黑" charset="0"/>
                  <a:ea typeface="微软雅黑" charset="0"/>
                </a:endParaRPr>
              </a:p>
              <a:p>
                <a:pPr marL="742939" lvl="1" indent="-285750">
                  <a:lnSpc>
                    <a:spcPct val="130000"/>
                  </a:lnSpc>
                  <a:buFont typeface="Arial" charset="0"/>
                  <a:buChar char="•"/>
                </a:pPr>
                <a:r>
                  <a:rPr lang="en-US" altLang="zh-CN" dirty="0" smtClean="0">
                    <a:solidFill>
                      <a:srgbClr val="000000">
                        <a:lumMod val="50000"/>
                        <a:lumOff val="50000"/>
                      </a:srgbClr>
                    </a:solidFill>
                    <a:ea typeface="微软雅黑" charset="0"/>
                  </a:rPr>
                  <a:t>Minimize </a:t>
                </a:r>
                <a14:m>
                  <m:oMath xmlns:m="http://schemas.openxmlformats.org/officeDocument/2006/math">
                    <m:f>
                      <m:fPr>
                        <m:ctrlPr>
                          <a:rPr lang="bg-BG" altLang="zh-CN" i="1" smtClean="0">
                            <a:solidFill>
                              <a:srgbClr val="000000">
                                <a:lumMod val="50000"/>
                                <a:lumOff val="50000"/>
                              </a:srgbClr>
                            </a:solidFill>
                            <a:latin typeface="Cambria Math" charset="0"/>
                            <a:ea typeface="微软雅黑" charset="0"/>
                          </a:rPr>
                        </m:ctrlPr>
                      </m:fPr>
                      <m:num>
                        <m:r>
                          <a:rPr lang="en-US" altLang="zh-CN" b="0" i="1" smtClean="0">
                            <a:solidFill>
                              <a:srgbClr val="000000">
                                <a:lumMod val="50000"/>
                                <a:lumOff val="50000"/>
                              </a:srgbClr>
                            </a:solidFill>
                            <a:latin typeface="Cambria Math" charset="0"/>
                            <a:ea typeface="微软雅黑" charset="0"/>
                          </a:rPr>
                          <m:t>1</m:t>
                        </m:r>
                      </m:num>
                      <m:den>
                        <m:r>
                          <a:rPr lang="en-US" altLang="zh-CN" b="0" i="1" smtClean="0">
                            <a:solidFill>
                              <a:srgbClr val="000000">
                                <a:lumMod val="50000"/>
                                <a:lumOff val="50000"/>
                              </a:srgbClr>
                            </a:solidFill>
                            <a:latin typeface="Cambria Math" charset="0"/>
                            <a:ea typeface="微软雅黑" charset="0"/>
                          </a:rPr>
                          <m:t>𝑁</m:t>
                        </m:r>
                      </m:den>
                    </m:f>
                    <m:nary>
                      <m:naryPr>
                        <m:chr m:val="∑"/>
                        <m:ctrlPr>
                          <a:rPr lang="is-IS" altLang="zh-CN" i="1" smtClean="0">
                            <a:solidFill>
                              <a:srgbClr val="000000">
                                <a:lumMod val="50000"/>
                                <a:lumOff val="50000"/>
                              </a:srgbClr>
                            </a:solidFill>
                            <a:latin typeface="Cambria Math" charset="0"/>
                            <a:ea typeface="微软雅黑" charset="0"/>
                          </a:rPr>
                        </m:ctrlPr>
                      </m:naryPr>
                      <m:sub>
                        <m:r>
                          <m:rPr>
                            <m:brk m:alnAt="23"/>
                          </m:rPr>
                          <a:rPr lang="en-US" altLang="zh-CN" b="0" i="1" smtClean="0">
                            <a:solidFill>
                              <a:srgbClr val="000000">
                                <a:lumMod val="50000"/>
                                <a:lumOff val="50000"/>
                              </a:srgbClr>
                            </a:solidFill>
                            <a:latin typeface="Cambria Math" charset="0"/>
                            <a:ea typeface="微软雅黑" charset="0"/>
                          </a:rPr>
                          <m:t>𝑛</m:t>
                        </m:r>
                        <m:r>
                          <a:rPr lang="en-US" altLang="zh-CN" b="0" i="1" smtClean="0">
                            <a:solidFill>
                              <a:srgbClr val="000000">
                                <a:lumMod val="50000"/>
                                <a:lumOff val="50000"/>
                              </a:srgbClr>
                            </a:solidFill>
                            <a:latin typeface="Cambria Math" charset="0"/>
                            <a:ea typeface="微软雅黑" charset="0"/>
                          </a:rPr>
                          <m:t>=1</m:t>
                        </m:r>
                      </m:sub>
                      <m:sup>
                        <m:r>
                          <a:rPr lang="en-US" altLang="zh-CN" b="0" i="1" smtClean="0">
                            <a:solidFill>
                              <a:srgbClr val="000000">
                                <a:lumMod val="50000"/>
                                <a:lumOff val="50000"/>
                              </a:srgbClr>
                            </a:solidFill>
                            <a:latin typeface="Cambria Math" charset="0"/>
                            <a:ea typeface="微软雅黑" charset="0"/>
                          </a:rPr>
                          <m:t>𝑁</m:t>
                        </m:r>
                      </m:sup>
                      <m:e>
                        <m:sSub>
                          <m:sSubPr>
                            <m:ctrlPr>
                              <a:rPr lang="en-US" altLang="zh-CN" b="0" i="1" smtClean="0">
                                <a:solidFill>
                                  <a:srgbClr val="000000">
                                    <a:lumMod val="50000"/>
                                    <a:lumOff val="50000"/>
                                  </a:srgbClr>
                                </a:solidFill>
                                <a:latin typeface="Cambria Math" charset="0"/>
                                <a:ea typeface="微软雅黑" charset="0"/>
                              </a:rPr>
                            </m:ctrlPr>
                          </m:sSubPr>
                          <m:e>
                            <m:r>
                              <a:rPr lang="en-US" altLang="zh-CN" b="0" i="1" smtClean="0">
                                <a:solidFill>
                                  <a:srgbClr val="000000">
                                    <a:lumMod val="50000"/>
                                    <a:lumOff val="50000"/>
                                  </a:srgbClr>
                                </a:solidFill>
                                <a:latin typeface="Cambria Math" charset="0"/>
                                <a:ea typeface="微软雅黑" charset="0"/>
                              </a:rPr>
                              <m:t>𝑢</m:t>
                            </m:r>
                          </m:e>
                          <m:sub>
                            <m:r>
                              <a:rPr lang="en-US" altLang="zh-CN" b="0" i="1" smtClean="0">
                                <a:solidFill>
                                  <a:srgbClr val="000000">
                                    <a:lumMod val="50000"/>
                                    <a:lumOff val="50000"/>
                                  </a:srgbClr>
                                </a:solidFill>
                                <a:latin typeface="Cambria Math" charset="0"/>
                                <a:ea typeface="微软雅黑" charset="0"/>
                              </a:rPr>
                              <m:t>𝑛</m:t>
                            </m:r>
                          </m:sub>
                        </m:sSub>
                        <m:r>
                          <a:rPr lang="en-US" altLang="zh-CN" b="0" i="1" smtClean="0">
                            <a:solidFill>
                              <a:srgbClr val="000000">
                                <a:lumMod val="50000"/>
                                <a:lumOff val="50000"/>
                              </a:srgbClr>
                            </a:solidFill>
                            <a:latin typeface="Cambria Math" charset="0"/>
                            <a:ea typeface="微软雅黑" charset="0"/>
                          </a:rPr>
                          <m:t>∗</m:t>
                        </m:r>
                        <m:r>
                          <a:rPr lang="en-US" altLang="zh-CN" b="0" i="1" smtClean="0">
                            <a:solidFill>
                              <a:srgbClr val="000000">
                                <a:lumMod val="50000"/>
                                <a:lumOff val="50000"/>
                              </a:srgbClr>
                            </a:solidFill>
                            <a:latin typeface="Cambria Math" charset="0"/>
                            <a:ea typeface="微软雅黑" charset="0"/>
                          </a:rPr>
                          <m:t>𝑒𝑟𝑟</m:t>
                        </m:r>
                        <m:r>
                          <a:rPr lang="en-US" altLang="zh-CN" b="0" i="1" smtClean="0">
                            <a:solidFill>
                              <a:srgbClr val="000000">
                                <a:lumMod val="50000"/>
                                <a:lumOff val="50000"/>
                              </a:srgbClr>
                            </a:solidFill>
                            <a:latin typeface="Cambria Math" charset="0"/>
                            <a:ea typeface="微软雅黑" charset="0"/>
                          </a:rPr>
                          <m:t>(</m:t>
                        </m:r>
                        <m:sSub>
                          <m:sSubPr>
                            <m:ctrlPr>
                              <a:rPr lang="en-US" altLang="zh-CN" b="0" i="1" smtClean="0">
                                <a:solidFill>
                                  <a:srgbClr val="000000">
                                    <a:lumMod val="50000"/>
                                    <a:lumOff val="50000"/>
                                  </a:srgbClr>
                                </a:solidFill>
                                <a:latin typeface="Cambria Math" charset="0"/>
                                <a:ea typeface="微软雅黑" charset="0"/>
                              </a:rPr>
                            </m:ctrlPr>
                          </m:sSubPr>
                          <m:e>
                            <m:r>
                              <a:rPr lang="en-US" altLang="zh-CN" b="0" i="1" smtClean="0">
                                <a:solidFill>
                                  <a:srgbClr val="000000">
                                    <a:lumMod val="50000"/>
                                    <a:lumOff val="50000"/>
                                  </a:srgbClr>
                                </a:solidFill>
                                <a:latin typeface="Cambria Math" charset="0"/>
                                <a:ea typeface="微软雅黑" charset="0"/>
                              </a:rPr>
                              <m:t>𝑦</m:t>
                            </m:r>
                          </m:e>
                          <m:sub>
                            <m:r>
                              <a:rPr lang="en-US" altLang="zh-CN" b="0" i="1" smtClean="0">
                                <a:solidFill>
                                  <a:srgbClr val="000000">
                                    <a:lumMod val="50000"/>
                                    <a:lumOff val="50000"/>
                                  </a:srgbClr>
                                </a:solidFill>
                                <a:latin typeface="Cambria Math" charset="0"/>
                                <a:ea typeface="微软雅黑" charset="0"/>
                              </a:rPr>
                              <m:t>𝑛</m:t>
                            </m:r>
                          </m:sub>
                        </m:sSub>
                        <m:r>
                          <a:rPr lang="en-US" altLang="zh-CN" b="0" i="1" smtClean="0">
                            <a:solidFill>
                              <a:srgbClr val="000000">
                                <a:lumMod val="50000"/>
                                <a:lumOff val="50000"/>
                              </a:srgbClr>
                            </a:solidFill>
                            <a:latin typeface="Cambria Math" charset="0"/>
                            <a:ea typeface="微软雅黑" charset="0"/>
                          </a:rPr>
                          <m:t>,</m:t>
                        </m:r>
                        <m:r>
                          <a:rPr lang="en-US" altLang="zh-CN" b="0" i="1" smtClean="0">
                            <a:solidFill>
                              <a:srgbClr val="000000">
                                <a:lumMod val="50000"/>
                                <a:lumOff val="50000"/>
                              </a:srgbClr>
                            </a:solidFill>
                            <a:latin typeface="Cambria Math" charset="0"/>
                            <a:ea typeface="微软雅黑" charset="0"/>
                          </a:rPr>
                          <m:t>h</m:t>
                        </m:r>
                        <m:r>
                          <a:rPr lang="en-US" altLang="zh-CN" b="0" i="1" smtClean="0">
                            <a:solidFill>
                              <a:srgbClr val="000000">
                                <a:lumMod val="50000"/>
                                <a:lumOff val="50000"/>
                              </a:srgbClr>
                            </a:solidFill>
                            <a:latin typeface="Cambria Math" charset="0"/>
                            <a:ea typeface="微软雅黑" charset="0"/>
                          </a:rPr>
                          <m:t>(</m:t>
                        </m:r>
                        <m:sSub>
                          <m:sSubPr>
                            <m:ctrlPr>
                              <a:rPr lang="en-US" altLang="zh-CN" b="0" i="1" smtClean="0">
                                <a:solidFill>
                                  <a:srgbClr val="000000">
                                    <a:lumMod val="50000"/>
                                    <a:lumOff val="50000"/>
                                  </a:srgbClr>
                                </a:solidFill>
                                <a:latin typeface="Cambria Math" charset="0"/>
                                <a:ea typeface="微软雅黑" charset="0"/>
                              </a:rPr>
                            </m:ctrlPr>
                          </m:sSubPr>
                          <m:e>
                            <m:r>
                              <a:rPr lang="en-US" altLang="zh-CN" b="0" i="1" smtClean="0">
                                <a:solidFill>
                                  <a:srgbClr val="000000">
                                    <a:lumMod val="50000"/>
                                    <a:lumOff val="50000"/>
                                  </a:srgbClr>
                                </a:solidFill>
                                <a:latin typeface="Cambria Math" charset="0"/>
                                <a:ea typeface="微软雅黑" charset="0"/>
                              </a:rPr>
                              <m:t>𝑥</m:t>
                            </m:r>
                          </m:e>
                          <m:sub>
                            <m:r>
                              <a:rPr lang="en-US" altLang="zh-CN" b="0" i="1" smtClean="0">
                                <a:solidFill>
                                  <a:srgbClr val="000000">
                                    <a:lumMod val="50000"/>
                                    <a:lumOff val="50000"/>
                                  </a:srgbClr>
                                </a:solidFill>
                                <a:latin typeface="Cambria Math" charset="0"/>
                                <a:ea typeface="微软雅黑" charset="0"/>
                              </a:rPr>
                              <m:t>𝑛</m:t>
                            </m:r>
                          </m:sub>
                        </m:sSub>
                        <m:r>
                          <a:rPr lang="en-US" altLang="zh-CN" b="0" i="1" smtClean="0">
                            <a:solidFill>
                              <a:srgbClr val="000000">
                                <a:lumMod val="50000"/>
                                <a:lumOff val="50000"/>
                              </a:srgbClr>
                            </a:solidFill>
                            <a:latin typeface="Cambria Math" charset="0"/>
                            <a:ea typeface="微软雅黑" charset="0"/>
                          </a:rPr>
                          <m:t>))</m:t>
                        </m:r>
                      </m:e>
                    </m:nary>
                  </m:oMath>
                </a14:m>
                <a:endParaRPr lang="en-US" altLang="zh-CN" dirty="0" smtClean="0">
                  <a:solidFill>
                    <a:srgbClr val="000000">
                      <a:lumMod val="50000"/>
                      <a:lumOff val="50000"/>
                    </a:srgbClr>
                  </a:solidFill>
                  <a:latin typeface="微软雅黑" charset="0"/>
                  <a:ea typeface="微软雅黑" charset="0"/>
                </a:endParaRPr>
              </a:p>
              <a:p>
                <a:pPr marL="742939" lvl="1" indent="-285750">
                  <a:lnSpc>
                    <a:spcPct val="130000"/>
                  </a:lnSpc>
                  <a:buFont typeface="Arial" charset="0"/>
                  <a:buChar char="•"/>
                </a:pPr>
                <a:r>
                  <a:rPr lang="zh-CN" altLang="en-US" dirty="0" smtClean="0">
                    <a:solidFill>
                      <a:srgbClr val="000000">
                        <a:lumMod val="50000"/>
                        <a:lumOff val="50000"/>
                      </a:srgbClr>
                    </a:solidFill>
                    <a:latin typeface="微软雅黑" charset="0"/>
                    <a:ea typeface="微软雅黑" charset="0"/>
                  </a:rPr>
                  <a:t>可以增大稀有样本的权重，当分错稀有样本时产生很大的代价，从而平衡分类器的预测结果</a:t>
                </a:r>
                <a:endParaRPr lang="en-US" altLang="zh-CN" dirty="0" smtClean="0">
                  <a:solidFill>
                    <a:srgbClr val="000000">
                      <a:lumMod val="50000"/>
                      <a:lumOff val="50000"/>
                    </a:srgbClr>
                  </a:solidFill>
                  <a:latin typeface="微软雅黑" charset="0"/>
                  <a:ea typeface="微软雅黑" charset="0"/>
                </a:endParaRPr>
              </a:p>
              <a:p>
                <a:pPr indent="-285750">
                  <a:lnSpc>
                    <a:spcPct val="130000"/>
                  </a:lnSpc>
                  <a:buFont typeface="Arial" charset="0"/>
                  <a:buChar char="•"/>
                </a:pPr>
                <a:endParaRPr lang="en-US" altLang="zh-CN" sz="1600" dirty="0" smtClean="0">
                  <a:solidFill>
                    <a:srgbClr val="000000">
                      <a:lumMod val="50000"/>
                      <a:lumOff val="50000"/>
                    </a:srgbClr>
                  </a:solidFill>
                  <a:latin typeface="微软雅黑" charset="0"/>
                  <a:ea typeface="微软雅黑" charset="0"/>
                </a:endParaRPr>
              </a:p>
              <a:p>
                <a:pPr marL="742939" lvl="1" indent="-285750">
                  <a:lnSpc>
                    <a:spcPct val="130000"/>
                  </a:lnSpc>
                  <a:buFont typeface="Arial" charset="0"/>
                  <a:buChar char="•"/>
                </a:pPr>
                <a:endParaRPr lang="en-US" altLang="zh-CN" sz="1400" dirty="0">
                  <a:solidFill>
                    <a:srgbClr val="000000">
                      <a:lumMod val="50000"/>
                      <a:lumOff val="50000"/>
                    </a:srgbClr>
                  </a:solidFill>
                  <a:latin typeface="微软雅黑" charset="0"/>
                  <a:ea typeface="微软雅黑" charset="0"/>
                </a:endParaRPr>
              </a:p>
            </p:txBody>
          </p:sp>
        </mc:Choice>
        <mc:Fallback xmlns="">
          <p:sp>
            <p:nvSpPr>
              <p:cNvPr id="5" name="矩形 9"/>
              <p:cNvSpPr>
                <a:spLocks noRot="1" noChangeAspect="1" noMove="1" noResize="1" noEditPoints="1" noAdjustHandles="1" noChangeArrowheads="1" noChangeShapeType="1" noTextEdit="1"/>
              </p:cNvSpPr>
              <p:nvPr/>
            </p:nvSpPr>
            <p:spPr>
              <a:xfrm>
                <a:off x="3610711" y="1286629"/>
                <a:ext cx="7192959" cy="5242076"/>
              </a:xfrm>
              <a:prstGeom prst="rect">
                <a:avLst/>
              </a:prstGeom>
              <a:blipFill rotWithShape="0">
                <a:blip r:embed="rId3"/>
                <a:stretch>
                  <a:fillRect l="-763" r="-25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79527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PART</a:t>
            </a:r>
            <a:r>
              <a:rPr kumimoji="1" lang="zh-CN" altLang="en-US" dirty="0" smtClean="0"/>
              <a:t> </a:t>
            </a:r>
            <a:r>
              <a:rPr kumimoji="1" lang="en-US" altLang="zh-CN" dirty="0" smtClean="0"/>
              <a:t>TWO</a:t>
            </a:r>
            <a:r>
              <a:rPr kumimoji="1" lang="zh-CN" altLang="en-US" dirty="0" smtClean="0"/>
              <a:t> 特征提取</a:t>
            </a: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2787" y="1447413"/>
            <a:ext cx="8154736" cy="4915664"/>
          </a:xfrm>
          <a:prstGeom prst="rect">
            <a:avLst/>
          </a:prstGeom>
        </p:spPr>
      </p:pic>
      <p:sp>
        <p:nvSpPr>
          <p:cNvPr id="12" name="矩形 11"/>
          <p:cNvSpPr/>
          <p:nvPr/>
        </p:nvSpPr>
        <p:spPr>
          <a:xfrm>
            <a:off x="3789700" y="563343"/>
            <a:ext cx="5361724" cy="1384995"/>
          </a:xfrm>
          <a:prstGeom prst="rect">
            <a:avLst/>
          </a:prstGeom>
        </p:spPr>
        <p:txBody>
          <a:bodyPr wrap="none">
            <a:spAutoFit/>
          </a:bodyPr>
          <a:lstStyle/>
          <a:p>
            <a:r>
              <a:rPr lang="zh-CN" altLang="en-US" sz="2800" b="1" dirty="0" smtClean="0">
                <a:solidFill>
                  <a:srgbClr val="000000"/>
                </a:solidFill>
                <a:latin typeface="Segoe UI"/>
                <a:ea typeface="微软雅黑"/>
              </a:rPr>
              <a:t>分层抽样划分交叉验证集</a:t>
            </a:r>
            <a:endParaRPr lang="en-US" altLang="zh-CN" sz="2800" b="1" dirty="0" smtClean="0">
              <a:solidFill>
                <a:srgbClr val="000000"/>
              </a:solidFill>
              <a:latin typeface="Segoe UI"/>
              <a:ea typeface="微软雅黑"/>
            </a:endParaRPr>
          </a:p>
          <a:p>
            <a:r>
              <a:rPr lang="en-US" altLang="zh-CN" sz="2800" b="1" dirty="0">
                <a:solidFill>
                  <a:srgbClr val="000000"/>
                </a:solidFill>
                <a:latin typeface="Segoe UI"/>
              </a:rPr>
              <a:t>Stratified</a:t>
            </a:r>
            <a:r>
              <a:rPr lang="zh-CN" altLang="en-US" sz="2800" b="1" dirty="0">
                <a:solidFill>
                  <a:srgbClr val="000000"/>
                </a:solidFill>
                <a:latin typeface="Segoe UI"/>
              </a:rPr>
              <a:t> </a:t>
            </a:r>
            <a:r>
              <a:rPr lang="en-US" altLang="zh-CN" sz="2800" b="1" dirty="0">
                <a:solidFill>
                  <a:srgbClr val="000000"/>
                </a:solidFill>
                <a:latin typeface="Segoe UI"/>
              </a:rPr>
              <a:t>Sampling</a:t>
            </a:r>
            <a:r>
              <a:rPr lang="zh-CN" altLang="en-US" sz="2800" b="1" dirty="0">
                <a:solidFill>
                  <a:srgbClr val="000000"/>
                </a:solidFill>
                <a:latin typeface="Segoe UI"/>
              </a:rPr>
              <a:t> </a:t>
            </a:r>
            <a:r>
              <a:rPr lang="en-US" altLang="zh-CN" sz="2800" b="1" dirty="0">
                <a:solidFill>
                  <a:srgbClr val="000000"/>
                </a:solidFill>
                <a:latin typeface="Segoe UI"/>
              </a:rPr>
              <a:t>Cross-Validation</a:t>
            </a:r>
          </a:p>
          <a:p>
            <a:endParaRPr lang="zh-CN" altLang="en-US" sz="2800" b="1" dirty="0">
              <a:solidFill>
                <a:srgbClr val="000000"/>
              </a:solidFill>
              <a:latin typeface="Segoe UI"/>
              <a:ea typeface="微软雅黑"/>
            </a:endParaRPr>
          </a:p>
        </p:txBody>
      </p:sp>
    </p:spTree>
    <p:extLst>
      <p:ext uri="{BB962C8B-B14F-4D97-AF65-F5344CB8AC3E}">
        <p14:creationId xmlns:p14="http://schemas.microsoft.com/office/powerpoint/2010/main" val="1471700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TWO</a:t>
            </a:r>
            <a:r>
              <a:rPr kumimoji="1" lang="zh-CN" altLang="en-US" dirty="0"/>
              <a:t> </a:t>
            </a:r>
            <a:r>
              <a:rPr kumimoji="1" lang="zh-CN" altLang="en-US" dirty="0" smtClean="0"/>
              <a:t>特征提取</a:t>
            </a:r>
            <a:endParaRPr kumimoji="1" lang="zh-CN" altLang="en-US" dirty="0"/>
          </a:p>
        </p:txBody>
      </p:sp>
      <p:sp>
        <p:nvSpPr>
          <p:cNvPr id="4" name="矩形 3"/>
          <p:cNvSpPr/>
          <p:nvPr/>
        </p:nvSpPr>
        <p:spPr>
          <a:xfrm>
            <a:off x="3789700" y="563343"/>
            <a:ext cx="5361724" cy="1384995"/>
          </a:xfrm>
          <a:prstGeom prst="rect">
            <a:avLst/>
          </a:prstGeom>
        </p:spPr>
        <p:txBody>
          <a:bodyPr wrap="none">
            <a:spAutoFit/>
          </a:bodyPr>
          <a:lstStyle/>
          <a:p>
            <a:r>
              <a:rPr lang="zh-CN" altLang="en-US" sz="2800" b="1" dirty="0" smtClean="0">
                <a:solidFill>
                  <a:srgbClr val="000000"/>
                </a:solidFill>
                <a:latin typeface="Segoe UI"/>
                <a:ea typeface="微软雅黑"/>
              </a:rPr>
              <a:t>分层抽样划分交叉验证集</a:t>
            </a:r>
            <a:endParaRPr lang="en-US" altLang="zh-CN" sz="2800" b="1" dirty="0" smtClean="0">
              <a:solidFill>
                <a:srgbClr val="000000"/>
              </a:solidFill>
              <a:latin typeface="Segoe UI"/>
              <a:ea typeface="微软雅黑"/>
            </a:endParaRPr>
          </a:p>
          <a:p>
            <a:r>
              <a:rPr lang="en-US" altLang="zh-CN" sz="2800" b="1" dirty="0">
                <a:solidFill>
                  <a:srgbClr val="000000"/>
                </a:solidFill>
                <a:latin typeface="Segoe UI"/>
              </a:rPr>
              <a:t>Stratified</a:t>
            </a:r>
            <a:r>
              <a:rPr lang="zh-CN" altLang="en-US" sz="2800" b="1" dirty="0">
                <a:solidFill>
                  <a:srgbClr val="000000"/>
                </a:solidFill>
                <a:latin typeface="Segoe UI"/>
              </a:rPr>
              <a:t> </a:t>
            </a:r>
            <a:r>
              <a:rPr lang="en-US" altLang="zh-CN" sz="2800" b="1" dirty="0">
                <a:solidFill>
                  <a:srgbClr val="000000"/>
                </a:solidFill>
                <a:latin typeface="Segoe UI"/>
              </a:rPr>
              <a:t>Sampling</a:t>
            </a:r>
            <a:r>
              <a:rPr lang="zh-CN" altLang="en-US" sz="2800" b="1" dirty="0">
                <a:solidFill>
                  <a:srgbClr val="000000"/>
                </a:solidFill>
                <a:latin typeface="Segoe UI"/>
              </a:rPr>
              <a:t> </a:t>
            </a:r>
            <a:r>
              <a:rPr lang="en-US" altLang="zh-CN" sz="2800" b="1" dirty="0">
                <a:solidFill>
                  <a:srgbClr val="000000"/>
                </a:solidFill>
                <a:latin typeface="Segoe UI"/>
              </a:rPr>
              <a:t>Cross-Validation</a:t>
            </a:r>
          </a:p>
          <a:p>
            <a:endParaRPr lang="zh-CN" altLang="en-US" sz="2800" b="1" dirty="0">
              <a:solidFill>
                <a:srgbClr val="000000"/>
              </a:solidFill>
              <a:latin typeface="Segoe UI"/>
              <a:ea typeface="微软雅黑"/>
            </a:endParaRPr>
          </a:p>
        </p:txBody>
      </p:sp>
      <p:grpSp>
        <p:nvGrpSpPr>
          <p:cNvPr id="76" name="组合 5"/>
          <p:cNvGrpSpPr/>
          <p:nvPr/>
        </p:nvGrpSpPr>
        <p:grpSpPr>
          <a:xfrm>
            <a:off x="6381086" y="4051346"/>
            <a:ext cx="2272321" cy="824091"/>
            <a:chOff x="888096" y="1000203"/>
            <a:chExt cx="4259825" cy="944066"/>
          </a:xfrm>
        </p:grpSpPr>
        <p:sp>
          <p:nvSpPr>
            <p:cNvPr id="77" name="矩形 76"/>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sp>
          <p:nvSpPr>
            <p:cNvPr id="78" name="椭圆 77"/>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sp>
          <p:nvSpPr>
            <p:cNvPr id="79" name="椭圆 78"/>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sp>
          <p:nvSpPr>
            <p:cNvPr id="80" name="椭圆 79"/>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sp>
          <p:nvSpPr>
            <p:cNvPr id="81" name="椭圆 80"/>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grpSp>
      <p:grpSp>
        <p:nvGrpSpPr>
          <p:cNvPr id="82" name="组合 11"/>
          <p:cNvGrpSpPr/>
          <p:nvPr/>
        </p:nvGrpSpPr>
        <p:grpSpPr>
          <a:xfrm>
            <a:off x="9128716" y="4223476"/>
            <a:ext cx="2779233" cy="509896"/>
            <a:chOff x="888096" y="1000203"/>
            <a:chExt cx="4259825" cy="944066"/>
          </a:xfrm>
        </p:grpSpPr>
        <p:sp>
          <p:nvSpPr>
            <p:cNvPr id="83" name="矩形 82"/>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sp>
          <p:nvSpPr>
            <p:cNvPr id="84" name="椭圆 83"/>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sp>
          <p:nvSpPr>
            <p:cNvPr id="85" name="椭圆 84"/>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sp>
          <p:nvSpPr>
            <p:cNvPr id="86" name="椭圆 85"/>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sp>
          <p:nvSpPr>
            <p:cNvPr id="87" name="椭圆 86"/>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grpSp>
      <p:grpSp>
        <p:nvGrpSpPr>
          <p:cNvPr id="88" name="组合 17"/>
          <p:cNvGrpSpPr/>
          <p:nvPr/>
        </p:nvGrpSpPr>
        <p:grpSpPr>
          <a:xfrm>
            <a:off x="9128716" y="3302691"/>
            <a:ext cx="2791766" cy="509896"/>
            <a:chOff x="888096" y="1000203"/>
            <a:chExt cx="4259825" cy="944066"/>
          </a:xfrm>
        </p:grpSpPr>
        <p:sp>
          <p:nvSpPr>
            <p:cNvPr id="89" name="矩形 88"/>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sp>
          <p:nvSpPr>
            <p:cNvPr id="90" name="椭圆 89"/>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sp>
          <p:nvSpPr>
            <p:cNvPr id="91" name="椭圆 90"/>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sp>
          <p:nvSpPr>
            <p:cNvPr id="92" name="椭圆 91"/>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sp>
          <p:nvSpPr>
            <p:cNvPr id="93" name="椭圆 92"/>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grpSp>
      <p:grpSp>
        <p:nvGrpSpPr>
          <p:cNvPr id="94" name="组合 23"/>
          <p:cNvGrpSpPr/>
          <p:nvPr/>
        </p:nvGrpSpPr>
        <p:grpSpPr>
          <a:xfrm>
            <a:off x="9128716" y="5145677"/>
            <a:ext cx="2790961" cy="509896"/>
            <a:chOff x="888096" y="1000203"/>
            <a:chExt cx="4259825" cy="944066"/>
          </a:xfrm>
        </p:grpSpPr>
        <p:sp>
          <p:nvSpPr>
            <p:cNvPr id="95" name="矩形 94"/>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sp>
          <p:nvSpPr>
            <p:cNvPr id="96" name="椭圆 95"/>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sp>
          <p:nvSpPr>
            <p:cNvPr id="97" name="椭圆 96"/>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sp>
          <p:nvSpPr>
            <p:cNvPr id="98" name="椭圆 97"/>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sp>
          <p:nvSpPr>
            <p:cNvPr id="99" name="椭圆 98"/>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grpSp>
      <p:grpSp>
        <p:nvGrpSpPr>
          <p:cNvPr id="112" name="组合 53"/>
          <p:cNvGrpSpPr/>
          <p:nvPr/>
        </p:nvGrpSpPr>
        <p:grpSpPr>
          <a:xfrm>
            <a:off x="9141208" y="2435543"/>
            <a:ext cx="2780076" cy="509896"/>
            <a:chOff x="888096" y="1000203"/>
            <a:chExt cx="4259825" cy="944066"/>
          </a:xfrm>
        </p:grpSpPr>
        <p:sp>
          <p:nvSpPr>
            <p:cNvPr id="113" name="矩形 112"/>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sp>
          <p:nvSpPr>
            <p:cNvPr id="114" name="椭圆 113"/>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sp>
          <p:nvSpPr>
            <p:cNvPr id="115" name="椭圆 114"/>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sp>
          <p:nvSpPr>
            <p:cNvPr id="116" name="椭圆 115"/>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sp>
          <p:nvSpPr>
            <p:cNvPr id="117" name="椭圆 116"/>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grpSp>
      <p:cxnSp>
        <p:nvCxnSpPr>
          <p:cNvPr id="125" name="直接连接符 69"/>
          <p:cNvCxnSpPr/>
          <p:nvPr/>
        </p:nvCxnSpPr>
        <p:spPr>
          <a:xfrm>
            <a:off x="8963362" y="4483519"/>
            <a:ext cx="177847" cy="0"/>
          </a:xfrm>
          <a:prstGeom prst="line">
            <a:avLst/>
          </a:prstGeom>
          <a:noFill/>
          <a:ln w="6350" cap="flat" cmpd="sng" algn="ctr">
            <a:solidFill>
              <a:sysClr val="window" lastClr="FFFFFF">
                <a:lumMod val="65000"/>
              </a:sysClr>
            </a:solidFill>
            <a:prstDash val="solid"/>
            <a:miter lim="800000"/>
          </a:ln>
          <a:effectLst/>
        </p:spPr>
      </p:cxnSp>
      <p:cxnSp>
        <p:nvCxnSpPr>
          <p:cNvPr id="126" name="直接连接符 71"/>
          <p:cNvCxnSpPr/>
          <p:nvPr/>
        </p:nvCxnSpPr>
        <p:spPr>
          <a:xfrm>
            <a:off x="8963358" y="3559595"/>
            <a:ext cx="0" cy="1847851"/>
          </a:xfrm>
          <a:prstGeom prst="line">
            <a:avLst/>
          </a:prstGeom>
          <a:noFill/>
          <a:ln w="6350" cap="flat" cmpd="sng" algn="ctr">
            <a:solidFill>
              <a:sysClr val="window" lastClr="FFFFFF">
                <a:lumMod val="75000"/>
              </a:sysClr>
            </a:solidFill>
            <a:prstDash val="solid"/>
            <a:miter lim="800000"/>
          </a:ln>
          <a:effectLst/>
        </p:spPr>
      </p:cxnSp>
      <p:cxnSp>
        <p:nvCxnSpPr>
          <p:cNvPr id="127" name="直接连接符 72"/>
          <p:cNvCxnSpPr/>
          <p:nvPr/>
        </p:nvCxnSpPr>
        <p:spPr>
          <a:xfrm>
            <a:off x="8963362" y="3559593"/>
            <a:ext cx="177847" cy="0"/>
          </a:xfrm>
          <a:prstGeom prst="line">
            <a:avLst/>
          </a:prstGeom>
          <a:noFill/>
          <a:ln w="6350" cap="flat" cmpd="sng" algn="ctr">
            <a:solidFill>
              <a:sysClr val="window" lastClr="FFFFFF">
                <a:lumMod val="65000"/>
              </a:sysClr>
            </a:solidFill>
            <a:prstDash val="solid"/>
            <a:miter lim="800000"/>
          </a:ln>
          <a:effectLst/>
        </p:spPr>
      </p:cxnSp>
      <p:cxnSp>
        <p:nvCxnSpPr>
          <p:cNvPr id="128" name="直接连接符 73"/>
          <p:cNvCxnSpPr/>
          <p:nvPr/>
        </p:nvCxnSpPr>
        <p:spPr>
          <a:xfrm>
            <a:off x="8963362" y="5407443"/>
            <a:ext cx="177847" cy="0"/>
          </a:xfrm>
          <a:prstGeom prst="line">
            <a:avLst/>
          </a:prstGeom>
          <a:noFill/>
          <a:ln w="6350" cap="flat" cmpd="sng" algn="ctr">
            <a:solidFill>
              <a:sysClr val="window" lastClr="FFFFFF">
                <a:lumMod val="65000"/>
              </a:sysClr>
            </a:solidFill>
            <a:prstDash val="solid"/>
            <a:miter lim="800000"/>
          </a:ln>
          <a:effectLst/>
        </p:spPr>
      </p:cxnSp>
      <p:cxnSp>
        <p:nvCxnSpPr>
          <p:cNvPr id="132" name="直接连接符 85"/>
          <p:cNvCxnSpPr/>
          <p:nvPr/>
        </p:nvCxnSpPr>
        <p:spPr>
          <a:xfrm>
            <a:off x="8963358" y="2635668"/>
            <a:ext cx="0" cy="923925"/>
          </a:xfrm>
          <a:prstGeom prst="line">
            <a:avLst/>
          </a:prstGeom>
          <a:noFill/>
          <a:ln w="6350" cap="flat" cmpd="sng" algn="ctr">
            <a:solidFill>
              <a:sysClr val="window" lastClr="FFFFFF">
                <a:lumMod val="75000"/>
              </a:sysClr>
            </a:solidFill>
            <a:prstDash val="solid"/>
            <a:miter lim="800000"/>
          </a:ln>
          <a:effectLst/>
        </p:spPr>
      </p:cxnSp>
      <p:cxnSp>
        <p:nvCxnSpPr>
          <p:cNvPr id="133" name="直接连接符 86"/>
          <p:cNvCxnSpPr/>
          <p:nvPr/>
        </p:nvCxnSpPr>
        <p:spPr>
          <a:xfrm>
            <a:off x="8974226" y="2635668"/>
            <a:ext cx="177847" cy="0"/>
          </a:xfrm>
          <a:prstGeom prst="line">
            <a:avLst/>
          </a:prstGeom>
          <a:noFill/>
          <a:ln w="6350" cap="flat" cmpd="sng" algn="ctr">
            <a:solidFill>
              <a:sysClr val="window" lastClr="FFFFFF">
                <a:lumMod val="65000"/>
              </a:sysClr>
            </a:solidFill>
            <a:prstDash val="solid"/>
            <a:miter lim="800000"/>
          </a:ln>
          <a:effectLst/>
        </p:spPr>
      </p:cxnSp>
      <p:sp>
        <p:nvSpPr>
          <p:cNvPr id="137" name="矩形 136"/>
          <p:cNvSpPr/>
          <p:nvPr/>
        </p:nvSpPr>
        <p:spPr>
          <a:xfrm>
            <a:off x="6521443" y="4091597"/>
            <a:ext cx="2489038" cy="651822"/>
          </a:xfrm>
          <a:prstGeom prst="rect">
            <a:avLst/>
          </a:prstGeom>
        </p:spPr>
        <p:txBody>
          <a:bodyPr wrap="square">
            <a:spAutoFit/>
          </a:bodyPr>
          <a:lstStyle/>
          <a:p>
            <a:r>
              <a:rPr lang="zh-CN" altLang="en-US" dirty="0" smtClean="0">
                <a:solidFill>
                  <a:srgbClr val="000000"/>
                </a:solidFill>
                <a:latin typeface="Segoe UI"/>
                <a:ea typeface="微软雅黑"/>
              </a:rPr>
              <a:t>训练集</a:t>
            </a:r>
            <a:endParaRPr lang="en-US" altLang="zh-CN" dirty="0" smtClean="0">
              <a:solidFill>
                <a:srgbClr val="000000"/>
              </a:solidFill>
              <a:latin typeface="Segoe UI"/>
              <a:ea typeface="微软雅黑"/>
            </a:endParaRPr>
          </a:p>
          <a:p>
            <a:r>
              <a:rPr lang="zh-CN" altLang="en-US" dirty="0" smtClean="0">
                <a:solidFill>
                  <a:srgbClr val="000000"/>
                </a:solidFill>
                <a:latin typeface="Segoe UI"/>
                <a:ea typeface="微软雅黑"/>
              </a:rPr>
              <a:t>（</a:t>
            </a:r>
            <a:r>
              <a:rPr lang="en-US" altLang="zh-CN" dirty="0" smtClean="0">
                <a:solidFill>
                  <a:srgbClr val="000000"/>
                </a:solidFill>
                <a:latin typeface="Segoe UI"/>
                <a:ea typeface="微软雅黑"/>
              </a:rPr>
              <a:t>741</a:t>
            </a:r>
            <a:r>
              <a:rPr lang="zh-CN" altLang="en-US" dirty="0" smtClean="0">
                <a:solidFill>
                  <a:srgbClr val="000000"/>
                </a:solidFill>
                <a:latin typeface="Segoe UI"/>
                <a:ea typeface="微软雅黑"/>
              </a:rPr>
              <a:t>：</a:t>
            </a:r>
            <a:r>
              <a:rPr lang="en-US" altLang="zh-CN" dirty="0" smtClean="0">
                <a:solidFill>
                  <a:srgbClr val="000000"/>
                </a:solidFill>
                <a:latin typeface="Segoe UI"/>
                <a:ea typeface="微软雅黑"/>
              </a:rPr>
              <a:t>465</a:t>
            </a:r>
            <a:r>
              <a:rPr lang="zh-CN" altLang="en-US" dirty="0" smtClean="0">
                <a:solidFill>
                  <a:srgbClr val="000000"/>
                </a:solidFill>
                <a:latin typeface="Segoe UI"/>
                <a:ea typeface="微软雅黑"/>
              </a:rPr>
              <a:t>：</a:t>
            </a:r>
            <a:r>
              <a:rPr lang="en-US" altLang="zh-CN" dirty="0" smtClean="0">
                <a:solidFill>
                  <a:srgbClr val="000000"/>
                </a:solidFill>
                <a:latin typeface="Segoe UI"/>
                <a:ea typeface="微软雅黑"/>
              </a:rPr>
              <a:t>354</a:t>
            </a:r>
            <a:r>
              <a:rPr lang="zh-CN" altLang="en-US" dirty="0" smtClean="0">
                <a:solidFill>
                  <a:srgbClr val="000000"/>
                </a:solidFill>
                <a:latin typeface="Segoe UI"/>
                <a:ea typeface="微软雅黑"/>
              </a:rPr>
              <a:t>）</a:t>
            </a:r>
            <a:endParaRPr lang="zh-CN" altLang="en-US" dirty="0">
              <a:solidFill>
                <a:srgbClr val="000000"/>
              </a:solidFill>
              <a:latin typeface="Segoe UI"/>
              <a:ea typeface="微软雅黑"/>
            </a:endParaRPr>
          </a:p>
        </p:txBody>
      </p:sp>
      <p:sp>
        <p:nvSpPr>
          <p:cNvPr id="138" name="矩形 137"/>
          <p:cNvSpPr/>
          <p:nvPr/>
        </p:nvSpPr>
        <p:spPr>
          <a:xfrm>
            <a:off x="9259625" y="4302517"/>
            <a:ext cx="2435992" cy="369332"/>
          </a:xfrm>
          <a:prstGeom prst="rect">
            <a:avLst/>
          </a:prstGeom>
        </p:spPr>
        <p:txBody>
          <a:bodyPr wrap="square">
            <a:spAutoFit/>
          </a:bodyPr>
          <a:lstStyle/>
          <a:p>
            <a:r>
              <a:rPr lang="en-US" altLang="zh-CN" dirty="0" smtClean="0">
                <a:solidFill>
                  <a:srgbClr val="000000"/>
                </a:solidFill>
                <a:latin typeface="Segoe UI"/>
                <a:ea typeface="微软雅黑"/>
              </a:rPr>
              <a:t>CV2</a:t>
            </a:r>
            <a:r>
              <a:rPr lang="zh-CN" altLang="en-US" dirty="0" smtClean="0">
                <a:solidFill>
                  <a:srgbClr val="000000"/>
                </a:solidFill>
                <a:latin typeface="Segoe UI"/>
                <a:ea typeface="微软雅黑"/>
              </a:rPr>
              <a:t>（</a:t>
            </a:r>
            <a:r>
              <a:rPr lang="en-US" altLang="zh-CN" dirty="0" smtClean="0">
                <a:solidFill>
                  <a:srgbClr val="000000"/>
                </a:solidFill>
                <a:latin typeface="Segoe UI"/>
                <a:ea typeface="微软雅黑"/>
              </a:rPr>
              <a:t>149</a:t>
            </a:r>
            <a:r>
              <a:rPr lang="zh-CN" altLang="en-US" dirty="0" smtClean="0">
                <a:solidFill>
                  <a:srgbClr val="000000"/>
                </a:solidFill>
                <a:latin typeface="Segoe UI"/>
                <a:ea typeface="微软雅黑"/>
              </a:rPr>
              <a:t>：</a:t>
            </a:r>
            <a:r>
              <a:rPr lang="en-US" altLang="zh-CN" dirty="0" smtClean="0">
                <a:solidFill>
                  <a:srgbClr val="000000"/>
                </a:solidFill>
                <a:latin typeface="Segoe UI"/>
                <a:ea typeface="微软雅黑"/>
              </a:rPr>
              <a:t>89</a:t>
            </a:r>
            <a:r>
              <a:rPr lang="zh-CN" altLang="en-US" dirty="0" smtClean="0">
                <a:solidFill>
                  <a:srgbClr val="000000"/>
                </a:solidFill>
                <a:latin typeface="Segoe UI"/>
                <a:ea typeface="微软雅黑"/>
              </a:rPr>
              <a:t>：</a:t>
            </a:r>
            <a:r>
              <a:rPr lang="en-US" altLang="zh-CN" dirty="0" smtClean="0">
                <a:solidFill>
                  <a:srgbClr val="000000"/>
                </a:solidFill>
                <a:latin typeface="Segoe UI"/>
                <a:ea typeface="微软雅黑"/>
              </a:rPr>
              <a:t>71</a:t>
            </a:r>
            <a:r>
              <a:rPr lang="zh-CN" altLang="en-US" dirty="0" smtClean="0">
                <a:solidFill>
                  <a:srgbClr val="000000"/>
                </a:solidFill>
                <a:latin typeface="Segoe UI"/>
                <a:ea typeface="微软雅黑"/>
              </a:rPr>
              <a:t>）</a:t>
            </a:r>
            <a:endParaRPr lang="zh-CN" altLang="en-US" dirty="0">
              <a:solidFill>
                <a:srgbClr val="000000"/>
              </a:solidFill>
              <a:latin typeface="Segoe UI"/>
              <a:ea typeface="微软雅黑"/>
            </a:endParaRPr>
          </a:p>
        </p:txBody>
      </p:sp>
      <p:sp>
        <p:nvSpPr>
          <p:cNvPr id="139" name="矩形 138"/>
          <p:cNvSpPr/>
          <p:nvPr/>
        </p:nvSpPr>
        <p:spPr>
          <a:xfrm>
            <a:off x="9259624" y="3383781"/>
            <a:ext cx="2494391" cy="369332"/>
          </a:xfrm>
          <a:prstGeom prst="rect">
            <a:avLst/>
          </a:prstGeom>
        </p:spPr>
        <p:txBody>
          <a:bodyPr wrap="square">
            <a:spAutoFit/>
          </a:bodyPr>
          <a:lstStyle/>
          <a:p>
            <a:r>
              <a:rPr lang="en-US" altLang="zh-CN" dirty="0" smtClean="0">
                <a:solidFill>
                  <a:srgbClr val="000000"/>
                </a:solidFill>
                <a:latin typeface="Segoe UI"/>
                <a:ea typeface="微软雅黑"/>
              </a:rPr>
              <a:t>CV1</a:t>
            </a:r>
            <a:r>
              <a:rPr lang="zh-CN" altLang="en-US" dirty="0" smtClean="0">
                <a:solidFill>
                  <a:srgbClr val="000000"/>
                </a:solidFill>
                <a:latin typeface="Segoe UI"/>
                <a:ea typeface="微软雅黑"/>
              </a:rPr>
              <a:t>（</a:t>
            </a:r>
            <a:r>
              <a:rPr lang="en-US" altLang="zh-CN" dirty="0" smtClean="0">
                <a:solidFill>
                  <a:srgbClr val="000000"/>
                </a:solidFill>
                <a:latin typeface="Segoe UI"/>
                <a:ea typeface="微软雅黑"/>
              </a:rPr>
              <a:t>145</a:t>
            </a:r>
            <a:r>
              <a:rPr lang="zh-CN" altLang="en-US" dirty="0" smtClean="0">
                <a:solidFill>
                  <a:srgbClr val="000000"/>
                </a:solidFill>
                <a:latin typeface="Segoe UI"/>
                <a:ea typeface="微软雅黑"/>
              </a:rPr>
              <a:t>：</a:t>
            </a:r>
            <a:r>
              <a:rPr lang="en-US" altLang="zh-CN" dirty="0" smtClean="0">
                <a:solidFill>
                  <a:srgbClr val="000000"/>
                </a:solidFill>
                <a:latin typeface="Segoe UI"/>
                <a:ea typeface="微软雅黑"/>
              </a:rPr>
              <a:t>94</a:t>
            </a:r>
            <a:r>
              <a:rPr lang="zh-CN" altLang="en-US" dirty="0" smtClean="0">
                <a:solidFill>
                  <a:srgbClr val="000000"/>
                </a:solidFill>
                <a:latin typeface="Segoe UI"/>
                <a:ea typeface="微软雅黑"/>
              </a:rPr>
              <a:t>：</a:t>
            </a:r>
            <a:r>
              <a:rPr lang="en-US" altLang="zh-CN" dirty="0" smtClean="0">
                <a:solidFill>
                  <a:srgbClr val="000000"/>
                </a:solidFill>
                <a:latin typeface="Segoe UI"/>
                <a:ea typeface="微软雅黑"/>
              </a:rPr>
              <a:t>71</a:t>
            </a:r>
            <a:r>
              <a:rPr lang="zh-CN" altLang="en-US" dirty="0" smtClean="0">
                <a:solidFill>
                  <a:srgbClr val="000000"/>
                </a:solidFill>
                <a:latin typeface="Segoe UI"/>
                <a:ea typeface="微软雅黑"/>
              </a:rPr>
              <a:t>）</a:t>
            </a:r>
            <a:endParaRPr lang="en-US" altLang="zh-CN" dirty="0" smtClean="0">
              <a:solidFill>
                <a:srgbClr val="000000"/>
              </a:solidFill>
              <a:latin typeface="Segoe UI"/>
              <a:ea typeface="微软雅黑"/>
            </a:endParaRPr>
          </a:p>
        </p:txBody>
      </p:sp>
      <p:sp>
        <p:nvSpPr>
          <p:cNvPr id="140" name="矩形 139"/>
          <p:cNvSpPr/>
          <p:nvPr/>
        </p:nvSpPr>
        <p:spPr>
          <a:xfrm>
            <a:off x="9259625" y="5222777"/>
            <a:ext cx="2494390" cy="369332"/>
          </a:xfrm>
          <a:prstGeom prst="rect">
            <a:avLst/>
          </a:prstGeom>
        </p:spPr>
        <p:txBody>
          <a:bodyPr wrap="square">
            <a:spAutoFit/>
          </a:bodyPr>
          <a:lstStyle/>
          <a:p>
            <a:r>
              <a:rPr lang="en-US" altLang="zh-CN" dirty="0" smtClean="0">
                <a:solidFill>
                  <a:srgbClr val="000000"/>
                </a:solidFill>
                <a:latin typeface="Segoe UI"/>
                <a:ea typeface="微软雅黑"/>
              </a:rPr>
              <a:t>CV3</a:t>
            </a:r>
            <a:r>
              <a:rPr lang="zh-CN" altLang="en-US" dirty="0" smtClean="0">
                <a:solidFill>
                  <a:srgbClr val="000000"/>
                </a:solidFill>
                <a:latin typeface="Segoe UI"/>
                <a:ea typeface="微软雅黑"/>
              </a:rPr>
              <a:t>（</a:t>
            </a:r>
            <a:r>
              <a:rPr lang="en-US" altLang="zh-CN" dirty="0" smtClean="0">
                <a:solidFill>
                  <a:srgbClr val="000000"/>
                </a:solidFill>
                <a:latin typeface="Segoe UI"/>
                <a:ea typeface="微软雅黑"/>
              </a:rPr>
              <a:t>149</a:t>
            </a:r>
            <a:r>
              <a:rPr lang="zh-CN" altLang="en-US" dirty="0" smtClean="0">
                <a:solidFill>
                  <a:srgbClr val="000000"/>
                </a:solidFill>
                <a:latin typeface="Segoe UI"/>
                <a:ea typeface="微软雅黑"/>
              </a:rPr>
              <a:t>：</a:t>
            </a:r>
            <a:r>
              <a:rPr lang="en-US" altLang="zh-CN" dirty="0" smtClean="0">
                <a:solidFill>
                  <a:srgbClr val="000000"/>
                </a:solidFill>
                <a:latin typeface="Segoe UI"/>
                <a:ea typeface="微软雅黑"/>
              </a:rPr>
              <a:t>94</a:t>
            </a:r>
            <a:r>
              <a:rPr lang="zh-CN" altLang="en-US" dirty="0" smtClean="0">
                <a:solidFill>
                  <a:srgbClr val="000000"/>
                </a:solidFill>
                <a:latin typeface="Segoe UI"/>
                <a:ea typeface="微软雅黑"/>
              </a:rPr>
              <a:t>：</a:t>
            </a:r>
            <a:r>
              <a:rPr lang="en-US" altLang="zh-CN" dirty="0" smtClean="0">
                <a:solidFill>
                  <a:srgbClr val="000000"/>
                </a:solidFill>
                <a:latin typeface="Segoe UI"/>
                <a:ea typeface="微软雅黑"/>
              </a:rPr>
              <a:t>70</a:t>
            </a:r>
            <a:r>
              <a:rPr lang="zh-CN" altLang="en-US" dirty="0" smtClean="0">
                <a:solidFill>
                  <a:srgbClr val="000000"/>
                </a:solidFill>
                <a:latin typeface="Segoe UI"/>
                <a:ea typeface="微软雅黑"/>
              </a:rPr>
              <a:t>）</a:t>
            </a:r>
            <a:endParaRPr lang="zh-CN" altLang="en-US" dirty="0">
              <a:solidFill>
                <a:srgbClr val="000000"/>
              </a:solidFill>
              <a:latin typeface="Segoe UI"/>
              <a:ea typeface="微软雅黑"/>
            </a:endParaRPr>
          </a:p>
        </p:txBody>
      </p:sp>
      <p:sp>
        <p:nvSpPr>
          <p:cNvPr id="143" name="矩形 142"/>
          <p:cNvSpPr/>
          <p:nvPr/>
        </p:nvSpPr>
        <p:spPr>
          <a:xfrm>
            <a:off x="9222959" y="2516093"/>
            <a:ext cx="2615211" cy="369332"/>
          </a:xfrm>
          <a:prstGeom prst="rect">
            <a:avLst/>
          </a:prstGeom>
        </p:spPr>
        <p:txBody>
          <a:bodyPr wrap="square">
            <a:spAutoFit/>
          </a:bodyPr>
          <a:lstStyle/>
          <a:p>
            <a:r>
              <a:rPr lang="en-US" altLang="zh-CN" dirty="0" smtClean="0">
                <a:solidFill>
                  <a:srgbClr val="000000"/>
                </a:solidFill>
                <a:latin typeface="Segoe UI"/>
                <a:ea typeface="微软雅黑"/>
              </a:rPr>
              <a:t>CV0</a:t>
            </a:r>
            <a:r>
              <a:rPr lang="zh-CN" altLang="en-US" dirty="0" smtClean="0">
                <a:solidFill>
                  <a:srgbClr val="000000"/>
                </a:solidFill>
                <a:latin typeface="Segoe UI"/>
                <a:ea typeface="微软雅黑"/>
              </a:rPr>
              <a:t>（</a:t>
            </a:r>
            <a:r>
              <a:rPr lang="en-US" altLang="zh-CN" dirty="0" smtClean="0">
                <a:solidFill>
                  <a:srgbClr val="000000"/>
                </a:solidFill>
                <a:latin typeface="Segoe UI"/>
                <a:ea typeface="微软雅黑"/>
              </a:rPr>
              <a:t>149</a:t>
            </a:r>
            <a:r>
              <a:rPr lang="zh-CN" altLang="en-US" dirty="0" smtClean="0">
                <a:solidFill>
                  <a:srgbClr val="000000"/>
                </a:solidFill>
                <a:latin typeface="Segoe UI"/>
                <a:ea typeface="微软雅黑"/>
              </a:rPr>
              <a:t>：</a:t>
            </a:r>
            <a:r>
              <a:rPr lang="en-US" altLang="zh-CN" dirty="0" smtClean="0">
                <a:solidFill>
                  <a:srgbClr val="000000"/>
                </a:solidFill>
                <a:latin typeface="Segoe UI"/>
                <a:ea typeface="微软雅黑"/>
              </a:rPr>
              <a:t>94</a:t>
            </a:r>
            <a:r>
              <a:rPr lang="zh-CN" altLang="en-US" dirty="0" smtClean="0">
                <a:solidFill>
                  <a:srgbClr val="000000"/>
                </a:solidFill>
                <a:latin typeface="Segoe UI"/>
                <a:ea typeface="微软雅黑"/>
              </a:rPr>
              <a:t>：</a:t>
            </a:r>
            <a:r>
              <a:rPr lang="en-US" altLang="zh-CN" dirty="0" smtClean="0">
                <a:solidFill>
                  <a:srgbClr val="000000"/>
                </a:solidFill>
                <a:latin typeface="Segoe UI"/>
                <a:ea typeface="微软雅黑"/>
              </a:rPr>
              <a:t>71</a:t>
            </a:r>
            <a:r>
              <a:rPr lang="zh-CN" altLang="en-US" dirty="0" smtClean="0">
                <a:solidFill>
                  <a:srgbClr val="000000"/>
                </a:solidFill>
                <a:latin typeface="Segoe UI"/>
                <a:ea typeface="微软雅黑"/>
              </a:rPr>
              <a:t>）</a:t>
            </a:r>
            <a:endParaRPr lang="zh-CN" altLang="en-US" dirty="0">
              <a:solidFill>
                <a:srgbClr val="000000"/>
              </a:solidFill>
              <a:latin typeface="Segoe UI"/>
              <a:ea typeface="微软雅黑"/>
            </a:endParaRPr>
          </a:p>
        </p:txBody>
      </p:sp>
      <p:cxnSp>
        <p:nvCxnSpPr>
          <p:cNvPr id="146" name="直接连接符 85"/>
          <p:cNvCxnSpPr/>
          <p:nvPr/>
        </p:nvCxnSpPr>
        <p:spPr>
          <a:xfrm>
            <a:off x="8973611" y="5397074"/>
            <a:ext cx="0" cy="923925"/>
          </a:xfrm>
          <a:prstGeom prst="line">
            <a:avLst/>
          </a:prstGeom>
          <a:noFill/>
          <a:ln w="6350" cap="flat" cmpd="sng" algn="ctr">
            <a:solidFill>
              <a:sysClr val="window" lastClr="FFFFFF">
                <a:lumMod val="75000"/>
              </a:sysClr>
            </a:solidFill>
            <a:prstDash val="solid"/>
            <a:miter lim="800000"/>
          </a:ln>
          <a:effectLst/>
        </p:spPr>
      </p:cxnSp>
      <p:grpSp>
        <p:nvGrpSpPr>
          <p:cNvPr id="147" name="组合 53"/>
          <p:cNvGrpSpPr/>
          <p:nvPr/>
        </p:nvGrpSpPr>
        <p:grpSpPr>
          <a:xfrm>
            <a:off x="9136445" y="5988382"/>
            <a:ext cx="2758841" cy="509896"/>
            <a:chOff x="888096" y="1000203"/>
            <a:chExt cx="4259825" cy="944066"/>
          </a:xfrm>
        </p:grpSpPr>
        <p:sp>
          <p:nvSpPr>
            <p:cNvPr id="148" name="矩形 112"/>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sp>
          <p:nvSpPr>
            <p:cNvPr id="149" name="椭圆 113"/>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sp>
          <p:nvSpPr>
            <p:cNvPr id="150" name="椭圆 114"/>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sp>
          <p:nvSpPr>
            <p:cNvPr id="151" name="椭圆 115"/>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sp>
          <p:nvSpPr>
            <p:cNvPr id="152" name="椭圆 116"/>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grpSp>
      <p:cxnSp>
        <p:nvCxnSpPr>
          <p:cNvPr id="153" name="直接连接符 86"/>
          <p:cNvCxnSpPr/>
          <p:nvPr/>
        </p:nvCxnSpPr>
        <p:spPr>
          <a:xfrm>
            <a:off x="8970313" y="6320999"/>
            <a:ext cx="177847" cy="0"/>
          </a:xfrm>
          <a:prstGeom prst="line">
            <a:avLst/>
          </a:prstGeom>
          <a:noFill/>
          <a:ln w="6350" cap="flat" cmpd="sng" algn="ctr">
            <a:solidFill>
              <a:sysClr val="window" lastClr="FFFFFF">
                <a:lumMod val="65000"/>
              </a:sysClr>
            </a:solidFill>
            <a:prstDash val="solid"/>
            <a:miter lim="800000"/>
          </a:ln>
          <a:effectLst/>
        </p:spPr>
      </p:cxnSp>
      <p:sp>
        <p:nvSpPr>
          <p:cNvPr id="155" name="矩形 139"/>
          <p:cNvSpPr/>
          <p:nvPr/>
        </p:nvSpPr>
        <p:spPr>
          <a:xfrm>
            <a:off x="9269145" y="6103847"/>
            <a:ext cx="2101996" cy="369332"/>
          </a:xfrm>
          <a:prstGeom prst="rect">
            <a:avLst/>
          </a:prstGeom>
        </p:spPr>
        <p:txBody>
          <a:bodyPr wrap="square">
            <a:spAutoFit/>
          </a:bodyPr>
          <a:lstStyle/>
          <a:p>
            <a:r>
              <a:rPr lang="en-US" altLang="zh-CN" dirty="0" smtClean="0">
                <a:solidFill>
                  <a:srgbClr val="000000"/>
                </a:solidFill>
                <a:latin typeface="Segoe UI"/>
                <a:ea typeface="微软雅黑"/>
              </a:rPr>
              <a:t>CV4</a:t>
            </a:r>
            <a:r>
              <a:rPr lang="zh-CN" altLang="en-US" dirty="0" smtClean="0">
                <a:solidFill>
                  <a:srgbClr val="000000"/>
                </a:solidFill>
                <a:latin typeface="Segoe UI"/>
                <a:ea typeface="微软雅黑"/>
              </a:rPr>
              <a:t>（</a:t>
            </a:r>
            <a:r>
              <a:rPr lang="en-US" altLang="zh-CN" dirty="0" smtClean="0">
                <a:solidFill>
                  <a:srgbClr val="000000"/>
                </a:solidFill>
                <a:latin typeface="Segoe UI"/>
                <a:ea typeface="微软雅黑"/>
              </a:rPr>
              <a:t>149</a:t>
            </a:r>
            <a:r>
              <a:rPr lang="zh-CN" altLang="en-US" dirty="0" smtClean="0">
                <a:solidFill>
                  <a:srgbClr val="000000"/>
                </a:solidFill>
                <a:latin typeface="Segoe UI"/>
                <a:ea typeface="微软雅黑"/>
              </a:rPr>
              <a:t>：</a:t>
            </a:r>
            <a:r>
              <a:rPr lang="en-US" altLang="zh-CN" dirty="0" smtClean="0">
                <a:solidFill>
                  <a:srgbClr val="000000"/>
                </a:solidFill>
                <a:latin typeface="Segoe UI"/>
                <a:ea typeface="微软雅黑"/>
              </a:rPr>
              <a:t>94</a:t>
            </a:r>
            <a:r>
              <a:rPr lang="zh-CN" altLang="en-US" dirty="0" smtClean="0">
                <a:solidFill>
                  <a:srgbClr val="000000"/>
                </a:solidFill>
                <a:latin typeface="Segoe UI"/>
                <a:ea typeface="微软雅黑"/>
              </a:rPr>
              <a:t>：</a:t>
            </a:r>
            <a:r>
              <a:rPr lang="en-US" altLang="zh-CN" dirty="0" smtClean="0">
                <a:solidFill>
                  <a:srgbClr val="000000"/>
                </a:solidFill>
                <a:latin typeface="Segoe UI"/>
                <a:ea typeface="微软雅黑"/>
              </a:rPr>
              <a:t>70</a:t>
            </a:r>
            <a:r>
              <a:rPr lang="zh-CN" altLang="en-US" dirty="0" smtClean="0">
                <a:solidFill>
                  <a:srgbClr val="000000"/>
                </a:solidFill>
                <a:latin typeface="Segoe UI"/>
                <a:ea typeface="微软雅黑"/>
              </a:rPr>
              <a:t>）</a:t>
            </a:r>
            <a:endParaRPr lang="zh-CN" altLang="en-US" dirty="0">
              <a:solidFill>
                <a:srgbClr val="000000"/>
              </a:solidFill>
              <a:latin typeface="Segoe UI"/>
              <a:ea typeface="微软雅黑"/>
            </a:endParaRPr>
          </a:p>
        </p:txBody>
      </p:sp>
      <p:sp>
        <p:nvSpPr>
          <p:cNvPr id="156" name="矩形 4"/>
          <p:cNvSpPr/>
          <p:nvPr/>
        </p:nvSpPr>
        <p:spPr>
          <a:xfrm>
            <a:off x="6510522" y="5052661"/>
            <a:ext cx="1975321" cy="1612749"/>
          </a:xfrm>
          <a:prstGeom prst="rect">
            <a:avLst/>
          </a:prstGeom>
        </p:spPr>
        <p:txBody>
          <a:bodyPr wrap="square">
            <a:spAutoFit/>
          </a:bodyPr>
          <a:lstStyle/>
          <a:p>
            <a:pPr>
              <a:lnSpc>
                <a:spcPct val="130000"/>
              </a:lnSpc>
            </a:pPr>
            <a:r>
              <a:rPr lang="zh-CN" altLang="en-US" sz="1600" b="1" dirty="0" smtClean="0">
                <a:latin typeface="微软雅黑" charset="0"/>
                <a:ea typeface="微软雅黑" charset="0"/>
              </a:rPr>
              <a:t>要点：</a:t>
            </a:r>
            <a:endParaRPr lang="en-US" altLang="zh-CN" sz="1200" b="1" dirty="0" smtClean="0">
              <a:latin typeface="微软雅黑" charset="0"/>
              <a:ea typeface="微软雅黑" charset="0"/>
            </a:endParaRPr>
          </a:p>
          <a:p>
            <a:pPr marL="228600" indent="-228600">
              <a:lnSpc>
                <a:spcPct val="130000"/>
              </a:lnSpc>
              <a:buFont typeface="+mj-lt"/>
              <a:buAutoNum type="arabicPeriod"/>
            </a:pPr>
            <a:r>
              <a:rPr lang="zh-CN" altLang="en-US" sz="1200" dirty="0" smtClean="0">
                <a:solidFill>
                  <a:srgbClr val="FFFFFF">
                    <a:lumMod val="50000"/>
                  </a:srgbClr>
                </a:solidFill>
                <a:latin typeface="微软雅黑" charset="0"/>
                <a:ea typeface="微软雅黑" charset="0"/>
              </a:rPr>
              <a:t>分层抽样可以大大提高</a:t>
            </a:r>
            <a:r>
              <a:rPr lang="en-US" altLang="zh-CN" sz="1200" dirty="0" smtClean="0">
                <a:solidFill>
                  <a:srgbClr val="FFFFFF">
                    <a:lumMod val="50000"/>
                  </a:srgbClr>
                </a:solidFill>
                <a:latin typeface="微软雅黑" charset="0"/>
                <a:ea typeface="微软雅黑" charset="0"/>
              </a:rPr>
              <a:t>CV</a:t>
            </a:r>
            <a:r>
              <a:rPr lang="zh-CN" altLang="en-US" sz="1200" dirty="0" smtClean="0">
                <a:solidFill>
                  <a:srgbClr val="FFFFFF">
                    <a:lumMod val="50000"/>
                  </a:srgbClr>
                </a:solidFill>
                <a:latin typeface="微软雅黑" charset="0"/>
                <a:ea typeface="微软雅黑" charset="0"/>
              </a:rPr>
              <a:t>的稳定性</a:t>
            </a:r>
            <a:endParaRPr lang="en-US" altLang="zh-CN" sz="1200" dirty="0" smtClean="0">
              <a:solidFill>
                <a:srgbClr val="FFFFFF">
                  <a:lumMod val="50000"/>
                </a:srgbClr>
              </a:solidFill>
              <a:latin typeface="微软雅黑" charset="0"/>
              <a:ea typeface="微软雅黑" charset="0"/>
            </a:endParaRPr>
          </a:p>
          <a:p>
            <a:pPr marL="228600" indent="-228600">
              <a:lnSpc>
                <a:spcPct val="130000"/>
              </a:lnSpc>
              <a:buFont typeface="+mj-lt"/>
              <a:buAutoNum type="arabicPeriod"/>
            </a:pPr>
            <a:r>
              <a:rPr lang="zh-CN" altLang="en-US" sz="1200" dirty="0" smtClean="0">
                <a:solidFill>
                  <a:srgbClr val="FFFFFF">
                    <a:lumMod val="50000"/>
                  </a:srgbClr>
                </a:solidFill>
                <a:latin typeface="微软雅黑" charset="0"/>
                <a:ea typeface="微软雅黑" charset="0"/>
              </a:rPr>
              <a:t>尝试不同的随机种子进行</a:t>
            </a:r>
            <a:r>
              <a:rPr lang="en-US" altLang="zh-CN" sz="1200" dirty="0" smtClean="0">
                <a:solidFill>
                  <a:srgbClr val="FFFFFF">
                    <a:lumMod val="50000"/>
                  </a:srgbClr>
                </a:solidFill>
                <a:latin typeface="微软雅黑" charset="0"/>
                <a:ea typeface="微软雅黑" charset="0"/>
              </a:rPr>
              <a:t>CV</a:t>
            </a:r>
            <a:r>
              <a:rPr lang="zh-CN" altLang="en-US" sz="1200" dirty="0" smtClean="0">
                <a:solidFill>
                  <a:srgbClr val="FFFFFF">
                    <a:lumMod val="50000"/>
                  </a:srgbClr>
                </a:solidFill>
                <a:latin typeface="微软雅黑" charset="0"/>
                <a:ea typeface="微软雅黑" charset="0"/>
              </a:rPr>
              <a:t>划分，选择与线上最为一致的</a:t>
            </a:r>
            <a:r>
              <a:rPr lang="en-US" altLang="zh-CN" sz="1200" dirty="0" smtClean="0">
                <a:solidFill>
                  <a:srgbClr val="FFFFFF">
                    <a:lumMod val="50000"/>
                  </a:srgbClr>
                </a:solidFill>
                <a:latin typeface="微软雅黑" charset="0"/>
                <a:ea typeface="微软雅黑" charset="0"/>
              </a:rPr>
              <a:t>CV</a:t>
            </a:r>
            <a:endParaRPr lang="zh-CN" altLang="en-US" sz="1200" dirty="0">
              <a:solidFill>
                <a:srgbClr val="FFFFFF">
                  <a:lumMod val="50000"/>
                </a:srgbClr>
              </a:solidFill>
              <a:latin typeface="微软雅黑" charset="0"/>
              <a:ea typeface="微软雅黑" charset="0"/>
            </a:endParaRPr>
          </a:p>
        </p:txBody>
      </p:sp>
      <p:sp>
        <p:nvSpPr>
          <p:cNvPr id="60" name="矩形 4"/>
          <p:cNvSpPr/>
          <p:nvPr/>
        </p:nvSpPr>
        <p:spPr>
          <a:xfrm>
            <a:off x="6444801" y="3669422"/>
            <a:ext cx="2157753" cy="332399"/>
          </a:xfrm>
          <a:prstGeom prst="rect">
            <a:avLst/>
          </a:prstGeom>
        </p:spPr>
        <p:txBody>
          <a:bodyPr wrap="square">
            <a:spAutoFit/>
          </a:bodyPr>
          <a:lstStyle/>
          <a:p>
            <a:pPr>
              <a:lnSpc>
                <a:spcPct val="130000"/>
              </a:lnSpc>
            </a:pPr>
            <a:r>
              <a:rPr lang="zh-CN" altLang="en-US" sz="1200" dirty="0" smtClean="0">
                <a:solidFill>
                  <a:srgbClr val="FFFFFF">
                    <a:lumMod val="50000"/>
                  </a:srgbClr>
                </a:solidFill>
                <a:latin typeface="微软雅黑" charset="0"/>
                <a:ea typeface="微软雅黑" charset="0"/>
              </a:rPr>
              <a:t>获</a:t>
            </a:r>
            <a:r>
              <a:rPr lang="en-US" altLang="zh-CN" sz="1200" dirty="0" smtClean="0">
                <a:solidFill>
                  <a:srgbClr val="FFFFFF">
                    <a:lumMod val="50000"/>
                  </a:srgbClr>
                </a:solidFill>
                <a:latin typeface="微软雅黑" charset="0"/>
                <a:ea typeface="微软雅黑" charset="0"/>
              </a:rPr>
              <a:t>1000</a:t>
            </a:r>
            <a:r>
              <a:rPr lang="zh-CN" altLang="en-US" sz="1200" dirty="0" smtClean="0">
                <a:solidFill>
                  <a:srgbClr val="FFFFFF">
                    <a:lumMod val="50000"/>
                  </a:srgbClr>
                </a:solidFill>
                <a:latin typeface="微软雅黑" charset="0"/>
                <a:ea typeface="微软雅黑" charset="0"/>
              </a:rPr>
              <a:t>：获</a:t>
            </a:r>
            <a:r>
              <a:rPr lang="en-US" altLang="zh-CN" sz="1200" dirty="0" smtClean="0">
                <a:solidFill>
                  <a:srgbClr val="FFFFFF">
                    <a:lumMod val="50000"/>
                  </a:srgbClr>
                </a:solidFill>
                <a:latin typeface="微软雅黑" charset="0"/>
                <a:ea typeface="微软雅黑" charset="0"/>
              </a:rPr>
              <a:t>1500</a:t>
            </a:r>
            <a:r>
              <a:rPr lang="zh-CN" altLang="en-US" sz="1200" dirty="0" smtClean="0">
                <a:solidFill>
                  <a:srgbClr val="FFFFFF">
                    <a:lumMod val="50000"/>
                  </a:srgbClr>
                </a:solidFill>
                <a:latin typeface="微软雅黑" charset="0"/>
                <a:ea typeface="微软雅黑" charset="0"/>
              </a:rPr>
              <a:t>：获</a:t>
            </a:r>
            <a:r>
              <a:rPr lang="en-US" altLang="zh-CN" sz="1200" dirty="0" smtClean="0">
                <a:solidFill>
                  <a:srgbClr val="FFFFFF">
                    <a:lumMod val="50000"/>
                  </a:srgbClr>
                </a:solidFill>
                <a:latin typeface="微软雅黑" charset="0"/>
                <a:ea typeface="微软雅黑" charset="0"/>
              </a:rPr>
              <a:t>2000</a:t>
            </a:r>
            <a:endParaRPr lang="zh-CN" altLang="en-US" sz="1200" dirty="0">
              <a:solidFill>
                <a:srgbClr val="FFFFFF">
                  <a:lumMod val="50000"/>
                </a:srgbClr>
              </a:solidFill>
              <a:latin typeface="微软雅黑" charset="0"/>
              <a:ea typeface="微软雅黑" charset="0"/>
            </a:endParaRPr>
          </a:p>
        </p:txBody>
      </p:sp>
      <p:grpSp>
        <p:nvGrpSpPr>
          <p:cNvPr id="61" name="组合 11"/>
          <p:cNvGrpSpPr/>
          <p:nvPr/>
        </p:nvGrpSpPr>
        <p:grpSpPr>
          <a:xfrm>
            <a:off x="3018348" y="4186094"/>
            <a:ext cx="2779233" cy="509896"/>
            <a:chOff x="888096" y="1000203"/>
            <a:chExt cx="4259825" cy="944066"/>
          </a:xfrm>
        </p:grpSpPr>
        <p:sp>
          <p:nvSpPr>
            <p:cNvPr id="62" name="矩形 82"/>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sp>
          <p:nvSpPr>
            <p:cNvPr id="63" name="椭圆 83"/>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sp>
          <p:nvSpPr>
            <p:cNvPr id="64" name="椭圆 84"/>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sp>
          <p:nvSpPr>
            <p:cNvPr id="65" name="椭圆 85"/>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sp>
          <p:nvSpPr>
            <p:cNvPr id="66" name="椭圆 86"/>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grpSp>
      <p:grpSp>
        <p:nvGrpSpPr>
          <p:cNvPr id="67" name="组合 17"/>
          <p:cNvGrpSpPr/>
          <p:nvPr/>
        </p:nvGrpSpPr>
        <p:grpSpPr>
          <a:xfrm>
            <a:off x="3018348" y="3265309"/>
            <a:ext cx="2791766" cy="509896"/>
            <a:chOff x="888096" y="1000203"/>
            <a:chExt cx="4259825" cy="944066"/>
          </a:xfrm>
        </p:grpSpPr>
        <p:sp>
          <p:nvSpPr>
            <p:cNvPr id="68" name="矩形 88"/>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sp>
          <p:nvSpPr>
            <p:cNvPr id="69" name="椭圆 89"/>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sp>
          <p:nvSpPr>
            <p:cNvPr id="70" name="椭圆 90"/>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sp>
          <p:nvSpPr>
            <p:cNvPr id="71" name="椭圆 91"/>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sp>
          <p:nvSpPr>
            <p:cNvPr id="72" name="椭圆 92"/>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grpSp>
      <p:grpSp>
        <p:nvGrpSpPr>
          <p:cNvPr id="73" name="组合 23"/>
          <p:cNvGrpSpPr/>
          <p:nvPr/>
        </p:nvGrpSpPr>
        <p:grpSpPr>
          <a:xfrm>
            <a:off x="3018348" y="5108295"/>
            <a:ext cx="2790961" cy="509896"/>
            <a:chOff x="888096" y="1000203"/>
            <a:chExt cx="4259825" cy="944066"/>
          </a:xfrm>
        </p:grpSpPr>
        <p:sp>
          <p:nvSpPr>
            <p:cNvPr id="74" name="矩形 94"/>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sp>
          <p:nvSpPr>
            <p:cNvPr id="75" name="椭圆 95"/>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sp>
          <p:nvSpPr>
            <p:cNvPr id="100" name="椭圆 96"/>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sp>
          <p:nvSpPr>
            <p:cNvPr id="101" name="椭圆 97"/>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sp>
          <p:nvSpPr>
            <p:cNvPr id="102" name="椭圆 98"/>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grpSp>
      <p:grpSp>
        <p:nvGrpSpPr>
          <p:cNvPr id="103" name="组合 53"/>
          <p:cNvGrpSpPr/>
          <p:nvPr/>
        </p:nvGrpSpPr>
        <p:grpSpPr>
          <a:xfrm>
            <a:off x="3030840" y="2398161"/>
            <a:ext cx="2780076" cy="509896"/>
            <a:chOff x="888096" y="1000203"/>
            <a:chExt cx="4259825" cy="944066"/>
          </a:xfrm>
        </p:grpSpPr>
        <p:sp>
          <p:nvSpPr>
            <p:cNvPr id="104" name="矩形 112"/>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sp>
          <p:nvSpPr>
            <p:cNvPr id="105" name="椭圆 113"/>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sp>
          <p:nvSpPr>
            <p:cNvPr id="106" name="椭圆 114"/>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sp>
          <p:nvSpPr>
            <p:cNvPr id="107" name="椭圆 115"/>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sp>
          <p:nvSpPr>
            <p:cNvPr id="108" name="椭圆 116"/>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grpSp>
      <p:sp>
        <p:nvSpPr>
          <p:cNvPr id="121" name="矩形 137"/>
          <p:cNvSpPr/>
          <p:nvPr/>
        </p:nvSpPr>
        <p:spPr>
          <a:xfrm>
            <a:off x="3149257" y="4265135"/>
            <a:ext cx="2435992" cy="369332"/>
          </a:xfrm>
          <a:prstGeom prst="rect">
            <a:avLst/>
          </a:prstGeom>
        </p:spPr>
        <p:txBody>
          <a:bodyPr wrap="square">
            <a:spAutoFit/>
          </a:bodyPr>
          <a:lstStyle/>
          <a:p>
            <a:r>
              <a:rPr lang="en-US" altLang="zh-CN" dirty="0" smtClean="0">
                <a:solidFill>
                  <a:srgbClr val="000000"/>
                </a:solidFill>
                <a:latin typeface="Segoe UI"/>
                <a:ea typeface="微软雅黑"/>
              </a:rPr>
              <a:t>CV2</a:t>
            </a:r>
            <a:r>
              <a:rPr lang="zh-CN" altLang="en-US" dirty="0" smtClean="0">
                <a:solidFill>
                  <a:srgbClr val="000000"/>
                </a:solidFill>
                <a:latin typeface="Segoe UI"/>
                <a:ea typeface="微软雅黑"/>
              </a:rPr>
              <a:t>（</a:t>
            </a:r>
            <a:r>
              <a:rPr lang="en-US" altLang="zh-CN" dirty="0" smtClean="0">
                <a:solidFill>
                  <a:srgbClr val="000000"/>
                </a:solidFill>
                <a:latin typeface="Segoe UI"/>
                <a:ea typeface="微软雅黑"/>
              </a:rPr>
              <a:t>143</a:t>
            </a:r>
            <a:r>
              <a:rPr lang="zh-CN" altLang="en-US" dirty="0" smtClean="0">
                <a:solidFill>
                  <a:srgbClr val="000000"/>
                </a:solidFill>
                <a:latin typeface="Segoe UI"/>
                <a:ea typeface="微软雅黑"/>
              </a:rPr>
              <a:t>：</a:t>
            </a:r>
            <a:r>
              <a:rPr lang="en-US" altLang="zh-CN" dirty="0" smtClean="0">
                <a:solidFill>
                  <a:srgbClr val="000000"/>
                </a:solidFill>
                <a:latin typeface="Segoe UI"/>
                <a:ea typeface="微软雅黑"/>
              </a:rPr>
              <a:t>89</a:t>
            </a:r>
            <a:r>
              <a:rPr lang="zh-CN" altLang="en-US" dirty="0" smtClean="0">
                <a:solidFill>
                  <a:srgbClr val="000000"/>
                </a:solidFill>
                <a:latin typeface="Segoe UI"/>
                <a:ea typeface="微软雅黑"/>
              </a:rPr>
              <a:t>：</a:t>
            </a:r>
            <a:r>
              <a:rPr lang="en-US" altLang="zh-CN" dirty="0" smtClean="0">
                <a:solidFill>
                  <a:srgbClr val="000000"/>
                </a:solidFill>
                <a:latin typeface="Segoe UI"/>
                <a:ea typeface="微软雅黑"/>
              </a:rPr>
              <a:t>63</a:t>
            </a:r>
            <a:r>
              <a:rPr lang="zh-CN" altLang="en-US" dirty="0" smtClean="0">
                <a:solidFill>
                  <a:srgbClr val="000000"/>
                </a:solidFill>
                <a:latin typeface="Segoe UI"/>
                <a:ea typeface="微软雅黑"/>
              </a:rPr>
              <a:t>）</a:t>
            </a:r>
            <a:endParaRPr lang="zh-CN" altLang="en-US" dirty="0">
              <a:solidFill>
                <a:srgbClr val="000000"/>
              </a:solidFill>
              <a:latin typeface="Segoe UI"/>
              <a:ea typeface="微软雅黑"/>
            </a:endParaRPr>
          </a:p>
        </p:txBody>
      </p:sp>
      <p:sp>
        <p:nvSpPr>
          <p:cNvPr id="122" name="矩形 138"/>
          <p:cNvSpPr/>
          <p:nvPr/>
        </p:nvSpPr>
        <p:spPr>
          <a:xfrm>
            <a:off x="3149256" y="3346399"/>
            <a:ext cx="2494391" cy="369332"/>
          </a:xfrm>
          <a:prstGeom prst="rect">
            <a:avLst/>
          </a:prstGeom>
        </p:spPr>
        <p:txBody>
          <a:bodyPr wrap="square">
            <a:spAutoFit/>
          </a:bodyPr>
          <a:lstStyle/>
          <a:p>
            <a:r>
              <a:rPr lang="en-US" altLang="zh-CN" dirty="0" smtClean="0">
                <a:solidFill>
                  <a:srgbClr val="000000"/>
                </a:solidFill>
                <a:latin typeface="Segoe UI"/>
                <a:ea typeface="微软雅黑"/>
              </a:rPr>
              <a:t>CV1</a:t>
            </a:r>
            <a:r>
              <a:rPr lang="zh-CN" altLang="en-US" dirty="0" smtClean="0">
                <a:solidFill>
                  <a:srgbClr val="000000"/>
                </a:solidFill>
                <a:latin typeface="Segoe UI"/>
                <a:ea typeface="微软雅黑"/>
              </a:rPr>
              <a:t>（</a:t>
            </a:r>
            <a:r>
              <a:rPr lang="en-US" altLang="zh-CN" dirty="0" smtClean="0">
                <a:solidFill>
                  <a:srgbClr val="000000"/>
                </a:solidFill>
                <a:latin typeface="Segoe UI"/>
                <a:ea typeface="微软雅黑"/>
              </a:rPr>
              <a:t>145</a:t>
            </a:r>
            <a:r>
              <a:rPr lang="zh-CN" altLang="en-US" dirty="0" smtClean="0">
                <a:solidFill>
                  <a:srgbClr val="000000"/>
                </a:solidFill>
                <a:latin typeface="Segoe UI"/>
                <a:ea typeface="微软雅黑"/>
              </a:rPr>
              <a:t>：</a:t>
            </a:r>
            <a:r>
              <a:rPr lang="en-US" altLang="zh-CN" dirty="0" smtClean="0">
                <a:solidFill>
                  <a:srgbClr val="000000"/>
                </a:solidFill>
                <a:latin typeface="Segoe UI"/>
                <a:ea typeface="微软雅黑"/>
              </a:rPr>
              <a:t>94</a:t>
            </a:r>
            <a:r>
              <a:rPr lang="zh-CN" altLang="en-US" dirty="0" smtClean="0">
                <a:solidFill>
                  <a:srgbClr val="000000"/>
                </a:solidFill>
                <a:latin typeface="Segoe UI"/>
                <a:ea typeface="微软雅黑"/>
              </a:rPr>
              <a:t>：</a:t>
            </a:r>
            <a:r>
              <a:rPr lang="en-US" altLang="zh-CN" dirty="0">
                <a:solidFill>
                  <a:srgbClr val="000000"/>
                </a:solidFill>
                <a:latin typeface="Segoe UI"/>
                <a:ea typeface="微软雅黑"/>
              </a:rPr>
              <a:t>9</a:t>
            </a:r>
            <a:r>
              <a:rPr lang="en-US" altLang="zh-CN" dirty="0" smtClean="0">
                <a:solidFill>
                  <a:srgbClr val="000000"/>
                </a:solidFill>
                <a:latin typeface="Segoe UI"/>
                <a:ea typeface="微软雅黑"/>
              </a:rPr>
              <a:t>1</a:t>
            </a:r>
            <a:r>
              <a:rPr lang="zh-CN" altLang="en-US" dirty="0" smtClean="0">
                <a:solidFill>
                  <a:srgbClr val="000000"/>
                </a:solidFill>
                <a:latin typeface="Segoe UI"/>
                <a:ea typeface="微软雅黑"/>
              </a:rPr>
              <a:t>）</a:t>
            </a:r>
            <a:endParaRPr lang="en-US" altLang="zh-CN" dirty="0" smtClean="0">
              <a:solidFill>
                <a:srgbClr val="000000"/>
              </a:solidFill>
              <a:latin typeface="Segoe UI"/>
              <a:ea typeface="微软雅黑"/>
            </a:endParaRPr>
          </a:p>
        </p:txBody>
      </p:sp>
      <p:sp>
        <p:nvSpPr>
          <p:cNvPr id="123" name="矩形 139"/>
          <p:cNvSpPr/>
          <p:nvPr/>
        </p:nvSpPr>
        <p:spPr>
          <a:xfrm>
            <a:off x="3149257" y="5185395"/>
            <a:ext cx="2494390" cy="369332"/>
          </a:xfrm>
          <a:prstGeom prst="rect">
            <a:avLst/>
          </a:prstGeom>
        </p:spPr>
        <p:txBody>
          <a:bodyPr wrap="square">
            <a:spAutoFit/>
          </a:bodyPr>
          <a:lstStyle/>
          <a:p>
            <a:r>
              <a:rPr lang="en-US" altLang="zh-CN" dirty="0" smtClean="0">
                <a:solidFill>
                  <a:srgbClr val="000000"/>
                </a:solidFill>
                <a:latin typeface="Segoe UI"/>
                <a:ea typeface="微软雅黑"/>
              </a:rPr>
              <a:t>CV3</a:t>
            </a:r>
            <a:r>
              <a:rPr lang="zh-CN" altLang="en-US" dirty="0" smtClean="0">
                <a:solidFill>
                  <a:srgbClr val="000000"/>
                </a:solidFill>
                <a:latin typeface="Segoe UI"/>
                <a:ea typeface="微软雅黑"/>
              </a:rPr>
              <a:t>（</a:t>
            </a:r>
            <a:r>
              <a:rPr lang="en-US" altLang="zh-CN" dirty="0" smtClean="0">
                <a:solidFill>
                  <a:srgbClr val="000000"/>
                </a:solidFill>
                <a:latin typeface="Segoe UI"/>
                <a:ea typeface="微软雅黑"/>
              </a:rPr>
              <a:t>166</a:t>
            </a:r>
            <a:r>
              <a:rPr lang="zh-CN" altLang="en-US" dirty="0" smtClean="0">
                <a:solidFill>
                  <a:srgbClr val="000000"/>
                </a:solidFill>
                <a:latin typeface="Segoe UI"/>
                <a:ea typeface="微软雅黑"/>
              </a:rPr>
              <a:t>：</a:t>
            </a:r>
            <a:r>
              <a:rPr lang="en-US" altLang="zh-CN" dirty="0" smtClean="0">
                <a:solidFill>
                  <a:srgbClr val="000000"/>
                </a:solidFill>
                <a:latin typeface="Segoe UI"/>
                <a:ea typeface="微软雅黑"/>
              </a:rPr>
              <a:t>87</a:t>
            </a:r>
            <a:r>
              <a:rPr lang="zh-CN" altLang="en-US" dirty="0" smtClean="0">
                <a:solidFill>
                  <a:srgbClr val="000000"/>
                </a:solidFill>
                <a:latin typeface="Segoe UI"/>
                <a:ea typeface="微软雅黑"/>
              </a:rPr>
              <a:t>：</a:t>
            </a:r>
            <a:r>
              <a:rPr lang="en-US" altLang="zh-CN" dirty="0" smtClean="0">
                <a:solidFill>
                  <a:srgbClr val="000000"/>
                </a:solidFill>
                <a:latin typeface="Segoe UI"/>
                <a:ea typeface="微软雅黑"/>
              </a:rPr>
              <a:t>86</a:t>
            </a:r>
            <a:r>
              <a:rPr lang="zh-CN" altLang="en-US" dirty="0" smtClean="0">
                <a:solidFill>
                  <a:srgbClr val="000000"/>
                </a:solidFill>
                <a:latin typeface="Segoe UI"/>
                <a:ea typeface="微软雅黑"/>
              </a:rPr>
              <a:t>）</a:t>
            </a:r>
            <a:endParaRPr lang="zh-CN" altLang="en-US" dirty="0">
              <a:solidFill>
                <a:srgbClr val="000000"/>
              </a:solidFill>
              <a:latin typeface="Segoe UI"/>
              <a:ea typeface="微软雅黑"/>
            </a:endParaRPr>
          </a:p>
        </p:txBody>
      </p:sp>
      <p:sp>
        <p:nvSpPr>
          <p:cNvPr id="129" name="矩形 142"/>
          <p:cNvSpPr/>
          <p:nvPr/>
        </p:nvSpPr>
        <p:spPr>
          <a:xfrm>
            <a:off x="3112591" y="2478711"/>
            <a:ext cx="2615211" cy="369332"/>
          </a:xfrm>
          <a:prstGeom prst="rect">
            <a:avLst/>
          </a:prstGeom>
        </p:spPr>
        <p:txBody>
          <a:bodyPr wrap="square">
            <a:spAutoFit/>
          </a:bodyPr>
          <a:lstStyle/>
          <a:p>
            <a:r>
              <a:rPr lang="en-US" altLang="zh-CN" dirty="0" smtClean="0">
                <a:solidFill>
                  <a:srgbClr val="000000"/>
                </a:solidFill>
                <a:latin typeface="Segoe UI"/>
                <a:ea typeface="微软雅黑"/>
              </a:rPr>
              <a:t>CV0</a:t>
            </a:r>
            <a:r>
              <a:rPr lang="zh-CN" altLang="en-US" dirty="0" smtClean="0">
                <a:solidFill>
                  <a:srgbClr val="000000"/>
                </a:solidFill>
                <a:latin typeface="Segoe UI"/>
                <a:ea typeface="微软雅黑"/>
              </a:rPr>
              <a:t>（</a:t>
            </a:r>
            <a:r>
              <a:rPr lang="en-US" altLang="zh-CN" dirty="0" smtClean="0">
                <a:solidFill>
                  <a:srgbClr val="000000"/>
                </a:solidFill>
                <a:latin typeface="Segoe UI"/>
                <a:ea typeface="微软雅黑"/>
              </a:rPr>
              <a:t>155</a:t>
            </a:r>
            <a:r>
              <a:rPr lang="zh-CN" altLang="en-US" dirty="0" smtClean="0">
                <a:solidFill>
                  <a:srgbClr val="000000"/>
                </a:solidFill>
                <a:latin typeface="Segoe UI"/>
                <a:ea typeface="微软雅黑"/>
              </a:rPr>
              <a:t>：</a:t>
            </a:r>
            <a:r>
              <a:rPr lang="en-US" altLang="zh-CN" dirty="0" smtClean="0">
                <a:solidFill>
                  <a:srgbClr val="000000"/>
                </a:solidFill>
                <a:latin typeface="Segoe UI"/>
                <a:ea typeface="微软雅黑"/>
              </a:rPr>
              <a:t>101</a:t>
            </a:r>
            <a:r>
              <a:rPr lang="zh-CN" altLang="en-US" dirty="0" smtClean="0">
                <a:solidFill>
                  <a:srgbClr val="000000"/>
                </a:solidFill>
                <a:latin typeface="Segoe UI"/>
                <a:ea typeface="微软雅黑"/>
              </a:rPr>
              <a:t>：</a:t>
            </a:r>
            <a:r>
              <a:rPr lang="en-US" altLang="zh-CN" dirty="0" smtClean="0">
                <a:solidFill>
                  <a:srgbClr val="000000"/>
                </a:solidFill>
                <a:latin typeface="Segoe UI"/>
                <a:ea typeface="微软雅黑"/>
              </a:rPr>
              <a:t>53</a:t>
            </a:r>
            <a:r>
              <a:rPr lang="zh-CN" altLang="en-US" dirty="0" smtClean="0">
                <a:solidFill>
                  <a:srgbClr val="000000"/>
                </a:solidFill>
                <a:latin typeface="Segoe UI"/>
                <a:ea typeface="微软雅黑"/>
              </a:rPr>
              <a:t>）</a:t>
            </a:r>
            <a:endParaRPr lang="zh-CN" altLang="en-US" dirty="0">
              <a:solidFill>
                <a:srgbClr val="000000"/>
              </a:solidFill>
              <a:latin typeface="Segoe UI"/>
              <a:ea typeface="微软雅黑"/>
            </a:endParaRPr>
          </a:p>
        </p:txBody>
      </p:sp>
      <p:grpSp>
        <p:nvGrpSpPr>
          <p:cNvPr id="131" name="组合 53"/>
          <p:cNvGrpSpPr/>
          <p:nvPr/>
        </p:nvGrpSpPr>
        <p:grpSpPr>
          <a:xfrm>
            <a:off x="3026077" y="5951000"/>
            <a:ext cx="2758841" cy="509896"/>
            <a:chOff x="888096" y="1000203"/>
            <a:chExt cx="4259825" cy="944066"/>
          </a:xfrm>
        </p:grpSpPr>
        <p:sp>
          <p:nvSpPr>
            <p:cNvPr id="134" name="矩形 112"/>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sp>
          <p:nvSpPr>
            <p:cNvPr id="135" name="椭圆 113"/>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sp>
          <p:nvSpPr>
            <p:cNvPr id="136" name="椭圆 114"/>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sp>
          <p:nvSpPr>
            <p:cNvPr id="141" name="椭圆 115"/>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sp>
          <p:nvSpPr>
            <p:cNvPr id="142" name="椭圆 116"/>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rgbClr val="000000"/>
                </a:solidFill>
                <a:latin typeface="Segoe UI"/>
                <a:ea typeface="微软雅黑"/>
              </a:endParaRPr>
            </a:p>
          </p:txBody>
        </p:sp>
      </p:grpSp>
      <p:sp>
        <p:nvSpPr>
          <p:cNvPr id="145" name="矩形 139"/>
          <p:cNvSpPr/>
          <p:nvPr/>
        </p:nvSpPr>
        <p:spPr>
          <a:xfrm>
            <a:off x="3158777" y="6066465"/>
            <a:ext cx="2101996" cy="369332"/>
          </a:xfrm>
          <a:prstGeom prst="rect">
            <a:avLst/>
          </a:prstGeom>
        </p:spPr>
        <p:txBody>
          <a:bodyPr wrap="square">
            <a:spAutoFit/>
          </a:bodyPr>
          <a:lstStyle/>
          <a:p>
            <a:r>
              <a:rPr lang="en-US" altLang="zh-CN" dirty="0" smtClean="0">
                <a:solidFill>
                  <a:srgbClr val="000000"/>
                </a:solidFill>
                <a:latin typeface="Segoe UI"/>
                <a:ea typeface="微软雅黑"/>
              </a:rPr>
              <a:t>CV4</a:t>
            </a:r>
            <a:r>
              <a:rPr lang="zh-CN" altLang="en-US" dirty="0" smtClean="0">
                <a:solidFill>
                  <a:srgbClr val="000000"/>
                </a:solidFill>
                <a:latin typeface="Segoe UI"/>
                <a:ea typeface="微软雅黑"/>
              </a:rPr>
              <a:t>（</a:t>
            </a:r>
            <a:r>
              <a:rPr lang="en-US" altLang="zh-CN" dirty="0" smtClean="0">
                <a:solidFill>
                  <a:srgbClr val="000000"/>
                </a:solidFill>
                <a:latin typeface="Segoe UI"/>
                <a:ea typeface="微软雅黑"/>
              </a:rPr>
              <a:t>132</a:t>
            </a:r>
            <a:r>
              <a:rPr lang="zh-CN" altLang="en-US" dirty="0" smtClean="0">
                <a:solidFill>
                  <a:srgbClr val="000000"/>
                </a:solidFill>
                <a:latin typeface="Segoe UI"/>
                <a:ea typeface="微软雅黑"/>
              </a:rPr>
              <a:t>：</a:t>
            </a:r>
            <a:r>
              <a:rPr lang="en-US" altLang="zh-CN" dirty="0" smtClean="0">
                <a:solidFill>
                  <a:srgbClr val="000000"/>
                </a:solidFill>
                <a:latin typeface="Segoe UI"/>
                <a:ea typeface="微软雅黑"/>
              </a:rPr>
              <a:t>94</a:t>
            </a:r>
            <a:r>
              <a:rPr lang="zh-CN" altLang="en-US" dirty="0" smtClean="0">
                <a:solidFill>
                  <a:srgbClr val="000000"/>
                </a:solidFill>
                <a:latin typeface="Segoe UI"/>
                <a:ea typeface="微软雅黑"/>
              </a:rPr>
              <a:t>：</a:t>
            </a:r>
            <a:r>
              <a:rPr lang="en-US" altLang="zh-CN" dirty="0" smtClean="0">
                <a:solidFill>
                  <a:srgbClr val="000000"/>
                </a:solidFill>
                <a:latin typeface="Segoe UI"/>
                <a:ea typeface="微软雅黑"/>
              </a:rPr>
              <a:t>58</a:t>
            </a:r>
            <a:r>
              <a:rPr lang="zh-CN" altLang="en-US" dirty="0" smtClean="0">
                <a:solidFill>
                  <a:srgbClr val="000000"/>
                </a:solidFill>
                <a:latin typeface="Segoe UI"/>
                <a:ea typeface="微软雅黑"/>
              </a:rPr>
              <a:t>）</a:t>
            </a:r>
            <a:endParaRPr lang="zh-CN" altLang="en-US" dirty="0">
              <a:solidFill>
                <a:srgbClr val="000000"/>
              </a:solidFill>
              <a:latin typeface="Segoe UI"/>
              <a:ea typeface="微软雅黑"/>
            </a:endParaRPr>
          </a:p>
        </p:txBody>
      </p:sp>
      <p:cxnSp>
        <p:nvCxnSpPr>
          <p:cNvPr id="154" name="直接连接符 85"/>
          <p:cNvCxnSpPr/>
          <p:nvPr/>
        </p:nvCxnSpPr>
        <p:spPr>
          <a:xfrm>
            <a:off x="5992995" y="2598287"/>
            <a:ext cx="0" cy="923925"/>
          </a:xfrm>
          <a:prstGeom prst="line">
            <a:avLst/>
          </a:prstGeom>
          <a:noFill/>
          <a:ln w="6350" cap="flat" cmpd="sng" algn="ctr">
            <a:solidFill>
              <a:sysClr val="window" lastClr="FFFFFF">
                <a:lumMod val="75000"/>
              </a:sysClr>
            </a:solidFill>
            <a:prstDash val="solid"/>
            <a:miter lim="800000"/>
          </a:ln>
          <a:effectLst/>
        </p:spPr>
      </p:cxnSp>
      <p:cxnSp>
        <p:nvCxnSpPr>
          <p:cNvPr id="157" name="直接连接符 71"/>
          <p:cNvCxnSpPr/>
          <p:nvPr/>
        </p:nvCxnSpPr>
        <p:spPr>
          <a:xfrm>
            <a:off x="5992997" y="3539467"/>
            <a:ext cx="0" cy="1847851"/>
          </a:xfrm>
          <a:prstGeom prst="line">
            <a:avLst/>
          </a:prstGeom>
          <a:noFill/>
          <a:ln w="6350" cap="flat" cmpd="sng" algn="ctr">
            <a:solidFill>
              <a:sysClr val="window" lastClr="FFFFFF">
                <a:lumMod val="75000"/>
              </a:sysClr>
            </a:solidFill>
            <a:prstDash val="solid"/>
            <a:miter lim="800000"/>
          </a:ln>
          <a:effectLst/>
        </p:spPr>
      </p:cxnSp>
      <p:cxnSp>
        <p:nvCxnSpPr>
          <p:cNvPr id="158" name="直接连接符 85"/>
          <p:cNvCxnSpPr/>
          <p:nvPr/>
        </p:nvCxnSpPr>
        <p:spPr>
          <a:xfrm>
            <a:off x="5985996" y="5394199"/>
            <a:ext cx="0" cy="923925"/>
          </a:xfrm>
          <a:prstGeom prst="line">
            <a:avLst/>
          </a:prstGeom>
          <a:noFill/>
          <a:ln w="6350" cap="flat" cmpd="sng" algn="ctr">
            <a:solidFill>
              <a:sysClr val="window" lastClr="FFFFFF">
                <a:lumMod val="75000"/>
              </a:sysClr>
            </a:solidFill>
            <a:prstDash val="solid"/>
            <a:miter lim="800000"/>
          </a:ln>
          <a:effectLst/>
        </p:spPr>
      </p:cxnSp>
      <p:cxnSp>
        <p:nvCxnSpPr>
          <p:cNvPr id="159" name="直接连接符 86"/>
          <p:cNvCxnSpPr/>
          <p:nvPr/>
        </p:nvCxnSpPr>
        <p:spPr>
          <a:xfrm>
            <a:off x="5796831" y="2615540"/>
            <a:ext cx="177847" cy="0"/>
          </a:xfrm>
          <a:prstGeom prst="line">
            <a:avLst/>
          </a:prstGeom>
          <a:noFill/>
          <a:ln w="6350" cap="flat" cmpd="sng" algn="ctr">
            <a:solidFill>
              <a:sysClr val="window" lastClr="FFFFFF">
                <a:lumMod val="65000"/>
              </a:sysClr>
            </a:solidFill>
            <a:prstDash val="solid"/>
            <a:miter lim="800000"/>
          </a:ln>
          <a:effectLst/>
        </p:spPr>
      </p:cxnSp>
      <p:cxnSp>
        <p:nvCxnSpPr>
          <p:cNvPr id="160" name="直接连接符 86"/>
          <p:cNvCxnSpPr/>
          <p:nvPr/>
        </p:nvCxnSpPr>
        <p:spPr>
          <a:xfrm>
            <a:off x="5776702" y="3527066"/>
            <a:ext cx="177847" cy="0"/>
          </a:xfrm>
          <a:prstGeom prst="line">
            <a:avLst/>
          </a:prstGeom>
          <a:noFill/>
          <a:ln w="6350" cap="flat" cmpd="sng" algn="ctr">
            <a:solidFill>
              <a:sysClr val="window" lastClr="FFFFFF">
                <a:lumMod val="65000"/>
              </a:sysClr>
            </a:solidFill>
            <a:prstDash val="solid"/>
            <a:miter lim="800000"/>
          </a:ln>
          <a:effectLst/>
        </p:spPr>
      </p:cxnSp>
      <p:cxnSp>
        <p:nvCxnSpPr>
          <p:cNvPr id="161" name="直接连接符 86"/>
          <p:cNvCxnSpPr/>
          <p:nvPr/>
        </p:nvCxnSpPr>
        <p:spPr>
          <a:xfrm>
            <a:off x="5791079" y="4473096"/>
            <a:ext cx="177847" cy="0"/>
          </a:xfrm>
          <a:prstGeom prst="line">
            <a:avLst/>
          </a:prstGeom>
          <a:noFill/>
          <a:ln w="6350" cap="flat" cmpd="sng" algn="ctr">
            <a:solidFill>
              <a:sysClr val="window" lastClr="FFFFFF">
                <a:lumMod val="65000"/>
              </a:sysClr>
            </a:solidFill>
            <a:prstDash val="solid"/>
            <a:miter lim="800000"/>
          </a:ln>
          <a:effectLst/>
        </p:spPr>
      </p:cxnSp>
      <p:cxnSp>
        <p:nvCxnSpPr>
          <p:cNvPr id="162" name="直接连接符 86"/>
          <p:cNvCxnSpPr>
            <a:endCxn id="77" idx="1"/>
          </p:cNvCxnSpPr>
          <p:nvPr/>
        </p:nvCxnSpPr>
        <p:spPr>
          <a:xfrm flipV="1">
            <a:off x="5985907" y="4471624"/>
            <a:ext cx="407517" cy="8528"/>
          </a:xfrm>
          <a:prstGeom prst="line">
            <a:avLst/>
          </a:prstGeom>
          <a:noFill/>
          <a:ln w="6350" cap="flat" cmpd="sng" algn="ctr">
            <a:solidFill>
              <a:sysClr val="window" lastClr="FFFFFF">
                <a:lumMod val="65000"/>
              </a:sysClr>
            </a:solidFill>
            <a:prstDash val="solid"/>
            <a:miter lim="800000"/>
          </a:ln>
          <a:effectLst/>
        </p:spPr>
      </p:cxnSp>
      <p:cxnSp>
        <p:nvCxnSpPr>
          <p:cNvPr id="163" name="直接连接符 86"/>
          <p:cNvCxnSpPr/>
          <p:nvPr/>
        </p:nvCxnSpPr>
        <p:spPr>
          <a:xfrm>
            <a:off x="5802580" y="5381743"/>
            <a:ext cx="177847" cy="0"/>
          </a:xfrm>
          <a:prstGeom prst="line">
            <a:avLst/>
          </a:prstGeom>
          <a:noFill/>
          <a:ln w="6350" cap="flat" cmpd="sng" algn="ctr">
            <a:solidFill>
              <a:sysClr val="window" lastClr="FFFFFF">
                <a:lumMod val="65000"/>
              </a:sysClr>
            </a:solidFill>
            <a:prstDash val="solid"/>
            <a:miter lim="800000"/>
          </a:ln>
          <a:effectLst/>
        </p:spPr>
      </p:cxnSp>
      <p:cxnSp>
        <p:nvCxnSpPr>
          <p:cNvPr id="164" name="直接连接符 86"/>
          <p:cNvCxnSpPr/>
          <p:nvPr/>
        </p:nvCxnSpPr>
        <p:spPr>
          <a:xfrm>
            <a:off x="5816957" y="6276013"/>
            <a:ext cx="177847" cy="0"/>
          </a:xfrm>
          <a:prstGeom prst="line">
            <a:avLst/>
          </a:prstGeom>
          <a:noFill/>
          <a:ln w="6350" cap="flat" cmpd="sng" algn="ctr">
            <a:solidFill>
              <a:sysClr val="window" lastClr="FFFFFF">
                <a:lumMod val="65000"/>
              </a:sysClr>
            </a:solidFill>
            <a:prstDash val="solid"/>
            <a:miter lim="800000"/>
          </a:ln>
          <a:effectLst/>
        </p:spPr>
      </p:cxnSp>
      <p:cxnSp>
        <p:nvCxnSpPr>
          <p:cNvPr id="165" name="直接连接符 86"/>
          <p:cNvCxnSpPr/>
          <p:nvPr/>
        </p:nvCxnSpPr>
        <p:spPr>
          <a:xfrm flipV="1">
            <a:off x="8588205" y="4486002"/>
            <a:ext cx="407517" cy="8528"/>
          </a:xfrm>
          <a:prstGeom prst="line">
            <a:avLst/>
          </a:prstGeom>
          <a:noFill/>
          <a:ln w="6350" cap="flat" cmpd="sng" algn="ctr">
            <a:solidFill>
              <a:sysClr val="window" lastClr="FFFFFF">
                <a:lumMod val="65000"/>
              </a:sysClr>
            </a:solidFill>
            <a:prstDash val="solid"/>
            <a:miter lim="800000"/>
          </a:ln>
          <a:effectLst/>
        </p:spPr>
      </p:cxnSp>
      <p:sp>
        <p:nvSpPr>
          <p:cNvPr id="13" name="TextBox 12"/>
          <p:cNvSpPr txBox="1"/>
          <p:nvPr/>
        </p:nvSpPr>
        <p:spPr>
          <a:xfrm>
            <a:off x="3623094" y="1818949"/>
            <a:ext cx="1811548" cy="572464"/>
          </a:xfrm>
          <a:prstGeom prst="rect">
            <a:avLst/>
          </a:prstGeom>
          <a:noFill/>
        </p:spPr>
        <p:txBody>
          <a:bodyPr wrap="square" rtlCol="0">
            <a:spAutoFit/>
          </a:bodyPr>
          <a:lstStyle/>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不分层划分后</a:t>
            </a:r>
            <a:r>
              <a:rPr lang="en-US" altLang="zh-CN" sz="1200" kern="0" dirty="0" smtClean="0">
                <a:latin typeface="微软雅黑" panose="020B0503020204020204" pitchFamily="34" charset="-122"/>
                <a:ea typeface="微软雅黑" panose="020B0503020204020204" pitchFamily="34" charset="-122"/>
                <a:cs typeface="+mn-ea"/>
                <a:sym typeface="+mn-lt"/>
              </a:rPr>
              <a:t>CV</a:t>
            </a:r>
            <a:r>
              <a:rPr lang="zh-CN" altLang="en-US" sz="1200" kern="0" dirty="0" smtClean="0">
                <a:latin typeface="微软雅黑" panose="020B0503020204020204" pitchFamily="34" charset="-122"/>
                <a:ea typeface="微软雅黑" panose="020B0503020204020204" pitchFamily="34" charset="-122"/>
                <a:cs typeface="+mn-ea"/>
                <a:sym typeface="+mn-lt"/>
              </a:rPr>
              <a:t>内获奖比例不一致</a:t>
            </a:r>
            <a:endParaRPr lang="en-US" sz="1200" kern="0" dirty="0">
              <a:latin typeface="微软雅黑" panose="020B0503020204020204" pitchFamily="34" charset="-122"/>
              <a:ea typeface="微软雅黑" panose="020B0503020204020204" pitchFamily="34" charset="-122"/>
              <a:cs typeface="+mn-ea"/>
              <a:sym typeface="+mn-lt"/>
            </a:endParaRPr>
          </a:p>
        </p:txBody>
      </p:sp>
      <p:sp>
        <p:nvSpPr>
          <p:cNvPr id="166" name="TextBox 165"/>
          <p:cNvSpPr txBox="1"/>
          <p:nvPr/>
        </p:nvSpPr>
        <p:spPr>
          <a:xfrm>
            <a:off x="9417163" y="1816074"/>
            <a:ext cx="1811548" cy="572464"/>
          </a:xfrm>
          <a:prstGeom prst="rect">
            <a:avLst/>
          </a:prstGeom>
          <a:noFill/>
        </p:spPr>
        <p:txBody>
          <a:bodyPr wrap="square" rtlCol="0">
            <a:spAutoFit/>
          </a:bodyPr>
          <a:lstStyle/>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分层划分后</a:t>
            </a:r>
            <a:r>
              <a:rPr lang="en-US" altLang="zh-CN" sz="1200" kern="0" dirty="0" smtClean="0">
                <a:latin typeface="微软雅黑" panose="020B0503020204020204" pitchFamily="34" charset="-122"/>
                <a:ea typeface="微软雅黑" panose="020B0503020204020204" pitchFamily="34" charset="-122"/>
                <a:cs typeface="+mn-ea"/>
                <a:sym typeface="+mn-lt"/>
              </a:rPr>
              <a:t>CV</a:t>
            </a:r>
            <a:r>
              <a:rPr lang="zh-CN" altLang="en-US" sz="1200" kern="0" dirty="0" smtClean="0">
                <a:latin typeface="微软雅黑" panose="020B0503020204020204" pitchFamily="34" charset="-122"/>
                <a:ea typeface="微软雅黑" panose="020B0503020204020204" pitchFamily="34" charset="-122"/>
                <a:cs typeface="+mn-ea"/>
                <a:sym typeface="+mn-lt"/>
              </a:rPr>
              <a:t>内获奖比例一致</a:t>
            </a:r>
            <a:endParaRPr lang="en-US" sz="12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689284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模型构建</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a:t>PART</a:t>
            </a:r>
            <a:r>
              <a:rPr kumimoji="1" lang="zh-CN" altLang="en-US" dirty="0"/>
              <a:t> </a:t>
            </a:r>
            <a:r>
              <a:rPr kumimoji="1" lang="en-US" altLang="zh-CN" dirty="0" smtClean="0"/>
              <a:t>THREE</a:t>
            </a:r>
            <a:endParaRPr kumimoji="1" lang="zh-CN" altLang="en-US" dirty="0"/>
          </a:p>
        </p:txBody>
      </p:sp>
      <p:sp>
        <p:nvSpPr>
          <p:cNvPr id="7" name="矩形 6"/>
          <p:cNvSpPr/>
          <p:nvPr/>
        </p:nvSpPr>
        <p:spPr>
          <a:xfrm>
            <a:off x="4889817" y="4381144"/>
            <a:ext cx="2412366" cy="113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
        <p:nvSpPr>
          <p:cNvPr id="9" name="文本占位符 1"/>
          <p:cNvSpPr>
            <a:spLocks noGrp="1"/>
          </p:cNvSpPr>
          <p:nvPr>
            <p:ph type="body" sz="quarter" idx="10"/>
          </p:nvPr>
        </p:nvSpPr>
        <p:spPr>
          <a:xfrm>
            <a:off x="265304" y="220133"/>
            <a:ext cx="3303395" cy="389467"/>
          </a:xfrm>
        </p:spPr>
        <p:txBody>
          <a:bodyPr/>
          <a:lstStyle/>
          <a:p>
            <a:r>
              <a:rPr lang="en-US" altLang="zh-CN" dirty="0" smtClean="0">
                <a:solidFill>
                  <a:srgbClr val="000000"/>
                </a:solidFill>
                <a:latin typeface="Segoe UI"/>
                <a:ea typeface="微软雅黑"/>
              </a:rPr>
              <a:t>Data</a:t>
            </a:r>
            <a:r>
              <a:rPr lang="zh-CN" altLang="en-US" dirty="0" smtClean="0">
                <a:solidFill>
                  <a:srgbClr val="000000"/>
                </a:solidFill>
                <a:latin typeface="Segoe UI"/>
                <a:ea typeface="微软雅黑"/>
              </a:rPr>
              <a:t> </a:t>
            </a:r>
            <a:r>
              <a:rPr lang="en-US" altLang="zh-CN" dirty="0" smtClean="0">
                <a:solidFill>
                  <a:srgbClr val="000000"/>
                </a:solidFill>
                <a:latin typeface="Segoe UI"/>
                <a:ea typeface="微软雅黑"/>
              </a:rPr>
              <a:t>Castle</a:t>
            </a:r>
            <a:r>
              <a:rPr lang="zh-CN" altLang="en-US" dirty="0" smtClean="0">
                <a:solidFill>
                  <a:srgbClr val="000000"/>
                </a:solidFill>
                <a:latin typeface="Segoe UI"/>
                <a:ea typeface="微软雅黑"/>
              </a:rPr>
              <a:t> </a:t>
            </a:r>
            <a:r>
              <a:rPr lang="en-US" altLang="zh-CN" dirty="0" smtClean="0">
                <a:solidFill>
                  <a:srgbClr val="000000"/>
                </a:solidFill>
                <a:latin typeface="Segoe UI"/>
                <a:ea typeface="微软雅黑"/>
              </a:rPr>
              <a:t>Competition</a:t>
            </a:r>
            <a:r>
              <a:rPr lang="zh-CN" altLang="en-US" dirty="0" smtClean="0">
                <a:solidFill>
                  <a:srgbClr val="000000"/>
                </a:solidFill>
                <a:latin typeface="Segoe UI"/>
                <a:ea typeface="微软雅黑"/>
              </a:rPr>
              <a:t> </a:t>
            </a:r>
            <a:endParaRPr lang="zh-CN" altLang="en-US" dirty="0">
              <a:solidFill>
                <a:srgbClr val="000000"/>
              </a:solidFill>
              <a:latin typeface="Segoe UI"/>
              <a:ea typeface="微软雅黑"/>
            </a:endParaRPr>
          </a:p>
        </p:txBody>
      </p:sp>
    </p:spTree>
    <p:extLst>
      <p:ext uri="{BB962C8B-B14F-4D97-AF65-F5344CB8AC3E}">
        <p14:creationId xmlns:p14="http://schemas.microsoft.com/office/powerpoint/2010/main" val="36312955"/>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图片 79"/>
          <p:cNvPicPr>
            <a:picLocks noChangeAspect="1"/>
          </p:cNvPicPr>
          <p:nvPr/>
        </p:nvPicPr>
        <p:blipFill rotWithShape="1">
          <a:blip r:embed="rId3"/>
          <a:srcRect l="48897"/>
          <a:stretch/>
        </p:blipFill>
        <p:spPr>
          <a:xfrm>
            <a:off x="16437" y="211633"/>
            <a:ext cx="3137336" cy="6145301"/>
          </a:xfrm>
          <a:prstGeom prst="rect">
            <a:avLst/>
          </a:prstGeom>
        </p:spPr>
      </p:pic>
      <p:sp>
        <p:nvSpPr>
          <p:cNvPr id="2" name="文本占位符 1"/>
          <p:cNvSpPr>
            <a:spLocks noGrp="1"/>
          </p:cNvSpPr>
          <p:nvPr>
            <p:ph type="body" sz="quarter" idx="10"/>
          </p:nvPr>
        </p:nvSpPr>
        <p:spPr>
          <a:xfrm>
            <a:off x="87200" y="121156"/>
            <a:ext cx="3303395" cy="389467"/>
          </a:xfrm>
        </p:spPr>
        <p:txBody>
          <a:bodyPr/>
          <a:lstStyle/>
          <a:p>
            <a:r>
              <a:rPr kumimoji="1" lang="en-US" altLang="zh-CN" dirty="0"/>
              <a:t>PART</a:t>
            </a:r>
            <a:r>
              <a:rPr kumimoji="1" lang="zh-CN" altLang="en-US" dirty="0"/>
              <a:t> </a:t>
            </a:r>
            <a:r>
              <a:rPr kumimoji="1" lang="en-US" altLang="zh-CN" dirty="0" smtClean="0"/>
              <a:t>THREE</a:t>
            </a:r>
            <a:r>
              <a:rPr kumimoji="1" lang="zh-CN" altLang="en-US" dirty="0" smtClean="0"/>
              <a:t> 模型构建</a:t>
            </a:r>
            <a:endParaRPr kumimoji="1" lang="zh-CN" altLang="en-US" dirty="0"/>
          </a:p>
        </p:txBody>
      </p:sp>
      <p:pic>
        <p:nvPicPr>
          <p:cNvPr id="156" name="图片 155"/>
          <p:cNvPicPr>
            <a:picLocks noChangeAspect="1"/>
          </p:cNvPicPr>
          <p:nvPr/>
        </p:nvPicPr>
        <p:blipFill rotWithShape="1">
          <a:blip r:embed="rId4"/>
          <a:srcRect l="49574"/>
          <a:stretch/>
        </p:blipFill>
        <p:spPr>
          <a:xfrm>
            <a:off x="-8468" y="2435266"/>
            <a:ext cx="1002201" cy="1987468"/>
          </a:xfrm>
          <a:prstGeom prst="rect">
            <a:avLst/>
          </a:prstGeom>
        </p:spPr>
      </p:pic>
      <p:pic>
        <p:nvPicPr>
          <p:cNvPr id="36" name="图片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72787" y="1455819"/>
            <a:ext cx="8420862" cy="4887819"/>
          </a:xfrm>
          <a:prstGeom prst="rect">
            <a:avLst/>
          </a:prstGeom>
        </p:spPr>
      </p:pic>
    </p:spTree>
    <p:extLst>
      <p:ext uri="{BB962C8B-B14F-4D97-AF65-F5344CB8AC3E}">
        <p14:creationId xmlns:p14="http://schemas.microsoft.com/office/powerpoint/2010/main" val="458624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图片 79"/>
          <p:cNvPicPr>
            <a:picLocks noChangeAspect="1"/>
          </p:cNvPicPr>
          <p:nvPr/>
        </p:nvPicPr>
        <p:blipFill rotWithShape="1">
          <a:blip r:embed="rId3"/>
          <a:srcRect l="48897"/>
          <a:stretch/>
        </p:blipFill>
        <p:spPr>
          <a:xfrm>
            <a:off x="16437" y="211633"/>
            <a:ext cx="3137336" cy="6145301"/>
          </a:xfrm>
          <a:prstGeom prst="rect">
            <a:avLst/>
          </a:prstGeom>
        </p:spPr>
      </p:pic>
      <p:sp>
        <p:nvSpPr>
          <p:cNvPr id="150" name="文本框 149"/>
          <p:cNvSpPr txBox="1"/>
          <p:nvPr/>
        </p:nvSpPr>
        <p:spPr>
          <a:xfrm>
            <a:off x="4762458" y="1184870"/>
            <a:ext cx="314509" cy="400110"/>
          </a:xfrm>
          <a:prstGeom prst="rect">
            <a:avLst/>
          </a:prstGeom>
          <a:noFill/>
        </p:spPr>
        <p:txBody>
          <a:bodyPr wrap="none" rtlCol="0">
            <a:spAutoFit/>
          </a:bodyPr>
          <a:lstStyle/>
          <a:p>
            <a:pPr algn="ctr">
              <a:spcBef>
                <a:spcPts val="100"/>
              </a:spcBef>
              <a:spcAft>
                <a:spcPts val="10"/>
              </a:spcAft>
            </a:pPr>
            <a:r>
              <a:rPr lang="en-US" altLang="zh-CN" sz="2000" dirty="0">
                <a:solidFill>
                  <a:srgbClr val="000000"/>
                </a:solidFill>
                <a:latin typeface="Segoe UI"/>
                <a:ea typeface="微软雅黑"/>
              </a:rPr>
              <a:t>1</a:t>
            </a:r>
            <a:endParaRPr lang="zh-CN" altLang="en-US" sz="2000" dirty="0">
              <a:solidFill>
                <a:srgbClr val="000000"/>
              </a:solidFill>
              <a:latin typeface="Segoe UI"/>
              <a:ea typeface="微软雅黑"/>
            </a:endParaRPr>
          </a:p>
        </p:txBody>
      </p:sp>
      <p:sp>
        <p:nvSpPr>
          <p:cNvPr id="151" name="文本框 150"/>
          <p:cNvSpPr txBox="1"/>
          <p:nvPr/>
        </p:nvSpPr>
        <p:spPr>
          <a:xfrm>
            <a:off x="4762458" y="2074691"/>
            <a:ext cx="314509" cy="400110"/>
          </a:xfrm>
          <a:prstGeom prst="rect">
            <a:avLst/>
          </a:prstGeom>
          <a:noFill/>
        </p:spPr>
        <p:txBody>
          <a:bodyPr wrap="none" rtlCol="0">
            <a:spAutoFit/>
          </a:bodyPr>
          <a:lstStyle/>
          <a:p>
            <a:pPr algn="ctr">
              <a:spcBef>
                <a:spcPts val="100"/>
              </a:spcBef>
              <a:spcAft>
                <a:spcPts val="10"/>
              </a:spcAft>
            </a:pPr>
            <a:r>
              <a:rPr lang="en-US" altLang="zh-CN" sz="2000" dirty="0">
                <a:solidFill>
                  <a:srgbClr val="000000"/>
                </a:solidFill>
                <a:latin typeface="Segoe UI"/>
                <a:ea typeface="微软雅黑"/>
              </a:rPr>
              <a:t>2</a:t>
            </a:r>
            <a:endParaRPr lang="zh-CN" altLang="en-US" sz="2000" dirty="0">
              <a:solidFill>
                <a:srgbClr val="000000"/>
              </a:solidFill>
              <a:latin typeface="Segoe UI"/>
              <a:ea typeface="微软雅黑"/>
            </a:endParaRPr>
          </a:p>
        </p:txBody>
      </p:sp>
      <p:sp>
        <p:nvSpPr>
          <p:cNvPr id="152" name="文本框 151"/>
          <p:cNvSpPr txBox="1"/>
          <p:nvPr/>
        </p:nvSpPr>
        <p:spPr>
          <a:xfrm>
            <a:off x="4762458" y="2836052"/>
            <a:ext cx="314509" cy="400110"/>
          </a:xfrm>
          <a:prstGeom prst="rect">
            <a:avLst/>
          </a:prstGeom>
          <a:noFill/>
        </p:spPr>
        <p:txBody>
          <a:bodyPr wrap="none" rtlCol="0">
            <a:spAutoFit/>
          </a:bodyPr>
          <a:lstStyle/>
          <a:p>
            <a:pPr algn="ctr">
              <a:spcBef>
                <a:spcPts val="100"/>
              </a:spcBef>
              <a:spcAft>
                <a:spcPts val="10"/>
              </a:spcAft>
            </a:pPr>
            <a:r>
              <a:rPr lang="en-US" altLang="zh-CN" sz="2000" dirty="0">
                <a:solidFill>
                  <a:srgbClr val="000000"/>
                </a:solidFill>
                <a:latin typeface="Segoe UI"/>
                <a:ea typeface="微软雅黑"/>
              </a:rPr>
              <a:t>3</a:t>
            </a:r>
            <a:endParaRPr lang="zh-CN" altLang="en-US" sz="2000" dirty="0">
              <a:solidFill>
                <a:srgbClr val="000000"/>
              </a:solidFill>
              <a:latin typeface="Segoe UI"/>
              <a:ea typeface="微软雅黑"/>
            </a:endParaRPr>
          </a:p>
        </p:txBody>
      </p:sp>
      <p:sp>
        <p:nvSpPr>
          <p:cNvPr id="153" name="文本框 152"/>
          <p:cNvSpPr txBox="1"/>
          <p:nvPr/>
        </p:nvSpPr>
        <p:spPr>
          <a:xfrm>
            <a:off x="4762458" y="3555079"/>
            <a:ext cx="314509" cy="400110"/>
          </a:xfrm>
          <a:prstGeom prst="rect">
            <a:avLst/>
          </a:prstGeom>
          <a:noFill/>
        </p:spPr>
        <p:txBody>
          <a:bodyPr wrap="none" rtlCol="0">
            <a:spAutoFit/>
          </a:bodyPr>
          <a:lstStyle/>
          <a:p>
            <a:pPr algn="ctr">
              <a:spcBef>
                <a:spcPts val="100"/>
              </a:spcBef>
              <a:spcAft>
                <a:spcPts val="10"/>
              </a:spcAft>
            </a:pPr>
            <a:r>
              <a:rPr lang="en-US" altLang="zh-CN" sz="2000" dirty="0">
                <a:solidFill>
                  <a:srgbClr val="000000"/>
                </a:solidFill>
                <a:latin typeface="Segoe UI"/>
                <a:ea typeface="微软雅黑"/>
              </a:rPr>
              <a:t>4</a:t>
            </a:r>
            <a:endParaRPr lang="zh-CN" altLang="en-US" sz="2000" dirty="0">
              <a:solidFill>
                <a:srgbClr val="000000"/>
              </a:solidFill>
              <a:latin typeface="Segoe UI"/>
              <a:ea typeface="微软雅黑"/>
            </a:endParaRPr>
          </a:p>
        </p:txBody>
      </p:sp>
      <p:sp>
        <p:nvSpPr>
          <p:cNvPr id="154" name="文本框 153"/>
          <p:cNvSpPr txBox="1"/>
          <p:nvPr/>
        </p:nvSpPr>
        <p:spPr>
          <a:xfrm>
            <a:off x="4762458" y="4257621"/>
            <a:ext cx="314509" cy="400110"/>
          </a:xfrm>
          <a:prstGeom prst="rect">
            <a:avLst/>
          </a:prstGeom>
          <a:noFill/>
        </p:spPr>
        <p:txBody>
          <a:bodyPr wrap="none" rtlCol="0">
            <a:spAutoFit/>
          </a:bodyPr>
          <a:lstStyle/>
          <a:p>
            <a:pPr algn="ctr">
              <a:spcBef>
                <a:spcPts val="100"/>
              </a:spcBef>
              <a:spcAft>
                <a:spcPts val="10"/>
              </a:spcAft>
            </a:pPr>
            <a:r>
              <a:rPr lang="en-US" altLang="zh-CN" sz="2000" dirty="0">
                <a:solidFill>
                  <a:srgbClr val="000000"/>
                </a:solidFill>
                <a:latin typeface="Segoe UI"/>
                <a:ea typeface="微软雅黑"/>
              </a:rPr>
              <a:t>5</a:t>
            </a:r>
            <a:endParaRPr lang="zh-CN" altLang="en-US" sz="2000" dirty="0">
              <a:solidFill>
                <a:srgbClr val="000000"/>
              </a:solidFill>
              <a:latin typeface="Segoe UI"/>
              <a:ea typeface="微软雅黑"/>
            </a:endParaRPr>
          </a:p>
        </p:txBody>
      </p:sp>
      <p:sp>
        <p:nvSpPr>
          <p:cNvPr id="155" name="文本框 154"/>
          <p:cNvSpPr txBox="1"/>
          <p:nvPr/>
        </p:nvSpPr>
        <p:spPr>
          <a:xfrm>
            <a:off x="4762458" y="4861439"/>
            <a:ext cx="314509" cy="400110"/>
          </a:xfrm>
          <a:prstGeom prst="rect">
            <a:avLst/>
          </a:prstGeom>
          <a:noFill/>
        </p:spPr>
        <p:txBody>
          <a:bodyPr wrap="none" rtlCol="0">
            <a:spAutoFit/>
          </a:bodyPr>
          <a:lstStyle/>
          <a:p>
            <a:pPr algn="ctr">
              <a:spcBef>
                <a:spcPts val="100"/>
              </a:spcBef>
              <a:spcAft>
                <a:spcPts val="10"/>
              </a:spcAft>
            </a:pPr>
            <a:r>
              <a:rPr lang="en-US" altLang="zh-CN" sz="2000" dirty="0">
                <a:solidFill>
                  <a:srgbClr val="000000"/>
                </a:solidFill>
                <a:latin typeface="Segoe UI"/>
                <a:ea typeface="微软雅黑"/>
              </a:rPr>
              <a:t>6</a:t>
            </a:r>
            <a:endParaRPr lang="zh-CN" altLang="en-US" sz="2000" dirty="0">
              <a:solidFill>
                <a:srgbClr val="000000"/>
              </a:solidFill>
              <a:latin typeface="Segoe UI"/>
              <a:ea typeface="微软雅黑"/>
            </a:endParaRPr>
          </a:p>
        </p:txBody>
      </p:sp>
      <p:pic>
        <p:nvPicPr>
          <p:cNvPr id="156" name="图片 155"/>
          <p:cNvPicPr>
            <a:picLocks noChangeAspect="1"/>
          </p:cNvPicPr>
          <p:nvPr/>
        </p:nvPicPr>
        <p:blipFill rotWithShape="1">
          <a:blip r:embed="rId4"/>
          <a:srcRect l="49574"/>
          <a:stretch/>
        </p:blipFill>
        <p:spPr>
          <a:xfrm>
            <a:off x="-8468" y="2435266"/>
            <a:ext cx="1002201" cy="1987468"/>
          </a:xfrm>
          <a:prstGeom prst="rect">
            <a:avLst/>
          </a:prstGeom>
        </p:spPr>
      </p:pic>
      <p:sp>
        <p:nvSpPr>
          <p:cNvPr id="174" name="文本框 173"/>
          <p:cNvSpPr txBox="1"/>
          <p:nvPr/>
        </p:nvSpPr>
        <p:spPr>
          <a:xfrm>
            <a:off x="4762458" y="5563981"/>
            <a:ext cx="314509" cy="400110"/>
          </a:xfrm>
          <a:prstGeom prst="rect">
            <a:avLst/>
          </a:prstGeom>
          <a:noFill/>
        </p:spPr>
        <p:txBody>
          <a:bodyPr wrap="none" rtlCol="0">
            <a:spAutoFit/>
          </a:bodyPr>
          <a:lstStyle/>
          <a:p>
            <a:pPr algn="ctr">
              <a:spcBef>
                <a:spcPts val="100"/>
              </a:spcBef>
              <a:spcAft>
                <a:spcPts val="10"/>
              </a:spcAft>
            </a:pPr>
            <a:r>
              <a:rPr lang="en-US" altLang="zh-CN" sz="2000" dirty="0">
                <a:solidFill>
                  <a:srgbClr val="000000"/>
                </a:solidFill>
                <a:latin typeface="Segoe UI"/>
                <a:ea typeface="微软雅黑"/>
              </a:rPr>
              <a:t>7</a:t>
            </a:r>
            <a:endParaRPr lang="zh-CN" altLang="en-US" sz="2000" dirty="0">
              <a:solidFill>
                <a:srgbClr val="000000"/>
              </a:solidFill>
              <a:latin typeface="Segoe UI"/>
              <a:ea typeface="微软雅黑"/>
            </a:endParaRPr>
          </a:p>
        </p:txBody>
      </p:sp>
      <p:sp>
        <p:nvSpPr>
          <p:cNvPr id="175" name="文本框 174"/>
          <p:cNvSpPr txBox="1"/>
          <p:nvPr/>
        </p:nvSpPr>
        <p:spPr>
          <a:xfrm>
            <a:off x="4762458" y="6201815"/>
            <a:ext cx="314509" cy="400110"/>
          </a:xfrm>
          <a:prstGeom prst="rect">
            <a:avLst/>
          </a:prstGeom>
          <a:noFill/>
        </p:spPr>
        <p:txBody>
          <a:bodyPr wrap="none" rtlCol="0">
            <a:spAutoFit/>
          </a:bodyPr>
          <a:lstStyle/>
          <a:p>
            <a:pPr algn="ctr">
              <a:spcBef>
                <a:spcPts val="100"/>
              </a:spcBef>
              <a:spcAft>
                <a:spcPts val="10"/>
              </a:spcAft>
            </a:pPr>
            <a:r>
              <a:rPr lang="en-US" altLang="zh-CN" sz="2000" dirty="0" smtClean="0">
                <a:solidFill>
                  <a:srgbClr val="000000"/>
                </a:solidFill>
                <a:latin typeface="Segoe UI"/>
                <a:ea typeface="微软雅黑"/>
              </a:rPr>
              <a:t>8</a:t>
            </a:r>
            <a:endParaRPr lang="zh-CN" altLang="en-US" sz="2000" dirty="0">
              <a:solidFill>
                <a:srgbClr val="000000"/>
              </a:solidFill>
              <a:latin typeface="Segoe UI"/>
              <a:ea typeface="微软雅黑"/>
            </a:endParaRPr>
          </a:p>
        </p:txBody>
      </p:sp>
      <p:grpSp>
        <p:nvGrpSpPr>
          <p:cNvPr id="177" name="组合 23"/>
          <p:cNvGrpSpPr/>
          <p:nvPr/>
        </p:nvGrpSpPr>
        <p:grpSpPr>
          <a:xfrm>
            <a:off x="4825521" y="293320"/>
            <a:ext cx="3091873" cy="509896"/>
            <a:chOff x="888096" y="1000203"/>
            <a:chExt cx="4259825" cy="944066"/>
          </a:xfrm>
          <a:noFill/>
        </p:grpSpPr>
        <p:sp>
          <p:nvSpPr>
            <p:cNvPr id="180" name="椭圆 179"/>
            <p:cNvSpPr/>
            <p:nvPr/>
          </p:nvSpPr>
          <p:spPr>
            <a:xfrm>
              <a:off x="888096" y="1000203"/>
              <a:ext cx="72000" cy="72000"/>
            </a:xfrm>
            <a:prstGeom prst="ellipse">
              <a:avLst/>
            </a:prstGeom>
            <a:grp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14400">
                <a:defRPr/>
              </a:pPr>
              <a:endParaRPr lang="zh-CN" altLang="en-US" sz="2400" kern="0">
                <a:solidFill>
                  <a:prstClr val="white"/>
                </a:solidFill>
                <a:latin typeface="Segoe UI"/>
                <a:ea typeface="微软雅黑"/>
              </a:endParaRPr>
            </a:p>
          </p:txBody>
        </p:sp>
        <p:sp>
          <p:nvSpPr>
            <p:cNvPr id="181" name="椭圆 180"/>
            <p:cNvSpPr/>
            <p:nvPr/>
          </p:nvSpPr>
          <p:spPr>
            <a:xfrm>
              <a:off x="888096" y="1872269"/>
              <a:ext cx="72000" cy="72000"/>
            </a:xfrm>
            <a:prstGeom prst="ellipse">
              <a:avLst/>
            </a:prstGeom>
            <a:grp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14400">
                <a:defRPr/>
              </a:pPr>
              <a:endParaRPr lang="zh-CN" altLang="en-US" sz="2400" kern="0">
                <a:solidFill>
                  <a:prstClr val="white"/>
                </a:solidFill>
                <a:latin typeface="Segoe UI"/>
                <a:ea typeface="微软雅黑"/>
              </a:endParaRPr>
            </a:p>
          </p:txBody>
        </p:sp>
        <p:sp>
          <p:nvSpPr>
            <p:cNvPr id="182" name="椭圆 181"/>
            <p:cNvSpPr/>
            <p:nvPr/>
          </p:nvSpPr>
          <p:spPr>
            <a:xfrm>
              <a:off x="5075921" y="1872269"/>
              <a:ext cx="72000" cy="72000"/>
            </a:xfrm>
            <a:prstGeom prst="ellipse">
              <a:avLst/>
            </a:prstGeom>
            <a:grp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14400">
                <a:defRPr/>
              </a:pPr>
              <a:endParaRPr lang="zh-CN" altLang="en-US" sz="2400" kern="0">
                <a:solidFill>
                  <a:prstClr val="white"/>
                </a:solidFill>
                <a:latin typeface="Segoe UI"/>
                <a:ea typeface="微软雅黑"/>
              </a:endParaRPr>
            </a:p>
          </p:txBody>
        </p:sp>
        <p:sp>
          <p:nvSpPr>
            <p:cNvPr id="183" name="椭圆 182"/>
            <p:cNvSpPr/>
            <p:nvPr/>
          </p:nvSpPr>
          <p:spPr>
            <a:xfrm>
              <a:off x="5074692" y="1009634"/>
              <a:ext cx="72000" cy="72000"/>
            </a:xfrm>
            <a:prstGeom prst="ellipse">
              <a:avLst/>
            </a:prstGeom>
            <a:grp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14400">
                <a:defRPr/>
              </a:pPr>
              <a:endParaRPr lang="zh-CN" altLang="en-US" sz="2400" kern="0">
                <a:solidFill>
                  <a:prstClr val="white"/>
                </a:solidFill>
                <a:latin typeface="Segoe UI"/>
                <a:ea typeface="微软雅黑"/>
              </a:endParaRPr>
            </a:p>
          </p:txBody>
        </p:sp>
      </p:grpSp>
      <p:cxnSp>
        <p:nvCxnSpPr>
          <p:cNvPr id="240" name="直线连接符 239"/>
          <p:cNvCxnSpPr/>
          <p:nvPr/>
        </p:nvCxnSpPr>
        <p:spPr>
          <a:xfrm>
            <a:off x="3943897" y="2274746"/>
            <a:ext cx="654345" cy="0"/>
          </a:xfrm>
          <a:prstGeom prst="line">
            <a:avLst/>
          </a:prstGeom>
          <a:ln>
            <a:solidFill>
              <a:schemeClr val="bg2">
                <a:lumMod val="90000"/>
              </a:schemeClr>
            </a:solidFill>
          </a:ln>
        </p:spPr>
        <p:style>
          <a:lnRef idx="1">
            <a:schemeClr val="dk1"/>
          </a:lnRef>
          <a:fillRef idx="0">
            <a:schemeClr val="dk1"/>
          </a:fillRef>
          <a:effectRef idx="0">
            <a:schemeClr val="dk1"/>
          </a:effectRef>
          <a:fontRef idx="minor">
            <a:schemeClr val="tx1"/>
          </a:fontRef>
        </p:style>
      </p:cxnSp>
      <p:cxnSp>
        <p:nvCxnSpPr>
          <p:cNvPr id="241" name="直线连接符 240"/>
          <p:cNvCxnSpPr/>
          <p:nvPr/>
        </p:nvCxnSpPr>
        <p:spPr>
          <a:xfrm>
            <a:off x="3943897" y="2977751"/>
            <a:ext cx="654345" cy="8971"/>
          </a:xfrm>
          <a:prstGeom prst="line">
            <a:avLst/>
          </a:prstGeom>
          <a:ln>
            <a:solidFill>
              <a:schemeClr val="bg2">
                <a:lumMod val="90000"/>
              </a:schemeClr>
            </a:solidFill>
          </a:ln>
        </p:spPr>
        <p:style>
          <a:lnRef idx="1">
            <a:schemeClr val="dk1"/>
          </a:lnRef>
          <a:fillRef idx="0">
            <a:schemeClr val="dk1"/>
          </a:fillRef>
          <a:effectRef idx="0">
            <a:schemeClr val="dk1"/>
          </a:effectRef>
          <a:fontRef idx="minor">
            <a:schemeClr val="tx1"/>
          </a:fontRef>
        </p:style>
      </p:cxnSp>
      <p:cxnSp>
        <p:nvCxnSpPr>
          <p:cNvPr id="242" name="直线连接符 241"/>
          <p:cNvCxnSpPr/>
          <p:nvPr/>
        </p:nvCxnSpPr>
        <p:spPr>
          <a:xfrm>
            <a:off x="3943897" y="1364030"/>
            <a:ext cx="654345" cy="0"/>
          </a:xfrm>
          <a:prstGeom prst="line">
            <a:avLst/>
          </a:prstGeom>
          <a:ln>
            <a:solidFill>
              <a:schemeClr val="bg2">
                <a:lumMod val="90000"/>
              </a:schemeClr>
            </a:solidFill>
          </a:ln>
        </p:spPr>
        <p:style>
          <a:lnRef idx="1">
            <a:schemeClr val="dk1"/>
          </a:lnRef>
          <a:fillRef idx="0">
            <a:schemeClr val="dk1"/>
          </a:fillRef>
          <a:effectRef idx="0">
            <a:schemeClr val="dk1"/>
          </a:effectRef>
          <a:fontRef idx="minor">
            <a:schemeClr val="tx1"/>
          </a:fontRef>
        </p:style>
      </p:cxnSp>
      <p:cxnSp>
        <p:nvCxnSpPr>
          <p:cNvPr id="243" name="直线连接符 242"/>
          <p:cNvCxnSpPr/>
          <p:nvPr/>
        </p:nvCxnSpPr>
        <p:spPr>
          <a:xfrm>
            <a:off x="3943768" y="3735578"/>
            <a:ext cx="654345" cy="8971"/>
          </a:xfrm>
          <a:prstGeom prst="line">
            <a:avLst/>
          </a:prstGeom>
          <a:ln>
            <a:solidFill>
              <a:schemeClr val="bg2">
                <a:lumMod val="90000"/>
              </a:schemeClr>
            </a:solidFill>
          </a:ln>
        </p:spPr>
        <p:style>
          <a:lnRef idx="1">
            <a:schemeClr val="dk1"/>
          </a:lnRef>
          <a:fillRef idx="0">
            <a:schemeClr val="dk1"/>
          </a:fillRef>
          <a:effectRef idx="0">
            <a:schemeClr val="dk1"/>
          </a:effectRef>
          <a:fontRef idx="minor">
            <a:schemeClr val="tx1"/>
          </a:fontRef>
        </p:style>
      </p:cxnSp>
      <p:cxnSp>
        <p:nvCxnSpPr>
          <p:cNvPr id="244" name="直线连接符 243"/>
          <p:cNvCxnSpPr/>
          <p:nvPr/>
        </p:nvCxnSpPr>
        <p:spPr>
          <a:xfrm>
            <a:off x="3961014" y="4457676"/>
            <a:ext cx="654345" cy="8971"/>
          </a:xfrm>
          <a:prstGeom prst="line">
            <a:avLst/>
          </a:prstGeom>
          <a:ln>
            <a:solidFill>
              <a:schemeClr val="bg2">
                <a:lumMod val="90000"/>
              </a:schemeClr>
            </a:solidFill>
          </a:ln>
        </p:spPr>
        <p:style>
          <a:lnRef idx="1">
            <a:schemeClr val="dk1"/>
          </a:lnRef>
          <a:fillRef idx="0">
            <a:schemeClr val="dk1"/>
          </a:fillRef>
          <a:effectRef idx="0">
            <a:schemeClr val="dk1"/>
          </a:effectRef>
          <a:fontRef idx="minor">
            <a:schemeClr val="tx1"/>
          </a:fontRef>
        </p:style>
      </p:cxnSp>
      <p:cxnSp>
        <p:nvCxnSpPr>
          <p:cNvPr id="245" name="直线连接符 244"/>
          <p:cNvCxnSpPr/>
          <p:nvPr/>
        </p:nvCxnSpPr>
        <p:spPr>
          <a:xfrm>
            <a:off x="3943768" y="5039584"/>
            <a:ext cx="654345" cy="8971"/>
          </a:xfrm>
          <a:prstGeom prst="line">
            <a:avLst/>
          </a:prstGeom>
          <a:ln>
            <a:solidFill>
              <a:schemeClr val="bg2">
                <a:lumMod val="90000"/>
              </a:schemeClr>
            </a:solidFill>
          </a:ln>
        </p:spPr>
        <p:style>
          <a:lnRef idx="1">
            <a:schemeClr val="dk1"/>
          </a:lnRef>
          <a:fillRef idx="0">
            <a:schemeClr val="dk1"/>
          </a:fillRef>
          <a:effectRef idx="0">
            <a:schemeClr val="dk1"/>
          </a:effectRef>
          <a:fontRef idx="minor">
            <a:schemeClr val="tx1"/>
          </a:fontRef>
        </p:style>
      </p:cxnSp>
      <p:cxnSp>
        <p:nvCxnSpPr>
          <p:cNvPr id="246" name="直线连接符 245"/>
          <p:cNvCxnSpPr/>
          <p:nvPr/>
        </p:nvCxnSpPr>
        <p:spPr>
          <a:xfrm>
            <a:off x="3943768" y="5745339"/>
            <a:ext cx="654345" cy="8971"/>
          </a:xfrm>
          <a:prstGeom prst="line">
            <a:avLst/>
          </a:prstGeom>
          <a:ln>
            <a:solidFill>
              <a:schemeClr val="bg2">
                <a:lumMod val="90000"/>
              </a:schemeClr>
            </a:solidFill>
          </a:ln>
        </p:spPr>
        <p:style>
          <a:lnRef idx="1">
            <a:schemeClr val="dk1"/>
          </a:lnRef>
          <a:fillRef idx="0">
            <a:schemeClr val="dk1"/>
          </a:fillRef>
          <a:effectRef idx="0">
            <a:schemeClr val="dk1"/>
          </a:effectRef>
          <a:fontRef idx="minor">
            <a:schemeClr val="tx1"/>
          </a:fontRef>
        </p:style>
      </p:cxnSp>
      <p:cxnSp>
        <p:nvCxnSpPr>
          <p:cNvPr id="247" name="直线连接符 246"/>
          <p:cNvCxnSpPr/>
          <p:nvPr/>
        </p:nvCxnSpPr>
        <p:spPr>
          <a:xfrm>
            <a:off x="3943897" y="6392899"/>
            <a:ext cx="654345" cy="8971"/>
          </a:xfrm>
          <a:prstGeom prst="line">
            <a:avLst/>
          </a:prstGeom>
          <a:ln>
            <a:solidFill>
              <a:schemeClr val="bg2">
                <a:lumMod val="90000"/>
              </a:schemeClr>
            </a:solidFill>
          </a:ln>
        </p:spPr>
        <p:style>
          <a:lnRef idx="1">
            <a:schemeClr val="dk1"/>
          </a:lnRef>
          <a:fillRef idx="0">
            <a:schemeClr val="dk1"/>
          </a:fillRef>
          <a:effectRef idx="0">
            <a:schemeClr val="dk1"/>
          </a:effectRef>
          <a:fontRef idx="minor">
            <a:schemeClr val="tx1"/>
          </a:fontRef>
        </p:style>
      </p:cxnSp>
      <p:cxnSp>
        <p:nvCxnSpPr>
          <p:cNvPr id="26" name="直线连接符 25"/>
          <p:cNvCxnSpPr/>
          <p:nvPr/>
        </p:nvCxnSpPr>
        <p:spPr>
          <a:xfrm flipV="1">
            <a:off x="1010521" y="1364030"/>
            <a:ext cx="2954309" cy="2064970"/>
          </a:xfrm>
          <a:prstGeom prst="line">
            <a:avLst/>
          </a:prstGeom>
          <a:ln>
            <a:solidFill>
              <a:schemeClr val="bg2">
                <a:lumMod val="90000"/>
              </a:schemeClr>
            </a:solidFill>
          </a:ln>
        </p:spPr>
        <p:style>
          <a:lnRef idx="1">
            <a:schemeClr val="dk1"/>
          </a:lnRef>
          <a:fillRef idx="0">
            <a:schemeClr val="dk1"/>
          </a:fillRef>
          <a:effectRef idx="0">
            <a:schemeClr val="dk1"/>
          </a:effectRef>
          <a:fontRef idx="minor">
            <a:schemeClr val="tx1"/>
          </a:fontRef>
        </p:style>
      </p:cxnSp>
      <p:cxnSp>
        <p:nvCxnSpPr>
          <p:cNvPr id="248" name="直线连接符 247"/>
          <p:cNvCxnSpPr>
            <a:stCxn id="156" idx="3"/>
          </p:cNvCxnSpPr>
          <p:nvPr/>
        </p:nvCxnSpPr>
        <p:spPr>
          <a:xfrm flipV="1">
            <a:off x="993733" y="2274746"/>
            <a:ext cx="2971097" cy="1154254"/>
          </a:xfrm>
          <a:prstGeom prst="line">
            <a:avLst/>
          </a:prstGeom>
          <a:ln>
            <a:solidFill>
              <a:schemeClr val="bg2">
                <a:lumMod val="90000"/>
              </a:schemeClr>
            </a:solidFill>
          </a:ln>
        </p:spPr>
        <p:style>
          <a:lnRef idx="1">
            <a:schemeClr val="dk1"/>
          </a:lnRef>
          <a:fillRef idx="0">
            <a:schemeClr val="dk1"/>
          </a:fillRef>
          <a:effectRef idx="0">
            <a:schemeClr val="dk1"/>
          </a:effectRef>
          <a:fontRef idx="minor">
            <a:schemeClr val="tx1"/>
          </a:fontRef>
        </p:style>
      </p:cxnSp>
      <p:cxnSp>
        <p:nvCxnSpPr>
          <p:cNvPr id="249" name="直线连接符 248"/>
          <p:cNvCxnSpPr/>
          <p:nvPr/>
        </p:nvCxnSpPr>
        <p:spPr>
          <a:xfrm flipV="1">
            <a:off x="991152" y="2977751"/>
            <a:ext cx="2959471" cy="443666"/>
          </a:xfrm>
          <a:prstGeom prst="line">
            <a:avLst/>
          </a:prstGeom>
          <a:ln>
            <a:solidFill>
              <a:schemeClr val="bg2">
                <a:lumMod val="90000"/>
              </a:schemeClr>
            </a:solidFill>
          </a:ln>
        </p:spPr>
        <p:style>
          <a:lnRef idx="1">
            <a:schemeClr val="dk1"/>
          </a:lnRef>
          <a:fillRef idx="0">
            <a:schemeClr val="dk1"/>
          </a:fillRef>
          <a:effectRef idx="0">
            <a:schemeClr val="dk1"/>
          </a:effectRef>
          <a:fontRef idx="minor">
            <a:schemeClr val="tx1"/>
          </a:fontRef>
        </p:style>
      </p:cxnSp>
      <p:cxnSp>
        <p:nvCxnSpPr>
          <p:cNvPr id="250" name="直线连接符 249"/>
          <p:cNvCxnSpPr>
            <a:stCxn id="156" idx="3"/>
          </p:cNvCxnSpPr>
          <p:nvPr/>
        </p:nvCxnSpPr>
        <p:spPr>
          <a:xfrm>
            <a:off x="993733" y="3429000"/>
            <a:ext cx="2967281" cy="1017476"/>
          </a:xfrm>
          <a:prstGeom prst="line">
            <a:avLst/>
          </a:prstGeom>
          <a:ln>
            <a:solidFill>
              <a:schemeClr val="bg2">
                <a:lumMod val="90000"/>
              </a:schemeClr>
            </a:solidFill>
          </a:ln>
        </p:spPr>
        <p:style>
          <a:lnRef idx="1">
            <a:schemeClr val="dk1"/>
          </a:lnRef>
          <a:fillRef idx="0">
            <a:schemeClr val="dk1"/>
          </a:fillRef>
          <a:effectRef idx="0">
            <a:schemeClr val="dk1"/>
          </a:effectRef>
          <a:fontRef idx="minor">
            <a:schemeClr val="tx1"/>
          </a:fontRef>
        </p:style>
      </p:cxnSp>
      <p:cxnSp>
        <p:nvCxnSpPr>
          <p:cNvPr id="251" name="直线连接符 250"/>
          <p:cNvCxnSpPr/>
          <p:nvPr/>
        </p:nvCxnSpPr>
        <p:spPr>
          <a:xfrm>
            <a:off x="1007940" y="3428562"/>
            <a:ext cx="2935828" cy="297257"/>
          </a:xfrm>
          <a:prstGeom prst="line">
            <a:avLst/>
          </a:prstGeom>
          <a:ln>
            <a:solidFill>
              <a:schemeClr val="bg2">
                <a:lumMod val="90000"/>
              </a:schemeClr>
            </a:solidFill>
          </a:ln>
        </p:spPr>
        <p:style>
          <a:lnRef idx="1">
            <a:schemeClr val="dk1"/>
          </a:lnRef>
          <a:fillRef idx="0">
            <a:schemeClr val="dk1"/>
          </a:fillRef>
          <a:effectRef idx="0">
            <a:schemeClr val="dk1"/>
          </a:effectRef>
          <a:fontRef idx="minor">
            <a:schemeClr val="tx1"/>
          </a:fontRef>
        </p:style>
      </p:cxnSp>
      <p:cxnSp>
        <p:nvCxnSpPr>
          <p:cNvPr id="252" name="直线连接符 251"/>
          <p:cNvCxnSpPr/>
          <p:nvPr/>
        </p:nvCxnSpPr>
        <p:spPr>
          <a:xfrm>
            <a:off x="991152" y="3428562"/>
            <a:ext cx="2969862" cy="1611022"/>
          </a:xfrm>
          <a:prstGeom prst="line">
            <a:avLst/>
          </a:prstGeom>
          <a:ln>
            <a:solidFill>
              <a:schemeClr val="bg2">
                <a:lumMod val="90000"/>
              </a:schemeClr>
            </a:solidFill>
          </a:ln>
        </p:spPr>
        <p:style>
          <a:lnRef idx="1">
            <a:schemeClr val="dk1"/>
          </a:lnRef>
          <a:fillRef idx="0">
            <a:schemeClr val="dk1"/>
          </a:fillRef>
          <a:effectRef idx="0">
            <a:schemeClr val="dk1"/>
          </a:effectRef>
          <a:fontRef idx="minor">
            <a:schemeClr val="tx1"/>
          </a:fontRef>
        </p:style>
      </p:cxnSp>
      <p:cxnSp>
        <p:nvCxnSpPr>
          <p:cNvPr id="253" name="直线连接符 252"/>
          <p:cNvCxnSpPr>
            <a:stCxn id="156" idx="3"/>
          </p:cNvCxnSpPr>
          <p:nvPr/>
        </p:nvCxnSpPr>
        <p:spPr>
          <a:xfrm>
            <a:off x="993733" y="3429000"/>
            <a:ext cx="2977672" cy="2335036"/>
          </a:xfrm>
          <a:prstGeom prst="line">
            <a:avLst/>
          </a:prstGeom>
          <a:ln>
            <a:solidFill>
              <a:schemeClr val="bg2">
                <a:lumMod val="90000"/>
              </a:schemeClr>
            </a:solidFill>
          </a:ln>
        </p:spPr>
        <p:style>
          <a:lnRef idx="1">
            <a:schemeClr val="dk1"/>
          </a:lnRef>
          <a:fillRef idx="0">
            <a:schemeClr val="dk1"/>
          </a:fillRef>
          <a:effectRef idx="0">
            <a:schemeClr val="dk1"/>
          </a:effectRef>
          <a:fontRef idx="minor">
            <a:schemeClr val="tx1"/>
          </a:fontRef>
        </p:style>
      </p:cxnSp>
      <p:cxnSp>
        <p:nvCxnSpPr>
          <p:cNvPr id="254" name="直线连接符 253"/>
          <p:cNvCxnSpPr>
            <a:stCxn id="156" idx="3"/>
          </p:cNvCxnSpPr>
          <p:nvPr/>
        </p:nvCxnSpPr>
        <p:spPr>
          <a:xfrm>
            <a:off x="993733" y="3429000"/>
            <a:ext cx="2950035" cy="2972870"/>
          </a:xfrm>
          <a:prstGeom prst="line">
            <a:avLst/>
          </a:prstGeom>
          <a:ln>
            <a:solidFill>
              <a:schemeClr val="bg2">
                <a:lumMod val="90000"/>
              </a:schemeClr>
            </a:solidFill>
          </a:ln>
        </p:spPr>
        <p:style>
          <a:lnRef idx="1">
            <a:schemeClr val="dk1"/>
          </a:lnRef>
          <a:fillRef idx="0">
            <a:schemeClr val="dk1"/>
          </a:fillRef>
          <a:effectRef idx="0">
            <a:schemeClr val="dk1"/>
          </a:effectRef>
          <a:fontRef idx="minor">
            <a:schemeClr val="tx1"/>
          </a:fontRef>
        </p:style>
      </p:cxnSp>
      <p:graphicFrame>
        <p:nvGraphicFramePr>
          <p:cNvPr id="257" name="表格 256"/>
          <p:cNvGraphicFramePr>
            <a:graphicFrameLocks noGrp="1"/>
          </p:cNvGraphicFramePr>
          <p:nvPr>
            <p:extLst>
              <p:ext uri="{D42A27DB-BD31-4B8C-83A1-F6EECF244321}">
                <p14:modId xmlns:p14="http://schemas.microsoft.com/office/powerpoint/2010/main" val="989159948"/>
              </p:ext>
            </p:extLst>
          </p:nvPr>
        </p:nvGraphicFramePr>
        <p:xfrm>
          <a:off x="5224066" y="226271"/>
          <a:ext cx="6358150" cy="6390292"/>
        </p:xfrm>
        <a:graphic>
          <a:graphicData uri="http://schemas.openxmlformats.org/drawingml/2006/table">
            <a:tbl>
              <a:tblPr firstRow="1" bandRow="1"/>
              <a:tblGrid>
                <a:gridCol w="4682080">
                  <a:extLst>
                    <a:ext uri="{9D8B030D-6E8A-4147-A177-3AD203B41FA5}">
                      <a16:colId xmlns="" xmlns:a16="http://schemas.microsoft.com/office/drawing/2014/main" val="764643663"/>
                    </a:ext>
                  </a:extLst>
                </a:gridCol>
                <a:gridCol w="1676070"/>
              </a:tblGrid>
              <a:tr h="808634">
                <a:tc>
                  <a:txBody>
                    <a:bodyPr/>
                    <a:lstStyle>
                      <a:lvl1pPr marL="0" algn="l" defTabSz="914400" rtl="0" eaLnBrk="1" latinLnBrk="0" hangingPunct="1">
                        <a:defRPr sz="1800" b="1" kern="1200">
                          <a:solidFill>
                            <a:schemeClr val="lt1"/>
                          </a:solidFill>
                          <a:latin typeface="Segoe UI"/>
                          <a:ea typeface="微软雅黑"/>
                          <a:cs typeface=""/>
                        </a:defRPr>
                      </a:lvl1pPr>
                      <a:lvl2pPr marL="457200" algn="l" defTabSz="914400" rtl="0" eaLnBrk="1" latinLnBrk="0" hangingPunct="1">
                        <a:defRPr sz="1800" b="1" kern="1200">
                          <a:solidFill>
                            <a:schemeClr val="lt1"/>
                          </a:solidFill>
                          <a:latin typeface="Segoe UI"/>
                          <a:ea typeface="微软雅黑"/>
                          <a:cs typeface=""/>
                        </a:defRPr>
                      </a:lvl2pPr>
                      <a:lvl3pPr marL="914400" algn="l" defTabSz="914400" rtl="0" eaLnBrk="1" latinLnBrk="0" hangingPunct="1">
                        <a:defRPr sz="1800" b="1" kern="1200">
                          <a:solidFill>
                            <a:schemeClr val="lt1"/>
                          </a:solidFill>
                          <a:latin typeface="Segoe UI"/>
                          <a:ea typeface="微软雅黑"/>
                          <a:cs typeface=""/>
                        </a:defRPr>
                      </a:lvl3pPr>
                      <a:lvl4pPr marL="1371600" algn="l" defTabSz="914400" rtl="0" eaLnBrk="1" latinLnBrk="0" hangingPunct="1">
                        <a:defRPr sz="1800" b="1" kern="1200">
                          <a:solidFill>
                            <a:schemeClr val="lt1"/>
                          </a:solidFill>
                          <a:latin typeface="Segoe UI"/>
                          <a:ea typeface="微软雅黑"/>
                          <a:cs typeface=""/>
                        </a:defRPr>
                      </a:lvl4pPr>
                      <a:lvl5pPr marL="1828800" algn="l" defTabSz="914400" rtl="0" eaLnBrk="1" latinLnBrk="0" hangingPunct="1">
                        <a:defRPr sz="1800" b="1" kern="1200">
                          <a:solidFill>
                            <a:schemeClr val="lt1"/>
                          </a:solidFill>
                          <a:latin typeface="Segoe UI"/>
                          <a:ea typeface="微软雅黑"/>
                          <a:cs typeface=""/>
                        </a:defRPr>
                      </a:lvl5pPr>
                      <a:lvl6pPr marL="2286000" algn="l" defTabSz="914400" rtl="0" eaLnBrk="1" latinLnBrk="0" hangingPunct="1">
                        <a:defRPr sz="1800" b="1" kern="1200">
                          <a:solidFill>
                            <a:schemeClr val="lt1"/>
                          </a:solidFill>
                          <a:latin typeface="Segoe UI"/>
                          <a:ea typeface="微软雅黑"/>
                          <a:cs typeface=""/>
                        </a:defRPr>
                      </a:lvl6pPr>
                      <a:lvl7pPr marL="2743200" algn="l" defTabSz="914400" rtl="0" eaLnBrk="1" latinLnBrk="0" hangingPunct="1">
                        <a:defRPr sz="1800" b="1" kern="1200">
                          <a:solidFill>
                            <a:schemeClr val="lt1"/>
                          </a:solidFill>
                          <a:latin typeface="Segoe UI"/>
                          <a:ea typeface="微软雅黑"/>
                          <a:cs typeface=""/>
                        </a:defRPr>
                      </a:lvl7pPr>
                      <a:lvl8pPr marL="3200400" algn="l" defTabSz="914400" rtl="0" eaLnBrk="1" latinLnBrk="0" hangingPunct="1">
                        <a:defRPr sz="1800" b="1" kern="1200">
                          <a:solidFill>
                            <a:schemeClr val="lt1"/>
                          </a:solidFill>
                          <a:latin typeface="Segoe UI"/>
                          <a:ea typeface="微软雅黑"/>
                          <a:cs typeface=""/>
                        </a:defRPr>
                      </a:lvl8pPr>
                      <a:lvl9pPr marL="3657600" algn="l" defTabSz="914400" rtl="0" eaLnBrk="1" latinLnBrk="0" hangingPunct="1">
                        <a:defRPr sz="1800" b="1" kern="1200">
                          <a:solidFill>
                            <a:schemeClr val="lt1"/>
                          </a:solidFill>
                          <a:latin typeface="Segoe UI"/>
                          <a:ea typeface="微软雅黑"/>
                          <a:cs typeface=""/>
                        </a:defRPr>
                      </a:lvl9pPr>
                    </a:lstStyle>
                    <a:p>
                      <a:pPr algn="ctr"/>
                      <a:r>
                        <a:rPr lang="zh-CN" altLang="en-US" sz="2000" b="0" dirty="0" smtClean="0">
                          <a:solidFill>
                            <a:schemeClr val="tx1">
                              <a:lumMod val="85000"/>
                              <a:lumOff val="15000"/>
                            </a:schemeClr>
                          </a:solidFill>
                          <a:latin typeface="+mn-lt"/>
                        </a:rPr>
                        <a:t>算法名</a:t>
                      </a:r>
                      <a:endParaRPr lang="zh-CN" altLang="en-US" sz="2000" b="0" dirty="0">
                        <a:solidFill>
                          <a:schemeClr val="tx1">
                            <a:lumMod val="85000"/>
                            <a:lumOff val="15000"/>
                          </a:schemeClr>
                        </a:solidFill>
                        <a:latin typeface="+mn-lt"/>
                      </a:endParaRPr>
                    </a:p>
                  </a:txBody>
                  <a:tcPr marL="85620" marR="85620" marT="42810" marB="42810" anchor="ctr">
                    <a:lnL w="12700" cmpd="sng">
                      <a:noFill/>
                    </a:lnL>
                    <a:lnR w="12700" cmpd="sng">
                      <a:noFill/>
                    </a:lnR>
                    <a:lnT w="28575" cap="flat" cmpd="sng" algn="ctr">
                      <a:solidFill>
                        <a:sysClr val="windowText" lastClr="000000">
                          <a:lumMod val="65000"/>
                          <a:lumOff val="3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Segoe UI"/>
                          <a:ea typeface="微软雅黑"/>
                          <a:cs typeface=""/>
                        </a:defRPr>
                      </a:lvl1pPr>
                      <a:lvl2pPr marL="457200" algn="l" defTabSz="914400" rtl="0" eaLnBrk="1" latinLnBrk="0" hangingPunct="1">
                        <a:defRPr sz="1800" b="1" kern="1200">
                          <a:solidFill>
                            <a:schemeClr val="lt1"/>
                          </a:solidFill>
                          <a:latin typeface="Segoe UI"/>
                          <a:ea typeface="微软雅黑"/>
                          <a:cs typeface=""/>
                        </a:defRPr>
                      </a:lvl2pPr>
                      <a:lvl3pPr marL="914400" algn="l" defTabSz="914400" rtl="0" eaLnBrk="1" latinLnBrk="0" hangingPunct="1">
                        <a:defRPr sz="1800" b="1" kern="1200">
                          <a:solidFill>
                            <a:schemeClr val="lt1"/>
                          </a:solidFill>
                          <a:latin typeface="Segoe UI"/>
                          <a:ea typeface="微软雅黑"/>
                          <a:cs typeface=""/>
                        </a:defRPr>
                      </a:lvl3pPr>
                      <a:lvl4pPr marL="1371600" algn="l" defTabSz="914400" rtl="0" eaLnBrk="1" latinLnBrk="0" hangingPunct="1">
                        <a:defRPr sz="1800" b="1" kern="1200">
                          <a:solidFill>
                            <a:schemeClr val="lt1"/>
                          </a:solidFill>
                          <a:latin typeface="Segoe UI"/>
                          <a:ea typeface="微软雅黑"/>
                          <a:cs typeface=""/>
                        </a:defRPr>
                      </a:lvl4pPr>
                      <a:lvl5pPr marL="1828800" algn="l" defTabSz="914400" rtl="0" eaLnBrk="1" latinLnBrk="0" hangingPunct="1">
                        <a:defRPr sz="1800" b="1" kern="1200">
                          <a:solidFill>
                            <a:schemeClr val="lt1"/>
                          </a:solidFill>
                          <a:latin typeface="Segoe UI"/>
                          <a:ea typeface="微软雅黑"/>
                          <a:cs typeface=""/>
                        </a:defRPr>
                      </a:lvl5pPr>
                      <a:lvl6pPr marL="2286000" algn="l" defTabSz="914400" rtl="0" eaLnBrk="1" latinLnBrk="0" hangingPunct="1">
                        <a:defRPr sz="1800" b="1" kern="1200">
                          <a:solidFill>
                            <a:schemeClr val="lt1"/>
                          </a:solidFill>
                          <a:latin typeface="Segoe UI"/>
                          <a:ea typeface="微软雅黑"/>
                          <a:cs typeface=""/>
                        </a:defRPr>
                      </a:lvl6pPr>
                      <a:lvl7pPr marL="2743200" algn="l" defTabSz="914400" rtl="0" eaLnBrk="1" latinLnBrk="0" hangingPunct="1">
                        <a:defRPr sz="1800" b="1" kern="1200">
                          <a:solidFill>
                            <a:schemeClr val="lt1"/>
                          </a:solidFill>
                          <a:latin typeface="Segoe UI"/>
                          <a:ea typeface="微软雅黑"/>
                          <a:cs typeface=""/>
                        </a:defRPr>
                      </a:lvl7pPr>
                      <a:lvl8pPr marL="3200400" algn="l" defTabSz="914400" rtl="0" eaLnBrk="1" latinLnBrk="0" hangingPunct="1">
                        <a:defRPr sz="1800" b="1" kern="1200">
                          <a:solidFill>
                            <a:schemeClr val="lt1"/>
                          </a:solidFill>
                          <a:latin typeface="Segoe UI"/>
                          <a:ea typeface="微软雅黑"/>
                          <a:cs typeface=""/>
                        </a:defRPr>
                      </a:lvl8pPr>
                      <a:lvl9pPr marL="3657600" algn="l" defTabSz="914400" rtl="0" eaLnBrk="1" latinLnBrk="0" hangingPunct="1">
                        <a:defRPr sz="1800" b="1" kern="1200">
                          <a:solidFill>
                            <a:schemeClr val="lt1"/>
                          </a:solidFill>
                          <a:latin typeface="Segoe UI"/>
                          <a:ea typeface="微软雅黑"/>
                          <a:cs typeface=""/>
                        </a:defRPr>
                      </a:lvl9pPr>
                    </a:lstStyle>
                    <a:p>
                      <a:pPr algn="r"/>
                      <a:r>
                        <a:rPr lang="zh-CN" altLang="en-US" sz="2000" b="0" dirty="0" smtClean="0">
                          <a:solidFill>
                            <a:schemeClr val="tx1">
                              <a:lumMod val="85000"/>
                              <a:lumOff val="15000"/>
                            </a:schemeClr>
                          </a:solidFill>
                          <a:latin typeface="+mn-lt"/>
                        </a:rPr>
                        <a:t>线上得分</a:t>
                      </a:r>
                      <a:endParaRPr lang="en-US" altLang="zh-CN" sz="2000" b="0" dirty="0" smtClean="0">
                        <a:solidFill>
                          <a:schemeClr val="tx1">
                            <a:lumMod val="85000"/>
                            <a:lumOff val="15000"/>
                          </a:schemeClr>
                        </a:solidFill>
                        <a:latin typeface="+mn-lt"/>
                      </a:endParaRPr>
                    </a:p>
                    <a:p>
                      <a:pPr algn="r"/>
                      <a:r>
                        <a:rPr lang="en-US" altLang="zh-CN" sz="2000" b="0" dirty="0" smtClean="0">
                          <a:solidFill>
                            <a:schemeClr val="tx1">
                              <a:lumMod val="85000"/>
                              <a:lumOff val="15000"/>
                            </a:schemeClr>
                          </a:solidFill>
                          <a:latin typeface="+mn-lt"/>
                        </a:rPr>
                        <a:t>(13</a:t>
                      </a:r>
                      <a:r>
                        <a:rPr lang="zh-CN" altLang="en-US" sz="2000" b="0" dirty="0" smtClean="0">
                          <a:solidFill>
                            <a:schemeClr val="tx1">
                              <a:lumMod val="85000"/>
                              <a:lumOff val="15000"/>
                            </a:schemeClr>
                          </a:solidFill>
                          <a:latin typeface="+mn-lt"/>
                        </a:rPr>
                        <a:t>前榜单</a:t>
                      </a:r>
                      <a:r>
                        <a:rPr lang="en-US" altLang="zh-CN" sz="2000" b="0" dirty="0" smtClean="0">
                          <a:solidFill>
                            <a:schemeClr val="tx1">
                              <a:lumMod val="85000"/>
                              <a:lumOff val="15000"/>
                            </a:schemeClr>
                          </a:solidFill>
                          <a:latin typeface="+mn-lt"/>
                        </a:rPr>
                        <a:t>)</a:t>
                      </a:r>
                      <a:endParaRPr lang="en-US" altLang="zh-CN" sz="2000" b="0" dirty="0">
                        <a:solidFill>
                          <a:schemeClr val="tx1">
                            <a:lumMod val="85000"/>
                            <a:lumOff val="15000"/>
                          </a:schemeClr>
                        </a:solidFill>
                        <a:latin typeface="+mn-lt"/>
                      </a:endParaRPr>
                    </a:p>
                  </a:txBody>
                  <a:tcPr marL="85620" marR="85620" marT="42810" marB="42810" anchor="ctr">
                    <a:lnL w="12700" cmpd="sng">
                      <a:noFill/>
                    </a:lnL>
                    <a:lnR w="12700" cmpd="sng">
                      <a:noFill/>
                    </a:lnR>
                    <a:lnT w="28575" cap="flat" cmpd="sng" algn="ctr">
                      <a:solidFill>
                        <a:sysClr val="windowText" lastClr="000000">
                          <a:lumMod val="65000"/>
                          <a:lumOff val="3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628566470"/>
                  </a:ext>
                </a:extLst>
              </a:tr>
              <a:tr h="762743">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kern="0" dirty="0" smtClean="0">
                          <a:solidFill>
                            <a:srgbClr val="000000"/>
                          </a:solidFill>
                          <a:latin typeface="Segoe UI"/>
                          <a:ea typeface="微软雅黑"/>
                        </a:rPr>
                        <a:t>Gradient</a:t>
                      </a:r>
                      <a:r>
                        <a:rPr lang="zh-CN" altLang="en-US" sz="2000" kern="0" dirty="0" smtClean="0">
                          <a:solidFill>
                            <a:srgbClr val="000000"/>
                          </a:solidFill>
                          <a:latin typeface="Segoe UI"/>
                          <a:ea typeface="微软雅黑"/>
                        </a:rPr>
                        <a:t> </a:t>
                      </a:r>
                      <a:r>
                        <a:rPr lang="en-US" altLang="zh-CN" sz="2000" kern="0" dirty="0" smtClean="0">
                          <a:solidFill>
                            <a:srgbClr val="000000"/>
                          </a:solidFill>
                          <a:latin typeface="Segoe UI"/>
                          <a:ea typeface="微软雅黑"/>
                        </a:rPr>
                        <a:t>Boosting</a:t>
                      </a:r>
                      <a:r>
                        <a:rPr lang="zh-CN" altLang="en-US" sz="2000" kern="0" dirty="0" smtClean="0">
                          <a:solidFill>
                            <a:srgbClr val="000000"/>
                          </a:solidFill>
                          <a:latin typeface="Segoe UI"/>
                          <a:ea typeface="微软雅黑"/>
                        </a:rPr>
                        <a:t> </a:t>
                      </a:r>
                      <a:r>
                        <a:rPr lang="en-US" altLang="zh-CN" sz="2000" kern="0" dirty="0" smtClean="0">
                          <a:solidFill>
                            <a:srgbClr val="000000"/>
                          </a:solidFill>
                          <a:latin typeface="Segoe UI"/>
                          <a:ea typeface="微软雅黑"/>
                        </a:rPr>
                        <a:t>Decision</a:t>
                      </a:r>
                      <a:r>
                        <a:rPr lang="zh-CN" altLang="en-US" sz="2000" kern="0" dirty="0" smtClean="0">
                          <a:solidFill>
                            <a:srgbClr val="000000"/>
                          </a:solidFill>
                          <a:latin typeface="Segoe UI"/>
                          <a:ea typeface="微软雅黑"/>
                        </a:rPr>
                        <a:t> </a:t>
                      </a:r>
                      <a:r>
                        <a:rPr lang="en-US" altLang="zh-CN" sz="2000" kern="0" dirty="0" smtClean="0">
                          <a:solidFill>
                            <a:srgbClr val="000000"/>
                          </a:solidFill>
                          <a:latin typeface="Segoe UI"/>
                          <a:ea typeface="微软雅黑"/>
                        </a:rPr>
                        <a:t>Tree</a:t>
                      </a:r>
                      <a:r>
                        <a:rPr lang="zh-CN" altLang="en-US" sz="2000" kern="0" dirty="0" smtClean="0">
                          <a:solidFill>
                            <a:srgbClr val="000000"/>
                          </a:solidFill>
                          <a:latin typeface="Segoe UI"/>
                          <a:ea typeface="微软雅黑"/>
                        </a:rPr>
                        <a:t> （</a:t>
                      </a:r>
                      <a:r>
                        <a:rPr lang="en-US" altLang="zh-CN" sz="2000" kern="0" dirty="0" smtClean="0">
                          <a:solidFill>
                            <a:srgbClr val="000000"/>
                          </a:solidFill>
                          <a:latin typeface="Segoe UI"/>
                          <a:ea typeface="微软雅黑"/>
                        </a:rPr>
                        <a:t>GDBT</a:t>
                      </a:r>
                      <a:r>
                        <a:rPr lang="zh-CN" altLang="en-US" sz="2000" kern="0" dirty="0" smtClean="0">
                          <a:solidFill>
                            <a:srgbClr val="000000"/>
                          </a:solidFill>
                          <a:latin typeface="Segoe UI"/>
                          <a:ea typeface="微软雅黑"/>
                        </a:rPr>
                        <a:t>） </a:t>
                      </a: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algn="r"/>
                      <a:r>
                        <a:rPr lang="en-US" altLang="zh-CN" sz="2000" b="0" kern="1200" dirty="0" smtClean="0">
                          <a:solidFill>
                            <a:schemeClr val="tx1">
                              <a:lumMod val="85000"/>
                              <a:lumOff val="15000"/>
                            </a:schemeClr>
                          </a:solidFill>
                          <a:latin typeface="+mn-lt"/>
                          <a:ea typeface="微软雅黑"/>
                          <a:cs typeface=""/>
                        </a:rPr>
                        <a:t>0.02889</a:t>
                      </a:r>
                      <a:endParaRPr lang="zh-CN" altLang="en-US" sz="2000" b="0" kern="1200" dirty="0">
                        <a:solidFill>
                          <a:schemeClr val="tx1">
                            <a:lumMod val="85000"/>
                            <a:lumOff val="15000"/>
                          </a:schemeClr>
                        </a:solidFill>
                        <a:latin typeface="+mn-lt"/>
                        <a:ea typeface="微软雅黑"/>
                        <a:cs typeface=""/>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927475679"/>
                  </a:ext>
                </a:extLst>
              </a:tr>
              <a:tr h="805148">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marL="0" marR="0" indent="0" algn="l" defTabSz="1162020" rtl="0" eaLnBrk="1" fontAlgn="auto" latinLnBrk="0" hangingPunct="1">
                        <a:lnSpc>
                          <a:spcPct val="100000"/>
                        </a:lnSpc>
                        <a:spcBef>
                          <a:spcPts val="0"/>
                        </a:spcBef>
                        <a:spcAft>
                          <a:spcPts val="0"/>
                        </a:spcAft>
                        <a:buClrTx/>
                        <a:buSzTx/>
                        <a:buFontTx/>
                        <a:buNone/>
                        <a:tabLst/>
                        <a:defRPr/>
                      </a:pPr>
                      <a:r>
                        <a:rPr lang="en-US" altLang="zh-CN" sz="2000" kern="0" dirty="0" smtClean="0">
                          <a:solidFill>
                            <a:srgbClr val="000000"/>
                          </a:solidFill>
                          <a:latin typeface="Segoe UI"/>
                          <a:ea typeface="微软雅黑"/>
                        </a:rPr>
                        <a:t>Extreme</a:t>
                      </a:r>
                      <a:r>
                        <a:rPr lang="zh-CN" altLang="en-US" sz="2000" kern="0" dirty="0" smtClean="0">
                          <a:solidFill>
                            <a:srgbClr val="000000"/>
                          </a:solidFill>
                          <a:latin typeface="Segoe UI"/>
                          <a:ea typeface="微软雅黑"/>
                        </a:rPr>
                        <a:t> </a:t>
                      </a:r>
                      <a:r>
                        <a:rPr lang="en-US" altLang="zh-CN" sz="2000" kern="0" dirty="0" smtClean="0">
                          <a:solidFill>
                            <a:srgbClr val="000000"/>
                          </a:solidFill>
                          <a:latin typeface="Segoe UI"/>
                          <a:ea typeface="微软雅黑"/>
                        </a:rPr>
                        <a:t>Gradient</a:t>
                      </a:r>
                      <a:r>
                        <a:rPr lang="zh-CN" altLang="en-US" sz="2000" kern="0" dirty="0" smtClean="0">
                          <a:solidFill>
                            <a:srgbClr val="000000"/>
                          </a:solidFill>
                          <a:latin typeface="Segoe UI"/>
                          <a:ea typeface="微软雅黑"/>
                        </a:rPr>
                        <a:t> </a:t>
                      </a:r>
                      <a:r>
                        <a:rPr lang="en-US" altLang="zh-CN" sz="2000" kern="0" dirty="0" smtClean="0">
                          <a:solidFill>
                            <a:srgbClr val="000000"/>
                          </a:solidFill>
                          <a:latin typeface="Segoe UI"/>
                          <a:ea typeface="微软雅黑"/>
                        </a:rPr>
                        <a:t>Boosting</a:t>
                      </a:r>
                      <a:r>
                        <a:rPr lang="zh-CN" altLang="en-US" sz="2000" kern="0" dirty="0" smtClean="0">
                          <a:solidFill>
                            <a:srgbClr val="000000"/>
                          </a:solidFill>
                          <a:latin typeface="Segoe UI"/>
                          <a:ea typeface="微软雅黑"/>
                        </a:rPr>
                        <a:t>（</a:t>
                      </a:r>
                      <a:r>
                        <a:rPr lang="en-US" altLang="zh-CN" sz="2000" kern="0" dirty="0" smtClean="0">
                          <a:solidFill>
                            <a:srgbClr val="000000"/>
                          </a:solidFill>
                          <a:latin typeface="Segoe UI"/>
                          <a:ea typeface="微软雅黑"/>
                        </a:rPr>
                        <a:t>XGB</a:t>
                      </a:r>
                      <a:r>
                        <a:rPr lang="zh-CN" altLang="en-US" sz="2000" kern="0" dirty="0" smtClean="0">
                          <a:solidFill>
                            <a:srgbClr val="000000"/>
                          </a:solidFill>
                          <a:latin typeface="Segoe UI"/>
                          <a:ea typeface="微软雅黑"/>
                        </a:rPr>
                        <a:t>）</a:t>
                      </a: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algn="r"/>
                      <a:r>
                        <a:rPr lang="en-US" altLang="zh-CN" sz="2000" b="0" dirty="0" smtClean="0">
                          <a:solidFill>
                            <a:schemeClr val="tx1">
                              <a:lumMod val="85000"/>
                              <a:lumOff val="15000"/>
                            </a:schemeClr>
                          </a:solidFill>
                          <a:latin typeface="+mn-lt"/>
                        </a:rPr>
                        <a:t>&gt;0.02830</a:t>
                      </a:r>
                    </a:p>
                    <a:p>
                      <a:pPr algn="r"/>
                      <a:r>
                        <a:rPr lang="en-US" altLang="zh-CN" sz="2000" b="0" dirty="0" smtClean="0">
                          <a:solidFill>
                            <a:schemeClr val="tx1">
                              <a:lumMod val="85000"/>
                              <a:lumOff val="15000"/>
                            </a:schemeClr>
                          </a:solidFill>
                          <a:latin typeface="+mn-lt"/>
                        </a:rPr>
                        <a:t>&lt;0.02889</a:t>
                      </a:r>
                      <a:endParaRPr lang="zh-CN" altLang="en-US" sz="20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020837829"/>
                  </a:ext>
                </a:extLst>
              </a:tr>
              <a:tr h="729722">
                <a:tc>
                  <a:txBody>
                    <a:bodyPr/>
                    <a:lstStyle/>
                    <a:p>
                      <a:pPr marL="0" marR="0" indent="0" algn="l" defTabSz="1162020" rtl="0" eaLnBrk="1" fontAlgn="auto" latinLnBrk="0" hangingPunct="1">
                        <a:lnSpc>
                          <a:spcPct val="100000"/>
                        </a:lnSpc>
                        <a:spcBef>
                          <a:spcPts val="0"/>
                        </a:spcBef>
                        <a:spcAft>
                          <a:spcPts val="0"/>
                        </a:spcAft>
                        <a:buClrTx/>
                        <a:buSzTx/>
                        <a:buFontTx/>
                        <a:buNone/>
                        <a:tabLst/>
                        <a:defRPr/>
                      </a:pPr>
                      <a:r>
                        <a:rPr lang="en-US" altLang="zh-CN" sz="2000" kern="0" dirty="0" smtClean="0">
                          <a:solidFill>
                            <a:srgbClr val="000000"/>
                          </a:solidFill>
                          <a:latin typeface="Segoe UI"/>
                          <a:ea typeface="+mn-ea"/>
                        </a:rPr>
                        <a:t>Random Forest (RF)</a:t>
                      </a:r>
                      <a:endParaRPr lang="zh-CN" altLang="en-US" sz="2000" kern="0" dirty="0" smtClean="0">
                        <a:solidFill>
                          <a:srgbClr val="000000"/>
                        </a:solidFill>
                        <a:latin typeface="Segoe UI"/>
                        <a:ea typeface="+mn-ea"/>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2000" b="0" dirty="0" smtClean="0">
                          <a:solidFill>
                            <a:schemeClr val="tx1">
                              <a:lumMod val="85000"/>
                              <a:lumOff val="15000"/>
                            </a:schemeClr>
                          </a:solidFill>
                          <a:latin typeface="+mn-lt"/>
                        </a:rPr>
                        <a:t>&gt;0.02830</a:t>
                      </a:r>
                    </a:p>
                    <a:p>
                      <a:pPr algn="r"/>
                      <a:r>
                        <a:rPr lang="en-US" altLang="zh-CN" sz="2000" b="0" dirty="0" smtClean="0">
                          <a:solidFill>
                            <a:schemeClr val="tx1">
                              <a:lumMod val="85000"/>
                              <a:lumOff val="15000"/>
                            </a:schemeClr>
                          </a:solidFill>
                          <a:latin typeface="+mn-lt"/>
                        </a:rPr>
                        <a:t>&lt;0.02889</a:t>
                      </a:r>
                      <a:endParaRPr lang="zh-CN" altLang="en-US" sz="2000" b="0" dirty="0" smtClean="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r>
              <a:tr h="729722">
                <a:tc>
                  <a:txBody>
                    <a:bodyPr/>
                    <a:lstStyle/>
                    <a:p>
                      <a:pPr marL="0" marR="0" indent="0" algn="l" defTabSz="1162020" rtl="0" eaLnBrk="1" fontAlgn="auto" latinLnBrk="0" hangingPunct="1">
                        <a:lnSpc>
                          <a:spcPct val="100000"/>
                        </a:lnSpc>
                        <a:spcBef>
                          <a:spcPts val="0"/>
                        </a:spcBef>
                        <a:spcAft>
                          <a:spcPts val="0"/>
                        </a:spcAft>
                        <a:buClrTx/>
                        <a:buSzTx/>
                        <a:buFontTx/>
                        <a:buNone/>
                        <a:tabLst/>
                        <a:defRPr/>
                      </a:pPr>
                      <a:r>
                        <a:rPr lang="en-US" altLang="zh-CN" sz="2000" kern="0" dirty="0" smtClean="0">
                          <a:solidFill>
                            <a:srgbClr val="000000"/>
                          </a:solidFill>
                          <a:latin typeface="Segoe UI"/>
                          <a:ea typeface="+mn-ea"/>
                        </a:rPr>
                        <a:t>Extremely Randomized Tree(ET)</a:t>
                      </a:r>
                      <a:endParaRPr lang="zh-CN" altLang="en-US" sz="2000" kern="0" dirty="0" smtClean="0">
                        <a:solidFill>
                          <a:srgbClr val="000000"/>
                        </a:solidFill>
                        <a:latin typeface="Segoe UI"/>
                        <a:ea typeface="+mn-ea"/>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2000" b="0" dirty="0" smtClean="0">
                          <a:solidFill>
                            <a:schemeClr val="tx1">
                              <a:lumMod val="85000"/>
                              <a:lumOff val="15000"/>
                            </a:schemeClr>
                          </a:solidFill>
                          <a:latin typeface="+mn-lt"/>
                        </a:rPr>
                        <a:t>&gt;0.02889</a:t>
                      </a:r>
                    </a:p>
                    <a:p>
                      <a:pPr algn="r"/>
                      <a:r>
                        <a:rPr lang="en-US" altLang="zh-CN" sz="2000" b="0" dirty="0" smtClean="0">
                          <a:solidFill>
                            <a:schemeClr val="tx1">
                              <a:lumMod val="85000"/>
                              <a:lumOff val="15000"/>
                            </a:schemeClr>
                          </a:solidFill>
                          <a:latin typeface="+mn-lt"/>
                        </a:rPr>
                        <a:t>&lt;0.03006</a:t>
                      </a:r>
                      <a:endParaRPr lang="zh-CN" altLang="en-US" sz="20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r>
              <a:tr h="729722">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marL="0" marR="0" indent="0" algn="l" defTabSz="1162020" rtl="0" eaLnBrk="1" fontAlgn="auto" latinLnBrk="0" hangingPunct="1">
                        <a:lnSpc>
                          <a:spcPct val="100000"/>
                        </a:lnSpc>
                        <a:spcBef>
                          <a:spcPts val="0"/>
                        </a:spcBef>
                        <a:spcAft>
                          <a:spcPts val="0"/>
                        </a:spcAft>
                        <a:buClrTx/>
                        <a:buSzTx/>
                        <a:buFontTx/>
                        <a:buNone/>
                        <a:tabLst/>
                        <a:defRPr/>
                      </a:pPr>
                      <a:r>
                        <a:rPr lang="en-US" altLang="zh-CN" sz="2000" kern="0" dirty="0" err="1" smtClean="0">
                          <a:solidFill>
                            <a:srgbClr val="000000"/>
                          </a:solidFill>
                          <a:latin typeface="Segoe UI"/>
                          <a:ea typeface="微软雅黑"/>
                        </a:rPr>
                        <a:t>AdaBoost</a:t>
                      </a:r>
                      <a:r>
                        <a:rPr lang="en-US" altLang="zh-CN" sz="2000" kern="0" dirty="0" smtClean="0">
                          <a:solidFill>
                            <a:srgbClr val="000000"/>
                          </a:solidFill>
                          <a:latin typeface="Segoe UI"/>
                          <a:ea typeface="微软雅黑"/>
                        </a:rPr>
                        <a:t> (Ada)</a:t>
                      </a:r>
                      <a:endParaRPr lang="zh-CN" altLang="en-US" sz="2000" kern="0" dirty="0" smtClean="0">
                        <a:solidFill>
                          <a:srgbClr val="000000"/>
                        </a:solidFill>
                        <a:latin typeface="Segoe UI"/>
                        <a:ea typeface="微软雅黑"/>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000" b="0" kern="1200" dirty="0" smtClean="0">
                          <a:solidFill>
                            <a:schemeClr val="tx1">
                              <a:lumMod val="85000"/>
                              <a:lumOff val="15000"/>
                            </a:schemeClr>
                          </a:solidFill>
                          <a:latin typeface="+mn-lt"/>
                          <a:ea typeface="+mn-ea"/>
                          <a:cs typeface="+mn-cs"/>
                        </a:rPr>
                        <a:t>0.03006</a:t>
                      </a:r>
                      <a:endParaRPr lang="zh-CN" altLang="en-US" sz="2000" b="0" kern="1200" dirty="0" smtClean="0">
                        <a:solidFill>
                          <a:schemeClr val="tx1">
                            <a:lumMod val="85000"/>
                            <a:lumOff val="15000"/>
                          </a:schemeClr>
                        </a:solidFill>
                        <a:latin typeface="+mn-lt"/>
                        <a:ea typeface="+mn-ea"/>
                        <a:cs typeface="+mn-cs"/>
                      </a:endParaRPr>
                    </a:p>
                    <a:p>
                      <a:pPr algn="r"/>
                      <a:endParaRPr lang="zh-CN" altLang="en-US" sz="20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91716858"/>
                  </a:ext>
                </a:extLst>
              </a:tr>
              <a:tr h="571720">
                <a:tc>
                  <a:txBody>
                    <a:bodyPr/>
                    <a:lstStyle/>
                    <a:p>
                      <a:pPr marL="0" marR="0" indent="0" algn="l" defTabSz="1162020" rtl="0" eaLnBrk="1" fontAlgn="auto" latinLnBrk="0" hangingPunct="1">
                        <a:lnSpc>
                          <a:spcPct val="100000"/>
                        </a:lnSpc>
                        <a:spcBef>
                          <a:spcPts val="0"/>
                        </a:spcBef>
                        <a:spcAft>
                          <a:spcPts val="0"/>
                        </a:spcAft>
                        <a:buClrTx/>
                        <a:buSzTx/>
                        <a:buFontTx/>
                        <a:buNone/>
                        <a:tabLst/>
                        <a:defRPr/>
                      </a:pPr>
                      <a:r>
                        <a:rPr lang="en-US" altLang="zh-CN" sz="2000" kern="0" dirty="0" smtClean="0">
                          <a:solidFill>
                            <a:srgbClr val="000000"/>
                          </a:solidFill>
                          <a:latin typeface="Segoe UI"/>
                          <a:ea typeface="+mn-ea"/>
                        </a:rPr>
                        <a:t>Support Vector Machine (SVM)</a:t>
                      </a:r>
                      <a:endParaRPr lang="zh-CN" altLang="en-US" sz="2000" kern="0" dirty="0" smtClean="0">
                        <a:solidFill>
                          <a:srgbClr val="000000"/>
                        </a:solidFill>
                        <a:latin typeface="Segoe UI"/>
                        <a:ea typeface="+mn-ea"/>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US" altLang="zh-CN" sz="2000" b="0" dirty="0" smtClean="0">
                          <a:solidFill>
                            <a:schemeClr val="tx1">
                              <a:lumMod val="85000"/>
                              <a:lumOff val="15000"/>
                            </a:schemeClr>
                          </a:solidFill>
                          <a:latin typeface="+mn-lt"/>
                        </a:rPr>
                        <a:t>&lt;0.02660</a:t>
                      </a:r>
                      <a:endParaRPr lang="zh-CN" altLang="en-US" sz="20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r>
              <a:tr h="681161">
                <a:tc>
                  <a:txBody>
                    <a:bodyPr/>
                    <a:lstStyle/>
                    <a:p>
                      <a:pPr marL="0" marR="0" indent="0" algn="l" defTabSz="1162020" rtl="0" eaLnBrk="1" fontAlgn="auto" latinLnBrk="0" hangingPunct="1">
                        <a:lnSpc>
                          <a:spcPct val="100000"/>
                        </a:lnSpc>
                        <a:spcBef>
                          <a:spcPts val="0"/>
                        </a:spcBef>
                        <a:spcAft>
                          <a:spcPts val="0"/>
                        </a:spcAft>
                        <a:buClrTx/>
                        <a:buSzTx/>
                        <a:buFontTx/>
                        <a:buNone/>
                        <a:tabLst/>
                        <a:defRPr/>
                      </a:pPr>
                      <a:r>
                        <a:rPr lang="en-US" altLang="zh-CN" sz="2000" kern="0" dirty="0" smtClean="0">
                          <a:solidFill>
                            <a:srgbClr val="000000"/>
                          </a:solidFill>
                          <a:latin typeface="Segoe UI"/>
                          <a:ea typeface="+mn-ea"/>
                        </a:rPr>
                        <a:t>Shallow Neural Network(NN)</a:t>
                      </a:r>
                      <a:endParaRPr lang="zh-CN" altLang="en-US" sz="2000" kern="0" dirty="0" smtClean="0">
                        <a:solidFill>
                          <a:srgbClr val="000000"/>
                        </a:solidFill>
                        <a:latin typeface="Segoe UI"/>
                        <a:ea typeface="+mn-ea"/>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US" altLang="zh-CN" sz="2000" b="0" dirty="0" smtClean="0">
                          <a:solidFill>
                            <a:schemeClr val="tx1">
                              <a:lumMod val="85000"/>
                              <a:lumOff val="15000"/>
                            </a:schemeClr>
                          </a:solidFill>
                          <a:latin typeface="+mn-lt"/>
                        </a:rPr>
                        <a:t>&lt;0.02660</a:t>
                      </a:r>
                      <a:endParaRPr lang="zh-CN" altLang="en-US" sz="20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r>
              <a:tr h="571720">
                <a:tc>
                  <a:txBody>
                    <a:bodyPr/>
                    <a:lstStyle/>
                    <a:p>
                      <a:pPr marL="0" marR="0" indent="0" algn="l" defTabSz="1162020" rtl="0" eaLnBrk="1" fontAlgn="auto" latinLnBrk="0" hangingPunct="1">
                        <a:lnSpc>
                          <a:spcPct val="100000"/>
                        </a:lnSpc>
                        <a:spcBef>
                          <a:spcPts val="0"/>
                        </a:spcBef>
                        <a:spcAft>
                          <a:spcPts val="0"/>
                        </a:spcAft>
                        <a:buClrTx/>
                        <a:buSzTx/>
                        <a:buFontTx/>
                        <a:buNone/>
                        <a:tabLst/>
                        <a:defRPr/>
                      </a:pPr>
                      <a:r>
                        <a:rPr lang="en-US" altLang="zh-CN" sz="2000" kern="0" dirty="0" smtClean="0">
                          <a:solidFill>
                            <a:srgbClr val="000000"/>
                          </a:solidFill>
                          <a:latin typeface="Segoe UI"/>
                          <a:ea typeface="+mn-ea"/>
                        </a:rPr>
                        <a:t>K Nearest Neighbors(KNN)</a:t>
                      </a:r>
                      <a:endParaRPr lang="zh-CN" altLang="en-US" sz="2000" kern="0" dirty="0" smtClean="0">
                        <a:solidFill>
                          <a:srgbClr val="000000"/>
                        </a:solidFill>
                        <a:latin typeface="Segoe UI"/>
                        <a:ea typeface="+mn-ea"/>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US" altLang="zh-CN" sz="2000" b="0" dirty="0" smtClean="0">
                          <a:solidFill>
                            <a:schemeClr val="tx1">
                              <a:lumMod val="85000"/>
                              <a:lumOff val="15000"/>
                            </a:schemeClr>
                          </a:solidFill>
                          <a:latin typeface="+mn-lt"/>
                        </a:rPr>
                        <a:t>&lt;0.02660</a:t>
                      </a:r>
                      <a:endParaRPr lang="zh-CN" altLang="en-US" sz="20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7" name="文本占位符 1"/>
          <p:cNvSpPr>
            <a:spLocks noGrp="1"/>
          </p:cNvSpPr>
          <p:nvPr>
            <p:ph type="body" sz="quarter" idx="10"/>
          </p:nvPr>
        </p:nvSpPr>
        <p:spPr>
          <a:xfrm>
            <a:off x="87200" y="121156"/>
            <a:ext cx="3303395" cy="389467"/>
          </a:xfrm>
        </p:spPr>
        <p:txBody>
          <a:bodyPr/>
          <a:lstStyle/>
          <a:p>
            <a:r>
              <a:rPr kumimoji="1" lang="en-US" altLang="zh-CN" dirty="0"/>
              <a:t>PART</a:t>
            </a:r>
            <a:r>
              <a:rPr kumimoji="1" lang="zh-CN" altLang="en-US" dirty="0"/>
              <a:t> </a:t>
            </a:r>
            <a:r>
              <a:rPr kumimoji="1" lang="en-US" altLang="zh-CN" dirty="0" smtClean="0"/>
              <a:t>THREE</a:t>
            </a:r>
            <a:r>
              <a:rPr kumimoji="1" lang="zh-CN" altLang="en-US" dirty="0" smtClean="0"/>
              <a:t> 模型构建</a:t>
            </a:r>
            <a:endParaRPr kumimoji="1" lang="zh-CN" altLang="en-US" dirty="0"/>
          </a:p>
        </p:txBody>
      </p:sp>
    </p:spTree>
    <p:extLst>
      <p:ext uri="{BB962C8B-B14F-4D97-AF65-F5344CB8AC3E}">
        <p14:creationId xmlns:p14="http://schemas.microsoft.com/office/powerpoint/2010/main" val="529547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950374" y="938966"/>
            <a:ext cx="3504742" cy="954107"/>
          </a:xfrm>
          <a:prstGeom prst="rect">
            <a:avLst/>
          </a:prstGeom>
        </p:spPr>
        <p:txBody>
          <a:bodyPr wrap="none">
            <a:spAutoFit/>
          </a:bodyPr>
          <a:lstStyle/>
          <a:p>
            <a:r>
              <a:rPr lang="zh-CN" altLang="en-US" sz="2800" b="1" dirty="0" smtClean="0">
                <a:solidFill>
                  <a:srgbClr val="000000"/>
                </a:solidFill>
                <a:latin typeface="Segoe UI"/>
                <a:ea typeface="微软雅黑"/>
              </a:rPr>
              <a:t>模型参数调优</a:t>
            </a:r>
            <a:endParaRPr lang="en-US" altLang="zh-CN" sz="2800" b="1" dirty="0" smtClean="0">
              <a:solidFill>
                <a:srgbClr val="000000"/>
              </a:solidFill>
              <a:latin typeface="Segoe UI"/>
              <a:ea typeface="微软雅黑"/>
            </a:endParaRPr>
          </a:p>
          <a:p>
            <a:r>
              <a:rPr lang="en-US" altLang="zh-CN" sz="2800" b="1" dirty="0" smtClean="0">
                <a:solidFill>
                  <a:srgbClr val="000000"/>
                </a:solidFill>
                <a:latin typeface="Segoe UI"/>
                <a:ea typeface="微软雅黑"/>
              </a:rPr>
              <a:t>Parameters</a:t>
            </a:r>
            <a:r>
              <a:rPr lang="zh-CN" altLang="en-US" sz="2800" b="1" dirty="0" smtClean="0">
                <a:solidFill>
                  <a:srgbClr val="000000"/>
                </a:solidFill>
                <a:latin typeface="Segoe UI"/>
                <a:ea typeface="微软雅黑"/>
              </a:rPr>
              <a:t> </a:t>
            </a:r>
            <a:r>
              <a:rPr lang="en-US" altLang="zh-CN" sz="2800" b="1" dirty="0" smtClean="0">
                <a:solidFill>
                  <a:srgbClr val="000000"/>
                </a:solidFill>
                <a:latin typeface="Segoe UI"/>
                <a:ea typeface="微软雅黑"/>
              </a:rPr>
              <a:t>Calibration</a:t>
            </a:r>
            <a:endParaRPr lang="zh-CN" altLang="en-US" sz="2800" b="1" dirty="0">
              <a:solidFill>
                <a:srgbClr val="000000"/>
              </a:solidFill>
              <a:latin typeface="Segoe UI"/>
              <a:ea typeface="微软雅黑"/>
            </a:endParaRPr>
          </a:p>
        </p:txBody>
      </p:sp>
      <p:sp>
        <p:nvSpPr>
          <p:cNvPr id="16" name="矩形 15"/>
          <p:cNvSpPr/>
          <p:nvPr/>
        </p:nvSpPr>
        <p:spPr>
          <a:xfrm>
            <a:off x="950374" y="1714064"/>
            <a:ext cx="6550312" cy="4413516"/>
          </a:xfrm>
          <a:prstGeom prst="rect">
            <a:avLst/>
          </a:prstGeom>
        </p:spPr>
        <p:txBody>
          <a:bodyPr wrap="square">
            <a:spAutoFit/>
          </a:bodyPr>
          <a:lstStyle/>
          <a:p>
            <a:pPr>
              <a:lnSpc>
                <a:spcPct val="130000"/>
              </a:lnSpc>
            </a:pPr>
            <a:endParaRPr lang="en-US" altLang="zh-CN" sz="2400" dirty="0" smtClean="0">
              <a:solidFill>
                <a:srgbClr val="000000">
                  <a:lumMod val="50000"/>
                  <a:lumOff val="50000"/>
                </a:srgbClr>
              </a:solidFill>
              <a:latin typeface="微软雅黑" charset="0"/>
              <a:ea typeface="微软雅黑" charset="0"/>
            </a:endParaRPr>
          </a:p>
          <a:p>
            <a:pPr>
              <a:lnSpc>
                <a:spcPct val="130000"/>
              </a:lnSpc>
            </a:pPr>
            <a:r>
              <a:rPr lang="zh-CN" altLang="en-US" sz="2400" dirty="0" smtClean="0">
                <a:solidFill>
                  <a:srgbClr val="000000">
                    <a:lumMod val="50000"/>
                    <a:lumOff val="50000"/>
                  </a:srgbClr>
                </a:solidFill>
                <a:latin typeface="微软雅黑" charset="0"/>
                <a:ea typeface="微软雅黑" charset="0"/>
              </a:rPr>
              <a:t>贪心坐标下降法：根据参数对模型的影响程度进行排序，然后按照重要性对参数依次进行优化</a:t>
            </a:r>
            <a:endParaRPr lang="en-US" altLang="zh-CN" sz="2400" dirty="0" smtClean="0">
              <a:solidFill>
                <a:srgbClr val="000000">
                  <a:lumMod val="50000"/>
                  <a:lumOff val="50000"/>
                </a:srgbClr>
              </a:solidFill>
              <a:latin typeface="微软雅黑" charset="0"/>
              <a:ea typeface="微软雅黑" charset="0"/>
            </a:endParaRPr>
          </a:p>
          <a:p>
            <a:pPr>
              <a:lnSpc>
                <a:spcPct val="130000"/>
              </a:lnSpc>
            </a:pPr>
            <a:endParaRPr lang="en-US" altLang="zh-CN" sz="2400" dirty="0" smtClean="0">
              <a:solidFill>
                <a:srgbClr val="000000">
                  <a:lumMod val="50000"/>
                  <a:lumOff val="50000"/>
                </a:srgbClr>
              </a:solidFill>
              <a:latin typeface="微软雅黑" charset="0"/>
              <a:ea typeface="微软雅黑" charset="0"/>
            </a:endParaRPr>
          </a:p>
          <a:p>
            <a:pPr>
              <a:lnSpc>
                <a:spcPct val="130000"/>
              </a:lnSpc>
            </a:pPr>
            <a:r>
              <a:rPr lang="zh-CN" altLang="en-US" sz="2400" dirty="0" smtClean="0">
                <a:solidFill>
                  <a:srgbClr val="000000">
                    <a:lumMod val="50000"/>
                    <a:lumOff val="50000"/>
                  </a:srgbClr>
                </a:solidFill>
                <a:latin typeface="微软雅黑" charset="0"/>
                <a:ea typeface="微软雅黑" charset="0"/>
              </a:rPr>
              <a:t>网格法：将参数空间分成网格，遍历所有网格中的点来寻找最优参数，比赛中，我们利用集群的优势使用了较细粒度的网格进行搜索。</a:t>
            </a:r>
            <a:endParaRPr lang="en-US" altLang="zh-CN" sz="2400" dirty="0">
              <a:solidFill>
                <a:srgbClr val="000000">
                  <a:lumMod val="50000"/>
                  <a:lumOff val="50000"/>
                </a:srgbClr>
              </a:solidFill>
              <a:latin typeface="微软雅黑" charset="0"/>
              <a:ea typeface="微软雅黑" charset="0"/>
            </a:endParaRPr>
          </a:p>
          <a:p>
            <a:pPr>
              <a:lnSpc>
                <a:spcPct val="130000"/>
              </a:lnSpc>
            </a:pPr>
            <a:endParaRPr lang="zh-CN" altLang="en-US" sz="2400" dirty="0">
              <a:solidFill>
                <a:srgbClr val="000000">
                  <a:lumMod val="50000"/>
                  <a:lumOff val="50000"/>
                </a:srgbClr>
              </a:solidFill>
              <a:latin typeface="微软雅黑" charset="0"/>
              <a:ea typeface="微软雅黑" charset="0"/>
            </a:endParaRPr>
          </a:p>
        </p:txBody>
      </p:sp>
      <p:sp>
        <p:nvSpPr>
          <p:cNvPr id="6" name="文本占位符 1"/>
          <p:cNvSpPr>
            <a:spLocks noGrp="1"/>
          </p:cNvSpPr>
          <p:nvPr>
            <p:ph type="body" sz="quarter" idx="10"/>
          </p:nvPr>
        </p:nvSpPr>
        <p:spPr>
          <a:xfrm>
            <a:off x="87200" y="121156"/>
            <a:ext cx="3303395" cy="389467"/>
          </a:xfrm>
        </p:spPr>
        <p:txBody>
          <a:bodyPr/>
          <a:lstStyle/>
          <a:p>
            <a:r>
              <a:rPr kumimoji="1" lang="en-US" altLang="zh-CN" dirty="0"/>
              <a:t>PART</a:t>
            </a:r>
            <a:r>
              <a:rPr kumimoji="1" lang="zh-CN" altLang="en-US" dirty="0"/>
              <a:t> </a:t>
            </a:r>
            <a:r>
              <a:rPr kumimoji="1" lang="en-US" altLang="zh-CN" dirty="0" smtClean="0"/>
              <a:t>THREE</a:t>
            </a:r>
            <a:r>
              <a:rPr kumimoji="1" lang="zh-CN" altLang="en-US" dirty="0" smtClean="0"/>
              <a:t> 模型构建</a:t>
            </a:r>
            <a:endParaRPr kumimoji="1" lang="zh-CN" altLang="en-US" dirty="0"/>
          </a:p>
        </p:txBody>
      </p:sp>
    </p:spTree>
    <p:extLst>
      <p:ext uri="{BB962C8B-B14F-4D97-AF65-F5344CB8AC3E}">
        <p14:creationId xmlns:p14="http://schemas.microsoft.com/office/powerpoint/2010/main" val="472052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3954654" y="1091749"/>
            <a:ext cx="7039406" cy="2332946"/>
          </a:xfrm>
          <a:prstGeom prst="rect">
            <a:avLst/>
          </a:prstGeom>
        </p:spPr>
        <p:txBody>
          <a:bodyPr wrap="square">
            <a:spAutoFit/>
          </a:bodyPr>
          <a:lstStyle/>
          <a:p>
            <a:pPr>
              <a:lnSpc>
                <a:spcPct val="130000"/>
              </a:lnSpc>
            </a:pPr>
            <a:r>
              <a:rPr lang="en-US" altLang="zh-CN" sz="1400" b="1" dirty="0" smtClean="0">
                <a:solidFill>
                  <a:srgbClr val="FFFFFF">
                    <a:lumMod val="50000"/>
                  </a:srgbClr>
                </a:solidFill>
                <a:latin typeface="微软雅黑" charset="0"/>
                <a:ea typeface="微软雅黑" charset="0"/>
              </a:rPr>
              <a:t>GBDT</a:t>
            </a:r>
            <a:r>
              <a:rPr lang="zh-CN" altLang="en-US" sz="1400" b="1" dirty="0" smtClean="0">
                <a:solidFill>
                  <a:srgbClr val="FFFFFF">
                    <a:lumMod val="50000"/>
                  </a:srgbClr>
                </a:solidFill>
                <a:latin typeface="微软雅黑" charset="0"/>
                <a:ea typeface="微软雅黑" charset="0"/>
              </a:rPr>
              <a:t> 重要的参数有：</a:t>
            </a:r>
            <a:endParaRPr lang="en-US" altLang="zh-CN" sz="1400" b="1" dirty="0" smtClean="0">
              <a:solidFill>
                <a:srgbClr val="FFFFFF">
                  <a:lumMod val="50000"/>
                </a:srgbClr>
              </a:solidFill>
              <a:latin typeface="微软雅黑" charset="0"/>
              <a:ea typeface="微软雅黑" charset="0"/>
            </a:endParaRPr>
          </a:p>
          <a:p>
            <a:pPr>
              <a:lnSpc>
                <a:spcPct val="130000"/>
              </a:lnSpc>
            </a:pPr>
            <a:r>
              <a:rPr lang="en-US" altLang="zh-CN" sz="1400" b="1" dirty="0" err="1" smtClean="0">
                <a:solidFill>
                  <a:srgbClr val="FFFFFF">
                    <a:lumMod val="50000"/>
                  </a:srgbClr>
                </a:solidFill>
                <a:latin typeface="微软雅黑" charset="0"/>
                <a:ea typeface="微软雅黑" charset="0"/>
              </a:rPr>
              <a:t>sample_weight</a:t>
            </a:r>
            <a:r>
              <a:rPr lang="en-US" altLang="zh-CN" sz="1400" b="1" dirty="0" smtClean="0">
                <a:solidFill>
                  <a:srgbClr val="FFFFFF">
                    <a:lumMod val="50000"/>
                  </a:srgbClr>
                </a:solidFill>
                <a:latin typeface="微软雅黑" charset="0"/>
                <a:ea typeface="微软雅黑" charset="0"/>
              </a:rPr>
              <a:t>(</a:t>
            </a:r>
            <a:r>
              <a:rPr lang="zh-CN" altLang="en-US" sz="1400" b="1" dirty="0" smtClean="0">
                <a:solidFill>
                  <a:srgbClr val="FFFFFF">
                    <a:lumMod val="50000"/>
                  </a:srgbClr>
                </a:solidFill>
                <a:latin typeface="微软雅黑" charset="0"/>
                <a:ea typeface="微软雅黑" charset="0"/>
              </a:rPr>
              <a:t>每个样本的权重，按照权重计算</a:t>
            </a:r>
            <a:r>
              <a:rPr lang="en-US" altLang="zh-CN" sz="1400" b="1" dirty="0" smtClean="0">
                <a:solidFill>
                  <a:srgbClr val="FFFFFF">
                    <a:lumMod val="50000"/>
                  </a:srgbClr>
                </a:solidFill>
                <a:latin typeface="微软雅黑" charset="0"/>
                <a:ea typeface="微软雅黑" charset="0"/>
              </a:rPr>
              <a:t>loss</a:t>
            </a:r>
            <a:r>
              <a:rPr lang="zh-CN" altLang="en-US" sz="1400" b="1" dirty="0" smtClean="0">
                <a:solidFill>
                  <a:srgbClr val="FFFFFF">
                    <a:lumMod val="50000"/>
                  </a:srgbClr>
                </a:solidFill>
                <a:latin typeface="微软雅黑" charset="0"/>
                <a:ea typeface="微软雅黑" charset="0"/>
              </a:rPr>
              <a:t> </a:t>
            </a:r>
            <a:r>
              <a:rPr lang="en-US" altLang="zh-CN" sz="1400" b="1" dirty="0" smtClean="0">
                <a:solidFill>
                  <a:srgbClr val="FFFFFF">
                    <a:lumMod val="50000"/>
                  </a:srgbClr>
                </a:solidFill>
                <a:latin typeface="微软雅黑" charset="0"/>
                <a:ea typeface="微软雅黑" charset="0"/>
              </a:rPr>
              <a:t>function)</a:t>
            </a:r>
          </a:p>
          <a:p>
            <a:pPr>
              <a:lnSpc>
                <a:spcPct val="130000"/>
              </a:lnSpc>
            </a:pPr>
            <a:r>
              <a:rPr lang="en-US" altLang="zh-CN" sz="1400" b="1" dirty="0" err="1">
                <a:solidFill>
                  <a:srgbClr val="FFFFFF">
                    <a:lumMod val="50000"/>
                  </a:srgbClr>
                </a:solidFill>
                <a:latin typeface="微软雅黑" charset="0"/>
                <a:ea typeface="微软雅黑" charset="0"/>
              </a:rPr>
              <a:t>learning_rate</a:t>
            </a:r>
            <a:r>
              <a:rPr lang="zh-CN" altLang="en-US" sz="1400" b="1" dirty="0">
                <a:solidFill>
                  <a:srgbClr val="FFFFFF">
                    <a:lumMod val="50000"/>
                  </a:srgbClr>
                </a:solidFill>
                <a:latin typeface="微软雅黑" charset="0"/>
                <a:ea typeface="微软雅黑" charset="0"/>
              </a:rPr>
              <a:t> </a:t>
            </a:r>
            <a:r>
              <a:rPr lang="en-US" altLang="zh-CN" sz="1400" b="1" dirty="0">
                <a:solidFill>
                  <a:srgbClr val="FFFFFF">
                    <a:lumMod val="50000"/>
                  </a:srgbClr>
                </a:solidFill>
                <a:latin typeface="微软雅黑" charset="0"/>
                <a:ea typeface="微软雅黑" charset="0"/>
              </a:rPr>
              <a:t>(</a:t>
            </a:r>
            <a:r>
              <a:rPr lang="zh-CN" altLang="en-US" sz="1400" b="1" dirty="0">
                <a:solidFill>
                  <a:srgbClr val="FFFFFF">
                    <a:lumMod val="50000"/>
                  </a:srgbClr>
                </a:solidFill>
                <a:latin typeface="微软雅黑" charset="0"/>
                <a:ea typeface="微软雅黑" charset="0"/>
              </a:rPr>
              <a:t>学习率</a:t>
            </a:r>
            <a:r>
              <a:rPr lang="en-US" altLang="zh-CN" sz="1400" b="1" dirty="0">
                <a:solidFill>
                  <a:srgbClr val="FFFFFF">
                    <a:lumMod val="50000"/>
                  </a:srgbClr>
                </a:solidFill>
                <a:latin typeface="微软雅黑" charset="0"/>
                <a:ea typeface="微软雅黑" charset="0"/>
              </a:rPr>
              <a:t>)</a:t>
            </a:r>
            <a:r>
              <a:rPr lang="zh-CN" altLang="en-US" sz="1400" b="1" dirty="0">
                <a:solidFill>
                  <a:srgbClr val="FFFFFF">
                    <a:lumMod val="50000"/>
                  </a:srgbClr>
                </a:solidFill>
                <a:latin typeface="微软雅黑" charset="0"/>
                <a:ea typeface="微软雅黑" charset="0"/>
              </a:rPr>
              <a:t> </a:t>
            </a:r>
            <a:endParaRPr lang="en-US" altLang="zh-CN" sz="1400" b="1" dirty="0">
              <a:solidFill>
                <a:srgbClr val="FFFFFF">
                  <a:lumMod val="50000"/>
                </a:srgbClr>
              </a:solidFill>
              <a:latin typeface="微软雅黑" charset="0"/>
              <a:ea typeface="微软雅黑" charset="0"/>
            </a:endParaRPr>
          </a:p>
          <a:p>
            <a:pPr>
              <a:lnSpc>
                <a:spcPct val="130000"/>
              </a:lnSpc>
            </a:pPr>
            <a:r>
              <a:rPr lang="en-US" altLang="zh-CN" sz="1400" b="1" dirty="0" err="1">
                <a:solidFill>
                  <a:srgbClr val="FFFFFF">
                    <a:lumMod val="50000"/>
                  </a:srgbClr>
                </a:solidFill>
                <a:latin typeface="微软雅黑" charset="0"/>
                <a:ea typeface="微软雅黑" charset="0"/>
              </a:rPr>
              <a:t>n_estimators</a:t>
            </a:r>
            <a:r>
              <a:rPr lang="zh-CN" altLang="en-US" sz="1400" b="1" dirty="0">
                <a:solidFill>
                  <a:srgbClr val="FFFFFF">
                    <a:lumMod val="50000"/>
                  </a:srgbClr>
                </a:solidFill>
                <a:latin typeface="微软雅黑" charset="0"/>
                <a:ea typeface="微软雅黑" charset="0"/>
              </a:rPr>
              <a:t>（树的数量） </a:t>
            </a:r>
            <a:endParaRPr lang="en-US" altLang="zh-CN" sz="1400" b="1" dirty="0">
              <a:solidFill>
                <a:srgbClr val="FFFFFF">
                  <a:lumMod val="50000"/>
                </a:srgbClr>
              </a:solidFill>
              <a:latin typeface="微软雅黑" charset="0"/>
              <a:ea typeface="微软雅黑" charset="0"/>
            </a:endParaRPr>
          </a:p>
          <a:p>
            <a:pPr>
              <a:lnSpc>
                <a:spcPct val="130000"/>
              </a:lnSpc>
            </a:pPr>
            <a:r>
              <a:rPr lang="en-US" altLang="zh-CN" sz="1400" b="1" dirty="0" err="1" smtClean="0">
                <a:solidFill>
                  <a:srgbClr val="FFFFFF">
                    <a:lumMod val="50000"/>
                  </a:srgbClr>
                </a:solidFill>
                <a:latin typeface="微软雅黑" charset="0"/>
                <a:ea typeface="微软雅黑" charset="0"/>
              </a:rPr>
              <a:t>max_depth</a:t>
            </a:r>
            <a:r>
              <a:rPr lang="en-US" altLang="zh-CN" sz="1400" b="1" dirty="0">
                <a:solidFill>
                  <a:srgbClr val="FFFFFF">
                    <a:lumMod val="50000"/>
                  </a:srgbClr>
                </a:solidFill>
                <a:latin typeface="微软雅黑" charset="0"/>
                <a:ea typeface="微软雅黑" charset="0"/>
              </a:rPr>
              <a:t>(</a:t>
            </a:r>
            <a:r>
              <a:rPr lang="zh-CN" altLang="en-US" sz="1400" b="1" dirty="0">
                <a:solidFill>
                  <a:srgbClr val="FFFFFF">
                    <a:lumMod val="50000"/>
                  </a:srgbClr>
                </a:solidFill>
                <a:latin typeface="微软雅黑" charset="0"/>
                <a:ea typeface="微软雅黑" charset="0"/>
              </a:rPr>
              <a:t>单颗树高度</a:t>
            </a:r>
            <a:r>
              <a:rPr lang="en-US" altLang="zh-CN" sz="1400" b="1" dirty="0">
                <a:solidFill>
                  <a:srgbClr val="FFFFFF">
                    <a:lumMod val="50000"/>
                  </a:srgbClr>
                </a:solidFill>
                <a:latin typeface="微软雅黑" charset="0"/>
                <a:ea typeface="微软雅黑" charset="0"/>
              </a:rPr>
              <a:t>)</a:t>
            </a:r>
            <a:r>
              <a:rPr lang="zh-CN" altLang="en-US" sz="1400" b="1" dirty="0">
                <a:solidFill>
                  <a:srgbClr val="FFFFFF">
                    <a:lumMod val="50000"/>
                  </a:srgbClr>
                </a:solidFill>
                <a:latin typeface="微软雅黑" charset="0"/>
                <a:ea typeface="微软雅黑" charset="0"/>
              </a:rPr>
              <a:t> </a:t>
            </a:r>
            <a:endParaRPr lang="en-US" altLang="zh-CN" sz="1400" b="1" dirty="0">
              <a:solidFill>
                <a:srgbClr val="FFFFFF">
                  <a:lumMod val="50000"/>
                </a:srgbClr>
              </a:solidFill>
              <a:latin typeface="微软雅黑" charset="0"/>
              <a:ea typeface="微软雅黑" charset="0"/>
            </a:endParaRPr>
          </a:p>
          <a:p>
            <a:pPr>
              <a:lnSpc>
                <a:spcPct val="130000"/>
              </a:lnSpc>
            </a:pPr>
            <a:r>
              <a:rPr lang="en-US" altLang="zh-CN" sz="1400" b="1" dirty="0" err="1">
                <a:solidFill>
                  <a:srgbClr val="FFFFFF">
                    <a:lumMod val="50000"/>
                  </a:srgbClr>
                </a:solidFill>
                <a:latin typeface="微软雅黑" charset="0"/>
                <a:ea typeface="微软雅黑" charset="0"/>
              </a:rPr>
              <a:t>max_features</a:t>
            </a:r>
            <a:r>
              <a:rPr lang="en-US" altLang="zh-CN" sz="1400" b="1" dirty="0">
                <a:solidFill>
                  <a:srgbClr val="FFFFFF">
                    <a:lumMod val="50000"/>
                  </a:srgbClr>
                </a:solidFill>
                <a:latin typeface="微软雅黑" charset="0"/>
                <a:ea typeface="微软雅黑" charset="0"/>
              </a:rPr>
              <a:t>(</a:t>
            </a:r>
            <a:r>
              <a:rPr lang="zh-CN" altLang="en-US" sz="1400" b="1" dirty="0">
                <a:solidFill>
                  <a:srgbClr val="FFFFFF">
                    <a:lumMod val="50000"/>
                  </a:srgbClr>
                </a:solidFill>
                <a:latin typeface="微软雅黑" charset="0"/>
                <a:ea typeface="微软雅黑" charset="0"/>
              </a:rPr>
              <a:t>分裂结点时考虑的特征数量</a:t>
            </a:r>
            <a:r>
              <a:rPr lang="en-US" altLang="zh-CN" sz="1400" b="1" dirty="0">
                <a:solidFill>
                  <a:srgbClr val="FFFFFF">
                    <a:lumMod val="50000"/>
                  </a:srgbClr>
                </a:solidFill>
                <a:latin typeface="微软雅黑" charset="0"/>
                <a:ea typeface="微软雅黑" charset="0"/>
              </a:rPr>
              <a:t>)</a:t>
            </a:r>
            <a:r>
              <a:rPr lang="zh-CN" altLang="en-US" sz="1400" b="1" dirty="0">
                <a:solidFill>
                  <a:srgbClr val="FFFFFF">
                    <a:lumMod val="50000"/>
                  </a:srgbClr>
                </a:solidFill>
                <a:latin typeface="微软雅黑" charset="0"/>
                <a:ea typeface="微软雅黑" charset="0"/>
              </a:rPr>
              <a:t> </a:t>
            </a:r>
            <a:endParaRPr lang="en-US" altLang="zh-CN" sz="1400" b="1" dirty="0" smtClean="0">
              <a:solidFill>
                <a:srgbClr val="FFFFFF">
                  <a:lumMod val="50000"/>
                </a:srgbClr>
              </a:solidFill>
              <a:latin typeface="微软雅黑" charset="0"/>
              <a:ea typeface="微软雅黑" charset="0"/>
            </a:endParaRPr>
          </a:p>
          <a:p>
            <a:pPr>
              <a:lnSpc>
                <a:spcPct val="130000"/>
              </a:lnSpc>
            </a:pPr>
            <a:r>
              <a:rPr lang="en-US" altLang="zh-CN" sz="1400" b="1" dirty="0" err="1">
                <a:solidFill>
                  <a:srgbClr val="FFFFFF">
                    <a:lumMod val="50000"/>
                  </a:srgbClr>
                </a:solidFill>
                <a:latin typeface="微软雅黑" charset="0"/>
                <a:ea typeface="微软雅黑" charset="0"/>
              </a:rPr>
              <a:t>min_samples_leaf</a:t>
            </a:r>
            <a:r>
              <a:rPr lang="en-US" altLang="zh-CN" sz="1400" b="1" dirty="0">
                <a:solidFill>
                  <a:srgbClr val="FFFFFF">
                    <a:lumMod val="50000"/>
                  </a:srgbClr>
                </a:solidFill>
                <a:latin typeface="微软雅黑" charset="0"/>
                <a:ea typeface="微软雅黑" charset="0"/>
              </a:rPr>
              <a:t>(</a:t>
            </a:r>
            <a:r>
              <a:rPr lang="zh-CN" altLang="en-US" sz="1400" b="1" dirty="0">
                <a:solidFill>
                  <a:srgbClr val="FFFFFF">
                    <a:lumMod val="50000"/>
                  </a:srgbClr>
                </a:solidFill>
                <a:latin typeface="微软雅黑" charset="0"/>
                <a:ea typeface="微软雅黑" charset="0"/>
              </a:rPr>
              <a:t>叶子</a:t>
            </a:r>
            <a:r>
              <a:rPr lang="zh-CN" altLang="en-US" sz="1400" b="1" dirty="0" smtClean="0">
                <a:solidFill>
                  <a:srgbClr val="FFFFFF">
                    <a:lumMod val="50000"/>
                  </a:srgbClr>
                </a:solidFill>
                <a:latin typeface="微软雅黑" charset="0"/>
                <a:ea typeface="微软雅黑" charset="0"/>
              </a:rPr>
              <a:t>节点要求的最</a:t>
            </a:r>
            <a:r>
              <a:rPr lang="zh-CN" altLang="en-US" sz="1400" b="1" dirty="0">
                <a:solidFill>
                  <a:srgbClr val="FFFFFF">
                    <a:lumMod val="50000"/>
                  </a:srgbClr>
                </a:solidFill>
                <a:latin typeface="微软雅黑" charset="0"/>
                <a:ea typeface="微软雅黑" charset="0"/>
              </a:rPr>
              <a:t>小样本数</a:t>
            </a:r>
            <a:r>
              <a:rPr lang="en-US" altLang="zh-CN" sz="1400" b="1" dirty="0">
                <a:solidFill>
                  <a:srgbClr val="FFFFFF">
                    <a:lumMod val="50000"/>
                  </a:srgbClr>
                </a:solidFill>
                <a:latin typeface="微软雅黑" charset="0"/>
                <a:ea typeface="微软雅黑" charset="0"/>
              </a:rPr>
              <a:t>)</a:t>
            </a:r>
            <a:r>
              <a:rPr lang="zh-CN" altLang="en-US" sz="1400" b="1" dirty="0">
                <a:solidFill>
                  <a:srgbClr val="FFFFFF">
                    <a:lumMod val="50000"/>
                  </a:srgbClr>
                </a:solidFill>
                <a:latin typeface="微软雅黑" charset="0"/>
                <a:ea typeface="微软雅黑" charset="0"/>
              </a:rPr>
              <a:t> </a:t>
            </a:r>
            <a:endParaRPr lang="en-US" altLang="zh-CN" sz="1400" b="1" dirty="0">
              <a:solidFill>
                <a:srgbClr val="FFFFFF">
                  <a:lumMod val="50000"/>
                </a:srgbClr>
              </a:solidFill>
              <a:latin typeface="微软雅黑" charset="0"/>
              <a:ea typeface="微软雅黑" charset="0"/>
            </a:endParaRPr>
          </a:p>
          <a:p>
            <a:pPr>
              <a:lnSpc>
                <a:spcPct val="130000"/>
              </a:lnSpc>
            </a:pPr>
            <a:r>
              <a:rPr lang="en-US" altLang="zh-CN" sz="1400" b="1" dirty="0" err="1">
                <a:solidFill>
                  <a:srgbClr val="FFFFFF">
                    <a:lumMod val="50000"/>
                  </a:srgbClr>
                </a:solidFill>
                <a:latin typeface="微软雅黑" charset="0"/>
                <a:ea typeface="微软雅黑" charset="0"/>
              </a:rPr>
              <a:t>min_samples_split</a:t>
            </a:r>
            <a:r>
              <a:rPr lang="zh-CN" altLang="en-US" sz="1400" b="1" dirty="0">
                <a:solidFill>
                  <a:srgbClr val="FFFFFF">
                    <a:lumMod val="50000"/>
                  </a:srgbClr>
                </a:solidFill>
                <a:latin typeface="微软雅黑" charset="0"/>
                <a:ea typeface="微软雅黑" charset="0"/>
              </a:rPr>
              <a:t>（一个结点允许分裂的最小样本数</a:t>
            </a:r>
            <a:r>
              <a:rPr lang="zh-CN" altLang="en-US" sz="1400" b="1" dirty="0" smtClean="0">
                <a:solidFill>
                  <a:srgbClr val="FFFFFF">
                    <a:lumMod val="50000"/>
                  </a:srgbClr>
                </a:solidFill>
                <a:latin typeface="微软雅黑" charset="0"/>
                <a:ea typeface="微软雅黑" charset="0"/>
              </a:rPr>
              <a:t>）</a:t>
            </a:r>
            <a:endParaRPr lang="en-US" altLang="zh-CN" sz="1400" b="1" dirty="0" smtClean="0">
              <a:solidFill>
                <a:srgbClr val="FFFFFF">
                  <a:lumMod val="50000"/>
                </a:srgbClr>
              </a:solidFill>
              <a:latin typeface="微软雅黑" charset="0"/>
              <a:ea typeface="微软雅黑" charset="0"/>
            </a:endParaRPr>
          </a:p>
        </p:txBody>
      </p:sp>
      <p:sp>
        <p:nvSpPr>
          <p:cNvPr id="39" name="矩形 38"/>
          <p:cNvSpPr/>
          <p:nvPr/>
        </p:nvSpPr>
        <p:spPr>
          <a:xfrm>
            <a:off x="3954654" y="3764672"/>
            <a:ext cx="1656415" cy="307777"/>
          </a:xfrm>
          <a:prstGeom prst="rect">
            <a:avLst/>
          </a:prstGeom>
        </p:spPr>
        <p:txBody>
          <a:bodyPr wrap="none">
            <a:spAutoFit/>
          </a:bodyPr>
          <a:lstStyle/>
          <a:p>
            <a:r>
              <a:rPr lang="zh-CN" altLang="en-US" sz="1400" b="1" dirty="0" smtClean="0">
                <a:solidFill>
                  <a:srgbClr val="000000"/>
                </a:solidFill>
                <a:latin typeface="Segoe UI"/>
                <a:ea typeface="微软雅黑"/>
              </a:rPr>
              <a:t>调节</a:t>
            </a:r>
            <a:r>
              <a:rPr lang="en-US" altLang="zh-CN" sz="1400" b="1" dirty="0" err="1" smtClean="0">
                <a:solidFill>
                  <a:srgbClr val="000000"/>
                </a:solidFill>
                <a:latin typeface="Segoe UI"/>
                <a:ea typeface="微软雅黑"/>
              </a:rPr>
              <a:t>sample_weight</a:t>
            </a:r>
            <a:endParaRPr lang="zh-CN" altLang="en-US" sz="1400" b="1" dirty="0">
              <a:solidFill>
                <a:srgbClr val="000000"/>
              </a:solidFill>
              <a:latin typeface="Segoe UI"/>
              <a:ea typeface="微软雅黑"/>
            </a:endParaRPr>
          </a:p>
        </p:txBody>
      </p:sp>
      <p:sp>
        <p:nvSpPr>
          <p:cNvPr id="40" name="矩形 39"/>
          <p:cNvSpPr/>
          <p:nvPr/>
        </p:nvSpPr>
        <p:spPr>
          <a:xfrm>
            <a:off x="3467929" y="3958397"/>
            <a:ext cx="2594406" cy="951158"/>
          </a:xfrm>
          <a:prstGeom prst="rect">
            <a:avLst/>
          </a:prstGeom>
        </p:spPr>
        <p:txBody>
          <a:bodyPr wrap="square">
            <a:spAutoFit/>
          </a:bodyPr>
          <a:lstStyle/>
          <a:p>
            <a:pPr algn="just">
              <a:lnSpc>
                <a:spcPct val="130000"/>
              </a:lnSpc>
            </a:pPr>
            <a:r>
              <a:rPr lang="zh-CN" altLang="en-US" sz="1100" dirty="0">
                <a:solidFill>
                  <a:srgbClr val="FFFFFF">
                    <a:lumMod val="50000"/>
                  </a:srgbClr>
                </a:solidFill>
                <a:latin typeface="微软雅黑" charset="0"/>
                <a:ea typeface="微软雅黑" charset="0"/>
              </a:rPr>
              <a:t>在使用默认参数的情况下调节不同类别样本的权重，比如将不同类别权重设置为</a:t>
            </a:r>
            <a:r>
              <a:rPr lang="en-US" altLang="zh-CN" sz="1100" dirty="0">
                <a:solidFill>
                  <a:srgbClr val="FFFFFF">
                    <a:lumMod val="50000"/>
                  </a:srgbClr>
                </a:solidFill>
                <a:latin typeface="微软雅黑" charset="0"/>
                <a:ea typeface="微软雅黑" charset="0"/>
              </a:rPr>
              <a:t>1:40:50:90</a:t>
            </a:r>
            <a:endParaRPr lang="zh-CN" altLang="en-US" sz="1100" dirty="0">
              <a:solidFill>
                <a:srgbClr val="FFFFFF">
                  <a:lumMod val="50000"/>
                </a:srgbClr>
              </a:solidFill>
              <a:latin typeface="微软雅黑" charset="0"/>
              <a:ea typeface="微软雅黑" charset="0"/>
            </a:endParaRPr>
          </a:p>
          <a:p>
            <a:pPr algn="just">
              <a:lnSpc>
                <a:spcPct val="130000"/>
              </a:lnSpc>
            </a:pPr>
            <a:endParaRPr lang="zh-CN" altLang="en-US" sz="1100" dirty="0">
              <a:solidFill>
                <a:srgbClr val="FFFFFF">
                  <a:lumMod val="50000"/>
                </a:srgbClr>
              </a:solidFill>
              <a:latin typeface="微软雅黑" charset="0"/>
              <a:ea typeface="微软雅黑" charset="0"/>
            </a:endParaRPr>
          </a:p>
        </p:txBody>
      </p:sp>
      <p:sp>
        <p:nvSpPr>
          <p:cNvPr id="41" name="矩形 40"/>
          <p:cNvSpPr/>
          <p:nvPr/>
        </p:nvSpPr>
        <p:spPr>
          <a:xfrm>
            <a:off x="7035785" y="3731992"/>
            <a:ext cx="1500475" cy="307777"/>
          </a:xfrm>
          <a:prstGeom prst="rect">
            <a:avLst/>
          </a:prstGeom>
        </p:spPr>
        <p:txBody>
          <a:bodyPr wrap="none">
            <a:spAutoFit/>
          </a:bodyPr>
          <a:lstStyle/>
          <a:p>
            <a:r>
              <a:rPr lang="zh-CN" altLang="en-US" sz="1400" b="1" dirty="0" smtClean="0">
                <a:solidFill>
                  <a:srgbClr val="000000"/>
                </a:solidFill>
                <a:latin typeface="Segoe UI"/>
                <a:ea typeface="微软雅黑"/>
              </a:rPr>
              <a:t>调节</a:t>
            </a:r>
            <a:r>
              <a:rPr lang="en-US" altLang="zh-CN" sz="1400" b="1" dirty="0" err="1" smtClean="0">
                <a:solidFill>
                  <a:srgbClr val="000000"/>
                </a:solidFill>
                <a:latin typeface="Segoe UI"/>
                <a:ea typeface="微软雅黑"/>
              </a:rPr>
              <a:t>n_estimators</a:t>
            </a:r>
            <a:endParaRPr lang="zh-CN" altLang="en-US" sz="1400" b="1" dirty="0">
              <a:solidFill>
                <a:srgbClr val="000000"/>
              </a:solidFill>
              <a:latin typeface="Segoe UI"/>
              <a:ea typeface="微软雅黑"/>
            </a:endParaRPr>
          </a:p>
        </p:txBody>
      </p:sp>
      <p:sp>
        <p:nvSpPr>
          <p:cNvPr id="42" name="矩形 41"/>
          <p:cNvSpPr/>
          <p:nvPr/>
        </p:nvSpPr>
        <p:spPr>
          <a:xfrm>
            <a:off x="6549060" y="3976516"/>
            <a:ext cx="2594406" cy="511037"/>
          </a:xfrm>
          <a:prstGeom prst="rect">
            <a:avLst/>
          </a:prstGeom>
        </p:spPr>
        <p:txBody>
          <a:bodyPr wrap="square">
            <a:spAutoFit/>
          </a:bodyPr>
          <a:lstStyle/>
          <a:p>
            <a:pPr algn="just">
              <a:lnSpc>
                <a:spcPct val="130000"/>
              </a:lnSpc>
            </a:pPr>
            <a:r>
              <a:rPr lang="zh-CN" altLang="en-US" sz="1100" dirty="0" smtClean="0">
                <a:solidFill>
                  <a:srgbClr val="FFFFFF">
                    <a:lumMod val="50000"/>
                  </a:srgbClr>
                </a:solidFill>
                <a:latin typeface="微软雅黑" charset="0"/>
                <a:ea typeface="微软雅黑" charset="0"/>
              </a:rPr>
              <a:t>调节</a:t>
            </a:r>
            <a:r>
              <a:rPr lang="en-US" altLang="zh-CN" sz="1100" dirty="0" err="1" smtClean="0">
                <a:solidFill>
                  <a:srgbClr val="FFFFFF">
                    <a:lumMod val="50000"/>
                  </a:srgbClr>
                </a:solidFill>
                <a:latin typeface="微软雅黑" charset="0"/>
                <a:ea typeface="微软雅黑" charset="0"/>
              </a:rPr>
              <a:t>n_estimators</a:t>
            </a:r>
            <a:r>
              <a:rPr lang="zh-CN" altLang="en-US" sz="1100" dirty="0" smtClean="0">
                <a:solidFill>
                  <a:srgbClr val="FFFFFF">
                    <a:lumMod val="50000"/>
                  </a:srgbClr>
                </a:solidFill>
                <a:latin typeface="微软雅黑" charset="0"/>
                <a:ea typeface="微软雅黑" charset="0"/>
              </a:rPr>
              <a:t>使得模型达到一个较好的准确率</a:t>
            </a:r>
            <a:endParaRPr lang="zh-CN" altLang="en-US" sz="1100" dirty="0">
              <a:solidFill>
                <a:srgbClr val="FFFFFF">
                  <a:lumMod val="50000"/>
                </a:srgbClr>
              </a:solidFill>
              <a:latin typeface="微软雅黑" charset="0"/>
              <a:ea typeface="微软雅黑" charset="0"/>
            </a:endParaRPr>
          </a:p>
        </p:txBody>
      </p:sp>
      <p:sp>
        <p:nvSpPr>
          <p:cNvPr id="49" name="矩形 48"/>
          <p:cNvSpPr/>
          <p:nvPr/>
        </p:nvSpPr>
        <p:spPr>
          <a:xfrm>
            <a:off x="9771682" y="3747586"/>
            <a:ext cx="1593000" cy="523220"/>
          </a:xfrm>
          <a:prstGeom prst="rect">
            <a:avLst/>
          </a:prstGeom>
        </p:spPr>
        <p:txBody>
          <a:bodyPr wrap="none">
            <a:spAutoFit/>
          </a:bodyPr>
          <a:lstStyle/>
          <a:p>
            <a:r>
              <a:rPr lang="zh-CN" altLang="en-US" sz="1400" b="1" dirty="0">
                <a:solidFill>
                  <a:srgbClr val="000000"/>
                </a:solidFill>
                <a:latin typeface="Segoe UI"/>
                <a:ea typeface="微软雅黑"/>
              </a:rPr>
              <a:t>调节</a:t>
            </a:r>
            <a:r>
              <a:rPr lang="en-US" altLang="zh-CN" sz="1400" b="1" dirty="0" err="1">
                <a:solidFill>
                  <a:srgbClr val="000000"/>
                </a:solidFill>
                <a:latin typeface="Segoe UI"/>
                <a:ea typeface="微软雅黑"/>
              </a:rPr>
              <a:t>max_depth</a:t>
            </a:r>
            <a:r>
              <a:rPr lang="en-US" altLang="zh-CN" sz="1400" b="1" dirty="0">
                <a:solidFill>
                  <a:srgbClr val="000000"/>
                </a:solidFill>
                <a:latin typeface="Segoe UI"/>
                <a:ea typeface="微软雅黑"/>
              </a:rPr>
              <a:t> </a:t>
            </a:r>
            <a:r>
              <a:rPr lang="zh-CN" altLang="en-US" sz="1400" b="1" dirty="0" smtClean="0">
                <a:solidFill>
                  <a:srgbClr val="000000"/>
                </a:solidFill>
                <a:latin typeface="Segoe UI"/>
                <a:ea typeface="微软雅黑"/>
              </a:rPr>
              <a:t>和</a:t>
            </a:r>
            <a:endParaRPr lang="en-US" altLang="zh-CN" sz="1400" b="1" dirty="0" smtClean="0">
              <a:solidFill>
                <a:srgbClr val="000000"/>
              </a:solidFill>
              <a:latin typeface="Segoe UI"/>
              <a:ea typeface="微软雅黑"/>
            </a:endParaRPr>
          </a:p>
          <a:p>
            <a:r>
              <a:rPr lang="en-US" altLang="zh-CN" sz="1400" b="1" dirty="0" err="1" smtClean="0">
                <a:solidFill>
                  <a:srgbClr val="000000"/>
                </a:solidFill>
                <a:latin typeface="Segoe UI"/>
                <a:ea typeface="微软雅黑"/>
              </a:rPr>
              <a:t>min_samples_leaf</a:t>
            </a:r>
            <a:endParaRPr lang="zh-CN" altLang="en-US" sz="1400" b="1" dirty="0">
              <a:solidFill>
                <a:srgbClr val="000000"/>
              </a:solidFill>
              <a:latin typeface="Segoe UI"/>
              <a:ea typeface="微软雅黑"/>
            </a:endParaRPr>
          </a:p>
        </p:txBody>
      </p:sp>
      <p:sp>
        <p:nvSpPr>
          <p:cNvPr id="50" name="矩形 49"/>
          <p:cNvSpPr/>
          <p:nvPr/>
        </p:nvSpPr>
        <p:spPr>
          <a:xfrm>
            <a:off x="9429382" y="4313238"/>
            <a:ext cx="2594406" cy="1192634"/>
          </a:xfrm>
          <a:prstGeom prst="rect">
            <a:avLst/>
          </a:prstGeom>
        </p:spPr>
        <p:txBody>
          <a:bodyPr wrap="square">
            <a:spAutoFit/>
          </a:bodyPr>
          <a:lstStyle/>
          <a:p>
            <a:pPr algn="just">
              <a:lnSpc>
                <a:spcPct val="130000"/>
              </a:lnSpc>
            </a:pPr>
            <a:r>
              <a:rPr lang="zh-CN" altLang="en-US" sz="1100" dirty="0">
                <a:solidFill>
                  <a:srgbClr val="FFFFFF">
                    <a:lumMod val="50000"/>
                  </a:srgbClr>
                </a:solidFill>
                <a:latin typeface="微软雅黑" charset="0"/>
                <a:ea typeface="微软雅黑" charset="0"/>
              </a:rPr>
              <a:t>使用网格法调整以上两个参数</a:t>
            </a:r>
            <a:r>
              <a:rPr lang="en-US" altLang="zh-CN" sz="1100" dirty="0">
                <a:solidFill>
                  <a:srgbClr val="FFFFFF">
                    <a:lumMod val="50000"/>
                  </a:srgbClr>
                </a:solidFill>
                <a:latin typeface="微软雅黑" charset="0"/>
                <a:ea typeface="微软雅黑" charset="0"/>
              </a:rPr>
              <a:t>,</a:t>
            </a:r>
          </a:p>
          <a:p>
            <a:pPr algn="just">
              <a:lnSpc>
                <a:spcPct val="130000"/>
              </a:lnSpc>
            </a:pPr>
            <a:r>
              <a:rPr lang="zh-CN" altLang="en-US" sz="1100" dirty="0">
                <a:solidFill>
                  <a:srgbClr val="FFFFFF">
                    <a:lumMod val="50000"/>
                  </a:srgbClr>
                </a:solidFill>
                <a:latin typeface="微软雅黑" charset="0"/>
                <a:ea typeface="微软雅黑" charset="0"/>
              </a:rPr>
              <a:t>实际上</a:t>
            </a:r>
            <a:r>
              <a:rPr lang="en-US" altLang="zh-CN" sz="1100" dirty="0" err="1">
                <a:solidFill>
                  <a:srgbClr val="FFFFFF">
                    <a:lumMod val="50000"/>
                  </a:srgbClr>
                </a:solidFill>
                <a:latin typeface="微软雅黑" charset="0"/>
                <a:ea typeface="微软雅黑" charset="0"/>
              </a:rPr>
              <a:t>min_samples_leaf</a:t>
            </a:r>
            <a:endParaRPr lang="en-US" altLang="zh-CN" sz="1100" dirty="0">
              <a:solidFill>
                <a:srgbClr val="FFFFFF">
                  <a:lumMod val="50000"/>
                </a:srgbClr>
              </a:solidFill>
              <a:latin typeface="微软雅黑" charset="0"/>
              <a:ea typeface="微软雅黑" charset="0"/>
            </a:endParaRPr>
          </a:p>
          <a:p>
            <a:pPr algn="just">
              <a:lnSpc>
                <a:spcPct val="130000"/>
              </a:lnSpc>
            </a:pPr>
            <a:r>
              <a:rPr lang="zh-CN" altLang="en-US" sz="1100" dirty="0">
                <a:solidFill>
                  <a:srgbClr val="FFFFFF">
                    <a:lumMod val="50000"/>
                  </a:srgbClr>
                </a:solidFill>
                <a:latin typeface="微软雅黑" charset="0"/>
                <a:ea typeface="微软雅黑" charset="0"/>
              </a:rPr>
              <a:t>和</a:t>
            </a:r>
            <a:r>
              <a:rPr lang="en-US" altLang="zh-CN" sz="1100" dirty="0" err="1">
                <a:solidFill>
                  <a:srgbClr val="FFFFFF">
                    <a:lumMod val="50000"/>
                  </a:srgbClr>
                </a:solidFill>
                <a:latin typeface="微软雅黑" charset="0"/>
                <a:ea typeface="微软雅黑" charset="0"/>
              </a:rPr>
              <a:t>min_samples_split</a:t>
            </a:r>
            <a:r>
              <a:rPr lang="zh-CN" altLang="en-US" sz="1100" dirty="0">
                <a:solidFill>
                  <a:srgbClr val="FFFFFF">
                    <a:lumMod val="50000"/>
                  </a:srgbClr>
                </a:solidFill>
                <a:latin typeface="微软雅黑" charset="0"/>
                <a:ea typeface="微软雅黑" charset="0"/>
              </a:rPr>
              <a:t>起到的作用相同，都是防止过拟合，这两个的顺序可以</a:t>
            </a:r>
            <a:r>
              <a:rPr lang="zh-CN" altLang="en-US" sz="1100" dirty="0" smtClean="0">
                <a:solidFill>
                  <a:srgbClr val="FFFFFF">
                    <a:lumMod val="50000"/>
                  </a:srgbClr>
                </a:solidFill>
                <a:latin typeface="微软雅黑" charset="0"/>
                <a:ea typeface="微软雅黑" charset="0"/>
              </a:rPr>
              <a:t>调换</a:t>
            </a:r>
            <a:endParaRPr lang="zh-CN" altLang="en-US" sz="1100" dirty="0">
              <a:solidFill>
                <a:srgbClr val="FFFFFF">
                  <a:lumMod val="50000"/>
                </a:srgbClr>
              </a:solidFill>
              <a:latin typeface="微软雅黑" charset="0"/>
              <a:ea typeface="微软雅黑" charset="0"/>
            </a:endParaRPr>
          </a:p>
        </p:txBody>
      </p:sp>
      <p:sp>
        <p:nvSpPr>
          <p:cNvPr id="51" name="矩形 50"/>
          <p:cNvSpPr/>
          <p:nvPr/>
        </p:nvSpPr>
        <p:spPr>
          <a:xfrm>
            <a:off x="9770306" y="6019877"/>
            <a:ext cx="1907895" cy="307777"/>
          </a:xfrm>
          <a:prstGeom prst="rect">
            <a:avLst/>
          </a:prstGeom>
        </p:spPr>
        <p:txBody>
          <a:bodyPr wrap="none">
            <a:spAutoFit/>
          </a:bodyPr>
          <a:lstStyle/>
          <a:p>
            <a:r>
              <a:rPr lang="zh-CN" altLang="en-US" sz="1400" b="1" dirty="0" smtClean="0">
                <a:solidFill>
                  <a:srgbClr val="000000"/>
                </a:solidFill>
                <a:latin typeface="Segoe UI"/>
                <a:ea typeface="微软雅黑"/>
              </a:rPr>
              <a:t>调节</a:t>
            </a:r>
            <a:r>
              <a:rPr lang="en-US" altLang="zh-CN" sz="1400" b="1" dirty="0" err="1" smtClean="0">
                <a:solidFill>
                  <a:srgbClr val="000000"/>
                </a:solidFill>
                <a:latin typeface="Segoe UI"/>
                <a:ea typeface="微软雅黑"/>
              </a:rPr>
              <a:t>min_samples_split</a:t>
            </a:r>
            <a:endParaRPr lang="en-US" altLang="zh-CN" sz="1400" b="1" dirty="0" smtClean="0">
              <a:solidFill>
                <a:srgbClr val="000000"/>
              </a:solidFill>
              <a:latin typeface="Segoe UI"/>
              <a:ea typeface="微软雅黑"/>
            </a:endParaRPr>
          </a:p>
        </p:txBody>
      </p:sp>
      <p:sp>
        <p:nvSpPr>
          <p:cNvPr id="53" name="矩形 52"/>
          <p:cNvSpPr/>
          <p:nvPr/>
        </p:nvSpPr>
        <p:spPr>
          <a:xfrm>
            <a:off x="6740405" y="5953996"/>
            <a:ext cx="1580689" cy="307777"/>
          </a:xfrm>
          <a:prstGeom prst="rect">
            <a:avLst/>
          </a:prstGeom>
        </p:spPr>
        <p:txBody>
          <a:bodyPr wrap="none">
            <a:spAutoFit/>
          </a:bodyPr>
          <a:lstStyle/>
          <a:p>
            <a:r>
              <a:rPr lang="zh-CN" altLang="en-US" sz="1400" b="1" dirty="0" smtClean="0">
                <a:solidFill>
                  <a:srgbClr val="000000"/>
                </a:solidFill>
                <a:latin typeface="Segoe UI"/>
                <a:ea typeface="微软雅黑"/>
              </a:rPr>
              <a:t>调节</a:t>
            </a:r>
            <a:r>
              <a:rPr lang="en-US" altLang="zh-CN" sz="1400" b="1" dirty="0" err="1" smtClean="0">
                <a:solidFill>
                  <a:srgbClr val="000000"/>
                </a:solidFill>
                <a:latin typeface="Segoe UI"/>
                <a:ea typeface="微软雅黑"/>
              </a:rPr>
              <a:t>max_features</a:t>
            </a:r>
            <a:r>
              <a:rPr lang="en-US" altLang="zh-CN" sz="1400" b="1" dirty="0" smtClean="0">
                <a:solidFill>
                  <a:srgbClr val="000000"/>
                </a:solidFill>
                <a:latin typeface="Segoe UI"/>
                <a:ea typeface="微软雅黑"/>
              </a:rPr>
              <a:t> </a:t>
            </a:r>
          </a:p>
        </p:txBody>
      </p:sp>
      <p:sp>
        <p:nvSpPr>
          <p:cNvPr id="55" name="矩形 54"/>
          <p:cNvSpPr/>
          <p:nvPr/>
        </p:nvSpPr>
        <p:spPr>
          <a:xfrm>
            <a:off x="3795754" y="5922478"/>
            <a:ext cx="1702133" cy="523220"/>
          </a:xfrm>
          <a:prstGeom prst="rect">
            <a:avLst/>
          </a:prstGeom>
        </p:spPr>
        <p:txBody>
          <a:bodyPr wrap="none">
            <a:spAutoFit/>
          </a:bodyPr>
          <a:lstStyle/>
          <a:p>
            <a:r>
              <a:rPr lang="zh-CN" altLang="en-US" sz="1400" b="1" dirty="0" smtClean="0">
                <a:solidFill>
                  <a:srgbClr val="000000"/>
                </a:solidFill>
                <a:latin typeface="Segoe UI"/>
                <a:ea typeface="微软雅黑"/>
              </a:rPr>
              <a:t>调节</a:t>
            </a:r>
            <a:r>
              <a:rPr lang="en-US" altLang="zh-CN" sz="1400" b="1" dirty="0" err="1" smtClean="0">
                <a:solidFill>
                  <a:srgbClr val="000000"/>
                </a:solidFill>
                <a:latin typeface="Segoe UI"/>
                <a:ea typeface="微软雅黑"/>
              </a:rPr>
              <a:t>learning_rate</a:t>
            </a:r>
            <a:r>
              <a:rPr lang="zh-CN" altLang="en-US" sz="1400" b="1" dirty="0" smtClean="0">
                <a:solidFill>
                  <a:srgbClr val="000000"/>
                </a:solidFill>
                <a:latin typeface="Segoe UI"/>
                <a:ea typeface="微软雅黑"/>
              </a:rPr>
              <a:t>和</a:t>
            </a:r>
            <a:endParaRPr lang="en-US" altLang="zh-CN" sz="1400" b="1" dirty="0" smtClean="0">
              <a:solidFill>
                <a:srgbClr val="000000"/>
              </a:solidFill>
              <a:latin typeface="Segoe UI"/>
              <a:ea typeface="微软雅黑"/>
            </a:endParaRPr>
          </a:p>
          <a:p>
            <a:r>
              <a:rPr lang="en-US" altLang="zh-CN" sz="1400" b="1" dirty="0" err="1" smtClean="0">
                <a:solidFill>
                  <a:srgbClr val="000000"/>
                </a:solidFill>
                <a:latin typeface="Segoe UI"/>
                <a:ea typeface="微软雅黑"/>
              </a:rPr>
              <a:t>n_estimators</a:t>
            </a:r>
            <a:endParaRPr lang="zh-CN" altLang="en-US" sz="1400" b="1" dirty="0">
              <a:solidFill>
                <a:srgbClr val="000000"/>
              </a:solidFill>
              <a:latin typeface="Segoe UI"/>
              <a:ea typeface="微软雅黑"/>
            </a:endParaRPr>
          </a:p>
        </p:txBody>
      </p:sp>
      <p:sp>
        <p:nvSpPr>
          <p:cNvPr id="56" name="矩形 55"/>
          <p:cNvSpPr/>
          <p:nvPr/>
        </p:nvSpPr>
        <p:spPr>
          <a:xfrm>
            <a:off x="3604409" y="6417634"/>
            <a:ext cx="2594406" cy="312393"/>
          </a:xfrm>
          <a:prstGeom prst="rect">
            <a:avLst/>
          </a:prstGeom>
        </p:spPr>
        <p:txBody>
          <a:bodyPr wrap="square">
            <a:spAutoFit/>
          </a:bodyPr>
          <a:lstStyle/>
          <a:p>
            <a:pPr algn="just">
              <a:lnSpc>
                <a:spcPct val="130000"/>
              </a:lnSpc>
            </a:pPr>
            <a:r>
              <a:rPr lang="zh-CN" altLang="en-US" sz="1100" dirty="0" smtClean="0">
                <a:solidFill>
                  <a:srgbClr val="FFFFFF">
                    <a:lumMod val="50000"/>
                  </a:srgbClr>
                </a:solidFill>
                <a:latin typeface="微软雅黑" charset="0"/>
                <a:ea typeface="微软雅黑" charset="0"/>
              </a:rPr>
              <a:t>使用网格法调整以上两个参数</a:t>
            </a:r>
            <a:endParaRPr lang="en-US" altLang="zh-CN" sz="1100" dirty="0" smtClean="0">
              <a:solidFill>
                <a:srgbClr val="FFFFFF">
                  <a:lumMod val="50000"/>
                </a:srgbClr>
              </a:solidFill>
              <a:latin typeface="微软雅黑" charset="0"/>
              <a:ea typeface="微软雅黑" charset="0"/>
            </a:endParaRPr>
          </a:p>
        </p:txBody>
      </p:sp>
      <p:sp>
        <p:nvSpPr>
          <p:cNvPr id="3" name="右箭头 2"/>
          <p:cNvSpPr/>
          <p:nvPr/>
        </p:nvSpPr>
        <p:spPr>
          <a:xfrm>
            <a:off x="6062335" y="3976516"/>
            <a:ext cx="486725" cy="29429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zh-CN" altLang="en-US" sz="1200" dirty="0">
              <a:latin typeface="微软雅黑" panose="020B0503020204020204" pitchFamily="34" charset="-122"/>
              <a:ea typeface="微软雅黑" panose="020B0503020204020204" pitchFamily="34" charset="-122"/>
            </a:endParaRPr>
          </a:p>
        </p:txBody>
      </p:sp>
      <p:sp>
        <p:nvSpPr>
          <p:cNvPr id="16" name="右箭头 15"/>
          <p:cNvSpPr/>
          <p:nvPr/>
        </p:nvSpPr>
        <p:spPr>
          <a:xfrm>
            <a:off x="9186020" y="3948452"/>
            <a:ext cx="486725" cy="29429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zh-CN" altLang="en-US" sz="1200" dirty="0">
              <a:latin typeface="微软雅黑" panose="020B0503020204020204" pitchFamily="34" charset="-122"/>
              <a:ea typeface="微软雅黑" panose="020B0503020204020204" pitchFamily="34" charset="-122"/>
            </a:endParaRPr>
          </a:p>
        </p:txBody>
      </p:sp>
      <p:sp>
        <p:nvSpPr>
          <p:cNvPr id="17" name="右箭头 16"/>
          <p:cNvSpPr/>
          <p:nvPr/>
        </p:nvSpPr>
        <p:spPr>
          <a:xfrm rot="5400000">
            <a:off x="10602565" y="5484209"/>
            <a:ext cx="486725" cy="29429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zh-CN" altLang="en-US" sz="1200" dirty="0">
              <a:latin typeface="微软雅黑" panose="020B0503020204020204" pitchFamily="34" charset="-122"/>
              <a:ea typeface="微软雅黑" panose="020B0503020204020204" pitchFamily="34" charset="-122"/>
            </a:endParaRPr>
          </a:p>
        </p:txBody>
      </p:sp>
      <p:sp>
        <p:nvSpPr>
          <p:cNvPr id="18" name="右箭头 17"/>
          <p:cNvSpPr/>
          <p:nvPr/>
        </p:nvSpPr>
        <p:spPr>
          <a:xfrm rot="10800000">
            <a:off x="8798857" y="6018696"/>
            <a:ext cx="486725" cy="29429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zh-CN" altLang="en-US" sz="1200" dirty="0">
              <a:latin typeface="微软雅黑" panose="020B0503020204020204" pitchFamily="34" charset="-122"/>
              <a:ea typeface="微软雅黑" panose="020B0503020204020204" pitchFamily="34" charset="-122"/>
            </a:endParaRPr>
          </a:p>
        </p:txBody>
      </p:sp>
      <p:sp>
        <p:nvSpPr>
          <p:cNvPr id="19" name="右箭头 18"/>
          <p:cNvSpPr/>
          <p:nvPr/>
        </p:nvSpPr>
        <p:spPr>
          <a:xfrm rot="10800000">
            <a:off x="5818972" y="6018697"/>
            <a:ext cx="486725" cy="29429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zh-CN" altLang="en-US" sz="1200" dirty="0">
              <a:latin typeface="微软雅黑" panose="020B0503020204020204" pitchFamily="34" charset="-122"/>
              <a:ea typeface="微软雅黑" panose="020B0503020204020204" pitchFamily="34" charset="-122"/>
            </a:endParaRPr>
          </a:p>
        </p:txBody>
      </p:sp>
      <p:sp>
        <p:nvSpPr>
          <p:cNvPr id="21" name="文本占位符 1"/>
          <p:cNvSpPr>
            <a:spLocks noGrp="1"/>
          </p:cNvSpPr>
          <p:nvPr>
            <p:ph type="body" sz="quarter" idx="10"/>
          </p:nvPr>
        </p:nvSpPr>
        <p:spPr>
          <a:xfrm>
            <a:off x="-6373897" y="121156"/>
            <a:ext cx="18366605" cy="389467"/>
          </a:xfrm>
        </p:spPr>
        <p:txBody>
          <a:bodyPr/>
          <a:lstStyle/>
          <a:p>
            <a:r>
              <a:rPr kumimoji="1" lang="en-US" altLang="zh-CN" dirty="0"/>
              <a:t>PART</a:t>
            </a:r>
            <a:r>
              <a:rPr kumimoji="1" lang="zh-CN" altLang="en-US" dirty="0"/>
              <a:t> </a:t>
            </a:r>
            <a:r>
              <a:rPr kumimoji="1" lang="en-US" altLang="zh-CN" dirty="0" smtClean="0"/>
              <a:t>THREE</a:t>
            </a:r>
            <a:r>
              <a:rPr kumimoji="1" lang="zh-CN" altLang="en-US" dirty="0" smtClean="0"/>
              <a:t> 模型构建</a:t>
            </a:r>
            <a:endParaRPr kumimoji="1" lang="zh-CN" altLang="en-US" dirty="0"/>
          </a:p>
        </p:txBody>
      </p:sp>
      <p:sp>
        <p:nvSpPr>
          <p:cNvPr id="20" name="矩形 19"/>
          <p:cNvSpPr/>
          <p:nvPr/>
        </p:nvSpPr>
        <p:spPr>
          <a:xfrm>
            <a:off x="3953574" y="454968"/>
            <a:ext cx="2516266" cy="523220"/>
          </a:xfrm>
          <a:prstGeom prst="rect">
            <a:avLst/>
          </a:prstGeom>
        </p:spPr>
        <p:txBody>
          <a:bodyPr wrap="none">
            <a:spAutoFit/>
          </a:bodyPr>
          <a:lstStyle/>
          <a:p>
            <a:r>
              <a:rPr lang="en-US" altLang="zh-CN" sz="2800" b="1" dirty="0" smtClean="0">
                <a:solidFill>
                  <a:srgbClr val="000000"/>
                </a:solidFill>
                <a:latin typeface="Segoe UI"/>
                <a:ea typeface="微软雅黑"/>
              </a:rPr>
              <a:t>GBDT</a:t>
            </a:r>
            <a:r>
              <a:rPr lang="zh-CN" altLang="en-US" sz="2800" b="1" dirty="0" smtClean="0">
                <a:solidFill>
                  <a:srgbClr val="000000"/>
                </a:solidFill>
                <a:latin typeface="Segoe UI"/>
                <a:ea typeface="微软雅黑"/>
              </a:rPr>
              <a:t> 调参实例</a:t>
            </a:r>
            <a:endParaRPr lang="zh-CN" altLang="en-US" sz="2800" b="1" dirty="0">
              <a:solidFill>
                <a:srgbClr val="000000"/>
              </a:solidFill>
              <a:latin typeface="Segoe UI"/>
              <a:ea typeface="微软雅黑"/>
            </a:endParaRPr>
          </a:p>
        </p:txBody>
      </p:sp>
    </p:spTree>
    <p:extLst>
      <p:ext uri="{BB962C8B-B14F-4D97-AF65-F5344CB8AC3E}">
        <p14:creationId xmlns:p14="http://schemas.microsoft.com/office/powerpoint/2010/main" val="663398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953574" y="454968"/>
            <a:ext cx="2516266" cy="523220"/>
          </a:xfrm>
          <a:prstGeom prst="rect">
            <a:avLst/>
          </a:prstGeom>
        </p:spPr>
        <p:txBody>
          <a:bodyPr wrap="none">
            <a:spAutoFit/>
          </a:bodyPr>
          <a:lstStyle/>
          <a:p>
            <a:r>
              <a:rPr lang="en-US" altLang="zh-CN" sz="2800" b="1" dirty="0" smtClean="0">
                <a:solidFill>
                  <a:srgbClr val="000000"/>
                </a:solidFill>
                <a:latin typeface="Segoe UI"/>
                <a:ea typeface="微软雅黑"/>
              </a:rPr>
              <a:t>GBDT</a:t>
            </a:r>
            <a:r>
              <a:rPr lang="zh-CN" altLang="en-US" sz="2800" b="1" dirty="0" smtClean="0">
                <a:solidFill>
                  <a:srgbClr val="000000"/>
                </a:solidFill>
                <a:latin typeface="Segoe UI"/>
                <a:ea typeface="微软雅黑"/>
              </a:rPr>
              <a:t> 调参实例</a:t>
            </a:r>
            <a:endParaRPr lang="zh-CN" altLang="en-US" sz="2800" b="1" dirty="0">
              <a:solidFill>
                <a:srgbClr val="000000"/>
              </a:solidFill>
              <a:latin typeface="Segoe UI"/>
              <a:ea typeface="微软雅黑"/>
            </a:endParaRPr>
          </a:p>
        </p:txBody>
      </p:sp>
      <p:sp>
        <p:nvSpPr>
          <p:cNvPr id="6" name="文本占位符 1"/>
          <p:cNvSpPr>
            <a:spLocks noGrp="1"/>
          </p:cNvSpPr>
          <p:nvPr>
            <p:ph type="body" sz="quarter" idx="10"/>
          </p:nvPr>
        </p:nvSpPr>
        <p:spPr>
          <a:xfrm>
            <a:off x="87200" y="121156"/>
            <a:ext cx="3303395" cy="389467"/>
          </a:xfrm>
        </p:spPr>
        <p:txBody>
          <a:bodyPr/>
          <a:lstStyle/>
          <a:p>
            <a:r>
              <a:rPr kumimoji="1" lang="en-US" altLang="zh-CN" dirty="0"/>
              <a:t>PART</a:t>
            </a:r>
            <a:r>
              <a:rPr kumimoji="1" lang="zh-CN" altLang="en-US" dirty="0"/>
              <a:t> </a:t>
            </a:r>
            <a:r>
              <a:rPr kumimoji="1" lang="en-US" altLang="zh-CN" dirty="0" smtClean="0"/>
              <a:t>THREE</a:t>
            </a:r>
            <a:r>
              <a:rPr kumimoji="1" lang="zh-CN" altLang="en-US" dirty="0" smtClean="0"/>
              <a:t> 模型构建</a:t>
            </a:r>
            <a:endParaRPr kumimoji="1" lang="zh-CN" altLang="en-US" dirty="0"/>
          </a:p>
        </p:txBody>
      </p:sp>
      <p:graphicFrame>
        <p:nvGraphicFramePr>
          <p:cNvPr id="13" name="图表 12"/>
          <p:cNvGraphicFramePr>
            <a:graphicFrameLocks/>
          </p:cNvGraphicFramePr>
          <p:nvPr>
            <p:extLst>
              <p:ext uri="{D42A27DB-BD31-4B8C-83A1-F6EECF244321}">
                <p14:modId xmlns:p14="http://schemas.microsoft.com/office/powerpoint/2010/main" val="2006156540"/>
              </p:ext>
            </p:extLst>
          </p:nvPr>
        </p:nvGraphicFramePr>
        <p:xfrm>
          <a:off x="0" y="1260976"/>
          <a:ext cx="8788400" cy="48895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2347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模型融合</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a:t>PART</a:t>
            </a:r>
            <a:r>
              <a:rPr kumimoji="1" lang="zh-CN" altLang="en-US" dirty="0"/>
              <a:t> </a:t>
            </a:r>
            <a:r>
              <a:rPr kumimoji="1" lang="en-US" altLang="zh-CN" dirty="0" smtClean="0"/>
              <a:t>FOUR</a:t>
            </a:r>
            <a:endParaRPr kumimoji="1" lang="zh-CN" altLang="en-US" dirty="0"/>
          </a:p>
        </p:txBody>
      </p:sp>
      <p:sp>
        <p:nvSpPr>
          <p:cNvPr id="7" name="矩形 6"/>
          <p:cNvSpPr/>
          <p:nvPr/>
        </p:nvSpPr>
        <p:spPr>
          <a:xfrm>
            <a:off x="4889817" y="4381144"/>
            <a:ext cx="2412366" cy="113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
        <p:nvSpPr>
          <p:cNvPr id="9" name="文本占位符 1"/>
          <p:cNvSpPr>
            <a:spLocks noGrp="1"/>
          </p:cNvSpPr>
          <p:nvPr>
            <p:ph type="body" sz="quarter" idx="10"/>
          </p:nvPr>
        </p:nvSpPr>
        <p:spPr>
          <a:xfrm>
            <a:off x="265304" y="220133"/>
            <a:ext cx="3303395" cy="389467"/>
          </a:xfrm>
        </p:spPr>
        <p:txBody>
          <a:bodyPr/>
          <a:lstStyle/>
          <a:p>
            <a:r>
              <a:rPr lang="en-US" altLang="zh-CN" dirty="0" smtClean="0">
                <a:solidFill>
                  <a:srgbClr val="000000"/>
                </a:solidFill>
                <a:latin typeface="Segoe UI"/>
                <a:ea typeface="微软雅黑"/>
              </a:rPr>
              <a:t>Data</a:t>
            </a:r>
            <a:r>
              <a:rPr lang="zh-CN" altLang="en-US" dirty="0" smtClean="0">
                <a:solidFill>
                  <a:srgbClr val="000000"/>
                </a:solidFill>
                <a:latin typeface="Segoe UI"/>
                <a:ea typeface="微软雅黑"/>
              </a:rPr>
              <a:t> </a:t>
            </a:r>
            <a:r>
              <a:rPr lang="en-US" altLang="zh-CN" dirty="0" smtClean="0">
                <a:solidFill>
                  <a:srgbClr val="000000"/>
                </a:solidFill>
                <a:latin typeface="Segoe UI"/>
                <a:ea typeface="微软雅黑"/>
              </a:rPr>
              <a:t>Castle</a:t>
            </a:r>
            <a:r>
              <a:rPr lang="zh-CN" altLang="en-US" dirty="0" smtClean="0">
                <a:solidFill>
                  <a:srgbClr val="000000"/>
                </a:solidFill>
                <a:latin typeface="Segoe UI"/>
                <a:ea typeface="微软雅黑"/>
              </a:rPr>
              <a:t> </a:t>
            </a:r>
            <a:r>
              <a:rPr lang="en-US" altLang="zh-CN" dirty="0" smtClean="0">
                <a:solidFill>
                  <a:srgbClr val="000000"/>
                </a:solidFill>
                <a:latin typeface="Segoe UI"/>
                <a:ea typeface="微软雅黑"/>
              </a:rPr>
              <a:t>Competition</a:t>
            </a:r>
            <a:r>
              <a:rPr lang="zh-CN" altLang="en-US" dirty="0" smtClean="0">
                <a:solidFill>
                  <a:srgbClr val="000000"/>
                </a:solidFill>
                <a:latin typeface="Segoe UI"/>
                <a:ea typeface="微软雅黑"/>
              </a:rPr>
              <a:t> </a:t>
            </a:r>
            <a:endParaRPr lang="zh-CN" altLang="en-US" dirty="0">
              <a:solidFill>
                <a:srgbClr val="000000"/>
              </a:solidFill>
              <a:latin typeface="Segoe UI"/>
              <a:ea typeface="微软雅黑"/>
            </a:endParaRPr>
          </a:p>
        </p:txBody>
      </p:sp>
    </p:spTree>
    <p:extLst>
      <p:ext uri="{BB962C8B-B14F-4D97-AF65-F5344CB8AC3E}">
        <p14:creationId xmlns:p14="http://schemas.microsoft.com/office/powerpoint/2010/main" val="683572052"/>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3811690" y="1818126"/>
            <a:ext cx="4588044" cy="888855"/>
          </a:xfrm>
        </p:spPr>
        <p:txBody>
          <a:bodyPr/>
          <a:lstStyle/>
          <a:p>
            <a:r>
              <a:rPr kumimoji="1" lang="zh-CN" altLang="en-US" dirty="0" smtClean="0"/>
              <a:t>内容提要</a:t>
            </a:r>
            <a:endParaRPr kumimoji="1" lang="zh-CN" altLang="en-US" dirty="0"/>
          </a:p>
        </p:txBody>
      </p:sp>
      <p:sp>
        <p:nvSpPr>
          <p:cNvPr id="4" name="文本占位符 3"/>
          <p:cNvSpPr>
            <a:spLocks noGrp="1"/>
          </p:cNvSpPr>
          <p:nvPr>
            <p:ph type="body" sz="quarter" idx="12"/>
          </p:nvPr>
        </p:nvSpPr>
        <p:spPr>
          <a:xfrm>
            <a:off x="3791798" y="2763669"/>
            <a:ext cx="4588044" cy="401052"/>
          </a:xfrm>
        </p:spPr>
        <p:txBody>
          <a:bodyPr/>
          <a:lstStyle/>
          <a:p>
            <a:r>
              <a:rPr kumimoji="1" lang="en-US" altLang="zh-CN" dirty="0"/>
              <a:t>CONTENTS</a:t>
            </a:r>
            <a:endParaRPr kumimoji="1" lang="zh-CN" altLang="en-US" dirty="0"/>
          </a:p>
        </p:txBody>
      </p:sp>
      <p:sp>
        <p:nvSpPr>
          <p:cNvPr id="6" name="文本占位符 5"/>
          <p:cNvSpPr>
            <a:spLocks noGrp="1"/>
          </p:cNvSpPr>
          <p:nvPr>
            <p:ph type="body" sz="quarter" idx="14"/>
          </p:nvPr>
        </p:nvSpPr>
        <p:spPr>
          <a:xfrm>
            <a:off x="1551654" y="3658021"/>
            <a:ext cx="1846774" cy="455476"/>
          </a:xfrm>
        </p:spPr>
        <p:txBody>
          <a:bodyPr/>
          <a:lstStyle/>
          <a:p>
            <a:r>
              <a:rPr lang="zh-CN" altLang="en-US" dirty="0" smtClean="0">
                <a:solidFill>
                  <a:srgbClr val="000000"/>
                </a:solidFill>
                <a:latin typeface="Segoe UI"/>
                <a:ea typeface="微软雅黑" charset="0"/>
              </a:rPr>
              <a:t>流程分析</a:t>
            </a:r>
            <a:endParaRPr lang="zh-CN" altLang="en-US" dirty="0">
              <a:solidFill>
                <a:srgbClr val="000000"/>
              </a:solidFill>
              <a:latin typeface="Segoe UI"/>
              <a:ea typeface="微软雅黑" charset="0"/>
            </a:endParaRPr>
          </a:p>
        </p:txBody>
      </p:sp>
      <p:sp>
        <p:nvSpPr>
          <p:cNvPr id="7" name="文本占位符 6"/>
          <p:cNvSpPr>
            <a:spLocks noGrp="1"/>
          </p:cNvSpPr>
          <p:nvPr>
            <p:ph type="body" sz="quarter" idx="15"/>
          </p:nvPr>
        </p:nvSpPr>
        <p:spPr>
          <a:xfrm>
            <a:off x="1552867" y="4151941"/>
            <a:ext cx="1846774" cy="455476"/>
          </a:xfrm>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a:solidFill>
                  <a:srgbClr val="000000"/>
                </a:solidFill>
                <a:latin typeface="Segoe UI"/>
                <a:ea typeface="微软雅黑" charset="0"/>
              </a:rPr>
              <a:t>ONE</a:t>
            </a:r>
            <a:endParaRPr lang="zh-CN" altLang="en-US" dirty="0">
              <a:solidFill>
                <a:srgbClr val="000000"/>
              </a:solidFill>
              <a:latin typeface="Segoe UI"/>
              <a:ea typeface="微软雅黑" charset="0"/>
            </a:endParaRPr>
          </a:p>
        </p:txBody>
      </p:sp>
      <p:sp>
        <p:nvSpPr>
          <p:cNvPr id="10" name="文本占位符 9"/>
          <p:cNvSpPr>
            <a:spLocks noGrp="1"/>
          </p:cNvSpPr>
          <p:nvPr>
            <p:ph type="body" sz="quarter" idx="18"/>
          </p:nvPr>
        </p:nvSpPr>
        <p:spPr>
          <a:xfrm>
            <a:off x="5311571" y="3643916"/>
            <a:ext cx="1846774" cy="455476"/>
          </a:xfrm>
        </p:spPr>
        <p:txBody>
          <a:bodyPr/>
          <a:lstStyle/>
          <a:p>
            <a:r>
              <a:rPr lang="zh-CN" altLang="en-US" dirty="0" smtClean="0">
                <a:solidFill>
                  <a:srgbClr val="000000"/>
                </a:solidFill>
                <a:latin typeface="Segoe UI"/>
                <a:ea typeface="微软雅黑" charset="0"/>
              </a:rPr>
              <a:t>模型</a:t>
            </a:r>
            <a:r>
              <a:rPr lang="en-US" altLang="zh-CN" dirty="0" smtClean="0">
                <a:solidFill>
                  <a:srgbClr val="000000"/>
                </a:solidFill>
                <a:latin typeface="Segoe UI"/>
                <a:ea typeface="微软雅黑" charset="0"/>
              </a:rPr>
              <a:t>&amp;</a:t>
            </a:r>
            <a:r>
              <a:rPr lang="zh-CN" altLang="en-US" dirty="0" smtClean="0">
                <a:solidFill>
                  <a:srgbClr val="000000"/>
                </a:solidFill>
                <a:latin typeface="Segoe UI"/>
                <a:ea typeface="微软雅黑" charset="0"/>
              </a:rPr>
              <a:t>调参</a:t>
            </a:r>
            <a:endParaRPr lang="zh-CN" altLang="en-US" dirty="0">
              <a:solidFill>
                <a:srgbClr val="000000"/>
              </a:solidFill>
              <a:latin typeface="Segoe UI"/>
              <a:ea typeface="微软雅黑" charset="0"/>
            </a:endParaRPr>
          </a:p>
        </p:txBody>
      </p:sp>
      <p:sp>
        <p:nvSpPr>
          <p:cNvPr id="11" name="文本占位符 10"/>
          <p:cNvSpPr>
            <a:spLocks noGrp="1"/>
          </p:cNvSpPr>
          <p:nvPr>
            <p:ph type="body" sz="quarter" idx="19"/>
          </p:nvPr>
        </p:nvSpPr>
        <p:spPr>
          <a:xfrm>
            <a:off x="5311571" y="4111749"/>
            <a:ext cx="1846774" cy="455476"/>
          </a:xfrm>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a:solidFill>
                  <a:srgbClr val="000000"/>
                </a:solidFill>
                <a:latin typeface="Segoe UI"/>
                <a:ea typeface="微软雅黑" charset="0"/>
              </a:rPr>
              <a:t>THREE</a:t>
            </a:r>
            <a:endParaRPr lang="zh-CN" altLang="en-US" dirty="0">
              <a:solidFill>
                <a:srgbClr val="000000"/>
              </a:solidFill>
              <a:latin typeface="Segoe UI"/>
              <a:ea typeface="微软雅黑" charset="0"/>
            </a:endParaRPr>
          </a:p>
        </p:txBody>
      </p:sp>
      <p:sp>
        <p:nvSpPr>
          <p:cNvPr id="12" name="文本占位符 11"/>
          <p:cNvSpPr>
            <a:spLocks noGrp="1"/>
          </p:cNvSpPr>
          <p:nvPr>
            <p:ph type="body" sz="quarter" idx="20"/>
          </p:nvPr>
        </p:nvSpPr>
        <p:spPr>
          <a:xfrm>
            <a:off x="7104809" y="3651755"/>
            <a:ext cx="1846774" cy="455476"/>
          </a:xfrm>
        </p:spPr>
        <p:txBody>
          <a:bodyPr/>
          <a:lstStyle/>
          <a:p>
            <a:r>
              <a:rPr lang="zh-CN" altLang="en-US" dirty="0" smtClean="0">
                <a:solidFill>
                  <a:srgbClr val="000000"/>
                </a:solidFill>
                <a:latin typeface="Segoe UI"/>
                <a:ea typeface="微软雅黑" charset="0"/>
              </a:rPr>
              <a:t>模型融合</a:t>
            </a:r>
            <a:endParaRPr kumimoji="1" lang="zh-CN" altLang="en-US" dirty="0">
              <a:solidFill>
                <a:srgbClr val="000000"/>
              </a:solidFill>
              <a:latin typeface="Segoe UI"/>
              <a:ea typeface="微软雅黑" charset="0"/>
            </a:endParaRPr>
          </a:p>
        </p:txBody>
      </p:sp>
      <p:sp>
        <p:nvSpPr>
          <p:cNvPr id="13" name="文本占位符 12"/>
          <p:cNvSpPr>
            <a:spLocks noGrp="1"/>
          </p:cNvSpPr>
          <p:nvPr>
            <p:ph type="body" sz="quarter" idx="21"/>
          </p:nvPr>
        </p:nvSpPr>
        <p:spPr>
          <a:xfrm>
            <a:off x="7100782" y="4107231"/>
            <a:ext cx="1846774" cy="455476"/>
          </a:xfrm>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smtClean="0">
                <a:solidFill>
                  <a:srgbClr val="000000"/>
                </a:solidFill>
                <a:latin typeface="Segoe UI"/>
                <a:ea typeface="微软雅黑" charset="0"/>
              </a:rPr>
              <a:t>FOUR</a:t>
            </a:r>
            <a:endParaRPr lang="zh-CN" altLang="en-US" dirty="0">
              <a:solidFill>
                <a:srgbClr val="000000"/>
              </a:solidFill>
              <a:latin typeface="Segoe UI"/>
              <a:ea typeface="微软雅黑" charset="0"/>
            </a:endParaRPr>
          </a:p>
        </p:txBody>
      </p:sp>
      <p:sp>
        <p:nvSpPr>
          <p:cNvPr id="14" name="文本占位符 13"/>
          <p:cNvSpPr>
            <a:spLocks noGrp="1"/>
          </p:cNvSpPr>
          <p:nvPr>
            <p:ph type="body" sz="quarter" idx="22"/>
          </p:nvPr>
        </p:nvSpPr>
        <p:spPr>
          <a:xfrm>
            <a:off x="8803476" y="3667256"/>
            <a:ext cx="1846774" cy="455476"/>
          </a:xfrm>
        </p:spPr>
        <p:txBody>
          <a:bodyPr/>
          <a:lstStyle/>
          <a:p>
            <a:r>
              <a:rPr kumimoji="1" lang="zh-CN" altLang="en-US" dirty="0" smtClean="0">
                <a:solidFill>
                  <a:srgbClr val="000000"/>
                </a:solidFill>
                <a:latin typeface="Segoe UI"/>
                <a:ea typeface="微软雅黑" charset="0"/>
              </a:rPr>
              <a:t>感想和结论</a:t>
            </a:r>
            <a:endParaRPr kumimoji="1" lang="zh-CN" altLang="en-US" dirty="0">
              <a:solidFill>
                <a:srgbClr val="000000"/>
              </a:solidFill>
              <a:latin typeface="Segoe UI"/>
              <a:ea typeface="微软雅黑" charset="0"/>
            </a:endParaRPr>
          </a:p>
        </p:txBody>
      </p:sp>
      <p:sp>
        <p:nvSpPr>
          <p:cNvPr id="15" name="文本占位符 14"/>
          <p:cNvSpPr>
            <a:spLocks noGrp="1"/>
          </p:cNvSpPr>
          <p:nvPr>
            <p:ph type="body" sz="quarter" idx="23"/>
          </p:nvPr>
        </p:nvSpPr>
        <p:spPr>
          <a:xfrm>
            <a:off x="8803475" y="4122732"/>
            <a:ext cx="1846774" cy="455476"/>
          </a:xfrm>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smtClean="0">
                <a:solidFill>
                  <a:srgbClr val="000000"/>
                </a:solidFill>
                <a:latin typeface="Segoe UI"/>
                <a:ea typeface="微软雅黑" charset="0"/>
              </a:rPr>
              <a:t>FIVE</a:t>
            </a:r>
            <a:endParaRPr lang="zh-CN" altLang="en-US" dirty="0">
              <a:solidFill>
                <a:srgbClr val="000000"/>
              </a:solidFill>
              <a:latin typeface="Segoe UI"/>
              <a:ea typeface="微软雅黑" charset="0"/>
            </a:endParaRPr>
          </a:p>
        </p:txBody>
      </p:sp>
      <p:sp>
        <p:nvSpPr>
          <p:cNvPr id="18" name="矩形 17"/>
          <p:cNvSpPr/>
          <p:nvPr/>
        </p:nvSpPr>
        <p:spPr>
          <a:xfrm>
            <a:off x="1933182" y="4506844"/>
            <a:ext cx="1083718" cy="60756"/>
          </a:xfrm>
          <a:prstGeom prst="rect">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0" name="矩形 19"/>
          <p:cNvSpPr/>
          <p:nvPr/>
        </p:nvSpPr>
        <p:spPr>
          <a:xfrm>
            <a:off x="5712991" y="4505096"/>
            <a:ext cx="1083718" cy="60756"/>
          </a:xfrm>
          <a:prstGeom prst="rect">
            <a:avLst/>
          </a:prstGeom>
          <a:solidFill>
            <a:schemeClr val="accent3"/>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2" name="矩形 21"/>
          <p:cNvSpPr/>
          <p:nvPr/>
        </p:nvSpPr>
        <p:spPr>
          <a:xfrm>
            <a:off x="7506269" y="4499205"/>
            <a:ext cx="1083718" cy="60756"/>
          </a:xfrm>
          <a:prstGeom prst="rect">
            <a:avLst/>
          </a:prstGeom>
          <a:solidFill>
            <a:schemeClr val="accent5"/>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3" name="矩形 22"/>
          <p:cNvSpPr/>
          <p:nvPr/>
        </p:nvSpPr>
        <p:spPr>
          <a:xfrm>
            <a:off x="9229671" y="4516079"/>
            <a:ext cx="1083718" cy="60756"/>
          </a:xfrm>
          <a:prstGeom prst="rect">
            <a:avLst/>
          </a:prstGeom>
          <a:solidFill>
            <a:schemeClr val="accent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9" name="文本占位符 11"/>
          <p:cNvSpPr>
            <a:spLocks noGrp="1"/>
          </p:cNvSpPr>
          <p:nvPr>
            <p:ph type="body" sz="quarter" idx="20"/>
          </p:nvPr>
        </p:nvSpPr>
        <p:spPr>
          <a:xfrm>
            <a:off x="3343099" y="3667256"/>
            <a:ext cx="1846774" cy="455476"/>
          </a:xfrm>
        </p:spPr>
        <p:txBody>
          <a:bodyPr/>
          <a:lstStyle/>
          <a:p>
            <a:r>
              <a:rPr lang="zh-CN" altLang="en-US" dirty="0" smtClean="0">
                <a:solidFill>
                  <a:srgbClr val="000000"/>
                </a:solidFill>
                <a:latin typeface="Segoe UI"/>
                <a:ea typeface="微软雅黑" charset="0"/>
              </a:rPr>
              <a:t>特征提取</a:t>
            </a:r>
            <a:endParaRPr kumimoji="1" lang="zh-CN" altLang="en-US" dirty="0">
              <a:solidFill>
                <a:srgbClr val="000000"/>
              </a:solidFill>
              <a:latin typeface="Segoe UI"/>
              <a:ea typeface="微软雅黑" charset="0"/>
            </a:endParaRPr>
          </a:p>
        </p:txBody>
      </p:sp>
      <p:sp>
        <p:nvSpPr>
          <p:cNvPr id="30" name="文本占位符 12"/>
          <p:cNvSpPr>
            <a:spLocks noGrp="1"/>
          </p:cNvSpPr>
          <p:nvPr>
            <p:ph type="body" sz="quarter" idx="21"/>
          </p:nvPr>
        </p:nvSpPr>
        <p:spPr>
          <a:xfrm>
            <a:off x="3339072" y="4122732"/>
            <a:ext cx="1846774" cy="455476"/>
          </a:xfrm>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smtClean="0">
                <a:solidFill>
                  <a:srgbClr val="000000"/>
                </a:solidFill>
                <a:latin typeface="Segoe UI"/>
                <a:ea typeface="微软雅黑" charset="0"/>
              </a:rPr>
              <a:t>TWO</a:t>
            </a:r>
            <a:endParaRPr lang="zh-CN" altLang="en-US" dirty="0">
              <a:solidFill>
                <a:srgbClr val="000000"/>
              </a:solidFill>
              <a:latin typeface="Segoe UI"/>
              <a:ea typeface="微软雅黑" charset="0"/>
            </a:endParaRPr>
          </a:p>
        </p:txBody>
      </p:sp>
      <p:sp>
        <p:nvSpPr>
          <p:cNvPr id="31" name="矩形 30"/>
          <p:cNvSpPr/>
          <p:nvPr/>
        </p:nvSpPr>
        <p:spPr>
          <a:xfrm>
            <a:off x="3744559" y="4514706"/>
            <a:ext cx="1083718" cy="60756"/>
          </a:xfrm>
          <a:prstGeom prst="rect">
            <a:avLst/>
          </a:prstGeom>
          <a:solidFill>
            <a:schemeClr val="accent2"/>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33" name="文本占位符 1"/>
          <p:cNvSpPr>
            <a:spLocks noGrp="1"/>
          </p:cNvSpPr>
          <p:nvPr>
            <p:ph type="body" sz="quarter" idx="10"/>
          </p:nvPr>
        </p:nvSpPr>
        <p:spPr>
          <a:xfrm>
            <a:off x="265304" y="220133"/>
            <a:ext cx="3303395" cy="389467"/>
          </a:xfrm>
        </p:spPr>
        <p:txBody>
          <a:bodyPr/>
          <a:lstStyle/>
          <a:p>
            <a:r>
              <a:rPr lang="en-US" altLang="zh-CN" dirty="0" smtClean="0">
                <a:solidFill>
                  <a:srgbClr val="000000"/>
                </a:solidFill>
                <a:latin typeface="Segoe UI"/>
                <a:ea typeface="微软雅黑"/>
              </a:rPr>
              <a:t>Data</a:t>
            </a:r>
            <a:r>
              <a:rPr lang="zh-CN" altLang="en-US" dirty="0" smtClean="0">
                <a:solidFill>
                  <a:srgbClr val="000000"/>
                </a:solidFill>
                <a:latin typeface="Segoe UI"/>
                <a:ea typeface="微软雅黑"/>
              </a:rPr>
              <a:t> </a:t>
            </a:r>
            <a:r>
              <a:rPr lang="en-US" altLang="zh-CN" dirty="0" smtClean="0">
                <a:solidFill>
                  <a:srgbClr val="000000"/>
                </a:solidFill>
                <a:latin typeface="Segoe UI"/>
                <a:ea typeface="微软雅黑"/>
              </a:rPr>
              <a:t>Castle</a:t>
            </a:r>
            <a:r>
              <a:rPr lang="zh-CN" altLang="en-US" dirty="0" smtClean="0">
                <a:solidFill>
                  <a:srgbClr val="000000"/>
                </a:solidFill>
                <a:latin typeface="Segoe UI"/>
                <a:ea typeface="微软雅黑"/>
              </a:rPr>
              <a:t> </a:t>
            </a:r>
            <a:r>
              <a:rPr lang="en-US" altLang="zh-CN" dirty="0" smtClean="0">
                <a:solidFill>
                  <a:srgbClr val="000000"/>
                </a:solidFill>
                <a:latin typeface="Segoe UI"/>
                <a:ea typeface="微软雅黑"/>
              </a:rPr>
              <a:t>Competition</a:t>
            </a:r>
            <a:r>
              <a:rPr lang="zh-CN" altLang="en-US" dirty="0" smtClean="0">
                <a:solidFill>
                  <a:srgbClr val="000000"/>
                </a:solidFill>
                <a:latin typeface="Segoe UI"/>
                <a:ea typeface="微软雅黑"/>
              </a:rPr>
              <a:t> </a:t>
            </a:r>
            <a:endParaRPr lang="zh-CN" altLang="en-US" dirty="0">
              <a:solidFill>
                <a:srgbClr val="000000"/>
              </a:solidFill>
              <a:latin typeface="Segoe UI"/>
              <a:ea typeface="微软雅黑"/>
            </a:endParaRPr>
          </a:p>
        </p:txBody>
      </p:sp>
    </p:spTree>
    <p:extLst>
      <p:ext uri="{BB962C8B-B14F-4D97-AF65-F5344CB8AC3E}">
        <p14:creationId xmlns:p14="http://schemas.microsoft.com/office/powerpoint/2010/main" val="1679895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PART</a:t>
            </a:r>
            <a:r>
              <a:rPr kumimoji="1" lang="zh-CN" altLang="en-US" dirty="0" smtClean="0"/>
              <a:t> </a:t>
            </a:r>
            <a:r>
              <a:rPr kumimoji="1" lang="en-US" altLang="zh-CN" dirty="0" smtClean="0"/>
              <a:t>FOUR</a:t>
            </a:r>
            <a:r>
              <a:rPr kumimoji="1" lang="zh-CN" altLang="en-US" dirty="0" smtClean="0"/>
              <a:t> 模型融合</a:t>
            </a: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2787" y="1670406"/>
            <a:ext cx="8402126" cy="4848726"/>
          </a:xfrm>
          <a:prstGeom prst="rect">
            <a:avLst/>
          </a:prstGeom>
        </p:spPr>
      </p:pic>
      <p:sp>
        <p:nvSpPr>
          <p:cNvPr id="12" name="矩形 11"/>
          <p:cNvSpPr/>
          <p:nvPr/>
        </p:nvSpPr>
        <p:spPr>
          <a:xfrm>
            <a:off x="3676370" y="878393"/>
            <a:ext cx="3382657" cy="523220"/>
          </a:xfrm>
          <a:prstGeom prst="rect">
            <a:avLst/>
          </a:prstGeom>
        </p:spPr>
        <p:txBody>
          <a:bodyPr wrap="none">
            <a:spAutoFit/>
          </a:bodyPr>
          <a:lstStyle/>
          <a:p>
            <a:r>
              <a:rPr lang="zh-CN" altLang="en-US" sz="2800" b="1" dirty="0" smtClean="0">
                <a:solidFill>
                  <a:srgbClr val="000000"/>
                </a:solidFill>
                <a:latin typeface="Segoe UI"/>
                <a:ea typeface="微软雅黑"/>
              </a:rPr>
              <a:t>模型融合 </a:t>
            </a:r>
            <a:r>
              <a:rPr lang="en-US" altLang="zh-CN" sz="2800" b="1" dirty="0" err="1" smtClean="0">
                <a:solidFill>
                  <a:srgbClr val="000000"/>
                </a:solidFill>
                <a:latin typeface="Segoe UI"/>
                <a:ea typeface="微软雅黑"/>
              </a:rPr>
              <a:t>Ensembling</a:t>
            </a:r>
            <a:endParaRPr lang="zh-CN" altLang="en-US" sz="2800" b="1" dirty="0">
              <a:solidFill>
                <a:srgbClr val="000000"/>
              </a:solidFill>
              <a:latin typeface="Segoe UI"/>
              <a:ea typeface="微软雅黑"/>
            </a:endParaRPr>
          </a:p>
        </p:txBody>
      </p:sp>
    </p:spTree>
    <p:extLst>
      <p:ext uri="{BB962C8B-B14F-4D97-AF65-F5344CB8AC3E}">
        <p14:creationId xmlns:p14="http://schemas.microsoft.com/office/powerpoint/2010/main" val="2118602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组 99"/>
          <p:cNvGrpSpPr/>
          <p:nvPr/>
        </p:nvGrpSpPr>
        <p:grpSpPr>
          <a:xfrm>
            <a:off x="814636" y="1821575"/>
            <a:ext cx="2393064" cy="509896"/>
            <a:chOff x="910794" y="928946"/>
            <a:chExt cx="2300757" cy="509896"/>
          </a:xfrm>
        </p:grpSpPr>
        <p:sp>
          <p:nvSpPr>
            <p:cNvPr id="69" name="矩形 68"/>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0" name="椭圆 69"/>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1" name="椭圆 70"/>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2" name="椭圆 71"/>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3" name="椭圆 72"/>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75" name="矩形 74"/>
          <p:cNvSpPr/>
          <p:nvPr/>
        </p:nvSpPr>
        <p:spPr>
          <a:xfrm>
            <a:off x="863463" y="2373659"/>
            <a:ext cx="6550312" cy="572464"/>
          </a:xfrm>
          <a:prstGeom prst="rect">
            <a:avLst/>
          </a:prstGeom>
        </p:spPr>
        <p:txBody>
          <a:bodyPr wrap="square">
            <a:spAutoFit/>
          </a:bodyPr>
          <a:lstStyle/>
          <a:p>
            <a:pPr>
              <a:lnSpc>
                <a:spcPct val="130000"/>
              </a:lnSpc>
            </a:pPr>
            <a:r>
              <a:rPr lang="zh-CN" altLang="en-US" sz="1200" dirty="0" smtClean="0">
                <a:solidFill>
                  <a:srgbClr val="000000">
                    <a:lumMod val="50000"/>
                    <a:lumOff val="50000"/>
                  </a:srgbClr>
                </a:solidFill>
                <a:latin typeface="微软雅黑" charset="0"/>
                <a:ea typeface="微软雅黑" charset="0"/>
              </a:rPr>
              <a:t>同一种算法使用不同的随机种子将会拓展出很多不同的</a:t>
            </a:r>
            <a:r>
              <a:rPr lang="en-US" altLang="zh-CN" sz="1200" dirty="0" smtClean="0">
                <a:solidFill>
                  <a:srgbClr val="000000">
                    <a:lumMod val="50000"/>
                    <a:lumOff val="50000"/>
                  </a:srgbClr>
                </a:solidFill>
                <a:latin typeface="微软雅黑" charset="0"/>
                <a:ea typeface="微软雅黑" charset="0"/>
              </a:rPr>
              <a:t>base</a:t>
            </a:r>
            <a:r>
              <a:rPr lang="zh-CN" altLang="en-US" sz="1200" dirty="0" smtClean="0">
                <a:solidFill>
                  <a:srgbClr val="000000">
                    <a:lumMod val="50000"/>
                    <a:lumOff val="50000"/>
                  </a:srgbClr>
                </a:solidFill>
                <a:latin typeface="微软雅黑" charset="0"/>
                <a:ea typeface="微软雅黑" charset="0"/>
              </a:rPr>
              <a:t> </a:t>
            </a:r>
            <a:r>
              <a:rPr lang="en-US" altLang="zh-CN" sz="1200" dirty="0" smtClean="0">
                <a:solidFill>
                  <a:srgbClr val="000000">
                    <a:lumMod val="50000"/>
                    <a:lumOff val="50000"/>
                  </a:srgbClr>
                </a:solidFill>
                <a:latin typeface="微软雅黑" charset="0"/>
                <a:ea typeface="微软雅黑" charset="0"/>
              </a:rPr>
              <a:t>learner</a:t>
            </a:r>
            <a:r>
              <a:rPr lang="zh-CN" altLang="en-US" sz="1200" dirty="0" smtClean="0">
                <a:solidFill>
                  <a:srgbClr val="000000">
                    <a:lumMod val="50000"/>
                    <a:lumOff val="50000"/>
                  </a:srgbClr>
                </a:solidFill>
                <a:latin typeface="微软雅黑" charset="0"/>
                <a:ea typeface="微软雅黑" charset="0"/>
              </a:rPr>
              <a:t>。举例来说，在</a:t>
            </a:r>
            <a:r>
              <a:rPr lang="en-US" altLang="zh-CN" sz="1200" dirty="0" smtClean="0">
                <a:solidFill>
                  <a:srgbClr val="000000">
                    <a:lumMod val="50000"/>
                    <a:lumOff val="50000"/>
                  </a:srgbClr>
                </a:solidFill>
                <a:latin typeface="微软雅黑" charset="0"/>
                <a:ea typeface="微软雅黑" charset="0"/>
              </a:rPr>
              <a:t>GDBT</a:t>
            </a:r>
            <a:r>
              <a:rPr lang="zh-CN" altLang="en-US" sz="1200" dirty="0" smtClean="0">
                <a:solidFill>
                  <a:srgbClr val="000000">
                    <a:lumMod val="50000"/>
                    <a:lumOff val="50000"/>
                  </a:srgbClr>
                </a:solidFill>
                <a:latin typeface="微软雅黑" charset="0"/>
                <a:ea typeface="微软雅黑" charset="0"/>
              </a:rPr>
              <a:t>中随机种子会影响到单颗树考察的样本以及分裂结点时可选择的特征</a:t>
            </a:r>
            <a:endParaRPr lang="zh-CN" altLang="en-US" sz="1200" dirty="0">
              <a:solidFill>
                <a:srgbClr val="000000">
                  <a:lumMod val="50000"/>
                  <a:lumOff val="50000"/>
                </a:srgbClr>
              </a:solidFill>
              <a:latin typeface="微软雅黑" charset="0"/>
              <a:ea typeface="微软雅黑" charset="0"/>
            </a:endParaRPr>
          </a:p>
        </p:txBody>
      </p:sp>
      <p:grpSp>
        <p:nvGrpSpPr>
          <p:cNvPr id="103" name="组 102"/>
          <p:cNvGrpSpPr/>
          <p:nvPr/>
        </p:nvGrpSpPr>
        <p:grpSpPr>
          <a:xfrm>
            <a:off x="814636" y="3106616"/>
            <a:ext cx="2300757" cy="509896"/>
            <a:chOff x="910794" y="928946"/>
            <a:chExt cx="2300757" cy="509896"/>
          </a:xfrm>
        </p:grpSpPr>
        <p:sp>
          <p:nvSpPr>
            <p:cNvPr id="106" name="矩形 105"/>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07" name="椭圆 106"/>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08" name="椭圆 107"/>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09" name="椭圆 108"/>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0" name="椭圆 109"/>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04" name="矩形 103"/>
          <p:cNvSpPr/>
          <p:nvPr/>
        </p:nvSpPr>
        <p:spPr>
          <a:xfrm>
            <a:off x="945543" y="3181992"/>
            <a:ext cx="2262158" cy="369332"/>
          </a:xfrm>
          <a:prstGeom prst="rect">
            <a:avLst/>
          </a:prstGeom>
        </p:spPr>
        <p:txBody>
          <a:bodyPr wrap="none">
            <a:spAutoFit/>
          </a:bodyPr>
          <a:lstStyle/>
          <a:p>
            <a:r>
              <a:rPr lang="zh-CN" altLang="en-US" dirty="0" smtClean="0">
                <a:solidFill>
                  <a:srgbClr val="000000"/>
                </a:solidFill>
                <a:latin typeface="Segoe UI"/>
                <a:ea typeface="微软雅黑"/>
              </a:rPr>
              <a:t>使用不同的预测比例</a:t>
            </a:r>
            <a:endParaRPr lang="zh-CN" altLang="en-US" dirty="0">
              <a:solidFill>
                <a:srgbClr val="000000"/>
              </a:solidFill>
              <a:latin typeface="Segoe UI"/>
              <a:ea typeface="微软雅黑"/>
            </a:endParaRPr>
          </a:p>
        </p:txBody>
      </p:sp>
      <p:sp>
        <p:nvSpPr>
          <p:cNvPr id="105" name="矩形 104"/>
          <p:cNvSpPr/>
          <p:nvPr/>
        </p:nvSpPr>
        <p:spPr>
          <a:xfrm>
            <a:off x="863463" y="3658700"/>
            <a:ext cx="6550312" cy="1532727"/>
          </a:xfrm>
          <a:prstGeom prst="rect">
            <a:avLst/>
          </a:prstGeom>
        </p:spPr>
        <p:txBody>
          <a:bodyPr wrap="square">
            <a:spAutoFit/>
          </a:bodyPr>
          <a:lstStyle/>
          <a:p>
            <a:pPr>
              <a:lnSpc>
                <a:spcPct val="130000"/>
              </a:lnSpc>
            </a:pPr>
            <a:r>
              <a:rPr lang="zh-CN" altLang="en-US" sz="1200" dirty="0" smtClean="0">
                <a:solidFill>
                  <a:srgbClr val="000000">
                    <a:lumMod val="50000"/>
                    <a:lumOff val="50000"/>
                  </a:srgbClr>
                </a:solidFill>
                <a:latin typeface="微软雅黑" charset="0"/>
                <a:ea typeface="微软雅黑" charset="0"/>
              </a:rPr>
              <a:t>实验发现几种不同的预测比例都可以很高的精确度。举例来说，在</a:t>
            </a:r>
            <a:r>
              <a:rPr lang="en-US" altLang="zh-CN" sz="1200" dirty="0" smtClean="0">
                <a:solidFill>
                  <a:srgbClr val="000000">
                    <a:lumMod val="50000"/>
                    <a:lumOff val="50000"/>
                  </a:srgbClr>
                </a:solidFill>
                <a:latin typeface="微软雅黑" charset="0"/>
                <a:ea typeface="微软雅黑" charset="0"/>
              </a:rPr>
              <a:t>GDBT</a:t>
            </a:r>
            <a:r>
              <a:rPr lang="zh-CN" altLang="en-US" sz="1200" dirty="0" smtClean="0">
                <a:solidFill>
                  <a:srgbClr val="000000">
                    <a:lumMod val="50000"/>
                    <a:lumOff val="50000"/>
                  </a:srgbClr>
                </a:solidFill>
                <a:latin typeface="微软雅黑" charset="0"/>
                <a:ea typeface="微软雅黑" charset="0"/>
              </a:rPr>
              <a:t>中通过调节样本权重可以获得不同的预测比例，试验发现 不获奖：</a:t>
            </a:r>
            <a:r>
              <a:rPr lang="en-US" altLang="zh-CN" sz="1200" dirty="0" smtClean="0">
                <a:solidFill>
                  <a:srgbClr val="000000">
                    <a:lumMod val="50000"/>
                    <a:lumOff val="50000"/>
                  </a:srgbClr>
                </a:solidFill>
                <a:latin typeface="微软雅黑" charset="0"/>
                <a:ea typeface="微软雅黑" charset="0"/>
              </a:rPr>
              <a:t>1000:</a:t>
            </a:r>
            <a:r>
              <a:rPr lang="zh-CN" altLang="en-US" sz="1200" dirty="0" smtClean="0">
                <a:solidFill>
                  <a:srgbClr val="000000">
                    <a:lumMod val="50000"/>
                    <a:lumOff val="50000"/>
                  </a:srgbClr>
                </a:solidFill>
                <a:latin typeface="微软雅黑" charset="0"/>
                <a:ea typeface="微软雅黑" charset="0"/>
              </a:rPr>
              <a:t> </a:t>
            </a:r>
            <a:r>
              <a:rPr lang="en-US" altLang="zh-CN" sz="1200" dirty="0" smtClean="0">
                <a:solidFill>
                  <a:srgbClr val="000000">
                    <a:lumMod val="50000"/>
                    <a:lumOff val="50000"/>
                  </a:srgbClr>
                </a:solidFill>
                <a:latin typeface="微软雅黑" charset="0"/>
                <a:ea typeface="微软雅黑" charset="0"/>
              </a:rPr>
              <a:t>1500:</a:t>
            </a:r>
            <a:r>
              <a:rPr lang="zh-CN" altLang="en-US" sz="1200" dirty="0" smtClean="0">
                <a:solidFill>
                  <a:srgbClr val="000000">
                    <a:lumMod val="50000"/>
                    <a:lumOff val="50000"/>
                  </a:srgbClr>
                </a:solidFill>
                <a:latin typeface="微软雅黑" charset="0"/>
                <a:ea typeface="微软雅黑" charset="0"/>
              </a:rPr>
              <a:t> </a:t>
            </a:r>
            <a:r>
              <a:rPr lang="en-US" altLang="zh-CN" sz="1200" dirty="0" smtClean="0">
                <a:solidFill>
                  <a:srgbClr val="000000">
                    <a:lumMod val="50000"/>
                    <a:lumOff val="50000"/>
                  </a:srgbClr>
                </a:solidFill>
                <a:latin typeface="微软雅黑" charset="0"/>
                <a:ea typeface="微软雅黑" charset="0"/>
              </a:rPr>
              <a:t>2000</a:t>
            </a:r>
            <a:r>
              <a:rPr lang="zh-CN" altLang="en-US" sz="1200" dirty="0" smtClean="0">
                <a:solidFill>
                  <a:srgbClr val="000000">
                    <a:lumMod val="50000"/>
                    <a:lumOff val="50000"/>
                  </a:srgbClr>
                </a:solidFill>
                <a:latin typeface="微软雅黑" charset="0"/>
                <a:ea typeface="微软雅黑" charset="0"/>
              </a:rPr>
              <a:t> 的预测比例为以下三种时都可以获得很高的</a:t>
            </a:r>
            <a:r>
              <a:rPr lang="en-US" altLang="zh-CN" sz="1200" dirty="0" smtClean="0">
                <a:solidFill>
                  <a:srgbClr val="000000">
                    <a:lumMod val="50000"/>
                    <a:lumOff val="50000"/>
                  </a:srgbClr>
                </a:solidFill>
                <a:latin typeface="微软雅黑" charset="0"/>
                <a:ea typeface="微软雅黑" charset="0"/>
              </a:rPr>
              <a:t>F1</a:t>
            </a:r>
            <a:r>
              <a:rPr lang="zh-CN" altLang="en-US" sz="1200" dirty="0" smtClean="0">
                <a:solidFill>
                  <a:srgbClr val="000000">
                    <a:lumMod val="50000"/>
                    <a:lumOff val="50000"/>
                  </a:srgbClr>
                </a:solidFill>
                <a:latin typeface="微软雅黑" charset="0"/>
                <a:ea typeface="微软雅黑" charset="0"/>
              </a:rPr>
              <a:t>值：</a:t>
            </a:r>
            <a:endParaRPr lang="en-US" altLang="zh-CN" sz="1200" dirty="0" smtClean="0">
              <a:solidFill>
                <a:srgbClr val="000000">
                  <a:lumMod val="50000"/>
                  <a:lumOff val="50000"/>
                </a:srgbClr>
              </a:solidFill>
              <a:latin typeface="微软雅黑" charset="0"/>
              <a:ea typeface="微软雅黑" charset="0"/>
            </a:endParaRPr>
          </a:p>
          <a:p>
            <a:pPr>
              <a:lnSpc>
                <a:spcPct val="130000"/>
              </a:lnSpc>
            </a:pPr>
            <a:r>
              <a:rPr lang="en-US" altLang="zh-CN" sz="1200" dirty="0" smtClean="0">
                <a:solidFill>
                  <a:srgbClr val="000000">
                    <a:lumMod val="50000"/>
                    <a:lumOff val="50000"/>
                  </a:srgbClr>
                </a:solidFill>
                <a:latin typeface="微软雅黑" charset="0"/>
                <a:ea typeface="微软雅黑" charset="0"/>
              </a:rPr>
              <a:t>1</a:t>
            </a:r>
            <a:r>
              <a:rPr lang="zh-CN" altLang="en-US" sz="1200" dirty="0" smtClean="0">
                <a:solidFill>
                  <a:srgbClr val="000000">
                    <a:lumMod val="50000"/>
                    <a:lumOff val="50000"/>
                  </a:srgbClr>
                </a:solidFill>
                <a:latin typeface="微软雅黑" charset="0"/>
                <a:ea typeface="微软雅黑" charset="0"/>
              </a:rPr>
              <a:t>、</a:t>
            </a:r>
            <a:r>
              <a:rPr lang="en-US" altLang="zh-CN" sz="1200" dirty="0" smtClean="0">
                <a:solidFill>
                  <a:srgbClr val="000000">
                    <a:lumMod val="50000"/>
                    <a:lumOff val="50000"/>
                  </a:srgbClr>
                </a:solidFill>
                <a:latin typeface="微软雅黑" charset="0"/>
                <a:ea typeface="微软雅黑" charset="0"/>
              </a:rPr>
              <a:t>7635:2124:634:550</a:t>
            </a:r>
          </a:p>
          <a:p>
            <a:pPr>
              <a:lnSpc>
                <a:spcPct val="130000"/>
              </a:lnSpc>
            </a:pPr>
            <a:r>
              <a:rPr lang="en-US" altLang="zh-CN" sz="1200" dirty="0" smtClean="0">
                <a:solidFill>
                  <a:srgbClr val="000000">
                    <a:lumMod val="50000"/>
                    <a:lumOff val="50000"/>
                  </a:srgbClr>
                </a:solidFill>
                <a:latin typeface="微软雅黑" charset="0"/>
                <a:ea typeface="微软雅黑" charset="0"/>
              </a:rPr>
              <a:t>2</a:t>
            </a:r>
            <a:r>
              <a:rPr lang="zh-CN" altLang="en-US" sz="1200" dirty="0" smtClean="0">
                <a:solidFill>
                  <a:srgbClr val="000000">
                    <a:lumMod val="50000"/>
                    <a:lumOff val="50000"/>
                  </a:srgbClr>
                </a:solidFill>
                <a:latin typeface="微软雅黑" charset="0"/>
                <a:ea typeface="微软雅黑" charset="0"/>
              </a:rPr>
              <a:t>、</a:t>
            </a:r>
            <a:r>
              <a:rPr lang="en-US" altLang="zh-CN" sz="1200" dirty="0" smtClean="0">
                <a:solidFill>
                  <a:srgbClr val="000000">
                    <a:lumMod val="50000"/>
                    <a:lumOff val="50000"/>
                  </a:srgbClr>
                </a:solidFill>
                <a:latin typeface="微软雅黑" charset="0"/>
                <a:ea typeface="微软雅黑" charset="0"/>
              </a:rPr>
              <a:t>7808:2117:677:359</a:t>
            </a:r>
          </a:p>
          <a:p>
            <a:pPr>
              <a:lnSpc>
                <a:spcPct val="130000"/>
              </a:lnSpc>
            </a:pPr>
            <a:r>
              <a:rPr lang="en-US" altLang="zh-CN" sz="1200" dirty="0" smtClean="0">
                <a:solidFill>
                  <a:srgbClr val="000000">
                    <a:lumMod val="50000"/>
                    <a:lumOff val="50000"/>
                  </a:srgbClr>
                </a:solidFill>
                <a:latin typeface="微软雅黑" charset="0"/>
                <a:ea typeface="微软雅黑" charset="0"/>
              </a:rPr>
              <a:t>3</a:t>
            </a:r>
            <a:r>
              <a:rPr lang="zh-CN" altLang="en-US" sz="1200" dirty="0" smtClean="0">
                <a:solidFill>
                  <a:srgbClr val="000000">
                    <a:lumMod val="50000"/>
                    <a:lumOff val="50000"/>
                  </a:srgbClr>
                </a:solidFill>
                <a:latin typeface="微软雅黑" charset="0"/>
                <a:ea typeface="微软雅黑" charset="0"/>
              </a:rPr>
              <a:t>、</a:t>
            </a:r>
            <a:r>
              <a:rPr lang="en-US" altLang="zh-CN" sz="1200" dirty="0" smtClean="0">
                <a:solidFill>
                  <a:srgbClr val="000000">
                    <a:lumMod val="50000"/>
                    <a:lumOff val="50000"/>
                  </a:srgbClr>
                </a:solidFill>
                <a:latin typeface="微软雅黑" charset="0"/>
                <a:ea typeface="微软雅黑" charset="0"/>
              </a:rPr>
              <a:t>8239:1929:484:309</a:t>
            </a:r>
          </a:p>
        </p:txBody>
      </p:sp>
      <p:grpSp>
        <p:nvGrpSpPr>
          <p:cNvPr id="112" name="组 111"/>
          <p:cNvGrpSpPr/>
          <p:nvPr/>
        </p:nvGrpSpPr>
        <p:grpSpPr>
          <a:xfrm>
            <a:off x="814636" y="5343633"/>
            <a:ext cx="2300757" cy="509896"/>
            <a:chOff x="910794" y="928946"/>
            <a:chExt cx="2300757" cy="509896"/>
          </a:xfrm>
        </p:grpSpPr>
        <p:sp>
          <p:nvSpPr>
            <p:cNvPr id="115" name="矩形 114"/>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6" name="椭圆 115"/>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7" name="椭圆 116"/>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8" name="椭圆 117"/>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9" name="椭圆 118"/>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13" name="矩形 112"/>
          <p:cNvSpPr/>
          <p:nvPr/>
        </p:nvSpPr>
        <p:spPr>
          <a:xfrm>
            <a:off x="945543" y="5419009"/>
            <a:ext cx="2262158" cy="369332"/>
          </a:xfrm>
          <a:prstGeom prst="rect">
            <a:avLst/>
          </a:prstGeom>
        </p:spPr>
        <p:txBody>
          <a:bodyPr wrap="none">
            <a:spAutoFit/>
          </a:bodyPr>
          <a:lstStyle/>
          <a:p>
            <a:r>
              <a:rPr lang="zh-CN" altLang="en-US" dirty="0" smtClean="0">
                <a:solidFill>
                  <a:srgbClr val="000000"/>
                </a:solidFill>
                <a:latin typeface="Segoe UI"/>
                <a:ea typeface="微软雅黑"/>
              </a:rPr>
              <a:t>使用不同的特征子集</a:t>
            </a:r>
            <a:endParaRPr lang="zh-CN" altLang="en-US" dirty="0">
              <a:solidFill>
                <a:srgbClr val="000000"/>
              </a:solidFill>
              <a:latin typeface="Segoe UI"/>
              <a:ea typeface="微软雅黑"/>
            </a:endParaRPr>
          </a:p>
        </p:txBody>
      </p:sp>
      <p:sp>
        <p:nvSpPr>
          <p:cNvPr id="114" name="矩形 113"/>
          <p:cNvSpPr/>
          <p:nvPr/>
        </p:nvSpPr>
        <p:spPr>
          <a:xfrm>
            <a:off x="863463" y="5895717"/>
            <a:ext cx="6550312" cy="572464"/>
          </a:xfrm>
          <a:prstGeom prst="rect">
            <a:avLst/>
          </a:prstGeom>
        </p:spPr>
        <p:txBody>
          <a:bodyPr wrap="square">
            <a:spAutoFit/>
          </a:bodyPr>
          <a:lstStyle/>
          <a:p>
            <a:pPr>
              <a:lnSpc>
                <a:spcPct val="130000"/>
              </a:lnSpc>
            </a:pPr>
            <a:r>
              <a:rPr lang="zh-CN" altLang="en-US" sz="1200" dirty="0" smtClean="0">
                <a:solidFill>
                  <a:srgbClr val="000000">
                    <a:lumMod val="50000"/>
                    <a:lumOff val="50000"/>
                  </a:srgbClr>
                </a:solidFill>
                <a:latin typeface="微软雅黑" charset="0"/>
                <a:ea typeface="微软雅黑" charset="0"/>
              </a:rPr>
              <a:t>根据所有的特征的重要性排序。</a:t>
            </a:r>
            <a:r>
              <a:rPr lang="zh-CN" altLang="en-US" sz="1200" dirty="0">
                <a:solidFill>
                  <a:srgbClr val="000000">
                    <a:lumMod val="50000"/>
                    <a:lumOff val="50000"/>
                  </a:srgbClr>
                </a:solidFill>
                <a:latin typeface="微软雅黑" charset="0"/>
                <a:ea typeface="微软雅黑" charset="0"/>
              </a:rPr>
              <a:t>根据这个重要性从</a:t>
            </a:r>
            <a:r>
              <a:rPr lang="en-US" altLang="zh-CN" sz="1200" dirty="0">
                <a:solidFill>
                  <a:srgbClr val="000000">
                    <a:lumMod val="50000"/>
                    <a:lumOff val="50000"/>
                  </a:srgbClr>
                </a:solidFill>
                <a:latin typeface="微软雅黑" charset="0"/>
                <a:ea typeface="微软雅黑" charset="0"/>
              </a:rPr>
              <a:t>1</a:t>
            </a:r>
            <a:r>
              <a:rPr lang="zh-CN" altLang="en-US" sz="1200" dirty="0">
                <a:solidFill>
                  <a:srgbClr val="000000">
                    <a:lumMod val="50000"/>
                    <a:lumOff val="50000"/>
                  </a:srgbClr>
                </a:solidFill>
                <a:latin typeface="微软雅黑" charset="0"/>
                <a:ea typeface="微软雅黑" charset="0"/>
              </a:rPr>
              <a:t>开始编号，按照</a:t>
            </a:r>
            <a:r>
              <a:rPr lang="en-US" altLang="zh-CN" sz="1200" dirty="0" err="1">
                <a:solidFill>
                  <a:srgbClr val="000000">
                    <a:lumMod val="50000"/>
                    <a:lumOff val="50000"/>
                  </a:srgbClr>
                </a:solidFill>
                <a:latin typeface="微软雅黑" charset="0"/>
                <a:ea typeface="微软雅黑" charset="0"/>
              </a:rPr>
              <a:t>idx</a:t>
            </a:r>
            <a:r>
              <a:rPr lang="en-US" altLang="zh-CN" sz="1200" dirty="0">
                <a:solidFill>
                  <a:srgbClr val="000000">
                    <a:lumMod val="50000"/>
                    <a:lumOff val="50000"/>
                  </a:srgbClr>
                </a:solidFill>
                <a:latin typeface="微软雅黑" charset="0"/>
                <a:ea typeface="微软雅黑" charset="0"/>
              </a:rPr>
              <a:t> % 5 </a:t>
            </a:r>
            <a:r>
              <a:rPr lang="zh-CN" altLang="en-US" sz="1200" dirty="0">
                <a:solidFill>
                  <a:srgbClr val="000000">
                    <a:lumMod val="50000"/>
                    <a:lumOff val="50000"/>
                  </a:srgbClr>
                </a:solidFill>
                <a:latin typeface="微软雅黑" charset="0"/>
                <a:ea typeface="微软雅黑" charset="0"/>
              </a:rPr>
              <a:t>把所有</a:t>
            </a:r>
            <a:r>
              <a:rPr lang="en-US" altLang="zh-CN" sz="1200" dirty="0">
                <a:solidFill>
                  <a:srgbClr val="000000">
                    <a:lumMod val="50000"/>
                    <a:lumOff val="50000"/>
                  </a:srgbClr>
                </a:solidFill>
                <a:latin typeface="微软雅黑" charset="0"/>
                <a:ea typeface="微软雅黑" charset="0"/>
              </a:rPr>
              <a:t>feature</a:t>
            </a:r>
            <a:r>
              <a:rPr lang="zh-CN" altLang="en-US" sz="1200" dirty="0">
                <a:solidFill>
                  <a:srgbClr val="000000">
                    <a:lumMod val="50000"/>
                    <a:lumOff val="50000"/>
                  </a:srgbClr>
                </a:solidFill>
                <a:latin typeface="微软雅黑" charset="0"/>
                <a:ea typeface="微软雅黑" charset="0"/>
              </a:rPr>
              <a:t>划分成</a:t>
            </a:r>
            <a:r>
              <a:rPr lang="en-US" altLang="zh-CN" sz="1200" dirty="0">
                <a:solidFill>
                  <a:srgbClr val="000000">
                    <a:lumMod val="50000"/>
                    <a:lumOff val="50000"/>
                  </a:srgbClr>
                </a:solidFill>
                <a:latin typeface="微软雅黑" charset="0"/>
                <a:ea typeface="微软雅黑" charset="0"/>
              </a:rPr>
              <a:t>5</a:t>
            </a:r>
            <a:r>
              <a:rPr lang="zh-CN" altLang="en-US" sz="1200" dirty="0">
                <a:solidFill>
                  <a:srgbClr val="000000">
                    <a:lumMod val="50000"/>
                    <a:lumOff val="50000"/>
                  </a:srgbClr>
                </a:solidFill>
                <a:latin typeface="微软雅黑" charset="0"/>
                <a:ea typeface="微软雅黑" charset="0"/>
              </a:rPr>
              <a:t>份；同时再随机产生</a:t>
            </a:r>
            <a:r>
              <a:rPr lang="en-US" altLang="zh-CN" sz="1200" dirty="0">
                <a:solidFill>
                  <a:srgbClr val="000000">
                    <a:lumMod val="50000"/>
                    <a:lumOff val="50000"/>
                  </a:srgbClr>
                </a:solidFill>
                <a:latin typeface="微软雅黑" charset="0"/>
                <a:ea typeface="微软雅黑" charset="0"/>
              </a:rPr>
              <a:t>5</a:t>
            </a:r>
            <a:r>
              <a:rPr lang="zh-CN" altLang="en-US" sz="1200" dirty="0">
                <a:solidFill>
                  <a:srgbClr val="000000">
                    <a:lumMod val="50000"/>
                    <a:lumOff val="50000"/>
                  </a:srgbClr>
                </a:solidFill>
                <a:latin typeface="微软雅黑" charset="0"/>
                <a:ea typeface="微软雅黑" charset="0"/>
              </a:rPr>
              <a:t>份 </a:t>
            </a:r>
            <a:r>
              <a:rPr lang="en-US" altLang="zh-CN" sz="1200" dirty="0">
                <a:solidFill>
                  <a:srgbClr val="000000">
                    <a:lumMod val="50000"/>
                    <a:lumOff val="50000"/>
                  </a:srgbClr>
                </a:solidFill>
                <a:latin typeface="微软雅黑" charset="0"/>
                <a:ea typeface="微软雅黑" charset="0"/>
              </a:rPr>
              <a:t>feature </a:t>
            </a:r>
            <a:r>
              <a:rPr lang="zh-CN" altLang="en-US" sz="1200" dirty="0">
                <a:solidFill>
                  <a:srgbClr val="000000">
                    <a:lumMod val="50000"/>
                    <a:lumOff val="50000"/>
                  </a:srgbClr>
                </a:solidFill>
                <a:latin typeface="微软雅黑" charset="0"/>
                <a:ea typeface="微软雅黑" charset="0"/>
              </a:rPr>
              <a:t>子集。 这</a:t>
            </a:r>
            <a:r>
              <a:rPr lang="en-US" altLang="zh-CN" sz="1200" dirty="0">
                <a:solidFill>
                  <a:srgbClr val="000000">
                    <a:lumMod val="50000"/>
                    <a:lumOff val="50000"/>
                  </a:srgbClr>
                </a:solidFill>
                <a:latin typeface="微软雅黑" charset="0"/>
                <a:ea typeface="微软雅黑" charset="0"/>
              </a:rPr>
              <a:t>10</a:t>
            </a:r>
            <a:r>
              <a:rPr lang="zh-CN" altLang="en-US" sz="1200" dirty="0">
                <a:solidFill>
                  <a:srgbClr val="000000">
                    <a:lumMod val="50000"/>
                    <a:lumOff val="50000"/>
                  </a:srgbClr>
                </a:solidFill>
                <a:latin typeface="微软雅黑" charset="0"/>
                <a:ea typeface="微软雅黑" charset="0"/>
              </a:rPr>
              <a:t>份</a:t>
            </a:r>
            <a:r>
              <a:rPr lang="en-US" altLang="zh-CN" sz="1200" dirty="0">
                <a:solidFill>
                  <a:srgbClr val="000000">
                    <a:lumMod val="50000"/>
                    <a:lumOff val="50000"/>
                  </a:srgbClr>
                </a:solidFill>
                <a:latin typeface="微软雅黑" charset="0"/>
                <a:ea typeface="微软雅黑" charset="0"/>
              </a:rPr>
              <a:t>feature </a:t>
            </a:r>
            <a:r>
              <a:rPr lang="zh-CN" altLang="en-US" sz="1200" dirty="0">
                <a:solidFill>
                  <a:srgbClr val="000000">
                    <a:lumMod val="50000"/>
                    <a:lumOff val="50000"/>
                  </a:srgbClr>
                </a:solidFill>
                <a:latin typeface="微软雅黑" charset="0"/>
                <a:ea typeface="微软雅黑" charset="0"/>
              </a:rPr>
              <a:t>子集每一</a:t>
            </a:r>
            <a:r>
              <a:rPr lang="zh-CN" altLang="en-US" sz="1200" dirty="0" smtClean="0">
                <a:solidFill>
                  <a:srgbClr val="000000">
                    <a:lumMod val="50000"/>
                    <a:lumOff val="50000"/>
                  </a:srgbClr>
                </a:solidFill>
                <a:latin typeface="微软雅黑" charset="0"/>
                <a:ea typeface="微软雅黑" charset="0"/>
              </a:rPr>
              <a:t>份都可以训练一个模型</a:t>
            </a:r>
            <a:endParaRPr lang="zh-CN" altLang="en-US" sz="1200" dirty="0">
              <a:solidFill>
                <a:srgbClr val="000000">
                  <a:lumMod val="50000"/>
                  <a:lumOff val="50000"/>
                </a:srgbClr>
              </a:solidFill>
              <a:latin typeface="微软雅黑" charset="0"/>
              <a:ea typeface="微软雅黑" charset="0"/>
            </a:endParaRPr>
          </a:p>
        </p:txBody>
      </p:sp>
      <p:sp>
        <p:nvSpPr>
          <p:cNvPr id="43" name="矩形 42"/>
          <p:cNvSpPr/>
          <p:nvPr/>
        </p:nvSpPr>
        <p:spPr>
          <a:xfrm>
            <a:off x="945542" y="1911811"/>
            <a:ext cx="2262158" cy="369332"/>
          </a:xfrm>
          <a:prstGeom prst="rect">
            <a:avLst/>
          </a:prstGeom>
        </p:spPr>
        <p:txBody>
          <a:bodyPr wrap="none">
            <a:spAutoFit/>
          </a:bodyPr>
          <a:lstStyle/>
          <a:p>
            <a:r>
              <a:rPr lang="zh-CN" altLang="en-US" dirty="0" smtClean="0">
                <a:solidFill>
                  <a:srgbClr val="000000"/>
                </a:solidFill>
                <a:latin typeface="Segoe UI"/>
                <a:ea typeface="微软雅黑"/>
              </a:rPr>
              <a:t>使用不同的随机种子</a:t>
            </a:r>
            <a:endParaRPr lang="zh-CN" altLang="en-US" dirty="0">
              <a:solidFill>
                <a:srgbClr val="000000"/>
              </a:solidFill>
              <a:latin typeface="Segoe UI"/>
              <a:ea typeface="微软雅黑"/>
            </a:endParaRPr>
          </a:p>
        </p:txBody>
      </p:sp>
      <p:sp>
        <p:nvSpPr>
          <p:cNvPr id="48" name="矩形 47"/>
          <p:cNvSpPr/>
          <p:nvPr/>
        </p:nvSpPr>
        <p:spPr>
          <a:xfrm>
            <a:off x="814636" y="856275"/>
            <a:ext cx="2339102" cy="523220"/>
          </a:xfrm>
          <a:prstGeom prst="rect">
            <a:avLst/>
          </a:prstGeom>
        </p:spPr>
        <p:txBody>
          <a:bodyPr wrap="none">
            <a:spAutoFit/>
          </a:bodyPr>
          <a:lstStyle/>
          <a:p>
            <a:r>
              <a:rPr lang="zh-CN" altLang="en-US" sz="2800" b="1" dirty="0" smtClean="0">
                <a:solidFill>
                  <a:srgbClr val="000000"/>
                </a:solidFill>
                <a:latin typeface="Segoe UI"/>
                <a:ea typeface="微软雅黑"/>
              </a:rPr>
              <a:t>单个算法拓展</a:t>
            </a:r>
            <a:endParaRPr lang="zh-CN" altLang="en-US" sz="2800" b="1" dirty="0">
              <a:solidFill>
                <a:srgbClr val="000000"/>
              </a:solidFill>
              <a:latin typeface="Segoe UI"/>
              <a:ea typeface="微软雅黑"/>
            </a:endParaRPr>
          </a:p>
        </p:txBody>
      </p:sp>
      <p:sp>
        <p:nvSpPr>
          <p:cNvPr id="29" name="文本占位符 1"/>
          <p:cNvSpPr>
            <a:spLocks noGrp="1"/>
          </p:cNvSpPr>
          <p:nvPr>
            <p:ph type="body" sz="quarter" idx="10"/>
          </p:nvPr>
        </p:nvSpPr>
        <p:spPr>
          <a:xfrm>
            <a:off x="87200" y="121156"/>
            <a:ext cx="3303395" cy="389467"/>
          </a:xfrm>
        </p:spPr>
        <p:txBody>
          <a:bodyPr/>
          <a:lstStyle/>
          <a:p>
            <a:r>
              <a:rPr kumimoji="1" lang="en-US" altLang="zh-CN" dirty="0"/>
              <a:t>PART</a:t>
            </a:r>
            <a:r>
              <a:rPr kumimoji="1" lang="zh-CN" altLang="en-US" dirty="0"/>
              <a:t> </a:t>
            </a:r>
            <a:r>
              <a:rPr kumimoji="1" lang="en-US" altLang="zh-CN" dirty="0" smtClean="0"/>
              <a:t>FOUR</a:t>
            </a:r>
            <a:r>
              <a:rPr kumimoji="1" lang="zh-CN" altLang="en-US" dirty="0" smtClean="0"/>
              <a:t> 模型融合</a:t>
            </a:r>
            <a:endParaRPr kumimoji="1" lang="zh-CN" altLang="en-US" dirty="0"/>
          </a:p>
        </p:txBody>
      </p:sp>
    </p:spTree>
    <p:extLst>
      <p:ext uri="{BB962C8B-B14F-4D97-AF65-F5344CB8AC3E}">
        <p14:creationId xmlns:p14="http://schemas.microsoft.com/office/powerpoint/2010/main" val="721523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2013575" y="1160091"/>
            <a:ext cx="1583875" cy="48986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130000"/>
              </a:lnSpc>
            </a:pPr>
            <a:r>
              <a:rPr kumimoji="1" lang="en-US" altLang="zh-CN" sz="1200" dirty="0" smtClean="0">
                <a:latin typeface="微软雅黑" panose="020B0503020204020204" pitchFamily="34" charset="-122"/>
                <a:ea typeface="微软雅黑" panose="020B0503020204020204" pitchFamily="34" charset="-122"/>
              </a:rPr>
              <a:t>GDBT</a:t>
            </a:r>
            <a:r>
              <a:rPr kumimoji="1" lang="zh-CN" altLang="en-US" sz="1200" dirty="0" smtClean="0">
                <a:latin typeface="微软雅黑" panose="020B0503020204020204" pitchFamily="34" charset="-122"/>
                <a:ea typeface="微软雅黑" panose="020B0503020204020204" pitchFamily="34" charset="-122"/>
              </a:rPr>
              <a:t> 预测比例</a:t>
            </a:r>
            <a:r>
              <a:rPr kumimoji="1" lang="en-US" altLang="zh-CN" sz="1200" dirty="0" smtClean="0">
                <a:latin typeface="微软雅黑" panose="020B0503020204020204" pitchFamily="34" charset="-122"/>
                <a:ea typeface="微软雅黑" panose="020B0503020204020204" pitchFamily="34" charset="-122"/>
              </a:rPr>
              <a:t>1</a:t>
            </a:r>
            <a:r>
              <a:rPr kumimoji="1" lang="zh-CN" altLang="en-US" sz="1200" dirty="0" smtClean="0">
                <a:latin typeface="微软雅黑" panose="020B0503020204020204" pitchFamily="34" charset="-122"/>
                <a:ea typeface="微软雅黑" panose="020B0503020204020204" pitchFamily="34" charset="-122"/>
              </a:rPr>
              <a:t> 随机种子</a:t>
            </a:r>
            <a:r>
              <a:rPr kumimoji="1" lang="en-US" altLang="zh-CN" sz="1200" dirty="0">
                <a:latin typeface="微软雅黑" panose="020B0503020204020204" pitchFamily="34" charset="-122"/>
                <a:ea typeface="微软雅黑" panose="020B0503020204020204" pitchFamily="34" charset="-122"/>
              </a:rPr>
              <a:t>1</a:t>
            </a:r>
            <a:endParaRPr kumimoji="1" lang="zh-CN" altLang="en-US" sz="1200" dirty="0">
              <a:latin typeface="微软雅黑" panose="020B0503020204020204" pitchFamily="34" charset="-122"/>
              <a:ea typeface="微软雅黑" panose="020B0503020204020204" pitchFamily="34" charset="-122"/>
            </a:endParaRPr>
          </a:p>
        </p:txBody>
      </p:sp>
      <p:sp>
        <p:nvSpPr>
          <p:cNvPr id="4" name="圆角矩形 3"/>
          <p:cNvSpPr/>
          <p:nvPr/>
        </p:nvSpPr>
        <p:spPr>
          <a:xfrm>
            <a:off x="2013577" y="1833649"/>
            <a:ext cx="1583875" cy="48986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130000"/>
              </a:lnSpc>
            </a:pPr>
            <a:r>
              <a:rPr kumimoji="1" lang="en-US" altLang="zh-CN" sz="1200" dirty="0" smtClean="0">
                <a:latin typeface="微软雅黑" panose="020B0503020204020204" pitchFamily="34" charset="-122"/>
                <a:ea typeface="微软雅黑" panose="020B0503020204020204" pitchFamily="34" charset="-122"/>
              </a:rPr>
              <a:t>GDBT</a:t>
            </a:r>
            <a:r>
              <a:rPr kumimoji="1" lang="zh-CN" altLang="en-US" sz="1200" dirty="0" smtClean="0">
                <a:latin typeface="微软雅黑" panose="020B0503020204020204" pitchFamily="34" charset="-122"/>
                <a:ea typeface="微软雅黑" panose="020B0503020204020204" pitchFamily="34" charset="-122"/>
              </a:rPr>
              <a:t> 预测比例</a:t>
            </a:r>
            <a:r>
              <a:rPr kumimoji="1" lang="en-US" altLang="zh-CN" sz="1200" dirty="0" smtClean="0">
                <a:latin typeface="微软雅黑" panose="020B0503020204020204" pitchFamily="34" charset="-122"/>
                <a:ea typeface="微软雅黑" panose="020B0503020204020204" pitchFamily="34" charset="-122"/>
              </a:rPr>
              <a:t>1</a:t>
            </a:r>
            <a:r>
              <a:rPr kumimoji="1" lang="zh-CN" altLang="en-US" sz="1200" dirty="0" smtClean="0">
                <a:latin typeface="微软雅黑" panose="020B0503020204020204" pitchFamily="34" charset="-122"/>
                <a:ea typeface="微软雅黑" panose="020B0503020204020204" pitchFamily="34" charset="-122"/>
              </a:rPr>
              <a:t> 随机种子</a:t>
            </a:r>
            <a:r>
              <a:rPr kumimoji="1" lang="en-US" altLang="zh-CN" sz="1200" dirty="0">
                <a:latin typeface="微软雅黑" panose="020B0503020204020204" pitchFamily="34" charset="-122"/>
                <a:ea typeface="微软雅黑" panose="020B0503020204020204" pitchFamily="34" charset="-122"/>
              </a:rPr>
              <a:t>2</a:t>
            </a:r>
            <a:endParaRPr kumimoji="1" lang="zh-CN" altLang="en-US" sz="1200" dirty="0">
              <a:latin typeface="微软雅黑" panose="020B0503020204020204" pitchFamily="34" charset="-122"/>
              <a:ea typeface="微软雅黑" panose="020B0503020204020204" pitchFamily="34" charset="-122"/>
            </a:endParaRPr>
          </a:p>
        </p:txBody>
      </p:sp>
      <p:sp>
        <p:nvSpPr>
          <p:cNvPr id="5" name="圆角矩形 4"/>
          <p:cNvSpPr/>
          <p:nvPr/>
        </p:nvSpPr>
        <p:spPr>
          <a:xfrm>
            <a:off x="2013573" y="2769575"/>
            <a:ext cx="1583875" cy="48986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130000"/>
              </a:lnSpc>
            </a:pPr>
            <a:r>
              <a:rPr kumimoji="1" lang="en-US" altLang="zh-CN" sz="1200" dirty="0">
                <a:latin typeface="微软雅黑" panose="020B0503020204020204" pitchFamily="34" charset="-122"/>
                <a:ea typeface="微软雅黑" panose="020B0503020204020204" pitchFamily="34" charset="-122"/>
              </a:rPr>
              <a:t>GDBT</a:t>
            </a:r>
            <a:r>
              <a:rPr kumimoji="1" lang="zh-CN" altLang="en-US" sz="1200" dirty="0">
                <a:latin typeface="微软雅黑" panose="020B0503020204020204" pitchFamily="34" charset="-122"/>
                <a:ea typeface="微软雅黑" panose="020B0503020204020204" pitchFamily="34" charset="-122"/>
              </a:rPr>
              <a:t> 预测比例</a:t>
            </a:r>
            <a:r>
              <a:rPr kumimoji="1" lang="en-US" altLang="zh-CN" sz="1200" dirty="0">
                <a:latin typeface="微软雅黑" panose="020B0503020204020204" pitchFamily="34" charset="-122"/>
                <a:ea typeface="微软雅黑" panose="020B0503020204020204" pitchFamily="34" charset="-122"/>
              </a:rPr>
              <a:t>1</a:t>
            </a:r>
            <a:r>
              <a:rPr kumimoji="1" lang="zh-CN" altLang="en-US" sz="1200" dirty="0">
                <a:latin typeface="微软雅黑" panose="020B0503020204020204" pitchFamily="34" charset="-122"/>
                <a:ea typeface="微软雅黑" panose="020B0503020204020204" pitchFamily="34" charset="-122"/>
              </a:rPr>
              <a:t> 随机</a:t>
            </a:r>
            <a:r>
              <a:rPr kumimoji="1" lang="zh-CN" altLang="en-US" sz="1200" dirty="0" smtClean="0">
                <a:latin typeface="微软雅黑" panose="020B0503020204020204" pitchFamily="34" charset="-122"/>
                <a:ea typeface="微软雅黑" panose="020B0503020204020204" pitchFamily="34" charset="-122"/>
              </a:rPr>
              <a:t>种子</a:t>
            </a:r>
            <a:r>
              <a:rPr kumimoji="1" lang="en-US" altLang="zh-CN" sz="1200" dirty="0" smtClean="0">
                <a:latin typeface="微软雅黑" panose="020B0503020204020204" pitchFamily="34" charset="-122"/>
                <a:ea typeface="微软雅黑" panose="020B0503020204020204" pitchFamily="34" charset="-122"/>
              </a:rPr>
              <a:t>30</a:t>
            </a:r>
            <a:endParaRPr kumimoji="1" lang="zh-CN" altLang="en-US" sz="1200" dirty="0">
              <a:latin typeface="微软雅黑" panose="020B0503020204020204" pitchFamily="34" charset="-122"/>
              <a:ea typeface="微软雅黑" panose="020B0503020204020204" pitchFamily="34" charset="-122"/>
            </a:endParaRPr>
          </a:p>
        </p:txBody>
      </p:sp>
      <p:sp>
        <p:nvSpPr>
          <p:cNvPr id="10" name="圆角矩形 9"/>
          <p:cNvSpPr/>
          <p:nvPr/>
        </p:nvSpPr>
        <p:spPr>
          <a:xfrm>
            <a:off x="4812432" y="1147299"/>
            <a:ext cx="1464123" cy="6313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130000"/>
              </a:lnSpc>
            </a:pPr>
            <a:r>
              <a:rPr kumimoji="1" lang="en-US" altLang="zh-CN" sz="1200" dirty="0" err="1">
                <a:latin typeface="微软雅黑" panose="020B0503020204020204" pitchFamily="34" charset="-122"/>
                <a:ea typeface="微软雅黑" panose="020B0503020204020204" pitchFamily="34" charset="-122"/>
              </a:rPr>
              <a:t>VotingClassifier</a:t>
            </a:r>
            <a:endParaRPr kumimoji="1" lang="en-US" altLang="zh-CN" sz="1200" dirty="0">
              <a:latin typeface="微软雅黑" panose="020B0503020204020204" pitchFamily="34" charset="-122"/>
              <a:ea typeface="微软雅黑" panose="020B0503020204020204" pitchFamily="34" charset="-122"/>
            </a:endParaRPr>
          </a:p>
          <a:p>
            <a:pPr algn="ctr">
              <a:lnSpc>
                <a:spcPct val="130000"/>
              </a:lnSpc>
            </a:pPr>
            <a:r>
              <a:rPr kumimoji="1" lang="zh-CN" altLang="en-US" sz="1200" dirty="0" smtClean="0">
                <a:latin typeface="微软雅黑" panose="020B0503020204020204" pitchFamily="34" charset="-122"/>
                <a:ea typeface="微软雅黑" panose="020B0503020204020204" pitchFamily="34" charset="-122"/>
              </a:rPr>
              <a:t>（</a:t>
            </a:r>
            <a:r>
              <a:rPr kumimoji="1" lang="en-US" altLang="zh-CN" sz="1200" dirty="0" smtClean="0">
                <a:latin typeface="微软雅黑" panose="020B0503020204020204" pitchFamily="34" charset="-122"/>
                <a:ea typeface="微软雅黑" panose="020B0503020204020204" pitchFamily="34" charset="-122"/>
              </a:rPr>
              <a:t> </a:t>
            </a:r>
            <a:r>
              <a:rPr kumimoji="1" lang="en-US" altLang="zh-CN" sz="1200" dirty="0">
                <a:latin typeface="微软雅黑" panose="020B0503020204020204" pitchFamily="34" charset="-122"/>
                <a:ea typeface="微软雅黑" panose="020B0503020204020204" pitchFamily="34" charset="-122"/>
              </a:rPr>
              <a:t>GDBT1 </a:t>
            </a:r>
            <a:r>
              <a:rPr kumimoji="1" lang="zh-CN" altLang="en-US" sz="1200" dirty="0" smtClean="0">
                <a:latin typeface="微软雅黑" panose="020B0503020204020204" pitchFamily="34" charset="-122"/>
                <a:ea typeface="微软雅黑" panose="020B0503020204020204" pitchFamily="34" charset="-122"/>
              </a:rPr>
              <a:t>）</a:t>
            </a:r>
            <a:endParaRPr kumimoji="1" lang="zh-CN" altLang="en-US" sz="1200" dirty="0">
              <a:latin typeface="微软雅黑" panose="020B0503020204020204" pitchFamily="34" charset="-122"/>
              <a:ea typeface="微软雅黑" panose="020B0503020204020204" pitchFamily="34" charset="-122"/>
            </a:endParaRPr>
          </a:p>
        </p:txBody>
      </p:sp>
      <p:cxnSp>
        <p:nvCxnSpPr>
          <p:cNvPr id="12" name="直线连接符 11"/>
          <p:cNvCxnSpPr>
            <a:stCxn id="3" idx="3"/>
            <a:endCxn id="10" idx="1"/>
          </p:cNvCxnSpPr>
          <p:nvPr/>
        </p:nvCxnSpPr>
        <p:spPr>
          <a:xfrm>
            <a:off x="3597450" y="1405022"/>
            <a:ext cx="1214982" cy="57963"/>
          </a:xfrm>
          <a:prstGeom prst="line">
            <a:avLst/>
          </a:prstGeom>
        </p:spPr>
        <p:style>
          <a:lnRef idx="1">
            <a:schemeClr val="dk1"/>
          </a:lnRef>
          <a:fillRef idx="0">
            <a:schemeClr val="dk1"/>
          </a:fillRef>
          <a:effectRef idx="0">
            <a:schemeClr val="dk1"/>
          </a:effectRef>
          <a:fontRef idx="minor">
            <a:schemeClr val="tx1"/>
          </a:fontRef>
        </p:style>
      </p:cxnSp>
      <p:cxnSp>
        <p:nvCxnSpPr>
          <p:cNvPr id="13" name="直线连接符 12"/>
          <p:cNvCxnSpPr>
            <a:stCxn id="4" idx="3"/>
            <a:endCxn id="10" idx="1"/>
          </p:cNvCxnSpPr>
          <p:nvPr/>
        </p:nvCxnSpPr>
        <p:spPr>
          <a:xfrm flipV="1">
            <a:off x="3597452" y="1462985"/>
            <a:ext cx="1214980" cy="615595"/>
          </a:xfrm>
          <a:prstGeom prst="line">
            <a:avLst/>
          </a:prstGeom>
        </p:spPr>
        <p:style>
          <a:lnRef idx="1">
            <a:schemeClr val="dk1"/>
          </a:lnRef>
          <a:fillRef idx="0">
            <a:schemeClr val="dk1"/>
          </a:fillRef>
          <a:effectRef idx="0">
            <a:schemeClr val="dk1"/>
          </a:effectRef>
          <a:fontRef idx="minor">
            <a:schemeClr val="tx1"/>
          </a:fontRef>
        </p:style>
      </p:cxnSp>
      <p:cxnSp>
        <p:nvCxnSpPr>
          <p:cNvPr id="16" name="直线连接符 15"/>
          <p:cNvCxnSpPr>
            <a:stCxn id="5" idx="3"/>
            <a:endCxn id="10" idx="1"/>
          </p:cNvCxnSpPr>
          <p:nvPr/>
        </p:nvCxnSpPr>
        <p:spPr>
          <a:xfrm flipV="1">
            <a:off x="3597448" y="1462985"/>
            <a:ext cx="1214984" cy="1551521"/>
          </a:xfrm>
          <a:prstGeom prst="line">
            <a:avLst/>
          </a:prstGeom>
        </p:spPr>
        <p:style>
          <a:lnRef idx="1">
            <a:schemeClr val="dk1"/>
          </a:lnRef>
          <a:fillRef idx="0">
            <a:schemeClr val="dk1"/>
          </a:fillRef>
          <a:effectRef idx="0">
            <a:schemeClr val="dk1"/>
          </a:effectRef>
          <a:fontRef idx="minor">
            <a:schemeClr val="tx1"/>
          </a:fontRef>
        </p:style>
      </p:cxnSp>
      <p:sp>
        <p:nvSpPr>
          <p:cNvPr id="48" name="文本框 47"/>
          <p:cNvSpPr txBox="1"/>
          <p:nvPr/>
        </p:nvSpPr>
        <p:spPr>
          <a:xfrm>
            <a:off x="2132972" y="549131"/>
            <a:ext cx="1287532" cy="525657"/>
          </a:xfrm>
          <a:prstGeom prst="rect">
            <a:avLst/>
          </a:prstGeom>
          <a:noFill/>
        </p:spPr>
        <p:txBody>
          <a:bodyPr wrap="none" rtlCol="0">
            <a:spAutoFit/>
          </a:bodyPr>
          <a:lstStyle/>
          <a:p>
            <a:pPr>
              <a:lnSpc>
                <a:spcPct val="130000"/>
              </a:lnSpc>
              <a:spcBef>
                <a:spcPts val="600"/>
              </a:spcBef>
            </a:pPr>
            <a:r>
              <a:rPr kumimoji="1" lang="en-US" altLang="zh-CN" sz="2400" kern="0" dirty="0">
                <a:latin typeface="微软雅黑" panose="020B0503020204020204" pitchFamily="34" charset="-122"/>
                <a:ea typeface="微软雅黑" panose="020B0503020204020204" pitchFamily="34" charset="-122"/>
                <a:cs typeface="+mn-ea"/>
                <a:sym typeface="+mn-lt"/>
              </a:rPr>
              <a:t>Leavel0</a:t>
            </a:r>
            <a:endParaRPr kumimoji="1" lang="zh-CN" altLang="en-US" sz="2400" kern="0" dirty="0">
              <a:latin typeface="微软雅黑" panose="020B0503020204020204" pitchFamily="34" charset="-122"/>
              <a:ea typeface="微软雅黑" panose="020B0503020204020204" pitchFamily="34" charset="-122"/>
              <a:cs typeface="+mn-ea"/>
              <a:sym typeface="+mn-lt"/>
            </a:endParaRPr>
          </a:p>
        </p:txBody>
      </p:sp>
      <p:sp>
        <p:nvSpPr>
          <p:cNvPr id="57" name="文本框 56"/>
          <p:cNvSpPr txBox="1"/>
          <p:nvPr/>
        </p:nvSpPr>
        <p:spPr>
          <a:xfrm>
            <a:off x="4926085" y="543689"/>
            <a:ext cx="1287532" cy="525657"/>
          </a:xfrm>
          <a:prstGeom prst="rect">
            <a:avLst/>
          </a:prstGeom>
          <a:noFill/>
        </p:spPr>
        <p:txBody>
          <a:bodyPr wrap="none" rtlCol="0">
            <a:spAutoFit/>
          </a:bodyPr>
          <a:lstStyle/>
          <a:p>
            <a:pPr>
              <a:lnSpc>
                <a:spcPct val="130000"/>
              </a:lnSpc>
              <a:spcBef>
                <a:spcPts val="600"/>
              </a:spcBef>
            </a:pPr>
            <a:r>
              <a:rPr kumimoji="1" lang="en-US" altLang="zh-CN" sz="2400" kern="0" dirty="0" smtClean="0">
                <a:latin typeface="微软雅黑" panose="020B0503020204020204" pitchFamily="34" charset="-122"/>
                <a:ea typeface="微软雅黑" panose="020B0503020204020204" pitchFamily="34" charset="-122"/>
                <a:cs typeface="+mn-ea"/>
                <a:sym typeface="+mn-lt"/>
              </a:rPr>
              <a:t>Leavel1</a:t>
            </a:r>
            <a:endParaRPr kumimoji="1" lang="zh-CN" altLang="en-US" sz="2400" kern="0" dirty="0">
              <a:latin typeface="微软雅黑" panose="020B0503020204020204" pitchFamily="34" charset="-122"/>
              <a:ea typeface="微软雅黑" panose="020B0503020204020204" pitchFamily="34" charset="-122"/>
              <a:cs typeface="+mn-ea"/>
              <a:sym typeface="+mn-lt"/>
            </a:endParaRPr>
          </a:p>
        </p:txBody>
      </p:sp>
      <p:sp>
        <p:nvSpPr>
          <p:cNvPr id="58" name="文本框 57"/>
          <p:cNvSpPr txBox="1"/>
          <p:nvPr/>
        </p:nvSpPr>
        <p:spPr>
          <a:xfrm>
            <a:off x="7543834" y="543689"/>
            <a:ext cx="1287532" cy="525657"/>
          </a:xfrm>
          <a:prstGeom prst="rect">
            <a:avLst/>
          </a:prstGeom>
          <a:noFill/>
        </p:spPr>
        <p:txBody>
          <a:bodyPr wrap="none" rtlCol="0">
            <a:spAutoFit/>
          </a:bodyPr>
          <a:lstStyle/>
          <a:p>
            <a:pPr>
              <a:lnSpc>
                <a:spcPct val="130000"/>
              </a:lnSpc>
              <a:spcBef>
                <a:spcPts val="600"/>
              </a:spcBef>
            </a:pPr>
            <a:r>
              <a:rPr kumimoji="1" lang="en-US" altLang="zh-CN" sz="2400" kern="0" dirty="0" smtClean="0">
                <a:latin typeface="微软雅黑" panose="020B0503020204020204" pitchFamily="34" charset="-122"/>
                <a:ea typeface="微软雅黑" panose="020B0503020204020204" pitchFamily="34" charset="-122"/>
                <a:cs typeface="+mn-ea"/>
                <a:sym typeface="+mn-lt"/>
              </a:rPr>
              <a:t>Leavel2</a:t>
            </a:r>
            <a:endParaRPr kumimoji="1" lang="zh-CN" altLang="en-US" sz="2400" kern="0" dirty="0">
              <a:latin typeface="微软雅黑" panose="020B0503020204020204" pitchFamily="34" charset="-122"/>
              <a:ea typeface="微软雅黑" panose="020B0503020204020204" pitchFamily="34" charset="-122"/>
              <a:cs typeface="+mn-ea"/>
              <a:sym typeface="+mn-lt"/>
            </a:endParaRPr>
          </a:p>
        </p:txBody>
      </p:sp>
      <p:sp>
        <p:nvSpPr>
          <p:cNvPr id="66" name="椭圆 65"/>
          <p:cNvSpPr/>
          <p:nvPr/>
        </p:nvSpPr>
        <p:spPr>
          <a:xfrm>
            <a:off x="2751273" y="2369214"/>
            <a:ext cx="112735" cy="1127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zh-CN" altLang="en-US" sz="1200" dirty="0">
              <a:latin typeface="微软雅黑" panose="020B0503020204020204" pitchFamily="34" charset="-122"/>
              <a:ea typeface="微软雅黑" panose="020B0503020204020204" pitchFamily="34" charset="-122"/>
            </a:endParaRPr>
          </a:p>
        </p:txBody>
      </p:sp>
      <p:sp>
        <p:nvSpPr>
          <p:cNvPr id="67" name="椭圆 66"/>
          <p:cNvSpPr/>
          <p:nvPr/>
        </p:nvSpPr>
        <p:spPr>
          <a:xfrm>
            <a:off x="2753361" y="2496562"/>
            <a:ext cx="112735" cy="1127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zh-CN" altLang="en-US" sz="1200" dirty="0">
              <a:latin typeface="微软雅黑" panose="020B0503020204020204" pitchFamily="34" charset="-122"/>
              <a:ea typeface="微软雅黑" panose="020B0503020204020204" pitchFamily="34" charset="-122"/>
            </a:endParaRPr>
          </a:p>
        </p:txBody>
      </p:sp>
      <p:sp>
        <p:nvSpPr>
          <p:cNvPr id="68" name="椭圆 67"/>
          <p:cNvSpPr/>
          <p:nvPr/>
        </p:nvSpPr>
        <p:spPr>
          <a:xfrm>
            <a:off x="2753361" y="2621822"/>
            <a:ext cx="112735" cy="1127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zh-CN" altLang="en-US" sz="1200" dirty="0">
              <a:latin typeface="微软雅黑" panose="020B0503020204020204" pitchFamily="34" charset="-122"/>
              <a:ea typeface="微软雅黑" panose="020B0503020204020204" pitchFamily="34" charset="-122"/>
            </a:endParaRPr>
          </a:p>
        </p:txBody>
      </p:sp>
      <p:sp>
        <p:nvSpPr>
          <p:cNvPr id="96" name="圆角矩形 95"/>
          <p:cNvSpPr/>
          <p:nvPr/>
        </p:nvSpPr>
        <p:spPr>
          <a:xfrm>
            <a:off x="2013573" y="3370871"/>
            <a:ext cx="1583875" cy="48986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130000"/>
              </a:lnSpc>
            </a:pPr>
            <a:r>
              <a:rPr kumimoji="1" lang="en-US" altLang="zh-CN" sz="1200" dirty="0" smtClean="0">
                <a:latin typeface="微软雅黑" panose="020B0503020204020204" pitchFamily="34" charset="-122"/>
                <a:ea typeface="微软雅黑" panose="020B0503020204020204" pitchFamily="34" charset="-122"/>
              </a:rPr>
              <a:t>GDBT</a:t>
            </a:r>
            <a:r>
              <a:rPr kumimoji="1" lang="zh-CN" altLang="en-US" sz="1200" dirty="0" smtClean="0">
                <a:latin typeface="微软雅黑" panose="020B0503020204020204" pitchFamily="34" charset="-122"/>
                <a:ea typeface="微软雅黑" panose="020B0503020204020204" pitchFamily="34" charset="-122"/>
              </a:rPr>
              <a:t> 预测比例</a:t>
            </a:r>
            <a:r>
              <a:rPr kumimoji="1" lang="en-US" altLang="zh-CN" sz="1200" dirty="0" smtClean="0">
                <a:latin typeface="微软雅黑" panose="020B0503020204020204" pitchFamily="34" charset="-122"/>
                <a:ea typeface="微软雅黑" panose="020B0503020204020204" pitchFamily="34" charset="-122"/>
              </a:rPr>
              <a:t>1</a:t>
            </a:r>
            <a:r>
              <a:rPr kumimoji="1" lang="zh-CN" altLang="en-US" sz="1200" dirty="0" smtClean="0">
                <a:latin typeface="微软雅黑" panose="020B0503020204020204" pitchFamily="34" charset="-122"/>
                <a:ea typeface="微软雅黑" panose="020B0503020204020204" pitchFamily="34" charset="-122"/>
              </a:rPr>
              <a:t> 特征子集</a:t>
            </a:r>
            <a:r>
              <a:rPr kumimoji="1" lang="en-US" altLang="zh-CN" sz="1200" dirty="0">
                <a:latin typeface="微软雅黑" panose="020B0503020204020204" pitchFamily="34" charset="-122"/>
                <a:ea typeface="微软雅黑" panose="020B0503020204020204" pitchFamily="34" charset="-122"/>
              </a:rPr>
              <a:t>1</a:t>
            </a:r>
            <a:endParaRPr kumimoji="1" lang="zh-CN" altLang="en-US" sz="1200" dirty="0">
              <a:latin typeface="微软雅黑" panose="020B0503020204020204" pitchFamily="34" charset="-122"/>
              <a:ea typeface="微软雅黑" panose="020B0503020204020204" pitchFamily="34" charset="-122"/>
            </a:endParaRPr>
          </a:p>
        </p:txBody>
      </p:sp>
      <p:sp>
        <p:nvSpPr>
          <p:cNvPr id="97" name="圆角矩形 96"/>
          <p:cNvSpPr/>
          <p:nvPr/>
        </p:nvSpPr>
        <p:spPr>
          <a:xfrm>
            <a:off x="2013575" y="4044429"/>
            <a:ext cx="1583875" cy="48986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130000"/>
              </a:lnSpc>
            </a:pPr>
            <a:r>
              <a:rPr kumimoji="1" lang="en-US" altLang="zh-CN" sz="1200" dirty="0" smtClean="0">
                <a:latin typeface="微软雅黑" panose="020B0503020204020204" pitchFamily="34" charset="-122"/>
                <a:ea typeface="微软雅黑" panose="020B0503020204020204" pitchFamily="34" charset="-122"/>
              </a:rPr>
              <a:t>GDBT</a:t>
            </a:r>
            <a:r>
              <a:rPr kumimoji="1" lang="zh-CN" altLang="en-US" sz="1200" dirty="0" smtClean="0">
                <a:latin typeface="微软雅黑" panose="020B0503020204020204" pitchFamily="34" charset="-122"/>
                <a:ea typeface="微软雅黑" panose="020B0503020204020204" pitchFamily="34" charset="-122"/>
              </a:rPr>
              <a:t> 预测比例</a:t>
            </a:r>
            <a:r>
              <a:rPr kumimoji="1" lang="en-US" altLang="zh-CN" sz="1200" dirty="0" smtClean="0">
                <a:latin typeface="微软雅黑" panose="020B0503020204020204" pitchFamily="34" charset="-122"/>
                <a:ea typeface="微软雅黑" panose="020B0503020204020204" pitchFamily="34" charset="-122"/>
              </a:rPr>
              <a:t>1</a:t>
            </a:r>
            <a:r>
              <a:rPr kumimoji="1" lang="zh-CN" altLang="en-US" sz="1200" dirty="0" smtClean="0">
                <a:latin typeface="微软雅黑" panose="020B0503020204020204" pitchFamily="34" charset="-122"/>
                <a:ea typeface="微软雅黑" panose="020B0503020204020204" pitchFamily="34" charset="-122"/>
              </a:rPr>
              <a:t> 特征子集</a:t>
            </a:r>
            <a:r>
              <a:rPr kumimoji="1" lang="en-US" altLang="zh-CN" sz="1200" dirty="0" smtClean="0">
                <a:latin typeface="微软雅黑" panose="020B0503020204020204" pitchFamily="34" charset="-122"/>
                <a:ea typeface="微软雅黑" panose="020B0503020204020204" pitchFamily="34" charset="-122"/>
              </a:rPr>
              <a:t>2</a:t>
            </a:r>
            <a:endParaRPr kumimoji="1" lang="zh-CN" altLang="en-US" sz="1200" dirty="0">
              <a:latin typeface="微软雅黑" panose="020B0503020204020204" pitchFamily="34" charset="-122"/>
              <a:ea typeface="微软雅黑" panose="020B0503020204020204" pitchFamily="34" charset="-122"/>
            </a:endParaRPr>
          </a:p>
        </p:txBody>
      </p:sp>
      <p:sp>
        <p:nvSpPr>
          <p:cNvPr id="98" name="圆角矩形 97"/>
          <p:cNvSpPr/>
          <p:nvPr/>
        </p:nvSpPr>
        <p:spPr>
          <a:xfrm>
            <a:off x="2013571" y="4980355"/>
            <a:ext cx="1583875" cy="48986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130000"/>
              </a:lnSpc>
            </a:pPr>
            <a:r>
              <a:rPr kumimoji="1" lang="en-US" altLang="zh-CN" sz="1200" dirty="0">
                <a:latin typeface="微软雅黑" panose="020B0503020204020204" pitchFamily="34" charset="-122"/>
                <a:ea typeface="微软雅黑" panose="020B0503020204020204" pitchFamily="34" charset="-122"/>
              </a:rPr>
              <a:t>GDBT</a:t>
            </a:r>
            <a:r>
              <a:rPr kumimoji="1" lang="zh-CN" altLang="en-US" sz="1200" dirty="0">
                <a:latin typeface="微软雅黑" panose="020B0503020204020204" pitchFamily="34" charset="-122"/>
                <a:ea typeface="微软雅黑" panose="020B0503020204020204" pitchFamily="34" charset="-122"/>
              </a:rPr>
              <a:t> 预测比例</a:t>
            </a:r>
            <a:r>
              <a:rPr kumimoji="1" lang="en-US" altLang="zh-CN" sz="1200" dirty="0">
                <a:latin typeface="微软雅黑" panose="020B0503020204020204" pitchFamily="34" charset="-122"/>
                <a:ea typeface="微软雅黑" panose="020B0503020204020204" pitchFamily="34" charset="-122"/>
              </a:rPr>
              <a:t>1</a:t>
            </a:r>
            <a:r>
              <a:rPr kumimoji="1" lang="zh-CN" altLang="en-US" sz="1200" dirty="0">
                <a:latin typeface="微软雅黑" panose="020B0503020204020204" pitchFamily="34" charset="-122"/>
                <a:ea typeface="微软雅黑" panose="020B0503020204020204" pitchFamily="34" charset="-122"/>
              </a:rPr>
              <a:t> </a:t>
            </a:r>
            <a:r>
              <a:rPr kumimoji="1" lang="zh-CN" altLang="en-US" sz="1200" dirty="0" smtClean="0">
                <a:latin typeface="微软雅黑" panose="020B0503020204020204" pitchFamily="34" charset="-122"/>
                <a:ea typeface="微软雅黑" panose="020B0503020204020204" pitchFamily="34" charset="-122"/>
              </a:rPr>
              <a:t>特征子集</a:t>
            </a:r>
            <a:r>
              <a:rPr kumimoji="1" lang="en-US" altLang="zh-CN" sz="1200" dirty="0" smtClean="0">
                <a:latin typeface="微软雅黑" panose="020B0503020204020204" pitchFamily="34" charset="-122"/>
                <a:ea typeface="微软雅黑" panose="020B0503020204020204" pitchFamily="34" charset="-122"/>
              </a:rPr>
              <a:t>30</a:t>
            </a:r>
            <a:endParaRPr kumimoji="1" lang="zh-CN" altLang="en-US" sz="1200" dirty="0">
              <a:latin typeface="微软雅黑" panose="020B0503020204020204" pitchFamily="34" charset="-122"/>
              <a:ea typeface="微软雅黑" panose="020B0503020204020204" pitchFamily="34" charset="-122"/>
            </a:endParaRPr>
          </a:p>
        </p:txBody>
      </p:sp>
      <p:sp>
        <p:nvSpPr>
          <p:cNvPr id="99" name="椭圆 98"/>
          <p:cNvSpPr/>
          <p:nvPr/>
        </p:nvSpPr>
        <p:spPr>
          <a:xfrm>
            <a:off x="2751271" y="4579994"/>
            <a:ext cx="112735" cy="1127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zh-CN" altLang="en-US" sz="1200" dirty="0">
              <a:latin typeface="微软雅黑" panose="020B0503020204020204" pitchFamily="34" charset="-122"/>
              <a:ea typeface="微软雅黑" panose="020B0503020204020204" pitchFamily="34" charset="-122"/>
            </a:endParaRPr>
          </a:p>
        </p:txBody>
      </p:sp>
      <p:sp>
        <p:nvSpPr>
          <p:cNvPr id="100" name="椭圆 99"/>
          <p:cNvSpPr/>
          <p:nvPr/>
        </p:nvSpPr>
        <p:spPr>
          <a:xfrm>
            <a:off x="2753359" y="4707342"/>
            <a:ext cx="112735" cy="1127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zh-CN" altLang="en-US" sz="1200" dirty="0">
              <a:latin typeface="微软雅黑" panose="020B0503020204020204" pitchFamily="34" charset="-122"/>
              <a:ea typeface="微软雅黑" panose="020B0503020204020204" pitchFamily="34" charset="-122"/>
            </a:endParaRPr>
          </a:p>
        </p:txBody>
      </p:sp>
      <p:sp>
        <p:nvSpPr>
          <p:cNvPr id="101" name="椭圆 100"/>
          <p:cNvSpPr/>
          <p:nvPr/>
        </p:nvSpPr>
        <p:spPr>
          <a:xfrm>
            <a:off x="2753359" y="4832602"/>
            <a:ext cx="112735" cy="1127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zh-CN" altLang="en-US" sz="1200" dirty="0">
              <a:latin typeface="微软雅黑" panose="020B0503020204020204" pitchFamily="34" charset="-122"/>
              <a:ea typeface="微软雅黑" panose="020B0503020204020204" pitchFamily="34" charset="-122"/>
            </a:endParaRPr>
          </a:p>
        </p:txBody>
      </p:sp>
      <p:cxnSp>
        <p:nvCxnSpPr>
          <p:cNvPr id="102" name="直线连接符 101"/>
          <p:cNvCxnSpPr>
            <a:stCxn id="96" idx="3"/>
            <a:endCxn id="10" idx="1"/>
          </p:cNvCxnSpPr>
          <p:nvPr/>
        </p:nvCxnSpPr>
        <p:spPr>
          <a:xfrm flipV="1">
            <a:off x="3597448" y="1462985"/>
            <a:ext cx="1214984" cy="2152817"/>
          </a:xfrm>
          <a:prstGeom prst="line">
            <a:avLst/>
          </a:prstGeom>
        </p:spPr>
        <p:style>
          <a:lnRef idx="1">
            <a:schemeClr val="dk1"/>
          </a:lnRef>
          <a:fillRef idx="0">
            <a:schemeClr val="dk1"/>
          </a:fillRef>
          <a:effectRef idx="0">
            <a:schemeClr val="dk1"/>
          </a:effectRef>
          <a:fontRef idx="minor">
            <a:schemeClr val="tx1"/>
          </a:fontRef>
        </p:style>
      </p:cxnSp>
      <p:cxnSp>
        <p:nvCxnSpPr>
          <p:cNvPr id="105" name="直线连接符 104"/>
          <p:cNvCxnSpPr>
            <a:stCxn id="97" idx="3"/>
            <a:endCxn id="10" idx="1"/>
          </p:cNvCxnSpPr>
          <p:nvPr/>
        </p:nvCxnSpPr>
        <p:spPr>
          <a:xfrm flipV="1">
            <a:off x="3597450" y="1462985"/>
            <a:ext cx="1214982" cy="2826375"/>
          </a:xfrm>
          <a:prstGeom prst="line">
            <a:avLst/>
          </a:prstGeom>
        </p:spPr>
        <p:style>
          <a:lnRef idx="1">
            <a:schemeClr val="dk1"/>
          </a:lnRef>
          <a:fillRef idx="0">
            <a:schemeClr val="dk1"/>
          </a:fillRef>
          <a:effectRef idx="0">
            <a:schemeClr val="dk1"/>
          </a:effectRef>
          <a:fontRef idx="minor">
            <a:schemeClr val="tx1"/>
          </a:fontRef>
        </p:style>
      </p:cxnSp>
      <p:cxnSp>
        <p:nvCxnSpPr>
          <p:cNvPr id="108" name="直线连接符 107"/>
          <p:cNvCxnSpPr>
            <a:stCxn id="98" idx="3"/>
            <a:endCxn id="10" idx="1"/>
          </p:cNvCxnSpPr>
          <p:nvPr/>
        </p:nvCxnSpPr>
        <p:spPr>
          <a:xfrm flipV="1">
            <a:off x="3597446" y="1462985"/>
            <a:ext cx="1214986" cy="3762301"/>
          </a:xfrm>
          <a:prstGeom prst="line">
            <a:avLst/>
          </a:prstGeom>
        </p:spPr>
        <p:style>
          <a:lnRef idx="1">
            <a:schemeClr val="dk1"/>
          </a:lnRef>
          <a:fillRef idx="0">
            <a:schemeClr val="dk1"/>
          </a:fillRef>
          <a:effectRef idx="0">
            <a:schemeClr val="dk1"/>
          </a:effectRef>
          <a:fontRef idx="minor">
            <a:schemeClr val="tx1"/>
          </a:fontRef>
        </p:style>
      </p:cxnSp>
      <p:sp>
        <p:nvSpPr>
          <p:cNvPr id="111" name="圆角矩形 110"/>
          <p:cNvSpPr/>
          <p:nvPr/>
        </p:nvSpPr>
        <p:spPr>
          <a:xfrm>
            <a:off x="4824450" y="1926792"/>
            <a:ext cx="1464123" cy="6313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130000"/>
              </a:lnSpc>
            </a:pPr>
            <a:r>
              <a:rPr kumimoji="1" lang="en-US" altLang="zh-CN" sz="1200" dirty="0" err="1">
                <a:latin typeface="微软雅黑" panose="020B0503020204020204" pitchFamily="34" charset="-122"/>
                <a:ea typeface="微软雅黑" panose="020B0503020204020204" pitchFamily="34" charset="-122"/>
              </a:rPr>
              <a:t>VotingClassifier</a:t>
            </a:r>
            <a:endParaRPr kumimoji="1" lang="en-US" altLang="zh-CN" sz="1200" dirty="0">
              <a:latin typeface="微软雅黑" panose="020B0503020204020204" pitchFamily="34" charset="-122"/>
              <a:ea typeface="微软雅黑" panose="020B0503020204020204" pitchFamily="34" charset="-122"/>
            </a:endParaRPr>
          </a:p>
          <a:p>
            <a:pPr algn="ctr">
              <a:lnSpc>
                <a:spcPct val="130000"/>
              </a:lnSpc>
            </a:pPr>
            <a:r>
              <a:rPr kumimoji="1" lang="zh-CN" altLang="en-US" sz="1200" dirty="0">
                <a:latin typeface="微软雅黑" panose="020B0503020204020204" pitchFamily="34" charset="-122"/>
                <a:ea typeface="微软雅黑" panose="020B0503020204020204" pitchFamily="34" charset="-122"/>
              </a:rPr>
              <a:t>（</a:t>
            </a:r>
            <a:r>
              <a:rPr kumimoji="1" lang="en-US" altLang="zh-CN" sz="1200" dirty="0">
                <a:latin typeface="微软雅黑" panose="020B0503020204020204" pitchFamily="34" charset="-122"/>
                <a:ea typeface="微软雅黑" panose="020B0503020204020204" pitchFamily="34" charset="-122"/>
              </a:rPr>
              <a:t> </a:t>
            </a:r>
            <a:r>
              <a:rPr kumimoji="1" lang="en-US" altLang="zh-CN" sz="1200" dirty="0" smtClean="0">
                <a:latin typeface="微软雅黑" panose="020B0503020204020204" pitchFamily="34" charset="-122"/>
                <a:ea typeface="微软雅黑" panose="020B0503020204020204" pitchFamily="34" charset="-122"/>
              </a:rPr>
              <a:t>GDBT2 </a:t>
            </a:r>
            <a:r>
              <a:rPr kumimoji="1" lang="zh-CN" altLang="en-US" sz="1200" dirty="0">
                <a:latin typeface="微软雅黑" panose="020B0503020204020204" pitchFamily="34" charset="-122"/>
                <a:ea typeface="微软雅黑" panose="020B0503020204020204" pitchFamily="34" charset="-122"/>
              </a:rPr>
              <a:t>）</a:t>
            </a:r>
          </a:p>
        </p:txBody>
      </p:sp>
      <p:sp>
        <p:nvSpPr>
          <p:cNvPr id="112" name="圆角矩形 111"/>
          <p:cNvSpPr/>
          <p:nvPr/>
        </p:nvSpPr>
        <p:spPr>
          <a:xfrm>
            <a:off x="4848165" y="2695766"/>
            <a:ext cx="1464123" cy="6313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130000"/>
              </a:lnSpc>
            </a:pPr>
            <a:r>
              <a:rPr kumimoji="1" lang="en-US" altLang="zh-CN" sz="1200" dirty="0" err="1">
                <a:latin typeface="微软雅黑" panose="020B0503020204020204" pitchFamily="34" charset="-122"/>
                <a:ea typeface="微软雅黑" panose="020B0503020204020204" pitchFamily="34" charset="-122"/>
              </a:rPr>
              <a:t>VotingClassifier</a:t>
            </a:r>
            <a:endParaRPr kumimoji="1" lang="en-US" altLang="zh-CN" sz="1200" dirty="0">
              <a:latin typeface="微软雅黑" panose="020B0503020204020204" pitchFamily="34" charset="-122"/>
              <a:ea typeface="微软雅黑" panose="020B0503020204020204" pitchFamily="34" charset="-122"/>
            </a:endParaRPr>
          </a:p>
          <a:p>
            <a:pPr algn="ctr">
              <a:lnSpc>
                <a:spcPct val="130000"/>
              </a:lnSpc>
            </a:pPr>
            <a:r>
              <a:rPr kumimoji="1" lang="zh-CN" altLang="en-US" sz="1200" dirty="0">
                <a:latin typeface="微软雅黑" panose="020B0503020204020204" pitchFamily="34" charset="-122"/>
                <a:ea typeface="微软雅黑" panose="020B0503020204020204" pitchFamily="34" charset="-122"/>
              </a:rPr>
              <a:t>（</a:t>
            </a:r>
            <a:r>
              <a:rPr kumimoji="1" lang="en-US" altLang="zh-CN" sz="1200" dirty="0">
                <a:latin typeface="微软雅黑" panose="020B0503020204020204" pitchFamily="34" charset="-122"/>
                <a:ea typeface="微软雅黑" panose="020B0503020204020204" pitchFamily="34" charset="-122"/>
              </a:rPr>
              <a:t> </a:t>
            </a:r>
            <a:r>
              <a:rPr kumimoji="1" lang="en-US" altLang="zh-CN" sz="1200" dirty="0" smtClean="0">
                <a:latin typeface="微软雅黑" panose="020B0503020204020204" pitchFamily="34" charset="-122"/>
                <a:ea typeface="微软雅黑" panose="020B0503020204020204" pitchFamily="34" charset="-122"/>
              </a:rPr>
              <a:t>GDBT3</a:t>
            </a:r>
            <a:r>
              <a:rPr kumimoji="1" lang="zh-CN" altLang="en-US" sz="1200" dirty="0" smtClean="0">
                <a:latin typeface="微软雅黑" panose="020B0503020204020204" pitchFamily="34" charset="-122"/>
                <a:ea typeface="微软雅黑" panose="020B0503020204020204" pitchFamily="34" charset="-122"/>
              </a:rPr>
              <a:t>）</a:t>
            </a:r>
            <a:endParaRPr kumimoji="1" lang="zh-CN" altLang="en-US" sz="1200" dirty="0">
              <a:latin typeface="微软雅黑" panose="020B0503020204020204" pitchFamily="34" charset="-122"/>
              <a:ea typeface="微软雅黑" panose="020B0503020204020204" pitchFamily="34" charset="-122"/>
            </a:endParaRPr>
          </a:p>
        </p:txBody>
      </p:sp>
      <p:sp>
        <p:nvSpPr>
          <p:cNvPr id="119" name="圆角矩形 118"/>
          <p:cNvSpPr/>
          <p:nvPr/>
        </p:nvSpPr>
        <p:spPr>
          <a:xfrm>
            <a:off x="4848165" y="3548475"/>
            <a:ext cx="1464123" cy="6313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130000"/>
              </a:lnSpc>
            </a:pPr>
            <a:r>
              <a:rPr kumimoji="1" lang="en-US" altLang="zh-CN" sz="1200" dirty="0" err="1">
                <a:latin typeface="微软雅黑" panose="020B0503020204020204" pitchFamily="34" charset="-122"/>
                <a:ea typeface="微软雅黑" panose="020B0503020204020204" pitchFamily="34" charset="-122"/>
              </a:rPr>
              <a:t>VotingClassifier</a:t>
            </a:r>
            <a:endParaRPr kumimoji="1" lang="en-US" altLang="zh-CN" sz="1200" dirty="0">
              <a:latin typeface="微软雅黑" panose="020B0503020204020204" pitchFamily="34" charset="-122"/>
              <a:ea typeface="微软雅黑" panose="020B0503020204020204" pitchFamily="34" charset="-122"/>
            </a:endParaRPr>
          </a:p>
          <a:p>
            <a:pPr algn="ctr">
              <a:lnSpc>
                <a:spcPct val="130000"/>
              </a:lnSpc>
            </a:pPr>
            <a:r>
              <a:rPr kumimoji="1" lang="zh-CN" altLang="en-US" sz="1200" dirty="0">
                <a:latin typeface="微软雅黑" panose="020B0503020204020204" pitchFamily="34" charset="-122"/>
                <a:ea typeface="微软雅黑" panose="020B0503020204020204" pitchFamily="34" charset="-122"/>
              </a:rPr>
              <a:t>（</a:t>
            </a:r>
            <a:r>
              <a:rPr kumimoji="1" lang="en-US" altLang="zh-CN" sz="1200" dirty="0">
                <a:latin typeface="微软雅黑" panose="020B0503020204020204" pitchFamily="34" charset="-122"/>
                <a:ea typeface="微软雅黑" panose="020B0503020204020204" pitchFamily="34" charset="-122"/>
              </a:rPr>
              <a:t> </a:t>
            </a:r>
            <a:r>
              <a:rPr kumimoji="1" lang="en-US" altLang="zh-CN" sz="1200" dirty="0" smtClean="0">
                <a:latin typeface="微软雅黑" panose="020B0503020204020204" pitchFamily="34" charset="-122"/>
                <a:ea typeface="微软雅黑" panose="020B0503020204020204" pitchFamily="34" charset="-122"/>
              </a:rPr>
              <a:t>ET </a:t>
            </a:r>
            <a:r>
              <a:rPr kumimoji="1" lang="zh-CN" altLang="en-US" sz="1200" dirty="0">
                <a:latin typeface="微软雅黑" panose="020B0503020204020204" pitchFamily="34" charset="-122"/>
                <a:ea typeface="微软雅黑" panose="020B0503020204020204" pitchFamily="34" charset="-122"/>
              </a:rPr>
              <a:t>）</a:t>
            </a:r>
          </a:p>
        </p:txBody>
      </p:sp>
      <p:sp>
        <p:nvSpPr>
          <p:cNvPr id="120" name="圆角矩形 119"/>
          <p:cNvSpPr/>
          <p:nvPr/>
        </p:nvSpPr>
        <p:spPr>
          <a:xfrm>
            <a:off x="4848164" y="4381214"/>
            <a:ext cx="1464123" cy="6313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130000"/>
              </a:lnSpc>
            </a:pPr>
            <a:r>
              <a:rPr kumimoji="1" lang="en-US" altLang="zh-CN" sz="1200" dirty="0" err="1">
                <a:latin typeface="微软雅黑" panose="020B0503020204020204" pitchFamily="34" charset="-122"/>
                <a:ea typeface="微软雅黑" panose="020B0503020204020204" pitchFamily="34" charset="-122"/>
              </a:rPr>
              <a:t>VotingClassifier</a:t>
            </a:r>
            <a:endParaRPr kumimoji="1" lang="en-US" altLang="zh-CN" sz="1200" dirty="0">
              <a:latin typeface="微软雅黑" panose="020B0503020204020204" pitchFamily="34" charset="-122"/>
              <a:ea typeface="微软雅黑" panose="020B0503020204020204" pitchFamily="34" charset="-122"/>
            </a:endParaRPr>
          </a:p>
          <a:p>
            <a:pPr algn="ctr">
              <a:lnSpc>
                <a:spcPct val="130000"/>
              </a:lnSpc>
            </a:pPr>
            <a:r>
              <a:rPr kumimoji="1" lang="zh-CN" altLang="en-US" sz="1200" dirty="0" smtClean="0">
                <a:latin typeface="微软雅黑" panose="020B0503020204020204" pitchFamily="34" charset="-122"/>
                <a:ea typeface="微软雅黑" panose="020B0503020204020204" pitchFamily="34" charset="-122"/>
              </a:rPr>
              <a:t>（</a:t>
            </a:r>
            <a:r>
              <a:rPr kumimoji="1" lang="en-US" altLang="zh-CN" sz="1200" dirty="0" smtClean="0">
                <a:latin typeface="微软雅黑" panose="020B0503020204020204" pitchFamily="34" charset="-122"/>
                <a:ea typeface="微软雅黑" panose="020B0503020204020204" pitchFamily="34" charset="-122"/>
              </a:rPr>
              <a:t>Ada</a:t>
            </a:r>
            <a:r>
              <a:rPr kumimoji="1" lang="zh-CN" altLang="en-US" sz="1200" dirty="0" smtClean="0">
                <a:latin typeface="微软雅黑" panose="020B0503020204020204" pitchFamily="34" charset="-122"/>
                <a:ea typeface="微软雅黑" panose="020B0503020204020204" pitchFamily="34" charset="-122"/>
              </a:rPr>
              <a:t>）</a:t>
            </a:r>
            <a:endParaRPr kumimoji="1" lang="zh-CN" altLang="en-US" sz="1200" dirty="0">
              <a:latin typeface="微软雅黑" panose="020B0503020204020204" pitchFamily="34" charset="-122"/>
              <a:ea typeface="微软雅黑" panose="020B0503020204020204" pitchFamily="34" charset="-122"/>
            </a:endParaRPr>
          </a:p>
        </p:txBody>
      </p:sp>
      <p:sp>
        <p:nvSpPr>
          <p:cNvPr id="121" name="圆角矩形 120"/>
          <p:cNvSpPr/>
          <p:nvPr/>
        </p:nvSpPr>
        <p:spPr>
          <a:xfrm>
            <a:off x="4873927" y="5221780"/>
            <a:ext cx="1464123" cy="6313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130000"/>
              </a:lnSpc>
            </a:pPr>
            <a:r>
              <a:rPr kumimoji="1" lang="en-US" altLang="zh-CN" sz="1200" dirty="0" err="1">
                <a:latin typeface="微软雅黑" panose="020B0503020204020204" pitchFamily="34" charset="-122"/>
                <a:ea typeface="微软雅黑" panose="020B0503020204020204" pitchFamily="34" charset="-122"/>
              </a:rPr>
              <a:t>VotingClassifier</a:t>
            </a:r>
            <a:endParaRPr kumimoji="1" lang="en-US" altLang="zh-CN" sz="1200" dirty="0">
              <a:latin typeface="微软雅黑" panose="020B0503020204020204" pitchFamily="34" charset="-122"/>
              <a:ea typeface="微软雅黑" panose="020B0503020204020204" pitchFamily="34" charset="-122"/>
            </a:endParaRPr>
          </a:p>
          <a:p>
            <a:pPr algn="ctr">
              <a:lnSpc>
                <a:spcPct val="130000"/>
              </a:lnSpc>
            </a:pPr>
            <a:r>
              <a:rPr kumimoji="1" lang="zh-CN" altLang="en-US" sz="1200" dirty="0">
                <a:latin typeface="微软雅黑" panose="020B0503020204020204" pitchFamily="34" charset="-122"/>
                <a:ea typeface="微软雅黑" panose="020B0503020204020204" pitchFamily="34" charset="-122"/>
              </a:rPr>
              <a:t>（</a:t>
            </a:r>
            <a:r>
              <a:rPr kumimoji="1" lang="en-US" altLang="zh-CN" sz="1200" dirty="0">
                <a:latin typeface="微软雅黑" panose="020B0503020204020204" pitchFamily="34" charset="-122"/>
                <a:ea typeface="微软雅黑" panose="020B0503020204020204" pitchFamily="34" charset="-122"/>
              </a:rPr>
              <a:t> </a:t>
            </a:r>
            <a:r>
              <a:rPr kumimoji="1" lang="en-US" altLang="zh-CN" sz="1200" dirty="0" smtClean="0">
                <a:latin typeface="微软雅黑" panose="020B0503020204020204" pitchFamily="34" charset="-122"/>
                <a:ea typeface="微软雅黑" panose="020B0503020204020204" pitchFamily="34" charset="-122"/>
              </a:rPr>
              <a:t>XGB</a:t>
            </a:r>
            <a:r>
              <a:rPr kumimoji="1" lang="zh-CN" altLang="en-US" sz="1200" dirty="0" smtClean="0">
                <a:latin typeface="微软雅黑" panose="020B0503020204020204" pitchFamily="34" charset="-122"/>
                <a:ea typeface="微软雅黑" panose="020B0503020204020204" pitchFamily="34" charset="-122"/>
              </a:rPr>
              <a:t>）</a:t>
            </a:r>
            <a:endParaRPr kumimoji="1" lang="zh-CN" altLang="en-US" sz="1200" dirty="0">
              <a:latin typeface="微软雅黑" panose="020B0503020204020204" pitchFamily="34" charset="-122"/>
              <a:ea typeface="微软雅黑" panose="020B0503020204020204" pitchFamily="34" charset="-122"/>
            </a:endParaRPr>
          </a:p>
        </p:txBody>
      </p:sp>
      <p:sp>
        <p:nvSpPr>
          <p:cNvPr id="128" name="圆角矩形 127"/>
          <p:cNvSpPr/>
          <p:nvPr/>
        </p:nvSpPr>
        <p:spPr>
          <a:xfrm>
            <a:off x="4873927" y="6002897"/>
            <a:ext cx="1464123" cy="6313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130000"/>
              </a:lnSpc>
            </a:pPr>
            <a:r>
              <a:rPr kumimoji="1" lang="en-US" altLang="zh-CN" sz="1200" dirty="0" err="1">
                <a:latin typeface="微软雅黑" panose="020B0503020204020204" pitchFamily="34" charset="-122"/>
                <a:ea typeface="微软雅黑" panose="020B0503020204020204" pitchFamily="34" charset="-122"/>
              </a:rPr>
              <a:t>VotingClassifier</a:t>
            </a:r>
            <a:endParaRPr kumimoji="1" lang="en-US" altLang="zh-CN" sz="1200" dirty="0">
              <a:latin typeface="微软雅黑" panose="020B0503020204020204" pitchFamily="34" charset="-122"/>
              <a:ea typeface="微软雅黑" panose="020B0503020204020204" pitchFamily="34" charset="-122"/>
            </a:endParaRPr>
          </a:p>
          <a:p>
            <a:pPr algn="ctr">
              <a:lnSpc>
                <a:spcPct val="130000"/>
              </a:lnSpc>
            </a:pPr>
            <a:r>
              <a:rPr kumimoji="1" lang="zh-CN" altLang="en-US" sz="1200" dirty="0">
                <a:latin typeface="微软雅黑" panose="020B0503020204020204" pitchFamily="34" charset="-122"/>
                <a:ea typeface="微软雅黑" panose="020B0503020204020204" pitchFamily="34" charset="-122"/>
              </a:rPr>
              <a:t>（</a:t>
            </a:r>
            <a:r>
              <a:rPr kumimoji="1" lang="en-US" altLang="zh-CN" sz="1200" dirty="0">
                <a:latin typeface="微软雅黑" panose="020B0503020204020204" pitchFamily="34" charset="-122"/>
                <a:ea typeface="微软雅黑" panose="020B0503020204020204" pitchFamily="34" charset="-122"/>
              </a:rPr>
              <a:t> </a:t>
            </a:r>
            <a:r>
              <a:rPr kumimoji="1" lang="en-US" altLang="zh-CN" sz="1200" dirty="0" smtClean="0">
                <a:latin typeface="微软雅黑" panose="020B0503020204020204" pitchFamily="34" charset="-122"/>
                <a:ea typeface="微软雅黑" panose="020B0503020204020204" pitchFamily="34" charset="-122"/>
              </a:rPr>
              <a:t>RF</a:t>
            </a:r>
            <a:r>
              <a:rPr kumimoji="1" lang="zh-CN" altLang="en-US" sz="1200" dirty="0" smtClean="0">
                <a:latin typeface="微软雅黑" panose="020B0503020204020204" pitchFamily="34" charset="-122"/>
                <a:ea typeface="微软雅黑" panose="020B0503020204020204" pitchFamily="34" charset="-122"/>
              </a:rPr>
              <a:t>）</a:t>
            </a:r>
            <a:endParaRPr kumimoji="1" lang="zh-CN" altLang="en-US" sz="1200" dirty="0">
              <a:latin typeface="微软雅黑" panose="020B0503020204020204" pitchFamily="34" charset="-122"/>
              <a:ea typeface="微软雅黑" panose="020B0503020204020204" pitchFamily="34" charset="-122"/>
            </a:endParaRPr>
          </a:p>
        </p:txBody>
      </p:sp>
      <p:sp>
        <p:nvSpPr>
          <p:cNvPr id="129" name="圆角矩形 128"/>
          <p:cNvSpPr/>
          <p:nvPr/>
        </p:nvSpPr>
        <p:spPr>
          <a:xfrm>
            <a:off x="7455538" y="2886982"/>
            <a:ext cx="1464123" cy="6313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130000"/>
              </a:lnSpc>
            </a:pPr>
            <a:r>
              <a:rPr kumimoji="1" lang="en-US" altLang="zh-CN" sz="1200" dirty="0" err="1">
                <a:latin typeface="微软雅黑" panose="020B0503020204020204" pitchFamily="34" charset="-122"/>
                <a:ea typeface="微软雅黑" panose="020B0503020204020204" pitchFamily="34" charset="-122"/>
              </a:rPr>
              <a:t>VotingClassifier</a:t>
            </a:r>
            <a:endParaRPr kumimoji="1" lang="zh-CN" altLang="en-US" sz="1200" dirty="0">
              <a:latin typeface="微软雅黑" panose="020B0503020204020204" pitchFamily="34" charset="-122"/>
              <a:ea typeface="微软雅黑" panose="020B0503020204020204" pitchFamily="34" charset="-122"/>
            </a:endParaRPr>
          </a:p>
        </p:txBody>
      </p:sp>
      <p:cxnSp>
        <p:nvCxnSpPr>
          <p:cNvPr id="130" name="直线连接符 129"/>
          <p:cNvCxnSpPr>
            <a:stCxn id="10" idx="3"/>
            <a:endCxn id="129" idx="1"/>
          </p:cNvCxnSpPr>
          <p:nvPr/>
        </p:nvCxnSpPr>
        <p:spPr>
          <a:xfrm>
            <a:off x="6276555" y="1462985"/>
            <a:ext cx="1178983" cy="1739683"/>
          </a:xfrm>
          <a:prstGeom prst="line">
            <a:avLst/>
          </a:prstGeom>
        </p:spPr>
        <p:style>
          <a:lnRef idx="1">
            <a:schemeClr val="dk1"/>
          </a:lnRef>
          <a:fillRef idx="0">
            <a:schemeClr val="dk1"/>
          </a:fillRef>
          <a:effectRef idx="0">
            <a:schemeClr val="dk1"/>
          </a:effectRef>
          <a:fontRef idx="minor">
            <a:schemeClr val="tx1"/>
          </a:fontRef>
        </p:style>
      </p:cxnSp>
      <p:cxnSp>
        <p:nvCxnSpPr>
          <p:cNvPr id="133" name="直线连接符 132"/>
          <p:cNvCxnSpPr>
            <a:stCxn id="111" idx="3"/>
            <a:endCxn id="129" idx="1"/>
          </p:cNvCxnSpPr>
          <p:nvPr/>
        </p:nvCxnSpPr>
        <p:spPr>
          <a:xfrm>
            <a:off x="6288573" y="2242478"/>
            <a:ext cx="1166965" cy="960190"/>
          </a:xfrm>
          <a:prstGeom prst="line">
            <a:avLst/>
          </a:prstGeom>
        </p:spPr>
        <p:style>
          <a:lnRef idx="1">
            <a:schemeClr val="dk1"/>
          </a:lnRef>
          <a:fillRef idx="0">
            <a:schemeClr val="dk1"/>
          </a:fillRef>
          <a:effectRef idx="0">
            <a:schemeClr val="dk1"/>
          </a:effectRef>
          <a:fontRef idx="minor">
            <a:schemeClr val="tx1"/>
          </a:fontRef>
        </p:style>
      </p:cxnSp>
      <p:cxnSp>
        <p:nvCxnSpPr>
          <p:cNvPr id="136" name="直线连接符 135"/>
          <p:cNvCxnSpPr>
            <a:stCxn id="112" idx="3"/>
            <a:endCxn id="129" idx="1"/>
          </p:cNvCxnSpPr>
          <p:nvPr/>
        </p:nvCxnSpPr>
        <p:spPr>
          <a:xfrm>
            <a:off x="6312288" y="3011452"/>
            <a:ext cx="1143250" cy="191216"/>
          </a:xfrm>
          <a:prstGeom prst="line">
            <a:avLst/>
          </a:prstGeom>
        </p:spPr>
        <p:style>
          <a:lnRef idx="1">
            <a:schemeClr val="dk1"/>
          </a:lnRef>
          <a:fillRef idx="0">
            <a:schemeClr val="dk1"/>
          </a:fillRef>
          <a:effectRef idx="0">
            <a:schemeClr val="dk1"/>
          </a:effectRef>
          <a:fontRef idx="minor">
            <a:schemeClr val="tx1"/>
          </a:fontRef>
        </p:style>
      </p:cxnSp>
      <p:cxnSp>
        <p:nvCxnSpPr>
          <p:cNvPr id="139" name="直线连接符 138"/>
          <p:cNvCxnSpPr>
            <a:stCxn id="119" idx="3"/>
            <a:endCxn id="129" idx="1"/>
          </p:cNvCxnSpPr>
          <p:nvPr/>
        </p:nvCxnSpPr>
        <p:spPr>
          <a:xfrm flipV="1">
            <a:off x="6312288" y="3202668"/>
            <a:ext cx="1143250" cy="661493"/>
          </a:xfrm>
          <a:prstGeom prst="line">
            <a:avLst/>
          </a:prstGeom>
        </p:spPr>
        <p:style>
          <a:lnRef idx="1">
            <a:schemeClr val="dk1"/>
          </a:lnRef>
          <a:fillRef idx="0">
            <a:schemeClr val="dk1"/>
          </a:fillRef>
          <a:effectRef idx="0">
            <a:schemeClr val="dk1"/>
          </a:effectRef>
          <a:fontRef idx="minor">
            <a:schemeClr val="tx1"/>
          </a:fontRef>
        </p:style>
      </p:cxnSp>
      <p:cxnSp>
        <p:nvCxnSpPr>
          <p:cNvPr id="142" name="直线连接符 141"/>
          <p:cNvCxnSpPr>
            <a:stCxn id="120" idx="3"/>
            <a:endCxn id="129" idx="1"/>
          </p:cNvCxnSpPr>
          <p:nvPr/>
        </p:nvCxnSpPr>
        <p:spPr>
          <a:xfrm flipV="1">
            <a:off x="6312287" y="3202668"/>
            <a:ext cx="1143251" cy="1494232"/>
          </a:xfrm>
          <a:prstGeom prst="line">
            <a:avLst/>
          </a:prstGeom>
        </p:spPr>
        <p:style>
          <a:lnRef idx="1">
            <a:schemeClr val="dk1"/>
          </a:lnRef>
          <a:fillRef idx="0">
            <a:schemeClr val="dk1"/>
          </a:fillRef>
          <a:effectRef idx="0">
            <a:schemeClr val="dk1"/>
          </a:effectRef>
          <a:fontRef idx="minor">
            <a:schemeClr val="tx1"/>
          </a:fontRef>
        </p:style>
      </p:cxnSp>
      <p:cxnSp>
        <p:nvCxnSpPr>
          <p:cNvPr id="145" name="直线连接符 144"/>
          <p:cNvCxnSpPr>
            <a:stCxn id="121" idx="3"/>
            <a:endCxn id="129" idx="1"/>
          </p:cNvCxnSpPr>
          <p:nvPr/>
        </p:nvCxnSpPr>
        <p:spPr>
          <a:xfrm flipV="1">
            <a:off x="6338050" y="3202668"/>
            <a:ext cx="1117488" cy="2334798"/>
          </a:xfrm>
          <a:prstGeom prst="line">
            <a:avLst/>
          </a:prstGeom>
        </p:spPr>
        <p:style>
          <a:lnRef idx="1">
            <a:schemeClr val="dk1"/>
          </a:lnRef>
          <a:fillRef idx="0">
            <a:schemeClr val="dk1"/>
          </a:fillRef>
          <a:effectRef idx="0">
            <a:schemeClr val="dk1"/>
          </a:effectRef>
          <a:fontRef idx="minor">
            <a:schemeClr val="tx1"/>
          </a:fontRef>
        </p:style>
      </p:cxnSp>
      <p:cxnSp>
        <p:nvCxnSpPr>
          <p:cNvPr id="148" name="直线连接符 147"/>
          <p:cNvCxnSpPr>
            <a:stCxn id="128" idx="3"/>
            <a:endCxn id="129" idx="1"/>
          </p:cNvCxnSpPr>
          <p:nvPr/>
        </p:nvCxnSpPr>
        <p:spPr>
          <a:xfrm flipV="1">
            <a:off x="6338050" y="3202668"/>
            <a:ext cx="1117488" cy="3115915"/>
          </a:xfrm>
          <a:prstGeom prst="line">
            <a:avLst/>
          </a:prstGeom>
        </p:spPr>
        <p:style>
          <a:lnRef idx="1">
            <a:schemeClr val="dk1"/>
          </a:lnRef>
          <a:fillRef idx="0">
            <a:schemeClr val="dk1"/>
          </a:fillRef>
          <a:effectRef idx="0">
            <a:schemeClr val="dk1"/>
          </a:effectRef>
          <a:fontRef idx="minor">
            <a:schemeClr val="tx1"/>
          </a:fontRef>
        </p:style>
      </p:cxnSp>
      <p:sp>
        <p:nvSpPr>
          <p:cNvPr id="153" name="椭圆 152"/>
          <p:cNvSpPr/>
          <p:nvPr/>
        </p:nvSpPr>
        <p:spPr>
          <a:xfrm>
            <a:off x="10470174" y="2618090"/>
            <a:ext cx="1180765" cy="1180765"/>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130000"/>
              </a:lnSpc>
            </a:pPr>
            <a:r>
              <a:rPr kumimoji="1" lang="zh-CN" altLang="en-US" sz="1200" smtClean="0">
                <a:latin typeface="微软雅黑" panose="020B0503020204020204" pitchFamily="34" charset="-122"/>
                <a:ea typeface="微软雅黑" panose="020B0503020204020204" pitchFamily="34" charset="-122"/>
              </a:rPr>
              <a:t>最终预测结果</a:t>
            </a:r>
            <a:endParaRPr kumimoji="1" lang="zh-CN" altLang="en-US" sz="1200" dirty="0">
              <a:latin typeface="微软雅黑" panose="020B0503020204020204" pitchFamily="34" charset="-122"/>
              <a:ea typeface="微软雅黑" panose="020B0503020204020204" pitchFamily="34" charset="-122"/>
            </a:endParaRPr>
          </a:p>
        </p:txBody>
      </p:sp>
      <p:cxnSp>
        <p:nvCxnSpPr>
          <p:cNvPr id="154" name="直线连接符 153"/>
          <p:cNvCxnSpPr>
            <a:stCxn id="129" idx="3"/>
            <a:endCxn id="153" idx="2"/>
          </p:cNvCxnSpPr>
          <p:nvPr/>
        </p:nvCxnSpPr>
        <p:spPr>
          <a:xfrm>
            <a:off x="8919661" y="3202668"/>
            <a:ext cx="1550513" cy="5805"/>
          </a:xfrm>
          <a:prstGeom prst="line">
            <a:avLst/>
          </a:prstGeom>
        </p:spPr>
        <p:style>
          <a:lnRef idx="1">
            <a:schemeClr val="dk1"/>
          </a:lnRef>
          <a:fillRef idx="0">
            <a:schemeClr val="dk1"/>
          </a:fillRef>
          <a:effectRef idx="0">
            <a:schemeClr val="dk1"/>
          </a:effectRef>
          <a:fontRef idx="minor">
            <a:schemeClr val="tx1"/>
          </a:fontRef>
        </p:style>
      </p:cxnSp>
      <p:sp>
        <p:nvSpPr>
          <p:cNvPr id="41" name="矩形 47"/>
          <p:cNvSpPr/>
          <p:nvPr/>
        </p:nvSpPr>
        <p:spPr>
          <a:xfrm>
            <a:off x="4436437" y="60742"/>
            <a:ext cx="2339102" cy="523220"/>
          </a:xfrm>
          <a:prstGeom prst="rect">
            <a:avLst/>
          </a:prstGeom>
        </p:spPr>
        <p:txBody>
          <a:bodyPr wrap="none">
            <a:spAutoFit/>
          </a:bodyPr>
          <a:lstStyle/>
          <a:p>
            <a:r>
              <a:rPr lang="zh-CN" altLang="en-US" sz="2800" b="1" dirty="0" smtClean="0">
                <a:solidFill>
                  <a:srgbClr val="000000"/>
                </a:solidFill>
                <a:latin typeface="Segoe UI"/>
                <a:ea typeface="微软雅黑"/>
              </a:rPr>
              <a:t>多个模型融合</a:t>
            </a:r>
            <a:endParaRPr lang="zh-CN" altLang="en-US" sz="2800" b="1" dirty="0">
              <a:solidFill>
                <a:srgbClr val="000000"/>
              </a:solidFill>
              <a:latin typeface="Segoe UI"/>
              <a:ea typeface="微软雅黑"/>
            </a:endParaRPr>
          </a:p>
        </p:txBody>
      </p:sp>
      <p:sp>
        <p:nvSpPr>
          <p:cNvPr id="43" name="文本占位符 1"/>
          <p:cNvSpPr>
            <a:spLocks noGrp="1"/>
          </p:cNvSpPr>
          <p:nvPr>
            <p:ph type="body" sz="quarter" idx="10"/>
          </p:nvPr>
        </p:nvSpPr>
        <p:spPr>
          <a:xfrm>
            <a:off x="-6451948" y="121156"/>
            <a:ext cx="18366605" cy="389467"/>
          </a:xfrm>
        </p:spPr>
        <p:txBody>
          <a:bodyPr/>
          <a:lstStyle/>
          <a:p>
            <a:r>
              <a:rPr kumimoji="1" lang="en-US" altLang="zh-CN" dirty="0"/>
              <a:t>PART</a:t>
            </a:r>
            <a:r>
              <a:rPr kumimoji="1" lang="zh-CN" altLang="en-US" dirty="0"/>
              <a:t> </a:t>
            </a:r>
            <a:r>
              <a:rPr kumimoji="1" lang="en-US" altLang="zh-CN" dirty="0" smtClean="0"/>
              <a:t>FOUR</a:t>
            </a:r>
            <a:r>
              <a:rPr kumimoji="1" lang="zh-CN" altLang="en-US" dirty="0" smtClean="0"/>
              <a:t> 模型融合</a:t>
            </a:r>
            <a:endParaRPr kumimoji="1" lang="zh-CN" altLang="en-US" dirty="0"/>
          </a:p>
        </p:txBody>
      </p:sp>
    </p:spTree>
    <p:extLst>
      <p:ext uri="{BB962C8B-B14F-4D97-AF65-F5344CB8AC3E}">
        <p14:creationId xmlns:p14="http://schemas.microsoft.com/office/powerpoint/2010/main" val="2123959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 name="表格 43"/>
          <p:cNvGraphicFramePr>
            <a:graphicFrameLocks noGrp="1"/>
          </p:cNvGraphicFramePr>
          <p:nvPr>
            <p:extLst>
              <p:ext uri="{D42A27DB-BD31-4B8C-83A1-F6EECF244321}">
                <p14:modId xmlns:p14="http://schemas.microsoft.com/office/powerpoint/2010/main" val="2037958433"/>
              </p:ext>
            </p:extLst>
          </p:nvPr>
        </p:nvGraphicFramePr>
        <p:xfrm>
          <a:off x="579671" y="1346621"/>
          <a:ext cx="7536790" cy="1025571"/>
        </p:xfrm>
        <a:graphic>
          <a:graphicData uri="http://schemas.openxmlformats.org/drawingml/2006/table">
            <a:tbl>
              <a:tblPr firstRow="1" bandRow="1"/>
              <a:tblGrid>
                <a:gridCol w="956293">
                  <a:extLst>
                    <a:ext uri="{9D8B030D-6E8A-4147-A177-3AD203B41FA5}">
                      <a16:colId xmlns:a16="http://schemas.microsoft.com/office/drawing/2014/main" xmlns="" val="1306310516"/>
                    </a:ext>
                  </a:extLst>
                </a:gridCol>
                <a:gridCol w="940071">
                  <a:extLst>
                    <a:ext uri="{9D8B030D-6E8A-4147-A177-3AD203B41FA5}">
                      <a16:colId xmlns:a16="http://schemas.microsoft.com/office/drawing/2014/main" xmlns="" val="764643663"/>
                    </a:ext>
                  </a:extLst>
                </a:gridCol>
                <a:gridCol w="940071"/>
                <a:gridCol w="940071"/>
                <a:gridCol w="940071"/>
                <a:gridCol w="940071"/>
                <a:gridCol w="940071"/>
                <a:gridCol w="940071"/>
              </a:tblGrid>
              <a:tr h="518329">
                <a:tc>
                  <a:txBody>
                    <a:bodyPr/>
                    <a:lstStyle>
                      <a:lvl1pPr marL="0" algn="l" defTabSz="914400" rtl="0" eaLnBrk="1" latinLnBrk="0" hangingPunct="1">
                        <a:defRPr sz="1800" b="1" kern="1200">
                          <a:solidFill>
                            <a:schemeClr val="lt1"/>
                          </a:solidFill>
                          <a:latin typeface="Segoe UI"/>
                          <a:ea typeface="微软雅黑"/>
                          <a:cs typeface=""/>
                        </a:defRPr>
                      </a:lvl1pPr>
                      <a:lvl2pPr marL="457200" algn="l" defTabSz="914400" rtl="0" eaLnBrk="1" latinLnBrk="0" hangingPunct="1">
                        <a:defRPr sz="1800" b="1" kern="1200">
                          <a:solidFill>
                            <a:schemeClr val="lt1"/>
                          </a:solidFill>
                          <a:latin typeface="Segoe UI"/>
                          <a:ea typeface="微软雅黑"/>
                          <a:cs typeface=""/>
                        </a:defRPr>
                      </a:lvl2pPr>
                      <a:lvl3pPr marL="914400" algn="l" defTabSz="914400" rtl="0" eaLnBrk="1" latinLnBrk="0" hangingPunct="1">
                        <a:defRPr sz="1800" b="1" kern="1200">
                          <a:solidFill>
                            <a:schemeClr val="lt1"/>
                          </a:solidFill>
                          <a:latin typeface="Segoe UI"/>
                          <a:ea typeface="微软雅黑"/>
                          <a:cs typeface=""/>
                        </a:defRPr>
                      </a:lvl3pPr>
                      <a:lvl4pPr marL="1371600" algn="l" defTabSz="914400" rtl="0" eaLnBrk="1" latinLnBrk="0" hangingPunct="1">
                        <a:defRPr sz="1800" b="1" kern="1200">
                          <a:solidFill>
                            <a:schemeClr val="lt1"/>
                          </a:solidFill>
                          <a:latin typeface="Segoe UI"/>
                          <a:ea typeface="微软雅黑"/>
                          <a:cs typeface=""/>
                        </a:defRPr>
                      </a:lvl4pPr>
                      <a:lvl5pPr marL="1828800" algn="l" defTabSz="914400" rtl="0" eaLnBrk="1" latinLnBrk="0" hangingPunct="1">
                        <a:defRPr sz="1800" b="1" kern="1200">
                          <a:solidFill>
                            <a:schemeClr val="lt1"/>
                          </a:solidFill>
                          <a:latin typeface="Segoe UI"/>
                          <a:ea typeface="微软雅黑"/>
                          <a:cs typeface=""/>
                        </a:defRPr>
                      </a:lvl5pPr>
                      <a:lvl6pPr marL="2286000" algn="l" defTabSz="914400" rtl="0" eaLnBrk="1" latinLnBrk="0" hangingPunct="1">
                        <a:defRPr sz="1800" b="1" kern="1200">
                          <a:solidFill>
                            <a:schemeClr val="lt1"/>
                          </a:solidFill>
                          <a:latin typeface="Segoe UI"/>
                          <a:ea typeface="微软雅黑"/>
                          <a:cs typeface=""/>
                        </a:defRPr>
                      </a:lvl6pPr>
                      <a:lvl7pPr marL="2743200" algn="l" defTabSz="914400" rtl="0" eaLnBrk="1" latinLnBrk="0" hangingPunct="1">
                        <a:defRPr sz="1800" b="1" kern="1200">
                          <a:solidFill>
                            <a:schemeClr val="lt1"/>
                          </a:solidFill>
                          <a:latin typeface="Segoe UI"/>
                          <a:ea typeface="微软雅黑"/>
                          <a:cs typeface=""/>
                        </a:defRPr>
                      </a:lvl7pPr>
                      <a:lvl8pPr marL="3200400" algn="l" defTabSz="914400" rtl="0" eaLnBrk="1" latinLnBrk="0" hangingPunct="1">
                        <a:defRPr sz="1800" b="1" kern="1200">
                          <a:solidFill>
                            <a:schemeClr val="lt1"/>
                          </a:solidFill>
                          <a:latin typeface="Segoe UI"/>
                          <a:ea typeface="微软雅黑"/>
                          <a:cs typeface=""/>
                        </a:defRPr>
                      </a:lvl8pPr>
                      <a:lvl9pPr marL="3657600" algn="l" defTabSz="914400" rtl="0" eaLnBrk="1" latinLnBrk="0" hangingPunct="1">
                        <a:defRPr sz="1800" b="1" kern="1200">
                          <a:solidFill>
                            <a:schemeClr val="lt1"/>
                          </a:solidFill>
                          <a:latin typeface="Segoe UI"/>
                          <a:ea typeface="微软雅黑"/>
                          <a:cs typeface=""/>
                        </a:defRPr>
                      </a:lvl9pPr>
                    </a:lstStyle>
                    <a:p>
                      <a:pPr algn="l"/>
                      <a:r>
                        <a:rPr lang="zh-CN" altLang="en-US" sz="1400" b="0" dirty="0" smtClean="0">
                          <a:solidFill>
                            <a:schemeClr val="tx1">
                              <a:lumMod val="85000"/>
                              <a:lumOff val="15000"/>
                            </a:schemeClr>
                          </a:solidFill>
                          <a:latin typeface="+mn-lt"/>
                        </a:rPr>
                        <a:t>算法</a:t>
                      </a:r>
                      <a:endParaRPr lang="en-US" altLang="zh-CN" sz="1400" b="0" dirty="0">
                        <a:solidFill>
                          <a:schemeClr val="tx1">
                            <a:lumMod val="85000"/>
                            <a:lumOff val="15000"/>
                          </a:schemeClr>
                        </a:solidFill>
                        <a:latin typeface="+mn-lt"/>
                      </a:endParaRPr>
                    </a:p>
                  </a:txBody>
                  <a:tcPr marL="85620" marR="85620" marT="42810" marB="42810" anchor="ctr">
                    <a:lnL w="12700" cmpd="sng">
                      <a:noFill/>
                    </a:lnL>
                    <a:lnR w="12700" cmpd="sng">
                      <a:noFill/>
                    </a:lnR>
                    <a:lnT w="28575" cap="flat" cmpd="sng" algn="ctr">
                      <a:solidFill>
                        <a:sysClr val="windowText" lastClr="000000">
                          <a:lumMod val="65000"/>
                          <a:lumOff val="3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Segoe UI"/>
                          <a:ea typeface="微软雅黑"/>
                          <a:cs typeface=""/>
                        </a:defRPr>
                      </a:lvl1pPr>
                      <a:lvl2pPr marL="457200" algn="l" defTabSz="914400" rtl="0" eaLnBrk="1" latinLnBrk="0" hangingPunct="1">
                        <a:defRPr sz="1800" b="1" kern="1200">
                          <a:solidFill>
                            <a:schemeClr val="lt1"/>
                          </a:solidFill>
                          <a:latin typeface="Segoe UI"/>
                          <a:ea typeface="微软雅黑"/>
                          <a:cs typeface=""/>
                        </a:defRPr>
                      </a:lvl2pPr>
                      <a:lvl3pPr marL="914400" algn="l" defTabSz="914400" rtl="0" eaLnBrk="1" latinLnBrk="0" hangingPunct="1">
                        <a:defRPr sz="1800" b="1" kern="1200">
                          <a:solidFill>
                            <a:schemeClr val="lt1"/>
                          </a:solidFill>
                          <a:latin typeface="Segoe UI"/>
                          <a:ea typeface="微软雅黑"/>
                          <a:cs typeface=""/>
                        </a:defRPr>
                      </a:lvl3pPr>
                      <a:lvl4pPr marL="1371600" algn="l" defTabSz="914400" rtl="0" eaLnBrk="1" latinLnBrk="0" hangingPunct="1">
                        <a:defRPr sz="1800" b="1" kern="1200">
                          <a:solidFill>
                            <a:schemeClr val="lt1"/>
                          </a:solidFill>
                          <a:latin typeface="Segoe UI"/>
                          <a:ea typeface="微软雅黑"/>
                          <a:cs typeface=""/>
                        </a:defRPr>
                      </a:lvl4pPr>
                      <a:lvl5pPr marL="1828800" algn="l" defTabSz="914400" rtl="0" eaLnBrk="1" latinLnBrk="0" hangingPunct="1">
                        <a:defRPr sz="1800" b="1" kern="1200">
                          <a:solidFill>
                            <a:schemeClr val="lt1"/>
                          </a:solidFill>
                          <a:latin typeface="Segoe UI"/>
                          <a:ea typeface="微软雅黑"/>
                          <a:cs typeface=""/>
                        </a:defRPr>
                      </a:lvl5pPr>
                      <a:lvl6pPr marL="2286000" algn="l" defTabSz="914400" rtl="0" eaLnBrk="1" latinLnBrk="0" hangingPunct="1">
                        <a:defRPr sz="1800" b="1" kern="1200">
                          <a:solidFill>
                            <a:schemeClr val="lt1"/>
                          </a:solidFill>
                          <a:latin typeface="Segoe UI"/>
                          <a:ea typeface="微软雅黑"/>
                          <a:cs typeface=""/>
                        </a:defRPr>
                      </a:lvl6pPr>
                      <a:lvl7pPr marL="2743200" algn="l" defTabSz="914400" rtl="0" eaLnBrk="1" latinLnBrk="0" hangingPunct="1">
                        <a:defRPr sz="1800" b="1" kern="1200">
                          <a:solidFill>
                            <a:schemeClr val="lt1"/>
                          </a:solidFill>
                          <a:latin typeface="Segoe UI"/>
                          <a:ea typeface="微软雅黑"/>
                          <a:cs typeface=""/>
                        </a:defRPr>
                      </a:lvl7pPr>
                      <a:lvl8pPr marL="3200400" algn="l" defTabSz="914400" rtl="0" eaLnBrk="1" latinLnBrk="0" hangingPunct="1">
                        <a:defRPr sz="1800" b="1" kern="1200">
                          <a:solidFill>
                            <a:schemeClr val="lt1"/>
                          </a:solidFill>
                          <a:latin typeface="Segoe UI"/>
                          <a:ea typeface="微软雅黑"/>
                          <a:cs typeface=""/>
                        </a:defRPr>
                      </a:lvl8pPr>
                      <a:lvl9pPr marL="3657600" algn="l" defTabSz="914400" rtl="0" eaLnBrk="1" latinLnBrk="0" hangingPunct="1">
                        <a:defRPr sz="1800" b="1" kern="1200">
                          <a:solidFill>
                            <a:schemeClr val="lt1"/>
                          </a:solidFill>
                          <a:latin typeface="Segoe UI"/>
                          <a:ea typeface="微软雅黑"/>
                          <a:cs typeface=""/>
                        </a:defRPr>
                      </a:lvl9pPr>
                    </a:lstStyle>
                    <a:p>
                      <a:pPr algn="l"/>
                      <a:r>
                        <a:rPr lang="en-US" altLang="zh-CN" sz="1400" b="0" dirty="0" smtClean="0">
                          <a:solidFill>
                            <a:schemeClr val="tx1">
                              <a:lumMod val="85000"/>
                              <a:lumOff val="15000"/>
                            </a:schemeClr>
                          </a:solidFill>
                          <a:latin typeface="+mn-lt"/>
                        </a:rPr>
                        <a:t>GDBT1</a:t>
                      </a:r>
                      <a:endParaRPr lang="en-US" altLang="zh-CN" sz="1400" b="0" dirty="0">
                        <a:solidFill>
                          <a:schemeClr val="tx1">
                            <a:lumMod val="85000"/>
                            <a:lumOff val="15000"/>
                          </a:schemeClr>
                        </a:solidFill>
                        <a:latin typeface="+mn-lt"/>
                      </a:endParaRPr>
                    </a:p>
                  </a:txBody>
                  <a:tcPr marL="85620" marR="85620" marT="42810" marB="42810" anchor="ctr">
                    <a:lnL w="12700" cmpd="sng">
                      <a:noFill/>
                    </a:lnL>
                    <a:lnR w="12700" cmpd="sng">
                      <a:noFill/>
                    </a:lnR>
                    <a:lnT w="28575" cap="flat" cmpd="sng" algn="ctr">
                      <a:solidFill>
                        <a:sysClr val="windowText" lastClr="000000">
                          <a:lumMod val="65000"/>
                          <a:lumOff val="3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zh-CN" sz="1400" b="0" dirty="0" smtClean="0">
                          <a:solidFill>
                            <a:schemeClr val="tx1">
                              <a:lumMod val="85000"/>
                              <a:lumOff val="15000"/>
                            </a:schemeClr>
                          </a:solidFill>
                          <a:latin typeface="+mn-lt"/>
                        </a:rPr>
                        <a:t>GDBT2</a:t>
                      </a:r>
                      <a:endParaRPr lang="en-US" altLang="zh-CN" sz="1400" b="0" dirty="0">
                        <a:solidFill>
                          <a:schemeClr val="tx1">
                            <a:lumMod val="85000"/>
                            <a:lumOff val="15000"/>
                          </a:schemeClr>
                        </a:solidFill>
                        <a:latin typeface="+mn-lt"/>
                      </a:endParaRPr>
                    </a:p>
                  </a:txBody>
                  <a:tcPr marL="85620" marR="85620" marT="42810" marB="42810" anchor="ctr">
                    <a:lnL w="12700" cmpd="sng">
                      <a:noFill/>
                    </a:lnL>
                    <a:lnR w="12700" cmpd="sng">
                      <a:noFill/>
                    </a:lnR>
                    <a:lnT w="28575" cap="flat" cmpd="sng" algn="ctr">
                      <a:solidFill>
                        <a:sysClr val="windowText" lastClr="000000">
                          <a:lumMod val="65000"/>
                          <a:lumOff val="3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zh-CN" sz="1400" b="0" dirty="0" smtClean="0">
                          <a:solidFill>
                            <a:schemeClr val="tx1">
                              <a:lumMod val="85000"/>
                              <a:lumOff val="15000"/>
                            </a:schemeClr>
                          </a:solidFill>
                          <a:latin typeface="+mn-lt"/>
                        </a:rPr>
                        <a:t>GDBT3</a:t>
                      </a:r>
                      <a:endParaRPr lang="en-US" altLang="zh-CN" sz="1400" b="0" dirty="0">
                        <a:solidFill>
                          <a:schemeClr val="tx1">
                            <a:lumMod val="85000"/>
                            <a:lumOff val="15000"/>
                          </a:schemeClr>
                        </a:solidFill>
                        <a:latin typeface="+mn-lt"/>
                      </a:endParaRPr>
                    </a:p>
                  </a:txBody>
                  <a:tcPr marL="85620" marR="85620" marT="42810" marB="42810" anchor="ctr">
                    <a:lnL w="12700" cmpd="sng">
                      <a:noFill/>
                    </a:lnL>
                    <a:lnR w="12700" cmpd="sng">
                      <a:noFill/>
                    </a:lnR>
                    <a:lnT w="28575" cap="flat" cmpd="sng" algn="ctr">
                      <a:solidFill>
                        <a:sysClr val="windowText" lastClr="000000">
                          <a:lumMod val="65000"/>
                          <a:lumOff val="3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zh-CN" sz="1400" b="0" dirty="0" smtClean="0">
                          <a:solidFill>
                            <a:schemeClr val="tx1">
                              <a:lumMod val="85000"/>
                              <a:lumOff val="15000"/>
                            </a:schemeClr>
                          </a:solidFill>
                          <a:latin typeface="+mn-lt"/>
                        </a:rPr>
                        <a:t>XGB</a:t>
                      </a:r>
                      <a:endParaRPr lang="en-US" altLang="zh-CN" sz="1400" b="0" dirty="0">
                        <a:solidFill>
                          <a:schemeClr val="tx1">
                            <a:lumMod val="85000"/>
                            <a:lumOff val="15000"/>
                          </a:schemeClr>
                        </a:solidFill>
                        <a:latin typeface="+mn-lt"/>
                      </a:endParaRPr>
                    </a:p>
                  </a:txBody>
                  <a:tcPr marL="85620" marR="85620" marT="42810" marB="42810" anchor="ctr">
                    <a:lnL w="12700" cmpd="sng">
                      <a:noFill/>
                    </a:lnL>
                    <a:lnR w="12700" cmpd="sng">
                      <a:noFill/>
                    </a:lnR>
                    <a:lnT w="28575" cap="flat" cmpd="sng" algn="ctr">
                      <a:solidFill>
                        <a:sysClr val="windowText" lastClr="000000">
                          <a:lumMod val="65000"/>
                          <a:lumOff val="3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zh-CN" sz="1400" b="0" dirty="0" smtClean="0">
                          <a:solidFill>
                            <a:schemeClr val="tx1">
                              <a:lumMod val="85000"/>
                              <a:lumOff val="15000"/>
                            </a:schemeClr>
                          </a:solidFill>
                          <a:latin typeface="+mn-lt"/>
                        </a:rPr>
                        <a:t>Ada</a:t>
                      </a:r>
                      <a:endParaRPr lang="en-US" altLang="zh-CN" sz="1400" b="0" dirty="0">
                        <a:solidFill>
                          <a:schemeClr val="tx1">
                            <a:lumMod val="85000"/>
                            <a:lumOff val="15000"/>
                          </a:schemeClr>
                        </a:solidFill>
                        <a:latin typeface="+mn-lt"/>
                      </a:endParaRPr>
                    </a:p>
                  </a:txBody>
                  <a:tcPr marL="85620" marR="85620" marT="42810" marB="42810" anchor="ctr">
                    <a:lnL w="12700" cmpd="sng">
                      <a:noFill/>
                    </a:lnL>
                    <a:lnR w="12700" cmpd="sng">
                      <a:noFill/>
                    </a:lnR>
                    <a:lnT w="28575" cap="flat" cmpd="sng" algn="ctr">
                      <a:solidFill>
                        <a:sysClr val="windowText" lastClr="000000">
                          <a:lumMod val="65000"/>
                          <a:lumOff val="3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zh-CN" sz="1400" b="0" dirty="0" smtClean="0">
                          <a:solidFill>
                            <a:schemeClr val="tx1">
                              <a:lumMod val="85000"/>
                              <a:lumOff val="15000"/>
                            </a:schemeClr>
                          </a:solidFill>
                          <a:latin typeface="+mn-lt"/>
                        </a:rPr>
                        <a:t>RF</a:t>
                      </a:r>
                      <a:endParaRPr lang="en-US" altLang="zh-CN" sz="1400" b="0" dirty="0">
                        <a:solidFill>
                          <a:schemeClr val="tx1">
                            <a:lumMod val="85000"/>
                            <a:lumOff val="15000"/>
                          </a:schemeClr>
                        </a:solidFill>
                        <a:latin typeface="+mn-lt"/>
                      </a:endParaRPr>
                    </a:p>
                  </a:txBody>
                  <a:tcPr marL="85620" marR="85620" marT="42810" marB="42810" anchor="ctr">
                    <a:lnL w="12700" cmpd="sng">
                      <a:noFill/>
                    </a:lnL>
                    <a:lnR w="12700" cmpd="sng">
                      <a:noFill/>
                    </a:lnR>
                    <a:lnT w="28575" cap="flat" cmpd="sng" algn="ctr">
                      <a:solidFill>
                        <a:sysClr val="windowText" lastClr="000000">
                          <a:lumMod val="65000"/>
                          <a:lumOff val="3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zh-CN" sz="1400" b="0" dirty="0" smtClean="0">
                          <a:solidFill>
                            <a:schemeClr val="tx1">
                              <a:lumMod val="85000"/>
                              <a:lumOff val="15000"/>
                            </a:schemeClr>
                          </a:solidFill>
                          <a:latin typeface="+mn-lt"/>
                        </a:rPr>
                        <a:t>ET</a:t>
                      </a:r>
                      <a:endParaRPr lang="en-US" altLang="zh-CN" sz="1400" b="0" dirty="0">
                        <a:solidFill>
                          <a:schemeClr val="tx1">
                            <a:lumMod val="85000"/>
                            <a:lumOff val="15000"/>
                          </a:schemeClr>
                        </a:solidFill>
                        <a:latin typeface="+mn-lt"/>
                      </a:endParaRPr>
                    </a:p>
                  </a:txBody>
                  <a:tcPr marL="85620" marR="85620" marT="42810" marB="42810" anchor="ctr">
                    <a:lnL w="12700" cmpd="sng">
                      <a:noFill/>
                    </a:lnL>
                    <a:lnR w="12700" cmpd="sng">
                      <a:noFill/>
                    </a:lnR>
                    <a:lnT w="28575" cap="flat" cmpd="sng" algn="ctr">
                      <a:solidFill>
                        <a:sysClr val="windowText" lastClr="000000">
                          <a:lumMod val="65000"/>
                          <a:lumOff val="3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628566470"/>
                  </a:ext>
                </a:extLst>
              </a:tr>
              <a:tr h="507242">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algn="l"/>
                      <a:r>
                        <a:rPr lang="zh-CN" altLang="en-US" sz="1400" b="0" dirty="0" smtClean="0">
                          <a:solidFill>
                            <a:schemeClr val="tx1">
                              <a:lumMod val="85000"/>
                              <a:lumOff val="15000"/>
                            </a:schemeClr>
                          </a:solidFill>
                          <a:latin typeface="+mn-lt"/>
                        </a:rPr>
                        <a:t>比例</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algn="l"/>
                      <a:r>
                        <a:rPr lang="en-US" altLang="zh-CN" sz="1400" b="0" dirty="0" smtClean="0">
                          <a:solidFill>
                            <a:schemeClr val="tx1">
                              <a:lumMod val="85000"/>
                              <a:lumOff val="15000"/>
                            </a:schemeClr>
                          </a:solidFill>
                          <a:latin typeface="+mn-lt"/>
                        </a:rPr>
                        <a:t>2</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zh-CN" sz="1400" b="0" dirty="0" smtClean="0">
                          <a:solidFill>
                            <a:schemeClr val="tx1">
                              <a:lumMod val="85000"/>
                              <a:lumOff val="15000"/>
                            </a:schemeClr>
                          </a:solidFill>
                          <a:latin typeface="+mn-lt"/>
                        </a:rPr>
                        <a:t>0.5</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zh-CN" sz="1400" b="0" dirty="0" smtClean="0">
                          <a:solidFill>
                            <a:schemeClr val="tx1">
                              <a:lumMod val="85000"/>
                              <a:lumOff val="15000"/>
                            </a:schemeClr>
                          </a:solidFill>
                          <a:latin typeface="+mn-lt"/>
                        </a:rPr>
                        <a:t>0.5</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zh-CN" sz="1400" b="0" dirty="0" smtClean="0">
                          <a:solidFill>
                            <a:schemeClr val="tx1">
                              <a:lumMod val="85000"/>
                              <a:lumOff val="15000"/>
                            </a:schemeClr>
                          </a:solidFill>
                          <a:latin typeface="+mn-lt"/>
                        </a:rPr>
                        <a:t>1.5</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zh-CN" sz="1400" b="0" dirty="0" smtClean="0">
                          <a:solidFill>
                            <a:schemeClr val="tx1">
                              <a:lumMod val="85000"/>
                              <a:lumOff val="15000"/>
                            </a:schemeClr>
                          </a:solidFill>
                          <a:latin typeface="+mn-lt"/>
                        </a:rPr>
                        <a:t>1.5</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zh-CN" sz="1400" b="0" dirty="0" smtClean="0">
                          <a:solidFill>
                            <a:schemeClr val="tx1">
                              <a:lumMod val="85000"/>
                              <a:lumOff val="15000"/>
                            </a:schemeClr>
                          </a:solidFill>
                          <a:latin typeface="+mn-lt"/>
                        </a:rPr>
                        <a:t>1</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zh-CN" sz="1400" b="0" dirty="0" smtClean="0">
                          <a:solidFill>
                            <a:schemeClr val="tx1">
                              <a:lumMod val="85000"/>
                              <a:lumOff val="15000"/>
                            </a:schemeClr>
                          </a:solidFill>
                          <a:latin typeface="+mn-lt"/>
                        </a:rPr>
                        <a:t>1</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927475679"/>
                  </a:ext>
                </a:extLst>
              </a:tr>
            </a:tbl>
          </a:graphicData>
        </a:graphic>
      </p:graphicFrame>
      <p:sp>
        <p:nvSpPr>
          <p:cNvPr id="52" name="矩形 51"/>
          <p:cNvSpPr/>
          <p:nvPr/>
        </p:nvSpPr>
        <p:spPr>
          <a:xfrm>
            <a:off x="579671" y="2484590"/>
            <a:ext cx="6876279" cy="549061"/>
          </a:xfrm>
          <a:prstGeom prst="rect">
            <a:avLst/>
          </a:prstGeom>
        </p:spPr>
        <p:txBody>
          <a:bodyPr wrap="square">
            <a:spAutoFit/>
          </a:bodyPr>
          <a:lstStyle/>
          <a:p>
            <a:pPr>
              <a:lnSpc>
                <a:spcPct val="130000"/>
              </a:lnSpc>
            </a:pPr>
            <a:r>
              <a:rPr lang="zh-CN" altLang="en-US" sz="1200" dirty="0" smtClean="0">
                <a:solidFill>
                  <a:srgbClr val="000000">
                    <a:lumMod val="50000"/>
                    <a:lumOff val="50000"/>
                  </a:srgbClr>
                </a:solidFill>
                <a:latin typeface="微软雅黑" charset="0"/>
                <a:ea typeface="微软雅黑" charset="0"/>
              </a:rPr>
              <a:t>通过以上比例的融合，我们最终的线上得分为</a:t>
            </a:r>
            <a:r>
              <a:rPr lang="en-US" altLang="zh-CN" sz="1200" dirty="0" smtClean="0">
                <a:solidFill>
                  <a:srgbClr val="000000">
                    <a:lumMod val="50000"/>
                    <a:lumOff val="50000"/>
                  </a:srgbClr>
                </a:solidFill>
                <a:latin typeface="微软雅黑" charset="0"/>
                <a:ea typeface="微软雅黑" charset="0"/>
              </a:rPr>
              <a:t>0.03143</a:t>
            </a:r>
            <a:r>
              <a:rPr lang="zh-CN" altLang="en-US" sz="1200" dirty="0" smtClean="0">
                <a:solidFill>
                  <a:srgbClr val="000000">
                    <a:lumMod val="50000"/>
                    <a:lumOff val="50000"/>
                  </a:srgbClr>
                </a:solidFill>
                <a:latin typeface="微软雅黑" charset="0"/>
                <a:ea typeface="微软雅黑" charset="0"/>
              </a:rPr>
              <a:t>，相比于单个的</a:t>
            </a:r>
            <a:r>
              <a:rPr lang="en-US" altLang="zh-CN" sz="1200" dirty="0" smtClean="0">
                <a:solidFill>
                  <a:srgbClr val="000000">
                    <a:lumMod val="50000"/>
                    <a:lumOff val="50000"/>
                  </a:srgbClr>
                </a:solidFill>
                <a:latin typeface="微软雅黑" charset="0"/>
                <a:ea typeface="微软雅黑" charset="0"/>
              </a:rPr>
              <a:t>GDBT</a:t>
            </a:r>
            <a:r>
              <a:rPr lang="zh-CN" altLang="en-US" sz="1200" dirty="0" smtClean="0">
                <a:solidFill>
                  <a:srgbClr val="000000">
                    <a:lumMod val="50000"/>
                    <a:lumOff val="50000"/>
                  </a:srgbClr>
                </a:solidFill>
                <a:latin typeface="微软雅黑" charset="0"/>
                <a:ea typeface="微软雅黑" charset="0"/>
              </a:rPr>
              <a:t>模型提升了</a:t>
            </a:r>
            <a:r>
              <a:rPr lang="en-US" altLang="zh-CN" sz="1200" dirty="0" smtClean="0">
                <a:solidFill>
                  <a:srgbClr val="000000">
                    <a:lumMod val="50000"/>
                    <a:lumOff val="50000"/>
                  </a:srgbClr>
                </a:solidFill>
                <a:latin typeface="微软雅黑" charset="0"/>
                <a:ea typeface="微软雅黑" charset="0"/>
              </a:rPr>
              <a:t>0.001</a:t>
            </a:r>
            <a:r>
              <a:rPr lang="zh-CN" altLang="en-US" sz="1200" dirty="0" smtClean="0">
                <a:solidFill>
                  <a:srgbClr val="000000">
                    <a:lumMod val="50000"/>
                    <a:lumOff val="50000"/>
                  </a:srgbClr>
                </a:solidFill>
                <a:latin typeface="微软雅黑" charset="0"/>
                <a:ea typeface="微软雅黑" charset="0"/>
              </a:rPr>
              <a:t>。这使得我们在最后一天以很大的优势登上排行榜榜首的位置 。</a:t>
            </a:r>
            <a:endParaRPr lang="zh-CN" altLang="en-US" sz="1200" dirty="0">
              <a:solidFill>
                <a:srgbClr val="000000">
                  <a:lumMod val="50000"/>
                  <a:lumOff val="50000"/>
                </a:srgbClr>
              </a:solidFill>
              <a:latin typeface="微软雅黑" charset="0"/>
              <a:ea typeface="微软雅黑" charset="0"/>
            </a:endParaRPr>
          </a:p>
        </p:txBody>
      </p:sp>
      <p:pic>
        <p:nvPicPr>
          <p:cNvPr id="14" name="图片 1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6264728"/>
            <a:ext cx="1828800" cy="243840"/>
          </a:xfrm>
          <a:prstGeom prst="rect">
            <a:avLst/>
          </a:prstGeom>
        </p:spPr>
      </p:pic>
      <p:sp>
        <p:nvSpPr>
          <p:cNvPr id="5" name="文本框 4"/>
          <p:cNvSpPr txBox="1"/>
          <p:nvPr/>
        </p:nvSpPr>
        <p:spPr>
          <a:xfrm>
            <a:off x="4101737" y="3566160"/>
            <a:ext cx="184731" cy="332399"/>
          </a:xfrm>
          <a:prstGeom prst="rect">
            <a:avLst/>
          </a:prstGeom>
          <a:noFill/>
        </p:spPr>
        <p:txBody>
          <a:bodyPr wrap="none" rtlCol="0">
            <a:spAutoFit/>
          </a:bodyPr>
          <a:lstStyle/>
          <a:p>
            <a:pPr>
              <a:lnSpc>
                <a:spcPct val="130000"/>
              </a:lnSpc>
              <a:spcBef>
                <a:spcPts val="600"/>
              </a:spcBef>
            </a:pPr>
            <a:endParaRPr kumimoji="1" lang="zh-CN" altLang="en-US" sz="1200" kern="0" dirty="0">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671" y="3149222"/>
            <a:ext cx="6606535" cy="3359346"/>
          </a:xfrm>
          <a:prstGeom prst="rect">
            <a:avLst/>
          </a:prstGeom>
        </p:spPr>
      </p:pic>
      <p:sp>
        <p:nvSpPr>
          <p:cNvPr id="9" name="文本占位符 1"/>
          <p:cNvSpPr>
            <a:spLocks noGrp="1"/>
          </p:cNvSpPr>
          <p:nvPr>
            <p:ph type="body" sz="quarter" idx="10"/>
          </p:nvPr>
        </p:nvSpPr>
        <p:spPr>
          <a:xfrm>
            <a:off x="87200" y="121156"/>
            <a:ext cx="3303395" cy="389467"/>
          </a:xfrm>
        </p:spPr>
        <p:txBody>
          <a:bodyPr/>
          <a:lstStyle/>
          <a:p>
            <a:r>
              <a:rPr kumimoji="1" lang="en-US" altLang="zh-CN" dirty="0"/>
              <a:t>PART</a:t>
            </a:r>
            <a:r>
              <a:rPr kumimoji="1" lang="zh-CN" altLang="en-US" dirty="0"/>
              <a:t> </a:t>
            </a:r>
            <a:r>
              <a:rPr kumimoji="1" lang="en-US" altLang="zh-CN" dirty="0" smtClean="0"/>
              <a:t>FOUR</a:t>
            </a:r>
            <a:r>
              <a:rPr kumimoji="1" lang="zh-CN" altLang="en-US" dirty="0" smtClean="0"/>
              <a:t> 模型融合</a:t>
            </a:r>
            <a:endParaRPr kumimoji="1" lang="zh-CN" altLang="en-US" dirty="0"/>
          </a:p>
        </p:txBody>
      </p:sp>
      <p:sp>
        <p:nvSpPr>
          <p:cNvPr id="8" name="矩形 7"/>
          <p:cNvSpPr/>
          <p:nvPr/>
        </p:nvSpPr>
        <p:spPr>
          <a:xfrm>
            <a:off x="579671" y="623021"/>
            <a:ext cx="2339102" cy="523220"/>
          </a:xfrm>
          <a:prstGeom prst="rect">
            <a:avLst/>
          </a:prstGeom>
        </p:spPr>
        <p:txBody>
          <a:bodyPr wrap="none">
            <a:spAutoFit/>
          </a:bodyPr>
          <a:lstStyle/>
          <a:p>
            <a:r>
              <a:rPr lang="zh-CN" altLang="en-US" sz="2800" b="1" dirty="0" smtClean="0">
                <a:solidFill>
                  <a:srgbClr val="000000"/>
                </a:solidFill>
                <a:latin typeface="Segoe UI"/>
                <a:ea typeface="微软雅黑"/>
              </a:rPr>
              <a:t>最佳融合权重</a:t>
            </a:r>
            <a:endParaRPr lang="zh-CN" altLang="en-US" sz="2800" b="1" dirty="0">
              <a:solidFill>
                <a:srgbClr val="000000"/>
              </a:solidFill>
              <a:latin typeface="Segoe UI"/>
              <a:ea typeface="微软雅黑"/>
            </a:endParaRPr>
          </a:p>
        </p:txBody>
      </p:sp>
    </p:spTree>
    <p:extLst>
      <p:ext uri="{BB962C8B-B14F-4D97-AF65-F5344CB8AC3E}">
        <p14:creationId xmlns:p14="http://schemas.microsoft.com/office/powerpoint/2010/main" val="2065106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感想与结论</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a:t>PART</a:t>
            </a:r>
            <a:r>
              <a:rPr kumimoji="1" lang="zh-CN" altLang="en-US" dirty="0"/>
              <a:t> </a:t>
            </a:r>
            <a:r>
              <a:rPr kumimoji="1" lang="en-US" altLang="zh-CN" dirty="0" smtClean="0"/>
              <a:t>FIVE</a:t>
            </a:r>
            <a:endParaRPr kumimoji="1" lang="zh-CN" altLang="en-US" dirty="0"/>
          </a:p>
        </p:txBody>
      </p:sp>
      <p:sp>
        <p:nvSpPr>
          <p:cNvPr id="7" name="矩形 6"/>
          <p:cNvSpPr/>
          <p:nvPr/>
        </p:nvSpPr>
        <p:spPr>
          <a:xfrm>
            <a:off x="4889817" y="4381144"/>
            <a:ext cx="2412366" cy="113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
        <p:nvSpPr>
          <p:cNvPr id="8" name="文本占位符 1"/>
          <p:cNvSpPr>
            <a:spLocks noGrp="1"/>
          </p:cNvSpPr>
          <p:nvPr>
            <p:ph type="body" sz="quarter" idx="10"/>
          </p:nvPr>
        </p:nvSpPr>
        <p:spPr>
          <a:xfrm>
            <a:off x="265304" y="220133"/>
            <a:ext cx="3303395" cy="389467"/>
          </a:xfrm>
        </p:spPr>
        <p:txBody>
          <a:bodyPr/>
          <a:lstStyle/>
          <a:p>
            <a:r>
              <a:rPr lang="en-US" altLang="zh-CN" dirty="0" smtClean="0">
                <a:solidFill>
                  <a:srgbClr val="000000"/>
                </a:solidFill>
                <a:latin typeface="Segoe UI"/>
                <a:ea typeface="微软雅黑"/>
              </a:rPr>
              <a:t>Data</a:t>
            </a:r>
            <a:r>
              <a:rPr lang="zh-CN" altLang="en-US" dirty="0" smtClean="0">
                <a:solidFill>
                  <a:srgbClr val="000000"/>
                </a:solidFill>
                <a:latin typeface="Segoe UI"/>
                <a:ea typeface="微软雅黑"/>
              </a:rPr>
              <a:t> </a:t>
            </a:r>
            <a:r>
              <a:rPr lang="en-US" altLang="zh-CN" dirty="0" smtClean="0">
                <a:solidFill>
                  <a:srgbClr val="000000"/>
                </a:solidFill>
                <a:latin typeface="Segoe UI"/>
                <a:ea typeface="微软雅黑"/>
              </a:rPr>
              <a:t>Castle</a:t>
            </a:r>
            <a:r>
              <a:rPr lang="zh-CN" altLang="en-US" dirty="0" smtClean="0">
                <a:solidFill>
                  <a:srgbClr val="000000"/>
                </a:solidFill>
                <a:latin typeface="Segoe UI"/>
                <a:ea typeface="微软雅黑"/>
              </a:rPr>
              <a:t> </a:t>
            </a:r>
            <a:r>
              <a:rPr lang="en-US" altLang="zh-CN" dirty="0" smtClean="0">
                <a:solidFill>
                  <a:srgbClr val="000000"/>
                </a:solidFill>
                <a:latin typeface="Segoe UI"/>
                <a:ea typeface="微软雅黑"/>
              </a:rPr>
              <a:t>Competition</a:t>
            </a:r>
            <a:r>
              <a:rPr lang="zh-CN" altLang="en-US" dirty="0" smtClean="0">
                <a:solidFill>
                  <a:srgbClr val="000000"/>
                </a:solidFill>
                <a:latin typeface="Segoe UI"/>
                <a:ea typeface="微软雅黑"/>
              </a:rPr>
              <a:t> </a:t>
            </a:r>
            <a:endParaRPr lang="zh-CN" altLang="en-US" dirty="0">
              <a:solidFill>
                <a:srgbClr val="000000"/>
              </a:solidFill>
              <a:latin typeface="Segoe UI"/>
              <a:ea typeface="微软雅黑"/>
            </a:endParaRPr>
          </a:p>
        </p:txBody>
      </p:sp>
    </p:spTree>
    <p:extLst>
      <p:ext uri="{BB962C8B-B14F-4D97-AF65-F5344CB8AC3E}">
        <p14:creationId xmlns:p14="http://schemas.microsoft.com/office/powerpoint/2010/main" val="1859031536"/>
      </p:ext>
    </p:extLst>
  </p:cSld>
  <p:clrMapOvr>
    <a:masterClrMapping/>
  </p:clrMapOvr>
  <p:transition spd="med">
    <p:pull/>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FIVE</a:t>
            </a:r>
            <a:r>
              <a:rPr kumimoji="1" lang="zh-CN" altLang="en-US" dirty="0"/>
              <a:t> </a:t>
            </a:r>
            <a:r>
              <a:rPr kumimoji="1" lang="zh-CN" altLang="en-US" dirty="0" smtClean="0"/>
              <a:t>感想与结论</a:t>
            </a:r>
            <a:endParaRPr kumimoji="1" lang="zh-CN" altLang="en-US" dirty="0"/>
          </a:p>
        </p:txBody>
      </p:sp>
      <p:pic>
        <p:nvPicPr>
          <p:cNvPr id="191" name="图片 190"/>
          <p:cNvPicPr>
            <a:picLocks noChangeAspect="1"/>
          </p:cNvPicPr>
          <p:nvPr/>
        </p:nvPicPr>
        <p:blipFill rotWithShape="1">
          <a:blip r:embed="rId3"/>
          <a:srcRect l="54115" t="14479" r="4250" b="12370"/>
          <a:stretch/>
        </p:blipFill>
        <p:spPr>
          <a:xfrm>
            <a:off x="3848772" y="1363132"/>
            <a:ext cx="4587588" cy="4262632"/>
          </a:xfrm>
          <a:prstGeom prst="rect">
            <a:avLst/>
          </a:prstGeom>
        </p:spPr>
      </p:pic>
      <p:sp>
        <p:nvSpPr>
          <p:cNvPr id="192" name="菱形 191"/>
          <p:cNvSpPr/>
          <p:nvPr/>
        </p:nvSpPr>
        <p:spPr>
          <a:xfrm>
            <a:off x="4083050" y="1416050"/>
            <a:ext cx="4025900" cy="4025900"/>
          </a:xfrm>
          <a:prstGeom prst="diamond">
            <a:avLst/>
          </a:prstGeom>
          <a:gradFill flip="none" rotWithShape="1">
            <a:gsLst>
              <a:gs pos="0">
                <a:srgbClr val="A5A5A5">
                  <a:lumMod val="5000"/>
                  <a:lumOff val="95000"/>
                  <a:alpha val="3000"/>
                </a:srgbClr>
              </a:gs>
              <a:gs pos="83000">
                <a:srgbClr val="A5A5A5">
                  <a:lumMod val="45000"/>
                  <a:lumOff val="55000"/>
                  <a:alpha val="57000"/>
                </a:srgbClr>
              </a:gs>
              <a:gs pos="100000">
                <a:srgbClr val="A5A5A5">
                  <a:lumMod val="30000"/>
                  <a:lumOff val="70000"/>
                  <a:alpha val="0"/>
                </a:srgbClr>
              </a:gs>
            </a:gsLst>
            <a:path path="circle">
              <a:fillToRect l="50000" t="50000" r="50000" b="50000"/>
            </a:path>
            <a:tileRect/>
          </a:gradFill>
          <a:ln w="12700" cap="flat" cmpd="sng" algn="ctr">
            <a:noFill/>
            <a:prstDash val="solid"/>
            <a:miter lim="800000"/>
          </a:ln>
          <a:effectLst/>
        </p:spPr>
        <p:txBody>
          <a:bodyPr rtlCol="0" anchor="ctr"/>
          <a:lstStyle/>
          <a:p>
            <a:pPr algn="ctr" defTabSz="914400">
              <a:defRPr/>
            </a:pPr>
            <a:r>
              <a:rPr lang="zh-CN" altLang="en-US" sz="6600" b="1" kern="0" dirty="0" smtClean="0">
                <a:gradFill flip="none" rotWithShape="1">
                  <a:gsLst>
                    <a:gs pos="0">
                      <a:srgbClr val="515151">
                        <a:lumMod val="89000"/>
                      </a:srgbClr>
                    </a:gs>
                    <a:gs pos="23000">
                      <a:srgbClr val="515151">
                        <a:lumMod val="89000"/>
                      </a:srgbClr>
                    </a:gs>
                    <a:gs pos="69000">
                      <a:srgbClr val="515151">
                        <a:lumMod val="75000"/>
                      </a:srgbClr>
                    </a:gs>
                    <a:gs pos="97000">
                      <a:srgbClr val="515151">
                        <a:lumMod val="70000"/>
                      </a:srgbClr>
                    </a:gs>
                  </a:gsLst>
                  <a:path path="circle">
                    <a:fillToRect l="50000" t="50000" r="50000" b="50000"/>
                  </a:path>
                  <a:tileRect/>
                </a:gradFill>
                <a:latin typeface="Segoe UI"/>
                <a:ea typeface="微软雅黑"/>
              </a:rPr>
              <a:t>制胜关键</a:t>
            </a:r>
            <a:endParaRPr lang="zh-CN" altLang="en-US" sz="6600" b="1" kern="0" dirty="0">
              <a:gradFill flip="none" rotWithShape="1">
                <a:gsLst>
                  <a:gs pos="0">
                    <a:srgbClr val="515151">
                      <a:lumMod val="89000"/>
                    </a:srgbClr>
                  </a:gs>
                  <a:gs pos="23000">
                    <a:srgbClr val="515151">
                      <a:lumMod val="89000"/>
                    </a:srgbClr>
                  </a:gs>
                  <a:gs pos="69000">
                    <a:srgbClr val="515151">
                      <a:lumMod val="75000"/>
                    </a:srgbClr>
                  </a:gs>
                  <a:gs pos="97000">
                    <a:srgbClr val="515151">
                      <a:lumMod val="70000"/>
                    </a:srgbClr>
                  </a:gs>
                </a:gsLst>
                <a:path path="circle">
                  <a:fillToRect l="50000" t="50000" r="50000" b="50000"/>
                </a:path>
                <a:tileRect/>
              </a:gradFill>
              <a:latin typeface="Segoe UI"/>
              <a:ea typeface="微软雅黑"/>
            </a:endParaRPr>
          </a:p>
        </p:txBody>
      </p:sp>
      <p:grpSp>
        <p:nvGrpSpPr>
          <p:cNvPr id="193" name="组合 6"/>
          <p:cNvGrpSpPr/>
          <p:nvPr/>
        </p:nvGrpSpPr>
        <p:grpSpPr>
          <a:xfrm>
            <a:off x="1088594" y="1487746"/>
            <a:ext cx="2876039" cy="509896"/>
            <a:chOff x="888096" y="1000203"/>
            <a:chExt cx="4259825" cy="944066"/>
          </a:xfrm>
        </p:grpSpPr>
        <p:sp>
          <p:nvSpPr>
            <p:cNvPr id="194" name="矩形 193"/>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95" name="椭圆 194"/>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96" name="椭圆 195"/>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97" name="椭圆 196"/>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98" name="椭圆 197"/>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99" name="矩形 198"/>
          <p:cNvSpPr/>
          <p:nvPr/>
        </p:nvSpPr>
        <p:spPr>
          <a:xfrm>
            <a:off x="1219501" y="1563122"/>
            <a:ext cx="2723823" cy="369332"/>
          </a:xfrm>
          <a:prstGeom prst="rect">
            <a:avLst/>
          </a:prstGeom>
        </p:spPr>
        <p:txBody>
          <a:bodyPr wrap="none">
            <a:spAutoFit/>
          </a:bodyPr>
          <a:lstStyle/>
          <a:p>
            <a:r>
              <a:rPr lang="zh-CN" altLang="en-US" dirty="0" smtClean="0">
                <a:solidFill>
                  <a:srgbClr val="000000"/>
                </a:solidFill>
                <a:latin typeface="Segoe UI"/>
                <a:ea typeface="微软雅黑"/>
              </a:rPr>
              <a:t>建立有效的线下评测机制</a:t>
            </a:r>
            <a:endParaRPr lang="zh-CN" altLang="en-US" dirty="0">
              <a:solidFill>
                <a:srgbClr val="000000"/>
              </a:solidFill>
              <a:latin typeface="Segoe UI"/>
              <a:ea typeface="微软雅黑"/>
            </a:endParaRPr>
          </a:p>
        </p:txBody>
      </p:sp>
      <p:sp>
        <p:nvSpPr>
          <p:cNvPr id="200" name="矩形 199"/>
          <p:cNvSpPr/>
          <p:nvPr/>
        </p:nvSpPr>
        <p:spPr>
          <a:xfrm>
            <a:off x="1137421" y="2039830"/>
            <a:ext cx="2945629" cy="572464"/>
          </a:xfrm>
          <a:prstGeom prst="rect">
            <a:avLst/>
          </a:prstGeom>
        </p:spPr>
        <p:txBody>
          <a:bodyPr wrap="square">
            <a:spAutoFit/>
          </a:bodyPr>
          <a:lstStyle/>
          <a:p>
            <a:pPr>
              <a:lnSpc>
                <a:spcPct val="130000"/>
              </a:lnSpc>
            </a:pPr>
            <a:r>
              <a:rPr lang="zh-CN" altLang="en-US" sz="1200" dirty="0" smtClean="0">
                <a:solidFill>
                  <a:srgbClr val="FFFFFF">
                    <a:lumMod val="50000"/>
                  </a:srgbClr>
                </a:solidFill>
                <a:latin typeface="微软雅黑" charset="0"/>
                <a:ea typeface="微软雅黑" charset="0"/>
              </a:rPr>
              <a:t>使用随机分层抽样的方法构建交叉验证集</a:t>
            </a:r>
            <a:r>
              <a:rPr lang="zh-CN" altLang="en-US" sz="1200" dirty="0">
                <a:solidFill>
                  <a:srgbClr val="FFFFFF">
                    <a:lumMod val="50000"/>
                  </a:srgbClr>
                </a:solidFill>
                <a:latin typeface="微软雅黑" charset="0"/>
                <a:ea typeface="微软雅黑" charset="0"/>
              </a:rPr>
              <a:t>，尽可能</a:t>
            </a:r>
            <a:r>
              <a:rPr lang="zh-CN" altLang="en-US" sz="1200" dirty="0" smtClean="0">
                <a:solidFill>
                  <a:srgbClr val="FFFFFF">
                    <a:lumMod val="50000"/>
                  </a:srgbClr>
                </a:solidFill>
                <a:latin typeface="微软雅黑" charset="0"/>
                <a:ea typeface="微软雅黑" charset="0"/>
              </a:rPr>
              <a:t>的保证线下</a:t>
            </a:r>
            <a:r>
              <a:rPr lang="zh-CN" altLang="en-US" sz="1200" dirty="0">
                <a:solidFill>
                  <a:srgbClr val="FFFFFF">
                    <a:lumMod val="50000"/>
                  </a:srgbClr>
                </a:solidFill>
                <a:latin typeface="微软雅黑" charset="0"/>
                <a:ea typeface="微软雅黑" charset="0"/>
              </a:rPr>
              <a:t>和线上分数</a:t>
            </a:r>
            <a:r>
              <a:rPr lang="zh-CN" altLang="en-US" sz="1200" dirty="0" smtClean="0">
                <a:solidFill>
                  <a:srgbClr val="FFFFFF">
                    <a:lumMod val="50000"/>
                  </a:srgbClr>
                </a:solidFill>
                <a:latin typeface="微软雅黑" charset="0"/>
                <a:ea typeface="微软雅黑" charset="0"/>
              </a:rPr>
              <a:t>同步</a:t>
            </a:r>
            <a:endParaRPr lang="en-US" altLang="zh-CN" sz="1200" dirty="0" smtClean="0">
              <a:solidFill>
                <a:srgbClr val="FFFFFF">
                  <a:lumMod val="50000"/>
                </a:srgbClr>
              </a:solidFill>
              <a:latin typeface="微软雅黑" charset="0"/>
              <a:ea typeface="微软雅黑" charset="0"/>
            </a:endParaRPr>
          </a:p>
        </p:txBody>
      </p:sp>
      <p:grpSp>
        <p:nvGrpSpPr>
          <p:cNvPr id="201" name="组合 14"/>
          <p:cNvGrpSpPr/>
          <p:nvPr/>
        </p:nvGrpSpPr>
        <p:grpSpPr>
          <a:xfrm>
            <a:off x="1088594" y="3837270"/>
            <a:ext cx="2850904" cy="509896"/>
            <a:chOff x="888096" y="1000203"/>
            <a:chExt cx="4259825" cy="944066"/>
          </a:xfrm>
        </p:grpSpPr>
        <p:sp>
          <p:nvSpPr>
            <p:cNvPr id="202" name="矩形 201"/>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03" name="椭圆 202"/>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04" name="椭圆 203"/>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05" name="椭圆 204"/>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06" name="椭圆 205"/>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207" name="矩形 206"/>
          <p:cNvSpPr/>
          <p:nvPr/>
        </p:nvSpPr>
        <p:spPr>
          <a:xfrm>
            <a:off x="1807009" y="3927314"/>
            <a:ext cx="1338828" cy="369332"/>
          </a:xfrm>
          <a:prstGeom prst="rect">
            <a:avLst/>
          </a:prstGeom>
        </p:spPr>
        <p:txBody>
          <a:bodyPr wrap="none">
            <a:spAutoFit/>
          </a:bodyPr>
          <a:lstStyle/>
          <a:p>
            <a:r>
              <a:rPr lang="zh-CN" altLang="en-US" dirty="0" smtClean="0">
                <a:solidFill>
                  <a:srgbClr val="000000"/>
                </a:solidFill>
                <a:latin typeface="Segoe UI"/>
                <a:ea typeface="微软雅黑"/>
              </a:rPr>
              <a:t>多层次融合</a:t>
            </a:r>
            <a:endParaRPr lang="zh-CN" altLang="en-US" dirty="0">
              <a:solidFill>
                <a:srgbClr val="000000"/>
              </a:solidFill>
              <a:latin typeface="Segoe UI"/>
              <a:ea typeface="微软雅黑"/>
            </a:endParaRPr>
          </a:p>
        </p:txBody>
      </p:sp>
      <p:sp>
        <p:nvSpPr>
          <p:cNvPr id="208" name="矩形 207"/>
          <p:cNvSpPr/>
          <p:nvPr/>
        </p:nvSpPr>
        <p:spPr>
          <a:xfrm>
            <a:off x="1137421" y="4389354"/>
            <a:ext cx="2945629" cy="812530"/>
          </a:xfrm>
          <a:prstGeom prst="rect">
            <a:avLst/>
          </a:prstGeom>
        </p:spPr>
        <p:txBody>
          <a:bodyPr wrap="square">
            <a:spAutoFit/>
          </a:bodyPr>
          <a:lstStyle/>
          <a:p>
            <a:pPr>
              <a:lnSpc>
                <a:spcPct val="130000"/>
              </a:lnSpc>
            </a:pPr>
            <a:r>
              <a:rPr lang="zh-CN" altLang="en-US" sz="1200" dirty="0" smtClean="0">
                <a:solidFill>
                  <a:srgbClr val="FFFFFF">
                    <a:lumMod val="50000"/>
                  </a:srgbClr>
                </a:solidFill>
                <a:latin typeface="微软雅黑" charset="0"/>
                <a:ea typeface="微软雅黑" charset="0"/>
              </a:rPr>
              <a:t>不同随机种子，不同特征子集，不同预测比例，不同模型多个层次的融合能够将融合的性能发挥到极致。</a:t>
            </a:r>
            <a:endParaRPr lang="zh-CN" altLang="en-US" sz="1200" dirty="0">
              <a:solidFill>
                <a:srgbClr val="FFFFFF">
                  <a:lumMod val="50000"/>
                </a:srgbClr>
              </a:solidFill>
              <a:latin typeface="微软雅黑" charset="0"/>
              <a:ea typeface="微软雅黑" charset="0"/>
            </a:endParaRPr>
          </a:p>
        </p:txBody>
      </p:sp>
      <p:grpSp>
        <p:nvGrpSpPr>
          <p:cNvPr id="209" name="组合 22"/>
          <p:cNvGrpSpPr/>
          <p:nvPr/>
        </p:nvGrpSpPr>
        <p:grpSpPr>
          <a:xfrm>
            <a:off x="8103916" y="1306631"/>
            <a:ext cx="3381685" cy="905848"/>
            <a:chOff x="888096" y="1000203"/>
            <a:chExt cx="4259825" cy="944066"/>
          </a:xfrm>
        </p:grpSpPr>
        <p:sp>
          <p:nvSpPr>
            <p:cNvPr id="210" name="矩形 209"/>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11" name="椭圆 210"/>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12" name="椭圆 211"/>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13" name="椭圆 212"/>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14" name="椭圆 213"/>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215" name="矩形 214"/>
          <p:cNvSpPr/>
          <p:nvPr/>
        </p:nvSpPr>
        <p:spPr>
          <a:xfrm>
            <a:off x="8404786" y="1468067"/>
            <a:ext cx="2723823" cy="646331"/>
          </a:xfrm>
          <a:prstGeom prst="rect">
            <a:avLst/>
          </a:prstGeom>
        </p:spPr>
        <p:txBody>
          <a:bodyPr wrap="none">
            <a:spAutoFit/>
          </a:bodyPr>
          <a:lstStyle/>
          <a:p>
            <a:r>
              <a:rPr lang="zh-CN" altLang="en-US" dirty="0" smtClean="0">
                <a:solidFill>
                  <a:srgbClr val="000000"/>
                </a:solidFill>
                <a:latin typeface="Segoe UI"/>
              </a:rPr>
              <a:t>深入理解业务，完善的特</a:t>
            </a:r>
            <a:endParaRPr lang="en-US" altLang="zh-CN" dirty="0" smtClean="0">
              <a:solidFill>
                <a:srgbClr val="000000"/>
              </a:solidFill>
              <a:latin typeface="Segoe UI"/>
            </a:endParaRPr>
          </a:p>
          <a:p>
            <a:r>
              <a:rPr lang="zh-CN" altLang="en-US" dirty="0" smtClean="0">
                <a:solidFill>
                  <a:srgbClr val="000000"/>
                </a:solidFill>
                <a:latin typeface="Segoe UI"/>
              </a:rPr>
              <a:t>征工程机制</a:t>
            </a:r>
            <a:endParaRPr lang="zh-CN" altLang="en-US" dirty="0">
              <a:solidFill>
                <a:srgbClr val="000000"/>
              </a:solidFill>
              <a:latin typeface="Segoe UI"/>
            </a:endParaRPr>
          </a:p>
        </p:txBody>
      </p:sp>
      <p:sp>
        <p:nvSpPr>
          <p:cNvPr id="216" name="矩形 215"/>
          <p:cNvSpPr/>
          <p:nvPr/>
        </p:nvSpPr>
        <p:spPr>
          <a:xfrm>
            <a:off x="8379543" y="2401437"/>
            <a:ext cx="2945629" cy="1052596"/>
          </a:xfrm>
          <a:prstGeom prst="rect">
            <a:avLst/>
          </a:prstGeom>
        </p:spPr>
        <p:txBody>
          <a:bodyPr wrap="square">
            <a:spAutoFit/>
          </a:bodyPr>
          <a:lstStyle/>
          <a:p>
            <a:pPr>
              <a:lnSpc>
                <a:spcPct val="130000"/>
              </a:lnSpc>
            </a:pPr>
            <a:r>
              <a:rPr lang="zh-CN" altLang="en-US" sz="1200" dirty="0" smtClean="0">
                <a:solidFill>
                  <a:srgbClr val="FFFFFF">
                    <a:lumMod val="50000"/>
                  </a:srgbClr>
                </a:solidFill>
                <a:latin typeface="微软雅黑" charset="0"/>
                <a:ea typeface="微软雅黑" charset="0"/>
              </a:rPr>
              <a:t>调参只</a:t>
            </a:r>
            <a:r>
              <a:rPr lang="zh-CN" altLang="en-US" sz="1200" dirty="0">
                <a:solidFill>
                  <a:srgbClr val="FFFFFF">
                    <a:lumMod val="50000"/>
                  </a:srgbClr>
                </a:solidFill>
                <a:latin typeface="微软雅黑" charset="0"/>
                <a:ea typeface="微软雅黑" charset="0"/>
              </a:rPr>
              <a:t>能小范围提高分数</a:t>
            </a:r>
            <a:r>
              <a:rPr lang="zh-CN" altLang="en-US" sz="1200" dirty="0" smtClean="0">
                <a:solidFill>
                  <a:srgbClr val="FFFFFF">
                    <a:lumMod val="50000"/>
                  </a:srgbClr>
                </a:solidFill>
                <a:latin typeface="微软雅黑" charset="0"/>
                <a:ea typeface="微软雅黑" charset="0"/>
              </a:rPr>
              <a:t>。要想大幅度的提升算法效果，需要深入分析业务领域，不放过任何学生的行为信息，细致的进行特征工程</a:t>
            </a:r>
            <a:endParaRPr lang="zh-CN" altLang="en-US" sz="1200" dirty="0">
              <a:solidFill>
                <a:srgbClr val="FFFFFF">
                  <a:lumMod val="50000"/>
                </a:srgbClr>
              </a:solidFill>
              <a:latin typeface="微软雅黑" charset="0"/>
              <a:ea typeface="微软雅黑" charset="0"/>
            </a:endParaRPr>
          </a:p>
        </p:txBody>
      </p:sp>
      <p:grpSp>
        <p:nvGrpSpPr>
          <p:cNvPr id="217" name="组合 30"/>
          <p:cNvGrpSpPr/>
          <p:nvPr/>
        </p:nvGrpSpPr>
        <p:grpSpPr>
          <a:xfrm>
            <a:off x="8613448" y="3753777"/>
            <a:ext cx="2654892" cy="600356"/>
            <a:chOff x="888096" y="1000203"/>
            <a:chExt cx="4259825" cy="944066"/>
          </a:xfrm>
        </p:grpSpPr>
        <p:sp>
          <p:nvSpPr>
            <p:cNvPr id="218" name="矩形 217"/>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19" name="椭圆 218"/>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20" name="椭圆 219"/>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21" name="椭圆 220"/>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22" name="椭圆 221"/>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223" name="矩形 222"/>
          <p:cNvSpPr/>
          <p:nvPr/>
        </p:nvSpPr>
        <p:spPr>
          <a:xfrm>
            <a:off x="8895034" y="3877718"/>
            <a:ext cx="2031325" cy="369332"/>
          </a:xfrm>
          <a:prstGeom prst="rect">
            <a:avLst/>
          </a:prstGeom>
        </p:spPr>
        <p:txBody>
          <a:bodyPr wrap="none">
            <a:spAutoFit/>
          </a:bodyPr>
          <a:lstStyle/>
          <a:p>
            <a:r>
              <a:rPr lang="zh-CN" altLang="en-US" dirty="0" smtClean="0">
                <a:solidFill>
                  <a:srgbClr val="000000"/>
                </a:solidFill>
                <a:latin typeface="Segoe UI"/>
                <a:ea typeface="微软雅黑"/>
              </a:rPr>
              <a:t>细致的数据预处理</a:t>
            </a:r>
            <a:endParaRPr lang="zh-CN" altLang="en-US" dirty="0">
              <a:solidFill>
                <a:srgbClr val="000000"/>
              </a:solidFill>
              <a:latin typeface="Segoe UI"/>
              <a:ea typeface="微软雅黑"/>
            </a:endParaRPr>
          </a:p>
        </p:txBody>
      </p:sp>
      <p:sp>
        <p:nvSpPr>
          <p:cNvPr id="38" name="矩形 37"/>
          <p:cNvSpPr/>
          <p:nvPr/>
        </p:nvSpPr>
        <p:spPr>
          <a:xfrm>
            <a:off x="8459099" y="4645742"/>
            <a:ext cx="2945629" cy="812530"/>
          </a:xfrm>
          <a:prstGeom prst="rect">
            <a:avLst/>
          </a:prstGeom>
        </p:spPr>
        <p:txBody>
          <a:bodyPr wrap="square">
            <a:spAutoFit/>
          </a:bodyPr>
          <a:lstStyle/>
          <a:p>
            <a:pPr>
              <a:lnSpc>
                <a:spcPct val="130000"/>
              </a:lnSpc>
            </a:pPr>
            <a:r>
              <a:rPr lang="zh-CN" altLang="en-US" sz="1200" dirty="0" smtClean="0">
                <a:solidFill>
                  <a:srgbClr val="FFFFFF">
                    <a:lumMod val="50000"/>
                  </a:srgbClr>
                </a:solidFill>
                <a:latin typeface="微软雅黑" charset="0"/>
                <a:ea typeface="微软雅黑" charset="0"/>
              </a:rPr>
              <a:t>在构建模型之前，我们进行了完整的数据预处理流程：数据分析，数据清洗，数据归一化，缺失值填充。</a:t>
            </a:r>
            <a:endParaRPr lang="zh-CN" altLang="en-US" sz="1200" dirty="0">
              <a:solidFill>
                <a:srgbClr val="FFFFFF">
                  <a:lumMod val="50000"/>
                </a:srgbClr>
              </a:solidFill>
              <a:latin typeface="微软雅黑" charset="0"/>
              <a:ea typeface="微软雅黑" charset="0"/>
            </a:endParaRPr>
          </a:p>
        </p:txBody>
      </p:sp>
    </p:spTree>
    <p:extLst>
      <p:ext uri="{BB962C8B-B14F-4D97-AF65-F5344CB8AC3E}">
        <p14:creationId xmlns:p14="http://schemas.microsoft.com/office/powerpoint/2010/main" val="2141850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3076" y="220133"/>
            <a:ext cx="3303395" cy="389467"/>
          </a:xfrm>
        </p:spPr>
        <p:txBody>
          <a:bodyPr/>
          <a:lstStyle/>
          <a:p>
            <a:r>
              <a:rPr kumimoji="1" lang="en-US" altLang="zh-CN" dirty="0"/>
              <a:t>PART</a:t>
            </a:r>
            <a:r>
              <a:rPr kumimoji="1" lang="zh-CN" altLang="en-US" dirty="0"/>
              <a:t> </a:t>
            </a:r>
            <a:r>
              <a:rPr kumimoji="1" lang="en-US" altLang="zh-CN" dirty="0" smtClean="0"/>
              <a:t>FIVE</a:t>
            </a:r>
            <a:r>
              <a:rPr kumimoji="1" lang="zh-CN" altLang="en-US" dirty="0" smtClean="0"/>
              <a:t> 感想与结论</a:t>
            </a:r>
            <a:endParaRPr kumimoji="1" lang="zh-CN" altLang="en-US" dirty="0"/>
          </a:p>
        </p:txBody>
      </p:sp>
      <p:grpSp>
        <p:nvGrpSpPr>
          <p:cNvPr id="3" name="组 2"/>
          <p:cNvGrpSpPr/>
          <p:nvPr/>
        </p:nvGrpSpPr>
        <p:grpSpPr>
          <a:xfrm>
            <a:off x="0" y="3167667"/>
            <a:ext cx="12778491" cy="1030395"/>
            <a:chOff x="-211666" y="2908300"/>
            <a:chExt cx="12778491" cy="1030394"/>
          </a:xfrm>
        </p:grpSpPr>
        <p:grpSp>
          <p:nvGrpSpPr>
            <p:cNvPr id="4" name="组合 21"/>
            <p:cNvGrpSpPr/>
            <p:nvPr/>
          </p:nvGrpSpPr>
          <p:grpSpPr>
            <a:xfrm>
              <a:off x="-211666" y="2970613"/>
              <a:ext cx="12778491" cy="912541"/>
              <a:chOff x="0" y="2158337"/>
              <a:chExt cx="12778491" cy="912541"/>
            </a:xfrm>
          </p:grpSpPr>
          <p:sp>
            <p:nvSpPr>
              <p:cNvPr id="28" name="矩形 27"/>
              <p:cNvSpPr/>
              <p:nvPr/>
            </p:nvSpPr>
            <p:spPr>
              <a:xfrm>
                <a:off x="211666" y="2513302"/>
                <a:ext cx="12192000" cy="2110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rgbClr val="FFFFFF"/>
                  </a:solidFill>
                </a:endParaRPr>
              </a:p>
            </p:txBody>
          </p:sp>
          <p:sp>
            <p:nvSpPr>
              <p:cNvPr id="29" name="等腰三角形 5"/>
              <p:cNvSpPr/>
              <p:nvPr/>
            </p:nvSpPr>
            <p:spPr>
              <a:xfrm>
                <a:off x="0"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0" name="等腰三角形 7"/>
              <p:cNvSpPr/>
              <p:nvPr/>
            </p:nvSpPr>
            <p:spPr>
              <a:xfrm>
                <a:off x="1056391"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1" name="等腰三角形 8"/>
              <p:cNvSpPr/>
              <p:nvPr/>
            </p:nvSpPr>
            <p:spPr>
              <a:xfrm>
                <a:off x="2120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2" name="等腰三角形 9"/>
              <p:cNvSpPr/>
              <p:nvPr/>
            </p:nvSpPr>
            <p:spPr>
              <a:xfrm>
                <a:off x="3187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3" name="等腰三角形 10"/>
              <p:cNvSpPr/>
              <p:nvPr/>
            </p:nvSpPr>
            <p:spPr>
              <a:xfrm>
                <a:off x="4254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4" name="等腰三角形 11"/>
              <p:cNvSpPr/>
              <p:nvPr/>
            </p:nvSpPr>
            <p:spPr>
              <a:xfrm>
                <a:off x="5321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5" name="等腰三角形 12"/>
              <p:cNvSpPr/>
              <p:nvPr/>
            </p:nvSpPr>
            <p:spPr>
              <a:xfrm>
                <a:off x="6388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6" name="等腰三角形 13"/>
              <p:cNvSpPr/>
              <p:nvPr/>
            </p:nvSpPr>
            <p:spPr>
              <a:xfrm>
                <a:off x="7454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7" name="等腰三角形 14"/>
              <p:cNvSpPr/>
              <p:nvPr/>
            </p:nvSpPr>
            <p:spPr>
              <a:xfrm>
                <a:off x="8521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8" name="等腰三角形 15"/>
              <p:cNvSpPr/>
              <p:nvPr/>
            </p:nvSpPr>
            <p:spPr>
              <a:xfrm>
                <a:off x="9588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9" name="等腰三角形 16"/>
              <p:cNvSpPr/>
              <p:nvPr/>
            </p:nvSpPr>
            <p:spPr>
              <a:xfrm>
                <a:off x="10655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40" name="等腰三角形 17"/>
              <p:cNvSpPr/>
              <p:nvPr/>
            </p:nvSpPr>
            <p:spPr>
              <a:xfrm>
                <a:off x="11722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cxnSp>
            <p:nvCxnSpPr>
              <p:cNvPr id="41" name="直接连接符 19"/>
              <p:cNvCxnSpPr/>
              <p:nvPr/>
            </p:nvCxnSpPr>
            <p:spPr>
              <a:xfrm>
                <a:off x="0" y="3060294"/>
                <a:ext cx="1277849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 name="椭圆 4"/>
            <p:cNvSpPr/>
            <p:nvPr/>
          </p:nvSpPr>
          <p:spPr>
            <a:xfrm flipH="1">
              <a:off x="258956" y="291304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6" name="椭圆 5"/>
            <p:cNvSpPr/>
            <p:nvPr/>
          </p:nvSpPr>
          <p:spPr>
            <a:xfrm flipH="1">
              <a:off x="787152" y="3823548"/>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椭圆 6"/>
            <p:cNvSpPr/>
            <p:nvPr/>
          </p:nvSpPr>
          <p:spPr>
            <a:xfrm flipH="1">
              <a:off x="1320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 name="椭圆 7"/>
            <p:cNvSpPr/>
            <p:nvPr/>
          </p:nvSpPr>
          <p:spPr>
            <a:xfrm flipH="1">
              <a:off x="2387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9" name="椭圆 8"/>
            <p:cNvSpPr/>
            <p:nvPr/>
          </p:nvSpPr>
          <p:spPr>
            <a:xfrm flipH="1">
              <a:off x="3454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0" name="椭圆 9"/>
            <p:cNvSpPr/>
            <p:nvPr/>
          </p:nvSpPr>
          <p:spPr>
            <a:xfrm flipH="1">
              <a:off x="4521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1" name="椭圆 10"/>
            <p:cNvSpPr/>
            <p:nvPr/>
          </p:nvSpPr>
          <p:spPr>
            <a:xfrm flipH="1">
              <a:off x="5588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椭圆 11"/>
            <p:cNvSpPr/>
            <p:nvPr/>
          </p:nvSpPr>
          <p:spPr>
            <a:xfrm flipH="1">
              <a:off x="6654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椭圆 12"/>
            <p:cNvSpPr/>
            <p:nvPr/>
          </p:nvSpPr>
          <p:spPr>
            <a:xfrm flipH="1">
              <a:off x="7721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椭圆 13"/>
            <p:cNvSpPr/>
            <p:nvPr/>
          </p:nvSpPr>
          <p:spPr>
            <a:xfrm flipH="1">
              <a:off x="8788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椭圆 14"/>
            <p:cNvSpPr/>
            <p:nvPr/>
          </p:nvSpPr>
          <p:spPr>
            <a:xfrm flipH="1">
              <a:off x="9855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椭圆 15"/>
            <p:cNvSpPr/>
            <p:nvPr/>
          </p:nvSpPr>
          <p:spPr>
            <a:xfrm flipH="1">
              <a:off x="10922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7" name="椭圆 16"/>
            <p:cNvSpPr/>
            <p:nvPr/>
          </p:nvSpPr>
          <p:spPr>
            <a:xfrm flipH="1">
              <a:off x="11988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8" name="椭圆 17"/>
            <p:cNvSpPr/>
            <p:nvPr/>
          </p:nvSpPr>
          <p:spPr>
            <a:xfrm flipH="1">
              <a:off x="18542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9" name="椭圆 18"/>
            <p:cNvSpPr/>
            <p:nvPr/>
          </p:nvSpPr>
          <p:spPr>
            <a:xfrm flipH="1">
              <a:off x="29210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0" name="椭圆 19"/>
            <p:cNvSpPr/>
            <p:nvPr/>
          </p:nvSpPr>
          <p:spPr>
            <a:xfrm flipH="1">
              <a:off x="39878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1" name="椭圆 20"/>
            <p:cNvSpPr/>
            <p:nvPr/>
          </p:nvSpPr>
          <p:spPr>
            <a:xfrm flipH="1">
              <a:off x="50546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2" name="椭圆 21"/>
            <p:cNvSpPr/>
            <p:nvPr/>
          </p:nvSpPr>
          <p:spPr>
            <a:xfrm flipH="1">
              <a:off x="6121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3" name="椭圆 22"/>
            <p:cNvSpPr/>
            <p:nvPr/>
          </p:nvSpPr>
          <p:spPr>
            <a:xfrm flipH="1">
              <a:off x="71882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4" name="椭圆 23"/>
            <p:cNvSpPr/>
            <p:nvPr/>
          </p:nvSpPr>
          <p:spPr>
            <a:xfrm flipH="1">
              <a:off x="82550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5" name="椭圆 24"/>
            <p:cNvSpPr/>
            <p:nvPr/>
          </p:nvSpPr>
          <p:spPr>
            <a:xfrm flipH="1">
              <a:off x="93218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6" name="椭圆 25"/>
            <p:cNvSpPr/>
            <p:nvPr/>
          </p:nvSpPr>
          <p:spPr>
            <a:xfrm flipH="1">
              <a:off x="103886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椭圆 26"/>
            <p:cNvSpPr/>
            <p:nvPr/>
          </p:nvSpPr>
          <p:spPr>
            <a:xfrm flipH="1">
              <a:off x="11455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grpSp>
        <p:nvGrpSpPr>
          <p:cNvPr id="48" name="组 47"/>
          <p:cNvGrpSpPr/>
          <p:nvPr/>
        </p:nvGrpSpPr>
        <p:grpSpPr>
          <a:xfrm>
            <a:off x="621795" y="693314"/>
            <a:ext cx="3415443" cy="2360585"/>
            <a:chOff x="558800" y="977900"/>
            <a:chExt cx="2895600" cy="1562100"/>
          </a:xfrm>
        </p:grpSpPr>
        <p:sp>
          <p:nvSpPr>
            <p:cNvPr id="42" name="矩形 41"/>
            <p:cNvSpPr/>
            <p:nvPr/>
          </p:nvSpPr>
          <p:spPr>
            <a:xfrm>
              <a:off x="558800" y="977900"/>
              <a:ext cx="2895600" cy="15621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FF"/>
                </a:solidFill>
              </a:endParaRPr>
            </a:p>
          </p:txBody>
        </p:sp>
        <p:grpSp>
          <p:nvGrpSpPr>
            <p:cNvPr id="47" name="组 46"/>
            <p:cNvGrpSpPr/>
            <p:nvPr/>
          </p:nvGrpSpPr>
          <p:grpSpPr>
            <a:xfrm>
              <a:off x="749830" y="1184250"/>
              <a:ext cx="2667248" cy="1217098"/>
              <a:chOff x="5638552" y="977900"/>
              <a:chExt cx="2188812" cy="1217098"/>
            </a:xfrm>
          </p:grpSpPr>
          <p:sp>
            <p:nvSpPr>
              <p:cNvPr id="45" name="矩形 44"/>
              <p:cNvSpPr/>
              <p:nvPr/>
            </p:nvSpPr>
            <p:spPr>
              <a:xfrm>
                <a:off x="5638552" y="977900"/>
                <a:ext cx="740870" cy="307777"/>
              </a:xfrm>
              <a:prstGeom prst="rect">
                <a:avLst/>
              </a:prstGeom>
            </p:spPr>
            <p:txBody>
              <a:bodyPr wrap="none">
                <a:spAutoFit/>
              </a:bodyPr>
              <a:lstStyle/>
              <a:p>
                <a:r>
                  <a:rPr lang="zh-CN" altLang="en-US" sz="1400" b="1" dirty="0" smtClean="0">
                    <a:solidFill>
                      <a:srgbClr val="000000">
                        <a:lumMod val="85000"/>
                        <a:lumOff val="15000"/>
                      </a:srgbClr>
                    </a:solidFill>
                    <a:latin typeface="Segoe UI"/>
                    <a:ea typeface="微软雅黑"/>
                  </a:rPr>
                  <a:t>模型小评</a:t>
                </a:r>
                <a:endParaRPr lang="zh-CN" altLang="en-US" sz="1400" b="1" dirty="0">
                  <a:solidFill>
                    <a:srgbClr val="000000">
                      <a:lumMod val="85000"/>
                      <a:lumOff val="15000"/>
                    </a:srgbClr>
                  </a:solidFill>
                  <a:latin typeface="Segoe UI"/>
                  <a:ea typeface="微软雅黑"/>
                </a:endParaRPr>
              </a:p>
            </p:txBody>
          </p:sp>
          <p:sp>
            <p:nvSpPr>
              <p:cNvPr id="46" name="矩形 45"/>
              <p:cNvSpPr/>
              <p:nvPr/>
            </p:nvSpPr>
            <p:spPr>
              <a:xfrm>
                <a:off x="5638552" y="1222424"/>
                <a:ext cx="2188812" cy="972574"/>
              </a:xfrm>
              <a:prstGeom prst="rect">
                <a:avLst/>
              </a:prstGeom>
            </p:spPr>
            <p:txBody>
              <a:bodyPr wrap="square">
                <a:spAutoFit/>
              </a:bodyPr>
              <a:lstStyle/>
              <a:p>
                <a:pPr>
                  <a:lnSpc>
                    <a:spcPct val="130000"/>
                  </a:lnSpc>
                </a:pPr>
                <a:r>
                  <a:rPr lang="zh-CN" altLang="en-US" sz="1100" dirty="0" smtClean="0">
                    <a:solidFill>
                      <a:srgbClr val="FFFFFF">
                        <a:lumMod val="50000"/>
                      </a:srgbClr>
                    </a:solidFill>
                    <a:latin typeface="微软雅黑" charset="0"/>
                    <a:ea typeface="微软雅黑" charset="0"/>
                  </a:rPr>
                  <a:t>本次比赛中，我队伍尝试了众多分类器，总的来说，采用树结构的分类模型要比非树形结构的分类器要稳定，效果更佳。</a:t>
                </a:r>
                <a:r>
                  <a:rPr lang="en-US" altLang="zh-CN" sz="1100" dirty="0" smtClean="0">
                    <a:solidFill>
                      <a:srgbClr val="FFFFFF">
                        <a:lumMod val="50000"/>
                      </a:srgbClr>
                    </a:solidFill>
                    <a:latin typeface="微软雅黑" charset="0"/>
                    <a:ea typeface="微软雅黑" charset="0"/>
                  </a:rPr>
                  <a:t>Ensemble</a:t>
                </a:r>
                <a:r>
                  <a:rPr lang="zh-CN" altLang="en-US" sz="1100" dirty="0" smtClean="0">
                    <a:solidFill>
                      <a:srgbClr val="FFFFFF">
                        <a:lumMod val="50000"/>
                      </a:srgbClr>
                    </a:solidFill>
                    <a:latin typeface="微软雅黑" charset="0"/>
                    <a:ea typeface="微软雅黑" charset="0"/>
                  </a:rPr>
                  <a:t>的方法要明显优于单个效果。</a:t>
                </a:r>
                <a:endParaRPr lang="zh-CN" altLang="en-US" sz="1100" dirty="0">
                  <a:solidFill>
                    <a:srgbClr val="FFFFFF">
                      <a:lumMod val="50000"/>
                    </a:srgbClr>
                  </a:solidFill>
                  <a:latin typeface="微软雅黑" charset="0"/>
                  <a:ea typeface="微软雅黑" charset="0"/>
                </a:endParaRPr>
              </a:p>
            </p:txBody>
          </p:sp>
        </p:grpSp>
      </p:grpSp>
      <p:grpSp>
        <p:nvGrpSpPr>
          <p:cNvPr id="49" name="组 48"/>
          <p:cNvGrpSpPr/>
          <p:nvPr/>
        </p:nvGrpSpPr>
        <p:grpSpPr>
          <a:xfrm>
            <a:off x="4362994" y="712612"/>
            <a:ext cx="3621918" cy="2466709"/>
            <a:chOff x="558800" y="977900"/>
            <a:chExt cx="2895600" cy="1622092"/>
          </a:xfrm>
        </p:grpSpPr>
        <p:sp>
          <p:nvSpPr>
            <p:cNvPr id="50" name="矩形 49"/>
            <p:cNvSpPr/>
            <p:nvPr/>
          </p:nvSpPr>
          <p:spPr>
            <a:xfrm>
              <a:off x="558800" y="977900"/>
              <a:ext cx="2895600" cy="15621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FF"/>
                </a:solidFill>
              </a:endParaRPr>
            </a:p>
          </p:txBody>
        </p:sp>
        <p:grpSp>
          <p:nvGrpSpPr>
            <p:cNvPr id="51" name="组 50"/>
            <p:cNvGrpSpPr/>
            <p:nvPr/>
          </p:nvGrpSpPr>
          <p:grpSpPr>
            <a:xfrm>
              <a:off x="749830" y="1184250"/>
              <a:ext cx="2667248" cy="1415742"/>
              <a:chOff x="5638552" y="977900"/>
              <a:chExt cx="2188812" cy="1415742"/>
            </a:xfrm>
          </p:grpSpPr>
          <p:sp>
            <p:nvSpPr>
              <p:cNvPr id="52" name="矩形 51"/>
              <p:cNvSpPr/>
              <p:nvPr/>
            </p:nvSpPr>
            <p:spPr>
              <a:xfrm>
                <a:off x="5638552" y="977900"/>
                <a:ext cx="1477531" cy="307777"/>
              </a:xfrm>
              <a:prstGeom prst="rect">
                <a:avLst/>
              </a:prstGeom>
            </p:spPr>
            <p:txBody>
              <a:bodyPr wrap="none">
                <a:spAutoFit/>
              </a:bodyPr>
              <a:lstStyle/>
              <a:p>
                <a:r>
                  <a:rPr lang="zh-CN" altLang="en-US" sz="1400" b="1" dirty="0">
                    <a:solidFill>
                      <a:srgbClr val="000000">
                        <a:lumMod val="85000"/>
                        <a:lumOff val="15000"/>
                      </a:srgbClr>
                    </a:solidFill>
                    <a:latin typeface="Segoe UI"/>
                  </a:rPr>
                  <a:t>敏捷开发，迭代编码</a:t>
                </a:r>
              </a:p>
            </p:txBody>
          </p:sp>
          <p:sp>
            <p:nvSpPr>
              <p:cNvPr id="53" name="矩形 52"/>
              <p:cNvSpPr/>
              <p:nvPr/>
            </p:nvSpPr>
            <p:spPr>
              <a:xfrm>
                <a:off x="5638552" y="1222424"/>
                <a:ext cx="2188812" cy="1171218"/>
              </a:xfrm>
              <a:prstGeom prst="rect">
                <a:avLst/>
              </a:prstGeom>
            </p:spPr>
            <p:txBody>
              <a:bodyPr wrap="square">
                <a:spAutoFit/>
              </a:bodyPr>
              <a:lstStyle/>
              <a:p>
                <a:pPr>
                  <a:lnSpc>
                    <a:spcPct val="130000"/>
                  </a:lnSpc>
                </a:pPr>
                <a:r>
                  <a:rPr lang="zh-CN" altLang="en-US" sz="1100" dirty="0">
                    <a:solidFill>
                      <a:srgbClr val="FFFFFF">
                        <a:lumMod val="50000"/>
                      </a:srgbClr>
                    </a:solidFill>
                    <a:latin typeface="微软雅黑" charset="0"/>
                    <a:ea typeface="微软雅黑" charset="0"/>
                  </a:rPr>
                  <a:t>先让你的代码把整个流程跑起来，再往里面添血加肉，逐步完善。划分好清晰的模块，尽可能提高代码的复用性、易用性。代码和数据要分离存放。可用</a:t>
                </a:r>
                <a:r>
                  <a:rPr lang="en-US" altLang="zh-CN" sz="1100" dirty="0" err="1">
                    <a:solidFill>
                      <a:srgbClr val="FFFFFF">
                        <a:lumMod val="50000"/>
                      </a:srgbClr>
                    </a:solidFill>
                    <a:latin typeface="微软雅黑" charset="0"/>
                    <a:ea typeface="微软雅黑" charset="0"/>
                  </a:rPr>
                  <a:t>git</a:t>
                </a:r>
                <a:r>
                  <a:rPr lang="zh-CN" altLang="en-US" sz="1100" dirty="0">
                    <a:solidFill>
                      <a:srgbClr val="FFFFFF">
                        <a:lumMod val="50000"/>
                      </a:srgbClr>
                    </a:solidFill>
                    <a:latin typeface="微软雅黑" charset="0"/>
                    <a:ea typeface="微软雅黑" charset="0"/>
                  </a:rPr>
                  <a:t>等工具提高代码管理效率。</a:t>
                </a:r>
              </a:p>
            </p:txBody>
          </p:sp>
        </p:grpSp>
      </p:grpSp>
      <p:grpSp>
        <p:nvGrpSpPr>
          <p:cNvPr id="54" name="组 53"/>
          <p:cNvGrpSpPr/>
          <p:nvPr/>
        </p:nvGrpSpPr>
        <p:grpSpPr>
          <a:xfrm>
            <a:off x="8208846" y="700120"/>
            <a:ext cx="3621876" cy="2387972"/>
            <a:chOff x="558800" y="977900"/>
            <a:chExt cx="2895600" cy="1562100"/>
          </a:xfrm>
        </p:grpSpPr>
        <p:sp>
          <p:nvSpPr>
            <p:cNvPr id="55" name="矩形 54"/>
            <p:cNvSpPr/>
            <p:nvPr/>
          </p:nvSpPr>
          <p:spPr>
            <a:xfrm>
              <a:off x="558800" y="977900"/>
              <a:ext cx="2895600" cy="15621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FF"/>
                </a:solidFill>
              </a:endParaRPr>
            </a:p>
          </p:txBody>
        </p:sp>
        <p:grpSp>
          <p:nvGrpSpPr>
            <p:cNvPr id="56" name="组 55"/>
            <p:cNvGrpSpPr/>
            <p:nvPr/>
          </p:nvGrpSpPr>
          <p:grpSpPr>
            <a:xfrm>
              <a:off x="749830" y="1184250"/>
              <a:ext cx="2667248" cy="1195682"/>
              <a:chOff x="5638552" y="977900"/>
              <a:chExt cx="2188812" cy="1195682"/>
            </a:xfrm>
          </p:grpSpPr>
          <p:sp>
            <p:nvSpPr>
              <p:cNvPr id="57" name="矩形 56"/>
              <p:cNvSpPr/>
              <p:nvPr/>
            </p:nvSpPr>
            <p:spPr>
              <a:xfrm>
                <a:off x="5638552" y="977900"/>
                <a:ext cx="1624862" cy="307777"/>
              </a:xfrm>
              <a:prstGeom prst="rect">
                <a:avLst/>
              </a:prstGeom>
            </p:spPr>
            <p:txBody>
              <a:bodyPr wrap="none">
                <a:spAutoFit/>
              </a:bodyPr>
              <a:lstStyle/>
              <a:p>
                <a:r>
                  <a:rPr lang="zh-CN" altLang="en-US" sz="1400" b="1" dirty="0">
                    <a:solidFill>
                      <a:srgbClr val="000000">
                        <a:lumMod val="85000"/>
                        <a:lumOff val="15000"/>
                      </a:srgbClr>
                    </a:solidFill>
                    <a:latin typeface="Segoe UI"/>
                  </a:rPr>
                  <a:t>不到最后一刻绝不放弃</a:t>
                </a:r>
              </a:p>
            </p:txBody>
          </p:sp>
          <p:sp>
            <p:nvSpPr>
              <p:cNvPr id="58" name="矩形 57"/>
              <p:cNvSpPr/>
              <p:nvPr/>
            </p:nvSpPr>
            <p:spPr>
              <a:xfrm>
                <a:off x="5638552" y="1222424"/>
                <a:ext cx="2188812" cy="951158"/>
              </a:xfrm>
              <a:prstGeom prst="rect">
                <a:avLst/>
              </a:prstGeom>
            </p:spPr>
            <p:txBody>
              <a:bodyPr wrap="square">
                <a:spAutoFit/>
              </a:bodyPr>
              <a:lstStyle/>
              <a:p>
                <a:pPr>
                  <a:lnSpc>
                    <a:spcPct val="130000"/>
                  </a:lnSpc>
                </a:pPr>
                <a:r>
                  <a:rPr lang="zh-CN" altLang="en-US" sz="1100" dirty="0">
                    <a:solidFill>
                      <a:srgbClr val="FFFFFF">
                        <a:lumMod val="50000"/>
                      </a:srgbClr>
                    </a:solidFill>
                    <a:latin typeface="微软雅黑" charset="0"/>
                    <a:ea typeface="微软雅黑" charset="0"/>
                  </a:rPr>
                  <a:t>要相信自己，只要方法正确，不停尝试，一定会有提高。特别是比赛的最后几天，其实才是最关键的时刻。要紧牙关到最后一刻。</a:t>
                </a:r>
              </a:p>
            </p:txBody>
          </p:sp>
        </p:grpSp>
      </p:grpSp>
      <p:grpSp>
        <p:nvGrpSpPr>
          <p:cNvPr id="59" name="组 58"/>
          <p:cNvGrpSpPr/>
          <p:nvPr/>
        </p:nvGrpSpPr>
        <p:grpSpPr>
          <a:xfrm>
            <a:off x="608139" y="4434860"/>
            <a:ext cx="3422548" cy="2407202"/>
            <a:chOff x="558800" y="977900"/>
            <a:chExt cx="2895600" cy="1643508"/>
          </a:xfrm>
        </p:grpSpPr>
        <p:sp>
          <p:nvSpPr>
            <p:cNvPr id="60" name="矩形 59"/>
            <p:cNvSpPr/>
            <p:nvPr/>
          </p:nvSpPr>
          <p:spPr>
            <a:xfrm>
              <a:off x="558800" y="977900"/>
              <a:ext cx="2895600" cy="15621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FF"/>
                </a:solidFill>
              </a:endParaRPr>
            </a:p>
          </p:txBody>
        </p:sp>
        <p:grpSp>
          <p:nvGrpSpPr>
            <p:cNvPr id="61" name="组 60"/>
            <p:cNvGrpSpPr/>
            <p:nvPr/>
          </p:nvGrpSpPr>
          <p:grpSpPr>
            <a:xfrm>
              <a:off x="749830" y="1184250"/>
              <a:ext cx="2667248" cy="1437158"/>
              <a:chOff x="5638552" y="977900"/>
              <a:chExt cx="2188812" cy="1437158"/>
            </a:xfrm>
          </p:grpSpPr>
          <p:sp>
            <p:nvSpPr>
              <p:cNvPr id="62" name="矩形 61"/>
              <p:cNvSpPr/>
              <p:nvPr/>
            </p:nvSpPr>
            <p:spPr>
              <a:xfrm>
                <a:off x="5638552" y="977900"/>
                <a:ext cx="1330199" cy="307777"/>
              </a:xfrm>
              <a:prstGeom prst="rect">
                <a:avLst/>
              </a:prstGeom>
            </p:spPr>
            <p:txBody>
              <a:bodyPr wrap="none">
                <a:spAutoFit/>
              </a:bodyPr>
              <a:lstStyle/>
              <a:p>
                <a:r>
                  <a:rPr lang="zh-CN" altLang="en-US" sz="1400" b="1" dirty="0" smtClean="0">
                    <a:solidFill>
                      <a:srgbClr val="000000">
                        <a:lumMod val="85000"/>
                        <a:lumOff val="15000"/>
                      </a:srgbClr>
                    </a:solidFill>
                    <a:latin typeface="Segoe UI"/>
                    <a:ea typeface="微软雅黑"/>
                  </a:rPr>
                  <a:t>正确使用随机种子</a:t>
                </a:r>
                <a:endParaRPr lang="zh-CN" altLang="en-US" sz="1400" b="1" dirty="0">
                  <a:solidFill>
                    <a:srgbClr val="000000">
                      <a:lumMod val="85000"/>
                      <a:lumOff val="15000"/>
                    </a:srgbClr>
                  </a:solidFill>
                  <a:latin typeface="Segoe UI"/>
                  <a:ea typeface="微软雅黑"/>
                </a:endParaRPr>
              </a:p>
            </p:txBody>
          </p:sp>
          <p:sp>
            <p:nvSpPr>
              <p:cNvPr id="63" name="矩形 62"/>
              <p:cNvSpPr/>
              <p:nvPr/>
            </p:nvSpPr>
            <p:spPr>
              <a:xfrm>
                <a:off x="5638552" y="1222424"/>
                <a:ext cx="2188812" cy="1192634"/>
              </a:xfrm>
              <a:prstGeom prst="rect">
                <a:avLst/>
              </a:prstGeom>
            </p:spPr>
            <p:txBody>
              <a:bodyPr wrap="square">
                <a:spAutoFit/>
              </a:bodyPr>
              <a:lstStyle/>
              <a:p>
                <a:pPr>
                  <a:lnSpc>
                    <a:spcPct val="130000"/>
                  </a:lnSpc>
                </a:pPr>
                <a:r>
                  <a:rPr lang="zh-CN" altLang="en-US" sz="1100" dirty="0" smtClean="0">
                    <a:solidFill>
                      <a:srgbClr val="FFFFFF">
                        <a:lumMod val="50000"/>
                      </a:srgbClr>
                    </a:solidFill>
                    <a:latin typeface="微软雅黑" charset="0"/>
                    <a:ea typeface="微软雅黑" charset="0"/>
                  </a:rPr>
                  <a:t>大部分模型的训练都是具有随机性的，虽然随机性可以提高效果，但是它给调参和</a:t>
                </a:r>
                <a:r>
                  <a:rPr lang="en-US" altLang="zh-CN" sz="1100" dirty="0" smtClean="0">
                    <a:solidFill>
                      <a:srgbClr val="FFFFFF">
                        <a:lumMod val="50000"/>
                      </a:srgbClr>
                    </a:solidFill>
                    <a:latin typeface="微软雅黑" charset="0"/>
                    <a:ea typeface="微软雅黑" charset="0"/>
                  </a:rPr>
                  <a:t>debug</a:t>
                </a:r>
                <a:r>
                  <a:rPr lang="zh-CN" altLang="en-US" sz="1100" dirty="0" smtClean="0">
                    <a:solidFill>
                      <a:srgbClr val="FFFFFF">
                        <a:lumMod val="50000"/>
                      </a:srgbClr>
                    </a:solidFill>
                    <a:latin typeface="微软雅黑" charset="0"/>
                    <a:ea typeface="微软雅黑" charset="0"/>
                  </a:rPr>
                  <a:t>带来了巨大挑战。在调试阶段一定要固定随机种子，是的每次随机运行的结果相同。</a:t>
                </a:r>
                <a:endParaRPr lang="zh-CN" altLang="en-US" sz="1100" dirty="0">
                  <a:solidFill>
                    <a:srgbClr val="FFFFFF">
                      <a:lumMod val="50000"/>
                    </a:srgbClr>
                  </a:solidFill>
                  <a:latin typeface="微软雅黑" charset="0"/>
                  <a:ea typeface="微软雅黑" charset="0"/>
                </a:endParaRPr>
              </a:p>
            </p:txBody>
          </p:sp>
        </p:grpSp>
      </p:grpSp>
      <p:grpSp>
        <p:nvGrpSpPr>
          <p:cNvPr id="64" name="组 63"/>
          <p:cNvGrpSpPr/>
          <p:nvPr/>
        </p:nvGrpSpPr>
        <p:grpSpPr>
          <a:xfrm>
            <a:off x="4376456" y="4447908"/>
            <a:ext cx="3608456" cy="2296141"/>
            <a:chOff x="558800" y="977900"/>
            <a:chExt cx="2895601" cy="1562100"/>
          </a:xfrm>
        </p:grpSpPr>
        <p:sp>
          <p:nvSpPr>
            <p:cNvPr id="65" name="矩形 64"/>
            <p:cNvSpPr/>
            <p:nvPr/>
          </p:nvSpPr>
          <p:spPr>
            <a:xfrm>
              <a:off x="558800" y="977900"/>
              <a:ext cx="2895600" cy="15621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FF"/>
                </a:solidFill>
              </a:endParaRPr>
            </a:p>
          </p:txBody>
        </p:sp>
        <p:grpSp>
          <p:nvGrpSpPr>
            <p:cNvPr id="66" name="组 65"/>
            <p:cNvGrpSpPr/>
            <p:nvPr/>
          </p:nvGrpSpPr>
          <p:grpSpPr>
            <a:xfrm>
              <a:off x="749831" y="1184250"/>
              <a:ext cx="2704570" cy="1248662"/>
              <a:chOff x="5638552" y="977900"/>
              <a:chExt cx="2219439" cy="1248662"/>
            </a:xfrm>
          </p:grpSpPr>
          <p:sp>
            <p:nvSpPr>
              <p:cNvPr id="67" name="矩形 66"/>
              <p:cNvSpPr/>
              <p:nvPr/>
            </p:nvSpPr>
            <p:spPr>
              <a:xfrm>
                <a:off x="5638552" y="977900"/>
                <a:ext cx="2070806" cy="307777"/>
              </a:xfrm>
              <a:prstGeom prst="rect">
                <a:avLst/>
              </a:prstGeom>
            </p:spPr>
            <p:txBody>
              <a:bodyPr wrap="none">
                <a:spAutoFit/>
              </a:bodyPr>
              <a:lstStyle/>
              <a:p>
                <a:r>
                  <a:rPr lang="zh-CN" altLang="en-US" sz="1400" b="1" dirty="0" smtClean="0">
                    <a:solidFill>
                      <a:srgbClr val="000000">
                        <a:lumMod val="85000"/>
                        <a:lumOff val="15000"/>
                      </a:srgbClr>
                    </a:solidFill>
                    <a:latin typeface="Segoe UI"/>
                    <a:ea typeface="微软雅黑"/>
                  </a:rPr>
                  <a:t>预测结果的分类比例至关重要</a:t>
                </a:r>
                <a:endParaRPr lang="zh-CN" altLang="en-US" sz="1400" b="1" dirty="0">
                  <a:solidFill>
                    <a:srgbClr val="000000">
                      <a:lumMod val="85000"/>
                      <a:lumOff val="15000"/>
                    </a:srgbClr>
                  </a:solidFill>
                  <a:latin typeface="Segoe UI"/>
                  <a:ea typeface="微软雅黑"/>
                </a:endParaRPr>
              </a:p>
            </p:txBody>
          </p:sp>
          <p:sp>
            <p:nvSpPr>
              <p:cNvPr id="68" name="矩形 67"/>
              <p:cNvSpPr/>
              <p:nvPr/>
            </p:nvSpPr>
            <p:spPr>
              <a:xfrm>
                <a:off x="5638552" y="1222423"/>
                <a:ext cx="2219439" cy="1004139"/>
              </a:xfrm>
              <a:prstGeom prst="rect">
                <a:avLst/>
              </a:prstGeom>
            </p:spPr>
            <p:txBody>
              <a:bodyPr wrap="square">
                <a:spAutoFit/>
              </a:bodyPr>
              <a:lstStyle/>
              <a:p>
                <a:pPr marL="171450" indent="-171450">
                  <a:lnSpc>
                    <a:spcPct val="130000"/>
                  </a:lnSpc>
                  <a:buFont typeface="Arial" charset="0"/>
                  <a:buChar char="•"/>
                </a:pPr>
                <a:r>
                  <a:rPr lang="zh-CN" altLang="en-US" sz="1100" dirty="0" smtClean="0">
                    <a:solidFill>
                      <a:srgbClr val="FFFFFF">
                        <a:lumMod val="50000"/>
                      </a:srgbClr>
                    </a:solidFill>
                    <a:latin typeface="微软雅黑" charset="0"/>
                    <a:ea typeface="微软雅黑" charset="0"/>
                  </a:rPr>
                  <a:t>不在正确的比例下调参就相当于走入了岔路</a:t>
                </a:r>
                <a:endParaRPr lang="en-US" altLang="zh-CN" sz="1100" dirty="0" smtClean="0">
                  <a:solidFill>
                    <a:srgbClr val="FFFFFF">
                      <a:lumMod val="50000"/>
                    </a:srgbClr>
                  </a:solidFill>
                  <a:latin typeface="微软雅黑" charset="0"/>
                  <a:ea typeface="微软雅黑" charset="0"/>
                </a:endParaRPr>
              </a:p>
              <a:p>
                <a:pPr marL="171450" indent="-171450">
                  <a:lnSpc>
                    <a:spcPct val="130000"/>
                  </a:lnSpc>
                  <a:buFont typeface="Arial" charset="0"/>
                  <a:buChar char="•"/>
                </a:pPr>
                <a:r>
                  <a:rPr lang="zh-CN" altLang="en-US" sz="1100" dirty="0" smtClean="0">
                    <a:solidFill>
                      <a:srgbClr val="FFFFFF">
                        <a:lumMod val="50000"/>
                      </a:srgbClr>
                    </a:solidFill>
                    <a:latin typeface="微软雅黑" charset="0"/>
                    <a:ea typeface="微软雅黑" charset="0"/>
                  </a:rPr>
                  <a:t>使用不同的参数和特征会使最佳比例变化</a:t>
                </a:r>
                <a:endParaRPr lang="en-US" altLang="zh-CN" sz="1100" dirty="0" smtClean="0">
                  <a:solidFill>
                    <a:srgbClr val="FFFFFF">
                      <a:lumMod val="50000"/>
                    </a:srgbClr>
                  </a:solidFill>
                  <a:latin typeface="微软雅黑" charset="0"/>
                  <a:ea typeface="微软雅黑" charset="0"/>
                </a:endParaRPr>
              </a:p>
              <a:p>
                <a:pPr marL="171450" indent="-171450">
                  <a:lnSpc>
                    <a:spcPct val="130000"/>
                  </a:lnSpc>
                  <a:buFont typeface="Arial" charset="0"/>
                  <a:buChar char="•"/>
                </a:pPr>
                <a:r>
                  <a:rPr lang="zh-CN" altLang="en-US" sz="1100" dirty="0" smtClean="0">
                    <a:solidFill>
                      <a:srgbClr val="FFFFFF">
                        <a:lumMod val="50000"/>
                      </a:srgbClr>
                    </a:solidFill>
                    <a:latin typeface="微软雅黑" charset="0"/>
                    <a:ea typeface="微软雅黑" charset="0"/>
                  </a:rPr>
                  <a:t>最佳比例不止一个，一般来说是正确数目的两倍</a:t>
                </a:r>
                <a:endParaRPr lang="zh-CN" altLang="en-US" sz="1100" dirty="0">
                  <a:solidFill>
                    <a:srgbClr val="FFFFFF">
                      <a:lumMod val="50000"/>
                    </a:srgbClr>
                  </a:solidFill>
                  <a:latin typeface="微软雅黑" charset="0"/>
                  <a:ea typeface="微软雅黑" charset="0"/>
                </a:endParaRPr>
              </a:p>
            </p:txBody>
          </p:sp>
        </p:grpSp>
      </p:grpSp>
      <p:grpSp>
        <p:nvGrpSpPr>
          <p:cNvPr id="69" name="组 68"/>
          <p:cNvGrpSpPr/>
          <p:nvPr/>
        </p:nvGrpSpPr>
        <p:grpSpPr>
          <a:xfrm>
            <a:off x="8208846" y="4467572"/>
            <a:ext cx="3621876" cy="2390428"/>
            <a:chOff x="558800" y="977900"/>
            <a:chExt cx="2895600" cy="1640292"/>
          </a:xfrm>
        </p:grpSpPr>
        <p:sp>
          <p:nvSpPr>
            <p:cNvPr id="70" name="矩形 69"/>
            <p:cNvSpPr/>
            <p:nvPr/>
          </p:nvSpPr>
          <p:spPr>
            <a:xfrm>
              <a:off x="558800" y="977900"/>
              <a:ext cx="2895600" cy="15621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FF"/>
                </a:solidFill>
              </a:endParaRPr>
            </a:p>
          </p:txBody>
        </p:sp>
        <p:grpSp>
          <p:nvGrpSpPr>
            <p:cNvPr id="71" name="组 70"/>
            <p:cNvGrpSpPr/>
            <p:nvPr/>
          </p:nvGrpSpPr>
          <p:grpSpPr>
            <a:xfrm>
              <a:off x="749830" y="1140449"/>
              <a:ext cx="2667248" cy="1477743"/>
              <a:chOff x="5638552" y="934099"/>
              <a:chExt cx="2188812" cy="1477743"/>
            </a:xfrm>
          </p:grpSpPr>
          <p:sp>
            <p:nvSpPr>
              <p:cNvPr id="72" name="矩形 71"/>
              <p:cNvSpPr/>
              <p:nvPr/>
            </p:nvSpPr>
            <p:spPr>
              <a:xfrm>
                <a:off x="5726478" y="934099"/>
                <a:ext cx="2053094" cy="211194"/>
              </a:xfrm>
              <a:prstGeom prst="rect">
                <a:avLst/>
              </a:prstGeom>
            </p:spPr>
            <p:txBody>
              <a:bodyPr wrap="none">
                <a:spAutoFit/>
              </a:bodyPr>
              <a:lstStyle/>
              <a:p>
                <a:r>
                  <a:rPr lang="zh-CN" altLang="en-US" sz="1400" b="1" dirty="0" smtClean="0">
                    <a:solidFill>
                      <a:srgbClr val="000000">
                        <a:lumMod val="85000"/>
                        <a:lumOff val="15000"/>
                      </a:srgbClr>
                    </a:solidFill>
                    <a:latin typeface="Segoe UI"/>
                    <a:ea typeface="微软雅黑"/>
                  </a:rPr>
                  <a:t>放眼未来，不要计较一城一</a:t>
                </a:r>
                <a:r>
                  <a:rPr lang="zh-CN" altLang="en-US" sz="1400" b="1" smtClean="0">
                    <a:solidFill>
                      <a:srgbClr val="000000">
                        <a:lumMod val="85000"/>
                        <a:lumOff val="15000"/>
                      </a:srgbClr>
                    </a:solidFill>
                    <a:latin typeface="Segoe UI"/>
                    <a:ea typeface="微软雅黑"/>
                  </a:rPr>
                  <a:t>池的得失</a:t>
                </a:r>
                <a:endParaRPr lang="zh-CN" altLang="en-US" sz="1400" b="1" dirty="0">
                  <a:solidFill>
                    <a:srgbClr val="000000">
                      <a:lumMod val="85000"/>
                      <a:lumOff val="15000"/>
                    </a:srgbClr>
                  </a:solidFill>
                  <a:latin typeface="Segoe UI"/>
                  <a:ea typeface="微软雅黑"/>
                </a:endParaRPr>
              </a:p>
            </p:txBody>
          </p:sp>
          <p:sp>
            <p:nvSpPr>
              <p:cNvPr id="73" name="矩形 72"/>
              <p:cNvSpPr/>
              <p:nvPr/>
            </p:nvSpPr>
            <p:spPr>
              <a:xfrm>
                <a:off x="5638552" y="1222424"/>
                <a:ext cx="2188812" cy="1189418"/>
              </a:xfrm>
              <a:prstGeom prst="rect">
                <a:avLst/>
              </a:prstGeom>
            </p:spPr>
            <p:txBody>
              <a:bodyPr wrap="square">
                <a:spAutoFit/>
              </a:bodyPr>
              <a:lstStyle/>
              <a:p>
                <a:pPr marL="171450" indent="-171450">
                  <a:lnSpc>
                    <a:spcPct val="130000"/>
                  </a:lnSpc>
                  <a:buFont typeface="Arial" charset="0"/>
                  <a:buChar char="•"/>
                </a:pPr>
                <a:r>
                  <a:rPr lang="zh-CN" altLang="en-US" sz="1100" dirty="0" smtClean="0">
                    <a:solidFill>
                      <a:srgbClr val="FFFFFF">
                        <a:lumMod val="50000"/>
                      </a:srgbClr>
                    </a:solidFill>
                    <a:latin typeface="微软雅黑" charset="0"/>
                    <a:ea typeface="微软雅黑" charset="0"/>
                  </a:rPr>
                  <a:t>如果很长一段时间调参，融合都没有很大提升，就要思考换一种方法，走另一条路，比如再新加一些特征，删除某些不好的特征，切换另一种数据预处理策略。不要执着与目前榜单被超过了多少名，榜单的变化往往是跳跃式的</a:t>
                </a:r>
                <a:endParaRPr lang="zh-CN" altLang="en-US" sz="1100" dirty="0">
                  <a:solidFill>
                    <a:srgbClr val="FFFFFF">
                      <a:lumMod val="50000"/>
                    </a:srgbClr>
                  </a:solidFill>
                  <a:latin typeface="微软雅黑" charset="0"/>
                  <a:ea typeface="微软雅黑" charset="0"/>
                </a:endParaRPr>
              </a:p>
            </p:txBody>
          </p:sp>
        </p:grpSp>
      </p:grpSp>
    </p:spTree>
    <p:extLst>
      <p:ext uri="{BB962C8B-B14F-4D97-AF65-F5344CB8AC3E}">
        <p14:creationId xmlns:p14="http://schemas.microsoft.com/office/powerpoint/2010/main" val="566621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00534" y="1458998"/>
            <a:ext cx="3805251" cy="620525"/>
          </a:xfrm>
        </p:spPr>
        <p:txBody>
          <a:bodyPr/>
          <a:lstStyle/>
          <a:p>
            <a:r>
              <a:rPr kumimoji="1" lang="zh-CN" altLang="en-US" sz="2400" dirty="0" smtClean="0"/>
              <a:t>参考</a:t>
            </a:r>
            <a:r>
              <a:rPr kumimoji="1" lang="zh-CN" altLang="en-US" sz="2400" dirty="0"/>
              <a:t>文献</a:t>
            </a:r>
          </a:p>
        </p:txBody>
      </p:sp>
      <p:sp>
        <p:nvSpPr>
          <p:cNvPr id="4" name="矩形 3"/>
          <p:cNvSpPr/>
          <p:nvPr/>
        </p:nvSpPr>
        <p:spPr>
          <a:xfrm>
            <a:off x="1000534" y="2228091"/>
            <a:ext cx="6454775" cy="3582519"/>
          </a:xfrm>
          <a:prstGeom prst="rect">
            <a:avLst/>
          </a:prstGeom>
        </p:spPr>
        <p:txBody>
          <a:bodyPr wrap="square">
            <a:spAutoFit/>
          </a:bodyPr>
          <a:lstStyle/>
          <a:p>
            <a:pPr marL="228600" indent="-228600">
              <a:buFont typeface="+mj-lt"/>
              <a:buAutoNum type="arabicPeriod"/>
            </a:pPr>
            <a:r>
              <a:rPr lang="en-US" sz="1200" dirty="0" err="1" smtClean="0"/>
              <a:t>Pedregosa</a:t>
            </a:r>
            <a:r>
              <a:rPr lang="en-US" sz="1200" dirty="0"/>
              <a:t>, Fabian, et al. "</a:t>
            </a:r>
            <a:r>
              <a:rPr lang="en-US" sz="1200" dirty="0" err="1"/>
              <a:t>Scikit</a:t>
            </a:r>
            <a:r>
              <a:rPr lang="en-US" sz="1200" dirty="0"/>
              <a:t>-learn: Machine learning in Python." </a:t>
            </a:r>
            <a:r>
              <a:rPr lang="en-US" sz="1200" i="1" dirty="0"/>
              <a:t>Journal of Machine Learning Research</a:t>
            </a:r>
            <a:r>
              <a:rPr lang="en-US" sz="1200" dirty="0"/>
              <a:t> 12.Oct (2011): 2825-2830</a:t>
            </a:r>
            <a:r>
              <a:rPr lang="en-US" sz="1200" dirty="0" smtClean="0"/>
              <a:t>.</a:t>
            </a:r>
            <a:endParaRPr lang="en-US" sz="1200" dirty="0"/>
          </a:p>
          <a:p>
            <a:pPr marL="228600" indent="-228600">
              <a:lnSpc>
                <a:spcPct val="130000"/>
              </a:lnSpc>
              <a:buFont typeface="+mj-lt"/>
              <a:buAutoNum type="arabicPeriod"/>
            </a:pPr>
            <a:r>
              <a:rPr lang="en-US" altLang="zh-CN" sz="1200" dirty="0" smtClean="0"/>
              <a:t>KAGGLE</a:t>
            </a:r>
            <a:r>
              <a:rPr lang="zh-CN" altLang="en-US" sz="1200" dirty="0" smtClean="0"/>
              <a:t> </a:t>
            </a:r>
            <a:r>
              <a:rPr lang="en-US" altLang="zh-CN" sz="1200" dirty="0"/>
              <a:t>ENSEMBLING</a:t>
            </a:r>
            <a:r>
              <a:rPr lang="zh-CN" altLang="en-US" sz="1200" dirty="0"/>
              <a:t> </a:t>
            </a:r>
            <a:r>
              <a:rPr lang="en-US" altLang="zh-CN" sz="1200" dirty="0"/>
              <a:t>GUIDE</a:t>
            </a:r>
            <a:r>
              <a:rPr lang="zh-CN" altLang="en-US" sz="1200" dirty="0"/>
              <a:t>（</a:t>
            </a:r>
            <a:r>
              <a:rPr lang="en-US" altLang="zh-CN" sz="1200" dirty="0">
                <a:hlinkClick r:id="rId2"/>
              </a:rPr>
              <a:t>http://mlwave.com/kaggle-ensembling-guide/</a:t>
            </a:r>
            <a:r>
              <a:rPr lang="zh-CN" altLang="en-US" sz="1200" dirty="0" smtClean="0"/>
              <a:t>）</a:t>
            </a:r>
            <a:endParaRPr lang="en-US" sz="1200" dirty="0"/>
          </a:p>
          <a:p>
            <a:pPr marL="228600" indent="-228600">
              <a:lnSpc>
                <a:spcPct val="130000"/>
              </a:lnSpc>
              <a:buFont typeface="+mj-lt"/>
              <a:buAutoNum type="arabicPeriod"/>
            </a:pPr>
            <a:r>
              <a:rPr lang="en-US" sz="1200" dirty="0" err="1" smtClean="0"/>
              <a:t>Dietterich</a:t>
            </a:r>
            <a:r>
              <a:rPr lang="en-US" sz="1200" dirty="0"/>
              <a:t>, Thomas G. "Ensemble methods in machine learning." International workshop on multiple classifier systems. Springer Berlin Heidelberg, 2000</a:t>
            </a:r>
            <a:r>
              <a:rPr lang="en-US" sz="1200" dirty="0" smtClean="0"/>
              <a:t>.</a:t>
            </a:r>
            <a:endParaRPr lang="en-US" sz="1200" dirty="0"/>
          </a:p>
          <a:p>
            <a:pPr marL="228600" indent="-228600">
              <a:lnSpc>
                <a:spcPct val="130000"/>
              </a:lnSpc>
              <a:buFont typeface="+mj-lt"/>
              <a:buAutoNum type="arabicPeriod"/>
            </a:pPr>
            <a:r>
              <a:rPr lang="en-US" sz="1200" dirty="0" smtClean="0"/>
              <a:t>de </a:t>
            </a:r>
            <a:r>
              <a:rPr lang="en-US" sz="1200" dirty="0"/>
              <a:t>Abril, </a:t>
            </a:r>
            <a:r>
              <a:rPr lang="en-US" sz="1200" dirty="0" err="1"/>
              <a:t>Ildefons</a:t>
            </a:r>
            <a:r>
              <a:rPr lang="en-US" sz="1200" dirty="0"/>
              <a:t> </a:t>
            </a:r>
            <a:r>
              <a:rPr lang="en-US" sz="1200" dirty="0" err="1"/>
              <a:t>Magrans</a:t>
            </a:r>
            <a:r>
              <a:rPr lang="en-US" sz="1200" dirty="0"/>
              <a:t>, and Masashi Sugiyama. "Winning the </a:t>
            </a:r>
            <a:r>
              <a:rPr lang="en-US" sz="1200" dirty="0" err="1"/>
              <a:t>kaggle</a:t>
            </a:r>
            <a:r>
              <a:rPr lang="en-US" sz="1200" dirty="0"/>
              <a:t> algorithmic trading challenge with the composition of many models and feature engineering." </a:t>
            </a:r>
            <a:r>
              <a:rPr lang="en-US" sz="1200" i="1" dirty="0"/>
              <a:t>IEICE TRANSACTIONS on Information and Systems</a:t>
            </a:r>
            <a:r>
              <a:rPr lang="en-US" sz="1200" dirty="0"/>
              <a:t> 96.3 (2013): 742-745</a:t>
            </a:r>
            <a:r>
              <a:rPr lang="en-US" sz="1200" dirty="0" smtClean="0"/>
              <a:t>.</a:t>
            </a:r>
            <a:endParaRPr lang="en-US" altLang="zh-CN" sz="1200" dirty="0"/>
          </a:p>
          <a:p>
            <a:pPr marL="228600" indent="-228600">
              <a:lnSpc>
                <a:spcPct val="130000"/>
              </a:lnSpc>
              <a:buFont typeface="+mj-lt"/>
              <a:buAutoNum type="arabicPeriod"/>
            </a:pPr>
            <a:r>
              <a:rPr lang="en-US" sz="1200" dirty="0" err="1" smtClean="0"/>
              <a:t>Taieb</a:t>
            </a:r>
            <a:r>
              <a:rPr lang="en-US" sz="1200" dirty="0"/>
              <a:t>, </a:t>
            </a:r>
            <a:r>
              <a:rPr lang="en-US" sz="1200" dirty="0" err="1"/>
              <a:t>Souhaib</a:t>
            </a:r>
            <a:r>
              <a:rPr lang="en-US" sz="1200" dirty="0"/>
              <a:t> Ben, and Rob J. Hyndman. "A gradient boosting approach to the </a:t>
            </a:r>
            <a:r>
              <a:rPr lang="en-US" sz="1200" dirty="0" err="1"/>
              <a:t>Kaggle</a:t>
            </a:r>
            <a:r>
              <a:rPr lang="en-US" sz="1200" dirty="0"/>
              <a:t> load forecasting competition." International Journal of Forecasting 30.2 (2014): 382-394</a:t>
            </a:r>
            <a:r>
              <a:rPr lang="en-US" sz="1200" dirty="0" smtClean="0"/>
              <a:t>.</a:t>
            </a:r>
            <a:endParaRPr lang="en-US" sz="1200" dirty="0"/>
          </a:p>
          <a:p>
            <a:pPr marL="228600" indent="-228600">
              <a:lnSpc>
                <a:spcPct val="130000"/>
              </a:lnSpc>
              <a:buFont typeface="+mj-lt"/>
              <a:buAutoNum type="arabicPeriod"/>
            </a:pPr>
            <a:r>
              <a:rPr lang="en-US" sz="1200" dirty="0" err="1" smtClean="0"/>
              <a:t>Puurula</a:t>
            </a:r>
            <a:r>
              <a:rPr lang="en-US" sz="1200" dirty="0"/>
              <a:t>, Antti, Jesse Read, and Albert </a:t>
            </a:r>
            <a:r>
              <a:rPr lang="en-US" sz="1200" dirty="0" err="1"/>
              <a:t>Bifet</a:t>
            </a:r>
            <a:r>
              <a:rPr lang="en-US" sz="1200" dirty="0"/>
              <a:t>. "</a:t>
            </a:r>
            <a:r>
              <a:rPr lang="en-US" sz="1200" dirty="0" err="1"/>
              <a:t>Kaggle</a:t>
            </a:r>
            <a:r>
              <a:rPr lang="en-US" sz="1200" dirty="0"/>
              <a:t> LSHTC4 winning solution." </a:t>
            </a:r>
            <a:r>
              <a:rPr lang="en-US" sz="1200" dirty="0" err="1"/>
              <a:t>arXiv</a:t>
            </a:r>
            <a:r>
              <a:rPr lang="en-US" sz="1200" dirty="0"/>
              <a:t> preprint arXiv:1405.0546 (2014).</a:t>
            </a:r>
            <a:endParaRPr lang="en-US" altLang="zh-CN" sz="1200" dirty="0"/>
          </a:p>
          <a:p>
            <a:pPr>
              <a:lnSpc>
                <a:spcPct val="130000"/>
              </a:lnSpc>
            </a:pPr>
            <a:endParaRPr lang="en-US" altLang="zh-CN" sz="1200" dirty="0">
              <a:solidFill>
                <a:srgbClr val="000000">
                  <a:lumMod val="50000"/>
                  <a:lumOff val="50000"/>
                </a:srgbClr>
              </a:solidFill>
              <a:latin typeface="微软雅黑"/>
              <a:ea typeface="微软雅黑"/>
            </a:endParaRPr>
          </a:p>
        </p:txBody>
      </p:sp>
    </p:spTree>
    <p:extLst>
      <p:ext uri="{BB962C8B-B14F-4D97-AF65-F5344CB8AC3E}">
        <p14:creationId xmlns:p14="http://schemas.microsoft.com/office/powerpoint/2010/main" val="21380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latin typeface="Segoe UI"/>
                <a:ea typeface="微软雅黑"/>
              </a:rPr>
              <a:t>THANK</a:t>
            </a:r>
            <a:r>
              <a:rPr lang="zh-CN" altLang="en-US" dirty="0">
                <a:latin typeface="Segoe UI"/>
                <a:ea typeface="微软雅黑"/>
              </a:rPr>
              <a:t> </a:t>
            </a:r>
            <a:r>
              <a:rPr lang="en-US" altLang="zh-CN" dirty="0">
                <a:latin typeface="Segoe UI"/>
                <a:ea typeface="微软雅黑"/>
              </a:rPr>
              <a:t>YOU</a:t>
            </a:r>
            <a:r>
              <a:rPr lang="zh-CN" altLang="en-US" dirty="0">
                <a:latin typeface="Segoe UI"/>
                <a:ea typeface="微软雅黑"/>
              </a:rPr>
              <a:t> </a:t>
            </a:r>
            <a:r>
              <a:rPr lang="en-US" altLang="zh-CN" dirty="0">
                <a:latin typeface="Segoe UI"/>
                <a:ea typeface="微软雅黑"/>
              </a:rPr>
              <a:t>FOR</a:t>
            </a:r>
            <a:r>
              <a:rPr lang="zh-CN" altLang="en-US" dirty="0">
                <a:latin typeface="Segoe UI"/>
                <a:ea typeface="微软雅黑"/>
              </a:rPr>
              <a:t> </a:t>
            </a:r>
            <a:r>
              <a:rPr lang="en-US" altLang="zh-CN" dirty="0">
                <a:latin typeface="Segoe UI"/>
                <a:ea typeface="微软雅黑"/>
              </a:rPr>
              <a:t>WATCHING</a:t>
            </a:r>
          </a:p>
        </p:txBody>
      </p:sp>
      <p:sp>
        <p:nvSpPr>
          <p:cNvPr id="5" name="文本占位符 4"/>
          <p:cNvSpPr>
            <a:spLocks noGrp="1"/>
          </p:cNvSpPr>
          <p:nvPr>
            <p:ph type="body" sz="quarter" idx="13"/>
          </p:nvPr>
        </p:nvSpPr>
        <p:spPr/>
        <p:txBody>
          <a:bodyPr/>
          <a:lstStyle/>
          <a:p>
            <a:r>
              <a:rPr lang="en-US" altLang="zh-CN" dirty="0">
                <a:latin typeface="Segoe UI"/>
                <a:ea typeface="微软雅黑"/>
              </a:rPr>
              <a:t>PRESENTED BY </a:t>
            </a:r>
            <a:r>
              <a:rPr lang="en-US" altLang="zh-CN" dirty="0" err="1" smtClean="0">
                <a:latin typeface="Segoe UI"/>
                <a:ea typeface="微软雅黑"/>
              </a:rPr>
              <a:t>Yancy&amp;Zhendong</a:t>
            </a:r>
            <a:endParaRPr lang="en-US" altLang="zh-CN" dirty="0">
              <a:latin typeface="Segoe UI"/>
              <a:ea typeface="微软雅黑"/>
            </a:endParaRPr>
          </a:p>
        </p:txBody>
      </p:sp>
      <p:sp>
        <p:nvSpPr>
          <p:cNvPr id="6" name="文本占位符 5"/>
          <p:cNvSpPr>
            <a:spLocks noGrp="1"/>
          </p:cNvSpPr>
          <p:nvPr>
            <p:ph type="body" sz="quarter" idx="14"/>
          </p:nvPr>
        </p:nvSpPr>
        <p:spPr/>
        <p:txBody>
          <a:bodyPr/>
          <a:lstStyle/>
          <a:p>
            <a:r>
              <a:rPr lang="en-US" altLang="zh-CN" dirty="0" smtClean="0">
                <a:solidFill>
                  <a:srgbClr val="000000"/>
                </a:solidFill>
                <a:latin typeface="Segoe UI"/>
                <a:ea typeface="微软雅黑"/>
              </a:rPr>
              <a:t>Data</a:t>
            </a:r>
            <a:r>
              <a:rPr lang="zh-CN" altLang="en-US" dirty="0" smtClean="0">
                <a:solidFill>
                  <a:srgbClr val="000000"/>
                </a:solidFill>
                <a:latin typeface="Segoe UI"/>
                <a:ea typeface="微软雅黑"/>
              </a:rPr>
              <a:t> </a:t>
            </a:r>
            <a:r>
              <a:rPr lang="en-US" altLang="zh-CN" dirty="0" smtClean="0">
                <a:solidFill>
                  <a:srgbClr val="000000"/>
                </a:solidFill>
                <a:latin typeface="Segoe UI"/>
                <a:ea typeface="微软雅黑"/>
              </a:rPr>
              <a:t>Castle</a:t>
            </a:r>
            <a:r>
              <a:rPr lang="zh-CN" altLang="en-US" dirty="0" smtClean="0">
                <a:solidFill>
                  <a:srgbClr val="000000"/>
                </a:solidFill>
                <a:latin typeface="Segoe UI"/>
                <a:ea typeface="微软雅黑"/>
              </a:rPr>
              <a:t> </a:t>
            </a:r>
            <a:r>
              <a:rPr lang="en-US" altLang="zh-CN" dirty="0" smtClean="0">
                <a:solidFill>
                  <a:srgbClr val="000000"/>
                </a:solidFill>
                <a:latin typeface="Segoe UI"/>
                <a:ea typeface="微软雅黑"/>
              </a:rPr>
              <a:t>Competition</a:t>
            </a:r>
            <a:endParaRPr lang="zh-CN" altLang="en-US" dirty="0">
              <a:solidFill>
                <a:srgbClr val="000000"/>
              </a:solidFill>
              <a:latin typeface="Segoe UI"/>
              <a:ea typeface="微软雅黑"/>
            </a:endParaRPr>
          </a:p>
        </p:txBody>
      </p:sp>
    </p:spTree>
    <p:extLst>
      <p:ext uri="{BB962C8B-B14F-4D97-AF65-F5344CB8AC3E}">
        <p14:creationId xmlns:p14="http://schemas.microsoft.com/office/powerpoint/2010/main" val="100388605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流程分析</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a:t>PART</a:t>
            </a:r>
            <a:r>
              <a:rPr kumimoji="1" lang="zh-CN" altLang="en-US" dirty="0"/>
              <a:t> </a:t>
            </a:r>
            <a:r>
              <a:rPr kumimoji="1" lang="en-US" altLang="zh-CN" dirty="0"/>
              <a:t>ONE</a:t>
            </a:r>
            <a:endParaRPr kumimoji="1" lang="zh-CN" altLang="en-US" dirty="0"/>
          </a:p>
        </p:txBody>
      </p:sp>
      <p:sp>
        <p:nvSpPr>
          <p:cNvPr id="7" name="矩形 6"/>
          <p:cNvSpPr/>
          <p:nvPr/>
        </p:nvSpPr>
        <p:spPr>
          <a:xfrm>
            <a:off x="4889817" y="4381144"/>
            <a:ext cx="2412366" cy="1133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
        <p:nvSpPr>
          <p:cNvPr id="5" name="文本占位符 1"/>
          <p:cNvSpPr>
            <a:spLocks noGrp="1"/>
          </p:cNvSpPr>
          <p:nvPr>
            <p:ph type="body" sz="quarter" idx="10"/>
          </p:nvPr>
        </p:nvSpPr>
        <p:spPr>
          <a:xfrm>
            <a:off x="265304" y="220133"/>
            <a:ext cx="3303395" cy="389467"/>
          </a:xfrm>
        </p:spPr>
        <p:txBody>
          <a:bodyPr/>
          <a:lstStyle/>
          <a:p>
            <a:r>
              <a:rPr lang="en-US" altLang="zh-CN" dirty="0" smtClean="0">
                <a:solidFill>
                  <a:srgbClr val="000000"/>
                </a:solidFill>
                <a:latin typeface="Segoe UI"/>
                <a:ea typeface="微软雅黑"/>
              </a:rPr>
              <a:t>Data</a:t>
            </a:r>
            <a:r>
              <a:rPr lang="zh-CN" altLang="en-US" dirty="0" smtClean="0">
                <a:solidFill>
                  <a:srgbClr val="000000"/>
                </a:solidFill>
                <a:latin typeface="Segoe UI"/>
                <a:ea typeface="微软雅黑"/>
              </a:rPr>
              <a:t> </a:t>
            </a:r>
            <a:r>
              <a:rPr lang="en-US" altLang="zh-CN" dirty="0" smtClean="0">
                <a:solidFill>
                  <a:srgbClr val="000000"/>
                </a:solidFill>
                <a:latin typeface="Segoe UI"/>
                <a:ea typeface="微软雅黑"/>
              </a:rPr>
              <a:t>Castle</a:t>
            </a:r>
            <a:r>
              <a:rPr lang="zh-CN" altLang="en-US" dirty="0" smtClean="0">
                <a:solidFill>
                  <a:srgbClr val="000000"/>
                </a:solidFill>
                <a:latin typeface="Segoe UI"/>
                <a:ea typeface="微软雅黑"/>
              </a:rPr>
              <a:t> </a:t>
            </a:r>
            <a:r>
              <a:rPr lang="en-US" altLang="zh-CN" dirty="0" smtClean="0">
                <a:solidFill>
                  <a:srgbClr val="000000"/>
                </a:solidFill>
                <a:latin typeface="Segoe UI"/>
                <a:ea typeface="微软雅黑"/>
              </a:rPr>
              <a:t>Competition</a:t>
            </a:r>
            <a:r>
              <a:rPr lang="zh-CN" altLang="en-US" dirty="0" smtClean="0">
                <a:solidFill>
                  <a:srgbClr val="000000"/>
                </a:solidFill>
                <a:latin typeface="Segoe UI"/>
                <a:ea typeface="微软雅黑"/>
              </a:rPr>
              <a:t> </a:t>
            </a:r>
            <a:endParaRPr lang="zh-CN" altLang="en-US" dirty="0">
              <a:solidFill>
                <a:srgbClr val="000000"/>
              </a:solidFill>
              <a:latin typeface="Segoe UI"/>
              <a:ea typeface="微软雅黑"/>
            </a:endParaRPr>
          </a:p>
        </p:txBody>
      </p:sp>
    </p:spTree>
    <p:extLst>
      <p:ext uri="{BB962C8B-B14F-4D97-AF65-F5344CB8AC3E}">
        <p14:creationId xmlns:p14="http://schemas.microsoft.com/office/powerpoint/2010/main" val="873524566"/>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ONE</a:t>
            </a:r>
            <a:r>
              <a:rPr kumimoji="1" lang="zh-CN" altLang="en-US" dirty="0"/>
              <a:t> </a:t>
            </a:r>
            <a:r>
              <a:rPr kumimoji="1" lang="zh-CN" altLang="en-US" dirty="0" smtClean="0"/>
              <a:t>流程分析</a:t>
            </a:r>
            <a:endParaRPr kumimoji="1" lang="zh-CN" altLang="en-US" dirty="0"/>
          </a:p>
        </p:txBody>
      </p:sp>
      <p:sp>
        <p:nvSpPr>
          <p:cNvPr id="10" name="矩形 9"/>
          <p:cNvSpPr/>
          <p:nvPr/>
        </p:nvSpPr>
        <p:spPr>
          <a:xfrm>
            <a:off x="441150" y="1008016"/>
            <a:ext cx="7282336" cy="1412694"/>
          </a:xfrm>
          <a:prstGeom prst="rect">
            <a:avLst/>
          </a:prstGeom>
        </p:spPr>
        <p:txBody>
          <a:bodyPr wrap="square">
            <a:spAutoFit/>
          </a:bodyPr>
          <a:lstStyle/>
          <a:p>
            <a:pPr>
              <a:lnSpc>
                <a:spcPct val="130000"/>
              </a:lnSpc>
            </a:pPr>
            <a:r>
              <a:rPr lang="zh-CN" altLang="en-US" dirty="0" smtClean="0">
                <a:solidFill>
                  <a:srgbClr val="000000">
                    <a:lumMod val="50000"/>
                    <a:lumOff val="50000"/>
                  </a:srgbClr>
                </a:solidFill>
                <a:latin typeface="微软雅黑" charset="0"/>
                <a:ea typeface="微软雅黑" charset="0"/>
              </a:rPr>
              <a:t>       本次比赛以</a:t>
            </a:r>
            <a:r>
              <a:rPr lang="en-US" altLang="zh-CN" dirty="0" smtClean="0">
                <a:solidFill>
                  <a:srgbClr val="000000">
                    <a:lumMod val="50000"/>
                    <a:lumOff val="50000"/>
                  </a:srgbClr>
                </a:solidFill>
                <a:latin typeface="微软雅黑" charset="0"/>
                <a:ea typeface="微软雅黑" charset="0"/>
              </a:rPr>
              <a:t>《</a:t>
            </a:r>
            <a:r>
              <a:rPr lang="zh-CN" altLang="en-US" dirty="0" smtClean="0">
                <a:solidFill>
                  <a:srgbClr val="000000">
                    <a:lumMod val="50000"/>
                    <a:lumOff val="50000"/>
                  </a:srgbClr>
                </a:solidFill>
                <a:latin typeface="微软雅黑" charset="0"/>
                <a:ea typeface="微软雅黑" charset="0"/>
              </a:rPr>
              <a:t>大学生助学金精准资助预测</a:t>
            </a:r>
            <a:r>
              <a:rPr lang="en-US" altLang="zh-CN" dirty="0" smtClean="0">
                <a:solidFill>
                  <a:srgbClr val="000000">
                    <a:lumMod val="50000"/>
                    <a:lumOff val="50000"/>
                  </a:srgbClr>
                </a:solidFill>
                <a:latin typeface="微软雅黑" charset="0"/>
                <a:ea typeface="微软雅黑" charset="0"/>
              </a:rPr>
              <a:t>》</a:t>
            </a:r>
            <a:r>
              <a:rPr lang="zh-CN" altLang="en-US" dirty="0" smtClean="0">
                <a:solidFill>
                  <a:srgbClr val="000000">
                    <a:lumMod val="50000"/>
                    <a:lumOff val="50000"/>
                  </a:srgbClr>
                </a:solidFill>
                <a:latin typeface="微软雅黑" charset="0"/>
                <a:ea typeface="微软雅黑" charset="0"/>
              </a:rPr>
              <a:t>为题，提供学生的一卡通等日常行为数据，要求参赛者预测每个学生的获奖情况。我们将这个问题看待成一个典型的多类别数据不平衡分类的问题去解决。</a:t>
            </a:r>
            <a:endParaRPr lang="en-US" altLang="zh-CN" dirty="0" smtClean="0">
              <a:solidFill>
                <a:srgbClr val="000000">
                  <a:lumMod val="50000"/>
                  <a:lumOff val="50000"/>
                </a:srgbClr>
              </a:solidFill>
              <a:latin typeface="微软雅黑" charset="0"/>
              <a:ea typeface="微软雅黑" charset="0"/>
            </a:endParaRPr>
          </a:p>
          <a:p>
            <a:pPr>
              <a:lnSpc>
                <a:spcPct val="130000"/>
              </a:lnSpc>
            </a:pPr>
            <a:endParaRPr lang="en-US" altLang="zh-CN" sz="1200" dirty="0">
              <a:solidFill>
                <a:srgbClr val="000000">
                  <a:lumMod val="50000"/>
                  <a:lumOff val="50000"/>
                </a:srgbClr>
              </a:solidFill>
              <a:latin typeface="微软雅黑" charset="0"/>
              <a:ea typeface="微软雅黑" charset="0"/>
            </a:endParaRPr>
          </a:p>
        </p:txBody>
      </p:sp>
      <p:graphicFrame>
        <p:nvGraphicFramePr>
          <p:cNvPr id="32" name="Chart 23"/>
          <p:cNvGraphicFramePr/>
          <p:nvPr>
            <p:extLst/>
          </p:nvPr>
        </p:nvGraphicFramePr>
        <p:xfrm>
          <a:off x="5199885" y="3725770"/>
          <a:ext cx="3821023" cy="2959216"/>
        </p:xfrm>
        <a:graphic>
          <a:graphicData uri="http://schemas.openxmlformats.org/drawingml/2006/chart">
            <c:chart xmlns:c="http://schemas.openxmlformats.org/drawingml/2006/chart" xmlns:r="http://schemas.openxmlformats.org/officeDocument/2006/relationships" r:id="rId3"/>
          </a:graphicData>
        </a:graphic>
      </p:graphicFrame>
      <p:sp>
        <p:nvSpPr>
          <p:cNvPr id="3" name="文本框 2"/>
          <p:cNvSpPr txBox="1"/>
          <p:nvPr/>
        </p:nvSpPr>
        <p:spPr>
          <a:xfrm>
            <a:off x="1784555" y="6518787"/>
            <a:ext cx="184731" cy="332399"/>
          </a:xfrm>
          <a:prstGeom prst="rect">
            <a:avLst/>
          </a:prstGeom>
          <a:noFill/>
        </p:spPr>
        <p:txBody>
          <a:bodyPr wrap="none" rtlCol="0">
            <a:spAutoFit/>
          </a:bodyPr>
          <a:lstStyle/>
          <a:p>
            <a:pPr>
              <a:lnSpc>
                <a:spcPct val="130000"/>
              </a:lnSpc>
              <a:spcBef>
                <a:spcPts val="600"/>
              </a:spcBef>
            </a:pPr>
            <a:endParaRPr kumimoji="1" lang="zh-CN" altLang="en-US" sz="1200" kern="0" dirty="0">
              <a:latin typeface="微软雅黑" panose="020B0503020204020204" pitchFamily="34" charset="-122"/>
              <a:ea typeface="微软雅黑" panose="020B0503020204020204" pitchFamily="34" charset="-122"/>
              <a:cs typeface="+mn-ea"/>
              <a:sym typeface="+mn-lt"/>
            </a:endParaRPr>
          </a:p>
        </p:txBody>
      </p:sp>
      <p:sp>
        <p:nvSpPr>
          <p:cNvPr id="6" name="矩形 9"/>
          <p:cNvSpPr/>
          <p:nvPr/>
        </p:nvSpPr>
        <p:spPr>
          <a:xfrm>
            <a:off x="611136" y="2803138"/>
            <a:ext cx="7282336" cy="3533275"/>
          </a:xfrm>
          <a:prstGeom prst="rect">
            <a:avLst/>
          </a:prstGeom>
        </p:spPr>
        <p:txBody>
          <a:bodyPr wrap="square">
            <a:spAutoFit/>
          </a:bodyPr>
          <a:lstStyle/>
          <a:p>
            <a:pPr marL="285750" indent="-285750">
              <a:lnSpc>
                <a:spcPct val="130000"/>
              </a:lnSpc>
              <a:buFont typeface="Arial" charset="0"/>
              <a:buChar char="•"/>
            </a:pPr>
            <a:r>
              <a:rPr lang="zh-CN" altLang="en-US" dirty="0" smtClean="0">
                <a:solidFill>
                  <a:srgbClr val="000000">
                    <a:lumMod val="50000"/>
                    <a:lumOff val="50000"/>
                  </a:srgbClr>
                </a:solidFill>
                <a:latin typeface="微软雅黑" charset="0"/>
                <a:ea typeface="微软雅黑" charset="0"/>
              </a:rPr>
              <a:t>数据</a:t>
            </a:r>
            <a:r>
              <a:rPr lang="zh-CN" altLang="en-US" dirty="0">
                <a:solidFill>
                  <a:srgbClr val="000000">
                    <a:lumMod val="50000"/>
                    <a:lumOff val="50000"/>
                  </a:srgbClr>
                </a:solidFill>
                <a:latin typeface="微软雅黑" charset="0"/>
                <a:ea typeface="微软雅黑" charset="0"/>
              </a:rPr>
              <a:t>集</a:t>
            </a:r>
            <a:r>
              <a:rPr lang="en-US" altLang="zh-CN" dirty="0">
                <a:solidFill>
                  <a:srgbClr val="000000">
                    <a:lumMod val="50000"/>
                    <a:lumOff val="50000"/>
                  </a:srgbClr>
                </a:solidFill>
                <a:latin typeface="微软雅黑" charset="0"/>
                <a:ea typeface="微软雅黑" charset="0"/>
              </a:rPr>
              <a:t>---</a:t>
            </a:r>
            <a:r>
              <a:rPr lang="zh-CN" altLang="en-US" dirty="0">
                <a:solidFill>
                  <a:srgbClr val="000000">
                    <a:lumMod val="50000"/>
                    <a:lumOff val="50000"/>
                  </a:srgbClr>
                </a:solidFill>
                <a:latin typeface="微软雅黑" charset="0"/>
                <a:ea typeface="微软雅黑" charset="0"/>
              </a:rPr>
              <a:t>学生日常行为信息</a:t>
            </a:r>
            <a:endParaRPr lang="en-US" altLang="zh-CN" dirty="0">
              <a:solidFill>
                <a:srgbClr val="000000">
                  <a:lumMod val="50000"/>
                  <a:lumOff val="50000"/>
                </a:srgbClr>
              </a:solidFill>
              <a:latin typeface="微软雅黑" charset="0"/>
              <a:ea typeface="微软雅黑" charset="0"/>
            </a:endParaRPr>
          </a:p>
          <a:p>
            <a:pPr marL="742939" lvl="1" indent="-285750">
              <a:lnSpc>
                <a:spcPct val="130000"/>
              </a:lnSpc>
              <a:buFont typeface="Arial" charset="0"/>
              <a:buChar char="•"/>
            </a:pPr>
            <a:r>
              <a:rPr lang="zh-CN" altLang="en-US" sz="1600" dirty="0">
                <a:solidFill>
                  <a:srgbClr val="000000">
                    <a:lumMod val="50000"/>
                    <a:lumOff val="50000"/>
                  </a:srgbClr>
                </a:solidFill>
                <a:latin typeface="微软雅黑" charset="0"/>
                <a:ea typeface="微软雅黑" charset="0"/>
              </a:rPr>
              <a:t>校园卡消费</a:t>
            </a:r>
            <a:r>
              <a:rPr lang="zh-CN" altLang="en-US" sz="1600" dirty="0" smtClean="0">
                <a:solidFill>
                  <a:srgbClr val="000000">
                    <a:lumMod val="50000"/>
                    <a:lumOff val="50000"/>
                  </a:srgbClr>
                </a:solidFill>
                <a:latin typeface="微软雅黑" charset="0"/>
                <a:ea typeface="微软雅黑" charset="0"/>
              </a:rPr>
              <a:t>记录 </a:t>
            </a:r>
            <a:r>
              <a:rPr lang="en-US" altLang="zh-CN" sz="1600" dirty="0" err="1" smtClean="0">
                <a:solidFill>
                  <a:srgbClr val="000000">
                    <a:lumMod val="50000"/>
                    <a:lumOff val="50000"/>
                  </a:srgbClr>
                </a:solidFill>
                <a:latin typeface="微软雅黑" charset="0"/>
                <a:ea typeface="微软雅黑" charset="0"/>
              </a:rPr>
              <a:t>Card.txt</a:t>
            </a:r>
            <a:endParaRPr lang="en-US" altLang="zh-CN" sz="1600" dirty="0">
              <a:solidFill>
                <a:srgbClr val="000000">
                  <a:lumMod val="50000"/>
                  <a:lumOff val="50000"/>
                </a:srgbClr>
              </a:solidFill>
              <a:latin typeface="微软雅黑" charset="0"/>
              <a:ea typeface="微软雅黑" charset="0"/>
            </a:endParaRPr>
          </a:p>
          <a:p>
            <a:pPr marL="742939" lvl="1" indent="-285750">
              <a:lnSpc>
                <a:spcPct val="130000"/>
              </a:lnSpc>
              <a:buFont typeface="Arial" charset="0"/>
              <a:buChar char="•"/>
            </a:pPr>
            <a:r>
              <a:rPr lang="zh-CN" altLang="en-US" sz="1600" dirty="0">
                <a:solidFill>
                  <a:srgbClr val="000000">
                    <a:lumMod val="50000"/>
                    <a:lumOff val="50000"/>
                  </a:srgbClr>
                </a:solidFill>
                <a:latin typeface="微软雅黑" charset="0"/>
                <a:ea typeface="微软雅黑" charset="0"/>
              </a:rPr>
              <a:t>宿舍门禁</a:t>
            </a:r>
            <a:r>
              <a:rPr lang="zh-CN" altLang="en-US" sz="1600" dirty="0" smtClean="0">
                <a:solidFill>
                  <a:srgbClr val="000000">
                    <a:lumMod val="50000"/>
                    <a:lumOff val="50000"/>
                  </a:srgbClr>
                </a:solidFill>
                <a:latin typeface="微软雅黑" charset="0"/>
                <a:ea typeface="微软雅黑" charset="0"/>
              </a:rPr>
              <a:t>记录 </a:t>
            </a:r>
            <a:r>
              <a:rPr lang="en-US" altLang="zh-CN" sz="1600" dirty="0" err="1" smtClean="0">
                <a:solidFill>
                  <a:srgbClr val="000000">
                    <a:lumMod val="50000"/>
                    <a:lumOff val="50000"/>
                  </a:srgbClr>
                </a:solidFill>
                <a:latin typeface="微软雅黑" charset="0"/>
                <a:ea typeface="微软雅黑" charset="0"/>
              </a:rPr>
              <a:t>Dorm.txt</a:t>
            </a:r>
            <a:endParaRPr lang="en-US" altLang="zh-CN" sz="1600" dirty="0">
              <a:solidFill>
                <a:srgbClr val="000000">
                  <a:lumMod val="50000"/>
                  <a:lumOff val="50000"/>
                </a:srgbClr>
              </a:solidFill>
              <a:latin typeface="微软雅黑" charset="0"/>
              <a:ea typeface="微软雅黑" charset="0"/>
            </a:endParaRPr>
          </a:p>
          <a:p>
            <a:pPr marL="742939" lvl="1" indent="-285750">
              <a:lnSpc>
                <a:spcPct val="130000"/>
              </a:lnSpc>
              <a:buFont typeface="Arial" charset="0"/>
              <a:buChar char="•"/>
            </a:pPr>
            <a:r>
              <a:rPr lang="zh-CN" altLang="en-US" sz="1600" dirty="0">
                <a:solidFill>
                  <a:srgbClr val="000000">
                    <a:lumMod val="50000"/>
                    <a:lumOff val="50000"/>
                  </a:srgbClr>
                </a:solidFill>
                <a:latin typeface="微软雅黑" charset="0"/>
                <a:ea typeface="微软雅黑" charset="0"/>
              </a:rPr>
              <a:t>图书馆门禁</a:t>
            </a:r>
            <a:r>
              <a:rPr lang="zh-CN" altLang="en-US" sz="1600" dirty="0" smtClean="0">
                <a:solidFill>
                  <a:srgbClr val="000000">
                    <a:lumMod val="50000"/>
                    <a:lumOff val="50000"/>
                  </a:srgbClr>
                </a:solidFill>
                <a:latin typeface="微软雅黑" charset="0"/>
                <a:ea typeface="微软雅黑" charset="0"/>
              </a:rPr>
              <a:t>记录</a:t>
            </a:r>
            <a:r>
              <a:rPr lang="en-US" altLang="zh-CN" sz="1600" dirty="0" smtClean="0">
                <a:solidFill>
                  <a:srgbClr val="000000">
                    <a:lumMod val="50000"/>
                    <a:lumOff val="50000"/>
                  </a:srgbClr>
                </a:solidFill>
                <a:latin typeface="微软雅黑" charset="0"/>
                <a:ea typeface="微软雅黑" charset="0"/>
              </a:rPr>
              <a:t> </a:t>
            </a:r>
            <a:r>
              <a:rPr lang="en-US" altLang="zh-CN" sz="1600" dirty="0" err="1" smtClean="0">
                <a:solidFill>
                  <a:srgbClr val="000000">
                    <a:lumMod val="50000"/>
                    <a:lumOff val="50000"/>
                  </a:srgbClr>
                </a:solidFill>
                <a:latin typeface="微软雅黑" charset="0"/>
                <a:ea typeface="微软雅黑" charset="0"/>
              </a:rPr>
              <a:t>Library.txt</a:t>
            </a:r>
            <a:endParaRPr lang="en-US" altLang="zh-CN" sz="1600" dirty="0">
              <a:solidFill>
                <a:srgbClr val="000000">
                  <a:lumMod val="50000"/>
                  <a:lumOff val="50000"/>
                </a:srgbClr>
              </a:solidFill>
              <a:latin typeface="微软雅黑" charset="0"/>
              <a:ea typeface="微软雅黑" charset="0"/>
            </a:endParaRPr>
          </a:p>
          <a:p>
            <a:pPr marL="742939" lvl="1" indent="-285750">
              <a:lnSpc>
                <a:spcPct val="130000"/>
              </a:lnSpc>
              <a:buFont typeface="Arial" charset="0"/>
              <a:buChar char="•"/>
            </a:pPr>
            <a:r>
              <a:rPr lang="zh-CN" altLang="en-US" sz="1600" dirty="0">
                <a:solidFill>
                  <a:srgbClr val="000000">
                    <a:lumMod val="50000"/>
                    <a:lumOff val="50000"/>
                  </a:srgbClr>
                </a:solidFill>
                <a:latin typeface="微软雅黑" charset="0"/>
                <a:ea typeface="微软雅黑" charset="0"/>
              </a:rPr>
              <a:t>图书借阅</a:t>
            </a:r>
            <a:r>
              <a:rPr lang="zh-CN" altLang="en-US" sz="1600" dirty="0" smtClean="0">
                <a:solidFill>
                  <a:srgbClr val="000000">
                    <a:lumMod val="50000"/>
                    <a:lumOff val="50000"/>
                  </a:srgbClr>
                </a:solidFill>
                <a:latin typeface="微软雅黑" charset="0"/>
                <a:ea typeface="微软雅黑" charset="0"/>
              </a:rPr>
              <a:t>记录</a:t>
            </a:r>
            <a:r>
              <a:rPr lang="en-US" altLang="zh-CN" sz="1600" dirty="0" smtClean="0">
                <a:solidFill>
                  <a:srgbClr val="000000">
                    <a:lumMod val="50000"/>
                    <a:lumOff val="50000"/>
                  </a:srgbClr>
                </a:solidFill>
                <a:latin typeface="微软雅黑" charset="0"/>
                <a:ea typeface="微软雅黑" charset="0"/>
              </a:rPr>
              <a:t> </a:t>
            </a:r>
            <a:r>
              <a:rPr lang="en-US" altLang="zh-CN" sz="1600" dirty="0" err="1" smtClean="0">
                <a:solidFill>
                  <a:srgbClr val="000000">
                    <a:lumMod val="50000"/>
                    <a:lumOff val="50000"/>
                  </a:srgbClr>
                </a:solidFill>
                <a:latin typeface="微软雅黑" charset="0"/>
                <a:ea typeface="微软雅黑" charset="0"/>
              </a:rPr>
              <a:t>Borrow.txt</a:t>
            </a:r>
            <a:endParaRPr lang="en-US" altLang="zh-CN" sz="1600" dirty="0">
              <a:solidFill>
                <a:srgbClr val="000000">
                  <a:lumMod val="50000"/>
                  <a:lumOff val="50000"/>
                </a:srgbClr>
              </a:solidFill>
              <a:latin typeface="微软雅黑" charset="0"/>
              <a:ea typeface="微软雅黑" charset="0"/>
            </a:endParaRPr>
          </a:p>
          <a:p>
            <a:pPr marL="742939" lvl="1" indent="-285750">
              <a:lnSpc>
                <a:spcPct val="130000"/>
              </a:lnSpc>
              <a:buFont typeface="Arial" charset="0"/>
              <a:buChar char="•"/>
            </a:pPr>
            <a:r>
              <a:rPr lang="zh-CN" altLang="en-US" sz="1600" dirty="0">
                <a:solidFill>
                  <a:srgbClr val="000000">
                    <a:lumMod val="50000"/>
                    <a:lumOff val="50000"/>
                  </a:srgbClr>
                </a:solidFill>
                <a:latin typeface="微软雅黑" charset="0"/>
                <a:ea typeface="微软雅黑" charset="0"/>
              </a:rPr>
              <a:t>成绩</a:t>
            </a:r>
            <a:r>
              <a:rPr lang="zh-CN" altLang="en-US" sz="1600" dirty="0" smtClean="0">
                <a:solidFill>
                  <a:srgbClr val="000000">
                    <a:lumMod val="50000"/>
                    <a:lumOff val="50000"/>
                  </a:srgbClr>
                </a:solidFill>
                <a:latin typeface="微软雅黑" charset="0"/>
                <a:ea typeface="微软雅黑" charset="0"/>
              </a:rPr>
              <a:t>信息</a:t>
            </a:r>
            <a:r>
              <a:rPr lang="en-US" altLang="zh-CN" sz="1600" dirty="0" smtClean="0">
                <a:solidFill>
                  <a:srgbClr val="000000">
                    <a:lumMod val="50000"/>
                    <a:lumOff val="50000"/>
                  </a:srgbClr>
                </a:solidFill>
                <a:latin typeface="微软雅黑" charset="0"/>
                <a:ea typeface="微软雅黑" charset="0"/>
              </a:rPr>
              <a:t> </a:t>
            </a:r>
            <a:r>
              <a:rPr lang="en-US" altLang="zh-CN" sz="1600" dirty="0" err="1" smtClean="0">
                <a:solidFill>
                  <a:srgbClr val="000000">
                    <a:lumMod val="50000"/>
                    <a:lumOff val="50000"/>
                  </a:srgbClr>
                </a:solidFill>
                <a:latin typeface="微软雅黑" charset="0"/>
                <a:ea typeface="微软雅黑" charset="0"/>
              </a:rPr>
              <a:t>Score.txt</a:t>
            </a:r>
            <a:endParaRPr lang="en-US" altLang="zh-CN" sz="1600" dirty="0" smtClean="0">
              <a:solidFill>
                <a:srgbClr val="000000">
                  <a:lumMod val="50000"/>
                  <a:lumOff val="50000"/>
                </a:srgbClr>
              </a:solidFill>
              <a:latin typeface="微软雅黑" charset="0"/>
              <a:ea typeface="微软雅黑" charset="0"/>
            </a:endParaRPr>
          </a:p>
          <a:p>
            <a:pPr marL="742939" lvl="1" indent="-285750">
              <a:lnSpc>
                <a:spcPct val="130000"/>
              </a:lnSpc>
              <a:buFont typeface="Arial" charset="0"/>
              <a:buChar char="•"/>
            </a:pPr>
            <a:endParaRPr lang="en-US" altLang="zh-CN" dirty="0" smtClean="0">
              <a:solidFill>
                <a:srgbClr val="000000">
                  <a:lumMod val="50000"/>
                  <a:lumOff val="50000"/>
                </a:srgbClr>
              </a:solidFill>
              <a:latin typeface="微软雅黑" charset="0"/>
              <a:ea typeface="微软雅黑" charset="0"/>
            </a:endParaRPr>
          </a:p>
          <a:p>
            <a:pPr marL="285750" indent="-285750">
              <a:lnSpc>
                <a:spcPct val="130000"/>
              </a:lnSpc>
              <a:buFont typeface="Arial" charset="0"/>
              <a:buChar char="•"/>
            </a:pPr>
            <a:r>
              <a:rPr lang="zh-CN" altLang="en-US" dirty="0" smtClean="0">
                <a:solidFill>
                  <a:srgbClr val="000000">
                    <a:lumMod val="50000"/>
                    <a:lumOff val="50000"/>
                  </a:srgbClr>
                </a:solidFill>
                <a:latin typeface="微软雅黑" charset="0"/>
                <a:ea typeface="微软雅黑" charset="0"/>
              </a:rPr>
              <a:t>多分类</a:t>
            </a:r>
            <a:endParaRPr lang="en-US" altLang="zh-CN" dirty="0" smtClean="0">
              <a:solidFill>
                <a:srgbClr val="000000">
                  <a:lumMod val="50000"/>
                  <a:lumOff val="50000"/>
                </a:srgbClr>
              </a:solidFill>
              <a:latin typeface="微软雅黑" charset="0"/>
              <a:ea typeface="微软雅黑" charset="0"/>
            </a:endParaRPr>
          </a:p>
          <a:p>
            <a:pPr marL="742939" lvl="1" indent="-285750">
              <a:lnSpc>
                <a:spcPct val="130000"/>
              </a:lnSpc>
              <a:buFont typeface="Arial" charset="0"/>
              <a:buChar char="•"/>
            </a:pPr>
            <a:r>
              <a:rPr lang="en-US" altLang="zh-CN" sz="1600" dirty="0" smtClean="0">
                <a:solidFill>
                  <a:srgbClr val="000000">
                    <a:lumMod val="50000"/>
                    <a:lumOff val="50000"/>
                  </a:srgbClr>
                </a:solidFill>
                <a:latin typeface="微软雅黑" charset="0"/>
                <a:ea typeface="微软雅黑" charset="0"/>
              </a:rPr>
              <a:t>Label</a:t>
            </a:r>
            <a:r>
              <a:rPr lang="zh-CN" altLang="en-US" sz="1600" dirty="0" smtClean="0">
                <a:solidFill>
                  <a:srgbClr val="000000">
                    <a:lumMod val="50000"/>
                    <a:lumOff val="50000"/>
                  </a:srgbClr>
                </a:solidFill>
                <a:latin typeface="微软雅黑" charset="0"/>
                <a:ea typeface="微软雅黑" charset="0"/>
              </a:rPr>
              <a:t>：</a:t>
            </a:r>
            <a:r>
              <a:rPr lang="en-US" altLang="zh-CN" sz="1600" dirty="0" smtClean="0">
                <a:solidFill>
                  <a:srgbClr val="000000">
                    <a:lumMod val="50000"/>
                    <a:lumOff val="50000"/>
                  </a:srgbClr>
                </a:solidFill>
                <a:latin typeface="微软雅黑" charset="0"/>
                <a:ea typeface="微软雅黑" charset="0"/>
              </a:rPr>
              <a:t>{0</a:t>
            </a:r>
            <a:r>
              <a:rPr lang="zh-CN" altLang="en-US" sz="1600" dirty="0" smtClean="0">
                <a:solidFill>
                  <a:srgbClr val="000000">
                    <a:lumMod val="50000"/>
                    <a:lumOff val="50000"/>
                  </a:srgbClr>
                </a:solidFill>
                <a:latin typeface="微软雅黑" charset="0"/>
                <a:ea typeface="微软雅黑" charset="0"/>
              </a:rPr>
              <a:t>， </a:t>
            </a:r>
            <a:r>
              <a:rPr lang="en-US" altLang="zh-CN" sz="1600" dirty="0" smtClean="0">
                <a:solidFill>
                  <a:srgbClr val="000000">
                    <a:lumMod val="50000"/>
                    <a:lumOff val="50000"/>
                  </a:srgbClr>
                </a:solidFill>
                <a:latin typeface="微软雅黑" charset="0"/>
                <a:ea typeface="微软雅黑" charset="0"/>
              </a:rPr>
              <a:t>1000</a:t>
            </a:r>
            <a:r>
              <a:rPr lang="zh-CN" altLang="en-US" sz="1600" dirty="0" smtClean="0">
                <a:solidFill>
                  <a:srgbClr val="000000">
                    <a:lumMod val="50000"/>
                    <a:lumOff val="50000"/>
                  </a:srgbClr>
                </a:solidFill>
                <a:latin typeface="微软雅黑" charset="0"/>
                <a:ea typeface="微软雅黑" charset="0"/>
              </a:rPr>
              <a:t>， </a:t>
            </a:r>
            <a:r>
              <a:rPr lang="en-US" altLang="zh-CN" sz="1600" dirty="0" smtClean="0">
                <a:solidFill>
                  <a:srgbClr val="000000">
                    <a:lumMod val="50000"/>
                    <a:lumOff val="50000"/>
                  </a:srgbClr>
                </a:solidFill>
                <a:latin typeface="微软雅黑" charset="0"/>
                <a:ea typeface="微软雅黑" charset="0"/>
              </a:rPr>
              <a:t>1500</a:t>
            </a:r>
            <a:r>
              <a:rPr lang="zh-CN" altLang="en-US" sz="1600" dirty="0" smtClean="0">
                <a:solidFill>
                  <a:srgbClr val="000000">
                    <a:lumMod val="50000"/>
                    <a:lumOff val="50000"/>
                  </a:srgbClr>
                </a:solidFill>
                <a:latin typeface="微软雅黑" charset="0"/>
                <a:ea typeface="微软雅黑" charset="0"/>
              </a:rPr>
              <a:t>， </a:t>
            </a:r>
            <a:r>
              <a:rPr lang="en-US" altLang="zh-CN" sz="1600" dirty="0" smtClean="0">
                <a:solidFill>
                  <a:srgbClr val="000000">
                    <a:lumMod val="50000"/>
                    <a:lumOff val="50000"/>
                  </a:srgbClr>
                </a:solidFill>
                <a:latin typeface="微软雅黑" charset="0"/>
                <a:ea typeface="微软雅黑" charset="0"/>
              </a:rPr>
              <a:t>2000}</a:t>
            </a:r>
          </a:p>
          <a:p>
            <a:pPr marL="742939" lvl="1" indent="-285750">
              <a:lnSpc>
                <a:spcPct val="130000"/>
              </a:lnSpc>
              <a:buFont typeface="Arial" charset="0"/>
              <a:buChar char="•"/>
            </a:pPr>
            <a:r>
              <a:rPr lang="zh-CN" altLang="en-US" sz="1600" dirty="0">
                <a:solidFill>
                  <a:srgbClr val="000000">
                    <a:lumMod val="50000"/>
                    <a:lumOff val="50000"/>
                  </a:srgbClr>
                </a:solidFill>
                <a:latin typeface="微软雅黑" charset="0"/>
                <a:ea typeface="微软雅黑" charset="0"/>
              </a:rPr>
              <a:t>各类别人数比例不平衡</a:t>
            </a:r>
            <a:endParaRPr lang="en-US" altLang="zh-CN" sz="1600" dirty="0">
              <a:solidFill>
                <a:srgbClr val="000000">
                  <a:lumMod val="50000"/>
                  <a:lumOff val="50000"/>
                </a:srgbClr>
              </a:solidFill>
              <a:latin typeface="微软雅黑" charset="0"/>
              <a:ea typeface="微软雅黑" charset="0"/>
            </a:endParaRPr>
          </a:p>
        </p:txBody>
      </p:sp>
      <p:sp>
        <p:nvSpPr>
          <p:cNvPr id="4" name="TextBox 3"/>
          <p:cNvSpPr txBox="1"/>
          <p:nvPr/>
        </p:nvSpPr>
        <p:spPr>
          <a:xfrm>
            <a:off x="6649204" y="5353951"/>
            <a:ext cx="1173930" cy="372410"/>
          </a:xfrm>
          <a:prstGeom prst="rect">
            <a:avLst/>
          </a:prstGeom>
          <a:noFill/>
        </p:spPr>
        <p:txBody>
          <a:bodyPr wrap="square" rtlCol="0">
            <a:spAutoFit/>
          </a:bodyPr>
          <a:lstStyle/>
          <a:p>
            <a:pPr>
              <a:lnSpc>
                <a:spcPct val="130000"/>
              </a:lnSpc>
              <a:spcBef>
                <a:spcPts val="600"/>
              </a:spcBef>
            </a:pPr>
            <a:r>
              <a:rPr lang="zh-CN" altLang="en-US" sz="1400" kern="0" dirty="0" smtClean="0">
                <a:latin typeface="微软雅黑" panose="020B0503020204020204" pitchFamily="34" charset="-122"/>
                <a:ea typeface="微软雅黑" panose="020B0503020204020204" pitchFamily="34" charset="-122"/>
                <a:cs typeface="+mn-ea"/>
                <a:sym typeface="+mn-lt"/>
              </a:rPr>
              <a:t>无获奖</a:t>
            </a:r>
            <a:r>
              <a:rPr lang="en-US" altLang="zh-CN" sz="1400" kern="0" dirty="0" smtClean="0">
                <a:latin typeface="微软雅黑" panose="020B0503020204020204" pitchFamily="34" charset="-122"/>
                <a:ea typeface="微软雅黑" panose="020B0503020204020204" pitchFamily="34" charset="-122"/>
                <a:cs typeface="+mn-ea"/>
                <a:sym typeface="+mn-lt"/>
              </a:rPr>
              <a:t>86%</a:t>
            </a:r>
            <a:endParaRPr lang="en-US" sz="1400" kern="0" dirty="0">
              <a:latin typeface="微软雅黑" panose="020B0503020204020204" pitchFamily="34" charset="-122"/>
              <a:ea typeface="微软雅黑" panose="020B0503020204020204" pitchFamily="34" charset="-122"/>
              <a:cs typeface="+mn-ea"/>
              <a:sym typeface="+mn-lt"/>
            </a:endParaRPr>
          </a:p>
        </p:txBody>
      </p:sp>
      <p:sp>
        <p:nvSpPr>
          <p:cNvPr id="8" name="TextBox 7"/>
          <p:cNvSpPr txBox="1"/>
          <p:nvPr/>
        </p:nvSpPr>
        <p:spPr>
          <a:xfrm>
            <a:off x="6201503" y="4267191"/>
            <a:ext cx="545123" cy="345094"/>
          </a:xfrm>
          <a:prstGeom prst="rect">
            <a:avLst/>
          </a:prstGeom>
          <a:noFill/>
        </p:spPr>
        <p:txBody>
          <a:bodyPr wrap="square" rtlCol="0">
            <a:spAutoFit/>
          </a:bodyPr>
          <a:lstStyle/>
          <a:p>
            <a:pPr>
              <a:lnSpc>
                <a:spcPct val="130000"/>
              </a:lnSpc>
              <a:spcBef>
                <a:spcPts val="600"/>
              </a:spcBef>
            </a:pPr>
            <a:r>
              <a:rPr lang="en-US" altLang="zh-CN" sz="1400" kern="0" smtClean="0">
                <a:latin typeface="微软雅黑" panose="020B0503020204020204" pitchFamily="34" charset="-122"/>
                <a:ea typeface="微软雅黑" panose="020B0503020204020204" pitchFamily="34" charset="-122"/>
                <a:cs typeface="+mn-ea"/>
                <a:sym typeface="+mn-lt"/>
              </a:rPr>
              <a:t>7</a:t>
            </a:r>
            <a:r>
              <a:rPr lang="en-US" altLang="zh-CN" sz="1400" kern="0" dirty="0" smtClean="0">
                <a:latin typeface="微软雅黑" panose="020B0503020204020204" pitchFamily="34" charset="-122"/>
                <a:ea typeface="微软雅黑" panose="020B0503020204020204" pitchFamily="34" charset="-122"/>
                <a:cs typeface="+mn-ea"/>
                <a:sym typeface="+mn-lt"/>
              </a:rPr>
              <a:t>%</a:t>
            </a:r>
            <a:endParaRPr lang="en-US" sz="1400" kern="0" dirty="0">
              <a:latin typeface="微软雅黑" panose="020B0503020204020204" pitchFamily="34" charset="-122"/>
              <a:ea typeface="微软雅黑" panose="020B0503020204020204" pitchFamily="34" charset="-122"/>
              <a:cs typeface="+mn-ea"/>
              <a:sym typeface="+mn-lt"/>
            </a:endParaRPr>
          </a:p>
        </p:txBody>
      </p:sp>
      <p:sp>
        <p:nvSpPr>
          <p:cNvPr id="9" name="TextBox 8"/>
          <p:cNvSpPr txBox="1"/>
          <p:nvPr/>
        </p:nvSpPr>
        <p:spPr>
          <a:xfrm>
            <a:off x="6503369" y="4081335"/>
            <a:ext cx="530475" cy="372410"/>
          </a:xfrm>
          <a:prstGeom prst="rect">
            <a:avLst/>
          </a:prstGeom>
          <a:noFill/>
        </p:spPr>
        <p:txBody>
          <a:bodyPr wrap="square" rtlCol="0">
            <a:spAutoFit/>
          </a:bodyPr>
          <a:lstStyle/>
          <a:p>
            <a:pPr>
              <a:lnSpc>
                <a:spcPct val="130000"/>
              </a:lnSpc>
              <a:spcBef>
                <a:spcPts val="600"/>
              </a:spcBef>
            </a:pPr>
            <a:r>
              <a:rPr lang="en-US" altLang="zh-CN" sz="1400" kern="0" dirty="0" smtClean="0">
                <a:latin typeface="微软雅黑" panose="020B0503020204020204" pitchFamily="34" charset="-122"/>
                <a:ea typeface="微软雅黑" panose="020B0503020204020204" pitchFamily="34" charset="-122"/>
                <a:cs typeface="+mn-ea"/>
                <a:sym typeface="+mn-lt"/>
              </a:rPr>
              <a:t>4%</a:t>
            </a:r>
            <a:endParaRPr lang="en-US" sz="1400" kern="0" dirty="0">
              <a:latin typeface="微软雅黑" panose="020B0503020204020204" pitchFamily="34" charset="-122"/>
              <a:ea typeface="微软雅黑" panose="020B0503020204020204" pitchFamily="34" charset="-122"/>
              <a:cs typeface="+mn-ea"/>
              <a:sym typeface="+mn-lt"/>
            </a:endParaRPr>
          </a:p>
        </p:txBody>
      </p:sp>
      <p:sp>
        <p:nvSpPr>
          <p:cNvPr id="11" name="TextBox 10"/>
          <p:cNvSpPr txBox="1"/>
          <p:nvPr/>
        </p:nvSpPr>
        <p:spPr>
          <a:xfrm>
            <a:off x="6822120" y="4057849"/>
            <a:ext cx="545123" cy="345094"/>
          </a:xfrm>
          <a:prstGeom prst="rect">
            <a:avLst/>
          </a:prstGeom>
          <a:noFill/>
        </p:spPr>
        <p:txBody>
          <a:bodyPr wrap="square" rtlCol="0">
            <a:spAutoFit/>
          </a:bodyPr>
          <a:lstStyle/>
          <a:p>
            <a:pPr>
              <a:lnSpc>
                <a:spcPct val="130000"/>
              </a:lnSpc>
              <a:spcBef>
                <a:spcPts val="600"/>
              </a:spcBef>
            </a:pPr>
            <a:r>
              <a:rPr lang="en-US" altLang="zh-CN" sz="1400" kern="0" dirty="0" smtClean="0">
                <a:latin typeface="微软雅黑" panose="020B0503020204020204" pitchFamily="34" charset="-122"/>
                <a:ea typeface="微软雅黑" panose="020B0503020204020204" pitchFamily="34" charset="-122"/>
                <a:cs typeface="+mn-ea"/>
                <a:sym typeface="+mn-lt"/>
              </a:rPr>
              <a:t>3%</a:t>
            </a:r>
            <a:endParaRPr lang="en-US" sz="14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52545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38462" y="228154"/>
            <a:ext cx="3303395" cy="389467"/>
          </a:xfrm>
        </p:spPr>
        <p:txBody>
          <a:bodyPr/>
          <a:lstStyle/>
          <a:p>
            <a:r>
              <a:rPr kumimoji="1" lang="en-US" altLang="zh-CN" dirty="0" smtClean="0"/>
              <a:t>PART</a:t>
            </a:r>
            <a:r>
              <a:rPr kumimoji="1" lang="zh-CN" altLang="en-US" dirty="0" smtClean="0"/>
              <a:t> </a:t>
            </a:r>
            <a:r>
              <a:rPr kumimoji="1" lang="en-US" altLang="zh-CN" dirty="0" smtClean="0"/>
              <a:t>ONE</a:t>
            </a:r>
            <a:r>
              <a:rPr kumimoji="1" lang="zh-CN" altLang="en-US" dirty="0" smtClean="0"/>
              <a:t> 流程分析</a:t>
            </a:r>
            <a:endParaRPr kumimoji="1"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1860" y="1489355"/>
            <a:ext cx="8157308" cy="4814584"/>
          </a:xfrm>
          <a:prstGeom prst="rect">
            <a:avLst/>
          </a:prstGeom>
        </p:spPr>
      </p:pic>
      <p:sp>
        <p:nvSpPr>
          <p:cNvPr id="20" name="矩形 8"/>
          <p:cNvSpPr/>
          <p:nvPr/>
        </p:nvSpPr>
        <p:spPr>
          <a:xfrm>
            <a:off x="3982335" y="494149"/>
            <a:ext cx="6709401" cy="523220"/>
          </a:xfrm>
          <a:prstGeom prst="rect">
            <a:avLst/>
          </a:prstGeom>
        </p:spPr>
        <p:txBody>
          <a:bodyPr wrap="none">
            <a:spAutoFit/>
          </a:bodyPr>
          <a:lstStyle/>
          <a:p>
            <a:r>
              <a:rPr lang="zh-CN" altLang="en-US" sz="2800" b="1" dirty="0" smtClean="0">
                <a:solidFill>
                  <a:srgbClr val="000000"/>
                </a:solidFill>
                <a:latin typeface="Segoe UI"/>
              </a:rPr>
              <a:t>主体结构示意图 </a:t>
            </a:r>
            <a:r>
              <a:rPr lang="en-US" altLang="zh-CN" sz="2800" b="1" dirty="0" smtClean="0">
                <a:solidFill>
                  <a:srgbClr val="000000"/>
                </a:solidFill>
                <a:latin typeface="Segoe UI"/>
                <a:ea typeface="微软雅黑"/>
              </a:rPr>
              <a:t>Architecture of The System</a:t>
            </a:r>
            <a:endParaRPr lang="zh-CN" altLang="en-US" sz="2800" b="1" dirty="0">
              <a:solidFill>
                <a:srgbClr val="000000"/>
              </a:solidFill>
              <a:latin typeface="Segoe UI"/>
              <a:ea typeface="微软雅黑"/>
            </a:endParaRPr>
          </a:p>
        </p:txBody>
      </p:sp>
      <p:cxnSp>
        <p:nvCxnSpPr>
          <p:cNvPr id="4" name="Straight Arrow Connector 3"/>
          <p:cNvCxnSpPr/>
          <p:nvPr/>
        </p:nvCxnSpPr>
        <p:spPr>
          <a:xfrm>
            <a:off x="3048000" y="1964267"/>
            <a:ext cx="633860" cy="0"/>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930400" y="1773638"/>
            <a:ext cx="1253067" cy="381258"/>
          </a:xfrm>
          <a:prstGeom prst="rect">
            <a:avLst/>
          </a:prstGeom>
          <a:noFill/>
        </p:spPr>
        <p:txBody>
          <a:bodyPr wrap="square" rtlCol="0">
            <a:spAutoFit/>
          </a:bodyPr>
          <a:lstStyle/>
          <a:p>
            <a:pPr>
              <a:lnSpc>
                <a:spcPct val="130000"/>
              </a:lnSpc>
              <a:spcBef>
                <a:spcPts val="600"/>
              </a:spcBef>
            </a:pPr>
            <a:r>
              <a:rPr lang="zh-CN" altLang="en-US" sz="1600" b="1" kern="0" dirty="0" smtClean="0">
                <a:solidFill>
                  <a:srgbClr val="FF0000"/>
                </a:solidFill>
                <a:latin typeface="微软雅黑" panose="020B0503020204020204" pitchFamily="34" charset="-122"/>
                <a:ea typeface="微软雅黑" panose="020B0503020204020204" pitchFamily="34" charset="-122"/>
                <a:cs typeface="+mn-ea"/>
                <a:sym typeface="+mn-lt"/>
              </a:rPr>
              <a:t>处理数据</a:t>
            </a:r>
            <a:endParaRPr lang="en-US" sz="1600" b="1" kern="0" dirty="0">
              <a:solidFill>
                <a:srgbClr val="FF0000"/>
              </a:solidFill>
              <a:latin typeface="微软雅黑" panose="020B0503020204020204" pitchFamily="34" charset="-122"/>
              <a:ea typeface="微软雅黑" panose="020B0503020204020204" pitchFamily="34" charset="-122"/>
              <a:cs typeface="+mn-ea"/>
              <a:sym typeface="+mn-lt"/>
            </a:endParaRPr>
          </a:p>
        </p:txBody>
      </p:sp>
      <p:cxnSp>
        <p:nvCxnSpPr>
          <p:cNvPr id="8" name="Straight Arrow Connector 7"/>
          <p:cNvCxnSpPr/>
          <p:nvPr/>
        </p:nvCxnSpPr>
        <p:spPr>
          <a:xfrm>
            <a:off x="3014134" y="3911601"/>
            <a:ext cx="633860" cy="0"/>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896534" y="3720972"/>
            <a:ext cx="1253067" cy="381258"/>
          </a:xfrm>
          <a:prstGeom prst="rect">
            <a:avLst/>
          </a:prstGeom>
          <a:noFill/>
        </p:spPr>
        <p:txBody>
          <a:bodyPr wrap="square" rtlCol="0">
            <a:spAutoFit/>
          </a:bodyPr>
          <a:lstStyle/>
          <a:p>
            <a:pPr>
              <a:lnSpc>
                <a:spcPct val="130000"/>
              </a:lnSpc>
              <a:spcBef>
                <a:spcPts val="600"/>
              </a:spcBef>
            </a:pPr>
            <a:r>
              <a:rPr lang="zh-CN" altLang="en-US" sz="1600" b="1" kern="0" dirty="0" smtClean="0">
                <a:solidFill>
                  <a:srgbClr val="FF0000"/>
                </a:solidFill>
                <a:latin typeface="微软雅黑" panose="020B0503020204020204" pitchFamily="34" charset="-122"/>
                <a:ea typeface="微软雅黑" panose="020B0503020204020204" pitchFamily="34" charset="-122"/>
                <a:cs typeface="+mn-ea"/>
                <a:sym typeface="+mn-lt"/>
              </a:rPr>
              <a:t>训练模型</a:t>
            </a:r>
            <a:endParaRPr lang="en-US" sz="1600" b="1" kern="0" dirty="0">
              <a:solidFill>
                <a:srgbClr val="FF0000"/>
              </a:solidFill>
              <a:latin typeface="微软雅黑" panose="020B0503020204020204" pitchFamily="34" charset="-122"/>
              <a:ea typeface="微软雅黑" panose="020B0503020204020204" pitchFamily="34" charset="-122"/>
              <a:cs typeface="+mn-ea"/>
              <a:sym typeface="+mn-lt"/>
            </a:endParaRPr>
          </a:p>
        </p:txBody>
      </p:sp>
      <p:cxnSp>
        <p:nvCxnSpPr>
          <p:cNvPr id="10" name="Straight Arrow Connector 9"/>
          <p:cNvCxnSpPr/>
          <p:nvPr/>
        </p:nvCxnSpPr>
        <p:spPr>
          <a:xfrm>
            <a:off x="3031067" y="5655727"/>
            <a:ext cx="633860" cy="0"/>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913467" y="5465098"/>
            <a:ext cx="1253067" cy="381258"/>
          </a:xfrm>
          <a:prstGeom prst="rect">
            <a:avLst/>
          </a:prstGeom>
          <a:noFill/>
        </p:spPr>
        <p:txBody>
          <a:bodyPr wrap="square" rtlCol="0">
            <a:spAutoFit/>
          </a:bodyPr>
          <a:lstStyle/>
          <a:p>
            <a:pPr>
              <a:lnSpc>
                <a:spcPct val="130000"/>
              </a:lnSpc>
              <a:spcBef>
                <a:spcPts val="600"/>
              </a:spcBef>
            </a:pPr>
            <a:r>
              <a:rPr lang="zh-CN" altLang="en-US" sz="1600" b="1" kern="0" dirty="0" smtClean="0">
                <a:solidFill>
                  <a:srgbClr val="FF0000"/>
                </a:solidFill>
                <a:latin typeface="微软雅黑" panose="020B0503020204020204" pitchFamily="34" charset="-122"/>
                <a:ea typeface="微软雅黑" panose="020B0503020204020204" pitchFamily="34" charset="-122"/>
                <a:cs typeface="+mn-ea"/>
                <a:sym typeface="+mn-lt"/>
              </a:rPr>
              <a:t>预测结果</a:t>
            </a:r>
            <a:endParaRPr lang="en-US" sz="1600" b="1" kern="0" dirty="0">
              <a:solidFill>
                <a:srgbClr val="FF0000"/>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7458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8484" y="1448256"/>
            <a:ext cx="8121600" cy="4805941"/>
          </a:xfrm>
          <a:prstGeom prst="rect">
            <a:avLst/>
          </a:prstGeom>
        </p:spPr>
      </p:pic>
      <p:sp>
        <p:nvSpPr>
          <p:cNvPr id="13" name="文本占位符 1"/>
          <p:cNvSpPr>
            <a:spLocks noGrp="1"/>
          </p:cNvSpPr>
          <p:nvPr>
            <p:ph type="body" sz="quarter" idx="10"/>
          </p:nvPr>
        </p:nvSpPr>
        <p:spPr>
          <a:xfrm>
            <a:off x="-938462" y="228154"/>
            <a:ext cx="3303395" cy="389467"/>
          </a:xfrm>
        </p:spPr>
        <p:txBody>
          <a:bodyPr/>
          <a:lstStyle/>
          <a:p>
            <a:r>
              <a:rPr kumimoji="1" lang="en-US" altLang="zh-CN" dirty="0" smtClean="0"/>
              <a:t>PART</a:t>
            </a:r>
            <a:r>
              <a:rPr kumimoji="1" lang="zh-CN" altLang="en-US" dirty="0" smtClean="0"/>
              <a:t> </a:t>
            </a:r>
            <a:r>
              <a:rPr kumimoji="1" lang="en-US" altLang="zh-CN" dirty="0" smtClean="0"/>
              <a:t>ONE</a:t>
            </a:r>
            <a:r>
              <a:rPr kumimoji="1" lang="zh-CN" altLang="en-US" dirty="0" smtClean="0"/>
              <a:t> 流程分析</a:t>
            </a:r>
            <a:endParaRPr kumimoji="1" lang="zh-CN" altLang="en-US" dirty="0"/>
          </a:p>
        </p:txBody>
      </p:sp>
      <p:sp>
        <p:nvSpPr>
          <p:cNvPr id="14" name="矩形 8"/>
          <p:cNvSpPr/>
          <p:nvPr/>
        </p:nvSpPr>
        <p:spPr>
          <a:xfrm>
            <a:off x="3982335" y="494149"/>
            <a:ext cx="3891963" cy="954107"/>
          </a:xfrm>
          <a:prstGeom prst="rect">
            <a:avLst/>
          </a:prstGeom>
        </p:spPr>
        <p:txBody>
          <a:bodyPr wrap="none">
            <a:spAutoFit/>
          </a:bodyPr>
          <a:lstStyle/>
          <a:p>
            <a:r>
              <a:rPr lang="zh-CN" altLang="en-US" sz="2800" b="1" dirty="0" smtClean="0">
                <a:solidFill>
                  <a:srgbClr val="000000"/>
                </a:solidFill>
                <a:latin typeface="Segoe UI"/>
              </a:rPr>
              <a:t>格式转换与</a:t>
            </a:r>
            <a:r>
              <a:rPr lang="zh-CN" altLang="en-US" sz="2800" b="1" dirty="0" smtClean="0">
                <a:solidFill>
                  <a:srgbClr val="000000"/>
                </a:solidFill>
                <a:latin typeface="Segoe UI"/>
                <a:ea typeface="微软雅黑"/>
              </a:rPr>
              <a:t>数据清洗</a:t>
            </a:r>
            <a:endParaRPr lang="en-US" altLang="zh-CN" sz="2800" b="1" dirty="0" smtClean="0">
              <a:solidFill>
                <a:srgbClr val="000000"/>
              </a:solidFill>
              <a:latin typeface="Segoe UI"/>
              <a:ea typeface="微软雅黑"/>
            </a:endParaRPr>
          </a:p>
          <a:p>
            <a:r>
              <a:rPr lang="en-US" altLang="zh-CN" sz="2800" b="1" dirty="0" smtClean="0">
                <a:solidFill>
                  <a:srgbClr val="000000"/>
                </a:solidFill>
                <a:latin typeface="Segoe UI"/>
                <a:ea typeface="微软雅黑"/>
              </a:rPr>
              <a:t>Invert</a:t>
            </a:r>
            <a:r>
              <a:rPr lang="zh-CN" altLang="en-US" sz="2800" b="1" dirty="0" smtClean="0">
                <a:solidFill>
                  <a:srgbClr val="000000"/>
                </a:solidFill>
                <a:latin typeface="Segoe UI"/>
                <a:ea typeface="微软雅黑"/>
              </a:rPr>
              <a:t> </a:t>
            </a:r>
            <a:r>
              <a:rPr lang="en-US" altLang="zh-CN" sz="2800" b="1" dirty="0" smtClean="0">
                <a:solidFill>
                  <a:srgbClr val="000000"/>
                </a:solidFill>
                <a:latin typeface="Segoe UI"/>
                <a:ea typeface="微软雅黑"/>
              </a:rPr>
              <a:t>and</a:t>
            </a:r>
            <a:r>
              <a:rPr lang="zh-CN" altLang="en-US" sz="2800" b="1" dirty="0" smtClean="0">
                <a:solidFill>
                  <a:srgbClr val="000000"/>
                </a:solidFill>
                <a:latin typeface="Segoe UI"/>
                <a:ea typeface="微软雅黑"/>
              </a:rPr>
              <a:t> </a:t>
            </a:r>
            <a:r>
              <a:rPr lang="en-US" altLang="zh-CN" sz="2800" b="1" dirty="0" smtClean="0">
                <a:solidFill>
                  <a:srgbClr val="000000"/>
                </a:solidFill>
                <a:latin typeface="Segoe UI"/>
                <a:ea typeface="微软雅黑"/>
              </a:rPr>
              <a:t>Clean</a:t>
            </a:r>
            <a:r>
              <a:rPr lang="zh-CN" altLang="en-US" sz="2800" b="1" dirty="0" smtClean="0">
                <a:solidFill>
                  <a:srgbClr val="000000"/>
                </a:solidFill>
                <a:latin typeface="Segoe UI"/>
                <a:ea typeface="微软雅黑"/>
              </a:rPr>
              <a:t> </a:t>
            </a:r>
            <a:r>
              <a:rPr lang="en-US" altLang="zh-CN" sz="2800" b="1" dirty="0" smtClean="0">
                <a:solidFill>
                  <a:srgbClr val="000000"/>
                </a:solidFill>
                <a:latin typeface="Segoe UI"/>
                <a:ea typeface="微软雅黑"/>
              </a:rPr>
              <a:t>the</a:t>
            </a:r>
            <a:r>
              <a:rPr lang="zh-CN" altLang="en-US" sz="2800" b="1" dirty="0" smtClean="0">
                <a:solidFill>
                  <a:srgbClr val="000000"/>
                </a:solidFill>
                <a:latin typeface="Segoe UI"/>
                <a:ea typeface="微软雅黑"/>
              </a:rPr>
              <a:t> </a:t>
            </a:r>
            <a:r>
              <a:rPr lang="en-US" altLang="zh-CN" sz="2800" b="1" dirty="0" smtClean="0">
                <a:solidFill>
                  <a:srgbClr val="000000"/>
                </a:solidFill>
                <a:latin typeface="Segoe UI"/>
                <a:ea typeface="微软雅黑"/>
              </a:rPr>
              <a:t>Data</a:t>
            </a:r>
            <a:endParaRPr lang="zh-CN" altLang="en-US" sz="2800" b="1" dirty="0">
              <a:solidFill>
                <a:srgbClr val="000000"/>
              </a:solidFill>
              <a:latin typeface="Segoe UI"/>
              <a:ea typeface="微软雅黑"/>
            </a:endParaRPr>
          </a:p>
        </p:txBody>
      </p:sp>
    </p:spTree>
    <p:extLst>
      <p:ext uri="{BB962C8B-B14F-4D97-AF65-F5344CB8AC3E}">
        <p14:creationId xmlns:p14="http://schemas.microsoft.com/office/powerpoint/2010/main" val="1252995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
          <p:cNvSpPr>
            <a:spLocks noGrp="1"/>
          </p:cNvSpPr>
          <p:nvPr>
            <p:ph type="body" sz="quarter" idx="10"/>
          </p:nvPr>
        </p:nvSpPr>
        <p:spPr>
          <a:xfrm>
            <a:off x="-938462" y="228154"/>
            <a:ext cx="3303395" cy="389467"/>
          </a:xfrm>
        </p:spPr>
        <p:txBody>
          <a:bodyPr/>
          <a:lstStyle/>
          <a:p>
            <a:r>
              <a:rPr kumimoji="1" lang="en-US" altLang="zh-CN" dirty="0" smtClean="0"/>
              <a:t>PART</a:t>
            </a:r>
            <a:r>
              <a:rPr kumimoji="1" lang="zh-CN" altLang="en-US" dirty="0" smtClean="0"/>
              <a:t> </a:t>
            </a:r>
            <a:r>
              <a:rPr kumimoji="1" lang="en-US" altLang="zh-CN" dirty="0" smtClean="0"/>
              <a:t>ONE</a:t>
            </a:r>
            <a:r>
              <a:rPr kumimoji="1" lang="zh-CN" altLang="en-US" dirty="0" smtClean="0"/>
              <a:t> 流程分析</a:t>
            </a:r>
            <a:endParaRPr kumimoji="1" lang="zh-CN" altLang="en-US" dirty="0"/>
          </a:p>
        </p:txBody>
      </p:sp>
      <p:sp>
        <p:nvSpPr>
          <p:cNvPr id="14" name="矩形 8"/>
          <p:cNvSpPr/>
          <p:nvPr/>
        </p:nvSpPr>
        <p:spPr>
          <a:xfrm>
            <a:off x="3982335" y="494149"/>
            <a:ext cx="3891963" cy="954107"/>
          </a:xfrm>
          <a:prstGeom prst="rect">
            <a:avLst/>
          </a:prstGeom>
        </p:spPr>
        <p:txBody>
          <a:bodyPr wrap="none">
            <a:spAutoFit/>
          </a:bodyPr>
          <a:lstStyle/>
          <a:p>
            <a:r>
              <a:rPr lang="zh-CN" altLang="en-US" sz="2800" b="1" dirty="0" smtClean="0">
                <a:solidFill>
                  <a:srgbClr val="000000"/>
                </a:solidFill>
                <a:latin typeface="Segoe UI"/>
              </a:rPr>
              <a:t>格式转换与</a:t>
            </a:r>
            <a:r>
              <a:rPr lang="zh-CN" altLang="en-US" sz="2800" b="1" dirty="0" smtClean="0">
                <a:solidFill>
                  <a:srgbClr val="000000"/>
                </a:solidFill>
                <a:latin typeface="Segoe UI"/>
                <a:ea typeface="微软雅黑"/>
              </a:rPr>
              <a:t>数据清洗</a:t>
            </a:r>
            <a:endParaRPr lang="en-US" altLang="zh-CN" sz="2800" b="1" dirty="0" smtClean="0">
              <a:solidFill>
                <a:srgbClr val="000000"/>
              </a:solidFill>
              <a:latin typeface="Segoe UI"/>
              <a:ea typeface="微软雅黑"/>
            </a:endParaRPr>
          </a:p>
          <a:p>
            <a:r>
              <a:rPr lang="en-US" altLang="zh-CN" sz="2800" b="1" dirty="0" smtClean="0">
                <a:solidFill>
                  <a:srgbClr val="000000"/>
                </a:solidFill>
                <a:latin typeface="Segoe UI"/>
                <a:ea typeface="微软雅黑"/>
              </a:rPr>
              <a:t>Invert</a:t>
            </a:r>
            <a:r>
              <a:rPr lang="zh-CN" altLang="en-US" sz="2800" b="1" dirty="0" smtClean="0">
                <a:solidFill>
                  <a:srgbClr val="000000"/>
                </a:solidFill>
                <a:latin typeface="Segoe UI"/>
                <a:ea typeface="微软雅黑"/>
              </a:rPr>
              <a:t> </a:t>
            </a:r>
            <a:r>
              <a:rPr lang="en-US" altLang="zh-CN" sz="2800" b="1" dirty="0" smtClean="0">
                <a:solidFill>
                  <a:srgbClr val="000000"/>
                </a:solidFill>
                <a:latin typeface="Segoe UI"/>
                <a:ea typeface="微软雅黑"/>
              </a:rPr>
              <a:t>and</a:t>
            </a:r>
            <a:r>
              <a:rPr lang="zh-CN" altLang="en-US" sz="2800" b="1" dirty="0" smtClean="0">
                <a:solidFill>
                  <a:srgbClr val="000000"/>
                </a:solidFill>
                <a:latin typeface="Segoe UI"/>
                <a:ea typeface="微软雅黑"/>
              </a:rPr>
              <a:t> </a:t>
            </a:r>
            <a:r>
              <a:rPr lang="en-US" altLang="zh-CN" sz="2800" b="1" dirty="0" smtClean="0">
                <a:solidFill>
                  <a:srgbClr val="000000"/>
                </a:solidFill>
                <a:latin typeface="Segoe UI"/>
                <a:ea typeface="微软雅黑"/>
              </a:rPr>
              <a:t>Clean</a:t>
            </a:r>
            <a:r>
              <a:rPr lang="zh-CN" altLang="en-US" sz="2800" b="1" dirty="0" smtClean="0">
                <a:solidFill>
                  <a:srgbClr val="000000"/>
                </a:solidFill>
                <a:latin typeface="Segoe UI"/>
                <a:ea typeface="微软雅黑"/>
              </a:rPr>
              <a:t> </a:t>
            </a:r>
            <a:r>
              <a:rPr lang="en-US" altLang="zh-CN" sz="2800" b="1" dirty="0" smtClean="0">
                <a:solidFill>
                  <a:srgbClr val="000000"/>
                </a:solidFill>
                <a:latin typeface="Segoe UI"/>
                <a:ea typeface="微软雅黑"/>
              </a:rPr>
              <a:t>the</a:t>
            </a:r>
            <a:r>
              <a:rPr lang="zh-CN" altLang="en-US" sz="2800" b="1" dirty="0" smtClean="0">
                <a:solidFill>
                  <a:srgbClr val="000000"/>
                </a:solidFill>
                <a:latin typeface="Segoe UI"/>
                <a:ea typeface="微软雅黑"/>
              </a:rPr>
              <a:t> </a:t>
            </a:r>
            <a:r>
              <a:rPr lang="en-US" altLang="zh-CN" sz="2800" b="1" dirty="0" smtClean="0">
                <a:solidFill>
                  <a:srgbClr val="000000"/>
                </a:solidFill>
                <a:latin typeface="Segoe UI"/>
                <a:ea typeface="微软雅黑"/>
              </a:rPr>
              <a:t>Data</a:t>
            </a:r>
            <a:endParaRPr lang="zh-CN" altLang="en-US" sz="2800" b="1" dirty="0">
              <a:solidFill>
                <a:srgbClr val="000000"/>
              </a:solidFill>
              <a:latin typeface="Segoe UI"/>
              <a:ea typeface="微软雅黑"/>
            </a:endParaRPr>
          </a:p>
        </p:txBody>
      </p:sp>
      <p:sp>
        <p:nvSpPr>
          <p:cNvPr id="5" name="矩形 4"/>
          <p:cNvSpPr/>
          <p:nvPr/>
        </p:nvSpPr>
        <p:spPr>
          <a:xfrm>
            <a:off x="3982335" y="1559962"/>
            <a:ext cx="7027092" cy="4653582"/>
          </a:xfrm>
          <a:prstGeom prst="rect">
            <a:avLst/>
          </a:prstGeom>
        </p:spPr>
        <p:txBody>
          <a:bodyPr wrap="square">
            <a:spAutoFit/>
          </a:bodyPr>
          <a:lstStyle/>
          <a:p>
            <a:pPr marL="285750" indent="-285750">
              <a:lnSpc>
                <a:spcPct val="130000"/>
              </a:lnSpc>
              <a:buFont typeface="Arial" charset="0"/>
              <a:buChar char="•"/>
            </a:pPr>
            <a:endParaRPr lang="en-US" altLang="zh-CN" sz="2000" dirty="0" smtClean="0">
              <a:solidFill>
                <a:srgbClr val="000000">
                  <a:lumMod val="50000"/>
                  <a:lumOff val="50000"/>
                </a:srgbClr>
              </a:solidFill>
              <a:latin typeface="微软雅黑" charset="0"/>
              <a:ea typeface="微软雅黑" charset="0"/>
            </a:endParaRPr>
          </a:p>
          <a:p>
            <a:pPr marL="285750" indent="-285750">
              <a:lnSpc>
                <a:spcPct val="130000"/>
              </a:lnSpc>
              <a:buFont typeface="Arial" charset="0"/>
              <a:buChar char="•"/>
            </a:pPr>
            <a:r>
              <a:rPr lang="zh-CN" altLang="en-US" sz="2400" dirty="0" smtClean="0">
                <a:solidFill>
                  <a:srgbClr val="000000">
                    <a:lumMod val="50000"/>
                    <a:lumOff val="50000"/>
                  </a:srgbClr>
                </a:solidFill>
                <a:latin typeface="微软雅黑" charset="0"/>
                <a:ea typeface="微软雅黑" charset="0"/>
              </a:rPr>
              <a:t>数据格式转换</a:t>
            </a:r>
            <a:endParaRPr lang="en-US" altLang="zh-CN" sz="2400" dirty="0" smtClean="0">
              <a:solidFill>
                <a:srgbClr val="000000">
                  <a:lumMod val="50000"/>
                  <a:lumOff val="50000"/>
                </a:srgbClr>
              </a:solidFill>
              <a:latin typeface="微软雅黑" charset="0"/>
              <a:ea typeface="微软雅黑" charset="0"/>
            </a:endParaRPr>
          </a:p>
          <a:p>
            <a:pPr marL="742939" lvl="1" indent="-285750">
              <a:lnSpc>
                <a:spcPct val="130000"/>
              </a:lnSpc>
              <a:buFont typeface="Arial" charset="0"/>
              <a:buChar char="•"/>
            </a:pPr>
            <a:r>
              <a:rPr lang="zh-CN" altLang="en-US" sz="2000" dirty="0" smtClean="0">
                <a:solidFill>
                  <a:srgbClr val="000000">
                    <a:lumMod val="50000"/>
                    <a:lumOff val="50000"/>
                  </a:srgbClr>
                </a:solidFill>
                <a:latin typeface="微软雅黑" charset="0"/>
                <a:ea typeface="微软雅黑" charset="0"/>
              </a:rPr>
              <a:t>将原始表转换为</a:t>
            </a:r>
            <a:r>
              <a:rPr lang="en-US" altLang="zh-CN" sz="2000" dirty="0" smtClean="0">
                <a:solidFill>
                  <a:srgbClr val="000000">
                    <a:lumMod val="50000"/>
                    <a:lumOff val="50000"/>
                  </a:srgbClr>
                </a:solidFill>
                <a:latin typeface="微软雅黑" charset="0"/>
                <a:ea typeface="微软雅黑" charset="0"/>
              </a:rPr>
              <a:t>key</a:t>
            </a:r>
            <a:r>
              <a:rPr lang="zh-CN" altLang="en-US" sz="2000" dirty="0" smtClean="0">
                <a:solidFill>
                  <a:srgbClr val="000000">
                    <a:lumMod val="50000"/>
                    <a:lumOff val="50000"/>
                  </a:srgbClr>
                </a:solidFill>
                <a:latin typeface="微软雅黑" charset="0"/>
                <a:ea typeface="微软雅黑" charset="0"/>
              </a:rPr>
              <a:t>－</a:t>
            </a:r>
            <a:r>
              <a:rPr lang="en-US" altLang="zh-CN" sz="2000" dirty="0" smtClean="0">
                <a:solidFill>
                  <a:srgbClr val="000000">
                    <a:lumMod val="50000"/>
                    <a:lumOff val="50000"/>
                  </a:srgbClr>
                </a:solidFill>
                <a:latin typeface="微软雅黑" charset="0"/>
                <a:ea typeface="微软雅黑" charset="0"/>
              </a:rPr>
              <a:t>value</a:t>
            </a:r>
            <a:r>
              <a:rPr lang="zh-CN" altLang="en-US" sz="2000" dirty="0" smtClean="0">
                <a:solidFill>
                  <a:srgbClr val="000000">
                    <a:lumMod val="50000"/>
                    <a:lumOff val="50000"/>
                  </a:srgbClr>
                </a:solidFill>
                <a:latin typeface="微软雅黑" charset="0"/>
                <a:ea typeface="微软雅黑" charset="0"/>
              </a:rPr>
              <a:t>的格式，</a:t>
            </a:r>
            <a:r>
              <a:rPr lang="en-US" altLang="zh-CN" sz="2000" dirty="0" smtClean="0">
                <a:solidFill>
                  <a:srgbClr val="000000">
                    <a:lumMod val="50000"/>
                    <a:lumOff val="50000"/>
                  </a:srgbClr>
                </a:solidFill>
                <a:latin typeface="微软雅黑" charset="0"/>
                <a:ea typeface="微软雅黑" charset="0"/>
              </a:rPr>
              <a:t>key</a:t>
            </a:r>
            <a:r>
              <a:rPr lang="zh-CN" altLang="en-US" sz="2000" dirty="0" smtClean="0">
                <a:solidFill>
                  <a:srgbClr val="000000">
                    <a:lumMod val="50000"/>
                    <a:lumOff val="50000"/>
                  </a:srgbClr>
                </a:solidFill>
                <a:latin typeface="微软雅黑" charset="0"/>
                <a:ea typeface="微软雅黑" charset="0"/>
              </a:rPr>
              <a:t>为学生</a:t>
            </a:r>
            <a:r>
              <a:rPr lang="en-US" altLang="zh-CN" sz="2000" dirty="0" smtClean="0">
                <a:solidFill>
                  <a:srgbClr val="000000">
                    <a:lumMod val="50000"/>
                    <a:lumOff val="50000"/>
                  </a:srgbClr>
                </a:solidFill>
                <a:latin typeface="微软雅黑" charset="0"/>
                <a:ea typeface="微软雅黑" charset="0"/>
              </a:rPr>
              <a:t>id</a:t>
            </a:r>
            <a:r>
              <a:rPr lang="zh-CN" altLang="en-US" sz="2000" dirty="0" smtClean="0">
                <a:solidFill>
                  <a:srgbClr val="000000">
                    <a:lumMod val="50000"/>
                    <a:lumOff val="50000"/>
                  </a:srgbClr>
                </a:solidFill>
                <a:latin typeface="微软雅黑" charset="0"/>
                <a:ea typeface="微软雅黑" charset="0"/>
              </a:rPr>
              <a:t>，</a:t>
            </a:r>
            <a:r>
              <a:rPr lang="en-US" altLang="zh-CN" sz="2000" dirty="0" smtClean="0">
                <a:solidFill>
                  <a:srgbClr val="000000">
                    <a:lumMod val="50000"/>
                    <a:lumOff val="50000"/>
                  </a:srgbClr>
                </a:solidFill>
                <a:latin typeface="微软雅黑" charset="0"/>
                <a:ea typeface="微软雅黑" charset="0"/>
              </a:rPr>
              <a:t>value</a:t>
            </a:r>
            <a:r>
              <a:rPr lang="zh-CN" altLang="en-US" sz="2000" dirty="0" smtClean="0">
                <a:solidFill>
                  <a:srgbClr val="000000">
                    <a:lumMod val="50000"/>
                    <a:lumOff val="50000"/>
                  </a:srgbClr>
                </a:solidFill>
                <a:latin typeface="微软雅黑" charset="0"/>
                <a:ea typeface="微软雅黑" charset="0"/>
              </a:rPr>
              <a:t>为该学生的所有行为记录，方便以后快速的进行数据清洗和特征抽取。</a:t>
            </a:r>
            <a:endParaRPr lang="en-US" altLang="zh-CN" sz="2000" dirty="0">
              <a:solidFill>
                <a:srgbClr val="000000">
                  <a:lumMod val="50000"/>
                  <a:lumOff val="50000"/>
                </a:srgbClr>
              </a:solidFill>
              <a:latin typeface="微软雅黑" charset="0"/>
              <a:ea typeface="微软雅黑" charset="0"/>
            </a:endParaRPr>
          </a:p>
          <a:p>
            <a:pPr marL="742939" lvl="1" indent="-285750">
              <a:lnSpc>
                <a:spcPct val="130000"/>
              </a:lnSpc>
              <a:buFont typeface="Arial" charset="0"/>
              <a:buChar char="•"/>
            </a:pPr>
            <a:endParaRPr lang="en-US" altLang="zh-CN" sz="2000" dirty="0" smtClean="0">
              <a:solidFill>
                <a:srgbClr val="000000">
                  <a:lumMod val="50000"/>
                  <a:lumOff val="50000"/>
                </a:srgbClr>
              </a:solidFill>
              <a:latin typeface="微软雅黑" charset="0"/>
              <a:ea typeface="微软雅黑" charset="0"/>
            </a:endParaRPr>
          </a:p>
          <a:p>
            <a:pPr marL="285750" indent="-285750">
              <a:lnSpc>
                <a:spcPct val="130000"/>
              </a:lnSpc>
              <a:buFont typeface="Arial" charset="0"/>
              <a:buChar char="•"/>
            </a:pPr>
            <a:r>
              <a:rPr lang="zh-CN" altLang="en-US" sz="2400" dirty="0">
                <a:solidFill>
                  <a:srgbClr val="000000">
                    <a:lumMod val="50000"/>
                    <a:lumOff val="50000"/>
                  </a:srgbClr>
                </a:solidFill>
                <a:latin typeface="微软雅黑" charset="0"/>
                <a:ea typeface="微软雅黑" charset="0"/>
              </a:rPr>
              <a:t>数据清洗</a:t>
            </a:r>
            <a:endParaRPr lang="en-US" altLang="zh-CN" sz="2400" dirty="0">
              <a:solidFill>
                <a:srgbClr val="000000">
                  <a:lumMod val="50000"/>
                  <a:lumOff val="50000"/>
                </a:srgbClr>
              </a:solidFill>
              <a:latin typeface="微软雅黑" charset="0"/>
              <a:ea typeface="微软雅黑" charset="0"/>
            </a:endParaRPr>
          </a:p>
          <a:p>
            <a:pPr marL="742939" lvl="1" indent="-285750">
              <a:lnSpc>
                <a:spcPct val="130000"/>
              </a:lnSpc>
              <a:buFont typeface="Arial" charset="0"/>
              <a:buChar char="•"/>
            </a:pPr>
            <a:r>
              <a:rPr lang="zh-CN" altLang="en-US" sz="2000" dirty="0">
                <a:solidFill>
                  <a:srgbClr val="000000">
                    <a:lumMod val="50000"/>
                    <a:lumOff val="50000"/>
                  </a:srgbClr>
                </a:solidFill>
                <a:latin typeface="微软雅黑" charset="0"/>
                <a:ea typeface="微软雅黑" charset="0"/>
              </a:rPr>
              <a:t>去除掉消费表中的重复</a:t>
            </a:r>
            <a:r>
              <a:rPr lang="zh-CN" altLang="en-US" sz="2000" dirty="0" smtClean="0">
                <a:solidFill>
                  <a:srgbClr val="000000">
                    <a:lumMod val="50000"/>
                    <a:lumOff val="50000"/>
                  </a:srgbClr>
                </a:solidFill>
                <a:latin typeface="微软雅黑" charset="0"/>
                <a:ea typeface="微软雅黑" charset="0"/>
              </a:rPr>
              <a:t>条目</a:t>
            </a:r>
            <a:endParaRPr lang="en-US" altLang="zh-CN" sz="2000" dirty="0">
              <a:solidFill>
                <a:srgbClr val="000000">
                  <a:lumMod val="50000"/>
                  <a:lumOff val="50000"/>
                </a:srgbClr>
              </a:solidFill>
              <a:latin typeface="微软雅黑" charset="0"/>
              <a:ea typeface="微软雅黑" charset="0"/>
            </a:endParaRPr>
          </a:p>
          <a:p>
            <a:pPr marL="742939" lvl="1" indent="-285750">
              <a:lnSpc>
                <a:spcPct val="130000"/>
              </a:lnSpc>
              <a:buFont typeface="Arial" charset="0"/>
              <a:buChar char="•"/>
            </a:pPr>
            <a:r>
              <a:rPr lang="zh-CN" altLang="en-US" sz="2000" dirty="0">
                <a:solidFill>
                  <a:srgbClr val="000000">
                    <a:lumMod val="50000"/>
                    <a:lumOff val="50000"/>
                  </a:srgbClr>
                </a:solidFill>
                <a:latin typeface="微软雅黑" charset="0"/>
                <a:ea typeface="微软雅黑" charset="0"/>
              </a:rPr>
              <a:t>处理借阅表不规整</a:t>
            </a:r>
            <a:r>
              <a:rPr lang="zh-CN" altLang="en-US" sz="2000" dirty="0" smtClean="0">
                <a:solidFill>
                  <a:srgbClr val="000000">
                    <a:lumMod val="50000"/>
                    <a:lumOff val="50000"/>
                  </a:srgbClr>
                </a:solidFill>
                <a:latin typeface="微软雅黑" charset="0"/>
                <a:ea typeface="微软雅黑" charset="0"/>
              </a:rPr>
              <a:t>条目</a:t>
            </a:r>
            <a:endParaRPr lang="en-US" altLang="zh-CN" sz="2000" dirty="0" smtClean="0">
              <a:solidFill>
                <a:srgbClr val="000000">
                  <a:lumMod val="50000"/>
                  <a:lumOff val="50000"/>
                </a:srgbClr>
              </a:solidFill>
              <a:latin typeface="微软雅黑" charset="0"/>
              <a:ea typeface="微软雅黑" charset="0"/>
            </a:endParaRPr>
          </a:p>
          <a:p>
            <a:pPr marL="742939" lvl="1" indent="-285750">
              <a:lnSpc>
                <a:spcPct val="130000"/>
              </a:lnSpc>
              <a:buFont typeface="Arial" charset="0"/>
              <a:buChar char="•"/>
            </a:pPr>
            <a:endParaRPr lang="en-US" altLang="zh-CN" sz="2000" dirty="0">
              <a:solidFill>
                <a:srgbClr val="000000">
                  <a:lumMod val="50000"/>
                  <a:lumOff val="50000"/>
                </a:srgbClr>
              </a:solidFill>
              <a:latin typeface="微软雅黑" charset="0"/>
              <a:ea typeface="微软雅黑" charset="0"/>
            </a:endParaRPr>
          </a:p>
          <a:p>
            <a:pPr marL="742939" lvl="1" indent="-285750">
              <a:lnSpc>
                <a:spcPct val="130000"/>
              </a:lnSpc>
              <a:buFont typeface="Arial" charset="0"/>
              <a:buChar char="•"/>
            </a:pPr>
            <a:endParaRPr lang="en-US" altLang="zh-CN" sz="2000" dirty="0" smtClean="0">
              <a:solidFill>
                <a:srgbClr val="000000">
                  <a:lumMod val="50000"/>
                  <a:lumOff val="50000"/>
                </a:srgbClr>
              </a:solidFill>
              <a:latin typeface="微软雅黑" charset="0"/>
              <a:ea typeface="微软雅黑" charset="0"/>
            </a:endParaRPr>
          </a:p>
        </p:txBody>
      </p:sp>
    </p:spTree>
    <p:extLst>
      <p:ext uri="{BB962C8B-B14F-4D97-AF65-F5344CB8AC3E}">
        <p14:creationId xmlns:p14="http://schemas.microsoft.com/office/powerpoint/2010/main" val="1145415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solidFill>
                  <a:srgbClr val="000000"/>
                </a:solidFill>
                <a:latin typeface="Segoe UI"/>
                <a:ea typeface="微软雅黑"/>
              </a:rPr>
              <a:t>Data</a:t>
            </a:r>
            <a:r>
              <a:rPr lang="zh-CN" altLang="en-US" dirty="0" smtClean="0">
                <a:solidFill>
                  <a:srgbClr val="000000"/>
                </a:solidFill>
                <a:latin typeface="Segoe UI"/>
                <a:ea typeface="微软雅黑"/>
              </a:rPr>
              <a:t> </a:t>
            </a:r>
            <a:r>
              <a:rPr lang="en-US" altLang="zh-CN" dirty="0" smtClean="0">
                <a:solidFill>
                  <a:srgbClr val="000000"/>
                </a:solidFill>
                <a:latin typeface="Segoe UI"/>
                <a:ea typeface="微软雅黑"/>
              </a:rPr>
              <a:t>Castle</a:t>
            </a:r>
            <a:r>
              <a:rPr lang="zh-CN" altLang="en-US" dirty="0" smtClean="0">
                <a:solidFill>
                  <a:srgbClr val="000000"/>
                </a:solidFill>
                <a:latin typeface="Segoe UI"/>
                <a:ea typeface="微软雅黑"/>
              </a:rPr>
              <a:t> </a:t>
            </a:r>
            <a:r>
              <a:rPr lang="en-US" altLang="zh-CN" dirty="0" smtClean="0">
                <a:solidFill>
                  <a:srgbClr val="000000"/>
                </a:solidFill>
                <a:latin typeface="Segoe UI"/>
                <a:ea typeface="微软雅黑"/>
              </a:rPr>
              <a:t>Competition</a:t>
            </a:r>
            <a:r>
              <a:rPr lang="zh-CN" altLang="en-US" dirty="0" smtClean="0">
                <a:solidFill>
                  <a:srgbClr val="000000"/>
                </a:solidFill>
                <a:latin typeface="Segoe UI"/>
                <a:ea typeface="微软雅黑"/>
              </a:rPr>
              <a:t> </a:t>
            </a:r>
            <a:endParaRPr lang="zh-CN" altLang="en-US" dirty="0">
              <a:solidFill>
                <a:srgbClr val="000000"/>
              </a:solidFill>
              <a:latin typeface="Segoe UI"/>
              <a:ea typeface="微软雅黑"/>
            </a:endParaRPr>
          </a:p>
        </p:txBody>
      </p:sp>
      <p:sp>
        <p:nvSpPr>
          <p:cNvPr id="3" name="文本占位符 2"/>
          <p:cNvSpPr>
            <a:spLocks noGrp="1"/>
          </p:cNvSpPr>
          <p:nvPr>
            <p:ph type="body" sz="quarter" idx="11"/>
          </p:nvPr>
        </p:nvSpPr>
        <p:spPr/>
        <p:txBody>
          <a:bodyPr/>
          <a:lstStyle/>
          <a:p>
            <a:r>
              <a:rPr kumimoji="1" lang="zh-CN" altLang="en-US" dirty="0" smtClean="0"/>
              <a:t>特征提取</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a:t>PART</a:t>
            </a:r>
            <a:r>
              <a:rPr kumimoji="1" lang="zh-CN" altLang="en-US" dirty="0"/>
              <a:t> </a:t>
            </a:r>
            <a:r>
              <a:rPr kumimoji="1" lang="en-US" altLang="zh-CN" dirty="0"/>
              <a:t>TWO</a:t>
            </a:r>
            <a:endParaRPr kumimoji="1" lang="zh-CN" altLang="en-US" dirty="0"/>
          </a:p>
        </p:txBody>
      </p:sp>
      <p:sp>
        <p:nvSpPr>
          <p:cNvPr id="7" name="矩形 6"/>
          <p:cNvSpPr/>
          <p:nvPr/>
        </p:nvSpPr>
        <p:spPr>
          <a:xfrm>
            <a:off x="4889820" y="4381146"/>
            <a:ext cx="2412367" cy="113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Tree>
    <p:extLst>
      <p:ext uri="{BB962C8B-B14F-4D97-AF65-F5344CB8AC3E}">
        <p14:creationId xmlns:p14="http://schemas.microsoft.com/office/powerpoint/2010/main" val="467152258"/>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模板页面">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3723</TotalTime>
  <Words>3176</Words>
  <Application>Microsoft Macintosh PowerPoint</Application>
  <PresentationFormat>Widescreen</PresentationFormat>
  <Paragraphs>514</Paragraphs>
  <Slides>38</Slides>
  <Notes>26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38</vt:i4>
      </vt:variant>
    </vt:vector>
  </HeadingPairs>
  <TitlesOfParts>
    <vt:vector size="49" baseType="lpstr">
      <vt:lpstr>Cambria Math</vt:lpstr>
      <vt:lpstr>Century Gothic</vt:lpstr>
      <vt:lpstr>DengXian</vt:lpstr>
      <vt:lpstr>Microsoft YaHei</vt:lpstr>
      <vt:lpstr>Segoe UI</vt:lpstr>
      <vt:lpstr>Segoe UI Light</vt:lpstr>
      <vt:lpstr>宋体</vt:lpstr>
      <vt:lpstr>微软雅黑</vt:lpstr>
      <vt:lpstr>Arial</vt:lpstr>
      <vt:lpstr>模板页面</vt:lpstr>
      <vt:lpstr>OfficePLUS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刘振东</cp:lastModifiedBy>
  <cp:revision>251</cp:revision>
  <cp:lastPrinted>2017-03-03T03:06:52Z</cp:lastPrinted>
  <dcterms:created xsi:type="dcterms:W3CDTF">2015-08-18T02:51:41Z</dcterms:created>
  <dcterms:modified xsi:type="dcterms:W3CDTF">2017-03-03T04:26:56Z</dcterms:modified>
  <cp:category/>
</cp:coreProperties>
</file>