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/>
  <p:notesSz cx="6858000" cy="9144000"/>
  <p:embeddedFontLst>
    <p:embeddedFont>
      <p:font typeface="Roboto Slab" charset="0"/>
      <p:regular r:id="rId37"/>
      <p:bold r:id="rId38"/>
    </p:embeddedFont>
    <p:embeddedFont>
      <p:font typeface="Source Sans Pro SemiBold" charset="0"/>
      <p:regular r:id="rId39"/>
      <p:bold r:id="rId40"/>
      <p:italic r:id="rId41"/>
      <p:boldItalic r:id="rId42"/>
      <p:bold r:id="rId43"/>
      <p:boldItalic r:id="rId44"/>
    </p:embeddedFont>
    <p:embeddedFont>
      <p:font typeface="Source Sans Pro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8DFD149-87DA-4F12-9E45-D1CB62CEE33A}" styleName="Table_0">
    <a:wholeTbl>
      <a:tcTxStyle>
        <a:srgbClr val="000000"/>
        <a:latin typeface="Arial"/>
        <a:ea typeface="Arial"/>
        <a:cs typeface="Arial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font" Target="fonts/font12.fntdata"/><Relationship Id="rId47" Type="http://schemas.openxmlformats.org/officeDocument/2006/relationships/font" Target="fonts/font11.fntdata"/><Relationship Id="rId46" Type="http://schemas.openxmlformats.org/officeDocument/2006/relationships/font" Target="fonts/font10.fntdata"/><Relationship Id="rId45" Type="http://schemas.openxmlformats.org/officeDocument/2006/relationships/font" Target="fonts/font9.fntdata"/><Relationship Id="rId44" Type="http://schemas.openxmlformats.org/officeDocument/2006/relationships/font" Target="fonts/font8.fntdata"/><Relationship Id="rId43" Type="http://schemas.openxmlformats.org/officeDocument/2006/relationships/font" Target="fonts/font7.fntdata"/><Relationship Id="rId42" Type="http://schemas.openxmlformats.org/officeDocument/2006/relationships/font" Target="fonts/font6.fntdata"/><Relationship Id="rId41" Type="http://schemas.openxmlformats.org/officeDocument/2006/relationships/font" Target="fonts/font5.fntdata"/><Relationship Id="rId40" Type="http://schemas.openxmlformats.org/officeDocument/2006/relationships/font" Target="fonts/font4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3.fntdata"/><Relationship Id="rId38" Type="http://schemas.openxmlformats.org/officeDocument/2006/relationships/font" Target="fonts/font2.fntdata"/><Relationship Id="rId37" Type="http://schemas.openxmlformats.org/officeDocument/2006/relationships/font" Target="fonts/font1.fntdata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c664d561b_0_1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8c664d561b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c664d561b_0_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8c664d561b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65" name="Google Shape;165;p41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c664d561b_0_2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8c664d561b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c189f171a_0_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8c189f171a_0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c189f171a_0_1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8c189f171a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189f171a_0_2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8c189f171a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c189f171a_0_3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8c189f171a_0_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da151e636_0_9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8da151e636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5ab60129_3_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8c5ab60129_3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c6536b67b_0_6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8c6536b67b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c6536b67b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2" name="Google Shape;292;g8c6536b67b_0_14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c6536b67b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9" name="Google Shape;309;g8c6536b67b_0_21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c6536b67b_0_17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0" name="Google Shape;350;g8c6536b67b_0_172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3" name="Google Shape;393;p8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1" name="Google Shape;401;p9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9" name="Google Shape;409;p1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8da151e636_0_9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g8da151e636_0_9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8c69e66c0a_0_9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g8c69e66c0a_0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c664d561b_0_5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g8c664d561b_0_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da151e636_0_32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8da151e636_0_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da151e636_0_2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8da151e636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da151e636_0_81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8da151e636_0_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c5ab60129_1_2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8c5ab60129_1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0"/>
          <p:cNvSpPr txBox="1"/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5" name="Google Shape;65;p40"/>
          <p:cNvSpPr txBox="1"/>
          <p:nvPr>
            <p:ph type="sldNum" idx="12"/>
          </p:nvPr>
        </p:nvSpPr>
        <p:spPr>
          <a:xfrm>
            <a:off x="-92" y="6333125"/>
            <a:ext cx="91440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1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3" name="Google Shape;13;p31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4" name="Google Shape;14;p3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5" name="Google Shape;15;p31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6" name="Google Shape;16;p31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7" name="Google Shape;17;p31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8" name="Google Shape;18;p31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9" name="Google Shape;19;p31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0" name="Google Shape;20;p31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1" name="Google Shape;21;p31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2" name="Google Shape;22;p31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3" name="Google Shape;23;p31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4" name="Google Shape;24;p31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5" name="Google Shape;25;p31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6" name="Google Shape;26;p31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7" name="Google Shape;27;p31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/>
        </p:txBody>
      </p:sp>
      <p:sp>
        <p:nvSpPr>
          <p:cNvPr id="30" name="Google Shape;30;p34"/>
          <p:cNvSpPr txBox="1"/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35" descr="connections-05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rot="10800000" flipH="1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35"/>
          <p:cNvSpPr txBox="1"/>
          <p:nvPr>
            <p:ph type="body" idx="1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sz="3600" i="1"/>
            </a:lvl1pPr>
            <a:lvl2pPr marL="914400" lvl="1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2pPr>
            <a:lvl3pPr marL="1371600" lvl="2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sz="3600" i="1"/>
            </a:lvl3pPr>
            <a:lvl4pPr marL="1828800" lvl="3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4pPr>
            <a:lvl5pPr marL="2286000" lvl="4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5pPr>
            <a:lvl6pPr marL="2743200" lvl="5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6pPr>
            <a:lvl7pPr marL="3200400" lvl="6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7pPr>
            <a:lvl8pPr marL="3657600" lvl="7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8pPr>
            <a:lvl9pPr marL="4114800" lvl="8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9pPr>
          </a:lstStyle>
          <a:p/>
        </p:txBody>
      </p:sp>
      <p:grpSp>
        <p:nvGrpSpPr>
          <p:cNvPr id="34" name="Google Shape;34;p35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5" name="Google Shape;35;p35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 panose="020B0604020202090204"/>
                <a:buNone/>
              </a:pPr>
              <a:r>
                <a:rPr lang="en-GB" sz="6000" b="1" i="0" u="none" strike="noStrike" cap="none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6" name="Google Shape;36;p35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7" name="Google Shape;37;p35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cxnSp>
        <p:nvCxnSpPr>
          <p:cNvPr id="38" name="Google Shape;38;p35"/>
          <p:cNvCxnSpPr>
            <a:endCxn id="36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39;p35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Google Shape;40;p35"/>
          <p:cNvCxnSpPr/>
          <p:nvPr/>
        </p:nvCxnSpPr>
        <p:spPr>
          <a:xfrm rot="10800000" flipH="1">
            <a:off x="4749075" y="753125"/>
            <a:ext cx="951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35"/>
          <p:cNvSpPr txBox="1"/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36"/>
          <p:cNvSpPr txBox="1"/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52" name="Google Shape;52;p32"/>
          <p:cNvSpPr txBox="1"/>
          <p:nvPr>
            <p:ph type="body" idx="2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53" name="Google Shape;53;p32"/>
          <p:cNvSpPr txBox="1"/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type="body" idx="1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7" name="Google Shape;57;p37"/>
          <p:cNvSpPr txBox="1"/>
          <p:nvPr>
            <p:ph type="body" idx="2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8" name="Google Shape;58;p37"/>
          <p:cNvSpPr txBox="1"/>
          <p:nvPr>
            <p:ph type="body" idx="3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9" name="Google Shape;59;p37"/>
          <p:cNvSpPr txBox="1"/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9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823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2" name="Google Shape;62;p39"/>
          <p:cNvSpPr txBox="1"/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/>
          <a:stretch>
            <a:fillRect/>
          </a:stretch>
        </a:blip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/>
          <p:nvPr/>
        </p:nvSpPr>
        <p:spPr>
          <a:xfrm>
            <a:off x="5865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1" name="Google Shape;71;p3"/>
          <p:cNvSpPr txBox="1"/>
          <p:nvPr>
            <p:ph type="ctrTitle" idx="4294967295"/>
          </p:nvPr>
        </p:nvSpPr>
        <p:spPr>
          <a:xfrm>
            <a:off x="1637500" y="587125"/>
            <a:ext cx="56421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</a:pPr>
            <a:r>
              <a:rPr lang="en-GB"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Hello!</a:t>
            </a:r>
            <a:endParaRPr sz="6000" b="1" i="0" u="none" strike="noStrike" cap="none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2" name="Google Shape;72;p3"/>
          <p:cNvSpPr txBox="1"/>
          <p:nvPr>
            <p:ph type="subTitle" idx="4294967295"/>
          </p:nvPr>
        </p:nvSpPr>
        <p:spPr>
          <a:xfrm>
            <a:off x="1637500" y="1881750"/>
            <a:ext cx="56421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None/>
            </a:pPr>
            <a:r>
              <a:rPr lang="en-GB" sz="3600" b="1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BAN 675 Class</a:t>
            </a:r>
            <a:endParaRPr sz="3600" b="1" i="0" u="none" strike="noStrike" cap="non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3"/>
          <p:cNvSpPr txBox="1"/>
          <p:nvPr>
            <p:ph type="body" idx="4294967295"/>
          </p:nvPr>
        </p:nvSpPr>
        <p:spPr>
          <a:xfrm>
            <a:off x="1637500" y="2981075"/>
            <a:ext cx="3453300" cy="3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GB" sz="2600"/>
              <a:t>We are Team 6</a:t>
            </a:r>
            <a:endParaRPr sz="26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26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GB" sz="2600"/>
              <a:t>You can find us at:</a:t>
            </a:r>
            <a:endParaRPr sz="26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GB" sz="2300"/>
              <a:t>@Guojun W</a:t>
            </a:r>
            <a:endParaRPr sz="23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GB" sz="2300"/>
              <a:t>@Ying H</a:t>
            </a:r>
            <a:endParaRPr sz="23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GB" sz="2300"/>
              <a:t>@ChinWang L</a:t>
            </a:r>
            <a:endParaRPr sz="23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GB" sz="2300"/>
              <a:t>@YinJia L</a:t>
            </a:r>
            <a:endParaRPr sz="2300"/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969309" y="3519586"/>
            <a:ext cx="1613400" cy="16134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75" name="Google Shape;75;p3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3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" name="Google Shape;77;p3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3"/>
          <p:cNvSpPr txBox="1"/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c664d561b_0_10"/>
          <p:cNvSpPr txBox="1"/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50" name="Google Shape;150;g8c664d561b_0_10"/>
          <p:cNvSpPr txBox="1"/>
          <p:nvPr/>
        </p:nvSpPr>
        <p:spPr>
          <a:xfrm>
            <a:off x="63150" y="2150900"/>
            <a:ext cx="9017700" cy="7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90204"/>
              <a:buNone/>
            </a:pPr>
            <a:r>
              <a:rPr lang="en-GB" sz="2000" b="1" i="0" u="none" strike="noStrike" cap="none">
                <a:solidFill>
                  <a:srgbClr val="5AB1C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20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most common words are…….</a:t>
            </a:r>
            <a:endParaRPr sz="2000" b="1" i="0" u="none" strike="noStrike" cap="non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90204"/>
              <a:buNone/>
            </a:pPr>
            <a:endParaRPr sz="1600" b="0" i="0" u="none" strike="noStrike" cap="none">
              <a:solidFill>
                <a:srgbClr val="0091EA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pic>
        <p:nvPicPr>
          <p:cNvPr id="151" name="Google Shape;151;g8c664d561b_0_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48857" y="3481888"/>
            <a:ext cx="3163815" cy="2775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8c664d561b_0_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072409" y="3495133"/>
            <a:ext cx="5064614" cy="2941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c664d561b_0_0"/>
          <p:cNvSpPr txBox="1"/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58" name="Google Shape;158;g8c664d561b_0_0"/>
          <p:cNvSpPr txBox="1"/>
          <p:nvPr/>
        </p:nvSpPr>
        <p:spPr>
          <a:xfrm>
            <a:off x="126225" y="2150900"/>
            <a:ext cx="9017700" cy="7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90204"/>
              <a:buNone/>
            </a:pPr>
            <a:r>
              <a:rPr lang="en-GB" sz="2000" b="1" i="0" u="none" strike="noStrike" cap="none">
                <a:solidFill>
                  <a:srgbClr val="5AB1C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20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British Airways, United Airlines, Air Canada Rouge </a:t>
            </a:r>
            <a:endParaRPr sz="2000" b="1" i="0" u="none" strike="noStrike" cap="non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90204"/>
              <a:buNone/>
            </a:pPr>
            <a:r>
              <a:rPr lang="en-GB" sz="1600" b="0" i="0" u="none" strike="noStrike" cap="none">
                <a:solidFill>
                  <a:srgbClr val="0091E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Have the the </a:t>
            </a:r>
            <a:r>
              <a:rPr lang="en-GB" sz="20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Greatest </a:t>
            </a:r>
            <a:r>
              <a:rPr lang="en-GB" sz="1600" b="0" i="0" u="none" strike="noStrike" cap="none">
                <a:solidFill>
                  <a:srgbClr val="0091E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number of reviews</a:t>
            </a:r>
            <a:endParaRPr sz="1600" b="0" i="0" u="none" strike="noStrike" cap="none">
              <a:solidFill>
                <a:srgbClr val="0091EA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pic>
        <p:nvPicPr>
          <p:cNvPr id="159" name="Google Shape;159;g8c664d561b_0_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36899" y="3365000"/>
            <a:ext cx="3614714" cy="267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8c664d561b_0_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17439" y="3421759"/>
            <a:ext cx="5135036" cy="260774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8c664d561b_0_0"/>
          <p:cNvSpPr/>
          <p:nvPr/>
        </p:nvSpPr>
        <p:spPr>
          <a:xfrm>
            <a:off x="219450" y="3840475"/>
            <a:ext cx="3334200" cy="6426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62" name="Google Shape;162;g8c664d561b_0_0"/>
          <p:cNvSpPr/>
          <p:nvPr/>
        </p:nvSpPr>
        <p:spPr>
          <a:xfrm>
            <a:off x="4139175" y="5014525"/>
            <a:ext cx="4675500" cy="7731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1"/>
          <p:cNvSpPr txBox="1"/>
          <p:nvPr>
            <p:ph type="ctrTitle"/>
          </p:nvPr>
        </p:nvSpPr>
        <p:spPr>
          <a:xfrm>
            <a:off x="1264486" y="1360350"/>
            <a:ext cx="7064392" cy="32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</a:pPr>
            <a:r>
              <a:rPr lang="en-GB" sz="3200"/>
              <a:t>Dataset will be used for analysis:</a:t>
            </a:r>
            <a:br>
              <a:rPr lang="en-GB" sz="3200"/>
            </a:br>
            <a:br>
              <a:rPr lang="en-GB" sz="3200"/>
            </a:br>
            <a:br>
              <a:rPr lang="en-GB" sz="3200"/>
            </a:br>
            <a:r>
              <a:rPr lang="en-GB" sz="1400">
                <a:solidFill>
                  <a:schemeClr val="accent1"/>
                </a:solidFill>
              </a:rPr>
              <a:t>Companies:</a:t>
            </a:r>
            <a:br>
              <a:rPr lang="en-GB" sz="1400"/>
            </a:br>
            <a:r>
              <a:rPr lang="en-GB" sz="1400">
                <a:solidFill>
                  <a:schemeClr val="dk1"/>
                </a:solidFill>
              </a:rPr>
              <a:t>1. Air-Canada-rouge</a:t>
            </a:r>
            <a:br>
              <a:rPr lang="en-GB" sz="1400">
                <a:solidFill>
                  <a:schemeClr val="dk1"/>
                </a:solidFill>
              </a:rPr>
            </a:br>
            <a:r>
              <a:rPr lang="en-GB" sz="1400">
                <a:solidFill>
                  <a:schemeClr val="dk1"/>
                </a:solidFill>
              </a:rPr>
              <a:t>2. British-airways</a:t>
            </a:r>
            <a:br>
              <a:rPr lang="en-GB" sz="1400">
                <a:solidFill>
                  <a:schemeClr val="dk1"/>
                </a:solidFill>
              </a:rPr>
            </a:br>
            <a:r>
              <a:rPr lang="en-GB" sz="1400">
                <a:solidFill>
                  <a:schemeClr val="dk1"/>
                </a:solidFill>
              </a:rPr>
              <a:t>3. United-airlines</a:t>
            </a:r>
            <a:br>
              <a:rPr lang="en-GB" sz="1400">
                <a:solidFill>
                  <a:schemeClr val="dk1"/>
                </a:solidFill>
              </a:rPr>
            </a:br>
            <a:br>
              <a:rPr lang="en-GB" sz="1400">
                <a:solidFill>
                  <a:schemeClr val="dk1"/>
                </a:solidFill>
              </a:rPr>
            </a:br>
            <a:r>
              <a:rPr lang="en-GB" sz="1400">
                <a:solidFill>
                  <a:schemeClr val="accent1"/>
                </a:solidFill>
              </a:rPr>
              <a:t>Attributes:</a:t>
            </a:r>
            <a:br>
              <a:rPr lang="en-GB" sz="1400">
                <a:solidFill>
                  <a:schemeClr val="dk1"/>
                </a:solidFill>
              </a:rPr>
            </a:br>
            <a:r>
              <a:rPr lang="en-GB" sz="1400">
                <a:solidFill>
                  <a:schemeClr val="dk1"/>
                </a:solidFill>
              </a:rPr>
              <a:t>1. Airline name</a:t>
            </a:r>
            <a:br>
              <a:rPr lang="en-GB" sz="1400">
                <a:solidFill>
                  <a:schemeClr val="dk1"/>
                </a:solidFill>
              </a:rPr>
            </a:br>
            <a:r>
              <a:rPr lang="en-GB" sz="1400">
                <a:solidFill>
                  <a:schemeClr val="dk1"/>
                </a:solidFill>
              </a:rPr>
              <a:t>2. Content</a:t>
            </a:r>
            <a:br>
              <a:rPr lang="en-GB" sz="1400">
                <a:solidFill>
                  <a:schemeClr val="dk1"/>
                </a:solidFill>
              </a:rPr>
            </a:br>
            <a:r>
              <a:rPr lang="en-GB" sz="1400">
                <a:solidFill>
                  <a:schemeClr val="dk1"/>
                </a:solidFill>
              </a:rPr>
              <a:t>3. Recommended</a:t>
            </a:r>
            <a:br>
              <a:rPr lang="en-GB" sz="1800">
                <a:solidFill>
                  <a:schemeClr val="dk1"/>
                </a:solidFill>
              </a:rPr>
            </a:br>
            <a:br>
              <a:rPr lang="en-GB" sz="1800">
                <a:solidFill>
                  <a:schemeClr val="dk1"/>
                </a:solidFill>
              </a:rPr>
            </a:br>
            <a:br>
              <a:rPr lang="en-GB" sz="1800">
                <a:solidFill>
                  <a:schemeClr val="dk1"/>
                </a:solidFill>
              </a:rPr>
            </a:br>
            <a:br>
              <a:rPr lang="en-GB" sz="1800">
                <a:solidFill>
                  <a:schemeClr val="dk1"/>
                </a:solidFill>
              </a:rPr>
            </a:br>
            <a:br>
              <a:rPr lang="en-GB" sz="3200"/>
            </a:br>
            <a:br>
              <a:rPr lang="en-GB"/>
            </a:br>
            <a:endParaRPr lang="en-GB"/>
          </a:p>
        </p:txBody>
      </p:sp>
      <p:pic>
        <p:nvPicPr>
          <p:cNvPr id="168" name="Google Shape;168;p41"/>
          <p:cNvPicPr preferRelativeResize="0"/>
          <p:nvPr/>
        </p:nvPicPr>
        <p:blipFill rotWithShape="1">
          <a:blip r:embed="rId1"/>
          <a:srcRect t="669" r="10485"/>
          <a:stretch>
            <a:fillRect/>
          </a:stretch>
        </p:blipFill>
        <p:spPr>
          <a:xfrm>
            <a:off x="3104622" y="2406072"/>
            <a:ext cx="5489815" cy="303348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c664d561b_0_21"/>
          <p:cNvSpPr txBox="1"/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74" name="Google Shape;174;g8c664d561b_0_21"/>
          <p:cNvSpPr txBox="1"/>
          <p:nvPr>
            <p:ph type="body" idx="4294967295"/>
          </p:nvPr>
        </p:nvSpPr>
        <p:spPr>
          <a:xfrm>
            <a:off x="1194588" y="3832347"/>
            <a:ext cx="7299900" cy="18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Source Sans Pro SemiBold"/>
              <a:buChar char="◎"/>
            </a:pPr>
            <a:r>
              <a:rPr lang="en-GB" sz="2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Filter out adjective and adverb from the reviews </a:t>
            </a:r>
            <a:endParaRPr sz="22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Source Sans Pro SemiBold"/>
              <a:buChar char="◎"/>
            </a:pPr>
            <a:r>
              <a:rPr lang="en-GB" sz="2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Segment the data into different airlines </a:t>
            </a:r>
            <a:endParaRPr sz="22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Source Sans Pro SemiBold"/>
              <a:buChar char="◎"/>
            </a:pPr>
            <a:r>
              <a:rPr lang="en-GB" sz="2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Generate word cloud based on pos/neg reviews</a:t>
            </a:r>
            <a:endParaRPr sz="22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Source Sans Pro SemiBold"/>
              <a:buChar char="◎"/>
            </a:pPr>
            <a:r>
              <a:rPr lang="en-GB" sz="2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Making hypothesis on passenger’s concern </a:t>
            </a:r>
            <a:endParaRPr sz="22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pic>
        <p:nvPicPr>
          <p:cNvPr id="175" name="Google Shape;175;g8c664d561b_0_2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38563" y="2390375"/>
            <a:ext cx="7954725" cy="11047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</p:pic>
      <p:sp>
        <p:nvSpPr>
          <p:cNvPr id="176" name="Google Shape;176;g8c664d561b_0_21"/>
          <p:cNvSpPr txBox="1"/>
          <p:nvPr>
            <p:ph type="ctrTitle" idx="4294967295"/>
          </p:nvPr>
        </p:nvSpPr>
        <p:spPr>
          <a:xfrm>
            <a:off x="2009925" y="243000"/>
            <a:ext cx="46281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</a:pPr>
            <a:r>
              <a:rPr lang="en-GB" sz="44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Word Cloud</a:t>
            </a:r>
            <a:endParaRPr sz="4400" b="1" i="0" u="none" strike="noStrike" cap="none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7" name="Google Shape;177;g8c664d561b_0_21"/>
          <p:cNvSpPr txBox="1"/>
          <p:nvPr/>
        </p:nvSpPr>
        <p:spPr>
          <a:xfrm>
            <a:off x="2379300" y="1232675"/>
            <a:ext cx="43854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3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Highlight some  trending terms among the whole set of data </a:t>
            </a:r>
            <a:endParaRPr sz="1300" b="0" i="0" u="none" strike="noStrike" cap="non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3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3 airlines with both positive and negative reviews </a:t>
            </a:r>
            <a:endParaRPr sz="13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c189f171a_0_3"/>
          <p:cNvSpPr txBox="1"/>
          <p:nvPr>
            <p:ph type="title"/>
          </p:nvPr>
        </p:nvSpPr>
        <p:spPr>
          <a:xfrm>
            <a:off x="2527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 sz="4500" b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Negative</a:t>
            </a:r>
            <a:r>
              <a:rPr lang="en-GB" sz="2800" b="1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2100" b="1">
                <a:latin typeface="Source Sans Pro"/>
                <a:ea typeface="Source Sans Pro"/>
                <a:cs typeface="Source Sans Pro"/>
                <a:sym typeface="Source Sans Pro"/>
              </a:rPr>
              <a:t>Reviews of All Airlines</a:t>
            </a:r>
            <a:endParaRPr sz="21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3" name="Google Shape;183;g8c189f171a_0_3"/>
          <p:cNvSpPr txBox="1"/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84" name="Google Shape;184;g8c189f171a_0_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05124" y="1600199"/>
            <a:ext cx="6213700" cy="476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c189f171a_0_11"/>
          <p:cNvSpPr txBox="1"/>
          <p:nvPr>
            <p:ph type="title"/>
          </p:nvPr>
        </p:nvSpPr>
        <p:spPr>
          <a:xfrm>
            <a:off x="252750" y="6394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 sz="4500" b="1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Positive</a:t>
            </a:r>
            <a:r>
              <a:rPr lang="en-GB" sz="2800" b="1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2100" b="1">
                <a:latin typeface="Source Sans Pro"/>
                <a:ea typeface="Source Sans Pro"/>
                <a:cs typeface="Source Sans Pro"/>
                <a:sym typeface="Source Sans Pro"/>
              </a:rPr>
              <a:t>Reviews of All Airlines</a:t>
            </a:r>
            <a:endParaRPr sz="2100"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8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0" name="Google Shape;190;g8c189f171a_0_11"/>
          <p:cNvSpPr txBox="1"/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91" name="Google Shape;191;g8c189f171a_0_1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05149" y="1365424"/>
            <a:ext cx="6474656" cy="4967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bevel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c189f171a_0_27"/>
          <p:cNvSpPr txBox="1"/>
          <p:nvPr>
            <p:ph type="title"/>
          </p:nvPr>
        </p:nvSpPr>
        <p:spPr>
          <a:xfrm>
            <a:off x="-40104" y="13501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 sz="4500" b="1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Positive</a:t>
            </a:r>
            <a:r>
              <a:rPr lang="en-GB" sz="2800" b="1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2100" b="1">
                <a:latin typeface="Source Sans Pro"/>
                <a:ea typeface="Source Sans Pro"/>
                <a:cs typeface="Source Sans Pro"/>
                <a:sym typeface="Source Sans Pro"/>
              </a:rPr>
              <a:t>Reviews</a:t>
            </a:r>
            <a:r>
              <a:rPr lang="en-GB" sz="2800" b="1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28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7" name="Google Shape;197;g8c189f171a_0_27"/>
          <p:cNvSpPr txBox="1"/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98" name="Google Shape;198;g8c189f171a_0_2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8128" y="1102800"/>
            <a:ext cx="2999275" cy="260600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</p:pic>
      <p:pic>
        <p:nvPicPr>
          <p:cNvPr id="199" name="Google Shape;199;g8c189f171a_0_2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83400" y="1102798"/>
            <a:ext cx="2999275" cy="2606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</p:pic>
      <p:pic>
        <p:nvPicPr>
          <p:cNvPr id="200" name="Google Shape;200;g8c189f171a_0_2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082675" y="1102812"/>
            <a:ext cx="2999275" cy="260598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</p:pic>
      <p:sp>
        <p:nvSpPr>
          <p:cNvPr id="201" name="Google Shape;201;g8c189f171a_0_27"/>
          <p:cNvSpPr txBox="1"/>
          <p:nvPr/>
        </p:nvSpPr>
        <p:spPr>
          <a:xfrm>
            <a:off x="571500" y="4121600"/>
            <a:ext cx="2184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GB" sz="18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United Airline </a:t>
            </a:r>
            <a:endParaRPr sz="1800" b="1" i="0" u="none" strike="noStrike" cap="non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2" name="Google Shape;202;g8c189f171a_0_27"/>
          <p:cNvSpPr txBox="1"/>
          <p:nvPr/>
        </p:nvSpPr>
        <p:spPr>
          <a:xfrm>
            <a:off x="3354150" y="4121600"/>
            <a:ext cx="2184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GB" sz="1800" b="1" i="0" u="none" strike="noStrike" cap="none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British Airways</a:t>
            </a:r>
            <a:endParaRPr sz="1800" b="1" i="0" u="none" strike="noStrike" cap="none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3" name="Google Shape;203;g8c189f171a_0_27"/>
          <p:cNvSpPr txBox="1"/>
          <p:nvPr/>
        </p:nvSpPr>
        <p:spPr>
          <a:xfrm>
            <a:off x="7898950" y="4816925"/>
            <a:ext cx="7347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4" name="Google Shape;204;g8c189f171a_0_27"/>
          <p:cNvSpPr txBox="1"/>
          <p:nvPr/>
        </p:nvSpPr>
        <p:spPr>
          <a:xfrm>
            <a:off x="6068875" y="4121600"/>
            <a:ext cx="28098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GB" sz="1800" b="1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Air Canada Rouge</a:t>
            </a:r>
            <a:endParaRPr sz="1800" b="1" i="0" u="none" strike="noStrike" cap="none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5" name="Google Shape;205;g8c189f171a_0_27"/>
          <p:cNvSpPr txBox="1"/>
          <p:nvPr/>
        </p:nvSpPr>
        <p:spPr>
          <a:xfrm>
            <a:off x="458550" y="4469950"/>
            <a:ext cx="2999400" cy="2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600"/>
              <a:buFont typeface="Source Sans Pro"/>
              <a:buChar char="●"/>
            </a:pPr>
            <a:r>
              <a:rPr lang="en-GB" sz="1600" b="0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Friendly </a:t>
            </a:r>
            <a:endParaRPr sz="1600" b="0" i="0" u="none" strike="noStrike" cap="non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600"/>
              <a:buFont typeface="Source Sans Pro"/>
              <a:buChar char="●"/>
            </a:pPr>
            <a:r>
              <a:rPr lang="en-GB" sz="1600" b="0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Clean </a:t>
            </a:r>
            <a:endParaRPr sz="1600" b="0" i="0" u="none" strike="noStrike" cap="non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600"/>
              <a:buFont typeface="Source Sans Pro"/>
              <a:buChar char="●"/>
            </a:pPr>
            <a:r>
              <a:rPr lang="en-GB" sz="1600" b="0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Great </a:t>
            </a:r>
            <a:endParaRPr sz="1600" b="0" i="0" u="none" strike="noStrike" cap="non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600"/>
              <a:buFont typeface="Source Sans Pro"/>
              <a:buChar char="●"/>
            </a:pPr>
            <a:r>
              <a:rPr lang="en-GB" sz="1600" b="0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Comfortable </a:t>
            </a:r>
            <a:endParaRPr sz="1600" b="0" i="0" u="none" strike="noStrike" cap="non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600"/>
              <a:buFont typeface="Source Sans Pro"/>
              <a:buChar char="●"/>
            </a:pPr>
            <a:r>
              <a:rPr lang="en-GB" sz="1600" b="0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Surprisingly </a:t>
            </a:r>
            <a:endParaRPr sz="1600" b="0" i="0" u="none" strike="noStrike" cap="non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600"/>
              <a:buFont typeface="Source Sans Pro"/>
              <a:buChar char="●"/>
            </a:pPr>
            <a:r>
              <a:rPr lang="en-GB" sz="1600" b="0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Professional </a:t>
            </a:r>
            <a:endParaRPr sz="1600" b="0" i="0" u="none" strike="noStrike" cap="non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6" name="Google Shape;206;g8c189f171a_0_27"/>
          <p:cNvSpPr txBox="1"/>
          <p:nvPr/>
        </p:nvSpPr>
        <p:spPr>
          <a:xfrm>
            <a:off x="1530800" y="5041450"/>
            <a:ext cx="7347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7" name="Google Shape;207;g8c189f171a_0_27"/>
          <p:cNvSpPr txBox="1"/>
          <p:nvPr/>
        </p:nvSpPr>
        <p:spPr>
          <a:xfrm>
            <a:off x="3572688" y="4469950"/>
            <a:ext cx="2184000" cy="18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Source Sans Pro"/>
              <a:buChar char="●"/>
            </a:pPr>
            <a:r>
              <a:rPr lang="en-GB" sz="1600" b="0" i="0" u="none" strike="noStrike" cap="none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Comfortable</a:t>
            </a:r>
            <a:endParaRPr sz="1600" b="0" i="0" u="none" strike="noStrike" cap="none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Source Sans Pro"/>
              <a:buChar char="●"/>
            </a:pPr>
            <a:r>
              <a:rPr lang="en-GB" sz="1600" b="0" i="0" u="none" strike="noStrike" cap="none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Friendly</a:t>
            </a:r>
            <a:endParaRPr sz="1600" b="0" i="0" u="none" strike="noStrike" cap="none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Source Sans Pro"/>
              <a:buChar char="●"/>
            </a:pPr>
            <a:r>
              <a:rPr lang="en-GB" sz="1600" b="0" i="0" u="none" strike="noStrike" cap="none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Nice </a:t>
            </a:r>
            <a:endParaRPr sz="1600" b="0" i="0" u="none" strike="noStrike" cap="none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Source Sans Pro"/>
              <a:buChar char="●"/>
            </a:pPr>
            <a:r>
              <a:rPr lang="en-GB" sz="1600" b="0" i="0" u="none" strike="noStrike" cap="none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Attentive</a:t>
            </a:r>
            <a:endParaRPr sz="1600" b="0" i="0" u="none" strike="noStrike" cap="none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Source Sans Pro"/>
              <a:buChar char="●"/>
            </a:pPr>
            <a:r>
              <a:rPr lang="en-GB" sz="1600" b="0" i="0" u="none" strike="noStrike" cap="none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Great</a:t>
            </a:r>
            <a:endParaRPr sz="1600" b="0" i="0" u="none" strike="noStrike" cap="none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Source Sans Pro"/>
              <a:buChar char="●"/>
            </a:pPr>
            <a:r>
              <a:rPr lang="en-GB" sz="1600" b="0" i="0" u="none" strike="noStrike" cap="none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Professional</a:t>
            </a:r>
            <a:endParaRPr sz="1600" b="0" i="0" u="none" strike="noStrike" cap="none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g8c189f171a_0_27"/>
          <p:cNvSpPr txBox="1"/>
          <p:nvPr/>
        </p:nvSpPr>
        <p:spPr>
          <a:xfrm>
            <a:off x="7041700" y="4521125"/>
            <a:ext cx="1612500" cy="14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g8c189f171a_0_27"/>
          <p:cNvSpPr txBox="1"/>
          <p:nvPr/>
        </p:nvSpPr>
        <p:spPr>
          <a:xfrm>
            <a:off x="6573600" y="4465875"/>
            <a:ext cx="2061600" cy="14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ource Sans Pro"/>
              <a:buChar char="●"/>
            </a:pPr>
            <a:r>
              <a:rPr lang="en-GB" sz="16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Pleasantly</a:t>
            </a:r>
            <a:endParaRPr sz="1600" b="0" i="0" u="none" strike="noStrike" cap="none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ource Sans Pro"/>
              <a:buChar char="●"/>
            </a:pPr>
            <a:r>
              <a:rPr lang="en-GB" sz="16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Friendly</a:t>
            </a:r>
            <a:endParaRPr sz="1600" b="0" i="0" u="none" strike="noStrike" cap="none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ource Sans Pro"/>
              <a:buChar char="●"/>
            </a:pPr>
            <a:r>
              <a:rPr lang="en-GB" sz="16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Leg</a:t>
            </a:r>
            <a:endParaRPr sz="1600" b="0" i="0" u="none" strike="noStrike" cap="none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ource Sans Pro"/>
              <a:buChar char="●"/>
            </a:pPr>
            <a:r>
              <a:rPr lang="en-GB" sz="16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Premium</a:t>
            </a:r>
            <a:endParaRPr sz="1600" b="0" i="0" u="none" strike="noStrike" cap="none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ource Sans Pro"/>
              <a:buChar char="●"/>
            </a:pPr>
            <a:r>
              <a:rPr lang="en-GB" sz="16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Excellent</a:t>
            </a:r>
            <a:endParaRPr sz="1600" b="0" i="0" u="none" strike="noStrike" cap="none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c189f171a_0_35"/>
          <p:cNvSpPr txBox="1"/>
          <p:nvPr>
            <p:ph type="title"/>
          </p:nvPr>
        </p:nvSpPr>
        <p:spPr>
          <a:xfrm>
            <a:off x="0" y="219075"/>
            <a:ext cx="8357700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 sz="4500" b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Negative</a:t>
            </a:r>
            <a:r>
              <a:rPr lang="en-GB" sz="2800" b="1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2100" b="1">
                <a:latin typeface="Source Sans Pro"/>
                <a:ea typeface="Source Sans Pro"/>
                <a:cs typeface="Source Sans Pro"/>
                <a:sym typeface="Source Sans Pro"/>
              </a:rPr>
              <a:t>Reviews</a:t>
            </a:r>
            <a:r>
              <a:rPr lang="en-GB" sz="2800" b="1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28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5" name="Google Shape;215;g8c189f171a_0_35"/>
          <p:cNvSpPr txBox="1"/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16" name="Google Shape;216;g8c189f171a_0_3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012200" y="991275"/>
            <a:ext cx="2986250" cy="291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8c189f171a_0_3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6200" y="1062050"/>
            <a:ext cx="2936000" cy="28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8c189f171a_0_3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041575" y="920500"/>
            <a:ext cx="3102425" cy="299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8c189f171a_0_35"/>
          <p:cNvSpPr txBox="1"/>
          <p:nvPr/>
        </p:nvSpPr>
        <p:spPr>
          <a:xfrm>
            <a:off x="-223150" y="4265525"/>
            <a:ext cx="3000000" cy="3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GB" sz="18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United Airline </a:t>
            </a:r>
            <a:endParaRPr sz="1800" b="1" i="0" u="none" strike="noStrike" cap="non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0" name="Google Shape;220;g8c189f171a_0_35"/>
          <p:cNvSpPr txBox="1"/>
          <p:nvPr/>
        </p:nvSpPr>
        <p:spPr>
          <a:xfrm>
            <a:off x="3301075" y="4265525"/>
            <a:ext cx="3000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GB" sz="1800" b="1" i="0" u="none" strike="noStrike" cap="none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British Airways</a:t>
            </a:r>
            <a:endParaRPr sz="1800" b="1" i="0" u="none" strike="noStrike" cap="none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1" name="Google Shape;221;g8c189f171a_0_35"/>
          <p:cNvSpPr txBox="1"/>
          <p:nvPr/>
        </p:nvSpPr>
        <p:spPr>
          <a:xfrm>
            <a:off x="6221175" y="4291622"/>
            <a:ext cx="3000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GB" sz="1800" b="1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Air Canada Rouge</a:t>
            </a:r>
            <a:endParaRPr sz="1800" b="1" i="0" u="none" strike="noStrike" cap="none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2" name="Google Shape;222;g8c189f171a_0_35"/>
          <p:cNvSpPr txBox="1"/>
          <p:nvPr/>
        </p:nvSpPr>
        <p:spPr>
          <a:xfrm>
            <a:off x="377275" y="4601225"/>
            <a:ext cx="3000000" cy="26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600"/>
              <a:buFont typeface="Source Sans Pro"/>
              <a:buChar char="●"/>
            </a:pPr>
            <a:r>
              <a:rPr lang="en-GB" sz="1600" b="0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Late </a:t>
            </a:r>
            <a:endParaRPr sz="1600" b="0" i="0" u="none" strike="noStrike" cap="non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600"/>
              <a:buFont typeface="Source Sans Pro"/>
              <a:buChar char="●"/>
            </a:pPr>
            <a:r>
              <a:rPr lang="en-GB" sz="1600" b="0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sz="1600" b="0" i="0" u="none" strike="noStrike" cap="non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600"/>
              <a:buFont typeface="Source Sans Pro"/>
              <a:buChar char="●"/>
            </a:pPr>
            <a:r>
              <a:rPr lang="en-GB" sz="1600" b="0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Never</a:t>
            </a:r>
            <a:endParaRPr sz="1600" b="0" i="0" u="none" strike="noStrike" cap="non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600"/>
              <a:buFont typeface="Source Sans Pro"/>
              <a:buChar char="●"/>
            </a:pPr>
            <a:r>
              <a:rPr lang="en-GB" sz="1600" b="0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Bad</a:t>
            </a:r>
            <a:endParaRPr sz="1600" b="0" i="0" u="none" strike="noStrike" cap="non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600"/>
              <a:buFont typeface="Source Sans Pro"/>
              <a:buChar char="●"/>
            </a:pPr>
            <a:r>
              <a:rPr lang="en-GB" sz="1600" b="0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Surprisingly </a:t>
            </a:r>
            <a:endParaRPr sz="1600" b="0" i="0" u="none" strike="noStrike" cap="non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600"/>
              <a:buFont typeface="Source Sans Pro"/>
              <a:buChar char="●"/>
            </a:pPr>
            <a:r>
              <a:rPr lang="en-GB" sz="1600" b="0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Professional </a:t>
            </a:r>
            <a:endParaRPr sz="1600" b="0" i="0" u="none" strike="noStrike" cap="non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3" name="Google Shape;223;g8c189f171a_0_35"/>
          <p:cNvSpPr txBox="1"/>
          <p:nvPr/>
        </p:nvSpPr>
        <p:spPr>
          <a:xfrm>
            <a:off x="3593325" y="4645025"/>
            <a:ext cx="2081400" cy="16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Source Sans Pro"/>
              <a:buChar char="●"/>
            </a:pPr>
            <a:r>
              <a:rPr lang="en-GB" sz="1600" b="0" i="0" u="none" strike="noStrike" cap="none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Uncomfortable </a:t>
            </a:r>
            <a:endParaRPr sz="1600" b="0" i="0" u="none" strike="noStrike" cap="none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Source Sans Pro"/>
              <a:buChar char="●"/>
            </a:pPr>
            <a:r>
              <a:rPr lang="en-GB" sz="1600" b="0" i="0" u="none" strike="noStrike" cap="none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Seat </a:t>
            </a:r>
            <a:endParaRPr sz="1600" b="0" i="0" u="none" strike="noStrike" cap="none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Source Sans Pro"/>
              <a:buChar char="●"/>
            </a:pPr>
            <a:r>
              <a:rPr lang="en-GB" sz="1600" b="0" i="0" u="none" strike="noStrike" cap="none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Poor </a:t>
            </a:r>
            <a:endParaRPr sz="1600" b="0" i="0" u="none" strike="noStrike" cap="none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Source Sans Pro"/>
              <a:buChar char="●"/>
            </a:pPr>
            <a:r>
              <a:rPr lang="en-GB" sz="1600" b="0" i="0" u="none" strike="noStrike" cap="none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Cabin </a:t>
            </a:r>
            <a:endParaRPr sz="1600" b="0" i="0" u="none" strike="noStrike" cap="none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Source Sans Pro"/>
              <a:buChar char="●"/>
            </a:pPr>
            <a:r>
              <a:rPr lang="en-GB" sz="1600" b="0" i="0" u="none" strike="noStrike" cap="none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old</a:t>
            </a:r>
            <a:endParaRPr sz="1600" b="0" i="0" u="none" strike="noStrike" cap="none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90204"/>
              <a:buNone/>
            </a:pPr>
            <a:endParaRPr sz="1600" b="0" i="0" u="none" strike="noStrike" cap="none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4" name="Google Shape;224;g8c189f171a_0_35"/>
          <p:cNvSpPr txBox="1"/>
          <p:nvPr/>
        </p:nvSpPr>
        <p:spPr>
          <a:xfrm>
            <a:off x="6756675" y="4601225"/>
            <a:ext cx="2081400" cy="20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ource Sans Pro"/>
              <a:buChar char="●"/>
            </a:pPr>
            <a:r>
              <a:rPr lang="en-GB" sz="16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Uncomfortable </a:t>
            </a:r>
            <a:endParaRPr sz="1600" b="0" i="0" u="none" strike="noStrike" cap="none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ource Sans Pro"/>
              <a:buChar char="●"/>
            </a:pPr>
            <a:r>
              <a:rPr lang="en-GB" sz="16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Worst</a:t>
            </a:r>
            <a:endParaRPr sz="1600" b="0" i="0" u="none" strike="noStrike" cap="none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ource Sans Pro"/>
              <a:buChar char="●"/>
            </a:pPr>
            <a:r>
              <a:rPr lang="en-GB" sz="16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Terrible</a:t>
            </a:r>
            <a:endParaRPr sz="1600" b="0" i="0" u="none" strike="noStrike" cap="none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ource Sans Pro"/>
              <a:buChar char="●"/>
            </a:pPr>
            <a:r>
              <a:rPr lang="en-GB" sz="16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Little</a:t>
            </a:r>
            <a:endParaRPr sz="1600" b="0" i="0" u="none" strike="noStrike" cap="none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ource Sans Pro"/>
              <a:buChar char="●"/>
            </a:pPr>
            <a:r>
              <a:rPr lang="en-GB" sz="16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Poor</a:t>
            </a:r>
            <a:endParaRPr sz="1600" b="0" i="0" u="none" strike="noStrike" cap="none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ource Sans Pro"/>
              <a:buChar char="●"/>
            </a:pPr>
            <a:r>
              <a:rPr lang="en-GB" sz="16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Never</a:t>
            </a:r>
            <a:endParaRPr sz="1600" b="0" i="0" u="none" strike="noStrike" cap="none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90204"/>
              <a:buNone/>
            </a:pPr>
            <a:endParaRPr sz="1600" b="0" i="0" u="none" strike="noStrike" cap="none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da151e636_0_92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sz="6000">
                <a:solidFill>
                  <a:srgbClr val="CFD8DC"/>
                </a:solidFill>
              </a:rPr>
              <a:t>2.</a:t>
            </a:r>
            <a:endParaRPr sz="6000">
              <a:solidFill>
                <a:srgbClr val="CFD8DC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Sentiment Analysis </a:t>
            </a:r>
            <a:endParaRPr lang="en-GB"/>
          </a:p>
        </p:txBody>
      </p:sp>
      <p:sp>
        <p:nvSpPr>
          <p:cNvPr id="230" name="Google Shape;230;g8da151e636_0_92"/>
          <p:cNvSpPr txBox="1"/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</a:p>
        </p:txBody>
      </p:sp>
      <p:sp>
        <p:nvSpPr>
          <p:cNvPr id="231" name="Google Shape;231;g8da151e636_0_92"/>
          <p:cNvSpPr txBox="1"/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32" name="Google Shape;232;g8da151e636_0_9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163801" y="2590125"/>
            <a:ext cx="8337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c5ab60129_3_2"/>
          <p:cNvSpPr txBox="1"/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8" name="Google Shape;238;g8c5ab60129_3_2"/>
          <p:cNvSpPr/>
          <p:nvPr/>
        </p:nvSpPr>
        <p:spPr>
          <a:xfrm>
            <a:off x="170873" y="438080"/>
            <a:ext cx="2027623" cy="2027351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39" name="Google Shape;239;g8c5ab60129_3_2"/>
          <p:cNvSpPr/>
          <p:nvPr/>
        </p:nvSpPr>
        <p:spPr>
          <a:xfrm>
            <a:off x="369454" y="636689"/>
            <a:ext cx="1632191" cy="1632191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GB" sz="1200" b="1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Classification</a:t>
            </a:r>
            <a:endParaRPr sz="1200" b="1" i="0" u="none" strike="noStrike" cap="non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0" name="Google Shape;240;g8c5ab60129_3_2"/>
          <p:cNvSpPr/>
          <p:nvPr/>
        </p:nvSpPr>
        <p:spPr>
          <a:xfrm>
            <a:off x="2022760" y="2349990"/>
            <a:ext cx="2064123" cy="2063865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41" name="Google Shape;241;g8c5ab60129_3_2"/>
          <p:cNvSpPr/>
          <p:nvPr/>
        </p:nvSpPr>
        <p:spPr>
          <a:xfrm>
            <a:off x="2254289" y="2581561"/>
            <a:ext cx="1621620" cy="162162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GB" b="1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Most Informative Words</a:t>
            </a:r>
            <a:endParaRPr b="1" i="0" u="none" strike="noStrike" cap="non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2" name="Google Shape;242;g8c5ab60129_3_2"/>
          <p:cNvSpPr/>
          <p:nvPr/>
        </p:nvSpPr>
        <p:spPr>
          <a:xfrm>
            <a:off x="4428841" y="544467"/>
            <a:ext cx="2128796" cy="2128555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43" name="Google Shape;243;g8c5ab60129_3_2"/>
          <p:cNvSpPr/>
          <p:nvPr/>
        </p:nvSpPr>
        <p:spPr>
          <a:xfrm>
            <a:off x="4687459" y="802995"/>
            <a:ext cx="1637380" cy="163738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GB" b="1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Chunking</a:t>
            </a:r>
            <a:endParaRPr b="1" i="0" u="none" strike="noStrike" cap="non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44" name="Google Shape;244;g8c5ab60129_3_2"/>
          <p:cNvCxnSpPr/>
          <p:nvPr/>
        </p:nvCxnSpPr>
        <p:spPr>
          <a:xfrm>
            <a:off x="1927346" y="1742231"/>
            <a:ext cx="981000" cy="600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5" name="Google Shape;245;g8c5ab60129_3_2"/>
          <p:cNvCxnSpPr/>
          <p:nvPr/>
        </p:nvCxnSpPr>
        <p:spPr>
          <a:xfrm rot="10800000" flipH="1">
            <a:off x="3559537" y="1606576"/>
            <a:ext cx="859200" cy="85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6" name="Google Shape;246;g8c5ab60129_3_2"/>
          <p:cNvSpPr txBox="1"/>
          <p:nvPr/>
        </p:nvSpPr>
        <p:spPr>
          <a:xfrm>
            <a:off x="8142066" y="5945213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</a:pPr>
            <a:endParaRPr sz="1300" b="1" i="0" u="none" strike="noStrike" cap="non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7" name="Google Shape;247;g8c5ab60129_3_2"/>
          <p:cNvSpPr/>
          <p:nvPr/>
        </p:nvSpPr>
        <p:spPr>
          <a:xfrm>
            <a:off x="6041466" y="2005648"/>
            <a:ext cx="2649300" cy="26490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48" name="Google Shape;248;g8c5ab60129_3_2"/>
          <p:cNvSpPr/>
          <p:nvPr/>
        </p:nvSpPr>
        <p:spPr>
          <a:xfrm>
            <a:off x="6274268" y="2238300"/>
            <a:ext cx="2183700" cy="21837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GB" sz="1600" b="1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Issues Faced By Airlines</a:t>
            </a:r>
            <a:endParaRPr sz="1600" b="1" i="0" u="none" strike="noStrike" cap="non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49" name="Google Shape;249;g8c5ab60129_3_2"/>
          <p:cNvCxnSpPr/>
          <p:nvPr/>
        </p:nvCxnSpPr>
        <p:spPr>
          <a:xfrm>
            <a:off x="6369177" y="1005967"/>
            <a:ext cx="835033" cy="993705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0" name="Google Shape;250;g8c5ab60129_3_2"/>
          <p:cNvSpPr txBox="1"/>
          <p:nvPr/>
        </p:nvSpPr>
        <p:spPr>
          <a:xfrm>
            <a:off x="2491750" y="4517024"/>
            <a:ext cx="241980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GB" sz="1800" b="1" i="0" u="none" strike="noStrike" cap="none">
                <a:solidFill>
                  <a:srgbClr val="0091E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Features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Most Common Words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Least Common Words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Most Common Adjectives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TF-IDF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251" name="Google Shape;251;g8c5ab60129_3_2"/>
          <p:cNvGrpSpPr/>
          <p:nvPr/>
        </p:nvGrpSpPr>
        <p:grpSpPr>
          <a:xfrm>
            <a:off x="2198496" y="4697749"/>
            <a:ext cx="215966" cy="342399"/>
            <a:chOff x="6718575" y="2318625"/>
            <a:chExt cx="256950" cy="407375"/>
          </a:xfrm>
        </p:grpSpPr>
        <p:sp>
          <p:nvSpPr>
            <p:cNvPr id="252" name="Google Shape;252;g8c5ab60129_3_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53" name="Google Shape;253;g8c5ab60129_3_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54" name="Google Shape;254;g8c5ab60129_3_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55" name="Google Shape;255;g8c5ab60129_3_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56" name="Google Shape;256;g8c5ab60129_3_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57" name="Google Shape;257;g8c5ab60129_3_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58" name="Google Shape;258;g8c5ab60129_3_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59" name="Google Shape;259;g8c5ab60129_3_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260" name="Google Shape;260;g8c5ab60129_3_2"/>
          <p:cNvSpPr txBox="1"/>
          <p:nvPr/>
        </p:nvSpPr>
        <p:spPr>
          <a:xfrm>
            <a:off x="4581239" y="2840878"/>
            <a:ext cx="241980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GB" sz="1800" b="1" i="0" u="none" strike="noStrike" cap="none">
                <a:solidFill>
                  <a:srgbClr val="0091E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Chunk Styles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Noun Phrase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Verb Phrase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261" name="Google Shape;261;g8c5ab60129_3_2"/>
          <p:cNvGrpSpPr/>
          <p:nvPr/>
        </p:nvGrpSpPr>
        <p:grpSpPr>
          <a:xfrm>
            <a:off x="4332444" y="2987749"/>
            <a:ext cx="215966" cy="342399"/>
            <a:chOff x="6718575" y="2318625"/>
            <a:chExt cx="256950" cy="407375"/>
          </a:xfrm>
        </p:grpSpPr>
        <p:sp>
          <p:nvSpPr>
            <p:cNvPr id="262" name="Google Shape;262;g8c5ab60129_3_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63" name="Google Shape;263;g8c5ab60129_3_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64" name="Google Shape;264;g8c5ab60129_3_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65" name="Google Shape;265;g8c5ab60129_3_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66" name="Google Shape;266;g8c5ab60129_3_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67" name="Google Shape;267;g8c5ab60129_3_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68" name="Google Shape;268;g8c5ab60129_3_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69" name="Google Shape;269;g8c5ab60129_3_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/>
          <p:nvPr>
            <p:ph type="ctrTitle"/>
          </p:nvPr>
        </p:nvSpPr>
        <p:spPr>
          <a:xfrm>
            <a:off x="1668310" y="939600"/>
            <a:ext cx="5807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/>
              <a:t>Airline Review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/>
              <a:t>Text Mining</a:t>
            </a:r>
            <a:endParaRPr lang="en-GB"/>
          </a:p>
        </p:txBody>
      </p:sp>
      <p:sp>
        <p:nvSpPr>
          <p:cNvPr id="84" name="Google Shape;84;p1"/>
          <p:cNvSpPr txBox="1"/>
          <p:nvPr>
            <p:ph type="body" idx="4294967295"/>
          </p:nvPr>
        </p:nvSpPr>
        <p:spPr>
          <a:xfrm>
            <a:off x="1668300" y="3356100"/>
            <a:ext cx="5807400" cy="28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GB"/>
              <a:t>Where are we flying to…..</a:t>
            </a:r>
            <a:endParaRPr lang="en-GB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GB"/>
              <a:t>Data Overview</a:t>
            </a:r>
            <a:endParaRPr lang="en-GB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Sentiment Analysis</a:t>
            </a:r>
            <a:endParaRPr lang="en-GB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Summary</a:t>
            </a:r>
            <a:endParaRPr lang="en-GB"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1">
            <a:alphaModFix amt="57000"/>
          </a:blip>
          <a:srcRect/>
          <a:stretch>
            <a:fillRect/>
          </a:stretch>
        </p:blipFill>
        <p:spPr>
          <a:xfrm>
            <a:off x="6447600" y="2222850"/>
            <a:ext cx="1830175" cy="183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668300" y="4053025"/>
            <a:ext cx="343675" cy="3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668300" y="4552525"/>
            <a:ext cx="343675" cy="3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668300" y="5052025"/>
            <a:ext cx="343675" cy="3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c6536b67b_0_6"/>
          <p:cNvSpPr txBox="1"/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75" name="Google Shape;275;g8c6536b67b_0_6" descr="Screen Shot 2020-07-16 at 11.03.48 AM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803937" y="1599524"/>
            <a:ext cx="3559651" cy="21817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76" name="Google Shape;276;g8c6536b67b_0_6"/>
          <p:cNvSpPr txBox="1"/>
          <p:nvPr>
            <p:ph type="title"/>
          </p:nvPr>
        </p:nvSpPr>
        <p:spPr>
          <a:xfrm>
            <a:off x="547375" y="681950"/>
            <a:ext cx="22689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 sz="1600" b="1">
                <a:latin typeface="Source Sans Pro"/>
                <a:ea typeface="Source Sans Pro"/>
                <a:cs typeface="Source Sans Pro"/>
                <a:sym typeface="Source Sans Pro"/>
              </a:rPr>
              <a:t>Total reviews:</a:t>
            </a:r>
            <a:br>
              <a:rPr lang="en-GB" sz="1600" b="1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GB" sz="1600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air-canada-rouge:  703</a:t>
            </a:r>
            <a:br>
              <a:rPr lang="en-GB" sz="1600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</a:br>
            <a:r>
              <a:rPr lang="en-GB" sz="1600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british-airways:     855</a:t>
            </a:r>
            <a:br>
              <a:rPr lang="en-GB" sz="1600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</a:br>
            <a:r>
              <a:rPr lang="en-GB" sz="1600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united-airlines:      803</a:t>
            </a:r>
            <a:br>
              <a:rPr lang="en-GB" sz="1600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</a:br>
            <a:endParaRPr sz="1600">
              <a:solidFill>
                <a:schemeClr val="dk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pic>
        <p:nvPicPr>
          <p:cNvPr id="277" name="Google Shape;277;g8c6536b67b_0_6" descr="Screen Shot 2020-07-16 at 3.13.44 PM"/>
          <p:cNvPicPr preferRelativeResize="0"/>
          <p:nvPr/>
        </p:nvPicPr>
        <p:blipFill rotWithShape="1">
          <a:blip r:embed="rId2"/>
          <a:srcRect b="46360"/>
          <a:stretch>
            <a:fillRect/>
          </a:stretch>
        </p:blipFill>
        <p:spPr>
          <a:xfrm>
            <a:off x="547375" y="4520575"/>
            <a:ext cx="7075673" cy="6427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78" name="Google Shape;278;g8c6536b67b_0_6" descr="Screen Shot 2020-07-16 at 3.20.02 PM"/>
          <p:cNvPicPr preferRelativeResize="0"/>
          <p:nvPr/>
        </p:nvPicPr>
        <p:blipFill rotWithShape="1">
          <a:blip r:embed="rId3"/>
          <a:srcRect b="44812"/>
          <a:stretch>
            <a:fillRect/>
          </a:stretch>
        </p:blipFill>
        <p:spPr>
          <a:xfrm>
            <a:off x="547375" y="5283825"/>
            <a:ext cx="7075674" cy="6427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279" name="Google Shape;279;g8c6536b67b_0_6"/>
          <p:cNvGrpSpPr/>
          <p:nvPr/>
        </p:nvGrpSpPr>
        <p:grpSpPr>
          <a:xfrm>
            <a:off x="699763" y="329857"/>
            <a:ext cx="359272" cy="376691"/>
            <a:chOff x="5961125" y="1623900"/>
            <a:chExt cx="427450" cy="448175"/>
          </a:xfrm>
        </p:grpSpPr>
        <p:sp>
          <p:nvSpPr>
            <p:cNvPr id="280" name="Google Shape;280;g8c6536b67b_0_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81" name="Google Shape;281;g8c6536b67b_0_6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82" name="Google Shape;282;g8c6536b67b_0_6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83" name="Google Shape;283;g8c6536b67b_0_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84" name="Google Shape;284;g8c6536b67b_0_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85" name="Google Shape;285;g8c6536b67b_0_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86" name="Google Shape;286;g8c6536b67b_0_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287" name="Google Shape;287;g8c6536b67b_0_6"/>
          <p:cNvSpPr txBox="1"/>
          <p:nvPr/>
        </p:nvSpPr>
        <p:spPr>
          <a:xfrm>
            <a:off x="547375" y="1936788"/>
            <a:ext cx="26151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Features: </a:t>
            </a:r>
            <a:br>
              <a:rPr lang="en-GB" sz="1600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</a:br>
            <a:r>
              <a:rPr lang="en-GB" sz="1600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most common words</a:t>
            </a:r>
            <a:br>
              <a:rPr lang="en-GB" sz="1600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</a:br>
            <a:r>
              <a:rPr lang="en-GB" sz="1600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least commn words</a:t>
            </a:r>
            <a:br>
              <a:rPr lang="en-GB" sz="1600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</a:br>
            <a:r>
              <a:rPr lang="en-GB" sz="1600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most common adjectives</a:t>
            </a:r>
            <a:br>
              <a:rPr lang="en-GB" sz="1600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</a:br>
            <a:r>
              <a:rPr lang="en-GB" sz="1600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TF-IDF</a:t>
            </a:r>
            <a:br>
              <a:rPr lang="en-GB" sz="1600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</a:br>
            <a:endParaRPr sz="1600">
              <a:solidFill>
                <a:schemeClr val="dk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288" name="Google Shape;288;g8c6536b67b_0_6"/>
          <p:cNvSpPr txBox="1"/>
          <p:nvPr/>
        </p:nvSpPr>
        <p:spPr>
          <a:xfrm>
            <a:off x="547375" y="3377175"/>
            <a:ext cx="3000000" cy="12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Training and Testing Division:</a:t>
            </a:r>
            <a:br>
              <a:rPr lang="en-GB" sz="1600">
                <a:solidFill>
                  <a:srgbClr val="0091E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</a:br>
            <a:r>
              <a:rPr lang="en-GB" sz="1600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80/20</a:t>
            </a:r>
            <a:br>
              <a:rPr lang="en-GB" sz="1600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</a:br>
            <a:r>
              <a:rPr lang="en-GB" sz="16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Model:</a:t>
            </a:r>
            <a:br>
              <a:rPr lang="en-GB" sz="1600">
                <a:solidFill>
                  <a:srgbClr val="0091E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</a:br>
            <a:r>
              <a:rPr lang="en-GB" sz="1600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NaiveBayesClassifier</a:t>
            </a:r>
            <a:endParaRPr sz="1600">
              <a:solidFill>
                <a:schemeClr val="dk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289" name="Google Shape;289;g8c6536b67b_0_6"/>
          <p:cNvSpPr/>
          <p:nvPr/>
        </p:nvSpPr>
        <p:spPr>
          <a:xfrm>
            <a:off x="4828028" y="1936800"/>
            <a:ext cx="1247100" cy="18702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c6536b67b_0_14"/>
          <p:cNvSpPr txBox="1"/>
          <p:nvPr>
            <p:ph type="title"/>
          </p:nvPr>
        </p:nvSpPr>
        <p:spPr>
          <a:xfrm>
            <a:off x="343275" y="844800"/>
            <a:ext cx="40038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 b="1">
                <a:latin typeface="Source Sans Pro"/>
                <a:ea typeface="Source Sans Pro"/>
                <a:cs typeface="Source Sans Pro"/>
                <a:sym typeface="Source Sans Pro"/>
              </a:rPr>
              <a:t>Model Accuracy Comparison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5" name="Google Shape;295;g8c6536b67b_0_14"/>
          <p:cNvSpPr txBox="1"/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aphicFrame>
        <p:nvGraphicFramePr>
          <p:cNvPr id="296" name="Google Shape;296;g8c6536b67b_0_14"/>
          <p:cNvGraphicFramePr/>
          <p:nvPr/>
        </p:nvGraphicFramePr>
        <p:xfrm>
          <a:off x="172265" y="22964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{B8DFD149-87DA-4F12-9E45-D1CB62CEE33A}</a:tableStyleId>
              </a:tblPr>
              <a:tblGrid>
                <a:gridCol w="1354550"/>
                <a:gridCol w="1181275"/>
                <a:gridCol w="998250"/>
                <a:gridCol w="1080475"/>
                <a:gridCol w="1153625"/>
                <a:gridCol w="3088825"/>
              </a:tblGrid>
              <a:tr h="882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90204"/>
                        <a:buNone/>
                      </a:pPr>
                      <a:endParaRPr sz="1400" u="none" strike="noStrike" cap="none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90204"/>
                        <a:buNone/>
                      </a:pPr>
                      <a:r>
                        <a:rPr lang="en-GB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</a:t>
                      </a:r>
                      <a:r>
                        <a:rPr lang="en-GB" sz="1400" u="none" strike="noStrike" cap="none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ost </a:t>
                      </a:r>
                      <a:r>
                        <a:rPr lang="en-GB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r>
                        <a:rPr lang="en-GB" sz="1400" u="none" strike="noStrike" cap="none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ommon </a:t>
                      </a:r>
                      <a:r>
                        <a:rPr lang="en-GB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</a:t>
                      </a:r>
                      <a:r>
                        <a:rPr lang="en-GB" sz="1400" u="none" strike="noStrike" cap="none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ords</a:t>
                      </a:r>
                      <a:endParaRPr sz="1400" u="none" strike="noStrike" cap="none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90204"/>
                        <a:buNone/>
                      </a:pPr>
                      <a:r>
                        <a:rPr lang="en-GB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L</a:t>
                      </a:r>
                      <a:r>
                        <a:rPr lang="en-GB" sz="1400" u="none" strike="noStrike" cap="none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east </a:t>
                      </a:r>
                      <a:r>
                        <a:rPr lang="en-GB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r>
                        <a:rPr lang="en-GB" sz="1400" u="none" strike="noStrike" cap="none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ommon </a:t>
                      </a:r>
                      <a:r>
                        <a:rPr lang="en-GB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</a:t>
                      </a:r>
                      <a:r>
                        <a:rPr lang="en-GB" sz="1400" u="none" strike="noStrike" cap="none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ords</a:t>
                      </a:r>
                      <a:endParaRPr sz="1400" u="none" strike="noStrike" cap="none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90204"/>
                        <a:buNone/>
                      </a:pPr>
                      <a:r>
                        <a:rPr lang="en-GB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</a:t>
                      </a:r>
                      <a:r>
                        <a:rPr lang="en-GB" sz="1400" u="none" strike="noStrike" cap="none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ost </a:t>
                      </a:r>
                      <a:r>
                        <a:rPr lang="en-GB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r>
                        <a:rPr lang="en-GB" sz="1400" u="none" strike="noStrike" cap="none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ommon ad</a:t>
                      </a:r>
                      <a:r>
                        <a:rPr lang="en-GB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j</a:t>
                      </a:r>
                      <a:endParaRPr sz="1400" u="none" strike="noStrike" cap="none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90204"/>
                        <a:buNone/>
                      </a:pPr>
                      <a:r>
                        <a:rPr lang="en-GB" sz="1400" u="none" strike="noStrike" cap="none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TF-IDF</a:t>
                      </a:r>
                      <a:endParaRPr sz="1400" u="none" strike="noStrike" cap="none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90204"/>
                        <a:buNone/>
                      </a:pPr>
                      <a:endParaRPr sz="1400" u="none" strike="noStrike" cap="none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90204"/>
                        <a:buNone/>
                      </a:pPr>
                      <a:r>
                        <a:rPr lang="en-GB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</a:t>
                      </a:r>
                      <a:r>
                        <a:rPr lang="en-GB" sz="1400" u="none" strike="noStrike" cap="none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ost </a:t>
                      </a:r>
                      <a:r>
                        <a:rPr lang="en-GB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I</a:t>
                      </a:r>
                      <a:r>
                        <a:rPr lang="en-GB" sz="1400" u="none" strike="noStrike" cap="none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nformative </a:t>
                      </a:r>
                      <a:r>
                        <a:rPr lang="en-GB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</a:t>
                      </a:r>
                      <a:r>
                        <a:rPr lang="en-GB" sz="1400" u="none" strike="noStrike" cap="none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ords</a:t>
                      </a:r>
                      <a:endParaRPr sz="1400" u="none" strike="noStrike" cap="none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8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90204"/>
                        <a:buNone/>
                      </a:pPr>
                      <a:r>
                        <a:rPr lang="en-GB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r>
                        <a:rPr lang="en-GB" sz="1400" u="none" strike="noStrike" cap="none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ir</a:t>
                      </a:r>
                      <a:r>
                        <a:rPr lang="en-GB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 C</a:t>
                      </a:r>
                      <a:r>
                        <a:rPr lang="en-GB" sz="1400" u="none" strike="noStrike" cap="none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anada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90204"/>
                        <a:buNone/>
                      </a:pPr>
                      <a:r>
                        <a:rPr lang="en-GB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</a:t>
                      </a:r>
                      <a:r>
                        <a:rPr lang="en-GB" sz="1400" u="none" strike="noStrike" cap="none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ouge</a:t>
                      </a:r>
                      <a:endParaRPr sz="1400" u="none" strike="noStrike" cap="none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90204"/>
                        <a:buNone/>
                      </a:pPr>
                      <a:endParaRPr sz="1400" u="none" strike="noStrike" cap="none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90204"/>
                        <a:buNone/>
                      </a:pPr>
                      <a:r>
                        <a:rPr lang="en-GB" sz="1800" b="1" u="none" strike="noStrike" cap="none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0.91</a:t>
                      </a:r>
                      <a:endParaRPr sz="1800" b="1" u="none" strike="noStrike" cap="none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90204"/>
                        <a:buNone/>
                      </a:pPr>
                      <a:r>
                        <a:rPr lang="en-GB" sz="1800" b="1" u="none" strike="noStrike" cap="none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0.86</a:t>
                      </a:r>
                      <a:endParaRPr sz="1800" b="1" u="none" strike="noStrike" cap="none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90204"/>
                        <a:buNone/>
                      </a:pPr>
                      <a:r>
                        <a:rPr lang="en-GB" sz="1800" b="1" u="none" strike="noStrike" cap="none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0.91</a:t>
                      </a:r>
                      <a:endParaRPr sz="1800" b="1" u="none" strike="noStrike" cap="none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90204"/>
                        <a:buNone/>
                      </a:pPr>
                      <a:r>
                        <a:rPr lang="en-GB" sz="1800" b="1" u="none" strike="noStrike" cap="none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0.87</a:t>
                      </a:r>
                      <a:endParaRPr sz="1800" b="1" u="none" strike="noStrike" cap="none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90204"/>
                        <a:buNone/>
                      </a:pPr>
                      <a:r>
                        <a:rPr lang="en-GB" sz="1800" b="1" u="none" strike="noStrike" cap="none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uncomfortable, knees,</a:t>
                      </a:r>
                      <a:endParaRPr sz="1800" b="1" u="none" strike="noStrike" cap="none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90204"/>
                        <a:buNone/>
                      </a:pPr>
                      <a:endParaRPr sz="1800" b="1" u="none" strike="noStrike" cap="none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</a:tr>
              <a:tr h="1084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90204"/>
                        <a:buNone/>
                      </a:pPr>
                      <a:r>
                        <a:rPr lang="en-GB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r>
                        <a:rPr lang="en-GB" sz="1400" u="none" strike="noStrike" cap="none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ritish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90204"/>
                        <a:buNone/>
                      </a:pPr>
                      <a:r>
                        <a:rPr lang="en-GB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r>
                        <a:rPr lang="en-GB" sz="1400" u="none" strike="noStrike" cap="none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irways</a:t>
                      </a:r>
                      <a:endParaRPr sz="1400" u="none" strike="noStrike" cap="none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90204"/>
                        <a:buNone/>
                      </a:pPr>
                      <a:endParaRPr sz="1400" u="none" strike="noStrike" cap="none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90204"/>
                        <a:buNone/>
                      </a:pPr>
                      <a:r>
                        <a:rPr lang="en-GB" sz="1800" b="1" u="none" strike="noStrike" cap="none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0.78</a:t>
                      </a:r>
                      <a:endParaRPr sz="1800" b="1" u="none" strike="noStrike" cap="none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90204"/>
                        <a:buNone/>
                      </a:pPr>
                      <a:r>
                        <a:rPr lang="en-GB" sz="1800" b="1" u="none" strike="noStrike" cap="none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0.76</a:t>
                      </a:r>
                      <a:endParaRPr sz="1800" b="1" u="none" strike="noStrike" cap="none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90204"/>
                        <a:buNone/>
                      </a:pPr>
                      <a:r>
                        <a:rPr lang="en-GB" sz="1800" b="1" u="none" strike="noStrike" cap="none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0.84</a:t>
                      </a:r>
                      <a:endParaRPr sz="1800" b="1" u="none" strike="noStrike" cap="none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90204"/>
                        <a:buNone/>
                      </a:pPr>
                      <a:r>
                        <a:rPr lang="en-GB" sz="1800" b="1" u="none" strike="noStrike" cap="none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0.56</a:t>
                      </a:r>
                      <a:endParaRPr sz="1800" b="1" u="none" strike="noStrike" cap="none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90204"/>
                        <a:buNone/>
                      </a:pPr>
                      <a:r>
                        <a:rPr lang="en-GB" sz="1800" b="1" u="none" strike="noStrike" cap="none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awful,terrible,disappointed</a:t>
                      </a:r>
                      <a:endParaRPr sz="1800" b="1" u="none" strike="noStrike" cap="none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90204"/>
                        <a:buNone/>
                      </a:pPr>
                      <a:endParaRPr sz="1800" b="1" u="none" strike="noStrike" cap="none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09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90204"/>
                        <a:buNone/>
                      </a:pPr>
                      <a:r>
                        <a:rPr lang="en-GB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U</a:t>
                      </a:r>
                      <a:r>
                        <a:rPr lang="en-GB" sz="1400" u="none" strike="noStrike" cap="none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nited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90204"/>
                        <a:buNone/>
                      </a:pPr>
                      <a:r>
                        <a:rPr lang="en-GB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r>
                        <a:rPr lang="en-GB" sz="1400" u="none" strike="noStrike" cap="none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irlines</a:t>
                      </a:r>
                      <a:endParaRPr sz="1400" u="none" strike="noStrike" cap="none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90204"/>
                        <a:buNone/>
                      </a:pPr>
                      <a:endParaRPr sz="1400" u="none" strike="noStrike" cap="none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90204"/>
                        <a:buNone/>
                      </a:pPr>
                      <a:endParaRPr sz="1400" u="none" strike="noStrike" cap="none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90204"/>
                        <a:buNone/>
                      </a:pPr>
                      <a:r>
                        <a:rPr lang="en-GB" sz="1800" b="1" u="none" strike="noStrike" cap="none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0.77</a:t>
                      </a:r>
                      <a:endParaRPr sz="1800" b="1" u="none" strike="noStrike" cap="none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90204"/>
                        <a:buNone/>
                      </a:pPr>
                      <a:r>
                        <a:rPr lang="en-GB" sz="1800" b="1" u="none" strike="noStrike" cap="none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0.75</a:t>
                      </a:r>
                      <a:endParaRPr sz="1800" b="1" u="none" strike="noStrike" cap="none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90204"/>
                        <a:buNone/>
                      </a:pPr>
                      <a:r>
                        <a:rPr lang="en-GB" sz="1800" b="1" u="none" strike="noStrike" cap="none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0.89</a:t>
                      </a:r>
                      <a:endParaRPr sz="1800" b="1" u="none" strike="noStrike" cap="none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90204"/>
                        <a:buNone/>
                      </a:pPr>
                      <a:r>
                        <a:rPr lang="en-GB" sz="1800" b="1" u="none" strike="noStrike" cap="none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0.78</a:t>
                      </a:r>
                      <a:endParaRPr sz="1800" b="1" u="none" strike="noStrike" cap="none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90204"/>
                        <a:buNone/>
                      </a:pPr>
                      <a:r>
                        <a:rPr lang="en-GB" sz="1800" b="1" u="none" strike="noStrike" cap="none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worst,terrible,rude,wrong</a:t>
                      </a:r>
                      <a:endParaRPr sz="1800" b="1" u="none" strike="noStrike" cap="none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90204"/>
                        <a:buNone/>
                      </a:pPr>
                      <a:endParaRPr sz="1800" b="1" u="none" strike="noStrike" cap="none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</a:tr>
            </a:tbl>
          </a:graphicData>
        </a:graphic>
      </p:graphicFrame>
      <p:pic>
        <p:nvPicPr>
          <p:cNvPr id="297" name="Google Shape;297;g8c6536b67b_0_14" descr="Screen Shot 2020-07-16 at 3.29.15 PM"/>
          <p:cNvPicPr preferRelativeResize="0"/>
          <p:nvPr/>
        </p:nvPicPr>
        <p:blipFill rotWithShape="1">
          <a:blip r:embed="rId1"/>
          <a:srcRect b="46927"/>
          <a:stretch>
            <a:fillRect/>
          </a:stretch>
        </p:blipFill>
        <p:spPr>
          <a:xfrm>
            <a:off x="4549375" y="844805"/>
            <a:ext cx="4310377" cy="1233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g8c6536b67b_0_14"/>
          <p:cNvGrpSpPr/>
          <p:nvPr/>
        </p:nvGrpSpPr>
        <p:grpSpPr>
          <a:xfrm>
            <a:off x="394963" y="329857"/>
            <a:ext cx="359272" cy="376691"/>
            <a:chOff x="5961125" y="1623900"/>
            <a:chExt cx="427450" cy="448175"/>
          </a:xfrm>
        </p:grpSpPr>
        <p:sp>
          <p:nvSpPr>
            <p:cNvPr id="299" name="Google Shape;299;g8c6536b67b_0_14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00" name="Google Shape;300;g8c6536b67b_0_14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01" name="Google Shape;301;g8c6536b67b_0_14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02" name="Google Shape;302;g8c6536b67b_0_14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03" name="Google Shape;303;g8c6536b67b_0_1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04" name="Google Shape;304;g8c6536b67b_0_14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05" name="Google Shape;305;g8c6536b67b_0_14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306" name="Google Shape;306;g8c6536b67b_0_14"/>
          <p:cNvSpPr/>
          <p:nvPr/>
        </p:nvSpPr>
        <p:spPr>
          <a:xfrm>
            <a:off x="3803900" y="2372625"/>
            <a:ext cx="982800" cy="37539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g8c6536b67b_0_21" descr="Screen Shot 2020-07-16 at 5.52.53 PM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15950" y="1370767"/>
            <a:ext cx="3392175" cy="764108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g8c6536b67b_0_21"/>
          <p:cNvSpPr txBox="1"/>
          <p:nvPr/>
        </p:nvSpPr>
        <p:spPr>
          <a:xfrm>
            <a:off x="532775" y="878213"/>
            <a:ext cx="39342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when JJ is 'uncomfortable'</a:t>
            </a:r>
            <a:endParaRPr sz="2000" b="1" i="0" u="none" strike="noStrike" cap="non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13" name="Google Shape;313;g8c6536b67b_0_21" descr="Screen Shot 2020-07-16 at 6.04.45 PM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9000" y="3385850"/>
            <a:ext cx="6569440" cy="5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8c6536b67b_0_21"/>
          <p:cNvSpPr txBox="1"/>
          <p:nvPr/>
        </p:nvSpPr>
        <p:spPr>
          <a:xfrm>
            <a:off x="569985" y="2948050"/>
            <a:ext cx="25857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when NN is 'knees'</a:t>
            </a:r>
            <a:endParaRPr sz="2000" b="1" i="0" u="none" strike="noStrike" cap="non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15" name="Google Shape;315;g8c6536b67b_0_21" descr="Screen Shot 2020-07-18 at 11.31.33 AM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08975" y="5031196"/>
            <a:ext cx="6569424" cy="37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8c6536b67b_0_21" descr="Screen Shot 2020-07-18 at 11.32.04 AM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32775" y="5405950"/>
            <a:ext cx="8541127" cy="2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8c6536b67b_0_21"/>
          <p:cNvSpPr txBox="1"/>
          <p:nvPr/>
        </p:nvSpPr>
        <p:spPr>
          <a:xfrm>
            <a:off x="608965" y="4464190"/>
            <a:ext cx="25077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when </a:t>
            </a:r>
            <a:r>
              <a:rPr lang="en-GB" sz="20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‘</a:t>
            </a:r>
            <a:r>
              <a:rPr lang="en-GB" sz="20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JJ</a:t>
            </a:r>
            <a:r>
              <a:rPr lang="en-GB" sz="20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’ </a:t>
            </a:r>
            <a:r>
              <a:rPr lang="en-GB" sz="20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 a  list</a:t>
            </a:r>
            <a:endParaRPr sz="2000" b="1" i="0" u="none" strike="noStrike" cap="non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18" name="Google Shape;318;g8c6536b67b_0_21" descr="Screen Shot 2020-07-18 at 12.17.16 PM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01825" y="3792225"/>
            <a:ext cx="8395876" cy="4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8c6536b67b_0_21" descr="Screen Shot 2020-07-18 at 12.18.26 PM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04520" y="2134870"/>
            <a:ext cx="8248648" cy="52959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8c6536b67b_0_21"/>
          <p:cNvSpPr txBox="1"/>
          <p:nvPr>
            <p:ph type="title"/>
          </p:nvPr>
        </p:nvSpPr>
        <p:spPr>
          <a:xfrm>
            <a:off x="798830" y="296545"/>
            <a:ext cx="79059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 b="1">
                <a:latin typeface="Source Sans Pro"/>
                <a:ea typeface="Source Sans Pro"/>
                <a:cs typeface="Source Sans Pro"/>
                <a:sym typeface="Source Sans Pro"/>
              </a:rPr>
              <a:t>Chunking to find customers’ concerns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21" name="Google Shape;321;g8c6536b67b_0_21"/>
          <p:cNvGrpSpPr/>
          <p:nvPr/>
        </p:nvGrpSpPr>
        <p:grpSpPr>
          <a:xfrm>
            <a:off x="238017" y="4484397"/>
            <a:ext cx="215966" cy="342399"/>
            <a:chOff x="6718575" y="2318625"/>
            <a:chExt cx="256950" cy="407375"/>
          </a:xfrm>
        </p:grpSpPr>
        <p:sp>
          <p:nvSpPr>
            <p:cNvPr id="322" name="Google Shape;322;g8c6536b67b_0_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23" name="Google Shape;323;g8c6536b67b_0_2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24" name="Google Shape;324;g8c6536b67b_0_2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25" name="Google Shape;325;g8c6536b67b_0_2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26" name="Google Shape;326;g8c6536b67b_0_2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27" name="Google Shape;327;g8c6536b67b_0_2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28" name="Google Shape;328;g8c6536b67b_0_2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29" name="Google Shape;329;g8c6536b67b_0_2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330" name="Google Shape;330;g8c6536b67b_0_21"/>
          <p:cNvGrpSpPr/>
          <p:nvPr/>
        </p:nvGrpSpPr>
        <p:grpSpPr>
          <a:xfrm>
            <a:off x="238017" y="2960397"/>
            <a:ext cx="215966" cy="342399"/>
            <a:chOff x="6718575" y="2318625"/>
            <a:chExt cx="256950" cy="407375"/>
          </a:xfrm>
        </p:grpSpPr>
        <p:sp>
          <p:nvSpPr>
            <p:cNvPr id="331" name="Google Shape;331;g8c6536b67b_0_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32" name="Google Shape;332;g8c6536b67b_0_2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33" name="Google Shape;333;g8c6536b67b_0_2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34" name="Google Shape;334;g8c6536b67b_0_2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35" name="Google Shape;335;g8c6536b67b_0_2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36" name="Google Shape;336;g8c6536b67b_0_2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37" name="Google Shape;337;g8c6536b67b_0_2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38" name="Google Shape;338;g8c6536b67b_0_2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339" name="Google Shape;339;g8c6536b67b_0_21"/>
          <p:cNvGrpSpPr/>
          <p:nvPr/>
        </p:nvGrpSpPr>
        <p:grpSpPr>
          <a:xfrm>
            <a:off x="238017" y="902997"/>
            <a:ext cx="215966" cy="342399"/>
            <a:chOff x="6718575" y="2318625"/>
            <a:chExt cx="256950" cy="407375"/>
          </a:xfrm>
        </p:grpSpPr>
        <p:sp>
          <p:nvSpPr>
            <p:cNvPr id="340" name="Google Shape;340;g8c6536b67b_0_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41" name="Google Shape;341;g8c6536b67b_0_2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42" name="Google Shape;342;g8c6536b67b_0_2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43" name="Google Shape;343;g8c6536b67b_0_2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44" name="Google Shape;344;g8c6536b67b_0_2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45" name="Google Shape;345;g8c6536b67b_0_2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46" name="Google Shape;346;g8c6536b67b_0_2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47" name="Google Shape;347;g8c6536b67b_0_2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c6536b67b_0_172"/>
          <p:cNvSpPr txBox="1"/>
          <p:nvPr>
            <p:ph type="sldNum" idx="12"/>
          </p:nvPr>
        </p:nvSpPr>
        <p:spPr>
          <a:xfrm>
            <a:off x="8353384" y="6372759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53" name="Google Shape;353;g8c6536b67b_0_172"/>
          <p:cNvSpPr/>
          <p:nvPr/>
        </p:nvSpPr>
        <p:spPr>
          <a:xfrm>
            <a:off x="2139125" y="3634100"/>
            <a:ext cx="4894200" cy="54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0" u="none" strike="noStrike" cap="none">
                <a:solidFill>
                  <a:srgbClr val="0091E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air-canada-rouge issues</a:t>
            </a:r>
            <a:endParaRPr sz="1800">
              <a:solidFill>
                <a:srgbClr val="0091EA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0" u="none" strike="noStrike" cap="none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uncomfortable seats, especially for knees</a:t>
            </a:r>
            <a:endParaRPr sz="1800" i="0" u="none" strike="noStrike" cap="none">
              <a:solidFill>
                <a:schemeClr val="dk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354" name="Google Shape;354;g8c6536b67b_0_172"/>
          <p:cNvSpPr/>
          <p:nvPr/>
        </p:nvSpPr>
        <p:spPr>
          <a:xfrm>
            <a:off x="2139275" y="4403925"/>
            <a:ext cx="4894200" cy="657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0" u="none" strike="noStrike" cap="none">
                <a:solidFill>
                  <a:srgbClr val="0091E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british-airways issues</a:t>
            </a:r>
            <a:endParaRPr sz="1800">
              <a:solidFill>
                <a:srgbClr val="0091EA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0" u="none" strike="noStrike" cap="none">
                <a:solidFill>
                  <a:srgbClr val="0091E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lang="en-GB" sz="1800" i="0" u="none" strike="noStrike" cap="none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uncomfortable seats, awful food</a:t>
            </a:r>
            <a:endParaRPr sz="1800" i="0" u="none" strike="noStrike" cap="none">
              <a:solidFill>
                <a:schemeClr val="dk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355" name="Google Shape;355;g8c6536b67b_0_172"/>
          <p:cNvSpPr/>
          <p:nvPr/>
        </p:nvSpPr>
        <p:spPr>
          <a:xfrm>
            <a:off x="2139125" y="5282950"/>
            <a:ext cx="4894200" cy="657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0" u="none" strike="noStrike" cap="none">
                <a:solidFill>
                  <a:srgbClr val="0091E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united-airlines issues: </a:t>
            </a:r>
            <a:endParaRPr sz="1800" i="0" u="none" strike="noStrike" cap="none">
              <a:solidFill>
                <a:srgbClr val="0091EA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0" u="none" strike="noStrike" cap="none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poor service, poor customer</a:t>
            </a:r>
            <a:endParaRPr sz="1800" i="0" u="none" strike="noStrike" cap="none">
              <a:solidFill>
                <a:schemeClr val="dk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pic>
        <p:nvPicPr>
          <p:cNvPr id="356" name="Google Shape;356;g8c6536b67b_0_172" descr="Screen Shot 2020-07-18 at 11.38.01 AM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026" y="1590051"/>
            <a:ext cx="6249101" cy="4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g8c6536b67b_0_172" descr="Screen Shot 2020-07-18 at 11.39.24 AM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2230" y="2893148"/>
            <a:ext cx="8079106" cy="360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g8c6536b67b_0_172" descr="Screen Shot 2020-07-18 at 11.40.54 AM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8826" y="1293500"/>
            <a:ext cx="4652322" cy="3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8c6536b67b_0_172" descr="Screen Shot 2020-07-18 at 11.41.05 AM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78825" y="2523849"/>
            <a:ext cx="3883600" cy="3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g8c6536b67b_0_172"/>
          <p:cNvSpPr txBox="1"/>
          <p:nvPr/>
        </p:nvSpPr>
        <p:spPr>
          <a:xfrm>
            <a:off x="662305" y="2086080"/>
            <a:ext cx="25077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when NN in lst</a:t>
            </a:r>
            <a:endParaRPr sz="2000" b="1" i="0" u="none" strike="noStrike" cap="non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1" name="Google Shape;361;g8c6536b67b_0_172"/>
          <p:cNvSpPr txBox="1"/>
          <p:nvPr/>
        </p:nvSpPr>
        <p:spPr>
          <a:xfrm>
            <a:off x="662295" y="915770"/>
            <a:ext cx="25077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when </a:t>
            </a:r>
            <a:r>
              <a:rPr lang="en-GB" sz="20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‘</a:t>
            </a:r>
            <a:r>
              <a:rPr lang="en-GB" sz="20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JJ</a:t>
            </a:r>
            <a:r>
              <a:rPr lang="en-GB" sz="20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’ </a:t>
            </a:r>
            <a:r>
              <a:rPr lang="en-GB" sz="20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 a list</a:t>
            </a:r>
            <a:endParaRPr sz="2000" b="1" i="0" u="none" strike="noStrike" cap="non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2" name="Google Shape;362;g8c6536b67b_0_172"/>
          <p:cNvSpPr txBox="1"/>
          <p:nvPr>
            <p:ph type="title"/>
          </p:nvPr>
        </p:nvSpPr>
        <p:spPr>
          <a:xfrm>
            <a:off x="798830" y="296545"/>
            <a:ext cx="79059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 b="1">
                <a:latin typeface="Source Sans Pro"/>
                <a:ea typeface="Source Sans Pro"/>
                <a:cs typeface="Source Sans Pro"/>
                <a:sym typeface="Source Sans Pro"/>
              </a:rPr>
              <a:t>Chunking to find customers’ concerns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63" name="Google Shape;363;g8c6536b67b_0_172"/>
          <p:cNvGrpSpPr/>
          <p:nvPr/>
        </p:nvGrpSpPr>
        <p:grpSpPr>
          <a:xfrm>
            <a:off x="238017" y="2122197"/>
            <a:ext cx="215966" cy="342399"/>
            <a:chOff x="6718575" y="2318625"/>
            <a:chExt cx="256950" cy="407375"/>
          </a:xfrm>
        </p:grpSpPr>
        <p:sp>
          <p:nvSpPr>
            <p:cNvPr id="364" name="Google Shape;364;g8c6536b67b_0_17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65" name="Google Shape;365;g8c6536b67b_0_17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66" name="Google Shape;366;g8c6536b67b_0_17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67" name="Google Shape;367;g8c6536b67b_0_17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68" name="Google Shape;368;g8c6536b67b_0_17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69" name="Google Shape;369;g8c6536b67b_0_17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70" name="Google Shape;370;g8c6536b67b_0_17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71" name="Google Shape;371;g8c6536b67b_0_17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372" name="Google Shape;372;g8c6536b67b_0_172"/>
          <p:cNvGrpSpPr/>
          <p:nvPr/>
        </p:nvGrpSpPr>
        <p:grpSpPr>
          <a:xfrm>
            <a:off x="238017" y="902997"/>
            <a:ext cx="215966" cy="342399"/>
            <a:chOff x="6718575" y="2318625"/>
            <a:chExt cx="256950" cy="407375"/>
          </a:xfrm>
        </p:grpSpPr>
        <p:sp>
          <p:nvSpPr>
            <p:cNvPr id="373" name="Google Shape;373;g8c6536b67b_0_17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74" name="Google Shape;374;g8c6536b67b_0_17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75" name="Google Shape;375;g8c6536b67b_0_17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76" name="Google Shape;376;g8c6536b67b_0_17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77" name="Google Shape;377;g8c6536b67b_0_17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78" name="Google Shape;378;g8c6536b67b_0_17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79" name="Google Shape;379;g8c6536b67b_0_17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80" name="Google Shape;380;g8c6536b67b_0_17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endParaRPr sz="14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"/>
          <p:cNvSpPr txBox="1"/>
          <p:nvPr>
            <p:ph type="ctrTitle"/>
          </p:nvPr>
        </p:nvSpPr>
        <p:spPr>
          <a:xfrm>
            <a:off x="3952817" y="613516"/>
            <a:ext cx="6421800" cy="11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sz="4800"/>
              <a:t>Topic Modeling</a:t>
            </a:r>
            <a:endParaRPr sz="4800"/>
          </a:p>
        </p:txBody>
      </p:sp>
      <p:sp>
        <p:nvSpPr>
          <p:cNvPr id="386" name="Google Shape;386;p2"/>
          <p:cNvSpPr txBox="1"/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87" name="Google Shape;387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62244" y="3182105"/>
            <a:ext cx="3367563" cy="317688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88" name="Google Shape;388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050800" y="2625150"/>
            <a:ext cx="4940802" cy="272606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89" name="Google Shape;389;p2"/>
          <p:cNvSpPr txBox="1"/>
          <p:nvPr/>
        </p:nvSpPr>
        <p:spPr>
          <a:xfrm>
            <a:off x="346425" y="2598763"/>
            <a:ext cx="39528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 SemiBold"/>
              <a:buChar char="◎"/>
            </a:pPr>
            <a:r>
              <a:rPr lang="en-GB" sz="1800">
                <a:solidFill>
                  <a:srgbClr val="263238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Dictionary and corpus</a:t>
            </a:r>
            <a:endParaRPr sz="18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390" name="Google Shape;390;p2"/>
          <p:cNvSpPr txBox="1"/>
          <p:nvPr/>
        </p:nvSpPr>
        <p:spPr>
          <a:xfrm>
            <a:off x="4175775" y="1887150"/>
            <a:ext cx="3000000" cy="7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 SemiBold"/>
              <a:buChar char="◎"/>
            </a:pPr>
            <a:r>
              <a:rPr lang="en-GB" sz="1800">
                <a:solidFill>
                  <a:srgbClr val="263238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LDA modeling</a:t>
            </a:r>
            <a:endParaRPr sz="1800">
              <a:solidFill>
                <a:srgbClr val="263238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8"/>
          <p:cNvSpPr txBox="1"/>
          <p:nvPr>
            <p:ph type="title"/>
          </p:nvPr>
        </p:nvSpPr>
        <p:spPr>
          <a:xfrm>
            <a:off x="565450" y="40167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 sz="2800" b="1">
                <a:latin typeface="Source Sans Pro"/>
                <a:ea typeface="Source Sans Pro"/>
                <a:cs typeface="Source Sans Pro"/>
                <a:sym typeface="Source Sans Pro"/>
              </a:rPr>
              <a:t>Result - </a:t>
            </a:r>
            <a:r>
              <a:rPr lang="en-GB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Air-Canada-rouge </a:t>
            </a:r>
            <a:endParaRPr sz="28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6" name="Google Shape;396;p8"/>
          <p:cNvSpPr txBox="1"/>
          <p:nvPr>
            <p:ph type="body" idx="1"/>
          </p:nvPr>
        </p:nvSpPr>
        <p:spPr>
          <a:xfrm>
            <a:off x="565451" y="1237488"/>
            <a:ext cx="61080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Source Sans Pro SemiBold"/>
              <a:buChar char="◎"/>
            </a:pPr>
            <a:r>
              <a:rPr lang="en-GB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Keywords: seat, roug, leg, back…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397" name="Google Shape;397;p8"/>
          <p:cNvSpPr txBox="1"/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98" name="Google Shape;398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89171" y="2341203"/>
            <a:ext cx="8076647" cy="430425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 sz="2800" b="1">
                <a:latin typeface="Source Sans Pro"/>
                <a:ea typeface="Source Sans Pro"/>
                <a:cs typeface="Source Sans Pro"/>
                <a:sym typeface="Source Sans Pro"/>
              </a:rPr>
              <a:t>Result</a:t>
            </a:r>
            <a:r>
              <a:rPr lang="en-GB" b="1">
                <a:latin typeface="Source Sans Pro"/>
                <a:ea typeface="Source Sans Pro"/>
                <a:cs typeface="Source Sans Pro"/>
                <a:sym typeface="Source Sans Pro"/>
              </a:rPr>
              <a:t> - </a:t>
            </a:r>
            <a:r>
              <a:rPr lang="en-GB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British-airways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4" name="Google Shape;404;p9"/>
          <p:cNvSpPr txBox="1"/>
          <p:nvPr>
            <p:ph type="body" idx="1"/>
          </p:nvPr>
        </p:nvSpPr>
        <p:spPr>
          <a:xfrm>
            <a:off x="711925" y="1237497"/>
            <a:ext cx="58032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Source Sans Pro SemiBold"/>
              <a:buChar char="◎"/>
            </a:pPr>
            <a:r>
              <a:rPr lang="en-GB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Keywords: Seat, food, service, hour, meal…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405" name="Google Shape;405;p9"/>
          <p:cNvSpPr txBox="1"/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06" name="Google Shape;406;p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32542" y="2249042"/>
            <a:ext cx="7237038" cy="431629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 sz="2800" b="1">
                <a:latin typeface="Source Sans Pro"/>
                <a:ea typeface="Source Sans Pro"/>
                <a:cs typeface="Source Sans Pro"/>
                <a:sym typeface="Source Sans Pro"/>
              </a:rPr>
              <a:t>Result</a:t>
            </a:r>
            <a:r>
              <a:rPr lang="en-GB" b="1">
                <a:latin typeface="Source Sans Pro"/>
                <a:ea typeface="Source Sans Pro"/>
                <a:cs typeface="Source Sans Pro"/>
                <a:sym typeface="Source Sans Pro"/>
              </a:rPr>
              <a:t> - </a:t>
            </a:r>
            <a:r>
              <a:rPr lang="en-GB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United-airlines: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2" name="Google Shape;412;p10"/>
          <p:cNvSpPr txBox="1"/>
          <p:nvPr>
            <p:ph type="body" idx="1"/>
          </p:nvPr>
        </p:nvSpPr>
        <p:spPr>
          <a:xfrm>
            <a:off x="788125" y="1196350"/>
            <a:ext cx="72525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Source Sans Pro SemiBold"/>
              <a:buChar char="◎"/>
            </a:pPr>
            <a:r>
              <a:rPr lang="en-GB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Keywords: seat, delay, service, hour…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413" name="Google Shape;413;p10"/>
          <p:cNvSpPr txBox="1"/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14" name="Google Shape;414;p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73072" y="2118241"/>
            <a:ext cx="7027926" cy="425207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8da151e636_0_99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sz="6000">
                <a:solidFill>
                  <a:srgbClr val="CFD8DC"/>
                </a:solidFill>
              </a:rPr>
              <a:t>3.</a:t>
            </a:r>
            <a:endParaRPr sz="6000">
              <a:solidFill>
                <a:srgbClr val="CFD8DC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Summary </a:t>
            </a:r>
            <a:endParaRPr lang="en-GB"/>
          </a:p>
        </p:txBody>
      </p:sp>
      <p:sp>
        <p:nvSpPr>
          <p:cNvPr id="420" name="Google Shape;420;g8da151e636_0_99"/>
          <p:cNvSpPr txBox="1"/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21" name="Google Shape;421;g8da151e636_0_9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163801" y="2590125"/>
            <a:ext cx="8337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c69e66c0a_0_9"/>
          <p:cNvSpPr txBox="1"/>
          <p:nvPr>
            <p:ph type="ctrTitle" idx="4294967295"/>
          </p:nvPr>
        </p:nvSpPr>
        <p:spPr>
          <a:xfrm>
            <a:off x="701025" y="329200"/>
            <a:ext cx="7772400" cy="57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</a:pPr>
            <a:r>
              <a:rPr lang="en-GB" sz="4800" b="1" i="0" u="none" strike="noStrike" cap="none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rPr>
              <a:t>Air Canada Rouge</a:t>
            </a:r>
            <a:endParaRPr sz="4800" b="1" i="0" u="none" strike="noStrike" cap="none">
              <a:solidFill>
                <a:schemeClr val="accent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</a:pPr>
            <a:r>
              <a:rPr lang="en-GB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GB" b="1" i="0" u="none" strike="noStrike" cap="none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rPr>
              <a:t>Budget </a:t>
            </a:r>
            <a:r>
              <a:rPr lang="en-GB" b="1">
                <a:solidFill>
                  <a:schemeClr val="accent6"/>
                </a:solidFill>
              </a:rPr>
              <a:t>A</a:t>
            </a:r>
            <a:r>
              <a:rPr lang="en-GB" b="1" i="0" u="none" strike="noStrike" cap="none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rPr>
              <a:t>irline, </a:t>
            </a:r>
            <a:r>
              <a:rPr lang="en-GB" b="1">
                <a:solidFill>
                  <a:schemeClr val="accent6"/>
                </a:solidFill>
              </a:rPr>
              <a:t>U</a:t>
            </a:r>
            <a:r>
              <a:rPr lang="en-GB" b="1" i="0" u="none" strike="noStrike" cap="none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rPr>
              <a:t>ncomfortable </a:t>
            </a:r>
            <a:r>
              <a:rPr lang="en-GB" b="1">
                <a:solidFill>
                  <a:schemeClr val="accent6"/>
                </a:solidFill>
              </a:rPr>
              <a:t>S</a:t>
            </a:r>
            <a:r>
              <a:rPr lang="en-GB" b="1" i="0" u="none" strike="noStrike" cap="none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rPr>
              <a:t>eats</a:t>
            </a:r>
            <a:endParaRPr b="1">
              <a:solidFill>
                <a:schemeClr val="accent6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</a:pPr>
            <a:endParaRPr b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</a:pPr>
            <a:endParaRPr sz="4800" b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</a:pPr>
            <a:r>
              <a:rPr lang="en-GB"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United </a:t>
            </a:r>
            <a:r>
              <a:rPr lang="en-GB" sz="4800" b="1"/>
              <a:t>Airline</a:t>
            </a:r>
            <a:endParaRPr sz="4800" b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</a:pPr>
            <a:r>
              <a:rPr lang="en-GB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GB" b="1"/>
              <a:t>U</a:t>
            </a:r>
            <a:r>
              <a:rPr lang="en-GB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ncomfortable </a:t>
            </a:r>
            <a:r>
              <a:rPr lang="en-GB" b="1"/>
              <a:t>S</a:t>
            </a:r>
            <a:r>
              <a:rPr lang="en-GB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eats</a:t>
            </a:r>
            <a:r>
              <a:rPr lang="en-GB" b="1"/>
              <a:t>, L</a:t>
            </a:r>
            <a:r>
              <a:rPr lang="en-GB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ow Food </a:t>
            </a:r>
            <a:r>
              <a:rPr lang="en-GB" b="1"/>
              <a:t>Q</a:t>
            </a:r>
            <a:r>
              <a:rPr lang="en-GB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uality</a:t>
            </a:r>
            <a:endParaRPr b="1" i="0" u="none" strike="noStrike" cap="none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</a:pPr>
            <a:endParaRPr b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</a:pPr>
            <a:endParaRPr sz="4800" b="1">
              <a:solidFill>
                <a:srgbClr val="6AA84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</a:pPr>
            <a:r>
              <a:rPr lang="en-GB" sz="4800" b="1" i="0" u="none" strike="noStrike" cap="none">
                <a:solidFill>
                  <a:srgbClr val="6AA84F"/>
                </a:solidFill>
                <a:latin typeface="Roboto Slab"/>
                <a:ea typeface="Roboto Slab"/>
                <a:cs typeface="Roboto Slab"/>
                <a:sym typeface="Roboto Slab"/>
              </a:rPr>
              <a:t>British Airways</a:t>
            </a:r>
            <a:endParaRPr sz="4800" b="1">
              <a:solidFill>
                <a:srgbClr val="6AA84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</a:pPr>
            <a:r>
              <a:rPr lang="en-GB" b="1">
                <a:solidFill>
                  <a:srgbClr val="6AA84F"/>
                </a:solidFill>
              </a:rPr>
              <a:t>Poor C</a:t>
            </a:r>
            <a:r>
              <a:rPr lang="en-GB" b="1" i="0" u="none" strike="noStrike" cap="none">
                <a:solidFill>
                  <a:srgbClr val="6AA84F"/>
                </a:solidFill>
                <a:latin typeface="Roboto Slab"/>
                <a:ea typeface="Roboto Slab"/>
                <a:cs typeface="Roboto Slab"/>
                <a:sym typeface="Roboto Slab"/>
              </a:rPr>
              <a:t>ustomer </a:t>
            </a:r>
            <a:r>
              <a:rPr lang="en-GB" b="1">
                <a:solidFill>
                  <a:srgbClr val="6AA84F"/>
                </a:solidFill>
              </a:rPr>
              <a:t>S</a:t>
            </a:r>
            <a:r>
              <a:rPr lang="en-GB" b="1" i="0" u="none" strike="noStrike" cap="none">
                <a:solidFill>
                  <a:srgbClr val="6AA84F"/>
                </a:solidFill>
                <a:latin typeface="Roboto Slab"/>
                <a:ea typeface="Roboto Slab"/>
                <a:cs typeface="Roboto Slab"/>
                <a:sym typeface="Roboto Slab"/>
              </a:rPr>
              <a:t>ervice, </a:t>
            </a:r>
            <a:r>
              <a:rPr lang="en-GB" b="1">
                <a:solidFill>
                  <a:srgbClr val="6AA84F"/>
                </a:solidFill>
              </a:rPr>
              <a:t>D</a:t>
            </a:r>
            <a:r>
              <a:rPr lang="en-GB" b="1" i="0" u="none" strike="noStrike" cap="none">
                <a:solidFill>
                  <a:srgbClr val="6AA84F"/>
                </a:solidFill>
                <a:latin typeface="Roboto Slab"/>
                <a:ea typeface="Roboto Slab"/>
                <a:cs typeface="Roboto Slab"/>
                <a:sym typeface="Roboto Slab"/>
              </a:rPr>
              <a:t>elayed. </a:t>
            </a:r>
            <a:endParaRPr b="1" i="0" u="none" strike="noStrike" cap="none">
              <a:solidFill>
                <a:srgbClr val="6AA84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</a:pPr>
            <a:endParaRPr b="1"/>
          </a:p>
        </p:txBody>
      </p:sp>
      <p:sp>
        <p:nvSpPr>
          <p:cNvPr id="427" name="Google Shape;427;g8c69e66c0a_0_9"/>
          <p:cNvSpPr txBox="1"/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9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sz="6000">
                <a:solidFill>
                  <a:srgbClr val="CFD8DC"/>
                </a:solidFill>
              </a:rPr>
              <a:t>1.</a:t>
            </a:r>
            <a:endParaRPr sz="6000">
              <a:solidFill>
                <a:srgbClr val="CFD8DC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Data Overview </a:t>
            </a:r>
            <a:endParaRPr lang="en-GB"/>
          </a:p>
        </p:txBody>
      </p:sp>
      <p:sp>
        <p:nvSpPr>
          <p:cNvPr id="94" name="Google Shape;94;p4"/>
          <p:cNvSpPr txBox="1"/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</a:p>
        </p:txBody>
      </p:sp>
      <p:sp>
        <p:nvSpPr>
          <p:cNvPr id="95" name="Google Shape;95;p4"/>
          <p:cNvSpPr txBox="1"/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96" name="Google Shape;96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163801" y="2590125"/>
            <a:ext cx="8337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8c664d561b_0_54"/>
          <p:cNvSpPr txBox="1"/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33" name="Google Shape;433;g8c664d561b_0_54"/>
          <p:cNvSpPr txBox="1"/>
          <p:nvPr/>
        </p:nvSpPr>
        <p:spPr>
          <a:xfrm>
            <a:off x="3442650" y="731425"/>
            <a:ext cx="2258700" cy="19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None/>
            </a:pPr>
            <a:r>
              <a:rPr lang="en-GB" sz="9600" b="0" i="0" u="none" strike="noStrike" cap="none">
                <a:solidFill>
                  <a:srgbClr val="0091E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😉</a:t>
            </a:r>
            <a:endParaRPr sz="9600" b="0" i="0" u="none" strike="noStrike" cap="none">
              <a:solidFill>
                <a:srgbClr val="0091EA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34" name="Google Shape;434;g8c664d561b_0_54"/>
          <p:cNvSpPr txBox="1"/>
          <p:nvPr/>
        </p:nvSpPr>
        <p:spPr>
          <a:xfrm>
            <a:off x="914400" y="3236975"/>
            <a:ext cx="76626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 panose="020B0604020202090204"/>
              <a:buNone/>
            </a:pPr>
            <a:r>
              <a:rPr lang="en-GB" sz="4800" b="0" i="0" u="none" strike="noStrike" cap="none">
                <a:solidFill>
                  <a:srgbClr val="0091EA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What is your Feedback? </a:t>
            </a:r>
            <a:endParaRPr sz="4800" b="0" i="0" u="none" strike="noStrike" cap="none">
              <a:solidFill>
                <a:srgbClr val="0091EA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/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02" name="Google Shape;102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400" y="3320075"/>
            <a:ext cx="8839201" cy="16645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</p:pic>
      <p:pic>
        <p:nvPicPr>
          <p:cNvPr id="103" name="Google Shape;103;p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2325" y="5097725"/>
            <a:ext cx="8839199" cy="13036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</p:pic>
      <p:sp>
        <p:nvSpPr>
          <p:cNvPr id="104" name="Google Shape;104;p5"/>
          <p:cNvSpPr/>
          <p:nvPr/>
        </p:nvSpPr>
        <p:spPr>
          <a:xfrm>
            <a:off x="3702475" y="3267725"/>
            <a:ext cx="996600" cy="17931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05" name="Google Shape;105;p5"/>
          <p:cNvSpPr/>
          <p:nvPr/>
        </p:nvSpPr>
        <p:spPr>
          <a:xfrm>
            <a:off x="7868525" y="4984600"/>
            <a:ext cx="1241100" cy="14169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2287500" y="2073900"/>
            <a:ext cx="47214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90204"/>
              <a:buNone/>
            </a:pPr>
            <a:r>
              <a:rPr lang="en-GB" sz="30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Row 27284 | Column 14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da151e636_0_32"/>
          <p:cNvSpPr txBox="1"/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12" name="Google Shape;112;g8da151e636_0_3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5376" y="2739950"/>
            <a:ext cx="8756550" cy="3087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da151e636_0_2"/>
          <p:cNvSpPr txBox="1"/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18" name="Google Shape;118;g8da151e636_0_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89301" y="3307526"/>
            <a:ext cx="5169801" cy="30507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</p:pic>
      <p:sp>
        <p:nvSpPr>
          <p:cNvPr id="119" name="Google Shape;119;g8da151e636_0_2"/>
          <p:cNvSpPr txBox="1"/>
          <p:nvPr/>
        </p:nvSpPr>
        <p:spPr>
          <a:xfrm>
            <a:off x="126225" y="2303300"/>
            <a:ext cx="9017700" cy="7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90204"/>
              <a:buNone/>
            </a:pPr>
            <a:r>
              <a:rPr lang="en-GB" sz="19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Ratings of not recommended (0) is significantly  </a:t>
            </a:r>
            <a:r>
              <a:rPr lang="en-GB" sz="29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lower </a:t>
            </a:r>
            <a:r>
              <a:rPr lang="en-GB" sz="19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than  recommended (1)</a:t>
            </a:r>
            <a:endParaRPr sz="1900" b="1" i="0" u="none" strike="noStrike" cap="non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0" name="Google Shape;120;g8da151e636_0_2"/>
          <p:cNvSpPr/>
          <p:nvPr/>
        </p:nvSpPr>
        <p:spPr>
          <a:xfrm>
            <a:off x="4733275" y="3307525"/>
            <a:ext cx="996600" cy="30507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21" name="Google Shape;121;g8da151e636_0_2"/>
          <p:cNvSpPr/>
          <p:nvPr/>
        </p:nvSpPr>
        <p:spPr>
          <a:xfrm>
            <a:off x="5810100" y="3307538"/>
            <a:ext cx="996600" cy="30507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27" name="Google Shape;127;p6"/>
          <p:cNvSpPr txBox="1"/>
          <p:nvPr/>
        </p:nvSpPr>
        <p:spPr>
          <a:xfrm>
            <a:off x="480900" y="641550"/>
            <a:ext cx="3066300" cy="54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90204"/>
              <a:buNone/>
            </a:pPr>
            <a:endParaRPr sz="2000" b="1" i="0" u="none" strike="noStrike" cap="non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Source Sans Pro"/>
              <a:buChar char="➔"/>
            </a:pPr>
            <a:r>
              <a:rPr lang="en-GB" sz="20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Inflight Entertainment</a:t>
            </a:r>
            <a:endParaRPr sz="2000" b="1" i="0" u="none" strike="noStrike" cap="non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90204"/>
              <a:buNone/>
            </a:pPr>
            <a:endParaRPr sz="2000" b="1" i="0" u="none" strike="noStrike" cap="none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Source Sans Pro"/>
              <a:buChar char="➔"/>
            </a:pPr>
            <a:r>
              <a:rPr lang="en-GB" sz="2000" b="1" i="0" u="none" strike="noStrike" cap="none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Cabin Staff</a:t>
            </a:r>
            <a:endParaRPr sz="2000" b="1" i="0" u="none" strike="noStrike" cap="none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Source Sans Pro"/>
              <a:buChar char="➔"/>
            </a:pPr>
            <a:r>
              <a:rPr lang="en-GB" sz="2000" b="1" i="0" u="none" strike="noStrike" cap="none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Value Money</a:t>
            </a:r>
            <a:endParaRPr sz="2000" b="1" i="0" u="none" strike="noStrike" cap="none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Source Sans Pro"/>
              <a:buChar char="➔"/>
            </a:pPr>
            <a:r>
              <a:rPr lang="en-GB" sz="2000" b="1" i="0" u="none" strike="noStrike" cap="none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Seat Comfort</a:t>
            </a:r>
            <a:endParaRPr sz="2000" b="1" i="0" u="none" strike="noStrike" cap="none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Source Sans Pro"/>
              <a:buChar char="➔"/>
            </a:pPr>
            <a:r>
              <a:rPr lang="en-GB" sz="2000" b="1" i="0" u="none" strike="noStrike" cap="none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Food Beverage</a:t>
            </a:r>
            <a:endParaRPr sz="2000" b="1" i="0" u="none" strike="noStrike" cap="none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Source Sans Pro"/>
              <a:buChar char="➔"/>
            </a:pPr>
            <a:r>
              <a:rPr lang="en-GB" sz="2000" b="1" i="0" u="none" strike="noStrike" cap="none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Overall Rating</a:t>
            </a:r>
            <a:endParaRPr sz="2000" b="1" i="0" u="none" strike="noStrike" cap="none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1548650" y="249800"/>
            <a:ext cx="243600" cy="8601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91E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1548650" y="4796425"/>
            <a:ext cx="243600" cy="967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130" name="Google Shape;130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068675" y="2057125"/>
            <a:ext cx="5292000" cy="427600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da151e636_0_81"/>
          <p:cNvSpPr txBox="1"/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36" name="Google Shape;136;g8da151e636_0_81"/>
          <p:cNvSpPr txBox="1"/>
          <p:nvPr/>
        </p:nvSpPr>
        <p:spPr>
          <a:xfrm>
            <a:off x="126225" y="1998500"/>
            <a:ext cx="9017700" cy="7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90204"/>
              <a:buNone/>
            </a:pPr>
            <a:r>
              <a:rPr lang="en-GB" sz="1600" b="0" i="0" u="none" strike="noStrike" cap="none">
                <a:solidFill>
                  <a:srgbClr val="5AB1C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lang="en-GB" sz="1600" b="0" i="0" u="none" strike="noStrike" cap="none">
                <a:solidFill>
                  <a:srgbClr val="0091E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First &amp; Business Class have</a:t>
            </a:r>
            <a:r>
              <a:rPr lang="en-GB" sz="18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higher</a:t>
            </a:r>
            <a:r>
              <a:rPr lang="en-GB" sz="1600" b="0" i="0" u="none" strike="noStrike" cap="none">
                <a:solidFill>
                  <a:srgbClr val="0091E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mean ratings than Economy &amp; Premium Economy Class</a:t>
            </a:r>
            <a:endParaRPr sz="1600" b="0" i="0" u="none" strike="noStrike" cap="none">
              <a:solidFill>
                <a:srgbClr val="0091EA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90204"/>
              <a:buNone/>
            </a:pPr>
            <a:r>
              <a:rPr lang="en-GB" sz="1600" b="0" i="0" u="none" strike="noStrike" cap="none">
                <a:solidFill>
                  <a:srgbClr val="0091E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Business Class has</a:t>
            </a:r>
            <a:r>
              <a:rPr lang="en-GB" sz="1800" b="0" i="0" u="none" strike="noStrike" cap="none">
                <a:solidFill>
                  <a:srgbClr val="0091E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higher</a:t>
            </a:r>
            <a:r>
              <a:rPr lang="en-GB" sz="1600" b="0" i="0" u="none" strike="noStrike" cap="none">
                <a:solidFill>
                  <a:srgbClr val="0091E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mean ratings than First Class</a:t>
            </a:r>
            <a:endParaRPr sz="1600" b="0" i="0" u="none" strike="noStrike" cap="none">
              <a:solidFill>
                <a:srgbClr val="0091EA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pic>
        <p:nvPicPr>
          <p:cNvPr id="137" name="Google Shape;137;g8da151e636_0_8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27488" y="2866100"/>
            <a:ext cx="8488874" cy="352908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c5ab60129_1_2"/>
          <p:cNvSpPr txBox="1"/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43" name="Google Shape;143;g8c5ab60129_1_2"/>
          <p:cNvSpPr txBox="1"/>
          <p:nvPr/>
        </p:nvSpPr>
        <p:spPr>
          <a:xfrm>
            <a:off x="126225" y="1998500"/>
            <a:ext cx="9017700" cy="7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90204"/>
              <a:buNone/>
            </a:pPr>
            <a:r>
              <a:rPr lang="en-GB" sz="1600" b="0" i="0" u="none" strike="noStrike" cap="none">
                <a:solidFill>
                  <a:srgbClr val="5AB1C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lang="en-GB" sz="1600" b="0" i="0" u="none" strike="noStrike" cap="none">
                <a:solidFill>
                  <a:srgbClr val="0091E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Not Recommend (0) has </a:t>
            </a:r>
            <a:r>
              <a:rPr lang="en-GB" sz="18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higher</a:t>
            </a:r>
            <a:r>
              <a:rPr lang="en-GB" sz="1600" b="0" i="0" u="none" strike="noStrike" cap="none">
                <a:solidFill>
                  <a:srgbClr val="0091E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avg  review length  than Recommend (1)</a:t>
            </a:r>
            <a:endParaRPr sz="1600" b="0" i="0" u="none" strike="noStrike" cap="none">
              <a:solidFill>
                <a:srgbClr val="0091EA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pic>
        <p:nvPicPr>
          <p:cNvPr id="144" name="Google Shape;144;g8c5ab60129_1_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615425" y="2543000"/>
            <a:ext cx="5498600" cy="392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3160</Words>
  <Application>WPS Writer</Application>
  <PresentationFormat/>
  <Paragraphs>321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6" baseType="lpstr">
      <vt:lpstr>Arial</vt:lpstr>
      <vt:lpstr>SimSun</vt:lpstr>
      <vt:lpstr>Wingdings</vt:lpstr>
      <vt:lpstr>Arial</vt:lpstr>
      <vt:lpstr>Roboto Slab</vt:lpstr>
      <vt:lpstr>Source Sans Pro</vt:lpstr>
      <vt:lpstr>Source Sans Pro SemiBold</vt:lpstr>
      <vt:lpstr>Source Sans Pro Black</vt:lpstr>
      <vt:lpstr>Thonburi</vt:lpstr>
      <vt:lpstr>Microsoft YaHei</vt:lpstr>
      <vt:lpstr/>
      <vt:lpstr>Arial Unicode MS</vt:lpstr>
      <vt:lpstr>PingFang SC</vt:lpstr>
      <vt:lpstr>Wingdings</vt:lpstr>
      <vt:lpstr>Songti SC</vt:lpstr>
      <vt:lpstr>Cordelia template</vt:lpstr>
      <vt:lpstr>Hello!</vt:lpstr>
      <vt:lpstr>Text Mining</vt:lpstr>
      <vt:lpstr>Data Overview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Dataset will be used for analysis:   Companies: 1. Air-Canada-rouge 2. British-airways 3. United-airlines  Attributes: 1. Airline name 2. Content 3. Recommended      </vt:lpstr>
      <vt:lpstr>Word Cloud</vt:lpstr>
      <vt:lpstr>Negative Reviews of All Airlines</vt:lpstr>
      <vt:lpstr>Positive Reviews of All Airlines</vt:lpstr>
      <vt:lpstr>Positive Reviews </vt:lpstr>
      <vt:lpstr>Negative Reviews </vt:lpstr>
      <vt:lpstr>Sentiment Analysis </vt:lpstr>
      <vt:lpstr>PowerPoint 演示文稿</vt:lpstr>
      <vt:lpstr>Total reviews: air-canada-rouge:  703 british-airways:     855 united-airlines:      803 </vt:lpstr>
      <vt:lpstr>Model Accuracy Comparison</vt:lpstr>
      <vt:lpstr>Chunking to find customers’ concerns</vt:lpstr>
      <vt:lpstr>Chunking to find customers’ concerns</vt:lpstr>
      <vt:lpstr>Topic Modeling</vt:lpstr>
      <vt:lpstr>Result - Air-Canada-rouge </vt:lpstr>
      <vt:lpstr>Result - British-airways</vt:lpstr>
      <vt:lpstr>Result - United-airlines:</vt:lpstr>
      <vt:lpstr>Summary </vt:lpstr>
      <vt:lpstr>Poor Customer Service, Delayed.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</dc:title>
  <dc:creator/>
  <cp:lastModifiedBy>liuyinjia</cp:lastModifiedBy>
  <cp:revision>1</cp:revision>
  <dcterms:created xsi:type="dcterms:W3CDTF">2020-08-19T21:52:17Z</dcterms:created>
  <dcterms:modified xsi:type="dcterms:W3CDTF">2020-08-19T21:52:17Z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1033-1.5.1.2195</vt:lpwstr>
  </property>
</Properties>
</file>