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5" r:id="rId3"/>
    <p:sldId id="428" r:id="rId5"/>
    <p:sldId id="261" r:id="rId6"/>
    <p:sldId id="279" r:id="rId7"/>
    <p:sldId id="348" r:id="rId8"/>
    <p:sldId id="349" r:id="rId9"/>
    <p:sldId id="350" r:id="rId10"/>
    <p:sldId id="351" r:id="rId11"/>
    <p:sldId id="358" r:id="rId12"/>
    <p:sldId id="359" r:id="rId13"/>
    <p:sldId id="429" r:id="rId14"/>
    <p:sldId id="332" r:id="rId15"/>
    <p:sldId id="315" r:id="rId16"/>
    <p:sldId id="357" r:id="rId17"/>
    <p:sldId id="353" r:id="rId18"/>
    <p:sldId id="360" r:id="rId19"/>
    <p:sldId id="354" r:id="rId20"/>
    <p:sldId id="316" r:id="rId21"/>
    <p:sldId id="331" r:id="rId22"/>
    <p:sldId id="355" r:id="rId23"/>
    <p:sldId id="356" r:id="rId24"/>
    <p:sldId id="319" r:id="rId25"/>
    <p:sldId id="320" r:id="rId26"/>
    <p:sldId id="321" r:id="rId27"/>
    <p:sldId id="322" r:id="rId28"/>
    <p:sldId id="323" r:id="rId29"/>
    <p:sldId id="324" r:id="rId30"/>
    <p:sldId id="317" r:id="rId31"/>
    <p:sldId id="318" r:id="rId32"/>
    <p:sldId id="329" r:id="rId33"/>
    <p:sldId id="325" r:id="rId34"/>
    <p:sldId id="326" r:id="rId35"/>
    <p:sldId id="327" r:id="rId36"/>
    <p:sldId id="361" r:id="rId37"/>
    <p:sldId id="439" r:id="rId38"/>
    <p:sldId id="440" r:id="rId39"/>
    <p:sldId id="441" r:id="rId40"/>
    <p:sldId id="442" r:id="rId41"/>
    <p:sldId id="443" r:id="rId42"/>
    <p:sldId id="444" r:id="rId43"/>
    <p:sldId id="445" r:id="rId44"/>
    <p:sldId id="446" r:id="rId45"/>
    <p:sldId id="447" r:id="rId46"/>
    <p:sldId id="365" r:id="rId47"/>
    <p:sldId id="363" r:id="rId48"/>
    <p:sldId id="364" r:id="rId49"/>
    <p:sldId id="367" r:id="rId50"/>
    <p:sldId id="362" r:id="rId51"/>
    <p:sldId id="366" r:id="rId52"/>
    <p:sldId id="368" r:id="rId53"/>
    <p:sldId id="369" r:id="rId54"/>
    <p:sldId id="370" r:id="rId55"/>
    <p:sldId id="333" r:id="rId56"/>
    <p:sldId id="335" r:id="rId57"/>
    <p:sldId id="334" r:id="rId58"/>
    <p:sldId id="449" r:id="rId59"/>
    <p:sldId id="451" r:id="rId60"/>
    <p:sldId id="453" r:id="rId61"/>
    <p:sldId id="454" r:id="rId62"/>
    <p:sldId id="372" r:id="rId63"/>
    <p:sldId id="378" r:id="rId64"/>
    <p:sldId id="337" r:id="rId65"/>
    <p:sldId id="376" r:id="rId66"/>
    <p:sldId id="373" r:id="rId67"/>
    <p:sldId id="339" r:id="rId68"/>
    <p:sldId id="346" r:id="rId69"/>
    <p:sldId id="374" r:id="rId70"/>
    <p:sldId id="347" r:id="rId71"/>
    <p:sldId id="391" r:id="rId72"/>
    <p:sldId id="392" r:id="rId73"/>
    <p:sldId id="328" r:id="rId74"/>
    <p:sldId id="301" r:id="rId75"/>
    <p:sldId id="302" r:id="rId76"/>
    <p:sldId id="303" r:id="rId77"/>
    <p:sldId id="304" r:id="rId78"/>
    <p:sldId id="299" r:id="rId79"/>
    <p:sldId id="393" r:id="rId80"/>
    <p:sldId id="394" r:id="rId81"/>
    <p:sldId id="395" r:id="rId82"/>
    <p:sldId id="396" r:id="rId83"/>
    <p:sldId id="397" r:id="rId84"/>
    <p:sldId id="398" r:id="rId85"/>
    <p:sldId id="399" r:id="rId86"/>
    <p:sldId id="400" r:id="rId87"/>
    <p:sldId id="401" r:id="rId88"/>
    <p:sldId id="305" r:id="rId89"/>
    <p:sldId id="594" r:id="rId90"/>
    <p:sldId id="574" r:id="rId91"/>
    <p:sldId id="575" r:id="rId92"/>
    <p:sldId id="571" r:id="rId93"/>
    <p:sldId id="572" r:id="rId94"/>
    <p:sldId id="573" r:id="rId95"/>
    <p:sldId id="402" r:id="rId96"/>
    <p:sldId id="403" r:id="rId97"/>
    <p:sldId id="404" r:id="rId98"/>
    <p:sldId id="438" r:id="rId99"/>
    <p:sldId id="406" r:id="rId100"/>
    <p:sldId id="407" r:id="rId101"/>
    <p:sldId id="408" r:id="rId102"/>
    <p:sldId id="409" r:id="rId103"/>
    <p:sldId id="410" r:id="rId104"/>
    <p:sldId id="411" r:id="rId105"/>
    <p:sldId id="412" r:id="rId106"/>
    <p:sldId id="413" r:id="rId107"/>
    <p:sldId id="421" r:id="rId108"/>
    <p:sldId id="422" r:id="rId109"/>
    <p:sldId id="424" r:id="rId110"/>
  </p:sldIdLst>
  <p:sldSz cx="9144000" cy="6858000" type="screen4x3"/>
  <p:notesSz cx="6858000" cy="9144000"/>
  <p:defaultTextStyle>
    <a:defPPr>
      <a:defRPr lang="zh-CN"/>
    </a:defPPr>
    <a:lvl1pPr algn="l" rtl="0" eaLnBrk="0" fontAlgn="base" hangingPunct="0">
      <a:spcBef>
        <a:spcPct val="0"/>
      </a:spcBef>
      <a:spcAft>
        <a:spcPct val="0"/>
      </a:spcAft>
      <a:defRPr sz="1400" kern="1200">
        <a:solidFill>
          <a:schemeClr val="tx1"/>
        </a:solidFill>
        <a:latin typeface="Arial" panose="020B0604020202020204" pitchFamily="34" charset="0"/>
        <a:ea typeface="YaHei Consolas" charset="0"/>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YaHei Consolas" charset="0"/>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YaHei Consolas" charset="0"/>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YaHei Consolas" charset="0"/>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YaHei Consolas" charset="0"/>
        <a:cs typeface="+mn-cs"/>
      </a:defRPr>
    </a:lvl5pPr>
    <a:lvl6pPr marL="2286000" algn="l" defTabSz="914400" rtl="0" eaLnBrk="1" latinLnBrk="0" hangingPunct="1">
      <a:defRPr sz="1400" kern="1200">
        <a:solidFill>
          <a:schemeClr val="tx1"/>
        </a:solidFill>
        <a:latin typeface="Arial" panose="020B0604020202020204" pitchFamily="34" charset="0"/>
        <a:ea typeface="YaHei Consolas" charset="0"/>
        <a:cs typeface="+mn-cs"/>
      </a:defRPr>
    </a:lvl6pPr>
    <a:lvl7pPr marL="2743200" algn="l" defTabSz="914400" rtl="0" eaLnBrk="1" latinLnBrk="0" hangingPunct="1">
      <a:defRPr sz="1400" kern="1200">
        <a:solidFill>
          <a:schemeClr val="tx1"/>
        </a:solidFill>
        <a:latin typeface="Arial" panose="020B0604020202020204" pitchFamily="34" charset="0"/>
        <a:ea typeface="YaHei Consolas" charset="0"/>
        <a:cs typeface="+mn-cs"/>
      </a:defRPr>
    </a:lvl7pPr>
    <a:lvl8pPr marL="3200400" algn="l" defTabSz="914400" rtl="0" eaLnBrk="1" latinLnBrk="0" hangingPunct="1">
      <a:defRPr sz="1400" kern="1200">
        <a:solidFill>
          <a:schemeClr val="tx1"/>
        </a:solidFill>
        <a:latin typeface="Arial" panose="020B0604020202020204" pitchFamily="34" charset="0"/>
        <a:ea typeface="YaHei Consolas" charset="0"/>
        <a:cs typeface="+mn-cs"/>
      </a:defRPr>
    </a:lvl8pPr>
    <a:lvl9pPr marL="3657600" algn="l" defTabSz="914400" rtl="0" eaLnBrk="1" latinLnBrk="0" hangingPunct="1">
      <a:defRPr sz="1400" kern="1200">
        <a:solidFill>
          <a:schemeClr val="tx1"/>
        </a:solidFill>
        <a:latin typeface="Arial" panose="020B0604020202020204" pitchFamily="34" charset="0"/>
        <a:ea typeface="YaHei Consolas"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CCCC"/>
    <a:srgbClr val="9999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75" autoAdjust="0"/>
    <p:restoredTop sz="96831" autoAdjust="0"/>
  </p:normalViewPr>
  <p:slideViewPr>
    <p:cSldViewPr>
      <p:cViewPr varScale="1">
        <p:scale>
          <a:sx n="107" d="100"/>
          <a:sy n="107" d="100"/>
        </p:scale>
        <p:origin x="592" y="168"/>
      </p:cViewPr>
      <p:guideLst>
        <p:guide orient="horz" pos="2160"/>
        <p:guide pos="2880"/>
      </p:guideLst>
    </p:cSldViewPr>
  </p:slideViewPr>
  <p:outlineViewPr>
    <p:cViewPr>
      <p:scale>
        <a:sx n="33" d="100"/>
        <a:sy n="33" d="100"/>
      </p:scale>
      <p:origin x="0" y="-2501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96" d="100"/>
          <a:sy n="96" d="100"/>
        </p:scale>
        <p:origin x="3520"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ea typeface="YaHei Consolas" pitchFamily="1"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ea typeface="YaHei Consolas" pitchFamily="1" charset="-122"/>
              </a:defRPr>
            </a:lvl1pPr>
          </a:lstStyle>
          <a:p>
            <a:pPr>
              <a:defRPr/>
            </a:pPr>
            <a:fld id="{4DBD5338-6052-B94D-9A86-76549332AF3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ea typeface="YaHei Consolas" pitchFamily="1"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DD14F172-CD4A-064A-9C35-16334ABE1F6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首页</a:t>
            </a:r>
            <a:endParaRPr lang="zh-CN" altLang="en-US" dirty="0"/>
          </a:p>
        </p:txBody>
      </p:sp>
      <p:sp>
        <p:nvSpPr>
          <p:cNvPr id="4" name="灯片编号占位符 3"/>
          <p:cNvSpPr>
            <a:spLocks noGrp="1"/>
          </p:cNvSpPr>
          <p:nvPr>
            <p:ph type="sldNum" sz="quarter" idx="10"/>
          </p:nvPr>
        </p:nvSpPr>
        <p:spPr/>
        <p:txBody>
          <a:bodyPr/>
          <a:lstStyle/>
          <a:p>
            <a:pPr>
              <a:defRPr/>
            </a:pPr>
            <a:fld id="{DD14F172-CD4A-064A-9C35-16334ABE1F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625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Text Box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9011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113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Text Box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9011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421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137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137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0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0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107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445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445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342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547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264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981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083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083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414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366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601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469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571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673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649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752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854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854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957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059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185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288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107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209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312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312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517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619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721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824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926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Text Box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8806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029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131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233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053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155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360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Text Box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8909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Text Box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8909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933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p:cNvSpPr txBox="1">
            <a:spLocks noGrp="1" noRot="1" noChangeAspect="1" noChangeArrowheads="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107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2" name="备注占位符 1"/>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E637BB6B-EE1B-48FB-8575-0D55C373DE88}" type="datetimeFigureOut">
              <a:rPr lang="en-US" smtClean="0"/>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kumimoji="0"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2AA957AF-53C0-420B-9C2D-77DB1416566C}" type="slidenum">
              <a:rPr kumimoji="0" lang="en-US" smtClean="0"/>
            </a:fld>
            <a:endParaRPr kumimoji="0"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fld>
            <a:endParaRPr kumimoji="0" lang="en-US" sz="1000" dirty="0">
              <a:solidFill>
                <a:schemeClr val="tx2">
                  <a:shade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fld>
            <a:endParaRPr kumimoji="0" lang="en-US" sz="1000" dirty="0">
              <a:solidFill>
                <a:schemeClr val="tx2">
                  <a:shade val="50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5313" cy="1128712"/>
          </a:xfrm>
        </p:spPr>
        <p:txBody>
          <a:bodyPr/>
          <a:lstStyle/>
          <a:p>
            <a:r>
              <a:rPr lang="zh-CN" altLang="en-US" smtClean="0"/>
              <a:t>单击此处编辑母版标题样式</a:t>
            </a:r>
            <a:endParaRPr lang="zh-CN" altLang="en-US"/>
          </a:p>
        </p:txBody>
      </p:sp>
      <p:sp>
        <p:nvSpPr>
          <p:cNvPr id="3" name="Rectangle 3"/>
          <p:cNvSpPr>
            <a:spLocks noGrp="1" noChangeArrowheads="1"/>
          </p:cNvSpPr>
          <p:nvPr>
            <p:ph type="dt" idx="10"/>
          </p:nvPr>
        </p:nvSpPr>
        <p:spPr/>
        <p:txBody>
          <a:bodyPr/>
          <a:lstStyle>
            <a:lvl1pPr>
              <a:defRPr/>
            </a:lvl1pPr>
          </a:lstStyle>
          <a:p>
            <a:pPr>
              <a:defRPr/>
            </a:pPr>
            <a:endParaRPr lang="en-US" altLang="zh-CN"/>
          </a:p>
        </p:txBody>
      </p:sp>
      <p:sp>
        <p:nvSpPr>
          <p:cNvPr id="4" name="Rectangle 4"/>
          <p:cNvSpPr>
            <a:spLocks noGrp="1" noChangeArrowheads="1"/>
          </p:cNvSpPr>
          <p:nvPr>
            <p:ph type="ftr" idx="11"/>
          </p:nvPr>
        </p:nvSpPr>
        <p:spPr/>
        <p:txBody>
          <a:bodyPr/>
          <a:lstStyle>
            <a:lvl1pPr>
              <a:defRPr/>
            </a:lvl1pPr>
          </a:lstStyle>
          <a:p>
            <a:pPr>
              <a:defRPr/>
            </a:pPr>
            <a:endParaRPr lang="en-US" altLang="zh-CN"/>
          </a:p>
        </p:txBody>
      </p:sp>
      <p:sp>
        <p:nvSpPr>
          <p:cNvPr id="5" name="Rectangle 5"/>
          <p:cNvSpPr>
            <a:spLocks noGrp="1" noChangeArrowheads="1"/>
          </p:cNvSpPr>
          <p:nvPr>
            <p:ph type="sldNum" idx="12"/>
          </p:nvPr>
        </p:nvSpPr>
        <p:spPr/>
        <p:txBody>
          <a:bodyPr/>
          <a:lstStyle>
            <a:lvl1pPr>
              <a:defRPr/>
            </a:lvl1pPr>
          </a:lstStyle>
          <a:p>
            <a:pPr>
              <a:defRPr/>
            </a:pPr>
            <a:fld id="{03F8354A-9F55-D14C-B4C3-8C29594BF522}"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15313" cy="112871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0663" cy="4511675"/>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0263" y="1600200"/>
            <a:ext cx="4032250" cy="4511675"/>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3"/>
          <p:cNvSpPr>
            <a:spLocks noGrp="1" noChangeArrowheads="1"/>
          </p:cNvSpPr>
          <p:nvPr>
            <p:ph type="dt" idx="10"/>
          </p:nvPr>
        </p:nvSpPr>
        <p:spPr/>
        <p:txBody>
          <a:bodyPr/>
          <a:lstStyle>
            <a:lvl1pPr>
              <a:defRPr/>
            </a:lvl1pPr>
          </a:lstStyle>
          <a:p>
            <a:pPr>
              <a:defRPr/>
            </a:pPr>
            <a:endParaRPr lang="en-US" altLang="zh-CN"/>
          </a:p>
        </p:txBody>
      </p:sp>
      <p:sp>
        <p:nvSpPr>
          <p:cNvPr id="6" name="Rectangle 4"/>
          <p:cNvSpPr>
            <a:spLocks noGrp="1" noChangeArrowheads="1"/>
          </p:cNvSpPr>
          <p:nvPr>
            <p:ph type="ftr" idx="11"/>
          </p:nvPr>
        </p:nvSpPr>
        <p:spPr/>
        <p:txBody>
          <a:bodyPr/>
          <a:lstStyle>
            <a:lvl1pPr>
              <a:defRPr/>
            </a:lvl1pPr>
          </a:lstStyle>
          <a:p>
            <a:pPr>
              <a:defRPr/>
            </a:pPr>
            <a:endParaRPr lang="en-US" altLang="zh-CN"/>
          </a:p>
        </p:txBody>
      </p:sp>
      <p:sp>
        <p:nvSpPr>
          <p:cNvPr id="7" name="Rectangle 5"/>
          <p:cNvSpPr>
            <a:spLocks noGrp="1" noChangeArrowheads="1"/>
          </p:cNvSpPr>
          <p:nvPr>
            <p:ph type="sldNum" idx="12"/>
          </p:nvPr>
        </p:nvSpPr>
        <p:spPr/>
        <p:txBody>
          <a:bodyPr/>
          <a:lstStyle>
            <a:lvl1pPr>
              <a:defRPr/>
            </a:lvl1pPr>
          </a:lstStyle>
          <a:p>
            <a:pPr>
              <a:defRPr/>
            </a:pPr>
            <a:fld id="{D95D7D8B-FE26-1240-AB62-CE4565314604}"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E637BB6B-EE1B-48FB-8575-0D55C373DE88}" type="datetimeFigureOut">
              <a:rPr lang="en-US" smtClean="0"/>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kumimoji="0"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2AA957AF-53C0-420B-9C2D-77DB1416566C}" type="slidenum">
              <a:rPr kumimoji="0" lang="en-US" smtClean="0"/>
            </a:fld>
            <a:endParaRPr kumimoji="0"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637BB6B-EE1B-48FB-8575-0D55C373DE88}" type="datetimeFigureOut">
              <a:rPr lang="en-US" smtClean="0"/>
            </a:fld>
            <a:endParaRPr lang="en-US" sz="1000">
              <a:solidFill>
                <a:schemeClr val="tx2">
                  <a:shade val="50000"/>
                </a:schemeClr>
              </a:solidFill>
            </a:endParaRPr>
          </a:p>
        </p:txBody>
      </p:sp>
      <p:sp>
        <p:nvSpPr>
          <p:cNvPr id="6" name="Footer Placeholder 5"/>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7" name="Slide Number Placeholder 6"/>
          <p:cNvSpPr>
            <a:spLocks noGrp="1"/>
          </p:cNvSpPr>
          <p:nvPr>
            <p:ph type="sldNum" sz="quarter" idx="12"/>
          </p:nvPr>
        </p:nvSpPr>
        <p:spPr/>
        <p:txBody>
          <a:bodyPr/>
          <a:lstStyle/>
          <a:p>
            <a:fld id="{2AA957AF-53C0-420B-9C2D-77DB1416566C}" type="slidenum">
              <a:rPr kumimoji="0" lang="en-US" smtClean="0"/>
            </a:fld>
            <a:endParaRPr kumimoji="0" lang="en-US" sz="1000" dirty="0">
              <a:solidFill>
                <a:schemeClr val="tx2">
                  <a:shade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41832" y="2909102"/>
            <a:ext cx="3611880" cy="299639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975398" y="2909102"/>
            <a:ext cx="3611880" cy="299639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37BB6B-EE1B-48FB-8575-0D55C373DE88}"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37BB6B-EE1B-48FB-8575-0D55C373DE88}"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573789" y="6375679"/>
            <a:ext cx="925016" cy="348462"/>
          </a:xfrm>
        </p:spPr>
        <p:txBody>
          <a:bodyPr/>
          <a:lstStyle/>
          <a:p>
            <a:fld id="{E637BB6B-EE1B-48FB-8575-0D55C373DE88}" type="datetimeFigureOut">
              <a:rPr lang="en-US" smtClean="0"/>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kumimoji="0" lang="en-US"/>
          </a:p>
        </p:txBody>
      </p:sp>
      <p:sp>
        <p:nvSpPr>
          <p:cNvPr id="7" name="Slide Number Placeholder 6"/>
          <p:cNvSpPr>
            <a:spLocks noGrp="1"/>
          </p:cNvSpPr>
          <p:nvPr>
            <p:ph type="sldNum" sz="quarter" idx="12"/>
          </p:nvPr>
        </p:nvSpPr>
        <p:spPr>
          <a:xfrm>
            <a:off x="4268261" y="6375679"/>
            <a:ext cx="924342" cy="345796"/>
          </a:xfrm>
        </p:spPr>
        <p:txBody>
          <a:bodyPr/>
          <a:lstStyle/>
          <a:p>
            <a:fld id="{2AA957AF-53C0-420B-9C2D-77DB1416566C}" type="slidenum">
              <a:rPr kumimoji="0" lang="en-US" smtClean="0"/>
            </a:fld>
            <a:endParaRPr kumimoji="0"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将图片拖动到占位符，或单击添加图标</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574463" y="6375679"/>
            <a:ext cx="924342" cy="348462"/>
          </a:xfrm>
        </p:spPr>
        <p:txBody>
          <a:bodyPr/>
          <a:lstStyle/>
          <a:p>
            <a:fld id="{E637BB6B-EE1B-48FB-8575-0D55C373DE88}" type="datetimeFigureOut">
              <a:rPr lang="en-US" smtClean="0"/>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kumimoji="0" lang="en-US"/>
          </a:p>
        </p:txBody>
      </p:sp>
      <p:sp>
        <p:nvSpPr>
          <p:cNvPr id="7" name="Slide Number Placeholder 6"/>
          <p:cNvSpPr>
            <a:spLocks noGrp="1"/>
          </p:cNvSpPr>
          <p:nvPr>
            <p:ph type="sldNum" sz="quarter" idx="12"/>
          </p:nvPr>
        </p:nvSpPr>
        <p:spPr>
          <a:xfrm>
            <a:off x="4256153" y="6375679"/>
            <a:ext cx="947460" cy="345796"/>
          </a:xfrm>
        </p:spPr>
        <p:txBody>
          <a:bodyPr/>
          <a:lstStyle/>
          <a:p>
            <a:fld id="{2AA957AF-53C0-420B-9C2D-77DB1416566C}" type="slidenum">
              <a:rPr kumimoji="0" lang="en-US" smtClean="0"/>
            </a:fld>
            <a:endParaRPr kumimoji="0"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E637BB6B-EE1B-48FB-8575-0D55C373DE88}" type="datetimeFigureOut">
              <a:rPr lang="en-US" smtClean="0"/>
            </a:fld>
            <a:endParaRPr lang="en-US" sz="1000">
              <a:solidFill>
                <a:schemeClr val="tx2">
                  <a:shade val="50000"/>
                </a:scheme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AA957AF-53C0-420B-9C2D-77DB1416566C}" type="slidenum">
              <a:rPr kumimoji="0" lang="en-US" smtClean="0"/>
            </a:fld>
            <a:endParaRPr kumimoji="0" lang="en-US" sz="1000" dirty="0">
              <a:solidFill>
                <a:schemeClr val="tx2">
                  <a:shade val="50000"/>
                </a:scheme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hyperlink" Target="http://css.doyoe.com/" TargetMode="External"/><Relationship Id="rId8" Type="http://schemas.openxmlformats.org/officeDocument/2006/relationships/slide" Target="slide77.xml"/><Relationship Id="rId7" Type="http://schemas.openxmlformats.org/officeDocument/2006/relationships/slide" Target="slide73.xml"/><Relationship Id="rId6" Type="http://schemas.openxmlformats.org/officeDocument/2006/relationships/slide" Target="slide71.xml"/><Relationship Id="rId5" Type="http://schemas.openxmlformats.org/officeDocument/2006/relationships/slide" Target="slide69.xml"/><Relationship Id="rId4" Type="http://schemas.openxmlformats.org/officeDocument/2006/relationships/slide" Target="slide60.xml"/><Relationship Id="rId3" Type="http://schemas.openxmlformats.org/officeDocument/2006/relationships/slide" Target="slide49.xml"/><Relationship Id="rId2" Type="http://schemas.openxmlformats.org/officeDocument/2006/relationships/slide" Target="slide44.xml"/><Relationship Id="rId10" Type="http://schemas.openxmlformats.org/officeDocument/2006/relationships/slideLayout" Target="../slideLayouts/slideLayout13.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http://css.doyoe.com/properties/font/font-family.htm#dfn-syntax" TargetMode="Externa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hyperlink" Target="http://css.doyoe.com/values/numeric/percentage.htm" TargetMode="External"/><Relationship Id="rId1" Type="http://schemas.openxmlformats.org/officeDocument/2006/relationships/hyperlink" Target="http://css.doyoe.com/values/length/length.ht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hyperlink" Target="itss://chm/values/color/color.ht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hyperlink" Target="http://css.doyoe.com/values/numeric/number.htm"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css.doyoe.com/values/numeric/percentage.htm" TargetMode="External"/><Relationship Id="rId1" Type="http://schemas.openxmlformats.org/officeDocument/2006/relationships/hyperlink" Target="http://css.doyoe.com/values/length/length.htm" TargetMode="Externa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css.doyoe.com/properties/border/border-image-repeat.htm" TargetMode="External"/><Relationship Id="rId4" Type="http://schemas.openxmlformats.org/officeDocument/2006/relationships/hyperlink" Target="http://css.doyoe.com/properties/border/border-image-outset.htm" TargetMode="External"/><Relationship Id="rId3" Type="http://schemas.openxmlformats.org/officeDocument/2006/relationships/hyperlink" Target="http://css.doyoe.com/properties/border/border-image-width.htm" TargetMode="External"/><Relationship Id="rId2" Type="http://schemas.openxmlformats.org/officeDocument/2006/relationships/hyperlink" Target="http://css.doyoe.com/properties/border/border-image-slice.htm" TargetMode="External"/><Relationship Id="rId1" Type="http://schemas.openxmlformats.org/officeDocument/2006/relationships/hyperlink" Target="http://css.doyoe.com/properties/border/border-image-source.htm" TargetMode="Externa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css.doyoe.com/values/color/color.htm" TargetMode="External"/><Relationship Id="rId2" Type="http://schemas.openxmlformats.org/officeDocument/2006/relationships/hyperlink" Target="http://css.doyoe.com/values/length/length.htm" TargetMode="External"/><Relationship Id="rId1" Type="http://schemas.openxmlformats.org/officeDocument/2006/relationships/hyperlink" Target="http://css.doyoe.com/properties/border/box-shadow.htm#dfn-syntax"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9" Type="http://schemas.openxmlformats.org/officeDocument/2006/relationships/hyperlink" Target="#translate3d" TargetMode="External"/><Relationship Id="rId8" Type="http://schemas.openxmlformats.org/officeDocument/2006/relationships/hyperlink" Target="#skew" TargetMode="External"/><Relationship Id="rId7" Type="http://schemas.openxmlformats.org/officeDocument/2006/relationships/hyperlink" Target="#scale" TargetMode="External"/><Relationship Id="rId6" Type="http://schemas.openxmlformats.org/officeDocument/2006/relationships/hyperlink" Target="#rotate" TargetMode="External"/><Relationship Id="rId5" Type="http://schemas.openxmlformats.org/officeDocument/2006/relationships/hyperlink" Target="#translatey" TargetMode="External"/><Relationship Id="rId4" Type="http://schemas.openxmlformats.org/officeDocument/2006/relationships/hyperlink" Target="#translatex" TargetMode="External"/><Relationship Id="rId3" Type="http://schemas.openxmlformats.org/officeDocument/2006/relationships/hyperlink" Target="mk:@MSITStore:F:\&#24494;&#20113;&#21516;&#27493;\H-&#25163;&#20876;\css.chm::/properties/transform/transform-origin.htm" TargetMode="External"/><Relationship Id="rId2" Type="http://schemas.openxmlformats.org/officeDocument/2006/relationships/hyperlink" Target="#translate" TargetMode="External"/><Relationship Id="rId10" Type="http://schemas.openxmlformats.org/officeDocument/2006/relationships/slideLayout" Target="../slideLayouts/slideLayout7.xml"/><Relationship Id="rId1" Type="http://schemas.openxmlformats.org/officeDocument/2006/relationships/hyperlink" Target="http://css.doyoe.com/properties/transform/transform.htm#transform-function" TargetMode="Externa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css.doyoe.com/values/textual/identifier.htm" TargetMode="External"/><Relationship Id="rId1" Type="http://schemas.openxmlformats.org/officeDocument/2006/relationships/hyperlink" Target="http://css.doyoe.com/rules/@keyframes.htm"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mk:@MSITStore:F:\&#24494;&#20113;&#21516;&#27493;\H-&#25163;&#20876;\css.chm::/values/numeric/percentage.htm" TargetMode="Externa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css.doyoe.com/values/time/time.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css.doyoe.com/values/time/time.htm" TargetMode="Externa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css.doyoe.com/values/numeric/number.ht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2589" y="6021288"/>
            <a:ext cx="2348720" cy="400110"/>
          </a:xfrm>
          <a:prstGeom prst="rect">
            <a:avLst/>
          </a:prstGeom>
          <a:no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放飞梦想</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成就梦想</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555776" y="2636912"/>
            <a:ext cx="4254691" cy="830997"/>
          </a:xfrm>
          <a:prstGeom prst="rect">
            <a:avLst/>
          </a:prstGeom>
        </p:spPr>
        <p:txBody>
          <a:bodyPr wrap="none">
            <a:spAutoFit/>
          </a:bodyPr>
          <a:lstStyle/>
          <a:p>
            <a:r>
              <a:rPr kumimoji="1" lang="en-US" altLang="zh-CN" sz="4800" b="1" dirty="0" smtClean="0">
                <a:solidFill>
                  <a:schemeClr val="tx1">
                    <a:lumMod val="65000"/>
                    <a:lumOff val="35000"/>
                  </a:schemeClr>
                </a:solidFill>
              </a:rPr>
              <a:t>CSS3</a:t>
            </a:r>
            <a:r>
              <a:rPr kumimoji="1" lang="zh-CN" altLang="en-US" sz="4800" b="1" dirty="0" smtClean="0">
                <a:solidFill>
                  <a:schemeClr val="tx1">
                    <a:lumMod val="65000"/>
                    <a:lumOff val="35000"/>
                  </a:schemeClr>
                </a:solidFill>
              </a:rPr>
              <a:t>实战课程</a:t>
            </a: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14400" y="764704"/>
            <a:ext cx="8229600" cy="635000"/>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代码注释</a:t>
            </a:r>
            <a:endParaRPr lang="zh-CN" altLang="zh-CN"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482" name="Rectangle 2"/>
          <p:cNvSpPr>
            <a:spLocks noGrp="1" noChangeArrowheads="1"/>
          </p:cNvSpPr>
          <p:nvPr>
            <p:ph idx="1"/>
          </p:nvPr>
        </p:nvSpPr>
        <p:spPr>
          <a:xfrm>
            <a:off x="914400" y="1544167"/>
            <a:ext cx="8229600" cy="4248150"/>
          </a:xfrm>
        </p:spPr>
        <p:txBody>
          <a:bodyPr>
            <a:normAutofit lnSpcReduction="10000"/>
          </a:bodyPr>
          <a:lstStyle/>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代码注释，以 </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开始 </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结束</a:t>
            </a:r>
            <a:endPar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如：</a:t>
            </a:r>
            <a:endPar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800"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公共样式</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body { margin:0px; padding:0px;}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导航样式开始</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nav</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导航样式结束</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755576" y="260648"/>
            <a:ext cx="7920880" cy="777875"/>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深入浮动</a:t>
            </a:r>
            <a:endPar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9394" name="Rectangle 2"/>
          <p:cNvSpPr>
            <a:spLocks noGrp="1" noChangeArrowheads="1"/>
          </p:cNvSpPr>
          <p:nvPr>
            <p:ph idx="1"/>
          </p:nvPr>
        </p:nvSpPr>
        <p:spPr>
          <a:xfrm>
            <a:off x="755576" y="908720"/>
            <a:ext cx="8136904" cy="4967287"/>
          </a:xfrm>
        </p:spPr>
        <p:txBody>
          <a:bodyPr>
            <a:noAutofit/>
          </a:bodyPr>
          <a:lstStyle/>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rgbClr val="99CC00"/>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浮动的目的</a:t>
            </a:r>
            <a:endParaRPr lang="zh-CN"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rPr>
              <a:t>就是要打破文档流的默认显示规则。如果要让元素按照我们的布局要求进行显示。这时就</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rPr>
              <a:t>要利用</a:t>
            </a:r>
            <a:r>
              <a:rPr lang="en-US" altLang="zh-CN" sz="1600" dirty="0" smtClean="0">
                <a:solidFill>
                  <a:schemeClr val="tx1"/>
                </a:solidFill>
                <a:latin typeface="微软雅黑" panose="020B0503020204020204" pitchFamily="34" charset="-122"/>
                <a:ea typeface="微软雅黑" panose="020B0503020204020204" pitchFamily="34" charset="-122"/>
              </a:rPr>
              <a:t>float</a:t>
            </a:r>
            <a:r>
              <a:rPr lang="zh-CN" altLang="zh-CN" sz="1600" dirty="0" smtClean="0">
                <a:solidFill>
                  <a:schemeClr val="tx1"/>
                </a:solidFill>
                <a:latin typeface="微软雅黑" panose="020B0503020204020204" pitchFamily="34" charset="-122"/>
                <a:ea typeface="微软雅黑" panose="020B0503020204020204" pitchFamily="34" charset="-122"/>
              </a:rPr>
              <a:t>属性。</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rPr>
              <a:t>说明：</a:t>
            </a:r>
            <a:endParaRPr lang="en-US"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1.</a:t>
            </a:r>
            <a:r>
              <a:rPr lang="zh-CN" altLang="zh-CN" sz="1600" dirty="0" smtClean="0">
                <a:solidFill>
                  <a:schemeClr val="tx1"/>
                </a:solidFill>
                <a:latin typeface="微软雅黑" panose="020B0503020204020204" pitchFamily="34" charset="-122"/>
                <a:ea typeface="微软雅黑" panose="020B0503020204020204" pitchFamily="34" charset="-122"/>
              </a:rPr>
              <a:t>任何申明为 </a:t>
            </a:r>
            <a:r>
              <a:rPr lang="en-US" altLang="zh-CN" sz="1600" i="1" dirty="0" smtClean="0">
                <a:solidFill>
                  <a:schemeClr val="tx1"/>
                </a:solidFill>
                <a:latin typeface="微软雅黑" panose="020B0503020204020204" pitchFamily="34" charset="-122"/>
                <a:ea typeface="微软雅黑" panose="020B0503020204020204" pitchFamily="34" charset="-122"/>
              </a:rPr>
              <a:t>float</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的元素自动被设置为一个</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rPr>
              <a:t>块级元素</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2.</a:t>
            </a:r>
            <a:r>
              <a:rPr lang="zh-CN" altLang="zh-CN" sz="1600" dirty="0" smtClean="0">
                <a:solidFill>
                  <a:schemeClr val="tx1"/>
                </a:solidFill>
                <a:latin typeface="微软雅黑" panose="020B0503020204020204" pitchFamily="34" charset="-122"/>
                <a:ea typeface="微软雅黑" panose="020B0503020204020204" pitchFamily="34" charset="-122"/>
              </a:rPr>
              <a:t>在标准浏览器中 浮动元素脱离了文档流 ，所以浮动元素后的元素会占据浮动元素本来</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rPr>
              <a:t>应该所处的位置。</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3.</a:t>
            </a:r>
            <a:r>
              <a:rPr lang="zh-CN" altLang="zh-CN" sz="1600" dirty="0" smtClean="0">
                <a:solidFill>
                  <a:schemeClr val="tx1"/>
                </a:solidFill>
                <a:latin typeface="微软雅黑" panose="020B0503020204020204" pitchFamily="34" charset="-122"/>
                <a:ea typeface="微软雅黑" panose="020B0503020204020204" pitchFamily="34" charset="-122"/>
              </a:rPr>
              <a:t>如果水平方向上没有足够的空间容纳浮动元素，则转向下一行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4.</a:t>
            </a:r>
            <a:r>
              <a:rPr lang="zh-CN" altLang="zh-CN" sz="1600" dirty="0" smtClean="0">
                <a:solidFill>
                  <a:schemeClr val="tx1"/>
                </a:solidFill>
                <a:latin typeface="微软雅黑" panose="020B0503020204020204" pitchFamily="34" charset="-122"/>
                <a:ea typeface="微软雅黑" panose="020B0503020204020204" pitchFamily="34" charset="-122"/>
              </a:rPr>
              <a:t>文字内容会围绕在浮动元素周围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5.</a:t>
            </a:r>
            <a:r>
              <a:rPr lang="zh-CN" altLang="zh-CN" sz="1600" dirty="0" smtClean="0">
                <a:solidFill>
                  <a:schemeClr val="tx1"/>
                </a:solidFill>
                <a:latin typeface="微软雅黑" panose="020B0503020204020204" pitchFamily="34" charset="-122"/>
                <a:ea typeface="微软雅黑" panose="020B0503020204020204" pitchFamily="34" charset="-122"/>
              </a:rPr>
              <a:t>浮动元素只能浮动至左侧或者右侧 。</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GB" altLang="zh-CN" sz="1600" dirty="0" smtClean="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914400" y="332656"/>
            <a:ext cx="8229600" cy="647700"/>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清除浮动</a:t>
            </a:r>
            <a:endPar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418" name="Rectangle 2"/>
          <p:cNvSpPr>
            <a:spLocks noGrp="1" noChangeArrowheads="1"/>
          </p:cNvSpPr>
          <p:nvPr>
            <p:ph idx="1"/>
          </p:nvPr>
        </p:nvSpPr>
        <p:spPr>
          <a:xfrm>
            <a:off x="914400" y="1124744"/>
            <a:ext cx="8229600" cy="4678362"/>
          </a:xfrm>
        </p:spPr>
        <p:txBody>
          <a:bodyPr>
            <a:normAutofit/>
          </a:bodyPr>
          <a:lstStyle/>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clear : none | left | right | both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默认值。允许两边都可以有浮动对象</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left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不允许左边有浮动对象</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right: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不允许右边有浮动对象</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both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不允许有浮动对象</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clear:both</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GB"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914400" y="188640"/>
            <a:ext cx="8229600" cy="647700"/>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position</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元素的定位</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42" name="Rectangle 2"/>
          <p:cNvSpPr>
            <a:spLocks noGrp="1" noChangeArrowheads="1"/>
          </p:cNvSpPr>
          <p:nvPr>
            <p:ph idx="1"/>
          </p:nvPr>
        </p:nvSpPr>
        <p:spPr>
          <a:xfrm>
            <a:off x="910968" y="764704"/>
            <a:ext cx="8229600" cy="5832648"/>
          </a:xfrm>
        </p:spPr>
        <p:txBody>
          <a:bodyPr>
            <a:normAutofit/>
          </a:bodyPr>
          <a:lstStyle/>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 : static | absolute | fixed | relative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static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无定位，默认值</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absolute</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：绝对定位</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150000"/>
              </a:lnSpc>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relative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相对定位</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150000"/>
              </a:lnSpc>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fixed</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：固定定位</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150000"/>
              </a:lnSpc>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150000"/>
              </a:lnSpc>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absolute </a:t>
            </a: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450215" indent="-285750">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脱离文档流。</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0215" indent="-285750">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top,bottom,left,right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定位。</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0215" indent="-285750">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如果父元素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static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时，将以</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body</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坐标原点进行定位。</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0215" indent="-285750">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如果父元素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relative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时，将以父元素进行定位。</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position:absolute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left:100px; top:100px;}</a:t>
            </a:r>
            <a:endParaRPr lang="en-GB"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814590" y="332656"/>
            <a:ext cx="8352928" cy="6408712"/>
          </a:xfrm>
        </p:spPr>
        <p:txBody>
          <a:bodyPr>
            <a:normAutofit/>
          </a:bodyPr>
          <a:lstStyle/>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relative</a:t>
            </a: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相对</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定位</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（相对自己原来的位置而言）</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不脱离文档流</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Font typeface="Wingdings" panose="05000000000000000000" pitchFamily="2" charset="2"/>
              <a:buChar char="l"/>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参考自身静态位置通过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top,bottom,left,right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定位。</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lnSpc>
                <a:spcPct val="150000"/>
              </a:lnSpc>
              <a:spcBef>
                <a:spcPct val="0"/>
              </a:spcBef>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36830" indent="0">
              <a:lnSpc>
                <a:spcPct val="150000"/>
              </a:lnSpc>
              <a:spcBef>
                <a:spcPct val="0"/>
              </a:spcBef>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position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relative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left:100px; top:100px;}</a:t>
            </a:r>
            <a:endParaRPr lang="en-GB"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lnSpc>
                <a:spcPct val="150000"/>
              </a:lnSpc>
              <a:spcBef>
                <a:spcPct val="0"/>
              </a:spcBef>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fixed</a:t>
            </a: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固定定位实际上只是绝对定位的特殊形式；固定定位的元素是相对于浏览器窗口而固定，</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而不是相对于其包含元素；即使页面滚动了，它们仍然会处在浏览器窗口中跟原来完全一</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样的地方。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marL="36830" indent="0">
              <a:lnSpc>
                <a:spcPct val="150000"/>
              </a:lnSpc>
              <a:spcBef>
                <a:spcPct val="0"/>
              </a:spcBef>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position: fixed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right:0; bottom:0;}</a:t>
            </a:r>
            <a:endParaRPr lang="en-GB"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GB"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850404" y="548680"/>
            <a:ext cx="8229600" cy="576263"/>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z-index(</a:t>
            </a:r>
            <a:r>
              <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元素的</a:t>
            </a:r>
            <a:r>
              <a:rPr lang="zh-CN" altLang="en-US" sz="2000" b="1" cap="none" dirty="0" smtClean="0">
                <a:latin typeface="微软雅黑" panose="020B0503020204020204" pitchFamily="34" charset="-122"/>
                <a:ea typeface="微软雅黑" panose="020B0503020204020204" pitchFamily="34" charset="-122"/>
                <a:cs typeface="微软雅黑" panose="020B0503020204020204" pitchFamily="34" charset="-122"/>
              </a:rPr>
              <a:t>层叠关系）</a:t>
            </a:r>
            <a:endPar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0" name="Rectangle 2"/>
          <p:cNvSpPr>
            <a:spLocks noGrp="1" noChangeArrowheads="1"/>
          </p:cNvSpPr>
          <p:nvPr>
            <p:ph idx="1"/>
          </p:nvPr>
        </p:nvSpPr>
        <p:spPr>
          <a:xfrm>
            <a:off x="923429" y="1196380"/>
            <a:ext cx="8229600" cy="4967288"/>
          </a:xfrm>
        </p:spPr>
        <p:txBody>
          <a:bodyPr>
            <a:normAutofit/>
          </a:bodyPr>
          <a:lstStyle/>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当元素发生重叠时，可以通过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z-index </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属性，设置</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层</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叠</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的先后顺序</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较大</a:t>
            </a:r>
            <a:r>
              <a:rPr lang="en-US" altLang="zh-CN" sz="1600" i="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number </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值的对象会覆盖在较小</a:t>
            </a:r>
            <a:r>
              <a:rPr lang="en-US" altLang="zh-CN" sz="1600" i="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number </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值的对象之上。</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z-index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auto | </a:t>
            </a:r>
            <a:r>
              <a:rPr lang="en-US" altLang="zh-CN" sz="1600" i="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number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例子</a:t>
            </a: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z-index:1}</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1" name="Rectangle 3"/>
          <p:cNvSpPr>
            <a:spLocks noChangeArrowheads="1"/>
          </p:cNvSpPr>
          <p:nvPr/>
        </p:nvSpPr>
        <p:spPr bwMode="auto">
          <a:xfrm>
            <a:off x="5531172" y="2348409"/>
            <a:ext cx="2160587" cy="1150937"/>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63492" name="Rectangle 4"/>
          <p:cNvSpPr>
            <a:spLocks noChangeArrowheads="1"/>
          </p:cNvSpPr>
          <p:nvPr/>
        </p:nvSpPr>
        <p:spPr bwMode="auto">
          <a:xfrm>
            <a:off x="6250309" y="2851646"/>
            <a:ext cx="2305050" cy="1152525"/>
          </a:xfrm>
          <a:prstGeom prst="rect">
            <a:avLst/>
          </a:prstGeom>
          <a:solidFill>
            <a:srgbClr val="99CC00"/>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63493" name="Text Box 5"/>
          <p:cNvSpPr txBox="1">
            <a:spLocks noChangeArrowheads="1"/>
          </p:cNvSpPr>
          <p:nvPr/>
        </p:nvSpPr>
        <p:spPr bwMode="auto">
          <a:xfrm>
            <a:off x="6683697" y="3283446"/>
            <a:ext cx="1511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eaLnBrk="1" hangingPunct="1">
              <a:spcBef>
                <a:spcPts val="1125"/>
              </a:spcBef>
              <a:buSzPct val="100000"/>
              <a:defRPr/>
            </a:pPr>
            <a:r>
              <a:rPr lang="en-US" altLang="zh-CN" smtClean="0"/>
              <a:t>z-index: 100;</a:t>
            </a:r>
            <a:endParaRPr lang="en-US" altLang="zh-CN" smtClean="0"/>
          </a:p>
        </p:txBody>
      </p:sp>
      <p:sp>
        <p:nvSpPr>
          <p:cNvPr id="63494" name="Text Box 6"/>
          <p:cNvSpPr txBox="1">
            <a:spLocks noChangeArrowheads="1"/>
          </p:cNvSpPr>
          <p:nvPr/>
        </p:nvSpPr>
        <p:spPr bwMode="auto">
          <a:xfrm>
            <a:off x="5602609" y="2419846"/>
            <a:ext cx="1511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eaLnBrk="1" hangingPunct="1">
              <a:spcBef>
                <a:spcPts val="1125"/>
              </a:spcBef>
              <a:buSzPct val="100000"/>
              <a:defRPr/>
            </a:pPr>
            <a:r>
              <a:rPr lang="en-US" altLang="zh-CN" dirty="0" smtClean="0"/>
              <a:t>z-index: 50;</a:t>
            </a:r>
            <a:endParaRPr lang="en-US" altLang="zh-CN" dirty="0" smtClean="0"/>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755576" y="835496"/>
            <a:ext cx="7920880" cy="649288"/>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 reset</a:t>
            </a:r>
            <a:endParaRPr lang="en-US"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1682" name="Rectangle 2"/>
          <p:cNvSpPr>
            <a:spLocks noGrp="1" noChangeArrowheads="1"/>
          </p:cNvSpPr>
          <p:nvPr>
            <p:ph idx="1"/>
          </p:nvPr>
        </p:nvSpPr>
        <p:spPr>
          <a:xfrm>
            <a:off x="787186" y="1490584"/>
            <a:ext cx="7920880" cy="4348162"/>
          </a:xfrm>
        </p:spPr>
        <p:txBody>
          <a:bodyPr>
            <a:normAutofit/>
          </a:bodyPr>
          <a:lstStyle/>
          <a:p>
            <a:pPr marL="328930" indent="-328930" eaLnBrk="1" hangingPunct="1">
              <a:lnSpc>
                <a:spcPct val="110000"/>
              </a:lnSpc>
              <a:spcBef>
                <a:spcPts val="500"/>
              </a:spcBef>
              <a:buClr>
                <a:schemeClr val="tx1"/>
              </a:buClr>
              <a:buSzPct val="100000"/>
              <a:buFont typeface="Wingdings" panose="05000000000000000000" pitchFamily="2" charset="2"/>
              <a:buChar char="l"/>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标签在浏览器里有默认的样式，例如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标签有上下边距，</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strong</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标签有字体加粗样式，</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标签有字体倾斜样式。不同浏览器的默认样式之间也会有差别，例如</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默认带有缩进的样式，在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IE</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下，它的缩进是通过</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margin</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实现的，而</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下，它的缩进是由</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padding</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实现的。在切换页面的时候，浏览器的默认样式往往会给我们带来麻烦，影响开发效率。所以解决的方法就是一开始就将浏览器的默认样式全部去掉，更准确说就是通过重新定义标签样式。</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覆盖</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浏览器的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默认属性。最最简单的说法就是把浏览器提供的默认样式覆盖掉！这就是</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 reset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eaLnBrk="1" hangingPunct="1">
              <a:lnSpc>
                <a:spcPct val="110000"/>
              </a:lnSpc>
              <a:spcBef>
                <a:spcPts val="500"/>
              </a:spcBef>
              <a:buClr>
                <a:schemeClr val="tx1"/>
              </a:buClr>
              <a:buSzPct val="100000"/>
              <a:buFont typeface="Wingdings" panose="05000000000000000000" pitchFamily="2" charset="2"/>
              <a:buChar char="l"/>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28930" eaLnBrk="1" hangingPunct="1">
              <a:lnSpc>
                <a:spcPct val="110000"/>
              </a:lnSpc>
              <a:spcBef>
                <a:spcPts val="500"/>
              </a:spcBef>
              <a:buClr>
                <a:schemeClr val="tx1"/>
              </a:buClr>
              <a:buSzPct val="100000"/>
              <a:buFont typeface="Wingdings" panose="05000000000000000000" pitchFamily="2" charset="2"/>
              <a:buChar char="l"/>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最简单的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reset: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14325" eaLnBrk="1" hangingPunct="1">
              <a:lnSpc>
                <a:spcPct val="110000"/>
              </a:lnSpc>
              <a:spcBef>
                <a:spcPts val="600"/>
              </a:spcBef>
              <a:buClr>
                <a:schemeClr val="tx1"/>
              </a:buClr>
              <a:buSzPct val="100000"/>
              <a:buFont typeface="Wingdings" panose="05000000000000000000" pitchFamily="2" charset="2"/>
              <a:buChar char="l"/>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*{margin:0;padding:0;}</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sz="half" idx="1"/>
          </p:nvPr>
        </p:nvSpPr>
        <p:spPr>
          <a:xfrm>
            <a:off x="776969" y="606199"/>
            <a:ext cx="8187519" cy="5904656"/>
          </a:xfrm>
        </p:spPr>
        <p:txBody>
          <a:bodyPr anchor="t">
            <a:noAutofit/>
          </a:bodyPr>
          <a:lstStyle/>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body,p,ul,ol,li,dl,dt,dd,h1,h2,h3,h4,h5,h6,form,fieldset,legend,input,select,textarea,button,th,td,menu{margin:0;padding:0</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ul,dl,ol</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list-style:none</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img,fieldset,input</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[type="submit"]{border:0 none;}</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font-style:normal</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strong{</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font-weight:normal</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table{border-collapse:collapse;border-spacing:0;}</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button,input</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[type="button"]{cursor:pointer;border:0 none;}</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a,button,input,img</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webkit-touch-callout:none</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img</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pointer-events:none</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禁止图片的点击事件，例如长按保存图片*</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input,select,textarea</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outline:none</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text-decoration:none</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float: left}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float: right}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.clear{</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clear:both</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html,body</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禁止用户选择</a:t>
            </a:r>
            <a:r>
              <a:rPr lang="zh-CN" altLang="en-US"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元素</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moz-user-select:none</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-user-select: none;</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ms</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-user-select: none;</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khtml-user-select:none</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禁止元素点击出现半透明黑色背景*</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webkit-tap-highlight-color:rgba</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 0, 0, 0); </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html </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{height: 100%;width: 100%;font-family</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Heiti</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SC', 'Microsoft </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YaHei</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';outline: 0;-</a:t>
            </a:r>
            <a:r>
              <a:rPr lang="en-US" altLang="zh-CN" sz="10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webkit-text-size-adjust:none</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body {height: 100%;margin: 0;position: relative;}</a:t>
            </a:r>
            <a:endPar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707" name="Text Box 3"/>
          <p:cNvSpPr txBox="1">
            <a:spLocks noChangeArrowheads="1"/>
          </p:cNvSpPr>
          <p:nvPr/>
        </p:nvSpPr>
        <p:spPr bwMode="auto">
          <a:xfrm>
            <a:off x="-756592" y="30135"/>
            <a:ext cx="419126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2400" b="1" dirty="0" err="1" smtClean="0">
                <a:solidFill>
                  <a:schemeClr val="tx1"/>
                </a:solidFill>
              </a:rPr>
              <a:t>reset.css</a:t>
            </a:r>
            <a:endParaRPr lang="en-US" altLang="zh-CN" sz="2400" b="1" dirty="0" smtClean="0">
              <a:solidFill>
                <a:schemeClr val="tx1"/>
              </a:solidFill>
            </a:endParaRPr>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914400" y="260648"/>
            <a:ext cx="8229600" cy="791493"/>
          </a:xfrm>
        </p:spPr>
        <p:txBody>
          <a:bodyPr>
            <a:normAutofit/>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调试工具</a:t>
            </a:r>
            <a:endPar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4754" name="Rectangle 2"/>
          <p:cNvSpPr>
            <a:spLocks noGrp="1" noChangeArrowheads="1"/>
          </p:cNvSpPr>
          <p:nvPr>
            <p:ph idx="1"/>
          </p:nvPr>
        </p:nvSpPr>
        <p:spPr>
          <a:xfrm>
            <a:off x="914400" y="1415070"/>
            <a:ext cx="8229600" cy="5182282"/>
          </a:xfrm>
        </p:spPr>
        <p:txBody>
          <a:bodyPr>
            <a:normAutofit/>
          </a:bodyPr>
          <a:lstStyle/>
          <a:p>
            <a:pPr marL="0" indent="0">
              <a:spcBef>
                <a:spcPts val="600"/>
              </a:spcBef>
              <a:buNone/>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可以对任何网页的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HTML </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JavaScript </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进行实时编辑、调试和监控。</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28930" eaLnBrk="1" hangingPunct="1">
              <a:spcBef>
                <a:spcPts val="600"/>
              </a:spcBef>
              <a:buFont typeface="Times New Roman" panose="02020603050405020304" charset="0"/>
              <a:buAutoNum type="arabicPeriod"/>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28930" eaLnBrk="1" hangingPunct="1">
              <a:spcBef>
                <a:spcPts val="600"/>
              </a:spcBef>
              <a:buFont typeface="Times New Roman" panose="02020603050405020304" charset="0"/>
              <a:buAutoNum type="arabicPeriod"/>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IE</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开发人员工具</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"(Developer Tools)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28930" eaLnBrk="1" hangingPunct="1">
              <a:spcBef>
                <a:spcPts val="600"/>
              </a:spcBef>
              <a:buFont typeface="Times New Roman" panose="02020603050405020304" charset="0"/>
              <a:buAutoNum type="arabicPeriod"/>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火狐的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Firebug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附加组件</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需要下载</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28930" eaLnBrk="1" hangingPunct="1">
              <a:spcBef>
                <a:spcPts val="600"/>
              </a:spcBef>
              <a:buFont typeface="Times New Roman" panose="02020603050405020304" charset="0"/>
              <a:buAutoNum type="arabicPeriod"/>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谷歌的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Chrome Web Developer Tools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28930" eaLnBrk="1" hangingPunct="1">
              <a:spcBef>
                <a:spcPts val="600"/>
              </a:spcBef>
              <a:buFont typeface="Times New Roman" panose="02020603050405020304" charset="0"/>
              <a:buAutoNum type="arabicPeriod"/>
              <a:tabLst>
                <a:tab pos="328295" algn="l"/>
                <a:tab pos="433070" algn="l"/>
                <a:tab pos="882650" algn="l"/>
                <a:tab pos="1331595" algn="l"/>
                <a:tab pos="1781175" algn="l"/>
                <a:tab pos="2230120" algn="l"/>
                <a:tab pos="2679700" algn="l"/>
                <a:tab pos="3128645" algn="l"/>
                <a:tab pos="3578225" algn="l"/>
                <a:tab pos="4027170" algn="l"/>
                <a:tab pos="4476750" algn="l"/>
                <a:tab pos="4925695" algn="l"/>
                <a:tab pos="5375275" algn="l"/>
                <a:tab pos="5824220" algn="l"/>
                <a:tab pos="6273800" algn="l"/>
                <a:tab pos="6722745" algn="l"/>
                <a:tab pos="7172325" algn="l"/>
                <a:tab pos="7621270" algn="l"/>
                <a:tab pos="8070850" algn="l"/>
                <a:tab pos="8519795" algn="l"/>
                <a:tab pos="896937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IETester</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DebugBar</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685800" y="2130425"/>
            <a:ext cx="7772400" cy="1470025"/>
          </a:xfrm>
        </p:spPr>
        <p:txBody>
          <a:bodyPr>
            <a:normAutofit/>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4800" b="1" dirty="0" smtClean="0">
                <a:latin typeface="微软雅黑" panose="020B0503020204020204" pitchFamily="34" charset="-122"/>
                <a:ea typeface="微软雅黑" panose="020B0503020204020204" pitchFamily="34" charset="-122"/>
                <a:cs typeface="微软雅黑" panose="020B0503020204020204" pitchFamily="34" charset="-122"/>
              </a:rPr>
              <a:t>探索</a:t>
            </a:r>
            <a:r>
              <a:rPr lang="en-US" altLang="zh-CN" sz="4800" b="1" dirty="0" smtClean="0">
                <a:latin typeface="微软雅黑" panose="020B0503020204020204" pitchFamily="34" charset="-122"/>
                <a:ea typeface="微软雅黑" panose="020B0503020204020204" pitchFamily="34" charset="-122"/>
                <a:cs typeface="微软雅黑" panose="020B0503020204020204" pitchFamily="34" charset="-122"/>
              </a:rPr>
              <a:t>CSS</a:t>
            </a:r>
            <a:endParaRPr lang="zh-CN" altLang="zh-CN" sz="48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971600" y="1157838"/>
            <a:ext cx="8352928" cy="200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140000"/>
              </a:lnSpc>
              <a:buSzPct val="100000"/>
            </a:pPr>
            <a:r>
              <a:rPr lang="zh-CN" altLang="en-US" sz="1800" dirty="0" smtClean="0">
                <a:latin typeface="微软雅黑" panose="020B0503020204020204" pitchFamily="34" charset="-122"/>
                <a:ea typeface="微软雅黑" panose="020B0503020204020204" pitchFamily="34" charset="-122"/>
              </a:rPr>
              <a:t>我们将从三个方面去学习</a:t>
            </a:r>
            <a:endParaRPr lang="zh-CN" altLang="en-US" sz="1800" dirty="0" smtClean="0">
              <a:latin typeface="微软雅黑" panose="020B0503020204020204" pitchFamily="34" charset="-122"/>
              <a:ea typeface="微软雅黑" panose="020B0503020204020204" pitchFamily="34" charset="-122"/>
            </a:endParaRPr>
          </a:p>
          <a:p>
            <a:pPr algn="l" eaLnBrk="1" hangingPunct="1">
              <a:lnSpc>
                <a:spcPct val="140000"/>
              </a:lnSpc>
              <a:buSzPct val="100000"/>
            </a:pPr>
            <a:endParaRPr lang="zh-CN" altLang="en-US" sz="1800" dirty="0">
              <a:latin typeface="微软雅黑" panose="020B0503020204020204" pitchFamily="34" charset="-122"/>
              <a:ea typeface="微软雅黑" panose="020B0503020204020204" pitchFamily="34" charset="-122"/>
            </a:endParaRPr>
          </a:p>
          <a:p>
            <a:pPr algn="l" eaLnBrk="1" hangingPunct="1">
              <a:lnSpc>
                <a:spcPct val="140000"/>
              </a:lnSpc>
              <a:buSzPct val="100000"/>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rPr>
              <a:t>css</a:t>
            </a:r>
            <a:r>
              <a:rPr lang="zh-CN" altLang="en-US" sz="1800" dirty="0" smtClean="0">
                <a:latin typeface="微软雅黑" panose="020B0503020204020204" pitchFamily="34" charset="-122"/>
                <a:ea typeface="微软雅黑" panose="020B0503020204020204" pitchFamily="34" charset="-122"/>
              </a:rPr>
              <a:t>强大的选择符</a:t>
            </a:r>
            <a:endParaRPr lang="zh-CN" altLang="en-US" sz="1800" dirty="0">
              <a:latin typeface="微软雅黑" panose="020B0503020204020204" pitchFamily="34" charset="-122"/>
              <a:ea typeface="微软雅黑" panose="020B0503020204020204" pitchFamily="34" charset="-122"/>
            </a:endParaRPr>
          </a:p>
          <a:p>
            <a:pPr algn="l" eaLnBrk="1" hangingPunct="1">
              <a:lnSpc>
                <a:spcPct val="140000"/>
              </a:lnSpc>
              <a:buSzPct val="100000"/>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rPr>
              <a:t>css</a:t>
            </a:r>
            <a:r>
              <a:rPr lang="zh-CN" altLang="en-US" sz="1800" dirty="0" smtClean="0">
                <a:latin typeface="微软雅黑" panose="020B0503020204020204" pitchFamily="34" charset="-122"/>
                <a:ea typeface="微软雅黑" panose="020B0503020204020204" pitchFamily="34" charset="-122"/>
              </a:rPr>
              <a:t>丰富的样式属性</a:t>
            </a:r>
            <a:endParaRPr lang="en-US" altLang="zh-CN" sz="1800" dirty="0" smtClean="0">
              <a:latin typeface="微软雅黑" panose="020B0503020204020204" pitchFamily="34" charset="-122"/>
              <a:ea typeface="微软雅黑" panose="020B0503020204020204" pitchFamily="34" charset="-122"/>
            </a:endParaRPr>
          </a:p>
          <a:p>
            <a:pPr algn="l" eaLnBrk="1" hangingPunct="1">
              <a:lnSpc>
                <a:spcPct val="140000"/>
              </a:lnSpc>
              <a:buSzPct val="100000"/>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布局和浏览器的渲染原理</a:t>
            </a:r>
            <a:endParaRPr lang="zh-CN" altLang="en-US" sz="18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99592" y="260648"/>
            <a:ext cx="1847215" cy="848995"/>
          </a:xfrm>
          <a:prstGeom prst="rect">
            <a:avLst/>
          </a:prstGeom>
          <a:noFill/>
        </p:spPr>
        <p:txBody>
          <a:bodyPr wrap="none" rtlCol="0">
            <a:spAutoFit/>
          </a:bodyPr>
          <a:lstStyle/>
          <a:p>
            <a:r>
              <a:rPr lang="zh-CN" altLang="en-US" sz="2400" b="1" dirty="0" smtClean="0">
                <a:latin typeface="微软雅黑" panose="020B0503020204020204" pitchFamily="34" charset="-122"/>
                <a:ea typeface="微软雅黑" panose="020B0503020204020204" pitchFamily="34" charset="-122"/>
              </a:rPr>
              <a:t>二</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探索</a:t>
            </a:r>
            <a:r>
              <a:rPr lang="en-US" altLang="zh-CN" sz="2400" b="1" dirty="0" smtClean="0">
                <a:latin typeface="微软雅黑" panose="020B0503020204020204" pitchFamily="34" charset="-122"/>
                <a:ea typeface="微软雅黑" panose="020B0503020204020204" pitchFamily="34" charset="-122"/>
              </a:rPr>
              <a:t>CSS</a:t>
            </a:r>
            <a:endParaRPr lang="zh-CN" altLang="en-US" sz="2400" b="1" dirty="0" smtClean="0">
              <a:latin typeface="微软雅黑" panose="020B0503020204020204" pitchFamily="34" charset="-122"/>
              <a:ea typeface="微软雅黑" panose="020B0503020204020204" pitchFamily="34" charset="-122"/>
            </a:endParaRPr>
          </a:p>
          <a:p>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775132" y="764704"/>
            <a:ext cx="8567737" cy="469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20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css</a:t>
            </a:r>
            <a:r>
              <a:rPr lang="zh-CN" altLang="en-US" sz="2800" b="1" dirty="0">
                <a:latin typeface="微软雅黑" panose="020B0503020204020204" pitchFamily="34" charset="-122"/>
                <a:ea typeface="微软雅黑" panose="020B0503020204020204" pitchFamily="34" charset="-122"/>
              </a:rPr>
              <a:t>选择符</a:t>
            </a:r>
            <a:endParaRPr lang="zh-CN" altLang="en-US" sz="2800" b="1" dirty="0">
              <a:latin typeface="微软雅黑" panose="020B0503020204020204" pitchFamily="34" charset="-122"/>
              <a:ea typeface="微软雅黑" panose="020B0503020204020204" pitchFamily="34" charset="-122"/>
            </a:endParaRPr>
          </a:p>
          <a:p>
            <a:pPr algn="l" eaLnBrk="1" hangingPunct="1"/>
            <a:endParaRPr lang="zh-CN" altLang="en-US" sz="2000" b="1" dirty="0">
              <a:latin typeface="微软雅黑" panose="020B0503020204020204" pitchFamily="34" charset="-122"/>
              <a:ea typeface="微软雅黑" panose="020B0503020204020204" pitchFamily="34" charset="-122"/>
            </a:endParaRPr>
          </a:p>
          <a:p>
            <a:pPr algn="l" eaLnBrk="1" hangingPunct="1"/>
            <a:endParaRPr lang="zh-CN" altLang="en-US" sz="2000" b="1" dirty="0">
              <a:latin typeface="微软雅黑" panose="020B0503020204020204" pitchFamily="34" charset="-122"/>
              <a:ea typeface="微软雅黑" panose="020B0503020204020204" pitchFamily="34" charset="-122"/>
            </a:endParaRPr>
          </a:p>
          <a:p>
            <a:pPr algn="l" eaLnBrk="1" hangingPunct="1"/>
            <a:r>
              <a:rPr lang="zh-CN" altLang="en-US" sz="2000" b="1" dirty="0">
                <a:latin typeface="微软雅黑" panose="020B0503020204020204" pitchFamily="34" charset="-122"/>
                <a:ea typeface="微软雅黑" panose="020B0503020204020204" pitchFamily="34" charset="-122"/>
              </a:rPr>
              <a:t>CSS的选择符可以分成:</a:t>
            </a:r>
            <a:endParaRPr lang="zh-CN" altLang="en-US" sz="2000" b="1" dirty="0">
              <a:latin typeface="微软雅黑" panose="020B0503020204020204" pitchFamily="34" charset="-122"/>
              <a:ea typeface="微软雅黑" panose="020B0503020204020204" pitchFamily="34" charset="-122"/>
            </a:endParaRPr>
          </a:p>
          <a:p>
            <a:pPr algn="l" eaLnBrk="1" hangingPunct="1"/>
            <a:endParaRPr lang="zh-CN" altLang="en-US" sz="2000" dirty="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通配选择符</a:t>
            </a:r>
            <a:endPar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元素</a:t>
            </a:r>
            <a:r>
              <a:rPr lang="zh-CN" altLang="en-US" sz="2000" dirty="0">
                <a:latin typeface="微软雅黑" panose="020B0503020204020204" pitchFamily="34" charset="-122"/>
                <a:ea typeface="微软雅黑" panose="020B0503020204020204" pitchFamily="34" charset="-122"/>
              </a:rPr>
              <a:t>选择</a:t>
            </a:r>
            <a:r>
              <a:rPr lang="zh-CN" altLang="en-US" sz="2000" dirty="0" smtClean="0">
                <a:latin typeface="微软雅黑" panose="020B0503020204020204" pitchFamily="34" charset="-122"/>
                <a:ea typeface="微软雅黑" panose="020B0503020204020204" pitchFamily="34" charset="-122"/>
              </a:rPr>
              <a:t>符</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群组选择符</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关系选择符</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id </a:t>
            </a:r>
            <a:r>
              <a:rPr lang="zh-CN" altLang="zh-CN" sz="2000" dirty="0">
                <a:latin typeface="微软雅黑" panose="020B0503020204020204" pitchFamily="34" charset="-122"/>
                <a:ea typeface="微软雅黑" panose="020B0503020204020204" pitchFamily="34" charset="-122"/>
              </a:rPr>
              <a:t>及 </a:t>
            </a:r>
            <a:r>
              <a:rPr lang="en-US" altLang="zh-CN" sz="2000" dirty="0">
                <a:latin typeface="微软雅黑" panose="020B0503020204020204" pitchFamily="34" charset="-122"/>
                <a:ea typeface="微软雅黑" panose="020B0503020204020204" pitchFamily="34" charset="-122"/>
              </a:rPr>
              <a:t>class </a:t>
            </a:r>
            <a:r>
              <a:rPr lang="zh-CN" altLang="zh-CN" sz="2000" dirty="0">
                <a:latin typeface="微软雅黑" panose="020B0503020204020204" pitchFamily="34" charset="-122"/>
                <a:ea typeface="微软雅黑" panose="020B0503020204020204" pitchFamily="34" charset="-122"/>
              </a:rPr>
              <a:t>选择符</a:t>
            </a:r>
            <a:endParaRPr lang="zh-CN" altLang="en-US" sz="2000" dirty="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伪类</a:t>
            </a:r>
            <a:r>
              <a:rPr lang="zh-CN" altLang="en-US" sz="2000" dirty="0">
                <a:latin typeface="微软雅黑" panose="020B0503020204020204" pitchFamily="34" charset="-122"/>
                <a:ea typeface="微软雅黑" panose="020B0503020204020204" pitchFamily="34" charset="-122"/>
              </a:rPr>
              <a:t>选择符</a:t>
            </a:r>
            <a:r>
              <a:rPr lang="zh-CN" altLang="en-US" sz="2000" dirty="0" smtClean="0">
                <a:latin typeface="微软雅黑" panose="020B0503020204020204" pitchFamily="34" charset="-122"/>
                <a:ea typeface="微软雅黑" panose="020B0503020204020204" pitchFamily="34" charset="-122"/>
              </a:rPr>
              <a:t>（部分扩展</a:t>
            </a:r>
            <a:r>
              <a:rPr lang="zh-CN" altLang="en-US" sz="2000" dirty="0">
                <a:latin typeface="微软雅黑" panose="020B0503020204020204" pitchFamily="34" charset="-122"/>
                <a:ea typeface="微软雅黑" panose="020B0503020204020204" pitchFamily="34" charset="-122"/>
              </a:rPr>
              <a:t>学习</a:t>
            </a:r>
            <a:r>
              <a:rPr lang="zh-CN" altLang="en-US"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属性选择</a:t>
            </a:r>
            <a:r>
              <a:rPr lang="zh-CN" altLang="en-US" sz="2000" dirty="0" smtClean="0">
                <a:latin typeface="微软雅黑" panose="020B0503020204020204" pitchFamily="34" charset="-122"/>
                <a:ea typeface="微软雅黑" panose="020B0503020204020204" pitchFamily="34" charset="-122"/>
              </a:rPr>
              <a:t>符（扩展学习）</a:t>
            </a:r>
            <a:endParaRPr lang="zh-CN" altLang="en-US" sz="2000" dirty="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伪对象选择符（扩展学习</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1043608" y="692696"/>
            <a:ext cx="8229600" cy="4248150"/>
          </a:xfrm>
        </p:spPr>
        <p:txBody>
          <a:bodyPr/>
          <a:lstStyle/>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通配选择符 </a:t>
            </a: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YaHei Consolas" charset="0"/>
              <a:ea typeface="YaHei Consolas" charset="0"/>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号表示所有的对象</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所谓通配选择符，就是指可以使用模糊指定的方式来对对象进行选择，指定样式。</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color:blue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margin:0;</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padding:0;</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YaHei Consolas" charset="0"/>
                <a:ea typeface="YaHei Consolas" charset="0"/>
              </a:rPr>
              <a:t>	</a:t>
            </a:r>
            <a:endParaRPr lang="en-US" altLang="zh-CN" sz="1800" dirty="0" smtClean="0">
              <a:solidFill>
                <a:schemeClr val="tx1"/>
              </a:solidFill>
              <a:latin typeface="YaHei Consolas" charset="0"/>
              <a:ea typeface="YaHei Consolas"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1187624" y="692696"/>
            <a:ext cx="7416824" cy="4248150"/>
          </a:xfrm>
        </p:spPr>
        <p:txBody>
          <a:bodyPr/>
          <a:lstStyle/>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2000" b="1" dirty="0" smtClean="0">
                <a:solidFill>
                  <a:schemeClr val="tx1"/>
                </a:solidFill>
                <a:latin typeface="微软雅黑" panose="020B0503020204020204" pitchFamily="34" charset="-122"/>
                <a:ea typeface="微软雅黑" panose="020B0503020204020204" pitchFamily="34" charset="-122"/>
              </a:rPr>
              <a:t>2.</a:t>
            </a:r>
            <a:r>
              <a:rPr lang="zh-CN" altLang="en-US" sz="2000" b="1" dirty="0" smtClean="0">
                <a:solidFill>
                  <a:schemeClr val="tx1"/>
                </a:solidFill>
                <a:latin typeface="微软雅黑" panose="020B0503020204020204" pitchFamily="34" charset="-122"/>
                <a:ea typeface="微软雅黑" panose="020B0503020204020204" pitchFamily="34" charset="-122"/>
              </a:rPr>
              <a:t>元素选择符</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zh-CN" sz="1600" dirty="0" smtClean="0">
                <a:solidFill>
                  <a:schemeClr val="tx1"/>
                </a:solidFill>
                <a:latin typeface="微软雅黑" panose="020B0503020204020204" pitchFamily="34" charset="-122"/>
                <a:ea typeface="微软雅黑" panose="020B0503020204020204" pitchFamily="34" charset="-122"/>
              </a:rPr>
              <a:t>所谓</a:t>
            </a:r>
            <a:r>
              <a:rPr lang="zh-CN" altLang="en-US" sz="1600" dirty="0" smtClean="0">
                <a:solidFill>
                  <a:schemeClr val="tx1"/>
                </a:solidFill>
                <a:latin typeface="微软雅黑" panose="020B0503020204020204" pitchFamily="34" charset="-122"/>
                <a:ea typeface="微软雅黑" panose="020B0503020204020204" pitchFamily="34" charset="-122"/>
              </a:rPr>
              <a:t>元素</a:t>
            </a:r>
            <a:r>
              <a:rPr lang="zh-CN" altLang="zh-CN" sz="1600" dirty="0" smtClean="0">
                <a:solidFill>
                  <a:schemeClr val="tx1"/>
                </a:solidFill>
                <a:latin typeface="微软雅黑" panose="020B0503020204020204" pitchFamily="34" charset="-122"/>
                <a:ea typeface="微软雅黑" panose="020B0503020204020204" pitchFamily="34" charset="-122"/>
              </a:rPr>
              <a:t>选择符，指以网页中已有的标签名作为名称的选择符。</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b="1" dirty="0" smtClean="0">
                <a:solidFill>
                  <a:srgbClr val="92D050"/>
                </a:solidFill>
                <a:latin typeface="微软雅黑" panose="020B0503020204020204" pitchFamily="34" charset="-122"/>
                <a:ea typeface="微软雅黑" panose="020B0503020204020204" pitchFamily="34" charset="-122"/>
              </a:rPr>
              <a:t>	</a:t>
            </a: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2000" dirty="0" smtClean="0">
                <a:solidFill>
                  <a:schemeClr val="tx1"/>
                </a:solidFill>
                <a:latin typeface="微软雅黑" panose="020B0503020204020204" pitchFamily="34" charset="-122"/>
                <a:ea typeface="微软雅黑" panose="020B0503020204020204" pitchFamily="34" charset="-122"/>
              </a:rPr>
              <a:t>		body {}</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2000" dirty="0" smtClean="0">
                <a:solidFill>
                  <a:schemeClr val="tx1"/>
                </a:solidFill>
                <a:latin typeface="微软雅黑" panose="020B0503020204020204" pitchFamily="34" charset="-122"/>
                <a:ea typeface="微软雅黑" panose="020B0503020204020204" pitchFamily="34" charset="-122"/>
              </a:rPr>
              <a:t>		h1 {}</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2000" dirty="0" smtClean="0">
                <a:solidFill>
                  <a:schemeClr val="tx1"/>
                </a:solidFill>
                <a:latin typeface="微软雅黑" panose="020B0503020204020204" pitchFamily="34" charset="-122"/>
                <a:ea typeface="微软雅黑" panose="020B0503020204020204" pitchFamily="34" charset="-122"/>
              </a:rPr>
              <a:t>		p {}</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115616" y="692696"/>
            <a:ext cx="7776864" cy="5760640"/>
          </a:xfrm>
        </p:spPr>
        <p:txBody>
          <a:bodyPr>
            <a:noAutofit/>
          </a:bodyPr>
          <a:lstStyle/>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3.</a:t>
            </a:r>
            <a:r>
              <a:rPr lang="zh-CN" altLang="zh-CN" sz="2000" b="1" dirty="0" smtClean="0">
                <a:solidFill>
                  <a:schemeClr val="tx1"/>
                </a:solidFill>
                <a:latin typeface="微软雅黑" panose="020B0503020204020204" pitchFamily="34" charset="-122"/>
                <a:ea typeface="微软雅黑" panose="020B0503020204020204" pitchFamily="34" charset="-122"/>
              </a:rPr>
              <a:t>群组选择符</a:t>
            </a:r>
            <a:endParaRPr lang="zh-CN"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除了可以对单个标签进行样式指定外，还可以对一组标签进行相同的样式定义。</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h1,h2, h3, p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font-size:12px;</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font-</a:t>
            </a:r>
            <a:r>
              <a:rPr lang="en-US" altLang="zh-CN" sz="1600" dirty="0" err="1" smtClean="0">
                <a:solidFill>
                  <a:schemeClr val="tx1"/>
                </a:solidFill>
                <a:latin typeface="微软雅黑" panose="020B0503020204020204" pitchFamily="34" charset="-122"/>
                <a:ea typeface="微软雅黑" panose="020B0503020204020204" pitchFamily="34" charset="-122"/>
              </a:rPr>
              <a:t>family:arial</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使用逗号对选择符进行分隔。对页面中需要使用相同样式的地方，只需写一次样式。</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GB" altLang="zh-CN" sz="18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971600" y="476672"/>
            <a:ext cx="8856984" cy="6669360"/>
          </a:xfrm>
        </p:spPr>
        <p:txBody>
          <a:bodyPr/>
          <a:lstStyle/>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2000" b="1" dirty="0" smtClean="0">
                <a:solidFill>
                  <a:schemeClr val="tx1"/>
                </a:solidFill>
                <a:latin typeface="微软雅黑" panose="020B0503020204020204" pitchFamily="34" charset="-122"/>
                <a:ea typeface="微软雅黑" panose="020B0503020204020204" pitchFamily="34" charset="-122"/>
              </a:rPr>
              <a:t>4.</a:t>
            </a:r>
            <a:r>
              <a:rPr lang="zh-CN" altLang="en-US" sz="2000" b="1" dirty="0" smtClean="0">
                <a:solidFill>
                  <a:schemeClr val="tx1"/>
                </a:solidFill>
                <a:latin typeface="微软雅黑" panose="020B0503020204020204" pitchFamily="34" charset="-122"/>
                <a:ea typeface="微软雅黑" panose="020B0503020204020204" pitchFamily="34" charset="-122"/>
              </a:rPr>
              <a:t>关系选择符</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1600" dirty="0" smtClean="0">
                <a:solidFill>
                  <a:schemeClr val="tx1"/>
                </a:solidFill>
                <a:latin typeface="微软雅黑" panose="020B0503020204020204" pitchFamily="34" charset="-122"/>
                <a:ea typeface="微软雅黑" panose="020B0503020204020204" pitchFamily="34" charset="-122"/>
              </a:rPr>
              <a:t>关系选择符可以分为:</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4" name="Group 4"/>
          <p:cNvGraphicFramePr/>
          <p:nvPr/>
        </p:nvGraphicFramePr>
        <p:xfrm>
          <a:off x="971600" y="1916832"/>
          <a:ext cx="7920880" cy="2707865"/>
        </p:xfrm>
        <a:graphic>
          <a:graphicData uri="http://schemas.openxmlformats.org/drawingml/2006/table">
            <a:tbl>
              <a:tblPr/>
              <a:tblGrid>
                <a:gridCol w="864096"/>
                <a:gridCol w="3096344"/>
                <a:gridCol w="792088"/>
                <a:gridCol w="3168352"/>
              </a:tblGrid>
              <a:tr h="42759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选择符</a:t>
                      </a:r>
                      <a:endPar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名称</a:t>
                      </a:r>
                      <a:endPar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版本</a:t>
                      </a:r>
                      <a:endPar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描述</a:t>
                      </a:r>
                      <a:endParaRPr kumimoji="0" lang="zh-CN" altLang="zh-CN"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04637">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E F</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包含选择符(Descendant combinator)</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CSS1</a:t>
                      </a:r>
                      <a:endPar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选择所有被E元素包含的F元素。</a:t>
                      </a:r>
                      <a:endPar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6996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E&gt;F</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子选择符(Child combinator)</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CSS2</a:t>
                      </a:r>
                      <a:endPar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选择所有作为E元素的子元素F。</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258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E+F</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相邻选择符(Adjacent sibling combinator)</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CSS2</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选择紧贴在E元素之后F元素。</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258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E~F</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兄弟选择符(General sibling combinator)</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CSS3</a:t>
                      </a:r>
                      <a:endParaRPr kumimoji="0" lang="zh-CN"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选择E元素所有兄弟元素F。</a:t>
                      </a:r>
                      <a:endPar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54795" marR="54795" marT="27397" marB="273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7"/>
          <p:cNvSpPr txBox="1">
            <a:spLocks noChangeArrowheads="1"/>
          </p:cNvSpPr>
          <p:nvPr/>
        </p:nvSpPr>
        <p:spPr bwMode="auto">
          <a:xfrm>
            <a:off x="918840" y="5788025"/>
            <a:ext cx="5741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 记得放入到 style标签里!</a:t>
            </a:r>
            <a:endPar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 Box 2"/>
          <p:cNvSpPr txBox="1">
            <a:spLocks noChangeArrowheads="1"/>
          </p:cNvSpPr>
          <p:nvPr/>
        </p:nvSpPr>
        <p:spPr bwMode="auto">
          <a:xfrm>
            <a:off x="755576" y="620688"/>
            <a:ext cx="48228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&lt;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div class="father"&gt;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 class="son1"&gt;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&lt;a href="#"&gt;son1&lt;/a&gt;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 class="grandson"&gt;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&lt;a href="#"&gt;grandson&lt;/a&gt;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 class="son2"&gt;son2&lt;/div&gt;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 class="son3"&gt;son3&lt;/div&gt;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 Box 5"/>
          <p:cNvSpPr txBox="1">
            <a:spLocks noChangeArrowheads="1"/>
          </p:cNvSpPr>
          <p:nvPr/>
        </p:nvSpPr>
        <p:spPr bwMode="auto">
          <a:xfrm>
            <a:off x="1547664" y="3789040"/>
            <a:ext cx="35925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 包含选择符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.son1 a{color:red;} </a:t>
            </a:r>
            <a:b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 子选择符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.son1&gt;a{color:red;}</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AutoShape 6"/>
          <p:cNvSpPr>
            <a:spLocks noChangeArrowheads="1"/>
          </p:cNvSpPr>
          <p:nvPr/>
        </p:nvSpPr>
        <p:spPr bwMode="auto">
          <a:xfrm>
            <a:off x="4139952" y="3717032"/>
            <a:ext cx="3910012" cy="163449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 相邻选择符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.son1+div{color:green;}</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 兄弟选择符*/</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.son1~div{color:yellow;}</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Picture 3" descr="1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80112" y="980728"/>
            <a:ext cx="3103562"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5580112" y="548680"/>
            <a:ext cx="2589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bwMode="auto">
          <a:xfrm>
            <a:off x="683568" y="404664"/>
            <a:ext cx="7606145"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r>
              <a:rPr lang="zh-CN" altLang="en-US" sz="2000" smtClean="0">
                <a:solidFill>
                  <a:schemeClr val="tx1"/>
                </a:solidFill>
                <a:latin typeface="微软雅黑" panose="020B0503020204020204" pitchFamily="34" charset="-122"/>
                <a:ea typeface="微软雅黑" panose="020B0503020204020204" pitchFamily="34" charset="-122"/>
              </a:rPr>
              <a:t>练习</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0242" name="TextBox 4"/>
          <p:cNvSpPr txBox="1">
            <a:spLocks noChangeArrowheads="1"/>
          </p:cNvSpPr>
          <p:nvPr/>
        </p:nvSpPr>
        <p:spPr bwMode="auto">
          <a:xfrm>
            <a:off x="683568" y="1196752"/>
            <a:ext cx="352730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1600" dirty="0">
                <a:latin typeface="微软雅黑" panose="020B0503020204020204" pitchFamily="34" charset="-122"/>
                <a:ea typeface="微软雅黑" panose="020B0503020204020204" pitchFamily="34" charset="-122"/>
              </a:rPr>
              <a:t>&lt;div&gt;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smtClean="0">
                <a:latin typeface="微软雅黑" panose="020B0503020204020204" pitchFamily="34" charset="-122"/>
                <a:ea typeface="微软雅黑" panose="020B0503020204020204" pitchFamily="34" charset="-122"/>
              </a:rPr>
              <a:t>          &lt;</a:t>
            </a:r>
            <a:r>
              <a:rPr lang="en-US" altLang="zh-CN" sz="1600" dirty="0">
                <a:latin typeface="微软雅黑" panose="020B0503020204020204" pitchFamily="34" charset="-122"/>
                <a:ea typeface="微软雅黑" panose="020B0503020204020204" pitchFamily="34" charset="-122"/>
              </a:rPr>
              <a:t>a&gt;</a:t>
            </a:r>
            <a:r>
              <a:rPr lang="zh-CN" altLang="en-US" sz="1600" dirty="0">
                <a:latin typeface="微软雅黑" panose="020B0503020204020204" pitchFamily="34" charset="-122"/>
                <a:ea typeface="微软雅黑" panose="020B0503020204020204" pitchFamily="34" charset="-122"/>
              </a:rPr>
              <a:t>背景色是</a:t>
            </a:r>
            <a:r>
              <a:rPr lang="en-US" altLang="zh-CN" sz="1600" dirty="0">
                <a:latin typeface="微软雅黑" panose="020B0503020204020204" pitchFamily="34" charset="-122"/>
                <a:ea typeface="微软雅黑" panose="020B0503020204020204" pitchFamily="34" charset="-122"/>
              </a:rPr>
              <a:t>#E61061&lt;/a&gt;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smtClean="0">
                <a:latin typeface="微软雅黑" panose="020B0503020204020204" pitchFamily="34" charset="-122"/>
                <a:ea typeface="微软雅黑" panose="020B0503020204020204" pitchFamily="34" charset="-122"/>
              </a:rPr>
              <a:t>          &lt;</a:t>
            </a:r>
            <a:r>
              <a:rPr lang="en-US" altLang="zh-CN" sz="1600" dirty="0">
                <a:latin typeface="微软雅黑" panose="020B0503020204020204" pitchFamily="34" charset="-122"/>
                <a:ea typeface="微软雅黑" panose="020B0503020204020204" pitchFamily="34" charset="-122"/>
              </a:rPr>
              <a:t>span&gt;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	&lt;a&gt;</a:t>
            </a:r>
            <a:r>
              <a:rPr lang="zh-CN" altLang="en-US" sz="1600" dirty="0">
                <a:latin typeface="微软雅黑" panose="020B0503020204020204" pitchFamily="34" charset="-122"/>
                <a:ea typeface="微软雅黑" panose="020B0503020204020204" pitchFamily="34" charset="-122"/>
              </a:rPr>
              <a:t>背景色是</a:t>
            </a:r>
            <a:r>
              <a:rPr lang="en-US" altLang="zh-CN" sz="1600" dirty="0">
                <a:latin typeface="微软雅黑" panose="020B0503020204020204" pitchFamily="34" charset="-122"/>
                <a:ea typeface="微软雅黑" panose="020B0503020204020204" pitchFamily="34" charset="-122"/>
              </a:rPr>
              <a:t>#67B374&lt;/a&gt;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&lt;/</a:t>
            </a:r>
            <a:r>
              <a:rPr lang="en-US" altLang="zh-CN" sz="1600" dirty="0">
                <a:latin typeface="微软雅黑" panose="020B0503020204020204" pitchFamily="34" charset="-122"/>
                <a:ea typeface="微软雅黑" panose="020B0503020204020204" pitchFamily="34" charset="-122"/>
              </a:rPr>
              <a:t>span&gt;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&lt;/div&gt;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&lt;p&gt;</a:t>
            </a:r>
            <a:r>
              <a:rPr lang="zh-CN" altLang="en-US" sz="1600" dirty="0">
                <a:latin typeface="微软雅黑" panose="020B0503020204020204" pitchFamily="34" charset="-122"/>
                <a:ea typeface="微软雅黑" panose="020B0503020204020204" pitchFamily="34" charset="-122"/>
              </a:rPr>
              <a:t>背景色是</a:t>
            </a:r>
            <a:r>
              <a:rPr lang="en-US" altLang="zh-CN" sz="1600" dirty="0">
                <a:latin typeface="微软雅黑" panose="020B0503020204020204" pitchFamily="34" charset="-122"/>
                <a:ea typeface="微软雅黑" panose="020B0503020204020204" pitchFamily="34" charset="-122"/>
              </a:rPr>
              <a:t>#0000FF&lt;/p&gt;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&lt;p&gt;</a:t>
            </a:r>
            <a:r>
              <a:rPr lang="zh-CN" altLang="en-US" sz="1600" dirty="0">
                <a:latin typeface="微软雅黑" panose="020B0503020204020204" pitchFamily="34" charset="-122"/>
                <a:ea typeface="微软雅黑" panose="020B0503020204020204" pitchFamily="34" charset="-122"/>
              </a:rPr>
              <a:t>背景色是</a:t>
            </a:r>
            <a:r>
              <a:rPr lang="en-US" altLang="zh-CN" sz="1600" dirty="0">
                <a:latin typeface="微软雅黑" panose="020B0503020204020204" pitchFamily="34" charset="-122"/>
                <a:ea typeface="微软雅黑" panose="020B0503020204020204" pitchFamily="34" charset="-122"/>
              </a:rPr>
              <a:t>#808080&lt;/p&gt;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&lt;p&gt;</a:t>
            </a:r>
            <a:r>
              <a:rPr lang="zh-CN" altLang="en-US" sz="1600" dirty="0">
                <a:latin typeface="微软雅黑" panose="020B0503020204020204" pitchFamily="34" charset="-122"/>
                <a:ea typeface="微软雅黑" panose="020B0503020204020204" pitchFamily="34" charset="-122"/>
              </a:rPr>
              <a:t>背景色是</a:t>
            </a:r>
            <a:r>
              <a:rPr lang="en-US" altLang="zh-CN" sz="1600" dirty="0">
                <a:latin typeface="微软雅黑" panose="020B0503020204020204" pitchFamily="34" charset="-122"/>
                <a:ea typeface="微软雅黑" panose="020B0503020204020204" pitchFamily="34" charset="-122"/>
              </a:rPr>
              <a:t>#808080&lt;/p&gt;</a:t>
            </a:r>
            <a:endParaRPr lang="zh-CN" altLang="en-US" sz="1600" dirty="0">
              <a:latin typeface="微软雅黑" panose="020B0503020204020204" pitchFamily="34" charset="-122"/>
              <a:ea typeface="微软雅黑" panose="020B0503020204020204" pitchFamily="34" charset="-122"/>
            </a:endParaRPr>
          </a:p>
        </p:txBody>
      </p:sp>
      <p:sp>
        <p:nvSpPr>
          <p:cNvPr id="10243" name="TextBox 5"/>
          <p:cNvSpPr txBox="1">
            <a:spLocks noChangeArrowheads="1"/>
          </p:cNvSpPr>
          <p:nvPr/>
        </p:nvSpPr>
        <p:spPr bwMode="auto">
          <a:xfrm>
            <a:off x="754881" y="4527550"/>
            <a:ext cx="79935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eaLnBrk="1" hangingPunct="1"/>
            <a:r>
              <a:rPr lang="zh-CN" altLang="en-US" sz="1800" b="1" dirty="0">
                <a:solidFill>
                  <a:srgbClr val="FF0000"/>
                </a:solidFill>
                <a:latin typeface="微软雅黑" panose="020B0503020204020204" pitchFamily="34" charset="-122"/>
                <a:ea typeface="微软雅黑" panose="020B0503020204020204" pitchFamily="34" charset="-122"/>
              </a:rPr>
              <a:t>问题：</a:t>
            </a:r>
            <a:r>
              <a:rPr lang="zh-CN" altLang="en-US" sz="1800" b="1" dirty="0">
                <a:latin typeface="微软雅黑" panose="020B0503020204020204" pitchFamily="34" charset="-122"/>
                <a:ea typeface="微软雅黑" panose="020B0503020204020204" pitchFamily="34" charset="-122"/>
              </a:rPr>
              <a:t>运用前面学到的关系选择器，分别写四条</a:t>
            </a:r>
            <a:r>
              <a:rPr lang="en-US" altLang="zh-CN" sz="1800" b="1" dirty="0">
                <a:latin typeface="微软雅黑" panose="020B0503020204020204" pitchFamily="34" charset="-122"/>
                <a:ea typeface="微软雅黑" panose="020B0503020204020204" pitchFamily="34" charset="-122"/>
              </a:rPr>
              <a:t>CSS</a:t>
            </a:r>
            <a:r>
              <a:rPr lang="zh-CN" altLang="en-US" sz="1800" b="1" dirty="0">
                <a:latin typeface="微软雅黑" panose="020B0503020204020204" pitchFamily="34" charset="-122"/>
                <a:ea typeface="微软雅黑" panose="020B0503020204020204" pitchFamily="34" charset="-122"/>
              </a:rPr>
              <a:t>规则来实现上图所示效果</a:t>
            </a:r>
            <a:endParaRPr lang="zh-CN" altLang="en-US" sz="1800" b="1" dirty="0">
              <a:latin typeface="微软雅黑" panose="020B0503020204020204" pitchFamily="34" charset="-122"/>
              <a:ea typeface="微软雅黑" panose="020B0503020204020204" pitchFamily="34" charset="-122"/>
            </a:endParaRPr>
          </a:p>
        </p:txBody>
      </p:sp>
      <p:pic>
        <p:nvPicPr>
          <p:cNvPr id="8197"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9992" y="1016723"/>
            <a:ext cx="4392488" cy="2718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539552" y="2348880"/>
            <a:ext cx="7772400" cy="1470025"/>
          </a:xfrm>
        </p:spPr>
        <p:txBody>
          <a:bodyPr>
            <a:normAutofit/>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4800" b="1" dirty="0" smtClean="0">
                <a:latin typeface="微软雅黑" panose="020B0503020204020204" pitchFamily="34" charset="-122"/>
                <a:ea typeface="微软雅黑" panose="020B0503020204020204" pitchFamily="34" charset="-122"/>
                <a:cs typeface="微软雅黑" panose="020B0503020204020204" pitchFamily="34" charset="-122"/>
              </a:rPr>
              <a:t>认识</a:t>
            </a:r>
            <a:r>
              <a:rPr lang="en-US" altLang="zh-CN" sz="4800" b="1" dirty="0" smtClean="0">
                <a:latin typeface="微软雅黑" panose="020B0503020204020204" pitchFamily="34" charset="-122"/>
                <a:ea typeface="微软雅黑" panose="020B0503020204020204" pitchFamily="34" charset="-122"/>
                <a:cs typeface="微软雅黑" panose="020B0503020204020204" pitchFamily="34" charset="-122"/>
              </a:rPr>
              <a:t>CSS</a:t>
            </a:r>
            <a:endParaRPr lang="zh-CN" altLang="zh-CN" sz="48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idx="1"/>
          </p:nvPr>
        </p:nvSpPr>
        <p:spPr>
          <a:xfrm>
            <a:off x="824007" y="404664"/>
            <a:ext cx="7996465" cy="5472112"/>
          </a:xfrm>
        </p:spPr>
        <p:txBody>
          <a:bodyPr anchor="t"/>
          <a:lstStyle/>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5.id </a:t>
            </a:r>
            <a:r>
              <a:rPr lang="zh-CN"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 </a:t>
            </a: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class </a:t>
            </a:r>
            <a:r>
              <a:rPr lang="zh-CN"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选择符</a:t>
            </a:r>
            <a:endParaRPr lang="zh-CN"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800" dirty="0" smtClean="0">
              <a:solidFill>
                <a:schemeClr val="tx1"/>
              </a:solidFill>
              <a:latin typeface="YaHei Consolas" charset="0"/>
              <a:ea typeface="YaHei Consolas" charset="0"/>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YaHei Consolas" charset="0"/>
              <a:ea typeface="YaHei Consolas" charset="0"/>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YaHei Consolas" charset="0"/>
                <a:ea typeface="YaHei Consolas" charset="0"/>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class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均是</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提供由用户自定义标签名称的选择符，用户可以使用选择符</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class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来对页面中的</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标签进行自定义名称，从而达到扩展</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标签及组合</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标签的目的。</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71780" algn="l"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 </a:t>
            </a:r>
            <a:r>
              <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选择器可以为标有特定 </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 </a:t>
            </a:r>
            <a:r>
              <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 </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HTML </a:t>
            </a:r>
            <a:r>
              <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元素指定特定的样式。</a:t>
            </a:r>
            <a:endPar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71780" algn="l"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71780" algn="l"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 </a:t>
            </a:r>
            <a:r>
              <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选择器以 </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来定义。</a:t>
            </a:r>
            <a:endParaRPr lang="zh-CN"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71780" algn="l"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13970" indent="0">
              <a:lnSpc>
                <a:spcPct val="90000"/>
              </a:lnSpc>
              <a:spcBef>
                <a:spcPts val="400"/>
              </a:spcBef>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选择符</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&lt;p id="p1"&gt;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这是一个段落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&lt;/p&gt;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#p1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font-size:12px;</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font-weight:bold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idx="1"/>
          </p:nvPr>
        </p:nvSpPr>
        <p:spPr>
          <a:xfrm>
            <a:off x="755576" y="908720"/>
            <a:ext cx="8064896" cy="4752528"/>
          </a:xfrm>
        </p:spPr>
        <p:txBody>
          <a:bodyPr anchor="t">
            <a:normAutofit/>
          </a:bodyPr>
          <a:lstStyle/>
          <a:p>
            <a:pPr marL="13970" indent="0">
              <a:spcBef>
                <a:spcPts val="400"/>
              </a:spcBef>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class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选择符</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&lt;p class="p1"&gt;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这是一个段落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&lt;/p&gt;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.p1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font-size:12px;</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font-weight:bold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14325" algn="l" eaLnBrk="1" hangingPunct="1">
              <a:spcBef>
                <a:spcPts val="400"/>
              </a:spcBef>
              <a:buFont typeface="Wingdings" panose="05000000000000000000" pitchFamily="2" charset="2"/>
              <a:buChar char=""/>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在网页中，每个</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名称中只能使用一次，不得重复。</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1630" indent="-328930" algn="l" eaLnBrk="1" hangingPunct="1">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8930" indent="-314325" algn="l" eaLnBrk="1" hangingPunct="1">
              <a:spcBef>
                <a:spcPts val="400"/>
              </a:spcBef>
              <a:buFont typeface="Wingdings" panose="05000000000000000000" pitchFamily="2" charset="2"/>
              <a:buChar char=""/>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不同，</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class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允许重复使用。比如页面中的多个元素，都可以使用同一个样式定义。</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Group 2"/>
          <p:cNvGraphicFramePr>
            <a:graphicFrameLocks noGrp="1"/>
          </p:cNvGraphicFramePr>
          <p:nvPr/>
        </p:nvGraphicFramePr>
        <p:xfrm>
          <a:off x="899593" y="954807"/>
          <a:ext cx="7776863" cy="5541082"/>
        </p:xfrm>
        <a:graphic>
          <a:graphicData uri="http://schemas.openxmlformats.org/drawingml/2006/table">
            <a:tbl>
              <a:tblPr/>
              <a:tblGrid>
                <a:gridCol w="1733722"/>
                <a:gridCol w="1255359"/>
                <a:gridCol w="4787782"/>
              </a:tblGrid>
              <a:tr h="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1" i="0" u="none" strike="noStrike" cap="none" normalizeH="0" baseline="0" dirty="0">
                          <a:ln>
                            <a:noFill/>
                          </a:ln>
                          <a:solidFill>
                            <a:srgbClr val="FFFFFF"/>
                          </a:solidFill>
                          <a:effectLst/>
                          <a:latin typeface="Calibri" panose="020F0502020204030204" charset="0"/>
                          <a:ea typeface="宋体" panose="02010600030101010101" pitchFamily="2" charset="-122"/>
                        </a:rPr>
                        <a:t>选择符</a:t>
                      </a:r>
                      <a:endParaRPr kumimoji="0" lang="zh-CN" altLang="zh-CN" sz="1700" b="1" i="0" u="none" strike="noStrike" cap="none" normalizeH="0" baseline="0" dirty="0">
                        <a:ln>
                          <a:noFill/>
                        </a:ln>
                        <a:solidFill>
                          <a:srgbClr val="FFFFFF"/>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1" i="0" u="none" strike="noStrike" cap="none" normalizeH="0" baseline="0">
                          <a:ln>
                            <a:noFill/>
                          </a:ln>
                          <a:solidFill>
                            <a:srgbClr val="FFFFFF"/>
                          </a:solidFill>
                          <a:effectLst/>
                          <a:latin typeface="Calibri" panose="020F0502020204030204" charset="0"/>
                          <a:ea typeface="宋体" panose="02010600030101010101" pitchFamily="2" charset="-122"/>
                        </a:rPr>
                        <a:t>版本</a:t>
                      </a:r>
                      <a:endParaRPr kumimoji="0" lang="zh-CN" altLang="zh-CN" sz="1700" b="1" i="0" u="none" strike="noStrike" cap="none" normalizeH="0" baseline="0">
                        <a:ln>
                          <a:noFill/>
                        </a:ln>
                        <a:solidFill>
                          <a:srgbClr val="FFFFFF"/>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1" i="0" u="none" strike="noStrike" cap="none" normalizeH="0" baseline="0">
                          <a:ln>
                            <a:noFill/>
                          </a:ln>
                          <a:solidFill>
                            <a:srgbClr val="FFFFFF"/>
                          </a:solidFill>
                          <a:effectLst/>
                          <a:latin typeface="Calibri" panose="020F0502020204030204" charset="0"/>
                          <a:ea typeface="宋体" panose="02010600030101010101" pitchFamily="2" charset="-122"/>
                        </a:rPr>
                        <a:t>描述</a:t>
                      </a:r>
                      <a:endParaRPr kumimoji="0" lang="zh-CN" altLang="zh-CN" sz="1700" b="1" i="0" u="none" strike="noStrike" cap="none" normalizeH="0" baseline="0">
                        <a:ln>
                          <a:noFill/>
                        </a:ln>
                        <a:solidFill>
                          <a:srgbClr val="FFFFFF"/>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en-US" altLang="zh-CN" sz="1700" b="0" i="0" u="none" strike="noStrike" cap="none" normalizeH="0" baseline="0" smtClean="0">
                          <a:ln>
                            <a:noFill/>
                          </a:ln>
                          <a:solidFill>
                            <a:srgbClr val="000000"/>
                          </a:solidFill>
                          <a:effectLst/>
                          <a:latin typeface="Calibri" panose="020F0502020204030204" charset="0"/>
                          <a:ea typeface="宋体" panose="02010600030101010101" pitchFamily="2" charset="-122"/>
                        </a:rPr>
                        <a:t>E</a:t>
                      </a:r>
                      <a:r>
                        <a:rPr kumimoji="0" lang="zh-CN" altLang="zh-CN" sz="1700" b="0" i="0" u="none" strike="noStrike" cap="none" normalizeH="0" baseline="0" smtClean="0">
                          <a:ln>
                            <a:noFill/>
                          </a:ln>
                          <a:solidFill>
                            <a:srgbClr val="000000"/>
                          </a:solidFill>
                          <a:effectLst/>
                          <a:latin typeface="Calibri" panose="020F0502020204030204" charset="0"/>
                          <a:ea typeface="宋体" panose="02010600030101010101" pitchFamily="2" charset="-122"/>
                        </a:rPr>
                        <a:t>:link</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CSS1</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设置超链接a在未被访问前的样式。</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E:visited</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CSS1</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设置超链接a在其链接地址已被访问过时的样式。</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5754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E:hover</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CSS1/2</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设置元素在其鼠标悬停时的样式。</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6357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E:active</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CSS1/2</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 设置元素在被用户激活</a:t>
                      </a:r>
                      <a:endPar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(在鼠标点击与释放之间发生的事件)时的样式。</a:t>
                      </a:r>
                      <a:endPar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6357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E:focus</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CSS1/2</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 设置元素在成为输入焦点</a:t>
                      </a:r>
                      <a:endPar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(该元素的onfocus事件发生)时的样式。</a:t>
                      </a:r>
                      <a:endPar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E:lang(fr)</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CSS2</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匹配使用特殊语言的E元素。</a:t>
                      </a: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很少用</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E:not(s)</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匹配不含有s选择符的元素E。</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E:root</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匹配E元素在文档的根元素。</a:t>
                      </a: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常指</a:t>
                      </a:r>
                      <a:r>
                        <a:rPr kumimoji="0" lang="en-US"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html</a:t>
                      </a:r>
                      <a:r>
                        <a:rPr kumimoji="0" lang="zh-CN" altLang="en-US" sz="1700" b="0" i="0" u="none" strike="noStrike" cap="none" normalizeH="0" baseline="0">
                          <a:ln>
                            <a:noFill/>
                          </a:ln>
                          <a:solidFill>
                            <a:srgbClr val="000000"/>
                          </a:solidFill>
                          <a:effectLst/>
                          <a:latin typeface="Calibri" panose="020F0502020204030204" charset="0"/>
                          <a:ea typeface="宋体" panose="02010600030101010101" pitchFamily="2" charset="-122"/>
                        </a:rPr>
                        <a:t>元素</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E:first-child</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CSS2</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匹配父元素的第一个子元素E。</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E:last-child</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匹配父元素的最后一个子元素E。</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5148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E:only-child</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匹配父元素仅有的一个子元素E。</a:t>
                      </a:r>
                      <a:endPar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4908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E:nth-child(n)</a:t>
                      </a:r>
                      <a:endParaRPr kumimoji="0" lang="en-US"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en-US"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a:ln>
                            <a:noFill/>
                          </a:ln>
                          <a:solidFill>
                            <a:srgbClr val="000000"/>
                          </a:solidFill>
                          <a:effectLst/>
                          <a:latin typeface="Calibri" panose="020F0502020204030204" charset="0"/>
                          <a:ea typeface="宋体" panose="02010600030101010101" pitchFamily="2" charset="-122"/>
                        </a:rPr>
                        <a:t>匹配父元素的第n个子元素E。</a:t>
                      </a:r>
                      <a:endParaRPr kumimoji="0" lang="en-US" altLang="zh-CN" sz="17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4908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E:nth-last-child(n)</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CSS3</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rPr>
                        <a:t>匹配父元素的倒数第n个子元素E。</a:t>
                      </a:r>
                      <a:endParaRPr kumimoji="0" lang="zh-CN" altLang="zh-CN" sz="17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L="87270" marR="87270" marT="43635" marB="436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14399" name="Text Box 136"/>
          <p:cNvSpPr txBox="1">
            <a:spLocks noChangeArrowheads="1"/>
          </p:cNvSpPr>
          <p:nvPr/>
        </p:nvSpPr>
        <p:spPr bwMode="auto">
          <a:xfrm>
            <a:off x="755577" y="332656"/>
            <a:ext cx="50919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伪</a:t>
            </a:r>
            <a:r>
              <a:rPr lang="zh-CN" altLang="en-US" sz="2000" b="1" dirty="0">
                <a:latin typeface="微软雅黑" panose="020B0503020204020204" pitchFamily="34" charset="-122"/>
                <a:ea typeface="微软雅黑" panose="020B0503020204020204" pitchFamily="34" charset="-122"/>
              </a:rPr>
              <a:t>类选择</a:t>
            </a:r>
            <a:r>
              <a:rPr lang="zh-CN" altLang="en-US" sz="2000" b="1" dirty="0" smtClean="0">
                <a:latin typeface="微软雅黑" panose="020B0503020204020204" pitchFamily="34" charset="-122"/>
                <a:ea typeface="微软雅黑" panose="020B0503020204020204" pitchFamily="34" charset="-122"/>
              </a:rPr>
              <a:t>符</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Group 2"/>
          <p:cNvGraphicFramePr>
            <a:graphicFrameLocks noGrp="1"/>
          </p:cNvGraphicFramePr>
          <p:nvPr>
            <p:ph type="tbl" idx="1"/>
          </p:nvPr>
        </p:nvGraphicFramePr>
        <p:xfrm>
          <a:off x="971600" y="908720"/>
          <a:ext cx="7704087" cy="4440236"/>
        </p:xfrm>
        <a:graphic>
          <a:graphicData uri="http://schemas.openxmlformats.org/drawingml/2006/table">
            <a:tbl>
              <a:tblPr/>
              <a:tblGrid>
                <a:gridCol w="2058987"/>
                <a:gridCol w="685800"/>
                <a:gridCol w="4959300"/>
              </a:tblGrid>
              <a:tr h="365791">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dirty="0">
                          <a:ln>
                            <a:noFill/>
                          </a:ln>
                          <a:solidFill>
                            <a:srgbClr val="FFFFFF"/>
                          </a:solidFill>
                          <a:effectLst/>
                          <a:latin typeface="Calibri" panose="020F0502020204030204" charset="0"/>
                          <a:ea typeface="宋体" panose="02010600030101010101" pitchFamily="2" charset="-122"/>
                        </a:rPr>
                        <a:t>选择符</a:t>
                      </a:r>
                      <a:endParaRPr kumimoji="0" lang="zh-CN" altLang="zh-CN" sz="1800" b="1" i="0" u="none" strike="noStrike" cap="none" normalizeH="0" baseline="0" dirty="0">
                        <a:ln>
                          <a:noFill/>
                        </a:ln>
                        <a:solidFill>
                          <a:srgbClr val="FFFFFF"/>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a:ln>
                            <a:noFill/>
                          </a:ln>
                          <a:solidFill>
                            <a:srgbClr val="FFFFFF"/>
                          </a:solidFill>
                          <a:effectLst/>
                          <a:latin typeface="Calibri" panose="020F0502020204030204" charset="0"/>
                          <a:ea typeface="宋体" panose="02010600030101010101" pitchFamily="2" charset="-122"/>
                        </a:rPr>
                        <a:t>版本</a:t>
                      </a:r>
                      <a:endParaRPr kumimoji="0" lang="zh-CN" altLang="zh-CN" sz="1800" b="1" i="0" u="none" strike="noStrike" cap="none" normalizeH="0" baseline="0">
                        <a:ln>
                          <a:noFill/>
                        </a:ln>
                        <a:solidFill>
                          <a:srgbClr val="FFFFFF"/>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1" i="0" u="none" strike="noStrike" cap="none" normalizeH="0" baseline="0">
                          <a:ln>
                            <a:noFill/>
                          </a:ln>
                          <a:solidFill>
                            <a:srgbClr val="FFFFFF"/>
                          </a:solidFill>
                          <a:effectLst/>
                          <a:latin typeface="Calibri" panose="020F0502020204030204" charset="0"/>
                          <a:ea typeface="宋体" panose="02010600030101010101" pitchFamily="2" charset="-122"/>
                        </a:rPr>
                        <a:t>描述</a:t>
                      </a:r>
                      <a:endParaRPr kumimoji="0" lang="zh-CN" altLang="zh-CN" sz="1800" b="1" i="0" u="none" strike="noStrike" cap="none" normalizeH="0" baseline="0">
                        <a:ln>
                          <a:noFill/>
                        </a:ln>
                        <a:solidFill>
                          <a:srgbClr val="FFFFFF"/>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83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rPr>
                        <a:t>E:first-of-type</a:t>
                      </a:r>
                      <a:endPar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匹配同类型中的第一个同级兄弟元素E。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74676">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rPr>
                        <a:t>E:last-of-type</a:t>
                      </a:r>
                      <a:endPar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rPr>
                        <a:t>匹配同类型中的最后一个同级兄弟元素E。</a:t>
                      </a:r>
                      <a:endPar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rPr>
                        <a:t>E:only-of-type</a:t>
                      </a:r>
                      <a:endPar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匹配同类型中的唯一的一个同级兄弟元素E。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83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rPr>
                        <a:t>E:nth-of-type(n)</a:t>
                      </a:r>
                      <a:endPar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匹配同类型中的第n个同级兄弟元素E。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0325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E:nth-last-of-type(n)</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匹配同类型中的倒数第n个同级兄弟元素E。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83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E:empty</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匹配没有任何子元素（包括text节点）的元素E。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9537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E:checked</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匹配用户界面上处于选中状态的元素E。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(用于input type为radio与checkbox时)</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93727">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E:enabled</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匹配用户界面上处于可用状态的元素E。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E:disabled</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匹配用户界面上处于禁用状态的元素E。</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791">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E:target</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8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rPr>
                        <a:t>匹配相关URL指向的E元素。</a:t>
                      </a:r>
                      <a:endParaRPr kumimoji="0" lang="zh-CN" altLang="zh-CN" sz="18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15411" name="Text Box 126"/>
          <p:cNvSpPr txBox="1">
            <a:spLocks noChangeArrowheads="1"/>
          </p:cNvSpPr>
          <p:nvPr/>
        </p:nvSpPr>
        <p:spPr bwMode="auto">
          <a:xfrm>
            <a:off x="925562" y="5874420"/>
            <a:ext cx="8328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 这里并未列出所有的伪类选择符，但都支持现代浏览器</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(除了IE6~IE8</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a:spLocks noChangeArrowheads="1"/>
          </p:cNvSpPr>
          <p:nvPr/>
        </p:nvSpPr>
        <p:spPr bwMode="auto">
          <a:xfrm>
            <a:off x="827585" y="332656"/>
            <a:ext cx="7344816" cy="287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dirty="0">
                <a:latin typeface="微软雅黑" panose="020B0503020204020204" pitchFamily="34" charset="-122"/>
                <a:ea typeface="微软雅黑" panose="020B0503020204020204" pitchFamily="34" charset="-122"/>
              </a:rPr>
              <a:t>我们来看几个例子</a:t>
            </a:r>
            <a:r>
              <a:rPr lang="zh-CN" altLang="en-US" sz="1800" dirty="0" smtClean="0">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a:p>
            <a:pPr algn="l" eaLnBrk="1" hangingPunct="1"/>
            <a:endParaRPr lang="zh-CN" altLang="en-US" sz="1800" dirty="0">
              <a:latin typeface="微软雅黑" panose="020B0503020204020204" pitchFamily="34" charset="-122"/>
              <a:ea typeface="微软雅黑" panose="020B0503020204020204" pitchFamily="34" charset="-122"/>
            </a:endParaRPr>
          </a:p>
          <a:p>
            <a:pPr algn="l" eaLnBrk="1" hangingPunct="1"/>
            <a:r>
              <a:rPr lang="zh-CN" altLang="en-US" sz="1800" b="1" dirty="0">
                <a:solidFill>
                  <a:srgbClr val="92D050"/>
                </a:solidFill>
                <a:latin typeface="微软雅黑" panose="020B0503020204020204" pitchFamily="34" charset="-122"/>
                <a:ea typeface="微软雅黑" panose="020B0503020204020204" pitchFamily="34" charset="-122"/>
              </a:rPr>
              <a:t>例1</a:t>
            </a:r>
            <a:r>
              <a:rPr lang="zh-CN" altLang="en-US" sz="1800" b="1" dirty="0" smtClean="0">
                <a:solidFill>
                  <a:srgbClr val="92D050"/>
                </a:solidFill>
                <a:latin typeface="微软雅黑" panose="020B0503020204020204" pitchFamily="34" charset="-122"/>
                <a:ea typeface="微软雅黑" panose="020B0503020204020204" pitchFamily="34" charset="-122"/>
              </a:rPr>
              <a:t>:</a:t>
            </a:r>
            <a:endParaRPr lang="zh-CN" altLang="en-US" sz="1800" b="1" dirty="0" smtClean="0">
              <a:solidFill>
                <a:srgbClr val="92D050"/>
              </a:solidFill>
              <a:latin typeface="微软雅黑" panose="020B0503020204020204" pitchFamily="34" charset="-122"/>
              <a:ea typeface="微软雅黑" panose="020B0503020204020204" pitchFamily="34" charset="-122"/>
            </a:endParaRPr>
          </a:p>
          <a:p>
            <a:pPr algn="l" eaLnBrk="1" hangingPunct="1"/>
            <a:endParaRPr lang="zh-CN" altLang="en-US" sz="18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html: 	&lt;input type="search" name="search</a:t>
            </a:r>
            <a:r>
              <a:rPr lang="zh-CN" altLang="en-US" sz="1600" dirty="0" smtClean="0">
                <a:latin typeface="微软雅黑" panose="020B0503020204020204" pitchFamily="34" charset="-122"/>
                <a:ea typeface="微软雅黑" panose="020B0503020204020204" pitchFamily="34" charset="-122"/>
              </a:rPr>
              <a:t>"&gt;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css:</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60000"/>
              </a:lnSpc>
            </a:pPr>
            <a:r>
              <a:rPr lang="zh-CN" altLang="en-US" sz="1600" dirty="0">
                <a:latin typeface="微软雅黑" panose="020B0503020204020204" pitchFamily="34" charset="-122"/>
                <a:ea typeface="微软雅黑" panose="020B0503020204020204" pitchFamily="34" charset="-122"/>
              </a:rPr>
              <a:t>        input[type="search"]:hover{background-color:greenyellow;}</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60000"/>
              </a:lnSpc>
            </a:pPr>
            <a:r>
              <a:rPr lang="zh-CN" altLang="en-US" sz="1600" dirty="0">
                <a:latin typeface="微软雅黑" panose="020B0503020204020204" pitchFamily="34" charset="-122"/>
                <a:ea typeface="微软雅黑" panose="020B0503020204020204" pitchFamily="34" charset="-122"/>
              </a:rPr>
              <a:t>        input[type="search"]:focus{background-color:skyblue;}</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60000"/>
              </a:lnSpc>
            </a:pPr>
            <a:r>
              <a:rPr lang="zh-CN" altLang="en-US" sz="1600" dirty="0">
                <a:latin typeface="微软雅黑" panose="020B0503020204020204" pitchFamily="34" charset="-122"/>
                <a:ea typeface="微软雅黑" panose="020B0503020204020204" pitchFamily="34" charset="-122"/>
              </a:rPr>
              <a:t>        input[type="search"]:active{background-color:yellow;}</a:t>
            </a:r>
            <a:endParaRPr lang="zh-CN" altLang="en-US" sz="1600" dirty="0">
              <a:latin typeface="微软雅黑" panose="020B0503020204020204" pitchFamily="34" charset="-122"/>
              <a:ea typeface="微软雅黑" panose="020B0503020204020204" pitchFamily="34" charset="-122"/>
            </a:endParaRPr>
          </a:p>
        </p:txBody>
      </p:sp>
      <p:sp>
        <p:nvSpPr>
          <p:cNvPr id="16386" name="Text Box 3"/>
          <p:cNvSpPr txBox="1">
            <a:spLocks noChangeArrowheads="1"/>
          </p:cNvSpPr>
          <p:nvPr/>
        </p:nvSpPr>
        <p:spPr bwMode="auto">
          <a:xfrm>
            <a:off x="833810" y="3356992"/>
            <a:ext cx="285327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b="1" dirty="0">
                <a:solidFill>
                  <a:srgbClr val="92D050"/>
                </a:solidFill>
                <a:latin typeface="微软雅黑" panose="020B0503020204020204" pitchFamily="34" charset="-122"/>
                <a:ea typeface="微软雅黑" panose="020B0503020204020204" pitchFamily="34" charset="-122"/>
              </a:rPr>
              <a:t>例2</a:t>
            </a:r>
            <a:r>
              <a:rPr lang="zh-CN" altLang="en-US" sz="1800" b="1" dirty="0" smtClean="0">
                <a:solidFill>
                  <a:srgbClr val="92D050"/>
                </a:solidFill>
                <a:latin typeface="微软雅黑" panose="020B0503020204020204" pitchFamily="34" charset="-122"/>
                <a:ea typeface="微软雅黑" panose="020B0503020204020204" pitchFamily="34" charset="-122"/>
              </a:rPr>
              <a:t>:</a:t>
            </a:r>
            <a:endParaRPr lang="zh-CN" altLang="en-US" sz="1800" b="1" dirty="0" smtClean="0">
              <a:solidFill>
                <a:srgbClr val="92D050"/>
              </a:solidFill>
              <a:latin typeface="微软雅黑" panose="020B0503020204020204" pitchFamily="34" charset="-122"/>
              <a:ea typeface="微软雅黑" panose="020B0503020204020204" pitchFamily="34" charset="-122"/>
            </a:endParaRPr>
          </a:p>
          <a:p>
            <a:pPr algn="l" eaLnBrk="1" hangingPunct="1"/>
            <a:endParaRPr lang="zh-CN" altLang="en-US" sz="20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html:   </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&lt;ul class="ul"&gt;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&lt;li&gt;test1&lt;/li&gt;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&lt;li&gt;test2&lt;/li&gt;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&lt;li&gt;test3&lt;/li&gt;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&lt;li&gt;test4&lt;/li&gt;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&lt;li&gt;test5&lt;/li&gt;</a:t>
            </a:r>
            <a:endParaRPr lang="zh-CN" altLang="en-US" sz="1600" dirty="0">
              <a:latin typeface="微软雅黑" panose="020B0503020204020204" pitchFamily="34" charset="-122"/>
              <a:ea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rPr>
              <a:t>     &lt;/ul&gt;</a:t>
            </a:r>
            <a:endParaRPr lang="zh-CN" altLang="en-US" sz="1600" dirty="0">
              <a:latin typeface="微软雅黑" panose="020B0503020204020204" pitchFamily="34" charset="-122"/>
              <a:ea typeface="微软雅黑" panose="020B0503020204020204" pitchFamily="34" charset="-122"/>
            </a:endParaRPr>
          </a:p>
        </p:txBody>
      </p:sp>
      <p:sp>
        <p:nvSpPr>
          <p:cNvPr id="16387" name="Text Box 4"/>
          <p:cNvSpPr txBox="1">
            <a:spLocks noChangeArrowheads="1"/>
          </p:cNvSpPr>
          <p:nvPr/>
        </p:nvSpPr>
        <p:spPr bwMode="auto">
          <a:xfrm>
            <a:off x="4067944" y="3874057"/>
            <a:ext cx="4847689"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140000"/>
              </a:lnSpc>
            </a:pPr>
            <a:r>
              <a:rPr lang="zh-CN" altLang="en-US" sz="1600" dirty="0">
                <a:latin typeface="微软雅黑" panose="020B0503020204020204" pitchFamily="34" charset="-122"/>
                <a:ea typeface="微软雅黑" panose="020B0503020204020204" pitchFamily="34" charset="-122"/>
              </a:rPr>
              <a:t>css:</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rPr>
              <a:t>  .ul li:first-child{color:red;} /*第一个*/</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rPr>
              <a:t>  .ul li:last-child{color:blue;} /*最后一个*/</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rPr>
              <a:t>  .ul li:nth-child(2){color:yellow;}/*第二个*/</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rPr>
              <a:t>   /*倒数第二个*/</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rPr>
              <a:t>  .ul li:nth-last-child(2){color:yellow;}</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2"/>
          <p:cNvSpPr txBox="1">
            <a:spLocks noChangeArrowheads="1"/>
          </p:cNvSpPr>
          <p:nvPr/>
        </p:nvSpPr>
        <p:spPr bwMode="auto">
          <a:xfrm>
            <a:off x="899592" y="404664"/>
            <a:ext cx="84963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例3</a:t>
            </a:r>
            <a:r>
              <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&lt;ul class="ul2"&gt;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&lt;li&gt;test1&lt;/li&gt;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li&gt;test2&lt;/li&gt;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&lt;li&gt;test3&lt;/li&gt;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&lt;li&gt;test4&lt;/li&gt;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&lt;li&gt;test5&lt;/li&gt;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&lt;li&gt;test6&lt;/li&gt;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410" name="Text Box 3"/>
          <p:cNvSpPr txBox="1">
            <a:spLocks noChangeArrowheads="1"/>
          </p:cNvSpPr>
          <p:nvPr/>
        </p:nvSpPr>
        <p:spPr bwMode="auto">
          <a:xfrm>
            <a:off x="882679" y="3573463"/>
            <a:ext cx="8351837"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css:	(乘法因子n)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 奇数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.ul2 li:nth-child(odd){background-color:#ccc;}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.ul2 li:nth-child(2n+1){border-left:2px solid red;}</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 偶数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.ul2 li:nth-child(even){background-color:#0F7CCF;}</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.ul2 li:nth-child(2n){border-left:2px solid black;}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 3的倍数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.ul2 li:nth-child(3n){color:red;font-weight:bold;}</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00481" y="332656"/>
            <a:ext cx="7875975" cy="4364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eaLnBrk="0" hangingPunct="0">
              <a:defRPr sz="1400">
                <a:solidFill>
                  <a:schemeClr val="tx1"/>
                </a:solidFill>
                <a:latin typeface="Arial" panose="020B0604020202020204" pitchFamily="34" charset="0"/>
                <a:ea typeface="YaHei Consolas" charset="0"/>
              </a:defRPr>
            </a:lvl1pPr>
            <a:lvl2pPr marL="742950" indent="-285750" eaLnBrk="0" hangingPunct="0">
              <a:defRPr sz="1400">
                <a:solidFill>
                  <a:schemeClr val="tx1"/>
                </a:solidFill>
                <a:latin typeface="Arial" panose="020B0604020202020204" pitchFamily="34" charset="0"/>
                <a:ea typeface="YaHei Consolas" charset="0"/>
              </a:defRPr>
            </a:lvl2pPr>
            <a:lvl3pPr marL="1143000" indent="-228600" eaLnBrk="0" hangingPunct="0">
              <a:defRPr sz="1400">
                <a:solidFill>
                  <a:schemeClr val="tx1"/>
                </a:solidFill>
                <a:latin typeface="Arial" panose="020B0604020202020204" pitchFamily="34" charset="0"/>
                <a:ea typeface="YaHei Consolas" charset="0"/>
              </a:defRPr>
            </a:lvl3pPr>
            <a:lvl4pPr marL="1600200" indent="-228600" eaLnBrk="0" hangingPunct="0">
              <a:defRPr sz="1400">
                <a:solidFill>
                  <a:schemeClr val="tx1"/>
                </a:solidFill>
                <a:latin typeface="Arial" panose="020B0604020202020204" pitchFamily="34" charset="0"/>
                <a:ea typeface="YaHei Consolas" charset="0"/>
              </a:defRPr>
            </a:lvl4pPr>
            <a:lvl5pPr marL="2057400" indent="-228600" eaLnBrk="0" hangingPunc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eaLnBrk="1" hangingPunct="1">
              <a:buFont typeface="Arial" panose="020B0604020202020204" pitchFamily="34" charset="0"/>
              <a:buNone/>
              <a:defRPr/>
            </a:pPr>
            <a:r>
              <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例4:</a:t>
            </a:r>
            <a:endPar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html:</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&lt;input type="checkbox" name="love[]" id="book" value="book"&gt;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&lt;label for="book"&gt;书&lt;/label&gt;&lt;br&gt;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&lt;input type="checkbox" name="love[]" id="music" value="music"&gt;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&lt;label for="music"&gt;音乐&lt;/label&gt;&lt;br&gt;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&lt;input type="checkbox" name="love[]" id="movie" value="movie"&gt;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&lt;label for=“movie”&gt;电影&lt;/label&gt;&lt;br&gt;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buFont typeface="Arial" panose="020B0604020202020204" pitchFamily="34" charset="0"/>
              <a:buNone/>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css:</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input[name="love[]"]:checked+label{color:blue;background-color:red;}</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当选中某一个爱好，触发了css的状态选择器，利用关系选择符给下一个标签添加颜色。</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99592" y="404664"/>
            <a:ext cx="4175125" cy="3490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eaLnBrk="0" hangingPunct="0">
              <a:defRPr sz="1400">
                <a:solidFill>
                  <a:schemeClr val="tx1"/>
                </a:solidFill>
                <a:latin typeface="Arial" panose="020B0604020202020204" pitchFamily="34" charset="0"/>
                <a:ea typeface="YaHei Consolas" charset="0"/>
              </a:defRPr>
            </a:lvl1pPr>
            <a:lvl2pPr marL="742950" indent="-285750" eaLnBrk="0" hangingPunct="0">
              <a:defRPr sz="1400">
                <a:solidFill>
                  <a:schemeClr val="tx1"/>
                </a:solidFill>
                <a:latin typeface="Arial" panose="020B0604020202020204" pitchFamily="34" charset="0"/>
                <a:ea typeface="YaHei Consolas" charset="0"/>
              </a:defRPr>
            </a:lvl2pPr>
            <a:lvl3pPr marL="1143000" indent="-228600" eaLnBrk="0" hangingPunct="0">
              <a:defRPr sz="1400">
                <a:solidFill>
                  <a:schemeClr val="tx1"/>
                </a:solidFill>
                <a:latin typeface="Arial" panose="020B0604020202020204" pitchFamily="34" charset="0"/>
                <a:ea typeface="YaHei Consolas" charset="0"/>
              </a:defRPr>
            </a:lvl3pPr>
            <a:lvl4pPr marL="1600200" indent="-228600" eaLnBrk="0" hangingPunct="0">
              <a:defRPr sz="1400">
                <a:solidFill>
                  <a:schemeClr val="tx1"/>
                </a:solidFill>
                <a:latin typeface="Arial" panose="020B0604020202020204" pitchFamily="34" charset="0"/>
                <a:ea typeface="YaHei Consolas" charset="0"/>
              </a:defRPr>
            </a:lvl4pPr>
            <a:lvl5pPr marL="2057400" indent="-228600" eaLnBrk="0" hangingPunc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eaLnBrk="1" hangingPunct="1">
              <a:lnSpc>
                <a:spcPct val="120000"/>
              </a:lnSpc>
              <a:buFont typeface="Arial" panose="020B0604020202020204" pitchFamily="34" charset="0"/>
              <a:buNone/>
              <a:defRPr/>
            </a:pPr>
            <a:r>
              <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例5:</a:t>
            </a:r>
            <a:endParaRPr lang="en-US" altLang="zh-CN"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defRPr/>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first-child 与first-of-type的区别:</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html:</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&lt;div class="test"&gt;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 &lt;a href="#"&gt;测试&lt;/a&gt; --&gt;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&lt;p&gt;p标签&lt;/p&gt;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&lt;a href="#"&gt;a标签&lt;/a&gt;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&lt;a href="#"&gt;a标签&lt;/a&gt;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411" name="Text Box 3"/>
          <p:cNvSpPr txBox="1">
            <a:spLocks noChangeArrowheads="1"/>
          </p:cNvSpPr>
          <p:nvPr/>
        </p:nvSpPr>
        <p:spPr bwMode="auto">
          <a:xfrm>
            <a:off x="899593" y="4005709"/>
            <a:ext cx="8712200"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eaLnBrk="0" hangingPunct="0">
              <a:defRPr sz="1400">
                <a:solidFill>
                  <a:schemeClr val="tx1"/>
                </a:solidFill>
                <a:latin typeface="Arial" panose="020B0604020202020204" pitchFamily="34" charset="0"/>
                <a:ea typeface="YaHei Consolas" charset="0"/>
              </a:defRPr>
            </a:lvl1pPr>
            <a:lvl2pPr marL="742950" indent="-285750" eaLnBrk="0" hangingPunct="0">
              <a:defRPr sz="1400">
                <a:solidFill>
                  <a:schemeClr val="tx1"/>
                </a:solidFill>
                <a:latin typeface="Arial" panose="020B0604020202020204" pitchFamily="34" charset="0"/>
                <a:ea typeface="YaHei Consolas" charset="0"/>
              </a:defRPr>
            </a:lvl2pPr>
            <a:lvl3pPr marL="1143000" indent="-228600" eaLnBrk="0" hangingPunct="0">
              <a:defRPr sz="1400">
                <a:solidFill>
                  <a:schemeClr val="tx1"/>
                </a:solidFill>
                <a:latin typeface="Arial" panose="020B0604020202020204" pitchFamily="34" charset="0"/>
                <a:ea typeface="YaHei Consolas" charset="0"/>
              </a:defRPr>
            </a:lvl3pPr>
            <a:lvl4pPr marL="1600200" indent="-228600" eaLnBrk="0" hangingPunct="0">
              <a:defRPr sz="1400">
                <a:solidFill>
                  <a:schemeClr val="tx1"/>
                </a:solidFill>
                <a:latin typeface="Arial" panose="020B0604020202020204" pitchFamily="34" charset="0"/>
                <a:ea typeface="YaHei Consolas" charset="0"/>
              </a:defRPr>
            </a:lvl4pPr>
            <a:lvl5pPr marL="2057400" indent="-228600" eaLnBrk="0" hangingPunc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eaLnBrk="1" hangingPunct="1">
              <a:lnSpc>
                <a:spcPct val="15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css:</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a:first-child是.test下的第一个结构标签，而且是a标签，不是则不起效果 */</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.test a:first-child{color:red;}</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a:first-of-type不需要是第一个子元素只需要.test下的a标签的第一个即可 */</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.test a:first-of-type{font-size:55px;}</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Group 2"/>
          <p:cNvGraphicFramePr>
            <a:graphicFrameLocks noGrp="1"/>
          </p:cNvGraphicFramePr>
          <p:nvPr/>
        </p:nvGraphicFramePr>
        <p:xfrm>
          <a:off x="971477" y="1485330"/>
          <a:ext cx="7921004" cy="3590927"/>
        </p:xfrm>
        <a:graphic>
          <a:graphicData uri="http://schemas.openxmlformats.org/drawingml/2006/table">
            <a:tbl>
              <a:tblPr/>
              <a:tblGrid>
                <a:gridCol w="1398166"/>
                <a:gridCol w="796461"/>
                <a:gridCol w="5726377"/>
              </a:tblGrid>
              <a:tr h="3524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1" i="0" u="none" strike="noStrike" cap="none" normalizeH="0" baseline="0" dirty="0">
                          <a:ln>
                            <a:noFill/>
                          </a:ln>
                          <a:solidFill>
                            <a:srgbClr val="FFFFFF"/>
                          </a:solidFill>
                          <a:effectLst/>
                          <a:latin typeface="Calibri" panose="020F0502020204030204" charset="0"/>
                          <a:ea typeface="宋体" panose="02010600030101010101" pitchFamily="2" charset="-122"/>
                        </a:rPr>
                        <a:t>选择符</a:t>
                      </a:r>
                      <a:endParaRPr kumimoji="0" lang="zh-CN" altLang="zh-CN" sz="1600" b="1" i="0" u="none" strike="noStrike" cap="none" normalizeH="0" baseline="0" dirty="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1" i="0" u="none" strike="noStrike" cap="none" normalizeH="0" baseline="0">
                          <a:ln>
                            <a:noFill/>
                          </a:ln>
                          <a:solidFill>
                            <a:srgbClr val="FFFFFF"/>
                          </a:solidFill>
                          <a:effectLst/>
                          <a:latin typeface="Calibri" panose="020F0502020204030204" charset="0"/>
                          <a:ea typeface="宋体" panose="02010600030101010101" pitchFamily="2" charset="-122"/>
                        </a:rPr>
                        <a:t>版本</a:t>
                      </a:r>
                      <a:endParaRPr kumimoji="0" lang="zh-CN" altLang="zh-CN" sz="1600" b="1" i="0" u="none" strike="noStrike" cap="none" normalizeH="0" baseline="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1" i="0" u="none" strike="noStrike" cap="none" normalizeH="0" baseline="0">
                          <a:ln>
                            <a:noFill/>
                          </a:ln>
                          <a:solidFill>
                            <a:srgbClr val="FFFFFF"/>
                          </a:solidFill>
                          <a:effectLst/>
                          <a:latin typeface="Calibri" panose="020F0502020204030204" charset="0"/>
                          <a:ea typeface="宋体" panose="02010600030101010101" pitchFamily="2" charset="-122"/>
                        </a:rPr>
                        <a:t>描述</a:t>
                      </a:r>
                      <a:endParaRPr kumimoji="0" lang="zh-CN" altLang="zh-CN" sz="1600" b="1" i="0" u="none" strike="noStrike" cap="none" normalizeH="0" baseline="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905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rPr>
                        <a:t>E[att] </a:t>
                      </a:r>
                      <a:endPar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600" b="0" i="0" u="none" strike="noStrike" cap="none" normalizeH="0" baseline="0" dirty="0">
                          <a:ln>
                            <a:noFill/>
                          </a:ln>
                          <a:solidFill>
                            <a:srgbClr val="000000"/>
                          </a:solidFill>
                          <a:effectLst/>
                          <a:latin typeface="Calibri" panose="020F0502020204030204" charset="0"/>
                          <a:ea typeface="宋体" panose="02010600030101010101" pitchFamily="2" charset="-122"/>
                        </a:rPr>
                        <a:t>CSS2</a:t>
                      </a:r>
                      <a:endParaRPr kumimoji="0" lang="zh-CN" altLang="en-US"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选择具有att属性的E元素。</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8576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rPr>
                        <a:t>E[att="val"]</a:t>
                      </a:r>
                      <a:endPar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CSS2</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选择具有att属性且属性值等于val的E元素。</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7912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rPr>
                        <a:t>E[att~="val"]</a:t>
                      </a:r>
                      <a:endPar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CSS2</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选择具有att属性且属性值为一用空格分隔的字词列表，其中一个等于val的E元素。</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333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E[att^="val"]</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选择具有att属性且属性值为以val开头的字符串的E元素。</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333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rPr>
                        <a:t>E[att$="val"]</a:t>
                      </a:r>
                      <a:endPar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选择具有att属性且属性值为以val结尾的字符串的E元素。</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3497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rPr>
                        <a:t>E[att*="val"]</a:t>
                      </a:r>
                      <a:endPar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CSS3</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rPr>
                        <a:t>选择具有att属性且属性值为包含val的字符串的E元素。</a:t>
                      </a:r>
                      <a:endParaRPr kumimoji="0" lang="zh-CN" altLang="zh-CN"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810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600" b="0" i="0" u="none" strike="noStrike" cap="none" normalizeH="0" baseline="0" dirty="0">
                          <a:ln>
                            <a:noFill/>
                          </a:ln>
                          <a:solidFill>
                            <a:srgbClr val="000000"/>
                          </a:solidFill>
                          <a:effectLst/>
                          <a:latin typeface="Calibri" panose="020F0502020204030204" charset="0"/>
                          <a:ea typeface="宋体" panose="02010600030101010101" pitchFamily="2" charset="-122"/>
                        </a:rPr>
                        <a:t>E[att|="val"]</a:t>
                      </a:r>
                      <a:endParaRPr kumimoji="0" lang="zh-CN" altLang="en-US"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en-US" sz="1600" b="0" i="0" u="none" strike="noStrike" cap="none" normalizeH="0" baseline="0">
                          <a:ln>
                            <a:noFill/>
                          </a:ln>
                          <a:solidFill>
                            <a:srgbClr val="000000"/>
                          </a:solidFill>
                          <a:effectLst/>
                          <a:latin typeface="Calibri" panose="020F0502020204030204" charset="0"/>
                          <a:ea typeface="宋体" panose="02010600030101010101" pitchFamily="2" charset="-122"/>
                        </a:rPr>
                        <a:t>CSS2</a:t>
                      </a:r>
                      <a:endParaRPr kumimoji="0" lang="zh-CN" altLang="en-US" sz="1600"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rPr>
                        <a:t>选择具有att属性且属性值为以val开头并用连接符"-"分隔的字符串的E元素。 </a:t>
                      </a:r>
                      <a:endParaRPr kumimoji="0" lang="zh-CN" altLang="zh-CN" sz="1600" b="0" i="0" u="none" strike="noStrike" cap="none" normalizeH="0" baseline="0" dirty="0">
                        <a:ln>
                          <a:noFill/>
                        </a:ln>
                        <a:solidFill>
                          <a:srgbClr val="000000"/>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11303" name="Text Box 86"/>
          <p:cNvSpPr txBox="1">
            <a:spLocks noChangeArrowheads="1"/>
          </p:cNvSpPr>
          <p:nvPr/>
        </p:nvSpPr>
        <p:spPr bwMode="auto">
          <a:xfrm>
            <a:off x="971600" y="404664"/>
            <a:ext cx="40874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属</a:t>
            </a:r>
            <a:r>
              <a:rPr lang="zh-CN" altLang="en-US" sz="2000" b="1" dirty="0">
                <a:latin typeface="微软雅黑" panose="020B0503020204020204" pitchFamily="34" charset="-122"/>
                <a:ea typeface="微软雅黑" panose="020B0503020204020204" pitchFamily="34" charset="-122"/>
              </a:rPr>
              <a:t>性选</a:t>
            </a:r>
            <a:r>
              <a:rPr lang="zh-CN" altLang="en-US" sz="2000" b="1" dirty="0" smtClean="0">
                <a:latin typeface="微软雅黑" panose="020B0503020204020204" pitchFamily="34" charset="-122"/>
                <a:ea typeface="微软雅黑" panose="020B0503020204020204" pitchFamily="34" charset="-122"/>
              </a:rPr>
              <a:t>择符</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p:cNvSpPr txBox="1">
            <a:spLocks noChangeArrowheads="1"/>
          </p:cNvSpPr>
          <p:nvPr/>
        </p:nvSpPr>
        <p:spPr bwMode="auto">
          <a:xfrm>
            <a:off x="960487" y="951458"/>
            <a:ext cx="4621213" cy="414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class="a"&gt;测试数据1&lt;/p&gt;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class="qq"&gt;测试数据2&lt;/p&gt;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class="xyz abc"&gt;测试数据3&lt;/p&gt;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class="aa123"&gt;测试数据4&lt;/p&gt;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class="test-abc"&gt;测试数据5&lt;/p&gt;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class="hello-z-world"&gt;测试数据6&lt;/p&gt;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class="y-1"&gt;测试数据7&lt;/p&gt;</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&lt;p class="y-2"&gt;测试数据7&lt;/p&gt;</a:t>
            </a:r>
            <a:endParaRPr lang="zh-CN" altLang="en-US" sz="1600" dirty="0">
              <a:latin typeface="微软雅黑" panose="020B0503020204020204" pitchFamily="34" charset="-122"/>
              <a:ea typeface="微软雅黑" panose="020B0503020204020204" pitchFamily="34" charset="-122"/>
            </a:endParaRPr>
          </a:p>
        </p:txBody>
      </p:sp>
      <p:sp>
        <p:nvSpPr>
          <p:cNvPr id="12290" name="Text Box 3"/>
          <p:cNvSpPr txBox="1">
            <a:spLocks noChangeArrowheads="1"/>
          </p:cNvSpPr>
          <p:nvPr/>
        </p:nvSpPr>
        <p:spPr bwMode="auto">
          <a:xfrm>
            <a:off x="5508228" y="1123826"/>
            <a:ext cx="3878263" cy="449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240000"/>
              </a:lnSpc>
            </a:pPr>
            <a:r>
              <a:rPr lang="zh-CN" altLang="en-US" sz="1600" dirty="0">
                <a:latin typeface="微软雅黑" panose="020B0503020204020204" pitchFamily="34" charset="-122"/>
                <a:ea typeface="微软雅黑" panose="020B0503020204020204" pitchFamily="34" charset="-122"/>
              </a:rPr>
              <a:t>p[class]{color:green;}</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a:latin typeface="微软雅黑" panose="020B0503020204020204" pitchFamily="34" charset="-122"/>
                <a:ea typeface="微软雅黑" panose="020B0503020204020204" pitchFamily="34" charset="-122"/>
              </a:rPr>
              <a:t>p[class="qq"]{color:red;}     </a:t>
            </a:r>
            <a:endParaRPr lang="en-US" altLang="zh-CN" sz="1600" dirty="0" smtClean="0">
              <a:latin typeface="微软雅黑" panose="020B0503020204020204" pitchFamily="34" charset="-122"/>
              <a:ea typeface="微软雅黑" panose="020B0503020204020204" pitchFamily="34" charset="-122"/>
            </a:endParaRPr>
          </a:p>
          <a:p>
            <a:pPr algn="l" eaLnBrk="1" hangingPunct="1">
              <a:lnSpc>
                <a:spcPct val="210000"/>
              </a:lnSpc>
            </a:pPr>
            <a:r>
              <a:rPr lang="zh-CN" altLang="en-US" sz="1600" dirty="0" smtClean="0">
                <a:latin typeface="微软雅黑" panose="020B0503020204020204" pitchFamily="34" charset="-122"/>
                <a:ea typeface="微软雅黑" panose="020B0503020204020204" pitchFamily="34" charset="-122"/>
              </a:rPr>
              <a:t>p[class</a:t>
            </a:r>
            <a:r>
              <a:rPr lang="zh-CN" altLang="en-US" sz="1600" dirty="0">
                <a:latin typeface="微软雅黑" panose="020B0503020204020204" pitchFamily="34" charset="-122"/>
                <a:ea typeface="微软雅黑" panose="020B0503020204020204" pitchFamily="34" charset="-122"/>
              </a:rPr>
              <a:t>~="abc"]{color:blue;}</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20000"/>
              </a:lnSpc>
            </a:pPr>
            <a:r>
              <a:rPr lang="zh-CN" altLang="en-US" sz="1600" dirty="0">
                <a:latin typeface="微软雅黑" panose="020B0503020204020204" pitchFamily="34" charset="-122"/>
                <a:ea typeface="微软雅黑" panose="020B0503020204020204" pitchFamily="34" charset="-122"/>
              </a:rPr>
              <a:t>p[class^="aa"]{color:yellow;}       p[class$="abc"]{color:black;}</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40000"/>
              </a:lnSpc>
            </a:pPr>
            <a:r>
              <a:rPr lang="zh-CN" altLang="en-US" sz="1600" dirty="0">
                <a:latin typeface="微软雅黑" panose="020B0503020204020204" pitchFamily="34" charset="-122"/>
                <a:ea typeface="微软雅黑" panose="020B0503020204020204" pitchFamily="34" charset="-122"/>
              </a:rPr>
              <a:t>p[class*="z"]{color:orange;}</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40000"/>
              </a:lnSpc>
            </a:pPr>
            <a:r>
              <a:rPr lang="zh-CN" altLang="en-US" sz="1600" dirty="0">
                <a:latin typeface="微软雅黑" panose="020B0503020204020204" pitchFamily="34" charset="-122"/>
                <a:ea typeface="微软雅黑" panose="020B0503020204020204" pitchFamily="34" charset="-122"/>
              </a:rPr>
              <a:t>p[class|="y"]{color:#ccc;}</a:t>
            </a:r>
            <a:endParaRPr lang="zh-CN" altLang="en-US" sz="1600" dirty="0">
              <a:latin typeface="微软雅黑" panose="020B0503020204020204" pitchFamily="34" charset="-122"/>
              <a:ea typeface="微软雅黑" panose="020B0503020204020204" pitchFamily="34" charset="-122"/>
            </a:endParaRPr>
          </a:p>
          <a:p>
            <a:pPr algn="l" eaLnBrk="1" hangingPunct="1">
              <a:lnSpc>
                <a:spcPct val="240000"/>
              </a:lnSpc>
            </a:pPr>
            <a:endParaRPr lang="zh-CN" altLang="en-US" dirty="0">
              <a:latin typeface="宋体" panose="02010600030101010101" pitchFamily="2" charset="-122"/>
            </a:endParaRPr>
          </a:p>
        </p:txBody>
      </p:sp>
      <p:sp>
        <p:nvSpPr>
          <p:cNvPr id="12291" name="Text Box 4"/>
          <p:cNvSpPr txBox="1">
            <a:spLocks noChangeArrowheads="1"/>
          </p:cNvSpPr>
          <p:nvPr/>
        </p:nvSpPr>
        <p:spPr bwMode="auto">
          <a:xfrm>
            <a:off x="971600" y="692696"/>
            <a:ext cx="13954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2000" b="1" dirty="0">
                <a:solidFill>
                  <a:srgbClr val="92D050"/>
                </a:solidFill>
                <a:latin typeface="微软雅黑" panose="020B0503020204020204" pitchFamily="34" charset="-122"/>
                <a:ea typeface="微软雅黑" panose="020B0503020204020204" pitchFamily="34" charset="-122"/>
              </a:rPr>
              <a:t>例:</a:t>
            </a:r>
            <a:endParaRPr lang="zh-CN" altLang="en-US" sz="2000" b="1"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body" idx="4294967295"/>
          </p:nvPr>
        </p:nvSpPr>
        <p:spPr bwMode="auto">
          <a:xfrm>
            <a:off x="883349" y="188640"/>
            <a:ext cx="8009131" cy="52562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buFontTx/>
              <a:buNone/>
            </a:pPr>
            <a:r>
              <a:rPr lang="zh-CN" altLang="en-US" sz="2400" b="1" dirty="0" smtClean="0">
                <a:solidFill>
                  <a:schemeClr val="tx1"/>
                </a:solidFill>
                <a:latin typeface="微软雅黑" panose="020B0503020204020204" pitchFamily="34" charset="-122"/>
                <a:ea typeface="微软雅黑" panose="020B0503020204020204" pitchFamily="34" charset="-122"/>
              </a:rPr>
              <a:t>一</a:t>
            </a:r>
            <a:r>
              <a:rPr lang="en-US" altLang="zh-CN" sz="2400" b="1" dirty="0" smtClean="0">
                <a:solidFill>
                  <a:schemeClr val="tx1"/>
                </a:solidFill>
                <a:latin typeface="微软雅黑" panose="020B0503020204020204" pitchFamily="34" charset="-122"/>
                <a:ea typeface="微软雅黑" panose="020B0503020204020204" pitchFamily="34" charset="-122"/>
              </a:rPr>
              <a:t>. </a:t>
            </a:r>
            <a:r>
              <a:rPr lang="zh-CN" altLang="en-US" sz="2400" b="1" dirty="0" smtClean="0">
                <a:solidFill>
                  <a:schemeClr val="tx1"/>
                </a:solidFill>
                <a:latin typeface="微软雅黑" panose="020B0503020204020204" pitchFamily="34" charset="-122"/>
                <a:ea typeface="微软雅黑" panose="020B0503020204020204" pitchFamily="34" charset="-122"/>
              </a:rPr>
              <a:t>认识</a:t>
            </a:r>
            <a:r>
              <a:rPr lang="en-US" altLang="zh-CN" sz="2400" b="1" dirty="0" smtClean="0">
                <a:solidFill>
                  <a:schemeClr val="tx1"/>
                </a:solidFill>
                <a:latin typeface="微软雅黑" panose="020B0503020204020204" pitchFamily="34" charset="-122"/>
                <a:ea typeface="微软雅黑" panose="020B0503020204020204" pitchFamily="34" charset="-122"/>
              </a:rPr>
              <a:t>CSS</a:t>
            </a:r>
            <a:endParaRPr lang="zh-CN" altLang="en-US" sz="2400" b="1"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sz="2000" b="1" dirty="0" smtClean="0">
                <a:solidFill>
                  <a:schemeClr val="tx1"/>
                </a:solidFill>
                <a:latin typeface="微软雅黑" panose="020B0503020204020204" pitchFamily="34" charset="-122"/>
                <a:ea typeface="微软雅黑" panose="020B0503020204020204" pitchFamily="34" charset="-122"/>
              </a:rPr>
              <a:t>1.1</a:t>
            </a:r>
            <a:r>
              <a:rPr lang="zh-CN" altLang="en-US" sz="2000" b="1" dirty="0" smtClean="0">
                <a:solidFill>
                  <a:schemeClr val="tx1"/>
                </a:solidFill>
                <a:latin typeface="微软雅黑" panose="020B0503020204020204" pitchFamily="34" charset="-122"/>
                <a:ea typeface="微软雅黑" panose="020B0503020204020204" pitchFamily="34" charset="-122"/>
              </a:rPr>
              <a:t> 什么是</a:t>
            </a:r>
            <a:r>
              <a:rPr lang="en-US" altLang="zh-CN" sz="2000" b="1" dirty="0" smtClean="0">
                <a:solidFill>
                  <a:schemeClr val="tx1"/>
                </a:solidFill>
                <a:latin typeface="微软雅黑" panose="020B0503020204020204" pitchFamily="34" charset="-122"/>
                <a:ea typeface="微软雅黑" panose="020B0503020204020204" pitchFamily="34" charset="-122"/>
              </a:rPr>
              <a:t>CSS</a:t>
            </a:r>
            <a:r>
              <a:rPr lang="zh-CN" altLang="en-US" sz="2000" b="1" dirty="0" smtClean="0">
                <a:solidFill>
                  <a:schemeClr val="tx1"/>
                </a:solidFill>
                <a:latin typeface="微软雅黑" panose="020B0503020204020204" pitchFamily="34" charset="-122"/>
                <a:ea typeface="微软雅黑" panose="020B0503020204020204" pitchFamily="34" charset="-122"/>
              </a:rPr>
              <a:t>？</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50000"/>
              </a:lnSpc>
              <a:buNone/>
            </a:pPr>
            <a:r>
              <a:rPr lang="zh-CN" altLang="en-US" sz="1600" dirty="0" smtClean="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CSS  (Cascading Style Sheets) 	</a:t>
            </a:r>
            <a:r>
              <a:rPr lang="zh-CN" altLang="zh-CN" sz="1600" dirty="0" smtClean="0">
                <a:solidFill>
                  <a:schemeClr val="tx1"/>
                </a:solidFill>
                <a:latin typeface="微软雅黑" panose="020B0503020204020204" pitchFamily="34" charset="-122"/>
                <a:ea typeface="微软雅黑" panose="020B0503020204020204" pitchFamily="34" charset="-122"/>
              </a:rPr>
              <a:t>层叠样式表</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50000"/>
              </a:lnSpc>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CSS3</a:t>
            </a:r>
            <a:r>
              <a:rPr lang="zh-CN" altLang="en-US" sz="1600" dirty="0" smtClean="0">
                <a:solidFill>
                  <a:schemeClr val="tx1"/>
                </a:solidFill>
                <a:latin typeface="微软雅黑" panose="020B0503020204020204" pitchFamily="34" charset="-122"/>
                <a:ea typeface="微软雅黑" panose="020B0503020204020204" pitchFamily="34" charset="-122"/>
              </a:rPr>
              <a:t>是</a:t>
            </a:r>
            <a:r>
              <a:rPr lang="en-US" altLang="zh-CN" sz="1600" dirty="0" smtClean="0">
                <a:solidFill>
                  <a:schemeClr val="tx1"/>
                </a:solidFill>
                <a:latin typeface="微软雅黑" panose="020B0503020204020204" pitchFamily="34" charset="-122"/>
                <a:ea typeface="微软雅黑" panose="020B0503020204020204" pitchFamily="34" charset="-122"/>
              </a:rPr>
              <a:t>CSS2</a:t>
            </a:r>
            <a:r>
              <a:rPr lang="zh-CN" altLang="en-US" sz="1600" dirty="0" smtClean="0">
                <a:solidFill>
                  <a:schemeClr val="tx1"/>
                </a:solidFill>
                <a:latin typeface="微软雅黑" panose="020B0503020204020204" pitchFamily="34" charset="-122"/>
                <a:ea typeface="微软雅黑" panose="020B0503020204020204" pitchFamily="34" charset="-122"/>
              </a:rPr>
              <a:t>的升级版本，</a:t>
            </a:r>
            <a:r>
              <a:rPr lang="en-US" altLang="zh-CN" sz="1600" dirty="0" smtClean="0">
                <a:solidFill>
                  <a:schemeClr val="tx1"/>
                </a:solidFill>
                <a:latin typeface="微软雅黑" panose="020B0503020204020204" pitchFamily="34" charset="-122"/>
                <a:ea typeface="微软雅黑" panose="020B0503020204020204" pitchFamily="34" charset="-122"/>
              </a:rPr>
              <a:t>3</a:t>
            </a:r>
            <a:r>
              <a:rPr lang="zh-CN" altLang="en-US" sz="1600" dirty="0" smtClean="0">
                <a:solidFill>
                  <a:schemeClr val="tx1"/>
                </a:solidFill>
                <a:latin typeface="微软雅黑" panose="020B0503020204020204" pitchFamily="34" charset="-122"/>
                <a:ea typeface="微软雅黑" panose="020B0503020204020204" pitchFamily="34" charset="-122"/>
              </a:rPr>
              <a:t>只是版本号，它在</a:t>
            </a:r>
            <a:r>
              <a:rPr lang="en-US" altLang="zh-CN" sz="1600" dirty="0" smtClean="0">
                <a:solidFill>
                  <a:schemeClr val="tx1"/>
                </a:solidFill>
                <a:latin typeface="微软雅黑" panose="020B0503020204020204" pitchFamily="34" charset="-122"/>
                <a:ea typeface="微软雅黑" panose="020B0503020204020204" pitchFamily="34" charset="-122"/>
              </a:rPr>
              <a:t>CSS2.1</a:t>
            </a:r>
            <a:r>
              <a:rPr lang="zh-CN" altLang="en-US" sz="1600" dirty="0" smtClean="0">
                <a:solidFill>
                  <a:schemeClr val="tx1"/>
                </a:solidFill>
                <a:latin typeface="微软雅黑" panose="020B0503020204020204" pitchFamily="34" charset="-122"/>
                <a:ea typeface="微软雅黑" panose="020B0503020204020204" pitchFamily="34" charset="-122"/>
              </a:rPr>
              <a:t>的基础上增加了很多强大的新功能。 目前主流浏览器</a:t>
            </a:r>
            <a:r>
              <a:rPr lang="en-US" altLang="zh-CN" sz="1600" dirty="0" smtClean="0">
                <a:solidFill>
                  <a:schemeClr val="tx1"/>
                </a:solidFill>
                <a:latin typeface="微软雅黑" panose="020B0503020204020204" pitchFamily="34" charset="-122"/>
                <a:ea typeface="微软雅黑" panose="020B0503020204020204" pitchFamily="34" charset="-122"/>
              </a:rPr>
              <a:t>chrome</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rPr>
              <a:t>safari</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rPr>
              <a:t>firefox</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rPr>
              <a:t>opera</a:t>
            </a:r>
            <a:r>
              <a:rPr lang="zh-CN" altLang="en-US" sz="1600" dirty="0" smtClean="0">
                <a:solidFill>
                  <a:schemeClr val="tx1"/>
                </a:solidFill>
                <a:latin typeface="微软雅黑" panose="020B0503020204020204" pitchFamily="34" charset="-122"/>
                <a:ea typeface="微软雅黑" panose="020B0503020204020204" pitchFamily="34" charset="-122"/>
              </a:rPr>
              <a:t>、甚至</a:t>
            </a:r>
            <a:r>
              <a:rPr lang="en-US" altLang="zh-CN" sz="1600" dirty="0" smtClean="0">
                <a:solidFill>
                  <a:schemeClr val="tx1"/>
                </a:solidFill>
                <a:latin typeface="微软雅黑" panose="020B0503020204020204" pitchFamily="34" charset="-122"/>
                <a:ea typeface="微软雅黑" panose="020B0503020204020204" pitchFamily="34" charset="-122"/>
              </a:rPr>
              <a:t>360</a:t>
            </a:r>
            <a:r>
              <a:rPr lang="zh-CN" altLang="en-US" sz="1600" dirty="0" smtClean="0">
                <a:solidFill>
                  <a:schemeClr val="tx1"/>
                </a:solidFill>
                <a:latin typeface="微软雅黑" panose="020B0503020204020204" pitchFamily="34" charset="-122"/>
                <a:ea typeface="微软雅黑" panose="020B0503020204020204" pitchFamily="34" charset="-122"/>
              </a:rPr>
              <a:t>都已经支持了</a:t>
            </a:r>
            <a:r>
              <a:rPr lang="en-US" altLang="zh-CN" sz="1600" dirty="0" smtClean="0">
                <a:solidFill>
                  <a:schemeClr val="tx1"/>
                </a:solidFill>
                <a:latin typeface="微软雅黑" panose="020B0503020204020204" pitchFamily="34" charset="-122"/>
                <a:ea typeface="微软雅黑" panose="020B0503020204020204" pitchFamily="34" charset="-122"/>
              </a:rPr>
              <a:t>CSS3</a:t>
            </a:r>
            <a:r>
              <a:rPr lang="zh-CN" altLang="en-US" sz="1600" dirty="0" smtClean="0">
                <a:solidFill>
                  <a:schemeClr val="tx1"/>
                </a:solidFill>
                <a:latin typeface="微软雅黑" panose="020B0503020204020204" pitchFamily="34" charset="-122"/>
                <a:ea typeface="微软雅黑" panose="020B0503020204020204" pitchFamily="34" charset="-122"/>
              </a:rPr>
              <a:t>大部分功能了，</a:t>
            </a:r>
            <a:r>
              <a:rPr lang="en-US" altLang="zh-CN" sz="1600" dirty="0" smtClean="0">
                <a:solidFill>
                  <a:schemeClr val="tx1"/>
                </a:solidFill>
                <a:latin typeface="微软雅黑" panose="020B0503020204020204" pitchFamily="34" charset="-122"/>
                <a:ea typeface="微软雅黑" panose="020B0503020204020204" pitchFamily="34" charset="-122"/>
              </a:rPr>
              <a:t>IE10</a:t>
            </a:r>
            <a:r>
              <a:rPr lang="zh-CN" altLang="en-US" sz="1600" dirty="0" smtClean="0">
                <a:solidFill>
                  <a:schemeClr val="tx1"/>
                </a:solidFill>
                <a:latin typeface="微软雅黑" panose="020B0503020204020204" pitchFamily="34" charset="-122"/>
                <a:ea typeface="微软雅黑" panose="020B0503020204020204" pitchFamily="34" charset="-122"/>
              </a:rPr>
              <a:t>以后也开始全面支持</a:t>
            </a:r>
            <a:r>
              <a:rPr lang="en-US" altLang="zh-CN" sz="1600" dirty="0" smtClean="0">
                <a:solidFill>
                  <a:schemeClr val="tx1"/>
                </a:solidFill>
                <a:latin typeface="微软雅黑" panose="020B0503020204020204" pitchFamily="34" charset="-122"/>
                <a:ea typeface="微软雅黑" panose="020B0503020204020204" pitchFamily="34" charset="-122"/>
              </a:rPr>
              <a:t>CSS3</a:t>
            </a:r>
            <a:r>
              <a:rPr lang="zh-CN" altLang="en-US" sz="1600" dirty="0" smtClean="0">
                <a:solidFill>
                  <a:schemeClr val="tx1"/>
                </a:solidFill>
                <a:latin typeface="微软雅黑" panose="020B0503020204020204" pitchFamily="34" charset="-122"/>
                <a:ea typeface="微软雅黑" panose="020B0503020204020204" pitchFamily="34" charset="-122"/>
              </a:rPr>
              <a:t>了。</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50000"/>
              </a:lnSpc>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	不同的浏览器可能需要不同的前缀。它表示该</a:t>
            </a:r>
            <a:r>
              <a:rPr lang="en-US" altLang="zh-CN" sz="1600" dirty="0" smtClean="0">
                <a:solidFill>
                  <a:schemeClr val="tx1"/>
                </a:solidFill>
                <a:latin typeface="微软雅黑" panose="020B0503020204020204" pitchFamily="34" charset="-122"/>
                <a:ea typeface="微软雅黑" panose="020B0503020204020204" pitchFamily="34" charset="-122"/>
              </a:rPr>
              <a:t>CSS</a:t>
            </a:r>
            <a:r>
              <a:rPr lang="zh-CN" altLang="en-US" sz="1600" dirty="0" smtClean="0">
                <a:solidFill>
                  <a:schemeClr val="tx1"/>
                </a:solidFill>
                <a:latin typeface="微软雅黑" panose="020B0503020204020204" pitchFamily="34" charset="-122"/>
                <a:ea typeface="微软雅黑" panose="020B0503020204020204" pitchFamily="34" charset="-122"/>
              </a:rPr>
              <a:t>属性或规则尚未成为</a:t>
            </a:r>
            <a:r>
              <a:rPr lang="en-US" altLang="zh-CN" sz="1600" dirty="0" smtClean="0">
                <a:solidFill>
                  <a:schemeClr val="tx1"/>
                </a:solidFill>
                <a:latin typeface="微软雅黑" panose="020B0503020204020204" pitchFamily="34" charset="-122"/>
                <a:ea typeface="微软雅黑" panose="020B0503020204020204" pitchFamily="34" charset="-122"/>
              </a:rPr>
              <a:t>W3C</a:t>
            </a:r>
            <a:r>
              <a:rPr lang="zh-CN" altLang="en-US" sz="1600" dirty="0" smtClean="0">
                <a:solidFill>
                  <a:schemeClr val="tx1"/>
                </a:solidFill>
                <a:latin typeface="微软雅黑" panose="020B0503020204020204" pitchFamily="34" charset="-122"/>
                <a:ea typeface="微软雅黑" panose="020B0503020204020204" pitchFamily="34" charset="-122"/>
              </a:rPr>
              <a:t>标准的一部分，是浏览器的私有属性，虽然目前较新版本的浏览器都是不需要前缀的，但为了更好的向前兼容前缀还是少不了的。	</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187624" y="4513507"/>
          <a:ext cx="5395574" cy="1862690"/>
        </p:xfrm>
        <a:graphic>
          <a:graphicData uri="http://schemas.openxmlformats.org/drawingml/2006/table">
            <a:tbl>
              <a:tblPr/>
              <a:tblGrid>
                <a:gridCol w="2697787"/>
                <a:gridCol w="2697787"/>
              </a:tblGrid>
              <a:tr h="297359">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1F2426"/>
                          </a:solidFill>
                          <a:effectLst/>
                          <a:latin typeface="Arial" panose="020B0604020202020204" pitchFamily="34" charset="0"/>
                          <a:ea typeface="宋体" panose="02010600030101010101" pitchFamily="2" charset="-122"/>
                        </a:rPr>
                        <a:t>前缀</a:t>
                      </a:r>
                      <a:endParaRPr kumimoji="0" lang="zh-CN" altLang="en-US"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1F2426"/>
                          </a:solidFill>
                          <a:effectLst/>
                          <a:latin typeface="Arial" panose="020B0604020202020204" pitchFamily="34" charset="0"/>
                          <a:ea typeface="宋体" panose="02010600030101010101" pitchFamily="2" charset="-122"/>
                        </a:rPr>
                        <a:t>浏览器</a:t>
                      </a:r>
                      <a:endParaRPr kumimoji="0" lang="zh-CN" altLang="en-US"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9965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dirty="0" err="1">
                          <a:ln>
                            <a:noFill/>
                          </a:ln>
                          <a:solidFill>
                            <a:srgbClr val="1F2426"/>
                          </a:solidFill>
                          <a:effectLst/>
                          <a:latin typeface="Arial" panose="020B0604020202020204" pitchFamily="34" charset="0"/>
                          <a:ea typeface="宋体" panose="02010600030101010101" pitchFamily="2" charset="-122"/>
                        </a:rPr>
                        <a:t>webkit</a:t>
                      </a:r>
                      <a:endPar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rPr>
                        <a:t>chrome</a:t>
                      </a:r>
                      <a:r>
                        <a:rPr kumimoji="0" lang="zh-CN" altLang="en-US"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rPr>
                        <a:t>和</a:t>
                      </a:r>
                      <a:r>
                        <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rPr>
                        <a:t>safari</a:t>
                      </a:r>
                      <a:endPar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926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1F2426"/>
                          </a:solidFill>
                          <a:effectLst/>
                          <a:latin typeface="Arial" panose="020B0604020202020204" pitchFamily="34" charset="0"/>
                          <a:ea typeface="宋体" panose="02010600030101010101" pitchFamily="2" charset="-122"/>
                        </a:rPr>
                        <a:t>-moz</a:t>
                      </a:r>
                      <a:endParaRPr kumimoji="0" lang="en-US" altLang="zh-CN" sz="1800" b="0" i="0" u="none" strike="noStrike" cap="none" normalizeH="0" baseline="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1F2426"/>
                          </a:solidFill>
                          <a:effectLst/>
                          <a:latin typeface="Arial" panose="020B0604020202020204" pitchFamily="34" charset="0"/>
                          <a:ea typeface="宋体" panose="02010600030101010101" pitchFamily="2" charset="-122"/>
                        </a:rPr>
                        <a:t>firefox</a:t>
                      </a:r>
                      <a:endPar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926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dirty="0" err="1">
                          <a:ln>
                            <a:noFill/>
                          </a:ln>
                          <a:solidFill>
                            <a:srgbClr val="1F2426"/>
                          </a:solidFill>
                          <a:effectLst/>
                          <a:latin typeface="Arial" panose="020B0604020202020204" pitchFamily="34" charset="0"/>
                          <a:ea typeface="宋体" panose="02010600030101010101" pitchFamily="2" charset="-122"/>
                        </a:rPr>
                        <a:t>ms</a:t>
                      </a:r>
                      <a:endPar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1F2426"/>
                          </a:solidFill>
                          <a:effectLst/>
                          <a:latin typeface="Arial" panose="020B0604020202020204" pitchFamily="34" charset="0"/>
                          <a:ea typeface="宋体" panose="02010600030101010101" pitchFamily="2" charset="-122"/>
                        </a:rPr>
                        <a:t>IE</a:t>
                      </a:r>
                      <a:endParaRPr kumimoji="0" lang="en-US" altLang="zh-CN" sz="1800" b="0" i="0" u="none" strike="noStrike" cap="none" normalizeH="0" baseline="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926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1F2426"/>
                          </a:solidFill>
                          <a:effectLst/>
                          <a:latin typeface="Arial" panose="020B0604020202020204" pitchFamily="34" charset="0"/>
                          <a:ea typeface="宋体" panose="02010600030101010101" pitchFamily="2" charset="-122"/>
                        </a:rPr>
                        <a:t>-o</a:t>
                      </a:r>
                      <a:endParaRPr kumimoji="0" lang="en-US" altLang="zh-CN" sz="1800" b="0" i="0" u="none" strike="noStrike" cap="none" normalizeH="0" baseline="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rPr>
                        <a:t>opera</a:t>
                      </a:r>
                      <a:endParaRPr kumimoji="0" lang="en-US" altLang="zh-CN" sz="1800" b="0" i="0" u="none" strike="noStrike" cap="none" normalizeH="0" baseline="0" dirty="0">
                        <a:ln>
                          <a:noFill/>
                        </a:ln>
                        <a:solidFill>
                          <a:srgbClr val="1F2426"/>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bwMode="auto">
          <a:xfrm>
            <a:off x="914400" y="620688"/>
            <a:ext cx="7716818"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练习</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314" name="TextBox 4"/>
          <p:cNvSpPr txBox="1">
            <a:spLocks noChangeArrowheads="1"/>
          </p:cNvSpPr>
          <p:nvPr/>
        </p:nvSpPr>
        <p:spPr bwMode="auto">
          <a:xfrm>
            <a:off x="1012130" y="1412776"/>
            <a:ext cx="830480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 class="</a:t>
            </a:r>
            <a:r>
              <a:rPr lang="en-US" altLang="zh-CN" sz="1600" dirty="0" err="1">
                <a:latin typeface="微软雅黑" panose="020B0503020204020204" pitchFamily="34" charset="-122"/>
                <a:ea typeface="微软雅黑" panose="020B0503020204020204" pitchFamily="34" charset="-122"/>
              </a:rPr>
              <a:t>columnNews</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我的背景想变成红色</a:t>
            </a:r>
            <a:r>
              <a:rPr lang="en-US" altLang="zh-CN" sz="1600" dirty="0">
                <a:latin typeface="微软雅黑" panose="020B0503020204020204" pitchFamily="34" charset="-122"/>
                <a:ea typeface="微软雅黑" panose="020B0503020204020204" pitchFamily="34" charset="-122"/>
              </a:rPr>
              <a:t>&lt;/a&gt;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 class="</a:t>
            </a:r>
            <a:r>
              <a:rPr lang="en-US" altLang="zh-CN" sz="1600" dirty="0" err="1">
                <a:latin typeface="微软雅黑" panose="020B0503020204020204" pitchFamily="34" charset="-122"/>
                <a:ea typeface="微软雅黑" panose="020B0503020204020204" pitchFamily="34" charset="-122"/>
              </a:rPr>
              <a:t>columnVideo</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我的背景想变成红色</a:t>
            </a:r>
            <a:r>
              <a:rPr lang="en-US" altLang="zh-CN" sz="1600" dirty="0">
                <a:latin typeface="微软雅黑" panose="020B0503020204020204" pitchFamily="34" charset="-122"/>
                <a:ea typeface="微软雅黑" panose="020B0503020204020204" pitchFamily="34" charset="-122"/>
              </a:rPr>
              <a:t>&lt;/a&gt;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 class="</a:t>
            </a:r>
            <a:r>
              <a:rPr lang="en-US" altLang="zh-CN" sz="1600" dirty="0" err="1">
                <a:latin typeface="微软雅黑" panose="020B0503020204020204" pitchFamily="34" charset="-122"/>
                <a:ea typeface="微软雅黑" panose="020B0503020204020204" pitchFamily="34" charset="-122"/>
              </a:rPr>
              <a:t>columnAboutUs</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我的背景想变成红色</a:t>
            </a:r>
            <a:r>
              <a:rPr lang="en-US" altLang="zh-CN" sz="1600" dirty="0">
                <a:latin typeface="微软雅黑" panose="020B0503020204020204" pitchFamily="34" charset="-122"/>
                <a:ea typeface="微软雅黑" panose="020B0503020204020204" pitchFamily="34" charset="-122"/>
              </a:rPr>
              <a:t>&lt;/a&gt;&lt;</a:t>
            </a:r>
            <a:r>
              <a:rPr lang="en-US" altLang="zh-CN" sz="1600" dirty="0" err="1">
                <a:latin typeface="微软雅黑" panose="020B0503020204020204" pitchFamily="34" charset="-122"/>
                <a:ea typeface="微软雅黑" panose="020B0503020204020204" pitchFamily="34" charset="-122"/>
              </a:rPr>
              <a:t>br</a:t>
            </a:r>
            <a:r>
              <a:rPr lang="en-US" altLang="zh-CN" sz="1600" dirty="0">
                <a:latin typeface="微软雅黑" panose="020B0503020204020204" pitchFamily="34" charset="-122"/>
                <a:ea typeface="微软雅黑" panose="020B0503020204020204" pitchFamily="34" charset="-122"/>
              </a:rPr>
              <a:t>/&gt;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="1.doc"&gt;</a:t>
            </a:r>
            <a:r>
              <a:rPr lang="zh-CN" altLang="en-US" sz="1600" dirty="0">
                <a:latin typeface="微软雅黑" panose="020B0503020204020204" pitchFamily="34" charset="-122"/>
                <a:ea typeface="微软雅黑" panose="020B0503020204020204" pitchFamily="34" charset="-122"/>
              </a:rPr>
              <a:t>我的背景想变成绿色</a:t>
            </a:r>
            <a:r>
              <a:rPr lang="en-US" altLang="zh-CN" sz="1600" dirty="0">
                <a:latin typeface="微软雅黑" panose="020B0503020204020204" pitchFamily="34" charset="-122"/>
                <a:ea typeface="微软雅黑" panose="020B0503020204020204" pitchFamily="34" charset="-122"/>
              </a:rPr>
              <a:t>&lt;/a&gt;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="2.doc"&gt;</a:t>
            </a:r>
            <a:r>
              <a:rPr lang="zh-CN" altLang="en-US" sz="1600" dirty="0">
                <a:latin typeface="微软雅黑" panose="020B0503020204020204" pitchFamily="34" charset="-122"/>
                <a:ea typeface="微软雅黑" panose="020B0503020204020204" pitchFamily="34" charset="-122"/>
              </a:rPr>
              <a:t>我的背景想变成绿色</a:t>
            </a:r>
            <a:r>
              <a:rPr lang="en-US" altLang="zh-CN" sz="1600" dirty="0">
                <a:latin typeface="微软雅黑" panose="020B0503020204020204" pitchFamily="34" charset="-122"/>
                <a:ea typeface="微软雅黑" panose="020B0503020204020204" pitchFamily="34" charset="-122"/>
              </a:rPr>
              <a:t>&lt;/a&gt;&lt;</a:t>
            </a:r>
            <a:r>
              <a:rPr lang="en-US" altLang="zh-CN" sz="1600" dirty="0" err="1">
                <a:latin typeface="微软雅黑" panose="020B0503020204020204" pitchFamily="34" charset="-122"/>
                <a:ea typeface="微软雅黑" panose="020B0503020204020204" pitchFamily="34" charset="-122"/>
              </a:rPr>
              <a:t>br</a:t>
            </a:r>
            <a:r>
              <a:rPr lang="en-US" altLang="zh-CN" sz="1600" dirty="0">
                <a:latin typeface="微软雅黑" panose="020B0503020204020204" pitchFamily="34" charset="-122"/>
                <a:ea typeface="微软雅黑" panose="020B0503020204020204" pitchFamily="34" charset="-122"/>
              </a:rPr>
              <a:t>/&gt;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 title="this is a box"&gt;</a:t>
            </a:r>
            <a:r>
              <a:rPr lang="zh-CN" altLang="en-US" sz="1600" dirty="0">
                <a:latin typeface="微软雅黑" panose="020B0503020204020204" pitchFamily="34" charset="-122"/>
                <a:ea typeface="微软雅黑" panose="020B0503020204020204" pitchFamily="34" charset="-122"/>
              </a:rPr>
              <a:t>我的背景想变成蓝色</a:t>
            </a:r>
            <a:r>
              <a:rPr lang="en-US" altLang="zh-CN" sz="1600" dirty="0">
                <a:latin typeface="微软雅黑" panose="020B0503020204020204" pitchFamily="34" charset="-122"/>
                <a:ea typeface="微软雅黑" panose="020B0503020204020204" pitchFamily="34" charset="-122"/>
              </a:rPr>
              <a:t>&lt;/a&gt;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 title="box1"&gt;</a:t>
            </a:r>
            <a:r>
              <a:rPr lang="zh-CN" altLang="en-US" sz="1600" dirty="0">
                <a:latin typeface="微软雅黑" panose="020B0503020204020204" pitchFamily="34" charset="-122"/>
                <a:ea typeface="微软雅黑" panose="020B0503020204020204" pitchFamily="34" charset="-122"/>
              </a:rPr>
              <a:t>我的背景想变成蓝色</a:t>
            </a:r>
            <a:r>
              <a:rPr lang="en-US" altLang="zh-CN" sz="1600" dirty="0">
                <a:latin typeface="微软雅黑" panose="020B0503020204020204" pitchFamily="34" charset="-122"/>
                <a:ea typeface="微软雅黑" panose="020B0503020204020204" pitchFamily="34" charset="-122"/>
              </a:rPr>
              <a:t>&lt;/a&gt;</a:t>
            </a:r>
            <a:endParaRPr lang="en-US" altLang="zh-CN" sz="1600" dirty="0">
              <a:latin typeface="微软雅黑" panose="020B0503020204020204" pitchFamily="34" charset="-122"/>
              <a:ea typeface="微软雅黑" panose="020B0503020204020204" pitchFamily="34" charset="-122"/>
            </a:endParaRPr>
          </a:p>
          <a:p>
            <a:pPr algn="l" eaLnBrk="1" hangingPunct="1"/>
            <a:r>
              <a:rPr lang="en-US" altLang="zh-CN" sz="1600" dirty="0">
                <a:latin typeface="微软雅黑" panose="020B0503020204020204" pitchFamily="34" charset="-122"/>
                <a:ea typeface="微软雅黑" panose="020B0503020204020204" pitchFamily="34" charset="-122"/>
              </a:rPr>
              <a:t>&lt;a </a:t>
            </a:r>
            <a:r>
              <a:rPr lang="en-US" altLang="zh-CN" sz="1600" dirty="0" err="1">
                <a:latin typeface="微软雅黑" panose="020B0503020204020204" pitchFamily="34" charset="-122"/>
                <a:ea typeface="微软雅黑" panose="020B0503020204020204" pitchFamily="34" charset="-122"/>
              </a:rPr>
              <a:t>href</a:t>
            </a:r>
            <a:r>
              <a:rPr lang="en-US" altLang="zh-CN" sz="1600" dirty="0">
                <a:latin typeface="微软雅黑" panose="020B0503020204020204" pitchFamily="34" charset="-122"/>
                <a:ea typeface="微软雅黑" panose="020B0503020204020204" pitchFamily="34" charset="-122"/>
              </a:rPr>
              <a:t>="##" title="there is two </a:t>
            </a:r>
            <a:r>
              <a:rPr lang="en-US" altLang="zh-CN" sz="1600" dirty="0" err="1">
                <a:latin typeface="微软雅黑" panose="020B0503020204020204" pitchFamily="34" charset="-122"/>
                <a:ea typeface="微软雅黑" panose="020B0503020204020204" pitchFamily="34" charset="-122"/>
              </a:rPr>
              <a:t>boxs</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我的背景想变成蓝色</a:t>
            </a:r>
            <a:r>
              <a:rPr lang="en-US" altLang="zh-CN" sz="1600" dirty="0">
                <a:latin typeface="微软雅黑" panose="020B0503020204020204" pitchFamily="34" charset="-122"/>
                <a:ea typeface="微软雅黑" panose="020B0503020204020204" pitchFamily="34" charset="-122"/>
              </a:rPr>
              <a:t>&lt;/a&gt;</a:t>
            </a:r>
            <a:endParaRPr lang="zh-CN" altLang="en-US" sz="1600" dirty="0">
              <a:latin typeface="微软雅黑" panose="020B0503020204020204" pitchFamily="34" charset="-122"/>
              <a:ea typeface="微软雅黑" panose="020B0503020204020204" pitchFamily="34" charset="-122"/>
            </a:endParaRPr>
          </a:p>
        </p:txBody>
      </p:sp>
      <p:sp>
        <p:nvSpPr>
          <p:cNvPr id="13315" name="TextBox 5"/>
          <p:cNvSpPr txBox="1">
            <a:spLocks noChangeArrowheads="1"/>
          </p:cNvSpPr>
          <p:nvPr/>
        </p:nvSpPr>
        <p:spPr bwMode="auto">
          <a:xfrm>
            <a:off x="1012130" y="4509120"/>
            <a:ext cx="78083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b="1" dirty="0">
                <a:solidFill>
                  <a:srgbClr val="FF0000"/>
                </a:solidFill>
                <a:latin typeface="微软雅黑" panose="020B0503020204020204" pitchFamily="34" charset="-122"/>
                <a:ea typeface="微软雅黑" panose="020B0503020204020204" pitchFamily="34" charset="-122"/>
              </a:rPr>
              <a:t>问题：</a:t>
            </a:r>
            <a:r>
              <a:rPr lang="zh-CN" altLang="en-US" sz="1800" b="1" dirty="0">
                <a:latin typeface="微软雅黑" panose="020B0503020204020204" pitchFamily="34" charset="-122"/>
                <a:ea typeface="微软雅黑" panose="020B0503020204020204" pitchFamily="34" charset="-122"/>
              </a:rPr>
              <a:t>运用前面学到的属性选择器，分别写三条</a:t>
            </a:r>
            <a:r>
              <a:rPr lang="en-US" altLang="zh-CN" sz="1800" b="1" dirty="0">
                <a:latin typeface="微软雅黑" panose="020B0503020204020204" pitchFamily="34" charset="-122"/>
                <a:ea typeface="微软雅黑" panose="020B0503020204020204" pitchFamily="34" charset="-122"/>
              </a:rPr>
              <a:t>CSS</a:t>
            </a:r>
            <a:r>
              <a:rPr lang="zh-CN" altLang="en-US" sz="1800" b="1" dirty="0">
                <a:latin typeface="微软雅黑" panose="020B0503020204020204" pitchFamily="34" charset="-122"/>
                <a:ea typeface="微软雅黑" panose="020B0503020204020204" pitchFamily="34" charset="-122"/>
              </a:rPr>
              <a:t>规则来设置背景色为红</a:t>
            </a:r>
            <a:r>
              <a:rPr lang="zh-CN" altLang="en-US" sz="1800" b="1" dirty="0" smtClean="0">
                <a:latin typeface="微软雅黑" panose="020B0503020204020204" pitchFamily="34" charset="-122"/>
                <a:ea typeface="微软雅黑" panose="020B0503020204020204" pitchFamily="34" charset="-122"/>
              </a:rPr>
              <a:t>，     </a:t>
            </a:r>
            <a:endParaRPr lang="zh-CN" altLang="en-US" sz="1800" b="1" dirty="0" smtClean="0">
              <a:latin typeface="微软雅黑" panose="020B0503020204020204" pitchFamily="34" charset="-122"/>
              <a:ea typeface="微软雅黑" panose="020B0503020204020204" pitchFamily="34" charset="-122"/>
            </a:endParaRPr>
          </a:p>
          <a:p>
            <a:pPr algn="l" eaLnBrk="1" hangingPunct="1"/>
            <a:r>
              <a:rPr lang="zh-CN" altLang="en-US" sz="1800" b="1" dirty="0">
                <a:latin typeface="微软雅黑" panose="020B0503020204020204" pitchFamily="34" charset="-122"/>
                <a:ea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rPr>
              <a:t>         蓝</a:t>
            </a:r>
            <a:r>
              <a:rPr lang="zh-CN" altLang="en-US" sz="1800" b="1" dirty="0">
                <a:latin typeface="微软雅黑" panose="020B0503020204020204" pitchFamily="34" charset="-122"/>
                <a:ea typeface="微软雅黑" panose="020B0503020204020204" pitchFamily="34" charset="-122"/>
              </a:rPr>
              <a:t>，绿</a:t>
            </a:r>
            <a:endParaRPr lang="zh-CN" altLang="en-US" sz="1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2"/>
          <p:cNvSpPr txBox="1">
            <a:spLocks noChangeArrowheads="1"/>
          </p:cNvSpPr>
          <p:nvPr/>
        </p:nvSpPr>
        <p:spPr bwMode="auto">
          <a:xfrm>
            <a:off x="827584" y="548680"/>
            <a:ext cx="81636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8</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伪</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对象选择</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6867" name="Group 3"/>
          <p:cNvGraphicFramePr>
            <a:graphicFrameLocks noGrp="1"/>
          </p:cNvGraphicFramePr>
          <p:nvPr>
            <p:ph type="tbl" idx="1"/>
          </p:nvPr>
        </p:nvGraphicFramePr>
        <p:xfrm>
          <a:off x="1018084" y="1528763"/>
          <a:ext cx="7802388" cy="3541714"/>
        </p:xfrm>
        <a:graphic>
          <a:graphicData uri="http://schemas.openxmlformats.org/drawingml/2006/table">
            <a:tbl>
              <a:tblPr/>
              <a:tblGrid>
                <a:gridCol w="2600796"/>
                <a:gridCol w="1169144"/>
                <a:gridCol w="4032448"/>
              </a:tblGrid>
              <a:tr h="412714">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cs typeface="微软雅黑" panose="020B0503020204020204" pitchFamily="34" charset="-122"/>
                        </a:rPr>
                        <a:t>选择符  </a:t>
                      </a:r>
                      <a:endParaRPr kumimoji="0" lang="zh-CN"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cs typeface="微软雅黑" panose="020B0503020204020204" pitchFamily="34" charset="-122"/>
                        </a:rPr>
                        <a:t> 版本</a:t>
                      </a:r>
                      <a:endParaRPr kumimoji="0" lang="zh-CN"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cs typeface="微软雅黑" panose="020B0503020204020204" pitchFamily="34" charset="-122"/>
                        </a:rPr>
                        <a:t>描述</a:t>
                      </a:r>
                      <a:endParaRPr kumimoji="0" lang="zh-CN"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09539">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E:first-letter/E::first-letter </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CSS1/3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设置对象内的第一个字符的样式。</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14302">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E:first-line/E::first-line </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CSS1/3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设置对象内的第一行的样式。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0016">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E:before/E::before  </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CSS2/3</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设置在对象前（依据对象树的逻辑结构）发生的内容。用来和content属性一起使用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98439">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E:after/E::after</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 CSS2/3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设置在对象后（依据对象树的逻辑结构）发生的内容。用来和content属性一起使用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06369">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E::placeholder   </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CSS3</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设置对象文字占位符的样式。</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6033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E::selection</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CSS3 </a:t>
                      </a:r>
                      <a:endParaRPr kumimoji="0" lang="zh-CN" altLang="zh-CN" sz="1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设置对象被选择时的颜色。 </a:t>
                      </a:r>
                      <a:endParaRPr kumimoji="0" lang="zh-CN" altLang="zh-CN" sz="16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12" marB="4571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a:spLocks noChangeArrowheads="1"/>
          </p:cNvSpPr>
          <p:nvPr/>
        </p:nvSpPr>
        <p:spPr bwMode="auto">
          <a:xfrm>
            <a:off x="828675" y="404664"/>
            <a:ext cx="8315325" cy="32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140000"/>
              </a:lnSpc>
            </a:pPr>
            <a:r>
              <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例1</a:t>
            </a:r>
            <a:r>
              <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html: </a:t>
            </a:r>
            <a:b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&lt;p class="t1"&gt;测试css的伪对象选择符，天气晴朗，阳光明媚!&lt;/p&gt;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css:</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p.t1{width:100px;border:1px solid black;}</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CSS3的语法改成 ::,原本是: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p.t1::first-letter {font-size:20px;font-weight:bold;}/*第一个字符*/</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4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p.t1::first-line {color:blue;}/* 第一行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06" name="Text Box 3"/>
          <p:cNvSpPr txBox="1">
            <a:spLocks noChangeArrowheads="1"/>
          </p:cNvSpPr>
          <p:nvPr/>
        </p:nvSpPr>
        <p:spPr bwMode="auto">
          <a:xfrm>
            <a:off x="828675" y="4221088"/>
            <a:ext cx="771525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例2</a:t>
            </a:r>
            <a:r>
              <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html: &lt;p class="t"&gt;test&lt;/p&gt;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css:  .t2::before{content:'123';}</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.t2::after{content:'123';}</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2"/>
          <p:cNvSpPr txBox="1">
            <a:spLocks noChangeArrowheads="1"/>
          </p:cNvSpPr>
          <p:nvPr/>
        </p:nvSpPr>
        <p:spPr bwMode="auto">
          <a:xfrm>
            <a:off x="971600" y="548680"/>
            <a:ext cx="8497887" cy="525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lnSpc>
                <a:spcPct val="110000"/>
              </a:lnSpc>
            </a:pPr>
            <a:r>
              <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例3:</a:t>
            </a:r>
            <a:endPar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html：&lt;input type="search" placeholder="测试"&gt;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css: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input::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-webkit-input-placeholder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color: green;}</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20000"/>
              </a:lnSpc>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input: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-ms-input-placeholder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 // IE10+</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color: green;}</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40000"/>
              </a:lnSpc>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input: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-moz-placeholder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 // Firefox4-18</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color: green;}</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30000"/>
              </a:lnSpc>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input::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-moz-placeholder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 // Firefox19+</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color: green;}</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例4：</a:t>
            </a:r>
            <a:endParaRPr lang="zh-CN" altLang="en-US" sz="18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html:    &lt;h3&gt;请使用鼠标选取我&lt;/h3&gt;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&lt;p&gt;请使用鼠标选取我&lt;/p&gt;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css:</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p::-moz-selection{ background-color:#E13300; color: white;}</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p::selection{ background-color: #E13300; color: white;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algn="l" eaLnBrk="1" hangingPunct="1">
              <a:lnSpc>
                <a:spcPct val="11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注: 此选择符的兼容性不是很好，需要用到特定浏览器的前缀</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75590" y="295275"/>
            <a:ext cx="9119870" cy="488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buFont typeface="Arial" panose="020B0604020202020204" pitchFamily="34" charset="0"/>
              <a:defRPr sz="1400">
                <a:solidFill>
                  <a:schemeClr val="tx1"/>
                </a:solidFill>
                <a:latin typeface="Arial" panose="020B0604020202020204" pitchFamily="34" charset="0"/>
                <a:ea typeface="YaHei Consolas" charset="0"/>
              </a:defRPr>
            </a:lvl1pPr>
            <a:lvl2pPr marL="742950" indent="-285750" algn="ctr">
              <a:buFont typeface="Arial" panose="020B0604020202020204" pitchFamily="34" charset="0"/>
              <a:defRPr sz="1400">
                <a:solidFill>
                  <a:schemeClr val="tx1"/>
                </a:solidFill>
                <a:latin typeface="Arial" panose="020B0604020202020204" pitchFamily="34" charset="0"/>
                <a:ea typeface="YaHei Consolas" charset="0"/>
              </a:defRPr>
            </a:lvl2pPr>
            <a:lvl3pPr marL="1143000" indent="-228600" algn="ctr">
              <a:buFont typeface="Arial" panose="020B0604020202020204" pitchFamily="34" charset="0"/>
              <a:defRPr sz="1400">
                <a:solidFill>
                  <a:schemeClr val="tx1"/>
                </a:solidFill>
                <a:latin typeface="Arial" panose="020B0604020202020204" pitchFamily="34" charset="0"/>
                <a:ea typeface="YaHei Consolas" charset="0"/>
              </a:defRPr>
            </a:lvl3pPr>
            <a:lvl4pPr marL="1600200" indent="-228600" algn="ctr">
              <a:buFont typeface="Arial" panose="020B0604020202020204" pitchFamily="34" charset="0"/>
              <a:defRPr sz="1400">
                <a:solidFill>
                  <a:schemeClr val="tx1"/>
                </a:solidFill>
                <a:latin typeface="Arial" panose="020B0604020202020204" pitchFamily="34" charset="0"/>
                <a:ea typeface="YaHei Consolas" charset="0"/>
              </a:defRPr>
            </a:lvl4pPr>
            <a:lvl5pPr marL="2057400" indent="-228600" algn="ctr">
              <a:buFont typeface="Arial" panose="020B0604020202020204" pitchFamily="34" charset="0"/>
              <a:defRPr sz="1400">
                <a:solidFill>
                  <a:schemeClr val="tx1"/>
                </a:solidFill>
                <a:latin typeface="Arial" panose="020B0604020202020204" pitchFamily="34" charset="0"/>
                <a:ea typeface="YaHei Consolas" charset="0"/>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Arial" panose="020B0604020202020204" pitchFamily="34" charset="0"/>
                <a:ea typeface="YaHei Consolas" charset="0"/>
              </a:defRPr>
            </a:lvl9pPr>
          </a:lstStyle>
          <a:p>
            <a:pPr algn="l" eaLnBrk="1" hangingPunct="1"/>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rPr>
              <a:t>css</a:t>
            </a:r>
            <a:r>
              <a:rPr lang="zh-CN" altLang="en-US" sz="3200" b="1" dirty="0" smtClean="0">
                <a:latin typeface="微软雅黑" panose="020B0503020204020204" pitchFamily="34" charset="-122"/>
                <a:ea typeface="微软雅黑" panose="020B0503020204020204" pitchFamily="34" charset="-122"/>
              </a:rPr>
              <a:t>常用样式</a:t>
            </a:r>
            <a:endParaRPr lang="zh-CN" altLang="en-US" sz="3200" b="1" dirty="0" smtClean="0">
              <a:latin typeface="微软雅黑" panose="020B0503020204020204" pitchFamily="34" charset="-122"/>
              <a:ea typeface="微软雅黑" panose="020B0503020204020204" pitchFamily="34" charset="-122"/>
            </a:endParaRPr>
          </a:p>
          <a:p>
            <a:pPr algn="l" eaLnBrk="1" hangingPunct="1"/>
            <a:endParaRPr lang="en-US" altLang="zh-CN" sz="2000" b="1" dirty="0" smtClean="0">
              <a:latin typeface="微软雅黑" panose="020B0503020204020204" pitchFamily="34" charset="-122"/>
              <a:ea typeface="微软雅黑" panose="020B0503020204020204" pitchFamily="34" charset="-122"/>
            </a:endParaRPr>
          </a:p>
          <a:p>
            <a:pPr algn="l" eaLnBrk="1" hangingPunct="1"/>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CSS的常用样式分为几大类:（详细请查看手册）</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hlinkClick r:id="rId1" action="ppaction://hlinksldjump"/>
              </a:rPr>
              <a:t>字体样式</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font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color,</a:t>
            </a:r>
            <a:r>
              <a:rPr lang="en-US" altLang="zh-CN" sz="2000" b="1" dirty="0"/>
              <a:t> text-decoration ,text-shadow</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2" action="ppaction://hlinksldjump"/>
              </a:rPr>
              <a:t>元素</a:t>
            </a:r>
            <a:r>
              <a:rPr lang="zh-CN" altLang="en-US" sz="2000" dirty="0">
                <a:latin typeface="微软雅黑" panose="020B0503020204020204" pitchFamily="34" charset="-122"/>
                <a:ea typeface="微软雅黑" panose="020B0503020204020204" pitchFamily="34" charset="-122"/>
                <a:hlinkClick r:id="rId2" action="ppaction://hlinksldjump"/>
              </a:rPr>
              <a:t>样式</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width</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height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margin</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padding</a:t>
            </a:r>
            <a:r>
              <a:rPr lang="zh-CN" altLang="en-US" sz="2000" dirty="0" smtClean="0">
                <a:latin typeface="微软雅黑" panose="020B0503020204020204" pitchFamily="34" charset="-122"/>
                <a:ea typeface="微软雅黑" panose="020B0503020204020204" pitchFamily="34" charset="-122"/>
              </a:rPr>
              <a:t>，</a:t>
            </a:r>
            <a:r>
              <a:rPr lang="en-US" altLang="zh-CN" sz="2000" b="1" dirty="0" smtClean="0"/>
              <a:t>opacity</a:t>
            </a:r>
            <a:r>
              <a:rPr lang="en-US" altLang="zh-CN" sz="2000" dirty="0">
                <a:latin typeface="微软雅黑" panose="020B0503020204020204" pitchFamily="34" charset="-122"/>
                <a:ea typeface="微软雅黑" panose="020B0503020204020204" pitchFamily="34" charset="-122"/>
              </a:rPr>
              <a:t>,</a:t>
            </a:r>
            <a:r>
              <a:rPr lang="zh-CN" altLang="en-US" sz="2000" b="1" dirty="0" smtClean="0"/>
              <a:t>盒子模型</a:t>
            </a:r>
            <a:r>
              <a:rPr lang="zh-CN" altLang="en-US"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hlinkClick r:id="rId3" action="ppaction://hlinksldjump"/>
              </a:rPr>
              <a:t>边框样式</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border</a:t>
            </a:r>
            <a:r>
              <a:rPr lang="zh-CN" altLang="en-US" sz="2000"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border-radius</a:t>
            </a:r>
            <a:r>
              <a:rPr lang="zh-CN" altLang="en-US" sz="2000"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box-shadow</a:t>
            </a:r>
            <a:r>
              <a:rPr lang="zh-CN" altLang="en-US"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1" action="ppaction://hlinksldjump"/>
              </a:rPr>
              <a:t>段落样式</a:t>
            </a:r>
            <a:r>
              <a:rPr lang="en-US" altLang="zh-CN" sz="2000" dirty="0" smtClean="0">
                <a:latin typeface="微软雅黑" panose="020B0503020204020204" pitchFamily="34" charset="-122"/>
                <a:ea typeface="微软雅黑" panose="020B0503020204020204" pitchFamily="34" charset="-122"/>
              </a:rPr>
              <a:t>( line-height , text-align , text-indent , letter-spacing )</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4" action="ppaction://hlinksldjump"/>
              </a:rPr>
              <a:t>背景样式</a:t>
            </a:r>
            <a:r>
              <a:rPr lang="en-US" altLang="zh-CN" sz="2000" dirty="0" smtClean="0">
                <a:latin typeface="微软雅黑" panose="020B0503020204020204" pitchFamily="34" charset="-122"/>
                <a:ea typeface="微软雅黑" panose="020B0503020204020204" pitchFamily="34" charset="-122"/>
              </a:rPr>
              <a:t>(  background , background-size </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5" action="ppaction://hlinksldjump"/>
              </a:rPr>
              <a:t>列表样式</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list-style</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6" action="ppaction://hlinksldjump"/>
              </a:rPr>
              <a:t>变形样式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transform</a:t>
            </a:r>
            <a:r>
              <a:rPr lang="zh-CN" altLang="en-US" sz="2000" dirty="0" smtClean="0">
                <a:latin typeface="微软雅黑" panose="020B0503020204020204" pitchFamily="34" charset="-122"/>
                <a:ea typeface="微软雅黑" panose="020B0503020204020204" pitchFamily="34" charset="-122"/>
              </a:rPr>
              <a:t>） </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7" action="ppaction://hlinksldjump"/>
              </a:rPr>
              <a:t>过渡动画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transition</a:t>
            </a:r>
            <a:r>
              <a:rPr lang="zh-CN" altLang="en-US" sz="2000" dirty="0" smtClean="0">
                <a:latin typeface="微软雅黑" panose="020B0503020204020204" pitchFamily="34" charset="-122"/>
                <a:ea typeface="微软雅黑" panose="020B0503020204020204" pitchFamily="34" charset="-122"/>
              </a:rPr>
              <a:t>）（进阶学习）</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hlinkClick r:id="rId8" action="ppaction://hlinksldjump"/>
              </a:rPr>
              <a:t>自定义动画</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animate</a:t>
            </a:r>
            <a:r>
              <a:rPr lang="zh-CN" altLang="en-US" sz="2000" dirty="0" smtClean="0">
                <a:latin typeface="微软雅黑" panose="020B0503020204020204" pitchFamily="34" charset="-122"/>
                <a:ea typeface="微软雅黑" panose="020B0503020204020204" pitchFamily="34" charset="-122"/>
              </a:rPr>
              <a:t>）（进阶学习）</a:t>
            </a:r>
            <a:endParaRPr lang="zh-CN" altLang="en-US" sz="2000" dirty="0" smtClean="0">
              <a:latin typeface="微软雅黑" panose="020B0503020204020204" pitchFamily="34" charset="-122"/>
              <a:ea typeface="微软雅黑" panose="020B0503020204020204" pitchFamily="34" charset="-122"/>
            </a:endParaRPr>
          </a:p>
          <a:p>
            <a:pPr lvl="1" algn="l" eaLnBrk="1" hangingPunct="1">
              <a:lnSpc>
                <a:spcPct val="120000"/>
              </a:lnSpc>
              <a:buSzPct val="100000"/>
              <a:buFont typeface="Wingdings" panose="05000000000000000000" pitchFamily="2" charset="2"/>
              <a:buChar char="ü"/>
            </a:pPr>
            <a:endParaRPr lang="zh-CN" altLang="en-US" sz="20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863080" y="5229200"/>
            <a:ext cx="4341701" cy="400110"/>
          </a:xfrm>
          <a:prstGeom prst="rect">
            <a:avLst/>
          </a:prstGeom>
          <a:noFill/>
        </p:spPr>
        <p:txBody>
          <a:bodyPr wrap="none" rtlCol="0">
            <a:spAutoFit/>
          </a:bodyPr>
          <a:lstStyle/>
          <a:p>
            <a:r>
              <a:rPr kumimoji="1"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手册地址：</a:t>
            </a:r>
            <a:r>
              <a:rPr kumimoji="1" lang="en-US" altLang="zh-CN" sz="2000" b="1" dirty="0">
                <a:latin typeface="微软雅黑" panose="020B0503020204020204" pitchFamily="34" charset="-122"/>
                <a:ea typeface="微软雅黑" panose="020B0503020204020204" pitchFamily="34" charset="-122"/>
                <a:cs typeface="微软雅黑" panose="020B0503020204020204" pitchFamily="34" charset="-122"/>
                <a:hlinkClick r:id="rId9"/>
              </a:rPr>
              <a:t>http</a:t>
            </a:r>
            <a:r>
              <a:rPr kumimoji="1"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hlinkClick r:id="rId9"/>
              </a:rPr>
              <a:t>://css.doyoe.com</a:t>
            </a:r>
            <a:r>
              <a:rPr kumimoji="1" lang="en-US" altLang="zh-CN" sz="2000" b="1" dirty="0">
                <a:latin typeface="微软雅黑" panose="020B0503020204020204" pitchFamily="34" charset="-122"/>
                <a:ea typeface="微软雅黑" panose="020B0503020204020204" pitchFamily="34" charset="-122"/>
                <a:cs typeface="微软雅黑" panose="020B0503020204020204" pitchFamily="34" charset="-122"/>
                <a:hlinkClick r:id="rId9"/>
              </a:rPr>
              <a:t>/</a:t>
            </a:r>
            <a:endParaRPr kumimoji="1"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935347" y="260648"/>
            <a:ext cx="8229600" cy="777875"/>
          </a:xfrm>
        </p:spPr>
        <p:txBody>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字体样式</a:t>
            </a:r>
            <a:endPar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0" name="Rectangle 2"/>
          <p:cNvSpPr>
            <a:spLocks noGrp="1" noChangeArrowheads="1"/>
          </p:cNvSpPr>
          <p:nvPr>
            <p:ph idx="1"/>
          </p:nvPr>
        </p:nvSpPr>
        <p:spPr>
          <a:xfrm>
            <a:off x="935347" y="1719972"/>
            <a:ext cx="8229600" cy="4608513"/>
          </a:xfrm>
        </p:spPr>
        <p:txBody>
          <a:bodyPr>
            <a:normAutofit/>
          </a:bodyPr>
          <a:lstStyle/>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font-family</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a:solidFill>
                  <a:schemeClr val="tx1"/>
                </a:solidFill>
              </a:rPr>
              <a:t> </a:t>
            </a:r>
            <a:r>
              <a:rPr lang="en-US" altLang="zh-CN" sz="1600" dirty="0">
                <a:solidFill>
                  <a:schemeClr val="tx1"/>
                </a:solidFill>
                <a:hlinkClick r:id="rId1"/>
              </a:rPr>
              <a:t>&lt;family-name</a:t>
            </a:r>
            <a:r>
              <a:rPr lang="en-US" altLang="zh-CN" sz="1600" dirty="0" smtClean="0">
                <a:solidFill>
                  <a:schemeClr val="tx1"/>
                </a:solidFill>
                <a:hlinkClick r:id="rId1"/>
              </a:rPr>
              <a:t>&gt;</a:t>
            </a:r>
            <a:endParaRPr lang="zh-CN" altLang="en-US" sz="1600" dirty="0" smtClean="0">
              <a:solidFill>
                <a:schemeClr val="tx1"/>
              </a:solidFill>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设置文字名称，可以使用多个名称，或者使用逗号</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分隔，浏览器则按照先后顺序依次使用可用字体。</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font-family:‘</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宋体</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黑体</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'Arial’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935347" y="1174304"/>
            <a:ext cx="7488832" cy="615553"/>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字体</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名称</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dirty="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827584" y="1454388"/>
            <a:ext cx="8229600" cy="4608513"/>
          </a:xfrm>
        </p:spPr>
        <p:txBody>
          <a:bodyPr>
            <a:normAutofit/>
          </a:bodyPr>
          <a:lstStyle/>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设置文字的尺寸</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font-size</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&lt;length&gt;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2"/>
              </a:rPr>
              <a:t>&lt;percentage&gt;</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注：如果用百分比作为单位，则是</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父元素字体的大小</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font-size:14px;}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827584" y="908720"/>
            <a:ext cx="7488832"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font-size(</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字体大小</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885920" y="548680"/>
            <a:ext cx="8006560" cy="647700"/>
          </a:xfrm>
        </p:spPr>
        <p:txBody>
          <a:bodyPr>
            <a:normAutofit/>
          </a:bodyPr>
          <a:lstStyle/>
          <a:p>
            <a:pPr indent="-328930">
              <a:lnSpc>
                <a:spcPct val="90000"/>
              </a:lnSpc>
              <a:spcBef>
                <a:spcPts val="450"/>
              </a:spcBef>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3. font-weight(</a:t>
            </a:r>
            <a:r>
              <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字体加粗</a:t>
            </a: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cap="none"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4" name="Rectangle 2"/>
          <p:cNvSpPr>
            <a:spLocks noGrp="1" noChangeArrowheads="1"/>
          </p:cNvSpPr>
          <p:nvPr>
            <p:ph idx="1"/>
          </p:nvPr>
        </p:nvSpPr>
        <p:spPr>
          <a:xfrm>
            <a:off x="885920" y="1340768"/>
            <a:ext cx="8006560" cy="4679950"/>
          </a:xfrm>
        </p:spPr>
        <p:txBody>
          <a:bodyPr>
            <a:normAutofit/>
          </a:bodyPr>
          <a:lstStyle/>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控制字体粗细</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font-weight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normal | bold | bolder | lighter | 100 | 200 | 300 | 400 | 500 | 600 | 700 | 800 | 900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font-weight:bold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939612" y="476672"/>
            <a:ext cx="8229600" cy="647700"/>
          </a:xfrm>
        </p:spPr>
        <p:txBody>
          <a:bodyPr>
            <a:normAutofit/>
          </a:bodyPr>
          <a:lstStyle/>
          <a:p>
            <a:pPr indent="-328930">
              <a:lnSpc>
                <a:spcPct val="90000"/>
              </a:lnSpc>
              <a:spcBef>
                <a:spcPts val="450"/>
              </a:spcBef>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cap="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 font-style(</a:t>
            </a:r>
            <a:r>
              <a:rPr lang="zh-CN" altLang="zh-CN" sz="2000" b="1" cap="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字体</a:t>
            </a:r>
            <a:r>
              <a:rPr lang="zh-CN" altLang="en-US" sz="2000" b="1" cap="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斜体</a:t>
            </a:r>
            <a:r>
              <a:rPr lang="en-US" altLang="zh-CN" sz="2000" b="1" cap="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cap="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4" name="Rectangle 2"/>
          <p:cNvSpPr>
            <a:spLocks noGrp="1" noChangeArrowheads="1"/>
          </p:cNvSpPr>
          <p:nvPr>
            <p:ph idx="1"/>
          </p:nvPr>
        </p:nvSpPr>
        <p:spPr>
          <a:xfrm>
            <a:off x="939612" y="1268760"/>
            <a:ext cx="8229600" cy="4679950"/>
          </a:xfrm>
        </p:spPr>
        <p:txBody>
          <a:bodyPr>
            <a:normAutofit/>
          </a:bodyPr>
          <a:lstStyle/>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控制字体是否倾斜</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font-style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normal | italic | oblique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font-style: normal; }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font-style: italic; } </a:t>
            </a:r>
            <a:b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font-style: oblique; }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1043608" y="1124372"/>
            <a:ext cx="8229600" cy="4967288"/>
          </a:xfrm>
        </p:spPr>
        <p:txBody>
          <a:bodyPr>
            <a:normAutofit/>
          </a:bodyPr>
          <a:lstStyle/>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3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font-style || font-variant || font-weight || font-size || / line-height || font-family</a:t>
            </a:r>
            <a:b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3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font-style:italic</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font-weight:bold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font-size:14px;</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line-height:22px;</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font-family:</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宋体</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缩写后：</a:t>
            </a:r>
            <a:endPar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font:italic</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bold 14px/22px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宋体</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3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3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1"/>
          <p:cNvSpPr txBox="1">
            <a:spLocks noChangeArrowheads="1"/>
          </p:cNvSpPr>
          <p:nvPr/>
        </p:nvSpPr>
        <p:spPr>
          <a:xfrm>
            <a:off x="1043608" y="476672"/>
            <a:ext cx="8229600" cy="6477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indent="-328930" fontAlgn="auto">
              <a:lnSpc>
                <a:spcPct val="90000"/>
              </a:lnSpc>
              <a:spcBef>
                <a:spcPts val="450"/>
              </a:spcBef>
              <a:spcAft>
                <a:spcPts val="0"/>
              </a:spcAft>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5. font(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字体样式缩写</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body" idx="4294967295"/>
          </p:nvPr>
        </p:nvSpPr>
        <p:spPr bwMode="auto">
          <a:xfrm>
            <a:off x="890623" y="476672"/>
            <a:ext cx="7857841" cy="5256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150000"/>
              </a:lnSpc>
              <a:buFontTx/>
              <a:buNone/>
            </a:pPr>
            <a:r>
              <a:rPr lang="en-US" altLang="zh-CN" sz="2000" b="1" dirty="0" smtClean="0">
                <a:solidFill>
                  <a:schemeClr val="tx1"/>
                </a:solidFill>
                <a:latin typeface="微软雅黑" panose="020B0503020204020204" pitchFamily="34" charset="-122"/>
                <a:ea typeface="微软雅黑" panose="020B0503020204020204" pitchFamily="34" charset="-122"/>
              </a:rPr>
              <a:t>1.2</a:t>
            </a:r>
            <a:r>
              <a:rPr lang="zh-CN" altLang="en-US" sz="2000" b="1" dirty="0" smtClean="0">
                <a:solidFill>
                  <a:schemeClr val="tx1"/>
                </a:solidFill>
                <a:latin typeface="微软雅黑" panose="020B0503020204020204" pitchFamily="34" charset="-122"/>
                <a:ea typeface="微软雅黑" panose="020B0503020204020204" pitchFamily="34" charset="-122"/>
              </a:rPr>
              <a:t> </a:t>
            </a:r>
            <a:r>
              <a:rPr lang="en-US" altLang="zh-CN" sz="2000" b="1" dirty="0" smtClean="0">
                <a:solidFill>
                  <a:schemeClr val="tx1"/>
                </a:solidFill>
                <a:latin typeface="微软雅黑" panose="020B0503020204020204" pitchFamily="34" charset="-122"/>
                <a:ea typeface="微软雅黑" panose="020B0503020204020204" pitchFamily="34" charset="-122"/>
              </a:rPr>
              <a:t>CSS</a:t>
            </a:r>
            <a:r>
              <a:rPr lang="zh-CN" altLang="en-US" sz="2000" b="1" dirty="0" smtClean="0">
                <a:solidFill>
                  <a:schemeClr val="tx1"/>
                </a:solidFill>
                <a:latin typeface="微软雅黑" panose="020B0503020204020204" pitchFamily="34" charset="-122"/>
                <a:ea typeface="微软雅黑" panose="020B0503020204020204" pitchFamily="34" charset="-122"/>
              </a:rPr>
              <a:t>能做什么？</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en-US" sz="1800" dirty="0" smtClean="0">
                <a:solidFill>
                  <a:schemeClr val="tx1"/>
                </a:solidFill>
                <a:latin typeface="微软雅黑" panose="020B0503020204020204" pitchFamily="34" charset="-122"/>
                <a:ea typeface="微软雅黑" panose="020B0503020204020204" pitchFamily="34" charset="-122"/>
              </a:rPr>
              <a:t>把很多以前需要使用图片和脚本来实现的效果、甚至动画效果，只需要短短几行代码就能搞定。比如圆角，图片边框，文字阴影和盒阴影，过渡、动画等。</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en-US" sz="1800" dirty="0" smtClean="0">
                <a:solidFill>
                  <a:schemeClr val="tx1"/>
                </a:solidFill>
                <a:latin typeface="微软雅黑" panose="020B0503020204020204" pitchFamily="34" charset="-122"/>
                <a:ea typeface="微软雅黑" panose="020B0503020204020204" pitchFamily="34" charset="-122"/>
              </a:rPr>
              <a:t>简化了前端开发工作人员的设计过程，更灵活的页面布局，更快的页面加载速度。</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800" dirty="0" smtClean="0">
                <a:solidFill>
                  <a:schemeClr val="tx1"/>
                </a:solidFill>
                <a:latin typeface="微软雅黑" panose="020B0503020204020204" pitchFamily="34" charset="-122"/>
                <a:ea typeface="微软雅黑" panose="020B0503020204020204" pitchFamily="34" charset="-122"/>
              </a:rPr>
              <a:t>可以将站点上所有的网页风格都使用一个</a:t>
            </a: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zh-CN" sz="1800" dirty="0" smtClean="0">
                <a:solidFill>
                  <a:schemeClr val="tx1"/>
                </a:solidFill>
                <a:latin typeface="微软雅黑" panose="020B0503020204020204" pitchFamily="34" charset="-122"/>
                <a:ea typeface="微软雅黑" panose="020B0503020204020204" pitchFamily="34" charset="-122"/>
              </a:rPr>
              <a:t>文件进行控制，只要修改这个</a:t>
            </a: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zh-CN" sz="1800" dirty="0" smtClean="0">
                <a:solidFill>
                  <a:schemeClr val="tx1"/>
                </a:solidFill>
                <a:latin typeface="微软雅黑" panose="020B0503020204020204" pitchFamily="34" charset="-122"/>
                <a:ea typeface="微软雅黑" panose="020B0503020204020204" pitchFamily="34" charset="-122"/>
              </a:rPr>
              <a:t>文件中相应的代码，那么整个站点的所有页面都会随之发生变动。</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marL="341630"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lnSpc>
                <a:spcPct val="80000"/>
              </a:lnSpc>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zh-CN" sz="1800" dirty="0" smtClean="0">
                <a:solidFill>
                  <a:schemeClr val="tx1"/>
                </a:solidFill>
                <a:latin typeface="微软雅黑" panose="020B0503020204020204" pitchFamily="34" charset="-122"/>
                <a:ea typeface="微软雅黑" panose="020B0503020204020204" pitchFamily="34" charset="-122"/>
              </a:rPr>
              <a:t>可以支持多种设备</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zh-CN" sz="1800" dirty="0" smtClean="0">
                <a:solidFill>
                  <a:schemeClr val="tx1"/>
                </a:solidFill>
                <a:latin typeface="微软雅黑" panose="020B0503020204020204" pitchFamily="34" charset="-122"/>
                <a:ea typeface="微软雅黑" panose="020B0503020204020204" pitchFamily="34" charset="-122"/>
              </a:rPr>
              <a:t>比如手机</a:t>
            </a:r>
            <a:r>
              <a:rPr lang="en-US" altLang="zh-CN" sz="1800" dirty="0" smtClean="0">
                <a:solidFill>
                  <a:schemeClr val="tx1"/>
                </a:solidFill>
                <a:latin typeface="微软雅黑" panose="020B0503020204020204" pitchFamily="34" charset="-122"/>
                <a:ea typeface="微软雅黑" panose="020B0503020204020204" pitchFamily="34" charset="-122"/>
              </a:rPr>
              <a:t>,PDA,</a:t>
            </a:r>
            <a:r>
              <a:rPr lang="zh-CN" altLang="zh-CN" sz="1800" dirty="0" smtClean="0">
                <a:solidFill>
                  <a:schemeClr val="tx1"/>
                </a:solidFill>
                <a:latin typeface="微软雅黑" panose="020B0503020204020204" pitchFamily="34" charset="-122"/>
                <a:ea typeface="微软雅黑" panose="020B0503020204020204" pitchFamily="34" charset="-122"/>
              </a:rPr>
              <a:t>打印机</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zh-CN" sz="1800" dirty="0" smtClean="0">
                <a:solidFill>
                  <a:schemeClr val="tx1"/>
                </a:solidFill>
                <a:latin typeface="微软雅黑" panose="020B0503020204020204" pitchFamily="34" charset="-122"/>
                <a:ea typeface="微软雅黑" panose="020B0503020204020204" pitchFamily="34" charset="-122"/>
              </a:rPr>
              <a:t>电视机</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zh-CN" sz="1800" dirty="0" smtClean="0">
                <a:solidFill>
                  <a:schemeClr val="tx1"/>
                </a:solidFill>
                <a:latin typeface="微软雅黑" panose="020B0503020204020204" pitchFamily="34" charset="-122"/>
                <a:ea typeface="微软雅黑" panose="020B0503020204020204" pitchFamily="34" charset="-122"/>
              </a:rPr>
              <a:t>游戏机等</a:t>
            </a:r>
            <a:r>
              <a:rPr lang="zh-CN" altLang="en-US"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1630"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28930" indent="-314325" eaLnBrk="1" hangingPunct="1">
              <a:lnSpc>
                <a:spcPct val="80000"/>
              </a:lnSpc>
              <a:spcBef>
                <a:spcPts val="400"/>
              </a:spcBef>
              <a:buFont typeface="Wingdings" panose="05000000000000000000" pitchFamily="2" charset="2"/>
              <a:buChar char=""/>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800" dirty="0" smtClean="0">
                <a:solidFill>
                  <a:schemeClr val="tx1"/>
                </a:solidFill>
                <a:latin typeface="微软雅黑" panose="020B0503020204020204" pitchFamily="34" charset="-122"/>
                <a:ea typeface="微软雅黑" panose="020B0503020204020204" pitchFamily="34" charset="-122"/>
              </a:rPr>
              <a:t>目的：将表现与结构分离。</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1115616" y="980356"/>
            <a:ext cx="7632848" cy="4967288"/>
          </a:xfrm>
        </p:spPr>
        <p:txBody>
          <a:bodyPr>
            <a:normAutofit/>
          </a:bodyPr>
          <a:lstStyle/>
          <a:p>
            <a:pPr indent="-328930">
              <a:lnSpc>
                <a:spcPct val="80000"/>
              </a:lnSpc>
              <a:spcBef>
                <a:spcPts val="45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控制文本的字体颜色</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it-IT"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color</a:t>
            </a:r>
            <a:r>
              <a:rPr lang="zh-CN" altLang="it-IT"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it-IT"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&lt;color&gt;</a:t>
            </a:r>
            <a:b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8330">
              <a:lnSpc>
                <a:spcPct val="90000"/>
              </a:lnSpc>
              <a:spcBef>
                <a:spcPts val="450"/>
              </a:spcBef>
              <a:buClrTx/>
              <a:buSzPct val="65000"/>
              <a:buFontTx/>
              <a:buNone/>
              <a:tabLst>
                <a:tab pos="609600" algn="l"/>
                <a:tab pos="912495" algn="l"/>
                <a:tab pos="1826895" algn="l"/>
                <a:tab pos="2741295" algn="l"/>
                <a:tab pos="3655695" algn="l"/>
                <a:tab pos="4570095" algn="l"/>
                <a:tab pos="5484495" algn="l"/>
                <a:tab pos="6398895" algn="l"/>
                <a:tab pos="7313295" algn="l"/>
                <a:tab pos="8227695" algn="l"/>
                <a:tab pos="9142095" algn="l"/>
                <a:tab pos="10056495" algn="l"/>
              </a:tabLst>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颜色</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性值</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种值的格式</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4170" indent="-342900">
              <a:lnSpc>
                <a:spcPct val="90000"/>
              </a:lnSpc>
              <a:spcBef>
                <a:spcPts val="450"/>
              </a:spcBef>
              <a:buClrTx/>
              <a:buSzPct val="65000"/>
              <a:buFont typeface="+mj-lt"/>
              <a:buAutoNum type="arabicPeriod"/>
              <a:tabLst>
                <a:tab pos="609600" algn="l"/>
                <a:tab pos="912495" algn="l"/>
                <a:tab pos="1826895" algn="l"/>
                <a:tab pos="2741295" algn="l"/>
                <a:tab pos="3655695" algn="l"/>
                <a:tab pos="4570095" algn="l"/>
                <a:tab pos="5484495" algn="l"/>
                <a:tab pos="6398895" algn="l"/>
                <a:tab pos="7313295" algn="l"/>
                <a:tab pos="8227695" algn="l"/>
                <a:tab pos="9142095" algn="l"/>
                <a:tab pos="10056495" algn="l"/>
              </a:tabLst>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英文</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单词，比如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red , yellow ,green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4170" indent="-342900">
              <a:lnSpc>
                <a:spcPct val="90000"/>
              </a:lnSpc>
              <a:spcBef>
                <a:spcPts val="450"/>
              </a:spcBef>
              <a:buClrTx/>
              <a:buSzPct val="65000"/>
              <a:buFont typeface="+mj-lt"/>
              <a:buAutoNum type="arabicPeriod"/>
              <a:tabLst>
                <a:tab pos="609600" algn="l"/>
                <a:tab pos="912495" algn="l"/>
                <a:tab pos="1826895" algn="l"/>
                <a:tab pos="2741295" algn="l"/>
                <a:tab pos="3655695" algn="l"/>
                <a:tab pos="4570095" algn="l"/>
                <a:tab pos="5484495" algn="l"/>
                <a:tab pos="6398895" algn="l"/>
                <a:tab pos="7313295" algn="l"/>
                <a:tab pos="8227695" algn="l"/>
                <a:tab pos="9142095" algn="l"/>
                <a:tab pos="10056495" algn="l"/>
              </a:tabLst>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十六</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进制表示方式，</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开头，</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个十六进制的字符或数字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组合</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#FFFFFF</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#000000</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#CCCAAA</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22BCAD</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十六</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进制：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0-9 </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a-f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4170" indent="-342900">
              <a:lnSpc>
                <a:spcPct val="90000"/>
              </a:lnSpc>
              <a:spcBef>
                <a:spcPts val="450"/>
              </a:spcBef>
              <a:buClrTx/>
              <a:buSzPct val="65000"/>
              <a:buFont typeface="+mj-lt"/>
              <a:buAutoNum type="arabicPeriod"/>
              <a:tabLst>
                <a:tab pos="609600" algn="l"/>
                <a:tab pos="912495" algn="l"/>
                <a:tab pos="1826895" algn="l"/>
                <a:tab pos="2741295" algn="l"/>
                <a:tab pos="3655695" algn="l"/>
                <a:tab pos="4570095" algn="l"/>
                <a:tab pos="5484495" algn="l"/>
                <a:tab pos="6398895" algn="l"/>
                <a:tab pos="7313295" algn="l"/>
                <a:tab pos="8227695" algn="l"/>
                <a:tab pos="9142095" algn="l"/>
                <a:tab pos="10056495" algn="l"/>
              </a:tabLst>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RGB</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模式，红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0-255</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，绿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0-255</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，蓝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0-255</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RGB(120,33,234)</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3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RGBA(255,0,0,.5)</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RGBA</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模式，最后的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6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表示透明度</a:t>
            </a:r>
            <a:r>
              <a:rPr lang="en-US" altLang="zh-CN" sz="16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color:#FF0000;</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3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1"/>
          <p:cNvSpPr txBox="1">
            <a:spLocks noChangeArrowheads="1"/>
          </p:cNvSpPr>
          <p:nvPr/>
        </p:nvSpPr>
        <p:spPr>
          <a:xfrm>
            <a:off x="1115616" y="332656"/>
            <a:ext cx="7632848" cy="6477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indent="-328930" fontAlgn="auto">
              <a:lnSpc>
                <a:spcPct val="90000"/>
              </a:lnSpc>
              <a:spcBef>
                <a:spcPts val="450"/>
              </a:spcBef>
              <a:spcAft>
                <a:spcPts val="0"/>
              </a:spcAft>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color(</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字体颜色</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1043608" y="1124744"/>
            <a:ext cx="8229600" cy="4967287"/>
          </a:xfrm>
        </p:spPr>
        <p:txBody>
          <a:bodyPr>
            <a:normAutofit/>
          </a:bodyPr>
          <a:lstStyle/>
          <a:p>
            <a:pPr indent="-328930">
              <a:spcBef>
                <a:spcPts val="45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文本装饰线条</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text-decoration : none || underline || blink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overline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line-through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text-decoration:overline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text-decoration:underline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text-decoration:line-through</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1"/>
          <p:cNvSpPr txBox="1">
            <a:spLocks noChangeArrowheads="1"/>
          </p:cNvSpPr>
          <p:nvPr/>
        </p:nvSpPr>
        <p:spPr>
          <a:xfrm>
            <a:off x="1043608" y="404664"/>
            <a:ext cx="8229600" cy="6477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indent="-328930" fontAlgn="auto">
              <a:lnSpc>
                <a:spcPct val="90000"/>
              </a:lnSpc>
              <a:spcBef>
                <a:spcPts val="450"/>
              </a:spcBef>
              <a:spcAft>
                <a:spcPts val="0"/>
              </a:spcAft>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text-decoration</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文本</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装饰</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线条</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1043608" y="1124744"/>
            <a:ext cx="8229600" cy="4967288"/>
          </a:xfrm>
        </p:spPr>
        <p:txBody>
          <a:bodyPr>
            <a:normAutofit/>
          </a:bodyPr>
          <a:lstStyle/>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控制文字的</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阴影</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部分</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text-shadow: h-shadow v-shadow blur color;</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h-shadow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必需。水平阴影的位置。允许负值。</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v-shadow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必需。垂直阴影的位置。允许负值。</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blur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可选。模糊的距离。</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color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可选。阴影的颜色。 </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实例：</a:t>
            </a:r>
            <a:endPar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h1{</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text-shadow: 2px 2px #ff0000;</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1"/>
          <p:cNvSpPr txBox="1">
            <a:spLocks noChangeArrowheads="1"/>
          </p:cNvSpPr>
          <p:nvPr/>
        </p:nvSpPr>
        <p:spPr>
          <a:xfrm>
            <a:off x="1043608" y="332656"/>
            <a:ext cx="8229600" cy="6477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indent="-328930" fontAlgn="auto">
              <a:lnSpc>
                <a:spcPct val="90000"/>
              </a:lnSpc>
              <a:spcBef>
                <a:spcPts val="450"/>
              </a:spcBef>
              <a:spcAft>
                <a:spcPts val="0"/>
              </a:spcAft>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8. text-shadow(</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文字阴影</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4294967295"/>
          </p:nvPr>
        </p:nvSpPr>
        <p:spPr bwMode="auto">
          <a:xfrm>
            <a:off x="648072" y="476672"/>
            <a:ext cx="8460432" cy="6381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@font-face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能够加载服务器端的字体文件，让浏览器端可以显示用户电脑里没有安装的字体。</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@font-face {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lvl="1"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font-family :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自定义字体名称</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lvl="1" indent="0">
              <a:buFontTx/>
              <a:buNone/>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src</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字体文件在服务器上的相对或绝对路径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format(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字体类型</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font-face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该写法</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是兼容所有的浏览器*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font-family :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bgg</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src</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fontawesome-webfont.eot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IE9+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fontawesome-webfont.eot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iefix</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format('embedded-</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opentype</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IE6-IE8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fontawesome-webfont.woff</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format('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woff</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chrome</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firefox</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fontawesome-webfont.ttf</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format('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truetype</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chrome</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opera</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Safari,Android</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iOS 4.2+*/</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('fonts/</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fontawesome-webfont.svg</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format('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svg</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iOS 4.1+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font-family:</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bgg</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1"/>
          <p:cNvSpPr txBox="1">
            <a:spLocks noChangeArrowheads="1"/>
          </p:cNvSpPr>
          <p:nvPr/>
        </p:nvSpPr>
        <p:spPr>
          <a:xfrm>
            <a:off x="683568" y="1156"/>
            <a:ext cx="8229600" cy="6477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indent="-328930" fontAlgn="auto">
              <a:lnSpc>
                <a:spcPct val="90000"/>
              </a:lnSpc>
              <a:spcBef>
                <a:spcPts val="450"/>
              </a:spcBef>
              <a:spcAft>
                <a:spcPts val="0"/>
              </a:spcAft>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9. @font-face</a:t>
            </a: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嵌入字体（课外扩展）</a:t>
            </a:r>
            <a:endPar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919111" y="332656"/>
            <a:ext cx="8229600" cy="574675"/>
          </a:xfrm>
        </p:spPr>
        <p:txBody>
          <a:bodyPr/>
          <a:lstStyle/>
          <a:p>
            <a:pPr algn="ct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2400" b="1" dirty="0" smtClean="0">
                <a:solidFill>
                  <a:schemeClr val="tx1"/>
                </a:solidFill>
                <a:latin typeface="微软雅黑" panose="020B0503020204020204" pitchFamily="34" charset="-122"/>
                <a:ea typeface="微软雅黑" panose="020B0503020204020204" pitchFamily="34" charset="-122"/>
              </a:rPr>
              <a:t>元素样式</a:t>
            </a:r>
            <a:endParaRPr lang="zh-CN" altLang="zh-CN" sz="2400" b="1" dirty="0" smtClean="0">
              <a:solidFill>
                <a:schemeClr val="tx1"/>
              </a:solidFill>
              <a:ea typeface="YaHei Consolas" charset="0"/>
            </a:endParaRPr>
          </a:p>
        </p:txBody>
      </p:sp>
      <p:sp>
        <p:nvSpPr>
          <p:cNvPr id="33794" name="Rectangle 2"/>
          <p:cNvSpPr>
            <a:spLocks noGrp="1" noChangeArrowheads="1"/>
          </p:cNvSpPr>
          <p:nvPr>
            <p:ph idx="1"/>
          </p:nvPr>
        </p:nvSpPr>
        <p:spPr>
          <a:xfrm>
            <a:off x="929388" y="1124744"/>
            <a:ext cx="8229600" cy="4967287"/>
          </a:xfrm>
        </p:spPr>
        <p:txBody>
          <a:bodyPr>
            <a:noAutofit/>
          </a:bodyPr>
          <a:lstStyle/>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1.</a:t>
            </a:r>
            <a:r>
              <a:rPr lang="zh-CN" altLang="zh-CN" sz="2000" b="1" dirty="0" smtClean="0">
                <a:solidFill>
                  <a:schemeClr val="tx1"/>
                </a:solidFill>
                <a:latin typeface="微软雅黑" panose="020B0503020204020204" pitchFamily="34" charset="-122"/>
                <a:ea typeface="微软雅黑" panose="020B0503020204020204" pitchFamily="34" charset="-122"/>
              </a:rPr>
              <a:t>宽度</a:t>
            </a:r>
            <a:endParaRPr lang="zh-CN"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width : </a:t>
            </a:r>
            <a:r>
              <a:rPr lang="en-US" altLang="zh-CN" sz="1600" dirty="0" smtClean="0">
                <a:solidFill>
                  <a:schemeClr val="tx1"/>
                </a:solidFill>
                <a:latin typeface="微软雅黑" panose="020B0503020204020204" pitchFamily="34" charset="-122"/>
                <a:ea typeface="微软雅黑" panose="020B0503020204020204" pitchFamily="34" charset="-122"/>
              </a:rPr>
              <a:t>auto | </a:t>
            </a:r>
            <a:r>
              <a:rPr lang="en-US" altLang="zh-CN" sz="1600" i="1" dirty="0" smtClean="0">
                <a:solidFill>
                  <a:schemeClr val="tx1"/>
                </a:solidFill>
                <a:latin typeface="微软雅黑" panose="020B0503020204020204" pitchFamily="34" charset="-122"/>
                <a:ea typeface="微软雅黑" panose="020B0503020204020204" pitchFamily="34" charset="-122"/>
              </a:rPr>
              <a:t>length</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r>
              <a:rPr lang="en-US" altLang="zh-CN" sz="1600" b="1" dirty="0" smtClean="0">
                <a:solidFill>
                  <a:srgbClr val="92D050"/>
                </a:solidFill>
                <a:latin typeface="微软雅黑" panose="020B0503020204020204" pitchFamily="34" charset="-122"/>
                <a:ea typeface="微软雅黑" panose="020B0503020204020204" pitchFamily="34" charset="-122"/>
              </a:rPr>
              <a:t>	</a:t>
            </a:r>
            <a:endParaRPr lang="en-US"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 { width:300px;}</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 width:50%;}</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2.</a:t>
            </a:r>
            <a:r>
              <a:rPr lang="zh-CN" altLang="zh-CN" sz="2000" b="1" dirty="0" smtClean="0">
                <a:solidFill>
                  <a:schemeClr val="tx1"/>
                </a:solidFill>
                <a:latin typeface="微软雅黑" panose="020B0503020204020204" pitchFamily="34" charset="-122"/>
                <a:ea typeface="微软雅黑" panose="020B0503020204020204" pitchFamily="34" charset="-122"/>
              </a:rPr>
              <a:t>高度</a:t>
            </a:r>
            <a:endParaRPr lang="zh-CN"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height : </a:t>
            </a:r>
            <a:r>
              <a:rPr lang="en-US" altLang="zh-CN" sz="1600" dirty="0" smtClean="0">
                <a:solidFill>
                  <a:schemeClr val="tx1"/>
                </a:solidFill>
                <a:latin typeface="微软雅黑" panose="020B0503020204020204" pitchFamily="34" charset="-122"/>
                <a:ea typeface="微软雅黑" panose="020B0503020204020204" pitchFamily="34" charset="-122"/>
              </a:rPr>
              <a:t>auto | </a:t>
            </a:r>
            <a:r>
              <a:rPr lang="en-US" altLang="zh-CN" sz="1600" i="1" dirty="0" smtClean="0">
                <a:solidFill>
                  <a:schemeClr val="tx1"/>
                </a:solidFill>
                <a:latin typeface="微软雅黑" panose="020B0503020204020204" pitchFamily="34" charset="-122"/>
                <a:ea typeface="微软雅黑" panose="020B0503020204020204" pitchFamily="34" charset="-122"/>
              </a:rPr>
              <a:t>length</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r>
              <a:rPr lang="en-US" altLang="zh-CN" sz="1600" b="1" dirty="0" smtClean="0">
                <a:solidFill>
                  <a:srgbClr val="92D050"/>
                </a:solidFill>
                <a:latin typeface="微软雅黑" panose="020B0503020204020204" pitchFamily="34" charset="-122"/>
                <a:ea typeface="微软雅黑" panose="020B0503020204020204" pitchFamily="34" charset="-122"/>
              </a:rPr>
              <a:t>	</a:t>
            </a:r>
            <a:endParaRPr lang="en-US"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rPr>
              <a:t>img</a:t>
            </a:r>
            <a:r>
              <a:rPr lang="en-US" altLang="zh-CN" sz="1600" dirty="0" smtClean="0">
                <a:solidFill>
                  <a:schemeClr val="tx1"/>
                </a:solidFill>
                <a:latin typeface="微软雅黑" panose="020B0503020204020204" pitchFamily="34" charset="-122"/>
                <a:ea typeface="微软雅黑" panose="020B0503020204020204" pitchFamily="34" charset="-122"/>
              </a:rPr>
              <a:t> { height:200px;}</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 height:100px;}</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971600" y="404664"/>
            <a:ext cx="8640960" cy="5976664"/>
          </a:xfrm>
        </p:spPr>
        <p:txBody>
          <a:bodyPr>
            <a:normAutofit/>
          </a:bodyPr>
          <a:lstStyle/>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3.</a:t>
            </a:r>
            <a:r>
              <a:rPr lang="zh-CN" altLang="en-US" sz="2000" b="1" dirty="0" smtClean="0">
                <a:solidFill>
                  <a:schemeClr val="tx1"/>
                </a:solidFill>
                <a:latin typeface="微软雅黑" panose="020B0503020204020204" pitchFamily="34" charset="-122"/>
                <a:ea typeface="微软雅黑" panose="020B0503020204020204" pitchFamily="34" charset="-122"/>
              </a:rPr>
              <a:t>外边距</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16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margin : </a:t>
            </a:r>
            <a:r>
              <a:rPr lang="en-US" altLang="zh-CN" sz="1600" dirty="0" smtClean="0">
                <a:solidFill>
                  <a:schemeClr val="tx1"/>
                </a:solidFill>
                <a:latin typeface="微软雅黑" panose="020B0503020204020204" pitchFamily="34" charset="-122"/>
                <a:ea typeface="微软雅黑" panose="020B0503020204020204" pitchFamily="34" charset="-122"/>
              </a:rPr>
              <a:t>auto | </a:t>
            </a:r>
            <a:r>
              <a:rPr lang="en-US" altLang="zh-CN" sz="1600" i="1" dirty="0" smtClean="0">
                <a:solidFill>
                  <a:schemeClr val="tx1"/>
                </a:solidFill>
                <a:latin typeface="微软雅黑" panose="020B0503020204020204" pitchFamily="34" charset="-122"/>
                <a:ea typeface="微软雅黑" panose="020B0503020204020204" pitchFamily="34" charset="-122"/>
              </a:rPr>
              <a:t>length</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 width:300px; height:100px; margin:10px;}</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 width:300px; height:100px; margin:0 auto;}</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margin-top</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设置上边的外边距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margin-bottom</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设置下边的外边距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margin-left</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设置左边的外边距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margin-right</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设置右边的外边距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缩写型式：</a:t>
            </a:r>
            <a:endParaRPr lang="zh-CN"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margin: </a:t>
            </a:r>
            <a:r>
              <a:rPr lang="zh-CN" altLang="zh-CN" sz="1600" dirty="0" smtClean="0">
                <a:solidFill>
                  <a:schemeClr val="tx1"/>
                </a:solidFill>
                <a:latin typeface="微软雅黑" panose="020B0503020204020204" pitchFamily="34" charset="-122"/>
                <a:ea typeface="微软雅黑" panose="020B0503020204020204" pitchFamily="34" charset="-122"/>
              </a:rPr>
              <a:t>上边距  右边距  下边距  左边距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margin: </a:t>
            </a:r>
            <a:r>
              <a:rPr lang="zh-CN" altLang="zh-CN" sz="1600" dirty="0" smtClean="0">
                <a:solidFill>
                  <a:schemeClr val="tx1"/>
                </a:solidFill>
                <a:latin typeface="微软雅黑" panose="020B0503020204020204" pitchFamily="34" charset="-122"/>
                <a:ea typeface="微软雅黑" panose="020B0503020204020204" pitchFamily="34" charset="-122"/>
              </a:rPr>
              <a:t>上下边距</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左右边距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margin: </a:t>
            </a:r>
            <a:r>
              <a:rPr lang="zh-CN" altLang="zh-CN" sz="1600" dirty="0" smtClean="0">
                <a:solidFill>
                  <a:schemeClr val="tx1"/>
                </a:solidFill>
                <a:latin typeface="微软雅黑" panose="020B0503020204020204" pitchFamily="34" charset="-122"/>
                <a:ea typeface="微软雅黑" panose="020B0503020204020204" pitchFamily="34" charset="-122"/>
              </a:rPr>
              <a:t>上边距  左右边距  下边距</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1043608" y="476672"/>
            <a:ext cx="8568952" cy="6192688"/>
          </a:xfrm>
        </p:spPr>
        <p:txBody>
          <a:bodyPr/>
          <a:lstStyle/>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4.</a:t>
            </a:r>
            <a:r>
              <a:rPr lang="zh-CN" altLang="en-US" sz="2000" b="1" dirty="0" smtClean="0">
                <a:solidFill>
                  <a:schemeClr val="tx1"/>
                </a:solidFill>
                <a:latin typeface="微软雅黑" panose="020B0503020204020204" pitchFamily="34" charset="-122"/>
                <a:ea typeface="微软雅黑" panose="020B0503020204020204" pitchFamily="34" charset="-122"/>
              </a:rPr>
              <a:t>内边距</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padding</a:t>
            </a:r>
            <a:r>
              <a:rPr lang="en-US" altLang="zh-CN" sz="1600" dirty="0" smtClean="0">
                <a:solidFill>
                  <a:schemeClr val="tx1"/>
                </a:solidFill>
                <a:latin typeface="微软雅黑" panose="020B0503020204020204" pitchFamily="34" charset="-122"/>
                <a:ea typeface="微软雅黑" panose="020B0503020204020204" pitchFamily="34" charset="-122"/>
              </a:rPr>
              <a:t> : </a:t>
            </a:r>
            <a:r>
              <a:rPr lang="en-US" altLang="zh-CN" sz="1600" i="1" dirty="0" smtClean="0">
                <a:solidFill>
                  <a:schemeClr val="tx1"/>
                </a:solidFill>
                <a:latin typeface="微软雅黑" panose="020B0503020204020204" pitchFamily="34" charset="-122"/>
                <a:ea typeface="微软雅黑" panose="020B0503020204020204" pitchFamily="34" charset="-122"/>
              </a:rPr>
              <a:t>length</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 width:300px; height:100px; padding:10px;}</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padding-top 		</a:t>
            </a:r>
            <a:r>
              <a:rPr lang="zh-CN" altLang="zh-CN" sz="1600" dirty="0" smtClean="0">
                <a:solidFill>
                  <a:schemeClr val="tx1"/>
                </a:solidFill>
                <a:latin typeface="微软雅黑" panose="020B0503020204020204" pitchFamily="34" charset="-122"/>
                <a:ea typeface="微软雅黑" panose="020B0503020204020204" pitchFamily="34" charset="-122"/>
              </a:rPr>
              <a:t>设置上边的内边距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padding-bottom 	</a:t>
            </a:r>
            <a:r>
              <a:rPr lang="zh-CN" altLang="zh-CN" sz="1600" dirty="0" smtClean="0">
                <a:solidFill>
                  <a:schemeClr val="tx1"/>
                </a:solidFill>
                <a:latin typeface="微软雅黑" panose="020B0503020204020204" pitchFamily="34" charset="-122"/>
                <a:ea typeface="微软雅黑" panose="020B0503020204020204" pitchFamily="34" charset="-122"/>
              </a:rPr>
              <a:t>设置下边的内边距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padding-left		</a:t>
            </a:r>
            <a:r>
              <a:rPr lang="zh-CN" altLang="zh-CN" sz="1600" dirty="0" smtClean="0">
                <a:solidFill>
                  <a:schemeClr val="tx1"/>
                </a:solidFill>
                <a:latin typeface="微软雅黑" panose="020B0503020204020204" pitchFamily="34" charset="-122"/>
                <a:ea typeface="微软雅黑" panose="020B0503020204020204" pitchFamily="34" charset="-122"/>
              </a:rPr>
              <a:t>设置左边的内边距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padding-right		</a:t>
            </a:r>
            <a:r>
              <a:rPr lang="zh-CN" altLang="zh-CN" sz="1600" dirty="0" smtClean="0">
                <a:solidFill>
                  <a:schemeClr val="tx1"/>
                </a:solidFill>
                <a:latin typeface="微软雅黑" panose="020B0503020204020204" pitchFamily="34" charset="-122"/>
                <a:ea typeface="微软雅黑" panose="020B0503020204020204" pitchFamily="34" charset="-122"/>
              </a:rPr>
              <a:t>设置右边的内边距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缩写型式：</a:t>
            </a:r>
            <a:endParaRPr lang="zh-CN"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 </a:t>
            </a:r>
            <a:r>
              <a:rPr lang="zh-CN" altLang="zh-CN" sz="1600" dirty="0" smtClean="0">
                <a:solidFill>
                  <a:schemeClr val="tx1"/>
                </a:solidFill>
                <a:latin typeface="微软雅黑" panose="020B0503020204020204" pitchFamily="34" charset="-122"/>
                <a:ea typeface="微软雅黑" panose="020B0503020204020204" pitchFamily="34" charset="-122"/>
              </a:rPr>
              <a:t>上边距  右边距  下边距  左边距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 : </a:t>
            </a:r>
            <a:r>
              <a:rPr lang="zh-CN" altLang="zh-CN" sz="1600" dirty="0" smtClean="0">
                <a:solidFill>
                  <a:schemeClr val="tx1"/>
                </a:solidFill>
                <a:latin typeface="微软雅黑" panose="020B0503020204020204" pitchFamily="34" charset="-122"/>
                <a:ea typeface="微软雅黑" panose="020B0503020204020204" pitchFamily="34" charset="-122"/>
              </a:rPr>
              <a:t>上下边距</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rPr>
              <a:t>左右边距</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35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padding : </a:t>
            </a:r>
            <a:r>
              <a:rPr lang="zh-CN" altLang="zh-CN" sz="1600" dirty="0" smtClean="0">
                <a:solidFill>
                  <a:schemeClr val="tx1"/>
                </a:solidFill>
                <a:latin typeface="微软雅黑" panose="020B0503020204020204" pitchFamily="34" charset="-122"/>
                <a:ea typeface="微软雅黑" panose="020B0503020204020204" pitchFamily="34" charset="-122"/>
              </a:rPr>
              <a:t>上边距  左右边距  下边距</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en-US" altLang="zh-CN" sz="1400" dirty="0" smtClean="0">
                <a:solidFill>
                  <a:schemeClr val="tx1"/>
                </a:solidFill>
                <a:latin typeface="微软雅黑" panose="020B0503020204020204" pitchFamily="34" charset="-122"/>
                <a:ea typeface="微软雅黑" panose="020B0503020204020204" pitchFamily="34" charset="-122"/>
              </a:rPr>
              <a:t>		</a:t>
            </a:r>
            <a:endParaRPr lang="en-US" altLang="zh-CN" sz="14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971600" y="476672"/>
            <a:ext cx="8568952" cy="6192688"/>
          </a:xfrm>
        </p:spPr>
        <p:txBody>
          <a:bodyPr>
            <a:normAutofit/>
          </a:bodyPr>
          <a:lstStyle/>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透明度</a:t>
            </a:r>
            <a:endParaRPr lang="zh-CN" altLang="en-US"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opacity</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&lt;number&gt;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number</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值为</a:t>
            </a:r>
            <a:r>
              <a:rPr lang="zh-CN" altLang="en-US" sz="1600"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nb-NO" altLang="zh-CN" sz="1600"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0.0-1.0</a:t>
            </a:r>
            <a:r>
              <a:rPr lang="zh-CN" altLang="en-US" sz="1600"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之间的小数</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opacity: .3 ; }    /*30%</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透明，小数点之前的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可以省略</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400"/>
              </a:spcBef>
              <a:buClrTx/>
              <a:buFont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兼容全浏览器的写法：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filter:alpha</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(opacity=50);</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IE6-IE8 */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400"/>
              </a:spcBef>
              <a:buClrTx/>
              <a:buNone/>
              <a:tabLst>
                <a:tab pos="342900" algn="l"/>
                <a:tab pos="899795" algn="l"/>
                <a:tab pos="1814195" algn="l"/>
                <a:tab pos="2728595" algn="l"/>
                <a:tab pos="3642995" algn="l"/>
                <a:tab pos="4557395" algn="l"/>
                <a:tab pos="5471795" algn="l"/>
                <a:tab pos="6386195" algn="l"/>
                <a:tab pos="7300595" algn="l"/>
                <a:tab pos="8214995" algn="l"/>
                <a:tab pos="9129395" algn="l"/>
                <a:tab pos="10043795" algn="l"/>
                <a:tab pos="10320020" algn="l"/>
                <a:tab pos="10769600" algn="l"/>
                <a:tab pos="10770870" algn="l"/>
                <a:tab pos="10772775" algn="l"/>
                <a:tab pos="10774045" algn="l"/>
                <a:tab pos="10775950" algn="l"/>
                <a:tab pos="10777220" algn="l"/>
                <a:tab pos="10779125" algn="l"/>
                <a:tab pos="1078039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opacity:.5;</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现代浏览器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body" sz="half" idx="1"/>
          </p:nvPr>
        </p:nvSpPr>
        <p:spPr>
          <a:xfrm>
            <a:off x="971600" y="332656"/>
            <a:ext cx="7884604" cy="2666578"/>
          </a:xfrm>
        </p:spPr>
        <p:txBody>
          <a:bodyPr anchor="t">
            <a:normAutofit/>
          </a:bodyPr>
          <a:lstStyle/>
          <a:p>
            <a:pPr marL="13970" indent="0">
              <a:lnSpc>
                <a:spcPts val="2290"/>
              </a:lnSpc>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zh-CN"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盒</a:t>
            </a:r>
            <a:r>
              <a:rPr lang="zh-CN" altLang="en-US"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子</a:t>
            </a:r>
            <a:r>
              <a:rPr lang="zh-CN" altLang="zh-CN"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模型</a:t>
            </a:r>
            <a:endParaRPr lang="en-US" altLang="zh-CN"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13970" indent="0">
              <a:lnSpc>
                <a:spcPts val="2290"/>
              </a:lnSpc>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盒</a:t>
            </a:r>
            <a:r>
              <a:rPr lang="zh-CN" altLang="en-US" sz="17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子</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模型就是指</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布局中的每一个元素，在浏览器的解释中，都被当作一个盒状物。对我们来说，只需要</a:t>
            </a:r>
            <a:r>
              <a:rPr lang="zh-CN" altLang="zh-CN" sz="1700"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理解元素在页面中所占据的位置</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ts val="2290"/>
              </a:lnSpc>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ts val="2290"/>
              </a:lnSpc>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7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元素最终所占宽度：</a:t>
            </a:r>
            <a:endParaRPr lang="en-US" altLang="zh-CN" sz="17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28930" algn="l" eaLnBrk="1" hangingPunct="1">
              <a:lnSpc>
                <a:spcPts val="2290"/>
              </a:lnSpc>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左边框宽 </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左内边距 </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内容</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宽度 </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右内边距 </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右边框宽</a:t>
            </a:r>
            <a:endParaRPr lang="zh-CN"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52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7904" y="3151660"/>
            <a:ext cx="4032250" cy="2760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5299" name="Text Box 3"/>
          <p:cNvSpPr txBox="1">
            <a:spLocks noChangeArrowheads="1"/>
          </p:cNvSpPr>
          <p:nvPr/>
        </p:nvSpPr>
        <p:spPr bwMode="auto">
          <a:xfrm rot="20400000">
            <a:off x="2093704" y="3523930"/>
            <a:ext cx="489534"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lIns="90000" tIns="46800" rIns="90000" bIns="46800">
            <a:spAutoFit/>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eaLnBrk="1" hangingPunct="1">
              <a:buSzPct val="100000"/>
              <a:defRPr/>
            </a:pPr>
            <a:r>
              <a:rPr lang="zh-CN" altLang="zh-CN" sz="2000" b="1" dirty="0" smtClean="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盒模型</a:t>
            </a:r>
            <a:endParaRPr lang="zh-CN" altLang="zh-CN" sz="2000" b="1" dirty="0" smtClean="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901055" y="332457"/>
            <a:ext cx="8374385" cy="576263"/>
          </a:xfrm>
        </p:spPr>
        <p:txBody>
          <a:bodyPr>
            <a:normAutofit/>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边框样式</a:t>
            </a:r>
            <a:endPar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818" name="Rectangle 2"/>
          <p:cNvSpPr>
            <a:spLocks noGrp="1" noChangeArrowheads="1"/>
          </p:cNvSpPr>
          <p:nvPr>
            <p:ph idx="1"/>
          </p:nvPr>
        </p:nvSpPr>
        <p:spPr>
          <a:xfrm>
            <a:off x="901055" y="908720"/>
            <a:ext cx="8929688" cy="4967287"/>
          </a:xfrm>
        </p:spPr>
        <p:txBody>
          <a:bodyPr/>
          <a:lstStyle/>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边框线</a:t>
            </a:r>
            <a:endParaRPr lang="zh-CN"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YaHei Consolas" charset="0"/>
              <a:ea typeface="YaHei Consolas" charset="0"/>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border-style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 | hidden | dotted | dashed | solid | double | groove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ridge | inset  | outset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width:300px; height:100px; border-</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style:solid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2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border-top-style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设置上边框线</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border-bottom-style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设置下边框线</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border-left-style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设置左边框线</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indent="-2146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border-right-style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设置右边框线</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smtClean="0">
                <a:solidFill>
                  <a:schemeClr val="tx1"/>
                </a:solidFill>
                <a:latin typeface="YaHei Consolas" charset="0"/>
                <a:ea typeface="YaHei Consolas" charset="0"/>
              </a:rPr>
              <a:t>	</a:t>
            </a:r>
            <a:endParaRPr lang="en-US" altLang="zh-CN" sz="1400" dirty="0" smtClean="0">
              <a:solidFill>
                <a:schemeClr val="tx1"/>
              </a:solidFill>
              <a:latin typeface="YaHei Consolas" charset="0"/>
              <a:ea typeface="YaHei Consolas"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914400" y="332656"/>
            <a:ext cx="7769341" cy="561975"/>
          </a:xfrm>
        </p:spPr>
        <p:txBody>
          <a:bodyPr>
            <a:noAutofit/>
          </a:bodyPr>
          <a:lstStyle/>
          <a:p>
            <a:pPr marL="342900" indent="-342900">
              <a:lnSpc>
                <a:spcPct val="150000"/>
              </a:lnSpc>
              <a:spcBef>
                <a:spcPct val="20000"/>
              </a:spcBef>
            </a:pPr>
            <a:r>
              <a:rPr lang="en-US" altLang="zh-CN" sz="2000" b="1" dirty="0" smtClean="0">
                <a:solidFill>
                  <a:schemeClr val="tx1"/>
                </a:solidFill>
                <a:latin typeface="微软雅黑" panose="020B0503020204020204" pitchFamily="34" charset="-122"/>
                <a:ea typeface="微软雅黑" panose="020B0503020204020204" pitchFamily="34" charset="-122"/>
              </a:rPr>
              <a:t>1.3</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smtClean="0">
                <a:solidFill>
                  <a:schemeClr val="tx1"/>
                </a:solidFill>
                <a:latin typeface="微软雅黑" panose="020B0503020204020204" pitchFamily="34" charset="-122"/>
                <a:ea typeface="微软雅黑" panose="020B0503020204020204" pitchFamily="34" charset="-122"/>
              </a:rPr>
              <a:t>CSS</a:t>
            </a:r>
            <a:r>
              <a:rPr lang="zh-CN" altLang="en-US" sz="2000" b="1" dirty="0" smtClean="0">
                <a:solidFill>
                  <a:schemeClr val="tx1"/>
                </a:solidFill>
                <a:latin typeface="微软雅黑" panose="020B0503020204020204" pitchFamily="34" charset="-122"/>
                <a:ea typeface="微软雅黑" panose="020B0503020204020204" pitchFamily="34" charset="-122"/>
              </a:rPr>
              <a:t>语法结构</a:t>
            </a:r>
            <a:endParaRPr lang="zh-CN" altLang="en-US" sz="2000" b="1" dirty="0">
              <a:solidFill>
                <a:schemeClr val="tx1"/>
              </a:solidFill>
              <a:latin typeface="微软雅黑" panose="020B0503020204020204" pitchFamily="34" charset="-122"/>
              <a:ea typeface="微软雅黑" panose="020B0503020204020204" pitchFamily="34" charset="-122"/>
              <a:cs typeface="+mn-cs"/>
            </a:endParaRPr>
          </a:p>
        </p:txBody>
      </p:sp>
      <p:sp>
        <p:nvSpPr>
          <p:cNvPr id="7170" name="Rectangle 2"/>
          <p:cNvSpPr>
            <a:spLocks noGrp="1" noChangeArrowheads="1"/>
          </p:cNvSpPr>
          <p:nvPr>
            <p:ph idx="1"/>
          </p:nvPr>
        </p:nvSpPr>
        <p:spPr>
          <a:xfrm>
            <a:off x="1192460" y="3861718"/>
            <a:ext cx="7769341" cy="1944688"/>
          </a:xfrm>
        </p:spPr>
        <p:txBody>
          <a:bodyPr>
            <a:normAutofit/>
          </a:bodyPr>
          <a:lstStyle/>
          <a:p>
            <a:pPr indent="-328930" eaLnBrk="1" hangingPunct="1">
              <a:lnSpc>
                <a:spcPct val="8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800" b="1" dirty="0" smtClean="0">
                <a:solidFill>
                  <a:srgbClr val="92D050"/>
                </a:solidFill>
                <a:latin typeface="微软雅黑" panose="020B0503020204020204" pitchFamily="34" charset="-122"/>
                <a:ea typeface="微软雅黑" panose="020B0503020204020204" pitchFamily="34" charset="-122"/>
              </a:rPr>
              <a:t>例：</a:t>
            </a:r>
            <a:endParaRPr lang="zh-CN" altLang="en-US" sz="18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&lt;style type="text/</a:t>
            </a:r>
            <a:r>
              <a:rPr lang="en-US" altLang="zh-CN" sz="1800" dirty="0" err="1" smtClean="0">
                <a:solidFill>
                  <a:schemeClr val="tx1"/>
                </a:solidFill>
                <a:latin typeface="微软雅黑" panose="020B0503020204020204" pitchFamily="34" charset="-122"/>
                <a:ea typeface="微软雅黑" panose="020B0503020204020204" pitchFamily="34" charset="-122"/>
              </a:rPr>
              <a:t>css</a:t>
            </a:r>
            <a:r>
              <a:rPr lang="en-US" altLang="zh-CN" sz="1800" dirty="0" smtClean="0">
                <a:solidFill>
                  <a:schemeClr val="tx1"/>
                </a:solidFill>
                <a:latin typeface="微软雅黑" panose="020B0503020204020204" pitchFamily="34" charset="-122"/>
                <a:ea typeface="微软雅黑" panose="020B0503020204020204" pitchFamily="34" charset="-122"/>
              </a:rPr>
              <a:t>"&gt;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indent="-328930">
              <a:lnSpc>
                <a:spcPct val="8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	              body { background-color:#</a:t>
            </a:r>
            <a:r>
              <a:rPr lang="en-US" altLang="zh-CN" sz="1800" dirty="0" err="1" smtClean="0">
                <a:solidFill>
                  <a:schemeClr val="tx1"/>
                </a:solidFill>
                <a:latin typeface="微软雅黑" panose="020B0503020204020204" pitchFamily="34" charset="-122"/>
                <a:ea typeface="微软雅黑" panose="020B0503020204020204" pitchFamily="34" charset="-122"/>
              </a:rPr>
              <a:t>cccccc</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indent="-328930">
              <a:lnSpc>
                <a:spcPct val="8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indent="-328930">
              <a:lnSpc>
                <a:spcPct val="8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  	&lt;/style&gt;</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sp>
        <p:nvSpPr>
          <p:cNvPr id="7171" name="Text Box 3"/>
          <p:cNvSpPr txBox="1">
            <a:spLocks noChangeArrowheads="1"/>
          </p:cNvSpPr>
          <p:nvPr/>
        </p:nvSpPr>
        <p:spPr bwMode="auto">
          <a:xfrm>
            <a:off x="1202432" y="1268760"/>
            <a:ext cx="7546032"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eaLnBrk="1" hangingPunct="1">
              <a:buSzPct val="100000"/>
              <a:defRPr/>
            </a:pPr>
            <a:r>
              <a:rPr lang="en-US" altLang="zh-CN" sz="1800" dirty="0" smtClean="0">
                <a:solidFill>
                  <a:schemeClr val="tx1"/>
                </a:solidFill>
                <a:latin typeface="微软雅黑" panose="020B0503020204020204" pitchFamily="34" charset="-122"/>
                <a:ea typeface="微软雅黑" panose="020B0503020204020204" pitchFamily="34" charset="-122"/>
              </a:rPr>
              <a:t>CSS </a:t>
            </a:r>
            <a:r>
              <a:rPr lang="zh-CN" altLang="zh-CN" sz="1800" dirty="0" smtClean="0">
                <a:solidFill>
                  <a:schemeClr val="tx1"/>
                </a:solidFill>
                <a:latin typeface="微软雅黑" panose="020B0503020204020204" pitchFamily="34" charset="-122"/>
                <a:ea typeface="微软雅黑" panose="020B0503020204020204" pitchFamily="34" charset="-122"/>
              </a:rPr>
              <a:t>语法由三部分构成：选择符、属性和值</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buSzPct val="100000"/>
              <a:defRPr/>
            </a:pP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rPr>
              <a:t>属性（</a:t>
            </a:r>
            <a:r>
              <a:rPr lang="en-US" altLang="zh-CN" sz="1800" dirty="0" smtClean="0">
                <a:solidFill>
                  <a:schemeClr val="tx1"/>
                </a:solidFill>
                <a:latin typeface="微软雅黑" panose="020B0503020204020204" pitchFamily="34" charset="-122"/>
                <a:ea typeface="微软雅黑" panose="020B0503020204020204" pitchFamily="34" charset="-122"/>
              </a:rPr>
              <a:t>property</a:t>
            </a:r>
            <a:r>
              <a:rPr lang="zh-CN" altLang="zh-CN" sz="1800" dirty="0" smtClean="0">
                <a:solidFill>
                  <a:schemeClr val="tx1"/>
                </a:solidFill>
                <a:latin typeface="微软雅黑" panose="020B0503020204020204" pitchFamily="34" charset="-122"/>
                <a:ea typeface="微软雅黑" panose="020B0503020204020204" pitchFamily="34" charset="-122"/>
              </a:rPr>
              <a:t>）是您希望设置的样式属性（</a:t>
            </a:r>
            <a:r>
              <a:rPr lang="en-US" altLang="zh-CN" sz="1800" dirty="0" smtClean="0">
                <a:solidFill>
                  <a:schemeClr val="tx1"/>
                </a:solidFill>
                <a:latin typeface="微软雅黑" panose="020B0503020204020204" pitchFamily="34" charset="-122"/>
                <a:ea typeface="微软雅黑" panose="020B0503020204020204" pitchFamily="34" charset="-122"/>
              </a:rPr>
              <a:t>style attribute</a:t>
            </a:r>
            <a:r>
              <a:rPr lang="zh-CN" altLang="zh-CN" sz="1800" dirty="0" smtClean="0">
                <a:solidFill>
                  <a:schemeClr val="tx1"/>
                </a:solidFill>
                <a:latin typeface="微软雅黑" panose="020B0503020204020204" pitchFamily="34" charset="-122"/>
                <a:ea typeface="微软雅黑" panose="020B0503020204020204" pitchFamily="34" charset="-122"/>
              </a:rPr>
              <a:t>）。每个属性有一个值。属性和值被冒号分开。</a:t>
            </a:r>
            <a:endParaRPr lang="zh-CN" altLang="zh-CN" sz="1800" dirty="0" smtClean="0">
              <a:solidFill>
                <a:schemeClr val="tx1"/>
              </a:solidFill>
              <a:latin typeface="微软雅黑" panose="020B0503020204020204" pitchFamily="34" charset="-122"/>
              <a:ea typeface="微软雅黑" panose="020B0503020204020204" pitchFamily="34" charset="-122"/>
            </a:endParaRPr>
          </a:p>
        </p:txBody>
      </p:sp>
      <p:sp>
        <p:nvSpPr>
          <p:cNvPr id="7172" name="Text Box 4"/>
          <p:cNvSpPr txBox="1">
            <a:spLocks noChangeArrowheads="1"/>
          </p:cNvSpPr>
          <p:nvPr/>
        </p:nvSpPr>
        <p:spPr bwMode="auto">
          <a:xfrm>
            <a:off x="1202432" y="2492896"/>
            <a:ext cx="7342207"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eaLnBrk="1" hangingPunct="1">
              <a:buSzPct val="100000"/>
              <a:defRPr/>
            </a:pPr>
            <a:r>
              <a:rPr lang="en-US" altLang="zh-CN" sz="1800" dirty="0" smtClean="0">
                <a:solidFill>
                  <a:schemeClr val="tx1"/>
                </a:solidFill>
                <a:latin typeface="微软雅黑" panose="020B0503020204020204" pitchFamily="34" charset="-122"/>
                <a:ea typeface="微软雅黑" panose="020B0503020204020204" pitchFamily="34" charset="-122"/>
              </a:rPr>
              <a:t>Selector  { Property : Value;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buSzPct val="100000"/>
              <a:defRPr/>
            </a:pPr>
            <a:r>
              <a:rPr lang="en-US" altLang="zh-CN" sz="1800" dirty="0" smtClean="0">
                <a:solidFill>
                  <a:schemeClr val="tx1"/>
                </a:solidFill>
                <a:latin typeface="微软雅黑" panose="020B0503020204020204" pitchFamily="34" charset="-122"/>
                <a:ea typeface="微软雅黑" panose="020B0503020204020204" pitchFamily="34" charset="-122"/>
              </a:rPr>
              <a:t>      ↓             ↓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buSzPct val="100000"/>
              <a:defRPr/>
            </a:pPr>
            <a:r>
              <a:rPr lang="zh-CN" altLang="zh-CN" sz="1800" dirty="0" smtClean="0">
                <a:solidFill>
                  <a:schemeClr val="tx1"/>
                </a:solidFill>
                <a:latin typeface="微软雅黑" panose="020B0503020204020204" pitchFamily="34" charset="-122"/>
                <a:ea typeface="微软雅黑" panose="020B0503020204020204" pitchFamily="34" charset="-122"/>
              </a:rPr>
              <a:t>选择符</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属性</a:t>
            </a:r>
            <a:r>
              <a:rPr lang="en-US" altLang="zh-CN" sz="1800" dirty="0" smtClean="0">
                <a:solidFill>
                  <a:schemeClr val="tx1"/>
                </a:solidFill>
                <a:latin typeface="微软雅黑" panose="020B0503020204020204" pitchFamily="34" charset="-122"/>
                <a:ea typeface="微软雅黑" panose="020B0503020204020204" pitchFamily="34" charset="-122"/>
              </a:rPr>
              <a:t>	  	  值</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1187624" y="620688"/>
            <a:ext cx="8229600" cy="4967287"/>
          </a:xfrm>
        </p:spPr>
        <p:txBody>
          <a:bodyPr>
            <a:normAutofit fontScale="92500" lnSpcReduction="20000"/>
          </a:bodyPr>
          <a:lstStyle/>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2.</a:t>
            </a:r>
            <a:r>
              <a:rPr lang="zh-CN" altLang="zh-CN" sz="2000" b="1" dirty="0" smtClean="0">
                <a:solidFill>
                  <a:schemeClr val="tx1"/>
                </a:solidFill>
                <a:latin typeface="微软雅黑" panose="020B0503020204020204" pitchFamily="34" charset="-122"/>
                <a:ea typeface="微软雅黑" panose="020B0503020204020204" pitchFamily="34" charset="-122"/>
              </a:rPr>
              <a:t>边框宽度</a:t>
            </a:r>
            <a:endParaRPr lang="zh-CN"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rPr>
              <a:t>border-width : </a:t>
            </a:r>
            <a:r>
              <a:rPr lang="en-US" altLang="zh-CN" sz="1700" dirty="0" smtClean="0">
                <a:solidFill>
                  <a:schemeClr val="tx1"/>
                </a:solidFill>
                <a:latin typeface="微软雅黑" panose="020B0503020204020204" pitchFamily="34" charset="-122"/>
                <a:ea typeface="微软雅黑" panose="020B0503020204020204" pitchFamily="34" charset="-122"/>
              </a:rPr>
              <a:t>medium | thin | thick | </a:t>
            </a:r>
            <a:r>
              <a:rPr lang="en-US" altLang="zh-CN" sz="1700" i="1" dirty="0" smtClean="0">
                <a:solidFill>
                  <a:schemeClr val="tx1"/>
                </a:solidFill>
                <a:latin typeface="微软雅黑" panose="020B0503020204020204" pitchFamily="34" charset="-122"/>
                <a:ea typeface="微软雅黑" panose="020B0503020204020204" pitchFamily="34" charset="-122"/>
              </a:rPr>
              <a:t>length</a:t>
            </a:r>
            <a:r>
              <a:rPr lang="en-US" altLang="zh-CN" sz="1700" dirty="0" smtClean="0">
                <a:solidFill>
                  <a:schemeClr val="tx1"/>
                </a:solidFill>
                <a:latin typeface="微软雅黑" panose="020B0503020204020204" pitchFamily="34" charset="-122"/>
                <a:ea typeface="微软雅黑" panose="020B0503020204020204" pitchFamily="34" charset="-122"/>
              </a:rPr>
              <a:t> 		</a:t>
            </a: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700" b="1" dirty="0" smtClean="0">
                <a:solidFill>
                  <a:srgbClr val="92D050"/>
                </a:solidFill>
                <a:latin typeface="微软雅黑" panose="020B0503020204020204" pitchFamily="34" charset="-122"/>
                <a:ea typeface="微软雅黑" panose="020B0503020204020204" pitchFamily="34" charset="-122"/>
              </a:rPr>
              <a:t>例：</a:t>
            </a:r>
            <a:r>
              <a:rPr lang="en-US" altLang="zh-CN" sz="1700" b="1" dirty="0" smtClean="0">
                <a:solidFill>
                  <a:srgbClr val="92D050"/>
                </a:solidFill>
                <a:latin typeface="微软雅黑" panose="020B0503020204020204" pitchFamily="34" charset="-122"/>
                <a:ea typeface="微软雅黑" panose="020B0503020204020204" pitchFamily="34" charset="-122"/>
              </a:rPr>
              <a:t>	</a:t>
            </a:r>
            <a:endParaRPr lang="en-US" altLang="zh-CN" sz="17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dirty="0" smtClean="0">
                <a:solidFill>
                  <a:schemeClr val="tx1"/>
                </a:solidFill>
                <a:latin typeface="微软雅黑" panose="020B0503020204020204" pitchFamily="34" charset="-122"/>
                <a:ea typeface="微软雅黑" panose="020B0503020204020204" pitchFamily="34" charset="-122"/>
              </a:rPr>
              <a:t>		</a:t>
            </a: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dirty="0" smtClean="0">
                <a:solidFill>
                  <a:schemeClr val="tx1"/>
                </a:solidFill>
                <a:latin typeface="微软雅黑" panose="020B0503020204020204" pitchFamily="34" charset="-122"/>
                <a:ea typeface="微软雅黑" panose="020B0503020204020204" pitchFamily="34" charset="-122"/>
              </a:rPr>
              <a:t>div { width:300px; height:100px; border-</a:t>
            </a:r>
            <a:r>
              <a:rPr lang="en-US" altLang="zh-CN" sz="1700" dirty="0" err="1" smtClean="0">
                <a:solidFill>
                  <a:schemeClr val="tx1"/>
                </a:solidFill>
                <a:latin typeface="微软雅黑" panose="020B0503020204020204" pitchFamily="34" charset="-122"/>
                <a:ea typeface="微软雅黑" panose="020B0503020204020204" pitchFamily="34" charset="-122"/>
              </a:rPr>
              <a:t>style:solid</a:t>
            </a:r>
            <a:r>
              <a:rPr lang="en-US" altLang="zh-CN" sz="1700" dirty="0" smtClean="0">
                <a:solidFill>
                  <a:schemeClr val="tx1"/>
                </a:solidFill>
                <a:latin typeface="微软雅黑" panose="020B0503020204020204" pitchFamily="34" charset="-122"/>
                <a:ea typeface="微软雅黑" panose="020B0503020204020204" pitchFamily="34" charset="-122"/>
              </a:rPr>
              <a:t>; border-width:1px; </a:t>
            </a:r>
            <a:r>
              <a:rPr lang="zh-CN" altLang="zh-CN" sz="1700" dirty="0" smtClean="0">
                <a:solidFill>
                  <a:schemeClr val="tx1"/>
                </a:solidFill>
                <a:latin typeface="微软雅黑" panose="020B0503020204020204" pitchFamily="34" charset="-122"/>
                <a:ea typeface="微软雅黑" panose="020B0503020204020204" pitchFamily="34" charset="-122"/>
              </a:rPr>
              <a:t>｝</a:t>
            </a:r>
            <a:endParaRPr lang="zh-CN"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rPr>
              <a:t>border-top-width</a:t>
            </a:r>
            <a:r>
              <a:rPr lang="en-US" altLang="zh-CN" sz="1700" dirty="0" smtClean="0">
                <a:solidFill>
                  <a:schemeClr val="tx1"/>
                </a:solidFill>
                <a:latin typeface="微软雅黑" panose="020B0503020204020204" pitchFamily="34" charset="-122"/>
                <a:ea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rPr>
              <a:t>设置上边框宽度</a:t>
            </a:r>
            <a:endParaRPr lang="zh-CN"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rPr>
              <a:t>border-bottom-width</a:t>
            </a:r>
            <a:r>
              <a:rPr lang="en-US" altLang="zh-CN" sz="1700" dirty="0" smtClean="0">
                <a:solidFill>
                  <a:schemeClr val="tx1"/>
                </a:solidFill>
                <a:latin typeface="微软雅黑" panose="020B0503020204020204" pitchFamily="34" charset="-122"/>
                <a:ea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rPr>
              <a:t>设置下边框宽度</a:t>
            </a:r>
            <a:endParaRPr lang="zh-CN"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rPr>
              <a:t>border-left-width</a:t>
            </a:r>
            <a:r>
              <a:rPr lang="en-US" altLang="zh-CN" sz="1700" dirty="0" smtClean="0">
                <a:solidFill>
                  <a:schemeClr val="tx1"/>
                </a:solidFill>
                <a:latin typeface="微软雅黑" panose="020B0503020204020204" pitchFamily="34" charset="-122"/>
                <a:ea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rPr>
              <a:t>设置左边框宽度</a:t>
            </a:r>
            <a:endParaRPr lang="zh-CN"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rPr>
              <a:t>border-right-width</a:t>
            </a:r>
            <a:r>
              <a:rPr lang="en-US" altLang="zh-CN" sz="1700" dirty="0" smtClean="0">
                <a:solidFill>
                  <a:schemeClr val="tx1"/>
                </a:solidFill>
                <a:latin typeface="微软雅黑" panose="020B0503020204020204" pitchFamily="34" charset="-122"/>
                <a:ea typeface="微软雅黑" panose="020B0503020204020204" pitchFamily="34" charset="-122"/>
              </a:rPr>
              <a:t> 		</a:t>
            </a:r>
            <a:r>
              <a:rPr lang="zh-CN" altLang="zh-CN" sz="1700" dirty="0" smtClean="0">
                <a:solidFill>
                  <a:schemeClr val="tx1"/>
                </a:solidFill>
                <a:latin typeface="微软雅黑" panose="020B0503020204020204" pitchFamily="34" charset="-122"/>
                <a:ea typeface="微软雅黑" panose="020B0503020204020204" pitchFamily="34" charset="-122"/>
              </a:rPr>
              <a:t>设置右边框宽度</a:t>
            </a:r>
            <a:endParaRPr lang="zh-CN"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400" dirty="0" smtClean="0">
                <a:solidFill>
                  <a:schemeClr val="tx1"/>
                </a:solidFill>
                <a:latin typeface="微软雅黑" panose="020B0503020204020204" pitchFamily="34" charset="-122"/>
                <a:ea typeface="微软雅黑" panose="020B0503020204020204" pitchFamily="34" charset="-122"/>
              </a:rPr>
              <a:t>			</a:t>
            </a:r>
            <a:endParaRPr lang="en-US" altLang="zh-CN" sz="14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1043608" y="476672"/>
            <a:ext cx="8229600" cy="5614218"/>
          </a:xfrm>
        </p:spPr>
        <p:txBody>
          <a:bodyPr>
            <a:normAutofit/>
          </a:bodyPr>
          <a:lstStyle/>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3.</a:t>
            </a:r>
            <a:r>
              <a:rPr lang="zh-CN" altLang="zh-CN" sz="2000" b="1" dirty="0" smtClean="0">
                <a:solidFill>
                  <a:schemeClr val="tx1"/>
                </a:solidFill>
                <a:latin typeface="微软雅黑" panose="020B0503020204020204" pitchFamily="34" charset="-122"/>
                <a:ea typeface="微软雅黑" panose="020B0503020204020204" pitchFamily="34" charset="-122"/>
              </a:rPr>
              <a:t>边框颜色</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border-color</a:t>
            </a:r>
            <a:r>
              <a:rPr lang="en-US" altLang="zh-CN" sz="1600" dirty="0" smtClean="0">
                <a:solidFill>
                  <a:schemeClr val="tx1"/>
                </a:solidFill>
                <a:latin typeface="微软雅黑" panose="020B0503020204020204" pitchFamily="34" charset="-122"/>
                <a:ea typeface="微软雅黑" panose="020B0503020204020204" pitchFamily="34" charset="-122"/>
              </a:rPr>
              <a:t> : </a:t>
            </a:r>
            <a:r>
              <a:rPr lang="en-US" altLang="zh-CN" sz="1600" i="1" dirty="0" smtClean="0">
                <a:solidFill>
                  <a:schemeClr val="tx1"/>
                </a:solidFill>
                <a:latin typeface="微软雅黑" panose="020B0503020204020204" pitchFamily="34" charset="-122"/>
                <a:ea typeface="微软雅黑" panose="020B0503020204020204" pitchFamily="34" charset="-122"/>
              </a:rPr>
              <a:t>color</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rPr>
              <a:t>div {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lvl="1" indent="-27178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width:300px;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lvl="1" indent="-27178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height:100px;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lvl="1" indent="-27178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a:t>
            </a:r>
            <a:r>
              <a:rPr lang="en-US" altLang="zh-CN" sz="1600" dirty="0" err="1" smtClean="0">
                <a:solidFill>
                  <a:schemeClr val="tx1"/>
                </a:solidFill>
                <a:latin typeface="微软雅黑" panose="020B0503020204020204" pitchFamily="34" charset="-122"/>
                <a:ea typeface="微软雅黑" panose="020B0503020204020204" pitchFamily="34" charset="-122"/>
              </a:rPr>
              <a:t>style:solid</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lvl="1" indent="-27178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border-width:1px;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lvl="1" indent="-27178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border-color:#FF0000;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border-top-color 		</a:t>
            </a:r>
            <a:r>
              <a:rPr lang="zh-CN" altLang="zh-CN" sz="1600" dirty="0" smtClean="0">
                <a:solidFill>
                  <a:schemeClr val="tx1"/>
                </a:solidFill>
                <a:latin typeface="微软雅黑" panose="020B0503020204020204" pitchFamily="34" charset="-122"/>
                <a:ea typeface="微软雅黑" panose="020B0503020204020204" pitchFamily="34" charset="-122"/>
              </a:rPr>
              <a:t>设置上边框颜色</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border-bottom-color 	</a:t>
            </a:r>
            <a:r>
              <a:rPr lang="zh-CN" altLang="zh-CN" sz="1600" dirty="0" smtClean="0">
                <a:solidFill>
                  <a:schemeClr val="tx1"/>
                </a:solidFill>
                <a:latin typeface="微软雅黑" panose="020B0503020204020204" pitchFamily="34" charset="-122"/>
                <a:ea typeface="微软雅黑" panose="020B0503020204020204" pitchFamily="34" charset="-122"/>
              </a:rPr>
              <a:t>设置下边框颜色</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border-left-color 		</a:t>
            </a:r>
            <a:r>
              <a:rPr lang="zh-CN" altLang="zh-CN" sz="1600" dirty="0" smtClean="0">
                <a:solidFill>
                  <a:schemeClr val="tx1"/>
                </a:solidFill>
                <a:latin typeface="微软雅黑" panose="020B0503020204020204" pitchFamily="34" charset="-122"/>
                <a:ea typeface="微软雅黑" panose="020B0503020204020204" pitchFamily="34" charset="-122"/>
              </a:rPr>
              <a:t>设置左边框颜色</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214630">
              <a:lnSpc>
                <a:spcPct val="80000"/>
              </a:lnSpc>
              <a:spcBef>
                <a:spcPts val="225"/>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border-right-color 		</a:t>
            </a:r>
            <a:r>
              <a:rPr lang="zh-CN" altLang="zh-CN" sz="1600" dirty="0" smtClean="0">
                <a:solidFill>
                  <a:schemeClr val="tx1"/>
                </a:solidFill>
                <a:latin typeface="微软雅黑" panose="020B0503020204020204" pitchFamily="34" charset="-122"/>
                <a:ea typeface="微软雅黑" panose="020B0503020204020204" pitchFamily="34" charset="-122"/>
              </a:rPr>
              <a:t>设置右边框颜色</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1043608" y="548680"/>
            <a:ext cx="7488832" cy="5832648"/>
          </a:xfrm>
        </p:spPr>
        <p:txBody>
          <a:bodyPr/>
          <a:lstStyle/>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4.</a:t>
            </a:r>
            <a:r>
              <a:rPr lang="zh-CN" altLang="zh-CN" sz="2000" b="1" dirty="0" smtClean="0">
                <a:solidFill>
                  <a:schemeClr val="tx1"/>
                </a:solidFill>
                <a:latin typeface="微软雅黑" panose="020B0503020204020204" pitchFamily="34" charset="-122"/>
                <a:ea typeface="微软雅黑" panose="020B0503020204020204" pitchFamily="34" charset="-122"/>
              </a:rPr>
              <a:t>边框样式缩写</a:t>
            </a:r>
            <a:endParaRPr lang="zh-CN"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YaHei Consolas" charset="0"/>
              <a:ea typeface="YaHei Consolas" charset="0"/>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border : </a:t>
            </a:r>
            <a:r>
              <a:rPr lang="en-US" altLang="zh-CN" sz="1600" dirty="0" smtClean="0">
                <a:solidFill>
                  <a:schemeClr val="tx1"/>
                </a:solidFill>
                <a:latin typeface="微软雅黑" panose="020B0503020204020204" pitchFamily="34" charset="-122"/>
                <a:ea typeface="微软雅黑" panose="020B0503020204020204" pitchFamily="34" charset="-122"/>
              </a:rPr>
              <a:t>border-width || border-style || border-color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width:300px;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height:100px;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rPr>
              <a:t>border-style:solid</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border-width:1px;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border-color:#FF0000;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缩写后：</a:t>
            </a:r>
            <a:endParaRPr lang="zh-CN" altLang="en-US"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div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width:300px;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height:100px; </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border:1px solid #FF0000;</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body" idx="4294967295"/>
          </p:nvPr>
        </p:nvSpPr>
        <p:spPr bwMode="auto">
          <a:xfrm>
            <a:off x="899592" y="260648"/>
            <a:ext cx="7992888" cy="65973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pPr eaLnBrk="1" hangingPunct="1">
              <a:lnSpc>
                <a:spcPct val="150000"/>
              </a:lnSpc>
              <a:buFontTx/>
              <a:buNone/>
            </a:pPr>
            <a:r>
              <a:rPr lang="en-US"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圆角效果 </a:t>
            </a:r>
            <a:endParaRPr lang="en-US"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None/>
            </a:pPr>
            <a:r>
              <a:rPr lang="en-US" altLang="zh-CN" sz="19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border-radius :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&lt;length&gt;</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2"/>
              </a:rPr>
              <a:t>&lt;percentage&gt;</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]{1,4} [ / [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&lt;length&gt;</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2"/>
              </a:rPr>
              <a:t>&lt;percentage&gt;</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]{1,4} ]?</a:t>
            </a:r>
            <a:endParaRPr lang="zh-CN" altLang="en-US" sz="19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向元素添加圆角边框。</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zh-CN" altLang="en-US" sz="19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例子：</a:t>
            </a:r>
            <a:endParaRPr lang="en-US" altLang="zh-CN" sz="19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所有角都使用半径为</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10px</a:t>
            </a: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的圆角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border-radius:10px;}  </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四个半径值分别是左上角、右上角、右下角和左下角，顺时针 *</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border-radius: 5px 4px 3px 2px; }</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Tx/>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也可以分别设置每个角的垂直半径和水平半径</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用斜杠隔开，第一个参数表示左上角开始顺时针的水平半径，第二个参数表示左上角开始顺时针的垂直半径</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border-radius: 10px 20px 30px 40px  /  5px 10px 15px 20px; }</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圆</a:t>
            </a: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Tx/>
              <a:buNone/>
            </a:pPr>
            <a:r>
              <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border-radius:50% }</a:t>
            </a:r>
            <a:endParaRPr lang="en-US" altLang="zh-CN" sz="19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body" idx="4294967295"/>
          </p:nvPr>
        </p:nvSpPr>
        <p:spPr bwMode="auto">
          <a:xfrm>
            <a:off x="901286" y="332656"/>
            <a:ext cx="8229600" cy="5256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buNone/>
            </a:pPr>
            <a:r>
              <a:rPr lang="en-US" altLang="zh-CN" sz="2000" b="1" dirty="0" smtClean="0">
                <a:solidFill>
                  <a:srgbClr val="FF0000"/>
                </a:solidFill>
                <a:latin typeface="微软雅黑" panose="020B0503020204020204" pitchFamily="34" charset="-122"/>
                <a:ea typeface="微软雅黑" panose="020B0503020204020204" pitchFamily="34" charset="-122"/>
              </a:rPr>
              <a:t>6.</a:t>
            </a:r>
            <a:r>
              <a:rPr lang="zh-CN" altLang="en-US" sz="2000" b="1" dirty="0" smtClean="0">
                <a:solidFill>
                  <a:srgbClr val="FF0000"/>
                </a:solidFill>
                <a:latin typeface="微软雅黑" panose="020B0503020204020204" pitchFamily="34" charset="-122"/>
                <a:ea typeface="微软雅黑" panose="020B0503020204020204" pitchFamily="34" charset="-122"/>
              </a:rPr>
              <a:t>边框图片</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课外扩展</a:t>
            </a:r>
            <a:r>
              <a:rPr lang="en-US" altLang="zh-CN" sz="2000" b="1" dirty="0">
                <a:solidFill>
                  <a:srgbClr val="FF0000"/>
                </a:solidFill>
                <a:latin typeface="微软雅黑" panose="020B0503020204020204" pitchFamily="34" charset="-122"/>
                <a:ea typeface="微软雅黑" panose="020B0503020204020204" pitchFamily="34" charset="-122"/>
              </a:rPr>
              <a:t>)</a:t>
            </a:r>
            <a:endParaRPr lang="en-US" altLang="zh-CN" sz="2000" b="1" dirty="0">
              <a:solidFill>
                <a:srgbClr val="FF0000"/>
              </a:solidFill>
              <a:latin typeface="微软雅黑" panose="020B0503020204020204" pitchFamily="34" charset="-122"/>
              <a:ea typeface="微软雅黑" panose="020B0503020204020204" pitchFamily="34" charset="-122"/>
            </a:endParaRPr>
          </a:p>
          <a:p>
            <a:pPr>
              <a:buNone/>
            </a:pPr>
            <a:r>
              <a:rPr lang="en-US" altLang="zh-CN" sz="1600" b="1" dirty="0" smtClean="0">
                <a:solidFill>
                  <a:schemeClr val="tx1"/>
                </a:solidFill>
                <a:latin typeface="微软雅黑" panose="020B0503020204020204" pitchFamily="34" charset="-122"/>
                <a:ea typeface="微软雅黑" panose="020B0503020204020204" pitchFamily="34" charset="-122"/>
              </a:rPr>
              <a:t>border-image</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rPr>
              <a:t>&lt;' </a:t>
            </a:r>
            <a:r>
              <a:rPr lang="en-US" altLang="zh-CN" sz="1600" dirty="0" smtClean="0">
                <a:solidFill>
                  <a:schemeClr val="tx1"/>
                </a:solidFill>
                <a:latin typeface="微软雅黑" panose="020B0503020204020204" pitchFamily="34" charset="-122"/>
                <a:ea typeface="微软雅黑" panose="020B0503020204020204" pitchFamily="34" charset="-122"/>
                <a:hlinkClick r:id="rId1"/>
              </a:rPr>
              <a:t>border-image-source</a:t>
            </a:r>
            <a:r>
              <a:rPr lang="en-US" altLang="zh-CN" sz="1600" dirty="0" smtClean="0">
                <a:solidFill>
                  <a:schemeClr val="tx1"/>
                </a:solidFill>
                <a:latin typeface="微软雅黑" panose="020B0503020204020204" pitchFamily="34" charset="-122"/>
                <a:ea typeface="微软雅黑" panose="020B0503020204020204" pitchFamily="34" charset="-122"/>
              </a:rPr>
              <a:t> '&gt; || &lt;' </a:t>
            </a:r>
            <a:r>
              <a:rPr lang="en-US" altLang="zh-CN" sz="1600" dirty="0" smtClean="0">
                <a:solidFill>
                  <a:schemeClr val="tx1"/>
                </a:solidFill>
                <a:latin typeface="微软雅黑" panose="020B0503020204020204" pitchFamily="34" charset="-122"/>
                <a:ea typeface="微软雅黑" panose="020B0503020204020204" pitchFamily="34" charset="-122"/>
                <a:hlinkClick r:id="rId2"/>
              </a:rPr>
              <a:t>border-image-slice</a:t>
            </a:r>
            <a:r>
              <a:rPr lang="en-US" altLang="zh-CN" sz="1600" dirty="0" smtClean="0">
                <a:solidFill>
                  <a:schemeClr val="tx1"/>
                </a:solidFill>
                <a:latin typeface="微软雅黑" panose="020B0503020204020204" pitchFamily="34" charset="-122"/>
                <a:ea typeface="微软雅黑" panose="020B0503020204020204" pitchFamily="34" charset="-122"/>
              </a:rPr>
              <a:t> '&gt; [ / &lt;' </a:t>
            </a:r>
            <a:r>
              <a:rPr lang="en-US" altLang="zh-CN" sz="1600" dirty="0" smtClean="0">
                <a:solidFill>
                  <a:schemeClr val="tx1"/>
                </a:solidFill>
                <a:latin typeface="微软雅黑" panose="020B0503020204020204" pitchFamily="34" charset="-122"/>
                <a:ea typeface="微软雅黑" panose="020B0503020204020204" pitchFamily="34" charset="-122"/>
                <a:hlinkClick r:id="rId3"/>
              </a:rPr>
              <a:t>border-image-width</a:t>
            </a:r>
            <a:r>
              <a:rPr lang="en-US" altLang="zh-CN" sz="1600" dirty="0" smtClean="0">
                <a:solidFill>
                  <a:schemeClr val="tx1"/>
                </a:solidFill>
                <a:latin typeface="微软雅黑" panose="020B0503020204020204" pitchFamily="34" charset="-122"/>
                <a:ea typeface="微软雅黑" panose="020B0503020204020204" pitchFamily="34" charset="-122"/>
              </a:rPr>
              <a:t> '&gt; | / &lt;' </a:t>
            </a:r>
            <a:r>
              <a:rPr lang="en-US" altLang="zh-CN" sz="1600" dirty="0" smtClean="0">
                <a:solidFill>
                  <a:schemeClr val="tx1"/>
                </a:solidFill>
                <a:latin typeface="微软雅黑" panose="020B0503020204020204" pitchFamily="34" charset="-122"/>
                <a:ea typeface="微软雅黑" panose="020B0503020204020204" pitchFamily="34" charset="-122"/>
                <a:hlinkClick r:id="rId3"/>
              </a:rPr>
              <a:t>border-image-width</a:t>
            </a:r>
            <a:r>
              <a:rPr lang="en-US" altLang="zh-CN" sz="1600" dirty="0" smtClean="0">
                <a:solidFill>
                  <a:schemeClr val="tx1"/>
                </a:solidFill>
                <a:latin typeface="微软雅黑" panose="020B0503020204020204" pitchFamily="34" charset="-122"/>
                <a:ea typeface="微软雅黑" panose="020B0503020204020204" pitchFamily="34" charset="-122"/>
              </a:rPr>
              <a:t> '&gt;? / &lt;' </a:t>
            </a:r>
            <a:r>
              <a:rPr lang="en-US" altLang="zh-CN" sz="1600" dirty="0" smtClean="0">
                <a:solidFill>
                  <a:schemeClr val="tx1"/>
                </a:solidFill>
                <a:latin typeface="微软雅黑" panose="020B0503020204020204" pitchFamily="34" charset="-122"/>
                <a:ea typeface="微软雅黑" panose="020B0503020204020204" pitchFamily="34" charset="-122"/>
                <a:hlinkClick r:id="rId4"/>
              </a:rPr>
              <a:t>border-image-outset</a:t>
            </a:r>
            <a:r>
              <a:rPr lang="en-US" altLang="zh-CN" sz="1600" dirty="0" smtClean="0">
                <a:solidFill>
                  <a:schemeClr val="tx1"/>
                </a:solidFill>
                <a:latin typeface="微软雅黑" panose="020B0503020204020204" pitchFamily="34" charset="-122"/>
                <a:ea typeface="微软雅黑" panose="020B0503020204020204" pitchFamily="34" charset="-122"/>
              </a:rPr>
              <a:t> '&gt; ]? || &lt;' </a:t>
            </a:r>
            <a:r>
              <a:rPr lang="en-US" altLang="zh-CN" sz="1600" dirty="0" smtClean="0">
                <a:solidFill>
                  <a:schemeClr val="tx1"/>
                </a:solidFill>
                <a:latin typeface="微软雅黑" panose="020B0503020204020204" pitchFamily="34" charset="-122"/>
                <a:ea typeface="微软雅黑" panose="020B0503020204020204" pitchFamily="34" charset="-122"/>
                <a:hlinkClick r:id="rId5"/>
              </a:rPr>
              <a:t>border-image-repeat</a:t>
            </a:r>
            <a:r>
              <a:rPr lang="en-US" altLang="zh-CN" sz="1600" dirty="0" smtClean="0">
                <a:solidFill>
                  <a:schemeClr val="tx1"/>
                </a:solidFill>
                <a:latin typeface="微软雅黑" panose="020B0503020204020204" pitchFamily="34" charset="-122"/>
                <a:ea typeface="微软雅黑" panose="020B0503020204020204" pitchFamily="34" charset="-122"/>
              </a:rPr>
              <a:t>'&gt;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r>
              <a:rPr lang="zh-CN" altLang="en-US" sz="1600" b="1" dirty="0" smtClean="0">
                <a:solidFill>
                  <a:schemeClr val="tx1"/>
                </a:solidFill>
                <a:latin typeface="微软雅黑" panose="020B0503020204020204" pitchFamily="34" charset="-122"/>
                <a:ea typeface="微软雅黑" panose="020B0503020204020204" pitchFamily="34" charset="-122"/>
              </a:rPr>
              <a:t>边框样式使用图像来填充。</a:t>
            </a:r>
            <a:endParaRPr lang="en-US" altLang="zh-CN" sz="1600" b="1"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b="1"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b="1" dirty="0" smtClean="0">
                <a:solidFill>
                  <a:srgbClr val="FF0000"/>
                </a:solidFill>
                <a:latin typeface="微软雅黑" panose="020B0503020204020204" pitchFamily="34" charset="-122"/>
                <a:ea typeface="微软雅黑" panose="020B0503020204020204" pitchFamily="34" charset="-122"/>
              </a:rPr>
              <a:t>注意：</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rPr>
              <a:t>border-image-slice </a:t>
            </a:r>
            <a:r>
              <a:rPr lang="zh-CN" altLang="en-US" sz="1600" dirty="0" smtClean="0">
                <a:solidFill>
                  <a:schemeClr val="tx1"/>
                </a:solidFill>
                <a:latin typeface="微软雅黑" panose="020B0503020204020204" pitchFamily="34" charset="-122"/>
                <a:ea typeface="微软雅黑" panose="020B0503020204020204" pitchFamily="34" charset="-122"/>
              </a:rPr>
              <a:t>： 是一个数值或百分比，不需要带单位（特指</a:t>
            </a:r>
            <a:r>
              <a:rPr lang="en-US" altLang="zh-CN" sz="1600" dirty="0" err="1" smtClean="0">
                <a:solidFill>
                  <a:schemeClr val="tx1"/>
                </a:solidFill>
                <a:latin typeface="微软雅黑" panose="020B0503020204020204" pitchFamily="34" charset="-122"/>
                <a:ea typeface="微软雅黑" panose="020B0503020204020204" pitchFamily="34" charset="-122"/>
              </a:rPr>
              <a:t>px</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设置了</a:t>
            </a:r>
            <a:r>
              <a:rPr lang="en-US" altLang="zh-CN" sz="1600" dirty="0" smtClean="0">
                <a:solidFill>
                  <a:schemeClr val="tx1"/>
                </a:solidFill>
                <a:latin typeface="微软雅黑" panose="020B0503020204020204" pitchFamily="34" charset="-122"/>
                <a:ea typeface="微软雅黑" panose="020B0503020204020204" pitchFamily="34" charset="-122"/>
              </a:rPr>
              <a:t>border-image</a:t>
            </a:r>
            <a:r>
              <a:rPr lang="zh-CN" altLang="en-US" sz="1600" dirty="0" smtClean="0">
                <a:solidFill>
                  <a:schemeClr val="tx1"/>
                </a:solidFill>
                <a:latin typeface="微软雅黑" panose="020B0503020204020204" pitchFamily="34" charset="-122"/>
                <a:ea typeface="微软雅黑" panose="020B0503020204020204" pitchFamily="34" charset="-122"/>
              </a:rPr>
              <a:t>之后，</a:t>
            </a:r>
            <a:r>
              <a:rPr lang="en-US" altLang="zh-CN" sz="1600" dirty="0" smtClean="0">
                <a:solidFill>
                  <a:schemeClr val="tx1"/>
                </a:solidFill>
                <a:latin typeface="微软雅黑" panose="020B0503020204020204" pitchFamily="34" charset="-122"/>
                <a:ea typeface="微软雅黑" panose="020B0503020204020204" pitchFamily="34" charset="-122"/>
              </a:rPr>
              <a:t>border-style</a:t>
            </a:r>
            <a:r>
              <a:rPr lang="zh-CN" altLang="en-US" sz="1600" dirty="0" smtClean="0">
                <a:solidFill>
                  <a:schemeClr val="tx1"/>
                </a:solidFill>
                <a:latin typeface="微软雅黑" panose="020B0503020204020204" pitchFamily="34" charset="-122"/>
                <a:ea typeface="微软雅黑" panose="020B0503020204020204" pitchFamily="34" charset="-122"/>
              </a:rPr>
              <a:t>则不显示</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rPr>
              <a:t>例子：</a:t>
            </a:r>
            <a:endParaRPr lang="en-US" altLang="zh-CN" sz="1600" b="1" dirty="0" smtClean="0">
              <a:solidFill>
                <a:srgbClr val="92D050"/>
              </a:solidFill>
              <a:latin typeface="微软雅黑" panose="020B0503020204020204" pitchFamily="34" charset="-122"/>
              <a:ea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rPr>
              <a:t>.test { border: 10px solid gray; border-image: </a:t>
            </a:r>
            <a:r>
              <a:rPr lang="en-US" altLang="zh-CN" sz="1600" dirty="0" err="1" smtClean="0">
                <a:solidFill>
                  <a:schemeClr val="tx1"/>
                </a:solidFill>
                <a:latin typeface="微软雅黑" panose="020B0503020204020204" pitchFamily="34" charset="-122"/>
                <a:ea typeface="微软雅黑" panose="020B0503020204020204" pitchFamily="34" charset="-122"/>
              </a:rPr>
              <a:t>url</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rPr>
              <a:t>test.png</a:t>
            </a:r>
            <a:r>
              <a:rPr lang="en-US" altLang="zh-CN" sz="1600" dirty="0" smtClean="0">
                <a:solidFill>
                  <a:schemeClr val="tx1"/>
                </a:solidFill>
                <a:latin typeface="微软雅黑" panose="020B0503020204020204" pitchFamily="34" charset="-122"/>
                <a:ea typeface="微软雅黑" panose="020B0503020204020204" pitchFamily="34" charset="-122"/>
              </a:rPr>
              <a:t>) 10/10px;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	</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4294967295"/>
          </p:nvPr>
        </p:nvSpPr>
        <p:spPr bwMode="auto">
          <a:xfrm>
            <a:off x="719386" y="332656"/>
            <a:ext cx="8424614" cy="61928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nSpc>
                <a:spcPct val="150000"/>
              </a:lnSpc>
              <a:buNone/>
            </a:pPr>
            <a:r>
              <a:rPr lang="en-US" altLang="zh-CN" sz="2000" b="1" dirty="0" smtClean="0">
                <a:solidFill>
                  <a:schemeClr val="tx1"/>
                </a:solidFill>
                <a:latin typeface="微软雅黑" panose="020B0503020204020204" pitchFamily="34" charset="-122"/>
                <a:ea typeface="微软雅黑" panose="020B0503020204020204" pitchFamily="34" charset="-122"/>
              </a:rPr>
              <a:t>7.</a:t>
            </a:r>
            <a:r>
              <a:rPr lang="zh-CN" altLang="en-US" sz="2000" b="1" dirty="0" smtClean="0">
                <a:solidFill>
                  <a:schemeClr val="tx1"/>
                </a:solidFill>
                <a:latin typeface="微软雅黑" panose="020B0503020204020204" pitchFamily="34" charset="-122"/>
                <a:ea typeface="微软雅黑" panose="020B0503020204020204" pitchFamily="34" charset="-122"/>
              </a:rPr>
              <a:t>盒子阴影</a:t>
            </a:r>
            <a:r>
              <a:rPr lang="en-US" altLang="zh-CN" sz="2000" b="1" dirty="0">
                <a:solidFill>
                  <a:schemeClr val="tx1"/>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微软雅黑" panose="020B0503020204020204" pitchFamily="34" charset="-122"/>
                <a:ea typeface="微软雅黑" panose="020B0503020204020204" pitchFamily="34" charset="-122"/>
              </a:rPr>
              <a:t>课外扩展</a:t>
            </a:r>
            <a:r>
              <a:rPr lang="en-US" altLang="zh-CN" sz="2000" b="1"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a:p>
            <a:pPr>
              <a:lnSpc>
                <a:spcPct val="150000"/>
              </a:lnSpc>
              <a:buNone/>
            </a:pPr>
            <a:r>
              <a:rPr lang="en-US" altLang="zh-CN" sz="1600" b="1" dirty="0" smtClean="0">
                <a:solidFill>
                  <a:schemeClr val="tx1"/>
                </a:solidFill>
                <a:latin typeface="微软雅黑" panose="020B0503020204020204" pitchFamily="34" charset="-122"/>
                <a:ea typeface="微软雅黑" panose="020B0503020204020204" pitchFamily="34" charset="-122"/>
              </a:rPr>
              <a:t>box-shadow</a:t>
            </a:r>
            <a:r>
              <a:rPr lang="en-US" altLang="zh-CN" sz="1600" dirty="0" smtClean="0">
                <a:solidFill>
                  <a:schemeClr val="tx1"/>
                </a:solidFill>
                <a:latin typeface="微软雅黑" panose="020B0503020204020204" pitchFamily="34" charset="-122"/>
                <a:ea typeface="微软雅黑" panose="020B0503020204020204" pitchFamily="34" charset="-122"/>
              </a:rPr>
              <a:t> :none | </a:t>
            </a:r>
            <a:r>
              <a:rPr lang="en-US" altLang="zh-CN" sz="1600" dirty="0" smtClean="0">
                <a:solidFill>
                  <a:schemeClr val="tx1"/>
                </a:solidFill>
                <a:latin typeface="微软雅黑" panose="020B0503020204020204" pitchFamily="34" charset="-122"/>
                <a:ea typeface="微软雅黑" panose="020B0503020204020204" pitchFamily="34" charset="-122"/>
                <a:hlinkClick r:id="rId1"/>
              </a:rPr>
              <a:t>&lt;shadow&gt;</a:t>
            </a:r>
            <a:r>
              <a:rPr lang="en-US" altLang="zh-CN" sz="1600" dirty="0" smtClean="0">
                <a:solidFill>
                  <a:schemeClr val="tx1"/>
                </a:solidFill>
                <a:latin typeface="微软雅黑" panose="020B0503020204020204" pitchFamily="34" charset="-122"/>
                <a:ea typeface="微软雅黑" panose="020B0503020204020204" pitchFamily="34" charset="-122"/>
              </a:rPr>
              <a:t> [ , </a:t>
            </a:r>
            <a:r>
              <a:rPr lang="en-US" altLang="zh-CN" sz="1600" dirty="0" smtClean="0">
                <a:solidFill>
                  <a:schemeClr val="tx1"/>
                </a:solidFill>
                <a:latin typeface="微软雅黑" panose="020B0503020204020204" pitchFamily="34" charset="-122"/>
                <a:ea typeface="微软雅黑" panose="020B0503020204020204" pitchFamily="34" charset="-122"/>
                <a:hlinkClick r:id="rId1"/>
              </a:rPr>
              <a:t>&lt;shadow&gt;</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nSpc>
                <a:spcPct val="150000"/>
              </a:lnSpc>
              <a:buNone/>
            </a:pPr>
            <a:r>
              <a:rPr lang="en-US" altLang="zh-CN" sz="1600" b="1" dirty="0" smtClean="0">
                <a:solidFill>
                  <a:schemeClr val="tx1"/>
                </a:solidFill>
              </a:rPr>
              <a:t>&lt;shadow&gt;</a:t>
            </a:r>
            <a:r>
              <a:rPr lang="en-US" altLang="zh-CN" sz="1600" dirty="0" smtClean="0">
                <a:solidFill>
                  <a:schemeClr val="tx1"/>
                </a:solidFill>
              </a:rPr>
              <a:t> = inset? &amp;&amp; </a:t>
            </a:r>
            <a:r>
              <a:rPr lang="en-US" altLang="zh-CN" sz="1600" dirty="0" smtClean="0">
                <a:solidFill>
                  <a:schemeClr val="tx1"/>
                </a:solidFill>
                <a:hlinkClick r:id="rId2"/>
              </a:rPr>
              <a:t>&lt;length&gt;</a:t>
            </a:r>
            <a:r>
              <a:rPr lang="en-US" altLang="zh-CN" sz="1600" dirty="0" smtClean="0">
                <a:solidFill>
                  <a:schemeClr val="tx1"/>
                </a:solidFill>
              </a:rPr>
              <a:t>{2,4} &amp;&amp; </a:t>
            </a:r>
            <a:r>
              <a:rPr lang="en-US" altLang="zh-CN" sz="1600" dirty="0" smtClean="0">
                <a:solidFill>
                  <a:schemeClr val="tx1"/>
                </a:solidFill>
                <a:hlinkClick r:id="rId3"/>
              </a:rPr>
              <a:t>&lt;color&gt;</a:t>
            </a:r>
            <a:r>
              <a:rPr lang="en-US" altLang="zh-CN" sz="1600" dirty="0" smtClean="0">
                <a:solidFill>
                  <a:schemeClr val="tx1"/>
                </a:solidFill>
              </a:rPr>
              <a:t>?</a:t>
            </a:r>
            <a:endParaRPr lang="zh-CN" altLang="en-US" sz="1600" b="1"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r>
              <a:rPr lang="en-US" altLang="zh-CN" sz="1600" dirty="0" smtClean="0">
                <a:solidFill>
                  <a:schemeClr val="tx1"/>
                </a:solidFill>
                <a:latin typeface="微软雅黑" panose="020B0503020204020204" pitchFamily="34" charset="-122"/>
                <a:ea typeface="微软雅黑" panose="020B0503020204020204" pitchFamily="34" charset="-122"/>
              </a:rPr>
              <a:t>box-shadow</a:t>
            </a:r>
            <a:r>
              <a:rPr lang="zh-CN" altLang="en-US" sz="1600" dirty="0" smtClean="0">
                <a:solidFill>
                  <a:schemeClr val="tx1"/>
                </a:solidFill>
                <a:latin typeface="微软雅黑" panose="020B0503020204020204" pitchFamily="34" charset="-122"/>
                <a:ea typeface="微软雅黑" panose="020B0503020204020204" pitchFamily="34" charset="-122"/>
              </a:rPr>
              <a:t>是向盒子添加阴影。支持添加一个或者多个。</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rPr>
              <a:t>使用方法：</a:t>
            </a:r>
            <a:endParaRPr lang="zh-CN" altLang="en-US" sz="1600" b="1" dirty="0" smtClean="0">
              <a:solidFill>
                <a:srgbClr val="92D050"/>
              </a:solidFill>
              <a:latin typeface="微软雅黑" panose="020B0503020204020204" pitchFamily="34" charset="-122"/>
              <a:ea typeface="微软雅黑" panose="020B0503020204020204" pitchFamily="34" charset="-122"/>
            </a:endParaRPr>
          </a:p>
          <a:p>
            <a:pPr>
              <a:buNone/>
            </a:pPr>
            <a:r>
              <a:rPr lang="en-US" altLang="zh-CN" sz="1600" dirty="0" smtClean="0">
                <a:solidFill>
                  <a:schemeClr val="tx1"/>
                </a:solidFill>
                <a:latin typeface="微软雅黑" panose="020B0503020204020204" pitchFamily="34" charset="-122"/>
                <a:ea typeface="微软雅黑" panose="020B0503020204020204" pitchFamily="34" charset="-122"/>
              </a:rPr>
              <a:t>box-shadow: X</a:t>
            </a:r>
            <a:r>
              <a:rPr lang="zh-CN" altLang="en-US" sz="1600" dirty="0" smtClean="0">
                <a:solidFill>
                  <a:schemeClr val="tx1"/>
                </a:solidFill>
                <a:latin typeface="微软雅黑" panose="020B0503020204020204" pitchFamily="34" charset="-122"/>
                <a:ea typeface="微软雅黑" panose="020B0503020204020204" pitchFamily="34" charset="-122"/>
              </a:rPr>
              <a:t>轴偏移量 </a:t>
            </a:r>
            <a:r>
              <a:rPr lang="en-US" altLang="zh-CN" sz="1600" dirty="0" smtClean="0">
                <a:solidFill>
                  <a:schemeClr val="tx1"/>
                </a:solidFill>
                <a:latin typeface="微软雅黑" panose="020B0503020204020204" pitchFamily="34" charset="-122"/>
                <a:ea typeface="微软雅黑" panose="020B0503020204020204" pitchFamily="34" charset="-122"/>
              </a:rPr>
              <a:t>Y</a:t>
            </a:r>
            <a:r>
              <a:rPr lang="zh-CN" altLang="en-US" sz="1600" dirty="0" smtClean="0">
                <a:solidFill>
                  <a:schemeClr val="tx1"/>
                </a:solidFill>
                <a:latin typeface="微软雅黑" panose="020B0503020204020204" pitchFamily="34" charset="-122"/>
                <a:ea typeface="微软雅黑" panose="020B0503020204020204" pitchFamily="34" charset="-122"/>
              </a:rPr>
              <a:t>轴偏移量 </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阴影模糊半径</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阴影扩展半径</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阴影颜色</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投影方式</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r>
              <a:rPr lang="zh-CN" altLang="en-US" sz="1600" b="1" dirty="0" smtClean="0">
                <a:solidFill>
                  <a:srgbClr val="92D050"/>
                </a:solidFill>
                <a:latin typeface="微软雅黑" panose="020B0503020204020204" pitchFamily="34" charset="-122"/>
                <a:ea typeface="微软雅黑" panose="020B0503020204020204" pitchFamily="34" charset="-122"/>
              </a:rPr>
              <a:t>例：</a:t>
            </a:r>
            <a:endParaRPr lang="en-US" altLang="zh-CN" sz="1600" b="1" dirty="0" smtClean="0">
              <a:solidFill>
                <a:srgbClr val="92D050"/>
              </a:solidFill>
              <a:latin typeface="微软雅黑" panose="020B0503020204020204" pitchFamily="34" charset="-122"/>
              <a:ea typeface="微软雅黑" panose="020B0503020204020204" pitchFamily="34" charset="-122"/>
            </a:endParaRPr>
          </a:p>
          <a:p>
            <a:pPr>
              <a:buNone/>
            </a:pPr>
            <a:r>
              <a:rPr lang="en-US" altLang="zh-CN" sz="1600" dirty="0" smtClean="0">
                <a:solidFill>
                  <a:schemeClr val="tx1"/>
                </a:solidFill>
                <a:latin typeface="微软雅黑" panose="020B0503020204020204" pitchFamily="34" charset="-122"/>
                <a:ea typeface="微软雅黑" panose="020B0503020204020204" pitchFamily="34" charset="-122"/>
              </a:rPr>
              <a:t>.outset { box-shadow: 5px </a:t>
            </a:r>
            <a:r>
              <a:rPr lang="en-US" altLang="zh-CN" sz="1600" dirty="0" err="1" smtClean="0">
                <a:solidFill>
                  <a:schemeClr val="tx1"/>
                </a:solidFill>
                <a:latin typeface="微软雅黑" panose="020B0503020204020204" pitchFamily="34" charset="-122"/>
                <a:ea typeface="微软雅黑" panose="020B0503020204020204" pitchFamily="34" charset="-122"/>
              </a:rPr>
              <a:t>5px</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rPr>
              <a:t>rgba</a:t>
            </a:r>
            <a:r>
              <a:rPr lang="en-US" altLang="zh-CN" sz="1600" dirty="0" smtClean="0">
                <a:solidFill>
                  <a:schemeClr val="tx1"/>
                </a:solidFill>
                <a:latin typeface="微软雅黑" panose="020B0503020204020204" pitchFamily="34" charset="-122"/>
                <a:ea typeface="微软雅黑" panose="020B0503020204020204" pitchFamily="34" charset="-122"/>
              </a:rPr>
              <a:t>(0, 0, 0, .6); }  	          /*</a:t>
            </a:r>
            <a:r>
              <a:rPr lang="zh-CN" altLang="en-US" sz="1600" dirty="0" smtClean="0">
                <a:solidFill>
                  <a:schemeClr val="tx1"/>
                </a:solidFill>
                <a:latin typeface="微软雅黑" panose="020B0503020204020204" pitchFamily="34" charset="-122"/>
                <a:ea typeface="微软雅黑" panose="020B0503020204020204" pitchFamily="34" charset="-122"/>
              </a:rPr>
              <a:t>外阴影常规效果</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r>
              <a:rPr lang="en-US" altLang="zh-CN" sz="1600" dirty="0" smtClean="0">
                <a:solidFill>
                  <a:schemeClr val="tx1"/>
                </a:solidFill>
                <a:latin typeface="微软雅黑" panose="020B0503020204020204" pitchFamily="34" charset="-122"/>
                <a:ea typeface="微软雅黑" panose="020B0503020204020204" pitchFamily="34" charset="-122"/>
              </a:rPr>
              <a:t>.outset-blur{ box-shadow: 5px 5px 5px 10px </a:t>
            </a:r>
            <a:r>
              <a:rPr lang="en-US" altLang="zh-CN" sz="1600" dirty="0" err="1" smtClean="0">
                <a:solidFill>
                  <a:schemeClr val="tx1"/>
                </a:solidFill>
                <a:latin typeface="微软雅黑" panose="020B0503020204020204" pitchFamily="34" charset="-122"/>
                <a:ea typeface="微软雅黑" panose="020B0503020204020204" pitchFamily="34" charset="-122"/>
              </a:rPr>
              <a:t>rgba</a:t>
            </a:r>
            <a:r>
              <a:rPr lang="en-US" altLang="zh-CN" sz="1600" dirty="0" smtClean="0">
                <a:solidFill>
                  <a:schemeClr val="tx1"/>
                </a:solidFill>
                <a:latin typeface="微软雅黑" panose="020B0503020204020204" pitchFamily="34" charset="-122"/>
                <a:ea typeface="微软雅黑" panose="020B0503020204020204" pitchFamily="34" charset="-122"/>
              </a:rPr>
              <a:t>(0, 0, 0, .6); }/*</a:t>
            </a:r>
            <a:r>
              <a:rPr lang="zh-CN" altLang="en-US" sz="1600" dirty="0" smtClean="0">
                <a:solidFill>
                  <a:schemeClr val="tx1"/>
                </a:solidFill>
                <a:latin typeface="微软雅黑" panose="020B0503020204020204" pitchFamily="34" charset="-122"/>
                <a:ea typeface="微软雅黑" panose="020B0503020204020204" pitchFamily="34" charset="-122"/>
              </a:rPr>
              <a:t>外阴影模糊外延效果</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None/>
            </a:pPr>
            <a:r>
              <a:rPr lang="en-US" altLang="zh-CN" sz="1600" dirty="0" smtClean="0">
                <a:solidFill>
                  <a:schemeClr val="tx1"/>
                </a:solidFill>
                <a:latin typeface="微软雅黑" panose="020B0503020204020204" pitchFamily="34" charset="-122"/>
                <a:ea typeface="微软雅黑" panose="020B0503020204020204" pitchFamily="34" charset="-122"/>
              </a:rPr>
              <a:t>. inset { box-shadow: 2px </a:t>
            </a:r>
            <a:r>
              <a:rPr lang="en-US" altLang="zh-CN" sz="1600" dirty="0" err="1" smtClean="0">
                <a:solidFill>
                  <a:schemeClr val="tx1"/>
                </a:solidFill>
                <a:latin typeface="微软雅黑" panose="020B0503020204020204" pitchFamily="34" charset="-122"/>
                <a:ea typeface="微软雅黑" panose="020B0503020204020204" pitchFamily="34" charset="-122"/>
              </a:rPr>
              <a:t>2px</a:t>
            </a:r>
            <a:r>
              <a:rPr lang="en-US" altLang="zh-CN" sz="1600" dirty="0" smtClean="0">
                <a:solidFill>
                  <a:schemeClr val="tx1"/>
                </a:solidFill>
                <a:latin typeface="微软雅黑" panose="020B0503020204020204" pitchFamily="34" charset="-122"/>
                <a:ea typeface="微软雅黑" panose="020B0503020204020204" pitchFamily="34" charset="-122"/>
              </a:rPr>
              <a:t> 5px 1px </a:t>
            </a:r>
            <a:r>
              <a:rPr lang="en-US" altLang="zh-CN" sz="1600" dirty="0" err="1" smtClean="0">
                <a:solidFill>
                  <a:schemeClr val="tx1"/>
                </a:solidFill>
                <a:latin typeface="微软雅黑" panose="020B0503020204020204" pitchFamily="34" charset="-122"/>
                <a:ea typeface="微软雅黑" panose="020B0503020204020204" pitchFamily="34" charset="-122"/>
              </a:rPr>
              <a:t>rgba</a:t>
            </a:r>
            <a:r>
              <a:rPr lang="en-US" altLang="zh-CN" sz="1600" dirty="0" smtClean="0">
                <a:solidFill>
                  <a:schemeClr val="tx1"/>
                </a:solidFill>
                <a:latin typeface="微软雅黑" panose="020B0503020204020204" pitchFamily="34" charset="-122"/>
                <a:ea typeface="微软雅黑" panose="020B0503020204020204" pitchFamily="34" charset="-122"/>
              </a:rPr>
              <a:t>(0, 0, 0, .6) inset; }   /*</a:t>
            </a:r>
            <a:r>
              <a:rPr lang="zh-CN" altLang="en-US" sz="1600" dirty="0" smtClean="0">
                <a:solidFill>
                  <a:schemeClr val="tx1"/>
                </a:solidFill>
                <a:latin typeface="微软雅黑" panose="020B0503020204020204" pitchFamily="34" charset="-122"/>
                <a:ea typeface="微软雅黑" panose="020B0503020204020204" pitchFamily="34" charset="-122"/>
              </a:rPr>
              <a:t>内阴影效果</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043608" y="332656"/>
            <a:ext cx="8229600" cy="633412"/>
          </a:xfrm>
        </p:spPr>
        <p:txBody>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段落样式</a:t>
            </a:r>
            <a:endPar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50" name="Rectangle 2"/>
          <p:cNvSpPr>
            <a:spLocks noGrp="1" noChangeArrowheads="1"/>
          </p:cNvSpPr>
          <p:nvPr>
            <p:ph idx="1"/>
          </p:nvPr>
        </p:nvSpPr>
        <p:spPr>
          <a:xfrm>
            <a:off x="1043305" y="1622425"/>
            <a:ext cx="7416800" cy="4902200"/>
          </a:xfrm>
        </p:spPr>
        <p:txBody>
          <a:bodyPr>
            <a:normAutofit lnSpcReduction="10000"/>
          </a:bodyPr>
          <a:lstStyle/>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控制段落内每行高度</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line-height : normal | </a:t>
            </a:r>
            <a:r>
              <a:rPr lang="en-US" altLang="zh-CN" sz="1600" i="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length</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line-height:25px;}</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line-height:150%}</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2.段落缩进</a:t>
            </a:r>
            <a:endPar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控制段落的首行缩进</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text-indent : length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 { text-indent:2em;}</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1"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043608" y="965881"/>
            <a:ext cx="8229600" cy="615553"/>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行高</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dirty="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910258" y="1351145"/>
            <a:ext cx="8229600" cy="4751388"/>
          </a:xfrm>
        </p:spPr>
        <p:txBody>
          <a:bodyPr>
            <a:normAutofit fontScale="90000" lnSpcReduction="20000"/>
          </a:bodyPr>
          <a:lstStyle/>
          <a:p>
            <a:pPr indent="-328930">
              <a:lnSpc>
                <a:spcPct val="90000"/>
              </a:lnSpc>
              <a:spcBef>
                <a:spcPts val="35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段落对齐</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方式，</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不但是文本，对象中的</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其它</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inline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inline-block</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元素</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也能够被</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90000"/>
              </a:lnSpc>
              <a:spcBef>
                <a:spcPts val="35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align</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进行对齐方式</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的设置。</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text-align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left | right | center | justify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text-align:right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text-align:center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4.文字间距</a:t>
            </a:r>
            <a:endParaRPr kumimoji="1" lang="zh-CN" altLang="en-US" sz="1600" dirty="0"/>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控制段落的文字间的距离</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letter-spacing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normal | </a:t>
            </a:r>
            <a:r>
              <a:rPr lang="en-US" altLang="zh-CN" sz="1600" i="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length</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 { letter-spacing:5px;}</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779574" y="679361"/>
            <a:ext cx="822960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段落对齐</a:t>
            </a:r>
            <a:endParaRPr kumimoji="1" lang="zh-CN" altLang="en-US" dirty="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body" idx="4294967295"/>
          </p:nvPr>
        </p:nvSpPr>
        <p:spPr bwMode="auto">
          <a:xfrm>
            <a:off x="936997" y="594926"/>
            <a:ext cx="7955483" cy="554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0" indent="0">
              <a:buFontTx/>
              <a:buNone/>
            </a:pPr>
            <a:r>
              <a:rPr lang="zh-CN" altLang="en-US" sz="1600" dirty="0" smtClean="0">
                <a:solidFill>
                  <a:schemeClr val="tx1"/>
                </a:solidFill>
              </a:rPr>
              <a:t>控制文字内容溢出部分的样式</a:t>
            </a:r>
            <a:endParaRPr lang="en-US" altLang="zh-CN" sz="1600" dirty="0" smtClean="0">
              <a:solidFill>
                <a:schemeClr val="tx1"/>
              </a:solidFill>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text-overflow</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clip | ellipsis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但是</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text-overflow</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只是用来说明文字溢出时用什么方式显示，要实现溢出时产生</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省略号</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的效果，还须定义</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强制文本在一行内显示</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white-space:nowrap</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溢出内容为隐藏</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overflow:hidden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），只有这样才能实现</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溢出文本显示省略号</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的效果。</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endParaRPr lang="zh-CN" altLang="en-US" sz="1600" dirty="0" smtClean="0">
              <a:solidFill>
                <a:schemeClr val="tx1"/>
              </a:solidFill>
            </a:endParaRPr>
          </a:p>
          <a:p>
            <a:pPr marL="36830" indent="0">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例子：</a:t>
            </a:r>
            <a:endPar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iv,input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overflow</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hidden;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条件</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：超出部分隐藏*</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white-space</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nowrap</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条件</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：强制在同一行内显示所有文本*</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text-overflow</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ellipsis;/*</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超出部分显示。。。*</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a:graphicFrameLocks noGrp="1"/>
          </p:cNvGraphicFramePr>
          <p:nvPr/>
        </p:nvGraphicFramePr>
        <p:xfrm>
          <a:off x="1043608" y="1700808"/>
          <a:ext cx="5941653" cy="1231731"/>
        </p:xfrm>
        <a:graphic>
          <a:graphicData uri="http://schemas.openxmlformats.org/drawingml/2006/table">
            <a:tbl>
              <a:tblPr/>
              <a:tblGrid>
                <a:gridCol w="2264845"/>
                <a:gridCol w="3676808"/>
              </a:tblGrid>
              <a:tr h="36830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值</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46629" marB="46629"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描述</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46629" marB="46629"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r>
              <a:tr h="38576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clip </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当内联内容溢出块容器时，将溢出部分裁切掉。 </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38576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ellipsis</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当内联内容溢出块容器时，将溢出部分替换为（</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bl>
          </a:graphicData>
        </a:graphic>
      </p:graphicFrame>
      <p:sp>
        <p:nvSpPr>
          <p:cNvPr id="5" name="文本框 4"/>
          <p:cNvSpPr txBox="1"/>
          <p:nvPr/>
        </p:nvSpPr>
        <p:spPr>
          <a:xfrm>
            <a:off x="827584" y="116632"/>
            <a:ext cx="739355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文字溢出</a:t>
            </a:r>
            <a:endParaRPr kumimoji="1"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body" idx="4294967295"/>
          </p:nvPr>
        </p:nvSpPr>
        <p:spPr bwMode="auto">
          <a:xfrm>
            <a:off x="1022226" y="810380"/>
            <a:ext cx="8856662" cy="554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控制内容超过容器</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的边界时是否断行</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word-wrap</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normal | break-word</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endParaRPr>
          </a:p>
          <a:p>
            <a:pPr marL="0" indent="0">
              <a:buFontTx/>
              <a:buNone/>
            </a:pPr>
            <a:endParaRPr lang="en-US" altLang="zh-CN" sz="1600" dirty="0" smtClean="0">
              <a:solidFill>
                <a:schemeClr val="tx1"/>
              </a:solidFill>
            </a:endParaRPr>
          </a:p>
          <a:p>
            <a:pPr marL="0" indent="0">
              <a:buFontTx/>
              <a:buNone/>
            </a:pPr>
            <a:endParaRPr lang="en-US" altLang="zh-CN" sz="1600" dirty="0" smtClean="0">
              <a:solidFill>
                <a:schemeClr val="tx1"/>
              </a:solidFill>
            </a:endParaRPr>
          </a:p>
          <a:p>
            <a:pPr marL="0" indent="0">
              <a:buFontTx/>
              <a:buNone/>
            </a:pPr>
            <a:endParaRPr lang="en-US" altLang="zh-CN" sz="1600" dirty="0" smtClean="0">
              <a:solidFill>
                <a:schemeClr val="tx1"/>
              </a:solidFill>
            </a:endParaRPr>
          </a:p>
          <a:p>
            <a:pPr marL="0" indent="0">
              <a:buFontTx/>
              <a:buNone/>
            </a:pPr>
            <a:endParaRPr lang="en-US" altLang="zh-CN" sz="1600" dirty="0" smtClean="0">
              <a:solidFill>
                <a:schemeClr val="tx1"/>
              </a:solidFill>
            </a:endParaRPr>
          </a:p>
          <a:p>
            <a:pPr marL="0" indent="0">
              <a:buFontTx/>
              <a:buNone/>
            </a:pPr>
            <a:endParaRPr lang="en-US" altLang="zh-CN" sz="1600" dirty="0">
              <a:solidFill>
                <a:schemeClr val="tx1"/>
              </a:solidFill>
            </a:endParaRPr>
          </a:p>
        </p:txBody>
      </p:sp>
      <p:graphicFrame>
        <p:nvGraphicFramePr>
          <p:cNvPr id="3" name="表格 2"/>
          <p:cNvGraphicFramePr>
            <a:graphicFrameLocks noGrp="1"/>
          </p:cNvGraphicFramePr>
          <p:nvPr/>
        </p:nvGraphicFramePr>
        <p:xfrm>
          <a:off x="1058416" y="2610679"/>
          <a:ext cx="6613525" cy="1139826"/>
        </p:xfrm>
        <a:graphic>
          <a:graphicData uri="http://schemas.openxmlformats.org/drawingml/2006/table">
            <a:tbl>
              <a:tblPr/>
              <a:tblGrid>
                <a:gridCol w="2520950"/>
                <a:gridCol w="4092575"/>
              </a:tblGrid>
              <a:tr h="36830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值</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46629" marB="46629"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描述</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55968" marR="139920" marT="46629" marB="46629"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r>
              <a:tr h="38576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normal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允许内容顶开或溢出指定的容器边界。 </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385763">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break-word</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内容将在边界内换行。如果需要，单词内部允许断行。</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55968" marR="139920" marT="55954" marB="55954"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bl>
          </a:graphicData>
        </a:graphic>
      </p:graphicFrame>
      <p:sp>
        <p:nvSpPr>
          <p:cNvPr id="6" name="文本框 5"/>
          <p:cNvSpPr txBox="1"/>
          <p:nvPr/>
        </p:nvSpPr>
        <p:spPr>
          <a:xfrm>
            <a:off x="914400" y="260648"/>
            <a:ext cx="822960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段落换行</a:t>
            </a:r>
            <a:endParaRPr kumimoji="1"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755576" y="332656"/>
            <a:ext cx="7420131" cy="777875"/>
          </a:xfrm>
        </p:spPr>
        <p:txBody>
          <a:bodyPr>
            <a:normAutofit/>
          </a:bodyPr>
          <a:lstStyle/>
          <a:p>
            <a:pPr algn="l"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1.4</a:t>
            </a:r>
            <a:r>
              <a:rPr lang="zh-CN" altLang="en-US" sz="2000" b="1" dirty="0" smtClean="0">
                <a:latin typeface="微软雅黑" panose="020B0503020204020204" pitchFamily="34" charset="-122"/>
                <a:ea typeface="微软雅黑" panose="020B0503020204020204" pitchFamily="34" charset="-122"/>
              </a:rPr>
              <a:t> </a:t>
            </a:r>
            <a:r>
              <a:rPr lang="zh-CN" altLang="en-US" sz="2000" b="1" dirty="0" smtClean="0">
                <a:solidFill>
                  <a:schemeClr val="tx1"/>
                </a:solidFill>
                <a:latin typeface="微软雅黑" panose="020B0503020204020204" pitchFamily="34" charset="-122"/>
                <a:ea typeface="微软雅黑" panose="020B0503020204020204" pitchFamily="34" charset="-122"/>
              </a:rPr>
              <a:t>如何引入</a:t>
            </a:r>
            <a:r>
              <a:rPr lang="en-US" altLang="zh-CN" sz="2000" b="1" dirty="0" smtClean="0">
                <a:solidFill>
                  <a:schemeClr val="tx1"/>
                </a:solidFill>
                <a:latin typeface="微软雅黑" panose="020B0503020204020204" pitchFamily="34" charset="-122"/>
                <a:ea typeface="微软雅黑" panose="020B0503020204020204" pitchFamily="34" charset="-122"/>
              </a:rPr>
              <a:t>CSS</a:t>
            </a:r>
            <a:endParaRPr lang="zh-CN" altLang="zh-CN" sz="2000" b="1" dirty="0" smtClean="0">
              <a:solidFill>
                <a:schemeClr val="tx1"/>
              </a:solidFill>
              <a:latin typeface="微软雅黑" panose="020B0503020204020204" pitchFamily="34" charset="-122"/>
              <a:ea typeface="微软雅黑" panose="020B0503020204020204" pitchFamily="34" charset="-122"/>
            </a:endParaRPr>
          </a:p>
        </p:txBody>
      </p:sp>
      <p:sp>
        <p:nvSpPr>
          <p:cNvPr id="8194" name="Rectangle 2"/>
          <p:cNvSpPr>
            <a:spLocks noGrp="1" noChangeArrowheads="1"/>
          </p:cNvSpPr>
          <p:nvPr>
            <p:ph idx="1"/>
          </p:nvPr>
        </p:nvSpPr>
        <p:spPr>
          <a:xfrm>
            <a:off x="827584" y="1052736"/>
            <a:ext cx="7920880" cy="5616624"/>
          </a:xfrm>
        </p:spPr>
        <p:txBody>
          <a:bodyPr>
            <a:normAutofit/>
          </a:bodyPr>
          <a:lstStyle/>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2000" dirty="0" smtClean="0">
                <a:solidFill>
                  <a:schemeClr val="tx1"/>
                </a:solidFill>
                <a:latin typeface="微软雅黑" panose="020B0503020204020204" pitchFamily="34" charset="-122"/>
                <a:ea typeface="微软雅黑" panose="020B0503020204020204" pitchFamily="34" charset="-122"/>
              </a:rPr>
              <a:t>三种引入方式：</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b="1" dirty="0" smtClean="0">
                <a:solidFill>
                  <a:schemeClr val="tx1"/>
                </a:solidFill>
                <a:latin typeface="微软雅黑" panose="020B0503020204020204" pitchFamily="34" charset="-122"/>
                <a:ea typeface="微软雅黑" panose="020B0503020204020204" pitchFamily="34" charset="-122"/>
              </a:rPr>
              <a:t>1.</a:t>
            </a:r>
            <a:r>
              <a:rPr lang="zh-CN" altLang="en-US" sz="1800" b="1" dirty="0" smtClean="0">
                <a:solidFill>
                  <a:schemeClr val="tx1"/>
                </a:solidFill>
                <a:latin typeface="微软雅黑" panose="020B0503020204020204" pitchFamily="34" charset="-122"/>
                <a:ea typeface="微软雅黑" panose="020B0503020204020204" pitchFamily="34" charset="-122"/>
              </a:rPr>
              <a:t>行内引用</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行内引用</a:t>
            </a:r>
            <a:r>
              <a:rPr lang="zh-CN" altLang="zh-CN" sz="1800" dirty="0" smtClean="0">
                <a:solidFill>
                  <a:schemeClr val="tx1"/>
                </a:solidFill>
                <a:latin typeface="微软雅黑" panose="020B0503020204020204" pitchFamily="34" charset="-122"/>
                <a:ea typeface="微软雅黑" panose="020B0503020204020204" pitchFamily="34" charset="-122"/>
              </a:rPr>
              <a:t>是指将</a:t>
            </a: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zh-CN" sz="1800" dirty="0" smtClean="0">
                <a:solidFill>
                  <a:schemeClr val="tx1"/>
                </a:solidFill>
                <a:latin typeface="微软雅黑" panose="020B0503020204020204" pitchFamily="34" charset="-122"/>
                <a:ea typeface="微软雅黑" panose="020B0503020204020204" pitchFamily="34" charset="-122"/>
              </a:rPr>
              <a:t>样式编码</a:t>
            </a:r>
            <a:r>
              <a:rPr lang="zh-CN" altLang="en-US" sz="1800" dirty="0" smtClean="0">
                <a:solidFill>
                  <a:schemeClr val="tx1"/>
                </a:solidFill>
                <a:latin typeface="微软雅黑" panose="020B0503020204020204" pitchFamily="34" charset="-122"/>
                <a:ea typeface="微软雅黑" panose="020B0503020204020204" pitchFamily="34" charset="-122"/>
              </a:rPr>
              <a:t>直接</a:t>
            </a:r>
            <a:r>
              <a:rPr lang="zh-CN" altLang="zh-CN" sz="1800" dirty="0" smtClean="0">
                <a:solidFill>
                  <a:schemeClr val="tx1"/>
                </a:solidFill>
                <a:latin typeface="微软雅黑" panose="020B0503020204020204" pitchFamily="34" charset="-122"/>
                <a:ea typeface="微软雅黑" panose="020B0503020204020204" pitchFamily="34" charset="-122"/>
              </a:rPr>
              <a:t>写在</a:t>
            </a:r>
            <a:r>
              <a:rPr lang="en-US" altLang="zh-CN" sz="1800" dirty="0" smtClean="0">
                <a:solidFill>
                  <a:schemeClr val="tx1"/>
                </a:solidFill>
                <a:latin typeface="微软雅黑" panose="020B0503020204020204" pitchFamily="34" charset="-122"/>
                <a:ea typeface="微软雅黑" panose="020B0503020204020204" pitchFamily="34" charset="-122"/>
              </a:rPr>
              <a:t>HTML </a:t>
            </a:r>
            <a:r>
              <a:rPr lang="zh-CN" altLang="zh-CN" sz="1800" dirty="0" smtClean="0">
                <a:solidFill>
                  <a:schemeClr val="tx1"/>
                </a:solidFill>
                <a:latin typeface="微软雅黑" panose="020B0503020204020204" pitchFamily="34" charset="-122"/>
                <a:ea typeface="微软雅黑" panose="020B0503020204020204" pitchFamily="34" charset="-122"/>
              </a:rPr>
              <a:t>标签中</a:t>
            </a:r>
            <a:r>
              <a:rPr lang="zh-CN" altLang="en-US" sz="1800" dirty="0" smtClean="0">
                <a:solidFill>
                  <a:schemeClr val="tx1"/>
                </a:solidFill>
                <a:latin typeface="微软雅黑" panose="020B0503020204020204" pitchFamily="34" charset="-122"/>
                <a:ea typeface="微软雅黑" panose="020B0503020204020204" pitchFamily="34" charset="-122"/>
              </a:rPr>
              <a:t>的</a:t>
            </a:r>
            <a:r>
              <a:rPr lang="en-US" altLang="zh-CN" sz="1800" dirty="0" smtClean="0">
                <a:solidFill>
                  <a:schemeClr val="tx1"/>
                </a:solidFill>
                <a:latin typeface="微软雅黑" panose="020B0503020204020204" pitchFamily="34" charset="-122"/>
                <a:ea typeface="微软雅黑" panose="020B0503020204020204" pitchFamily="34" charset="-122"/>
              </a:rPr>
              <a:t>style</a:t>
            </a:r>
            <a:r>
              <a:rPr lang="zh-CN" altLang="en-US" sz="1800" dirty="0" smtClean="0">
                <a:solidFill>
                  <a:schemeClr val="tx1"/>
                </a:solidFill>
                <a:latin typeface="微软雅黑" panose="020B0503020204020204" pitchFamily="34" charset="-122"/>
                <a:ea typeface="微软雅黑" panose="020B0503020204020204" pitchFamily="34" charset="-122"/>
              </a:rPr>
              <a:t>属性里</a:t>
            </a:r>
            <a:r>
              <a:rPr lang="zh-CN" altLang="zh-CN" sz="1800" dirty="0" smtClean="0">
                <a:solidFill>
                  <a:schemeClr val="tx1"/>
                </a:solidFill>
                <a:latin typeface="微软雅黑" panose="020B0503020204020204" pitchFamily="34" charset="-122"/>
                <a:ea typeface="微软雅黑" panose="020B0503020204020204" pitchFamily="34" charset="-122"/>
              </a:rPr>
              <a:t>。</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注意这种方式的引入</a:t>
            </a:r>
            <a:r>
              <a:rPr lang="en-US" altLang="zh-CN" sz="1800" dirty="0" smtClean="0">
                <a:solidFill>
                  <a:srgbClr val="FF0000"/>
                </a:solidFill>
                <a:latin typeface="微软雅黑" panose="020B0503020204020204" pitchFamily="34" charset="-122"/>
                <a:ea typeface="微软雅黑" panose="020B0503020204020204" pitchFamily="34" charset="-122"/>
              </a:rPr>
              <a:t>CSS</a:t>
            </a:r>
            <a:r>
              <a:rPr lang="zh-CN" altLang="en-US" sz="1800" dirty="0" smtClean="0">
                <a:solidFill>
                  <a:srgbClr val="FF0000"/>
                </a:solidFill>
                <a:latin typeface="微软雅黑" panose="020B0503020204020204" pitchFamily="34" charset="-122"/>
                <a:ea typeface="微软雅黑" panose="020B0503020204020204" pitchFamily="34" charset="-122"/>
              </a:rPr>
              <a:t>，是不需要写选择器的。</a:t>
            </a:r>
            <a:endParaRPr lang="zh-CN" altLang="en-US" sz="1800" dirty="0" smtClean="0">
              <a:solidFill>
                <a:srgbClr val="FF0000"/>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b="1" dirty="0" smtClean="0">
                <a:solidFill>
                  <a:srgbClr val="92D050"/>
                </a:solidFill>
                <a:latin typeface="微软雅黑" panose="020B0503020204020204" pitchFamily="34" charset="-122"/>
                <a:ea typeface="微软雅黑" panose="020B0503020204020204" pitchFamily="34" charset="-122"/>
              </a:rPr>
              <a:t>	</a:t>
            </a:r>
            <a:r>
              <a:rPr lang="zh-CN" altLang="en-US" sz="1800" b="1" dirty="0" smtClean="0">
                <a:solidFill>
                  <a:srgbClr val="92D050"/>
                </a:solidFill>
                <a:latin typeface="微软雅黑" panose="020B0503020204020204" pitchFamily="34" charset="-122"/>
                <a:ea typeface="微软雅黑" panose="020B0503020204020204" pitchFamily="34" charset="-122"/>
              </a:rPr>
              <a:t>例</a:t>
            </a:r>
            <a:r>
              <a:rPr lang="zh-CN" altLang="zh-CN" sz="1800" b="1" dirty="0" smtClean="0">
                <a:solidFill>
                  <a:srgbClr val="92D050"/>
                </a:solidFill>
                <a:latin typeface="微软雅黑" panose="020B0503020204020204" pitchFamily="34" charset="-122"/>
                <a:ea typeface="微软雅黑" panose="020B0503020204020204" pitchFamily="34" charset="-122"/>
              </a:rPr>
              <a:t>：</a:t>
            </a:r>
            <a:endParaRPr lang="zh-CN" altLang="zh-CN" sz="18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	&lt;body style="background-color:#</a:t>
            </a:r>
            <a:r>
              <a:rPr lang="en-US" altLang="zh-CN" sz="1800" dirty="0" err="1" smtClean="0">
                <a:solidFill>
                  <a:schemeClr val="tx1"/>
                </a:solidFill>
                <a:latin typeface="微软雅黑" panose="020B0503020204020204" pitchFamily="34" charset="-122"/>
                <a:ea typeface="微软雅黑" panose="020B0503020204020204" pitchFamily="34" charset="-122"/>
              </a:rPr>
              <a:t>ccccc</a:t>
            </a:r>
            <a:r>
              <a:rPr lang="en-US" altLang="zh-CN" sz="1800" dirty="0" smtClean="0">
                <a:solidFill>
                  <a:schemeClr val="tx1"/>
                </a:solidFill>
                <a:latin typeface="微软雅黑" panose="020B0503020204020204" pitchFamily="34" charset="-122"/>
                <a:ea typeface="微软雅黑" panose="020B0503020204020204" pitchFamily="34" charset="-122"/>
              </a:rPr>
              <a:t>;"&gt;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rPr>
              <a:t>	&lt;h1 style="font-size:12px; color:#ff0000;"&gt;</a:t>
            </a:r>
            <a:r>
              <a:rPr lang="zh-CN" altLang="zh-CN" sz="1800" dirty="0" smtClean="0">
                <a:solidFill>
                  <a:schemeClr val="tx1"/>
                </a:solidFill>
                <a:latin typeface="微软雅黑" panose="020B0503020204020204" pitchFamily="34" charset="-122"/>
                <a:ea typeface="微软雅黑" panose="020B0503020204020204" pitchFamily="34" charset="-122"/>
              </a:rPr>
              <a:t>这是一个标题</a:t>
            </a:r>
            <a:r>
              <a:rPr lang="en-US" altLang="zh-CN" sz="1800" dirty="0" smtClean="0">
                <a:solidFill>
                  <a:schemeClr val="tx1"/>
                </a:solidFill>
                <a:latin typeface="微软雅黑" panose="020B0503020204020204" pitchFamily="34" charset="-122"/>
                <a:ea typeface="微软雅黑" panose="020B0503020204020204" pitchFamily="34" charset="-122"/>
              </a:rPr>
              <a:t>&lt;/h1&gt;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038147" y="296742"/>
            <a:ext cx="8229600" cy="574675"/>
          </a:xfrm>
        </p:spPr>
        <p:txBody>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背景样式</a:t>
            </a:r>
            <a:endPar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8" name="Rectangle 2"/>
          <p:cNvSpPr>
            <a:spLocks noGrp="1" noChangeArrowheads="1"/>
          </p:cNvSpPr>
          <p:nvPr>
            <p:ph idx="1"/>
          </p:nvPr>
        </p:nvSpPr>
        <p:spPr>
          <a:xfrm>
            <a:off x="1043608" y="907331"/>
            <a:ext cx="8373616" cy="5184701"/>
          </a:xfrm>
        </p:spPr>
        <p:txBody>
          <a:bodyPr>
            <a:normAutofit/>
          </a:bodyPr>
          <a:lstStyle/>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1.</a:t>
            </a:r>
            <a:r>
              <a:rPr lang="zh-CN" altLang="zh-CN" sz="2000" b="1" dirty="0" smtClean="0">
                <a:solidFill>
                  <a:schemeClr val="tx1"/>
                </a:solidFill>
                <a:latin typeface="微软雅黑" panose="020B0503020204020204" pitchFamily="34" charset="-122"/>
                <a:ea typeface="微软雅黑" panose="020B0503020204020204" pitchFamily="34" charset="-122"/>
              </a:rPr>
              <a:t>背景颜色</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b="1" dirty="0" smtClean="0">
                <a:solidFill>
                  <a:schemeClr val="tx1"/>
                </a:solidFill>
                <a:latin typeface="微软雅黑" panose="020B0503020204020204" pitchFamily="34" charset="-122"/>
                <a:ea typeface="微软雅黑" panose="020B0503020204020204" pitchFamily="34" charset="-122"/>
              </a:rPr>
              <a:t>background-color : </a:t>
            </a:r>
            <a:r>
              <a:rPr lang="en-US" altLang="zh-CN" sz="1600" dirty="0" smtClean="0">
                <a:solidFill>
                  <a:schemeClr val="tx1"/>
                </a:solidFill>
                <a:latin typeface="微软雅黑" panose="020B0503020204020204" pitchFamily="34" charset="-122"/>
                <a:ea typeface="微软雅黑" panose="020B0503020204020204" pitchFamily="34" charset="-122"/>
              </a:rPr>
              <a:t>transparent | </a:t>
            </a:r>
            <a:r>
              <a:rPr lang="en-US" altLang="zh-CN" sz="1600" i="1" dirty="0" smtClean="0">
                <a:solidFill>
                  <a:schemeClr val="tx1"/>
                </a:solidFill>
                <a:latin typeface="微软雅黑" panose="020B0503020204020204" pitchFamily="34" charset="-122"/>
                <a:ea typeface="微软雅黑" panose="020B0503020204020204" pitchFamily="34" charset="-122"/>
              </a:rPr>
              <a:t>color</a:t>
            </a: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rPr>
              <a:t>例：</a:t>
            </a:r>
            <a:r>
              <a:rPr lang="en-US" altLang="zh-CN" sz="1600" b="1" dirty="0" smtClean="0">
                <a:solidFill>
                  <a:srgbClr val="92D050"/>
                </a:solidFill>
                <a:latin typeface="微软雅黑" panose="020B0503020204020204" pitchFamily="34" charset="-122"/>
                <a:ea typeface="微软雅黑" panose="020B0503020204020204" pitchFamily="34" charset="-122"/>
              </a:rPr>
              <a:t>	</a:t>
            </a:r>
            <a:endParaRPr lang="en-US"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body { background-color:#CCCCCC;}</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rPr>
              <a:t>h1 { background-color:#EDEDED;}</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400" dirty="0" smtClean="0">
                <a:solidFill>
                  <a:schemeClr val="tx1"/>
                </a:solidFill>
                <a:latin typeface="微软雅黑" panose="020B0503020204020204" pitchFamily="34" charset="-122"/>
                <a:ea typeface="微软雅黑" panose="020B0503020204020204" pitchFamily="34" charset="-122"/>
              </a:rPr>
              <a:t>			</a:t>
            </a:r>
            <a:endParaRPr lang="en-US" altLang="zh-CN" sz="14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4294967295"/>
          </p:nvPr>
        </p:nvSpPr>
        <p:spPr bwMode="auto">
          <a:xfrm>
            <a:off x="827585" y="404664"/>
            <a:ext cx="8064896" cy="52562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eaLnBrk="1" hangingPunct="1">
              <a:lnSpc>
                <a:spcPct val="150000"/>
              </a:lnSpc>
              <a:buFontTx/>
              <a:buNone/>
            </a:pPr>
            <a:r>
              <a:rPr lang="en-US" altLang="zh-CN" sz="2000" b="1" dirty="0" smtClean="0">
                <a:solidFill>
                  <a:schemeClr val="tx1"/>
                </a:solidFill>
                <a:latin typeface="微软雅黑" panose="020B0503020204020204" pitchFamily="34" charset="-122"/>
                <a:ea typeface="微软雅黑" panose="020B0503020204020204" pitchFamily="34" charset="-122"/>
              </a:rPr>
              <a:t>1.1</a:t>
            </a:r>
            <a:r>
              <a:rPr lang="zh-CN" altLang="en-US" sz="2000" b="1" dirty="0" smtClean="0">
                <a:solidFill>
                  <a:schemeClr val="tx1"/>
                </a:solidFill>
                <a:latin typeface="微软雅黑" panose="020B0503020204020204" pitchFamily="34" charset="-122"/>
                <a:ea typeface="微软雅黑" panose="020B0503020204020204" pitchFamily="34" charset="-122"/>
              </a:rPr>
              <a:t> 颜色之</a:t>
            </a:r>
            <a:r>
              <a:rPr lang="en-US" altLang="zh-CN" sz="2000" b="1" dirty="0" smtClean="0">
                <a:solidFill>
                  <a:schemeClr val="tx1"/>
                </a:solidFill>
                <a:latin typeface="微软雅黑" panose="020B0503020204020204" pitchFamily="34" charset="-122"/>
                <a:ea typeface="微软雅黑" panose="020B0503020204020204" pitchFamily="34" charset="-122"/>
              </a:rPr>
              <a:t>RGBA</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buFontTx/>
              <a:buNone/>
            </a:pPr>
            <a:endParaRPr lang="en-US" altLang="zh-CN" sz="1600" dirty="0" smtClean="0">
              <a:solidFill>
                <a:schemeClr val="tx1"/>
              </a:solidFill>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rPr>
              <a:t>RGB</a:t>
            </a:r>
            <a:r>
              <a:rPr lang="zh-CN" altLang="en-US" sz="1600" dirty="0" smtClean="0">
                <a:solidFill>
                  <a:schemeClr val="tx1"/>
                </a:solidFill>
                <a:latin typeface="微软雅黑" panose="020B0503020204020204" pitchFamily="34" charset="-122"/>
                <a:ea typeface="微软雅黑" panose="020B0503020204020204" pitchFamily="34" charset="-122"/>
              </a:rPr>
              <a:t>是一种色彩标准，是由红</a:t>
            </a:r>
            <a:r>
              <a:rPr lang="en-US" altLang="zh-CN" sz="1600" dirty="0" smtClean="0">
                <a:solidFill>
                  <a:schemeClr val="tx1"/>
                </a:solidFill>
                <a:latin typeface="微软雅黑" panose="020B0503020204020204" pitchFamily="34" charset="-122"/>
                <a:ea typeface="微软雅黑" panose="020B0503020204020204" pitchFamily="34" charset="-122"/>
              </a:rPr>
              <a:t>(R)</a:t>
            </a:r>
            <a:r>
              <a:rPr lang="zh-CN" altLang="en-US" sz="1600" dirty="0" smtClean="0">
                <a:solidFill>
                  <a:schemeClr val="tx1"/>
                </a:solidFill>
                <a:latin typeface="微软雅黑" panose="020B0503020204020204" pitchFamily="34" charset="-122"/>
                <a:ea typeface="微软雅黑" panose="020B0503020204020204" pitchFamily="34" charset="-122"/>
              </a:rPr>
              <a:t>、绿</a:t>
            </a:r>
            <a:r>
              <a:rPr lang="en-US" altLang="zh-CN" sz="1600" dirty="0" smtClean="0">
                <a:solidFill>
                  <a:schemeClr val="tx1"/>
                </a:solidFill>
                <a:latin typeface="微软雅黑" panose="020B0503020204020204" pitchFamily="34" charset="-122"/>
                <a:ea typeface="微软雅黑" panose="020B0503020204020204" pitchFamily="34" charset="-122"/>
              </a:rPr>
              <a:t>(G)</a:t>
            </a:r>
            <a:r>
              <a:rPr lang="zh-CN" altLang="en-US" sz="1600" dirty="0" smtClean="0">
                <a:solidFill>
                  <a:schemeClr val="tx1"/>
                </a:solidFill>
                <a:latin typeface="微软雅黑" panose="020B0503020204020204" pitchFamily="34" charset="-122"/>
                <a:ea typeface="微软雅黑" panose="020B0503020204020204" pitchFamily="34" charset="-122"/>
              </a:rPr>
              <a:t>、蓝</a:t>
            </a:r>
            <a:r>
              <a:rPr lang="en-US" altLang="zh-CN" sz="1600" dirty="0" smtClean="0">
                <a:solidFill>
                  <a:schemeClr val="tx1"/>
                </a:solidFill>
                <a:latin typeface="微软雅黑" panose="020B0503020204020204" pitchFamily="34" charset="-122"/>
                <a:ea typeface="微软雅黑" panose="020B0503020204020204" pitchFamily="34" charset="-122"/>
              </a:rPr>
              <a:t>(B)</a:t>
            </a:r>
            <a:r>
              <a:rPr lang="zh-CN" altLang="en-US" sz="1600" dirty="0" smtClean="0">
                <a:solidFill>
                  <a:schemeClr val="tx1"/>
                </a:solidFill>
                <a:latin typeface="微软雅黑" panose="020B0503020204020204" pitchFamily="34" charset="-122"/>
                <a:ea typeface="微软雅黑" panose="020B0503020204020204" pitchFamily="34" charset="-122"/>
              </a:rPr>
              <a:t>的变化以及相互叠加来得到各式各样的</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颜色。</a:t>
            </a:r>
            <a:r>
              <a:rPr lang="en-US" altLang="zh-CN" sz="1600" dirty="0" smtClean="0">
                <a:solidFill>
                  <a:schemeClr val="tx1"/>
                </a:solidFill>
                <a:latin typeface="微软雅黑" panose="020B0503020204020204" pitchFamily="34" charset="-122"/>
                <a:ea typeface="微软雅黑" panose="020B0503020204020204" pitchFamily="34" charset="-122"/>
              </a:rPr>
              <a:t>RGBA</a:t>
            </a:r>
            <a:r>
              <a:rPr lang="zh-CN" altLang="en-US" sz="1600" dirty="0" smtClean="0">
                <a:solidFill>
                  <a:schemeClr val="tx1"/>
                </a:solidFill>
                <a:latin typeface="微软雅黑" panose="020B0503020204020204" pitchFamily="34" charset="-122"/>
                <a:ea typeface="微软雅黑" panose="020B0503020204020204" pitchFamily="34" charset="-122"/>
              </a:rPr>
              <a:t>是在</a:t>
            </a:r>
            <a:r>
              <a:rPr lang="en-US" altLang="zh-CN" sz="1600" dirty="0" smtClean="0">
                <a:solidFill>
                  <a:schemeClr val="tx1"/>
                </a:solidFill>
                <a:latin typeface="微软雅黑" panose="020B0503020204020204" pitchFamily="34" charset="-122"/>
                <a:ea typeface="微软雅黑" panose="020B0503020204020204" pitchFamily="34" charset="-122"/>
              </a:rPr>
              <a:t>RGB</a:t>
            </a:r>
            <a:r>
              <a:rPr lang="zh-CN" altLang="en-US" sz="1600" dirty="0" smtClean="0">
                <a:solidFill>
                  <a:schemeClr val="tx1"/>
                </a:solidFill>
                <a:latin typeface="微软雅黑" panose="020B0503020204020204" pitchFamily="34" charset="-122"/>
                <a:ea typeface="微软雅黑" panose="020B0503020204020204" pitchFamily="34" charset="-122"/>
              </a:rPr>
              <a:t>的基础上增加了控制</a:t>
            </a:r>
            <a:r>
              <a:rPr lang="en-US" altLang="zh-CN" sz="1600" b="1" dirty="0" smtClean="0">
                <a:solidFill>
                  <a:schemeClr val="tx1"/>
                </a:solidFill>
                <a:latin typeface="微软雅黑" panose="020B0503020204020204" pitchFamily="34" charset="-122"/>
                <a:ea typeface="微软雅黑" panose="020B0503020204020204" pitchFamily="34" charset="-122"/>
              </a:rPr>
              <a:t>alpha</a:t>
            </a:r>
            <a:r>
              <a:rPr lang="zh-CN" altLang="en-US" sz="1600" dirty="0" smtClean="0">
                <a:solidFill>
                  <a:schemeClr val="tx1"/>
                </a:solidFill>
                <a:latin typeface="微软雅黑" panose="020B0503020204020204" pitchFamily="34" charset="-122"/>
                <a:ea typeface="微软雅黑" panose="020B0503020204020204" pitchFamily="34" charset="-122"/>
              </a:rPr>
              <a:t>透明度的参数。</a:t>
            </a:r>
            <a:endParaRPr lang="en-US" altLang="zh-CN" sz="1600" dirty="0" smtClean="0">
              <a:solidFill>
                <a:schemeClr val="tx1"/>
              </a:solidFill>
              <a:latin typeface="微软雅黑" panose="020B0503020204020204" pitchFamily="34" charset="-122"/>
              <a:ea typeface="微软雅黑" panose="020B0503020204020204" pitchFamily="34" charset="-122"/>
            </a:endParaRPr>
          </a:p>
          <a:p>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rPr>
              <a:t>color</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rPr>
              <a:t>rgba</a:t>
            </a:r>
            <a:r>
              <a:rPr lang="en-US" altLang="zh-CN" sz="1600" dirty="0" smtClean="0">
                <a:solidFill>
                  <a:schemeClr val="tx1"/>
                </a:solidFill>
                <a:latin typeface="微软雅黑" panose="020B0503020204020204" pitchFamily="34" charset="-122"/>
                <a:ea typeface="微软雅黑" panose="020B0503020204020204" pitchFamily="34" charset="-122"/>
              </a:rPr>
              <a:t>(R,G,B,A)</a:t>
            </a:r>
            <a:r>
              <a:rPr lang="zh-CN" altLang="en-US" sz="1600" dirty="0" smtClean="0">
                <a:solidFill>
                  <a:schemeClr val="tx1"/>
                </a:solidFill>
                <a:latin typeface="微软雅黑" panose="020B0503020204020204" pitchFamily="34" charset="-122"/>
                <a:ea typeface="微软雅黑" panose="020B0503020204020204" pitchFamily="34" charset="-122"/>
              </a:rPr>
              <a:t>以上</a:t>
            </a:r>
            <a:r>
              <a:rPr lang="en-US" altLang="zh-CN" sz="1600" dirty="0" smtClean="0">
                <a:solidFill>
                  <a:schemeClr val="tx1"/>
                </a:solidFill>
                <a:latin typeface="微软雅黑" panose="020B0503020204020204" pitchFamily="34" charset="-122"/>
                <a:ea typeface="微软雅黑" panose="020B0503020204020204" pitchFamily="34" charset="-122"/>
              </a:rPr>
              <a:t>R</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rPr>
              <a:t>G</a:t>
            </a:r>
            <a:r>
              <a:rPr lang="zh-CN" altLang="en-US" sz="1600" dirty="0" smtClean="0">
                <a:solidFill>
                  <a:schemeClr val="tx1"/>
                </a:solidFill>
                <a:latin typeface="微软雅黑" panose="020B0503020204020204" pitchFamily="34" charset="-122"/>
                <a:ea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rPr>
              <a:t>B</a:t>
            </a:r>
            <a:r>
              <a:rPr lang="zh-CN" altLang="en-US" sz="1600" dirty="0" smtClean="0">
                <a:solidFill>
                  <a:schemeClr val="tx1"/>
                </a:solidFill>
                <a:latin typeface="微软雅黑" panose="020B0503020204020204" pitchFamily="34" charset="-122"/>
                <a:ea typeface="微软雅黑" panose="020B0503020204020204" pitchFamily="34" charset="-122"/>
              </a:rPr>
              <a:t>三个参数，正整数值的取值范围为：</a:t>
            </a:r>
            <a:r>
              <a:rPr lang="en-US" altLang="zh-CN" sz="1600" dirty="0" smtClean="0">
                <a:solidFill>
                  <a:schemeClr val="tx1"/>
                </a:solidFill>
                <a:latin typeface="微软雅黑" panose="020B0503020204020204" pitchFamily="34" charset="-122"/>
                <a:ea typeface="微软雅黑" panose="020B0503020204020204" pitchFamily="34" charset="-122"/>
              </a:rPr>
              <a:t>0 - 255</a:t>
            </a:r>
            <a:r>
              <a:rPr lang="zh-CN" altLang="en-US" sz="1600" dirty="0" smtClean="0">
                <a:solidFill>
                  <a:schemeClr val="tx1"/>
                </a:solidFill>
                <a:latin typeface="微软雅黑" panose="020B0503020204020204" pitchFamily="34" charset="-122"/>
                <a:ea typeface="微软雅黑" panose="020B0503020204020204" pitchFamily="34" charset="-122"/>
              </a:rPr>
              <a:t>。百分数值的</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取值范围为：</a:t>
            </a:r>
            <a:r>
              <a:rPr lang="en-US" altLang="zh-CN" sz="1600" dirty="0" smtClean="0">
                <a:solidFill>
                  <a:schemeClr val="tx1"/>
                </a:solidFill>
                <a:latin typeface="微软雅黑" panose="020B0503020204020204" pitchFamily="34" charset="-122"/>
                <a:ea typeface="微软雅黑" panose="020B0503020204020204" pitchFamily="34" charset="-122"/>
              </a:rPr>
              <a:t>0.0% - 100.0%</a:t>
            </a:r>
            <a:r>
              <a:rPr lang="zh-CN" altLang="en-US" sz="1600" dirty="0" smtClean="0">
                <a:solidFill>
                  <a:schemeClr val="tx1"/>
                </a:solidFill>
                <a:latin typeface="微软雅黑" panose="020B0503020204020204" pitchFamily="34" charset="-122"/>
                <a:ea typeface="微软雅黑" panose="020B0503020204020204" pitchFamily="34" charset="-122"/>
              </a:rPr>
              <a:t>。超出范围的数值将被截至其最接近的取值极限。并非所有浏览</a:t>
            </a:r>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rPr>
              <a:t>器都支持使用百分数值。</a:t>
            </a:r>
            <a:r>
              <a:rPr lang="en-US" altLang="zh-CN" sz="1600" dirty="0" smtClean="0">
                <a:solidFill>
                  <a:schemeClr val="tx1"/>
                </a:solidFill>
                <a:latin typeface="微软雅黑" panose="020B0503020204020204" pitchFamily="34" charset="-122"/>
                <a:ea typeface="微软雅黑" panose="020B0503020204020204" pitchFamily="34" charset="-122"/>
              </a:rPr>
              <a:t>A</a:t>
            </a:r>
            <a:r>
              <a:rPr lang="zh-CN" altLang="en-US" sz="1600" dirty="0" smtClean="0">
                <a:solidFill>
                  <a:schemeClr val="tx1"/>
                </a:solidFill>
                <a:latin typeface="微软雅黑" panose="020B0503020204020204" pitchFamily="34" charset="-122"/>
                <a:ea typeface="微软雅黑" panose="020B0503020204020204" pitchFamily="34" charset="-122"/>
              </a:rPr>
              <a:t>为透明度参数，取值在</a:t>
            </a:r>
            <a:r>
              <a:rPr lang="en-US" altLang="zh-CN" sz="1600" dirty="0" smtClean="0">
                <a:solidFill>
                  <a:schemeClr val="tx1"/>
                </a:solidFill>
                <a:latin typeface="微软雅黑" panose="020B0503020204020204" pitchFamily="34" charset="-122"/>
                <a:ea typeface="微软雅黑" panose="020B0503020204020204" pitchFamily="34" charset="-122"/>
              </a:rPr>
              <a:t>0~1</a:t>
            </a:r>
            <a:r>
              <a:rPr lang="zh-CN" altLang="en-US" sz="1600" dirty="0" smtClean="0">
                <a:solidFill>
                  <a:schemeClr val="tx1"/>
                </a:solidFill>
                <a:latin typeface="微软雅黑" panose="020B0503020204020204" pitchFamily="34" charset="-122"/>
                <a:ea typeface="微软雅黑" panose="020B0503020204020204" pitchFamily="34" charset="-122"/>
              </a:rPr>
              <a:t>之间，不可为负值。</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endParaRPr>
          </a:p>
          <a:p>
            <a:pPr>
              <a:buNone/>
            </a:pPr>
            <a:r>
              <a:rPr lang="en-US" altLang="zh-CN" sz="1600" dirty="0" err="1">
                <a:solidFill>
                  <a:schemeClr val="tx1"/>
                </a:solidFill>
                <a:latin typeface="微软雅黑" panose="020B0503020204020204" pitchFamily="34" charset="-122"/>
                <a:ea typeface="微软雅黑" panose="020B0503020204020204" pitchFamily="34" charset="-122"/>
              </a:rPr>
              <a:t>border-color:rgba</a:t>
            </a:r>
            <a:r>
              <a:rPr lang="en-US" altLang="zh-CN" sz="1600" dirty="0">
                <a:solidFill>
                  <a:schemeClr val="tx1"/>
                </a:solidFill>
                <a:latin typeface="微软雅黑" panose="020B0503020204020204" pitchFamily="34" charset="-122"/>
                <a:ea typeface="微软雅黑" panose="020B0503020204020204" pitchFamily="34" charset="-122"/>
              </a:rPr>
              <a:t>(255 , 0 , 0 , .7);</a:t>
            </a:r>
            <a:endParaRPr lang="zh-CN" altLang="en-US" sz="1600" dirty="0">
              <a:solidFill>
                <a:schemeClr val="tx1"/>
              </a:solidFill>
              <a:latin typeface="微软雅黑" panose="020B0503020204020204" pitchFamily="34" charset="-122"/>
              <a:ea typeface="微软雅黑" panose="020B0503020204020204" pitchFamily="34" charset="-122"/>
            </a:endParaRPr>
          </a:p>
          <a:p>
            <a:pPr>
              <a:buFontTx/>
              <a:buNone/>
            </a:pPr>
            <a:endParaRPr lang="zh-CN" altLang="en-US"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en-US" altLang="zh-CN" sz="1600" dirty="0" err="1" smtClean="0">
                <a:solidFill>
                  <a:schemeClr val="tx1"/>
                </a:solidFill>
                <a:latin typeface="微软雅黑" panose="020B0503020204020204" pitchFamily="34" charset="-122"/>
                <a:ea typeface="微软雅黑" panose="020B0503020204020204" pitchFamily="34" charset="-122"/>
              </a:rPr>
              <a:t>background-color:rgba</a:t>
            </a:r>
            <a:r>
              <a:rPr lang="en-US" altLang="zh-CN" sz="1600" dirty="0" smtClean="0">
                <a:solidFill>
                  <a:schemeClr val="tx1"/>
                </a:solidFill>
                <a:latin typeface="微软雅黑" panose="020B0503020204020204" pitchFamily="34" charset="-122"/>
                <a:ea typeface="微软雅黑" panose="020B0503020204020204" pitchFamily="34" charset="-122"/>
              </a:rPr>
              <a:t>( 100 , 120 , 60 , .5 );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rPr>
              <a:t>border-</a:t>
            </a:r>
            <a:r>
              <a:rPr lang="en-US" altLang="zh-CN" sz="1600" dirty="0" err="1" smtClean="0">
                <a:solidFill>
                  <a:schemeClr val="tx1"/>
                </a:solidFill>
                <a:latin typeface="微软雅黑" panose="020B0503020204020204" pitchFamily="34" charset="-122"/>
                <a:ea typeface="微软雅黑" panose="020B0503020204020204" pitchFamily="34" charset="-122"/>
              </a:rPr>
              <a:t>color:rgba</a:t>
            </a:r>
            <a:r>
              <a:rPr lang="en-US" altLang="zh-CN" sz="1600" dirty="0" smtClean="0">
                <a:solidFill>
                  <a:schemeClr val="tx1"/>
                </a:solidFill>
                <a:latin typeface="微软雅黑" panose="020B0503020204020204" pitchFamily="34" charset="-122"/>
                <a:ea typeface="微软雅黑" panose="020B0503020204020204" pitchFamily="34" charset="-122"/>
              </a:rPr>
              <a:t>(255 , 0 , 0 , .7);</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body" idx="4294967295"/>
          </p:nvPr>
        </p:nvSpPr>
        <p:spPr bwMode="auto">
          <a:xfrm>
            <a:off x="755577" y="260648"/>
            <a:ext cx="8136904" cy="6264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lnSpc>
                <a:spcPct val="150000"/>
              </a:lnSpc>
              <a:buFontTx/>
              <a:buNone/>
            </a:pPr>
            <a:r>
              <a:rPr lang="en-US" altLang="zh-CN" sz="2000" b="1" dirty="0" smtClean="0">
                <a:solidFill>
                  <a:schemeClr val="tx1"/>
                </a:solidFill>
                <a:latin typeface="微软雅黑" panose="020B0503020204020204" pitchFamily="34" charset="-122"/>
                <a:ea typeface="微软雅黑" panose="020B0503020204020204" pitchFamily="34" charset="-122"/>
              </a:rPr>
              <a:t>1.2</a:t>
            </a:r>
            <a:r>
              <a:rPr lang="zh-CN" altLang="en-US" sz="2000" b="1" dirty="0" smtClean="0">
                <a:solidFill>
                  <a:schemeClr val="tx1"/>
                </a:solidFill>
                <a:latin typeface="微软雅黑" panose="020B0503020204020204" pitchFamily="34" charset="-122"/>
                <a:ea typeface="微软雅黑" panose="020B0503020204020204" pitchFamily="34" charset="-122"/>
              </a:rPr>
              <a:t> 渐变色彩</a:t>
            </a:r>
            <a:r>
              <a:rPr lang="en-US" altLang="zh-CN" sz="2000" b="1" dirty="0" smtClean="0">
                <a:solidFill>
                  <a:schemeClr val="tx1"/>
                </a:solidFill>
                <a:latin typeface="微软雅黑" panose="020B0503020204020204" pitchFamily="34" charset="-122"/>
                <a:ea typeface="微软雅黑" panose="020B0503020204020204" pitchFamily="34" charset="-122"/>
              </a:rPr>
              <a:t>(</a:t>
            </a:r>
            <a:r>
              <a:rPr lang="zh-CN" altLang="en-US" sz="2000" b="1" dirty="0" smtClean="0">
                <a:solidFill>
                  <a:schemeClr val="tx1"/>
                </a:solidFill>
                <a:latin typeface="微软雅黑" panose="020B0503020204020204" pitchFamily="34" charset="-122"/>
                <a:ea typeface="微软雅黑" panose="020B0503020204020204" pitchFamily="34" charset="-122"/>
              </a:rPr>
              <a:t>课外扩展</a:t>
            </a:r>
            <a:r>
              <a:rPr lang="en-US" altLang="zh-CN" sz="2000" b="1" dirty="0" smtClean="0">
                <a:solidFill>
                  <a:schemeClr val="tx1"/>
                </a:solidFill>
                <a:latin typeface="微软雅黑" panose="020B0503020204020204" pitchFamily="34" charset="-122"/>
                <a:ea typeface="微软雅黑" panose="020B0503020204020204" pitchFamily="34" charset="-122"/>
              </a:rPr>
              <a:t>)</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buNone/>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CSS3</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Gradient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分为线性渐变</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(linear)</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和径向渐变</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(radial)</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。由于不同的渲染引擎实现渐变的语法不同，这里我们只针对线性渐变的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W3C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标准语法来分析其用法，其余大家可以查阅相关资料。</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W3C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语法已经得到了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IE10+</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Firefox19.0+</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Chrome26.0+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Opera12.1+</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等浏览器的支持。</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第一个参数省略时，默认为“</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180deg”</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，等同于“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to bottom”</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第二个和第三个参数，表示颜色的起始点和结束点，可以有多个颜色值。</a:t>
            </a:r>
            <a:r>
              <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颜色值后面可以追加百分比，表示这个颜色要占总背景颜色面积的百分比</a:t>
            </a:r>
            <a:r>
              <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448310" lvl="1" indent="0">
              <a:buNone/>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Tx/>
              <a:buNone/>
            </a:pP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例子：</a:t>
            </a:r>
            <a:endPar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Tx/>
              <a:buNone/>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background-image:linear-gradient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(to left, red 30%,blue);</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6830" indent="0">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27650" name="Picture 2" descr="C:\微云同步盘\920756154\w-文豆\课件\PHP探索班备课\html5\CSS3\images\542a25da00017e9406980223.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08" y="2132856"/>
            <a:ext cx="5926138"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767715" y="167640"/>
            <a:ext cx="7893685" cy="6417310"/>
          </a:xfrm>
        </p:spPr>
        <p:txBody>
          <a:bodyPr>
            <a:normAutofit fontScale="85000" lnSpcReduction="20000"/>
          </a:bodyPr>
          <a:lstStyle/>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rPr>
              <a:t>2.</a:t>
            </a:r>
            <a:r>
              <a:rPr lang="zh-CN" altLang="zh-CN" sz="2000" b="1" dirty="0" smtClean="0">
                <a:solidFill>
                  <a:schemeClr val="tx1"/>
                </a:solidFill>
                <a:latin typeface="微软雅黑" panose="020B0503020204020204" pitchFamily="34" charset="-122"/>
                <a:ea typeface="微软雅黑" panose="020B0503020204020204" pitchFamily="34" charset="-122"/>
              </a:rPr>
              <a:t>背景</a:t>
            </a:r>
            <a:r>
              <a:rPr lang="zh-CN" altLang="en-US" sz="2000" b="1" dirty="0" smtClean="0">
                <a:solidFill>
                  <a:schemeClr val="tx1"/>
                </a:solidFill>
                <a:latin typeface="微软雅黑" panose="020B0503020204020204" pitchFamily="34" charset="-122"/>
                <a:ea typeface="微软雅黑" panose="020B0503020204020204" pitchFamily="34" charset="-122"/>
              </a:rPr>
              <a:t>图片</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rPr>
              <a:t>background-image : </a:t>
            </a:r>
            <a:r>
              <a:rPr lang="en-US" altLang="zh-CN" sz="1700" dirty="0" smtClean="0">
                <a:solidFill>
                  <a:schemeClr val="tx1"/>
                </a:solidFill>
                <a:latin typeface="微软雅黑" panose="020B0503020204020204" pitchFamily="34" charset="-122"/>
                <a:ea typeface="微软雅黑" panose="020B0503020204020204" pitchFamily="34" charset="-122"/>
              </a:rPr>
              <a:t>none | </a:t>
            </a:r>
            <a:r>
              <a:rPr lang="en-US" altLang="zh-CN" sz="1700" dirty="0" err="1" smtClean="0">
                <a:solidFill>
                  <a:schemeClr val="tx1"/>
                </a:solidFill>
                <a:latin typeface="微软雅黑" panose="020B0503020204020204" pitchFamily="34" charset="-122"/>
                <a:ea typeface="微软雅黑" panose="020B0503020204020204" pitchFamily="34" charset="-122"/>
              </a:rPr>
              <a:t>url</a:t>
            </a:r>
            <a:r>
              <a:rPr lang="en-US" altLang="zh-CN" sz="1700" dirty="0" smtClean="0">
                <a:solidFill>
                  <a:schemeClr val="tx1"/>
                </a:solidFill>
                <a:latin typeface="微软雅黑" panose="020B0503020204020204" pitchFamily="34" charset="-122"/>
                <a:ea typeface="微软雅黑" panose="020B0503020204020204" pitchFamily="34" charset="-122"/>
              </a:rPr>
              <a:t> ( </a:t>
            </a:r>
            <a:r>
              <a:rPr lang="en-US" altLang="zh-CN" sz="1700" i="1" dirty="0" err="1" smtClean="0">
                <a:solidFill>
                  <a:schemeClr val="tx1"/>
                </a:solidFill>
                <a:latin typeface="微软雅黑" panose="020B0503020204020204" pitchFamily="34" charset="-122"/>
                <a:ea typeface="微软雅黑" panose="020B0503020204020204" pitchFamily="34" charset="-122"/>
              </a:rPr>
              <a:t>url</a:t>
            </a:r>
            <a:r>
              <a:rPr lang="en-US" altLang="zh-CN" sz="1700" dirty="0" smtClean="0">
                <a:solidFill>
                  <a:schemeClr val="tx1"/>
                </a:solidFill>
                <a:latin typeface="微软雅黑" panose="020B0503020204020204" pitchFamily="34" charset="-122"/>
                <a:ea typeface="微软雅黑" panose="020B0503020204020204" pitchFamily="34" charset="-122"/>
              </a:rPr>
              <a:t> ) </a:t>
            </a:r>
            <a:endParaRPr lang="zh-CN" altLang="en-US"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700" b="1" dirty="0" smtClean="0">
                <a:solidFill>
                  <a:srgbClr val="92D050"/>
                </a:solidFill>
                <a:latin typeface="微软雅黑" panose="020B0503020204020204" pitchFamily="34" charset="-122"/>
                <a:ea typeface="微软雅黑" panose="020B0503020204020204" pitchFamily="34" charset="-122"/>
              </a:rPr>
              <a:t>例：</a:t>
            </a:r>
            <a:endParaRPr lang="en-US" altLang="zh-CN" sz="17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dirty="0" smtClean="0">
                <a:solidFill>
                  <a:schemeClr val="tx1"/>
                </a:solidFill>
                <a:latin typeface="微软雅黑" panose="020B0503020204020204" pitchFamily="34" charset="-122"/>
                <a:ea typeface="微软雅黑" panose="020B0503020204020204" pitchFamily="34" charset="-122"/>
              </a:rPr>
              <a:t>body { </a:t>
            </a:r>
            <a:r>
              <a:rPr lang="en-US" altLang="zh-CN" sz="1700" dirty="0" err="1" smtClean="0">
                <a:solidFill>
                  <a:schemeClr val="tx1"/>
                </a:solidFill>
                <a:latin typeface="微软雅黑" panose="020B0503020204020204" pitchFamily="34" charset="-122"/>
                <a:ea typeface="微软雅黑" panose="020B0503020204020204" pitchFamily="34" charset="-122"/>
              </a:rPr>
              <a:t>background-image:url</a:t>
            </a:r>
            <a:r>
              <a:rPr lang="en-US" altLang="zh-CN" sz="1700" dirty="0" smtClean="0">
                <a:solidFill>
                  <a:schemeClr val="tx1"/>
                </a:solidFill>
                <a:latin typeface="微软雅黑" panose="020B0503020204020204" pitchFamily="34" charset="-122"/>
                <a:ea typeface="微软雅黑" panose="020B0503020204020204" pitchFamily="34" charset="-122"/>
              </a:rPr>
              <a:t>(images/</a:t>
            </a:r>
            <a:r>
              <a:rPr lang="en-US" altLang="zh-CN" sz="1700" dirty="0" err="1" smtClean="0">
                <a:solidFill>
                  <a:schemeClr val="tx1"/>
                </a:solidFill>
                <a:latin typeface="微软雅黑" panose="020B0503020204020204" pitchFamily="34" charset="-122"/>
                <a:ea typeface="微软雅黑" panose="020B0503020204020204" pitchFamily="34" charset="-122"/>
              </a:rPr>
              <a:t>bg.gif</a:t>
            </a:r>
            <a:r>
              <a:rPr lang="en-US" altLang="zh-CN" sz="1700" dirty="0" smtClean="0">
                <a:solidFill>
                  <a:schemeClr val="tx1"/>
                </a:solidFill>
                <a:latin typeface="微软雅黑" panose="020B0503020204020204" pitchFamily="34" charset="-122"/>
                <a:ea typeface="微软雅黑" panose="020B0503020204020204" pitchFamily="34" charset="-122"/>
              </a:rPr>
              <a:t>);}</a:t>
            </a: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sym typeface="+mn-ea"/>
              </a:rPr>
              <a:t>3.背景平铺方式</a:t>
            </a:r>
            <a:endParaRPr lang="zh-CN" altLang="zh-CN" sz="17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b="1" dirty="0" smtClean="0">
              <a:solidFill>
                <a:schemeClr val="tx1"/>
              </a:solidFill>
              <a:latin typeface="YaHei Consolas" charset="0"/>
              <a:ea typeface="YaHei Consolas" charset="0"/>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background-repeat : </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repeat | no-repeat | repeat-x | repeat-y </a:t>
            </a: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7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7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body { </a:t>
            </a:r>
            <a:r>
              <a:rPr lang="en-US" altLang="zh-CN" sz="17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background-repeat:repeat-x</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sym typeface="+mn-ea"/>
              </a:rPr>
              <a:t>4.背景定位</a:t>
            </a:r>
            <a:endParaRPr lang="zh-CN" altLang="zh-CN" sz="17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background-position : </a:t>
            </a:r>
            <a:r>
              <a:rPr lang="zh-CN" altLang="zh-CN" sz="1700" i="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左对齐方式  上对齐方式</a:t>
            </a: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Background-position: left center;</a:t>
            </a:r>
            <a:endParaRPr lang="en-US" altLang="zh-CN" sz="17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a:spcBef>
                <a:spcPts val="6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7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Background-position: </a:t>
            </a:r>
            <a:r>
              <a:rPr lang="en-US" altLang="zh-CN" sz="17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10px 40px;</a:t>
            </a:r>
            <a:endParaRPr lang="en-US" altLang="zh-CN" sz="17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7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400" dirty="0" smtClean="0">
                <a:solidFill>
                  <a:schemeClr val="tx1"/>
                </a:solidFill>
                <a:latin typeface="微软雅黑" panose="020B0503020204020204" pitchFamily="34" charset="-122"/>
                <a:ea typeface="微软雅黑" panose="020B0503020204020204" pitchFamily="34" charset="-122"/>
              </a:rPr>
              <a:t>			</a:t>
            </a:r>
            <a:endParaRPr lang="en-US" altLang="zh-CN" sz="14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1115695" y="404495"/>
            <a:ext cx="8229600" cy="6124575"/>
          </a:xfrm>
        </p:spPr>
        <p:txBody>
          <a:bodyPr>
            <a:normAutofit/>
          </a:bodyPr>
          <a:lstStyle/>
          <a:p>
            <a:pPr indent="-328930" eaLnBrk="1" hangingPunct="1">
              <a:spcBef>
                <a:spcPts val="6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body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background-position:left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bottom;}</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body { background-position:30% 20px;}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solidFill>
                  <a:schemeClr val="tx1"/>
                </a:solidFill>
                <a:latin typeface="微软雅黑" panose="020B0503020204020204" pitchFamily="34" charset="-122"/>
                <a:ea typeface="微软雅黑" panose="020B0503020204020204" pitchFamily="34" charset="-122"/>
                <a:sym typeface="+mn-ea"/>
              </a:rPr>
              <a:t>6.背景原点</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设置元素背景图片的</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原始起始位置</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。必须保证背景是</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background-repeat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no-repeat</a:t>
            </a:r>
            <a:endPar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此属性才会生效。</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sym typeface="+mn-ea"/>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background-origin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border-box | padding-box | content-box;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Tx/>
              <a:buNone/>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8674" name="Picture 2" descr="C:\微云同步盘\920756154\w-文豆\课件\PHP探索班备课\html5\CSS3\images\531003de0001166903660166.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60955" y="4312856"/>
            <a:ext cx="46482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body" idx="4294967295"/>
          </p:nvPr>
        </p:nvSpPr>
        <p:spPr bwMode="auto">
          <a:xfrm>
            <a:off x="864096" y="908050"/>
            <a:ext cx="8229600" cy="5256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设定背景</a:t>
            </a: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图像向外裁剪的区域</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background-clip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border-box | padding-box | content-box |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text</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9698" name="Picture 2" descr="C:\微云同步盘\920756154\w-文豆\课件\PHP探索班备课\html5\CSS3\images\5310065d0001c95103660166.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4159" y="2997200"/>
            <a:ext cx="46482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
          <p:cNvSpPr txBox="1">
            <a:spLocks noChangeArrowheads="1"/>
          </p:cNvSpPr>
          <p:nvPr/>
        </p:nvSpPr>
        <p:spPr>
          <a:xfrm>
            <a:off x="864096" y="332656"/>
            <a:ext cx="8229600" cy="706438"/>
          </a:xfrm>
          <a:prstGeom prst="rect">
            <a:avLst/>
          </a:prstGeom>
        </p:spPr>
        <p:txBody>
          <a:bodyP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背景的显示区域</a:t>
            </a:r>
            <a:endPar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body" idx="4294967295"/>
          </p:nvPr>
        </p:nvSpPr>
        <p:spPr bwMode="auto">
          <a:xfrm>
            <a:off x="877639" y="764704"/>
            <a:ext cx="8014841" cy="56984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设置背景图片的大小，以</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长度值</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百分比</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显示，还可以通过</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cover</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contain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来对图片进</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行伸缩。</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background-size: auto | &lt;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长度值</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 | &lt;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百分比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 | cover | contain</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914400" y="1810613"/>
          <a:ext cx="7488832" cy="2799664"/>
        </p:xfrm>
        <a:graphic>
          <a:graphicData uri="http://schemas.openxmlformats.org/drawingml/2006/table">
            <a:tbl>
              <a:tblPr/>
              <a:tblGrid>
                <a:gridCol w="1637622"/>
                <a:gridCol w="5851210"/>
              </a:tblGrid>
              <a:tr h="299489">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值</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0890" marB="4089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描述</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0890" marB="4089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r>
              <a:tr h="28649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auto</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默认值，不改变背景图片的原始高度和宽度。</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55641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&lt;</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长度值</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&gt;</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成对出现如</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200px 50px</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，将背景图片宽高依次设置为前面两个值，当设置一个值时，将其作为图片宽度值来</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等比缩放</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55641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&lt;</a:t>
                      </a:r>
                      <a:r>
                        <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百分比</a:t>
                      </a: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&gt;</a:t>
                      </a:r>
                      <a:endParaRPr kumimoji="0"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0</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~100</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％之间的任何值，将背景图片宽高依次设置为所在元素宽高乘以前面百分比得出的数值，当设置一个值时同上。</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482736">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cover</a:t>
                      </a:r>
                      <a:endParaRPr kumimoji="0"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可选。阴影的尺顾名思义为</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覆盖</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，即将背景图片等比缩放以</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填满整个容器</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寸。</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482736">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contain</a:t>
                      </a:r>
                      <a:endParaRPr kumimoji="0"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可选。阴影的颜色。请参阅 </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CSS </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颜容纳，即将背景图片等比缩放至</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某一边紧贴容器边缘为止</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色值。</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9052" marR="122630" marT="49068" marB="49068"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bl>
          </a:graphicData>
        </a:graphic>
      </p:graphicFrame>
      <p:sp>
        <p:nvSpPr>
          <p:cNvPr id="5" name="Rectangle 1"/>
          <p:cNvSpPr txBox="1">
            <a:spLocks noChangeArrowheads="1"/>
          </p:cNvSpPr>
          <p:nvPr/>
        </p:nvSpPr>
        <p:spPr>
          <a:xfrm>
            <a:off x="914400" y="260648"/>
            <a:ext cx="8229600" cy="706438"/>
          </a:xfrm>
          <a:prstGeom prst="rect">
            <a:avLst/>
          </a:prstGeom>
        </p:spPr>
        <p:txBody>
          <a:bodyP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背景尺寸</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914400" y="4739320"/>
            <a:ext cx="3607270" cy="1594796"/>
          </a:xfrm>
          <a:prstGeom prst="rect">
            <a:avLst/>
          </a:prstGeom>
          <a:noFill/>
        </p:spPr>
        <p:txBody>
          <a:bodyPr wrap="none" rtlCol="0">
            <a:spAutoFit/>
          </a:bodyPr>
          <a:lstStyle/>
          <a:p>
            <a:pPr indent="-328930" eaLnBrk="1" hangingPunct="1">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实例：</a:t>
            </a:r>
            <a:endParaRPr lang="zh-CN"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3289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div{</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indent="-3289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background:url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img_flwr.gif</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indent="-3289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background-size:80px 60px;</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indent="-3289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background-repeat:no-repeat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indent="-328930">
              <a:lnSpc>
                <a:spcPct val="80000"/>
              </a:lnSpc>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842392" y="638209"/>
            <a:ext cx="8446393" cy="6191969"/>
          </a:xfrm>
        </p:spPr>
        <p:txBody>
          <a:bodyPr>
            <a:normAutofit/>
          </a:bodyPr>
          <a:lstStyle/>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背景样式多个属性的缩写</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背景色  背景图片  背景平铺方式  背景定位</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body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background-color:# EDEDED;</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background-image:url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(images/</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bg.png</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background-repeat:no-repeat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background-position:50%  30px;</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缩写后：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body { background:#EDEDED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(images/</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bg.png</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no-repeat 50% 30px;}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1"/>
          <p:cNvSpPr txBox="1">
            <a:spLocks noChangeArrowheads="1"/>
          </p:cNvSpPr>
          <p:nvPr/>
        </p:nvSpPr>
        <p:spPr>
          <a:xfrm>
            <a:off x="914400" y="206161"/>
            <a:ext cx="8229600" cy="706438"/>
          </a:xfrm>
          <a:prstGeom prst="rect">
            <a:avLst/>
          </a:prstGeom>
        </p:spPr>
        <p:txBody>
          <a:bodyP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背景样式缩写</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body" idx="4294967295"/>
          </p:nvPr>
        </p:nvSpPr>
        <p:spPr bwMode="auto">
          <a:xfrm>
            <a:off x="899468" y="620713"/>
            <a:ext cx="7993012" cy="6337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CSS2</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里</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的属性外加</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origin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clip</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size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组成的新</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的多次叠加</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[background-color] | [background-image] | [background-position][/background-size] | [background-repeat] | [background-attachment] | [background-clip] | [background-origin],...</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可以把上面的缩写拆解成以下形式：</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background-repeat : repeat1,repeat2,...,</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repeatN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backround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 : position1,position2,...,</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background-size : size1,size2,...,</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sizeN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background-attachment : attachment1,attachment2,...,</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attachmentN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background-clip : clip1,clip2,...,</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clipN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background-origin : origin1,origin2,...,</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originN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background-color : color;</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endPar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用逗号隔开每组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的缩写值；</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如果有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size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值，需要紧跟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position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并且用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隔开；</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如果有多个背景图片，而其他属性只有一个（例如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background-repeat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只有一个），表明</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所有背景图片应用该属性值。</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background-color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只能设置一个。</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 name="Rectangle 1"/>
          <p:cNvSpPr txBox="1">
            <a:spLocks noChangeArrowheads="1"/>
          </p:cNvSpPr>
          <p:nvPr/>
        </p:nvSpPr>
        <p:spPr>
          <a:xfrm>
            <a:off x="899468" y="188640"/>
            <a:ext cx="8229600" cy="353219"/>
          </a:xfrm>
          <a:prstGeom prst="rect">
            <a:avLst/>
          </a:prstGeom>
        </p:spPr>
        <p:txBody>
          <a:bodyPr>
            <a:normAutofit fontScale="92500" lnSpcReduction="10000"/>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9.1.</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多重背景</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899840" y="476672"/>
            <a:ext cx="8229600" cy="431800"/>
          </a:xfrm>
        </p:spPr>
        <p:txBody>
          <a:bodyPr>
            <a:noAutofit/>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列表样式</a:t>
            </a:r>
            <a:endPar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010" name="Rectangle 2"/>
          <p:cNvSpPr>
            <a:spLocks noGrp="1" noChangeArrowheads="1"/>
          </p:cNvSpPr>
          <p:nvPr>
            <p:ph idx="1"/>
          </p:nvPr>
        </p:nvSpPr>
        <p:spPr>
          <a:xfrm>
            <a:off x="899840" y="1519756"/>
            <a:ext cx="7920632" cy="5111750"/>
          </a:xfrm>
        </p:spPr>
        <p:txBody>
          <a:bodyPr>
            <a:noAutofit/>
          </a:bodyPr>
          <a:lstStyle/>
          <a:p>
            <a:pPr indent="-328930">
              <a:lnSpc>
                <a:spcPct val="80000"/>
              </a:lnSpc>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控制列表</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每一项的头部</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图标</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lnSpc>
                <a:spcPct val="80000"/>
              </a:lnSpc>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 : disc | circle | square | decimal | lower-roman | upper-roman | lower-alpha | upper-alpha | none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armenian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cjk</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-ideographic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georgian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lower-</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greek</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hebrew</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hiragana | hiragana-</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iroha</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katakana | katakana-</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iroha</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lower-</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latin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upper-</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latin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list-style-type:disc</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实心圆</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list-style-type:circle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空心圆</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list-style-type:square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实心方块</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list-style-type:none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不显示项目符号</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list-style-type:decimal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阿拉伯数字</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list-style-type:lower-roman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小写罗马数字</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3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list-style-type:upper-alpha</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大写英文字母</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2"/>
          <p:cNvSpPr txBox="1">
            <a:spLocks noChangeArrowheads="1"/>
          </p:cNvSpPr>
          <p:nvPr/>
        </p:nvSpPr>
        <p:spPr>
          <a:xfrm>
            <a:off x="899840" y="1024754"/>
            <a:ext cx="8229600" cy="495002"/>
          </a:xfrm>
          <a:prstGeom prst="rect">
            <a:avLst/>
          </a:prstGeom>
        </p:spPr>
        <p:txBody>
          <a:bodyPr vert="horz">
            <a:normAutofit/>
          </a:bodyPr>
          <a:lst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a:lstStyle>
          <a:p>
            <a:pPr indent="-328930" fontAlgn="auto">
              <a:lnSpc>
                <a:spcPct val="90000"/>
              </a:lnSpc>
              <a:spcBef>
                <a:spcPts val="350"/>
              </a:spcBef>
              <a:spcAft>
                <a:spcPts val="0"/>
              </a:spcAft>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项目符号</a:t>
            </a:r>
            <a:endParaRPr lang="zh-CN"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927255" y="620688"/>
            <a:ext cx="8229600" cy="4894262"/>
          </a:xfrm>
        </p:spPr>
        <p:txBody>
          <a:bodyPr>
            <a:normAutofit/>
          </a:bodyPr>
          <a:lstStyle/>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b="1" dirty="0" smtClean="0">
                <a:solidFill>
                  <a:schemeClr val="tx1"/>
                </a:solidFill>
                <a:latin typeface="微软雅黑" panose="020B0503020204020204" pitchFamily="34" charset="-122"/>
                <a:ea typeface="微软雅黑" panose="020B0503020204020204" pitchFamily="34" charset="-122"/>
              </a:rPr>
              <a:t>2. </a:t>
            </a:r>
            <a:r>
              <a:rPr lang="zh-CN" altLang="en-US" sz="1800" b="1" dirty="0" smtClean="0">
                <a:solidFill>
                  <a:schemeClr val="tx1"/>
                </a:solidFill>
                <a:latin typeface="微软雅黑" panose="020B0503020204020204" pitchFamily="34" charset="-122"/>
                <a:ea typeface="微软雅黑" panose="020B0503020204020204" pitchFamily="34" charset="-122"/>
              </a:rPr>
              <a:t>页内引用</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a:spcBef>
                <a:spcPts val="45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页内引用</a:t>
            </a:r>
            <a:r>
              <a:rPr lang="zh-CN" altLang="zh-CN" sz="1600" dirty="0" smtClean="0">
                <a:solidFill>
                  <a:schemeClr val="tx1"/>
                </a:solidFill>
                <a:latin typeface="微软雅黑" panose="020B0503020204020204" pitchFamily="34" charset="-122"/>
                <a:ea typeface="微软雅黑" panose="020B0503020204020204" pitchFamily="34" charset="-122"/>
              </a:rPr>
              <a:t>作为页面中的一个单独部分，由</a:t>
            </a:r>
            <a:r>
              <a:rPr lang="en-US" altLang="zh-CN" sz="1600" dirty="0" smtClean="0">
                <a:solidFill>
                  <a:schemeClr val="tx1"/>
                </a:solidFill>
                <a:latin typeface="微软雅黑" panose="020B0503020204020204" pitchFamily="34" charset="-122"/>
                <a:ea typeface="微软雅黑" panose="020B0503020204020204" pitchFamily="34" charset="-122"/>
              </a:rPr>
              <a:t>&lt;style&gt;&lt;/style&gt;</a:t>
            </a:r>
            <a:r>
              <a:rPr lang="zh-CN" altLang="zh-CN" sz="1600" dirty="0" smtClean="0">
                <a:solidFill>
                  <a:schemeClr val="tx1"/>
                </a:solidFill>
                <a:latin typeface="微软雅黑" panose="020B0503020204020204" pitchFamily="34" charset="-122"/>
                <a:ea typeface="微软雅黑" panose="020B0503020204020204" pitchFamily="34" charset="-122"/>
              </a:rPr>
              <a:t>标签定位在</a:t>
            </a:r>
            <a:r>
              <a:rPr lang="en-US" altLang="zh-CN" sz="1600" dirty="0" smtClean="0">
                <a:solidFill>
                  <a:schemeClr val="tx1"/>
                </a:solidFill>
                <a:latin typeface="微软雅黑" panose="020B0503020204020204" pitchFamily="34" charset="-122"/>
                <a:ea typeface="微软雅黑" panose="020B0503020204020204" pitchFamily="34" charset="-122"/>
              </a:rPr>
              <a:t>&lt;head&gt;&lt;/head&gt;</a:t>
            </a:r>
            <a:r>
              <a:rPr lang="zh-CN" altLang="zh-CN" sz="1600" dirty="0" smtClean="0">
                <a:solidFill>
                  <a:schemeClr val="tx1"/>
                </a:solidFill>
                <a:latin typeface="微软雅黑" panose="020B0503020204020204" pitchFamily="34" charset="-122"/>
                <a:ea typeface="微软雅黑" panose="020B0503020204020204" pitchFamily="34" charset="-122"/>
              </a:rPr>
              <a:t>之中。</a:t>
            </a:r>
            <a:endParaRPr lang="zh-CN"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45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b="1" dirty="0" smtClean="0">
                <a:solidFill>
                  <a:srgbClr val="92D050"/>
                </a:solidFill>
                <a:latin typeface="微软雅黑" panose="020B0503020204020204" pitchFamily="34" charset="-122"/>
                <a:ea typeface="微软雅黑" panose="020B0503020204020204" pitchFamily="34" charset="-122"/>
              </a:rPr>
              <a:t>例</a:t>
            </a:r>
            <a:r>
              <a:rPr lang="zh-CN" altLang="zh-CN" sz="1600" b="1" dirty="0" smtClean="0">
                <a:solidFill>
                  <a:srgbClr val="92D050"/>
                </a:solidFill>
                <a:latin typeface="微软雅黑" panose="020B0503020204020204" pitchFamily="34" charset="-122"/>
                <a:ea typeface="微软雅黑" panose="020B0503020204020204" pitchFamily="34" charset="-122"/>
              </a:rPr>
              <a:t>：</a:t>
            </a:r>
            <a:endParaRPr lang="zh-CN" altLang="zh-CN" sz="1600" b="1" dirty="0" smtClean="0">
              <a:solidFill>
                <a:srgbClr val="92D050"/>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&lt;head&gt;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&lt;style type="text/</a:t>
            </a:r>
            <a:r>
              <a:rPr lang="en-US" altLang="zh-CN" sz="1600" dirty="0" err="1" smtClean="0">
                <a:solidFill>
                  <a:schemeClr val="tx1"/>
                </a:solidFill>
                <a:latin typeface="微软雅黑" panose="020B0503020204020204" pitchFamily="34" charset="-122"/>
                <a:ea typeface="微软雅黑" panose="020B0503020204020204" pitchFamily="34" charset="-122"/>
              </a:rPr>
              <a:t>css</a:t>
            </a:r>
            <a:r>
              <a:rPr lang="en-US" altLang="zh-CN" sz="1600" dirty="0" smtClean="0">
                <a:solidFill>
                  <a:schemeClr val="tx1"/>
                </a:solidFill>
                <a:latin typeface="微软雅黑" panose="020B0503020204020204" pitchFamily="34" charset="-122"/>
                <a:ea typeface="微软雅黑" panose="020B0503020204020204" pitchFamily="34" charset="-122"/>
              </a:rPr>
              <a:t>"&gt;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body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background-color:#</a:t>
            </a:r>
            <a:r>
              <a:rPr lang="en-US" altLang="zh-CN" sz="1600" dirty="0" err="1" smtClean="0">
                <a:solidFill>
                  <a:schemeClr val="tx1"/>
                </a:solidFill>
                <a:latin typeface="微软雅黑" panose="020B0503020204020204" pitchFamily="34" charset="-122"/>
                <a:ea typeface="微软雅黑" panose="020B0503020204020204" pitchFamily="34" charset="-122"/>
              </a:rPr>
              <a:t>cccccc</a:t>
            </a: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&lt;/style&gt;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328930" eaLnBrk="1" hangingPunct="1">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600" dirty="0" smtClean="0">
                <a:solidFill>
                  <a:schemeClr val="tx1"/>
                </a:solidFill>
                <a:latin typeface="微软雅黑" panose="020B0503020204020204" pitchFamily="34" charset="-122"/>
                <a:ea typeface="微软雅黑" panose="020B0503020204020204" pitchFamily="34" charset="-122"/>
              </a:rPr>
              <a:t>		&lt;/head&gt;</a:t>
            </a:r>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907415" y="1196975"/>
            <a:ext cx="8229600" cy="5565140"/>
          </a:xfrm>
        </p:spPr>
        <p:txBody>
          <a:bodyPr>
            <a:normAutofit fontScale="92500" lnSpcReduction="20000"/>
          </a:bodyPr>
          <a:lstStyle/>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用图片来定义列表的每一项的头部图标</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list-style-image : none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i="1"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list-style-image:url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(images/</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arrow.gif</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3.定义列表项目的位置</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规定列表中列表项目标记的位置：</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list-style-position: inside | outside | inherit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inside 	列表项目标记放置在文本以内，且环绕文本根据标记对齐。</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outside 	默认值。保持标记位于文本的左侧。列表项目标记放置在文本以外，且环绕文本</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不根据标记对齐。</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inherit 	规定应该从父元素继承 list-style-position 属性的值。</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ul</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9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list-style-position:inside;</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907245" y="404664"/>
            <a:ext cx="7776864" cy="615553"/>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rPr>
              <a:t>自定义项目符号</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dirty="0"/>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4294967295"/>
          </p:nvPr>
        </p:nvSpPr>
        <p:spPr bwMode="auto">
          <a:xfrm>
            <a:off x="755576" y="477310"/>
            <a:ext cx="7974617" cy="62640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改变元素的大小，透明，旋转角度，扭曲度等。</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de-DE" altLang="zh-CN" sz="16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transform</a:t>
            </a:r>
            <a:r>
              <a:rPr lang="zh-CN" altLang="de-DE"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de-DE"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 &lt;transform-function</a:t>
            </a:r>
            <a:r>
              <a:rPr lang="de-DE"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&gt;</a:t>
            </a:r>
            <a:r>
              <a:rPr lang="de-DE"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de-DE"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2" action="ppaction://hlinkfile"/>
            </a:endParaRPr>
          </a:p>
          <a:p>
            <a:pPr marL="0" indent="0">
              <a:buFontTx/>
              <a:buNone/>
            </a:pPr>
            <a:r>
              <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transform-function</a:t>
            </a: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包含以下几个方法：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hlinkClick r:id="rId2" action="ppaction://hlinkfile"/>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2" action="ppaction://hlinkfile"/>
              </a:rPr>
              <a:t>translate()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2D translation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平移）。第一个参数对应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轴，第二个参数对应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轴。如果第二个参数未提供，则默认值为</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3" action="ppaction://hlinkfile"/>
              </a:rPr>
              <a:t>transform-origin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任何一个元素都有一个中心点，默认情况之下，其中心点是居于元素</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轴和</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处。</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4" action="ppaction://hlinkfile"/>
              </a:rPr>
              <a:t>translateX()</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轴（水平方向）的平移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5" action="ppaction://hlinkfile"/>
              </a:rPr>
              <a:t>translateY()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轴（垂直方向）的平移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6" action="ppaction://hlinkfile"/>
              </a:rPr>
              <a:t>rotate()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2D rotation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旋转），需先有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3" action="ppaction://hlinkfile"/>
              </a:rPr>
              <a:t>transform-origin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属性的定义</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7" action="ppaction://hlinkfile"/>
              </a:rPr>
              <a:t>scale()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2D scale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缩放）。第一个参数对应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轴，第二个参数对应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轴。如果第二个参数未提供，则默认取第一个参数的值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8" action="ppaction://hlinkfile"/>
              </a:rPr>
              <a:t>skew()</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skew transformation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（斜切扭曲）。第一个参数对应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轴，第二个参数对应</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轴。如果第二个参数未提供，则默认值为</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9" action="ppaction://hlinkfile"/>
              </a:rPr>
              <a:t>translate3d()</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指定对象的</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位移。第</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个参数对应</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轴，第</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个参数对应</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轴，第</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个参数对应</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轴，参数不允许省略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755650" y="15875"/>
            <a:ext cx="8063230" cy="483235"/>
          </a:xfrm>
          <a:prstGeom prst="rect">
            <a:avLst/>
          </a:prstGeom>
          <a:noFill/>
        </p:spPr>
        <p:txBody>
          <a:bodyPr wrap="square" rtlCol="0">
            <a:spAutoFit/>
          </a:bodyPr>
          <a:lstStyle/>
          <a:p>
            <a:pPr algn="ctr"/>
            <a:r>
              <a:rPr kumimoji="1"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变形样式</a:t>
            </a:r>
            <a:endParaRPr kumimoji="1"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body" idx="4294967295"/>
          </p:nvPr>
        </p:nvSpPr>
        <p:spPr bwMode="auto">
          <a:xfrm>
            <a:off x="762720" y="1219200"/>
            <a:ext cx="9109075" cy="61579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中创建简单的过渡效果可以从以下几个步骤来实现：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第一，在默认样式中声明元素的初始状态样式；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第二，声明过渡元素最终状态样式，比如悬浮状态；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第三，在默认样式中通过添加过渡函数，添加一些不同的样式。</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9938" name="Picture 2" descr="F:\微云同步\w-文豆\课件\PHP探索班备课\html5\CSS3\images\5344eca300010a800551042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2117" y="2704809"/>
            <a:ext cx="4618872"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827584" y="188640"/>
            <a:ext cx="8424936" cy="461665"/>
          </a:xfrm>
          <a:prstGeom prst="rect">
            <a:avLst/>
          </a:prstGeom>
          <a:noFill/>
        </p:spPr>
        <p:txBody>
          <a:bodyPr wrap="square" rtlCol="0">
            <a:spAutoFit/>
          </a:bodyPr>
          <a:lstStyle/>
          <a:p>
            <a:pPr algn="ctr"/>
            <a:r>
              <a:rPr kumimoji="1"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过渡动画</a:t>
            </a:r>
            <a:endParaRPr kumimoji="1"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561541" y="2685397"/>
            <a:ext cx="3402947" cy="2092881"/>
          </a:xfrm>
          <a:prstGeom prst="rect">
            <a:avLst/>
          </a:prstGeom>
          <a:noFill/>
        </p:spPr>
        <p:txBody>
          <a:bodyPr wrap="square" rtlCol="0">
            <a:spAutoFit/>
          </a:bodyPr>
          <a:lstStyle/>
          <a:p>
            <a:r>
              <a:rPr lang="zh-CN" altLang="en-US"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总结</a:t>
            </a:r>
            <a:r>
              <a:rPr lang="zh-CN" altLang="en-US"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基本上</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可以把以上属性归纳为带有数值</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属性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，都支持过渡动画（其中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visibility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看成</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，它可以常常搭配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opacity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属性，来实现</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一</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个元</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素渐隐渐显并最终隐藏或显示</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）。最简单写法</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是直接用</a:t>
            </a:r>
            <a:r>
              <a:rPr lang="en-US" altLang="zh-CN"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all</a:t>
            </a:r>
            <a:r>
              <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代表所有属性</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27584" y="734507"/>
            <a:ext cx="8864699"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1. transition-property(</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过渡属性</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406684" y="4862861"/>
            <a:ext cx="3557804" cy="1600438"/>
          </a:xfrm>
          <a:prstGeom prst="rect">
            <a:avLst/>
          </a:prstGeom>
          <a:noFill/>
        </p:spPr>
        <p:txBody>
          <a:bodyPr wrap="square" rtlCol="0">
            <a:spAutoFit/>
          </a:bodyPr>
          <a:lstStyle/>
          <a:p>
            <a:pPr marL="0" indent="0">
              <a:buFontTx/>
              <a:buNone/>
            </a:pPr>
            <a:r>
              <a:rPr lang="zh-CN" altLang="en-US"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r>
              <a:rPr lang="zh-CN" altLang="en-US"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div{</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webkit-transition-property:width,height,color</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transition-property:width,height,color</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body" idx="4294967295"/>
          </p:nvPr>
        </p:nvSpPr>
        <p:spPr bwMode="auto">
          <a:xfrm>
            <a:off x="727795" y="805220"/>
            <a:ext cx="7948661" cy="5607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transition-duration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属性主要用来设置一个属性过渡到另一个属性所需的时间，也就是从旧属性过渡到新属性花费的时间长度，俗称</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持续时间</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例如：</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-transition-duration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.5s;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transition-duration: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5s;</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27795" y="405110"/>
            <a:ext cx="794875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2. transition-duration(</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过渡所需时间</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body" idx="4294967295"/>
          </p:nvPr>
        </p:nvSpPr>
        <p:spPr bwMode="auto">
          <a:xfrm>
            <a:off x="907753" y="824270"/>
            <a:ext cx="8056735" cy="58450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指过渡的“缓动函数”。主要用来指定浏览器的过渡速度，以及过渡期间的操作进展情况，其中要包括以下几种函数：</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参数说明：</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默认值，逐渐变慢</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(0.25,0.1,0.25,1))</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linear:</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匀速过渡效果</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等于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(0,0,1,1))</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ease-in: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加速的过渡效果</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等于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(0.42,0,1,1))</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ease-out: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减速的过渡效果</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等于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(0,0,0.58,1))</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ease-in-out: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加速然后减速</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(0.42, 0, 0.58, 1.0))</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i="1"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i="1"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i="1"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i="1"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cubic-</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bezier</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函数中定义自己的值。可能的值是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至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之间的数值。</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动画速度自定义</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webkit-transition-timing-function:ease-in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transition-timing-function:ease-in</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99593" y="404664"/>
            <a:ext cx="776267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3. transition-timing-function</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动画</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过渡函数</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4294967295"/>
          </p:nvPr>
        </p:nvSpPr>
        <p:spPr bwMode="auto">
          <a:xfrm>
            <a:off x="979761" y="1126465"/>
            <a:ext cx="7768703"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transition-delay</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transition-duration</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极其类似，不同的是</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transition-duration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是用来设置过渡动画的持续时间，而</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transition-delay</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主要用来指定</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一个动画开始执行的时间</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，也就是说当改变元素属性值后多长时间开始执行。</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webkit-transition-delay</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transition-delay:.1s;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971600" y="476672"/>
            <a:ext cx="7621385"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4. </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transition-delay(</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动画</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过渡延迟时间</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827013" y="839789"/>
            <a:ext cx="8065467"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早期在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中要实现动画效果，都是依赖于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来完成。但在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CSS3</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中新增加了一个新的模块</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，它可以通过一些简单的</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事件来触发元素的外观变化，让效果显得更加细腻。简单点说，就是通过鼠标的单击、获得焦点，被点击或对元素任何改变中触发，并平滑地以动画效果改变</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的属性值。</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none | &lt;transition-property&gt; ] || &lt; transition-duration &gt; || &lt;transition-timing-function&gt; || &lt; transition-delay&gt;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transition: all .5s ease-in .1s;</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transition</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all .5s ease-in .1s</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27012" y="332656"/>
            <a:ext cx="3312939"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5. transition</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过渡</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1043609" y="980728"/>
            <a:ext cx="7848872"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150000"/>
              </a:lnSpc>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元素所</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应用的动画名称，必须与规则</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@keyframes</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配合使用，因为动画名称由</a:t>
            </a:r>
            <a:r>
              <a:rPr lang="en-US" altLang="zh-CN" sz="1600" u="sng"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@keyframes</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定义</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animation-name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de-DE"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2"/>
              </a:rPr>
              <a:t>&lt;identifier&gt;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-animation-name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FromLeftToRight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animation-name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FromLeftToRight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36353" y="545282"/>
            <a:ext cx="4571751"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1. animation-name(</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动画名称</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936625" y="62230"/>
            <a:ext cx="7773670" cy="483235"/>
          </a:xfrm>
          <a:prstGeom prst="rect">
            <a:avLst/>
          </a:prstGeom>
          <a:noFill/>
        </p:spPr>
        <p:txBody>
          <a:bodyPr wrap="square" rtlCol="0">
            <a:spAutoFit/>
          </a:bodyPr>
          <a:lstStyle/>
          <a:p>
            <a:pPr algn="ctr"/>
            <a:r>
              <a:rPr kumimoji="1" lang="zh-CN" altLang="en-US" sz="2400" b="1" smtClean="0">
                <a:latin typeface="微软雅黑" panose="020B0503020204020204" pitchFamily="34" charset="-122"/>
                <a:ea typeface="微软雅黑" panose="020B0503020204020204" pitchFamily="34" charset="-122"/>
                <a:cs typeface="微软雅黑" panose="020B0503020204020204" pitchFamily="34" charset="-122"/>
              </a:rPr>
              <a:t>自定义动画</a:t>
            </a:r>
            <a:endParaRPr kumimoji="1"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745730" y="645111"/>
            <a:ext cx="8218758" cy="5548695"/>
          </a:xfrm>
          <a:prstGeom prst="rect">
            <a:avLst/>
          </a:prstGeom>
          <a:noFill/>
        </p:spPr>
        <p:txBody>
          <a:bodyPr>
            <a:normAutofit fontScale="92500" lnSpcReduction="10000"/>
          </a:bodyPr>
          <a:lstStyle/>
          <a:p>
            <a:pPr marL="0" indent="0">
              <a:buFontTx/>
              <a:buNone/>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被称为关键帧，其类似于</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中的关键帧。在</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CSS3</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中其主要以“</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keyframes</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开头，后面紧跟着是动画名称加上一对花括号“</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，括号中就是一些不同时间段样式规则。</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keyframes</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&lt;identifier&gt;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from | to |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ction="ppaction://hlinkfile"/>
              </a:rPr>
              <a:t>&lt;percentage&gt;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sRules</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例子</a:t>
            </a: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1"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webkit-keyframes</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FromLeftToRight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0%{left: 0;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100%{ left: 800px;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keyframes</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FromLeftToRight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0</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%{left: 0;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100</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left: 800px;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45730" y="147194"/>
            <a:ext cx="3157211" cy="400110"/>
          </a:xfrm>
          <a:prstGeom prst="rect">
            <a:avLst/>
          </a:prstGeom>
          <a:noFill/>
        </p:spPr>
        <p:txBody>
          <a:bodyPr wrap="none" rtlCol="0">
            <a:spAutoFit/>
          </a:bodyPr>
          <a:lstStyle/>
          <a:p>
            <a:pPr marL="0" indent="0">
              <a:buFontTx/>
              <a:buNone/>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2. </a:t>
            </a:r>
            <a:r>
              <a:rPr lang="en-US" altLang="zh-CN" sz="2000" b="1" dirty="0" err="1" smtClean="0">
                <a:latin typeface="微软雅黑" panose="020B0503020204020204" pitchFamily="34" charset="-122"/>
                <a:ea typeface="微软雅黑" panose="020B0503020204020204" pitchFamily="34" charset="-122"/>
                <a:cs typeface="微软雅黑" panose="020B0503020204020204" pitchFamily="34" charset="-122"/>
              </a:rPr>
              <a:t>keyframes</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关键帧</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004048" y="3212976"/>
            <a:ext cx="3960440" cy="3046988"/>
          </a:xfrm>
          <a:prstGeom prst="rect">
            <a:avLst/>
          </a:prstGeom>
          <a:solidFill>
            <a:schemeClr val="accent1">
              <a:lumMod val="40000"/>
              <a:lumOff val="60000"/>
              <a:alpha val="9000"/>
            </a:schemeClr>
          </a:solidFill>
        </p:spPr>
        <p:txBody>
          <a:bodyPr wrap="square" rtlCol="0">
            <a:spAutoFit/>
          </a:bodyPr>
          <a:lstStyle/>
          <a:p>
            <a:pPr marL="0" indent="0">
              <a:buFontTx/>
              <a:buNone/>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webkit-keyframes</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FromLeftToRight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from {left: 0;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to {left: 800px; }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keyframes</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FromLeftToRight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from {left: 0;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to {left: 800px; }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1115045" y="911797"/>
            <a:ext cx="9109075"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对象动画</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的持续时间</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animation-duration</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&lt;time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&gt;</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-webkit-animation-duration:1s;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animation-duration:1s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115045" y="404664"/>
            <a:ext cx="4501553"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animation-duration(</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动画时间</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899592" y="476672"/>
            <a:ext cx="7704856" cy="5760640"/>
          </a:xfrm>
        </p:spPr>
        <p:txBody>
          <a:bodyPr>
            <a:normAutofit/>
          </a:bodyPr>
          <a:lstStyle/>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b="1" dirty="0" smtClean="0">
                <a:solidFill>
                  <a:schemeClr val="tx1"/>
                </a:solidFill>
                <a:latin typeface="微软雅黑" panose="020B0503020204020204" pitchFamily="34" charset="-122"/>
                <a:ea typeface="微软雅黑" panose="020B0503020204020204" pitchFamily="34" charset="-122"/>
              </a:rPr>
              <a:t>3.</a:t>
            </a:r>
            <a:r>
              <a:rPr lang="zh-CN" altLang="zh-CN" sz="1800" b="1" dirty="0" smtClean="0">
                <a:solidFill>
                  <a:schemeClr val="tx1"/>
                </a:solidFill>
                <a:latin typeface="微软雅黑" panose="020B0503020204020204" pitchFamily="34" charset="-122"/>
                <a:ea typeface="微软雅黑" panose="020B0503020204020204" pitchFamily="34" charset="-122"/>
              </a:rPr>
              <a:t>外部样式表</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800" b="1"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b="1" dirty="0" smtClean="0">
                <a:solidFill>
                  <a:schemeClr val="tx1"/>
                </a:solidFill>
                <a:latin typeface="微软雅黑" panose="020B0503020204020204" pitchFamily="34" charset="-122"/>
                <a:ea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rPr>
              <a:t>外部样式表是</a:t>
            </a: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zh-CN" sz="1800" dirty="0" smtClean="0">
                <a:solidFill>
                  <a:schemeClr val="tx1"/>
                </a:solidFill>
                <a:latin typeface="微软雅黑" panose="020B0503020204020204" pitchFamily="34" charset="-122"/>
                <a:ea typeface="微软雅黑" panose="020B0503020204020204" pitchFamily="34" charset="-122"/>
              </a:rPr>
              <a:t>应用中最好的一种形式，它将</a:t>
            </a:r>
            <a:r>
              <a:rPr lang="en-US" altLang="zh-CN" sz="1800" dirty="0" smtClean="0">
                <a:solidFill>
                  <a:schemeClr val="tx1"/>
                </a:solidFill>
                <a:latin typeface="微软雅黑" panose="020B0503020204020204" pitchFamily="34" charset="-122"/>
                <a:ea typeface="微软雅黑" panose="020B0503020204020204" pitchFamily="34" charset="-122"/>
              </a:rPr>
              <a:t>CSS</a:t>
            </a:r>
            <a:r>
              <a:rPr lang="zh-CN" altLang="zh-CN" sz="1800" dirty="0" smtClean="0">
                <a:solidFill>
                  <a:schemeClr val="tx1"/>
                </a:solidFill>
                <a:latin typeface="微软雅黑" panose="020B0503020204020204" pitchFamily="34" charset="-122"/>
                <a:ea typeface="微软雅黑" panose="020B0503020204020204" pitchFamily="34" charset="-122"/>
              </a:rPr>
              <a:t>样式代码单独</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zh-CN" sz="1800" dirty="0" smtClean="0">
                <a:solidFill>
                  <a:schemeClr val="tx1"/>
                </a:solidFill>
                <a:latin typeface="微软雅黑" panose="020B0503020204020204" pitchFamily="34" charset="-122"/>
                <a:ea typeface="微软雅黑" panose="020B0503020204020204" pitchFamily="34" charset="-122"/>
              </a:rPr>
              <a:t>放在一个外部文件中，再由网页进行调用。</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b="1" dirty="0" smtClean="0">
                <a:solidFill>
                  <a:srgbClr val="92D050"/>
                </a:solidFill>
                <a:latin typeface="微软雅黑" panose="020B0503020204020204" pitchFamily="34" charset="-122"/>
                <a:ea typeface="微软雅黑" panose="020B0503020204020204" pitchFamily="34" charset="-122"/>
              </a:rPr>
              <a:t>	</a:t>
            </a:r>
            <a:r>
              <a:rPr lang="zh-CN" altLang="zh-CN" sz="1800" b="1" dirty="0" smtClean="0">
                <a:solidFill>
                  <a:srgbClr val="92D050"/>
                </a:solidFill>
                <a:latin typeface="微软雅黑" panose="020B0503020204020204" pitchFamily="34" charset="-122"/>
                <a:ea typeface="微软雅黑" panose="020B0503020204020204" pitchFamily="34" charset="-122"/>
              </a:rPr>
              <a:t>如：</a:t>
            </a:r>
            <a:r>
              <a:rPr lang="en-US" altLang="zh-CN" sz="1800" dirty="0" smtClean="0">
                <a:solidFill>
                  <a:srgbClr val="92D050"/>
                </a:solidFill>
                <a:latin typeface="微软雅黑" panose="020B0503020204020204" pitchFamily="34" charset="-122"/>
                <a:ea typeface="微软雅黑" panose="020B0503020204020204" pitchFamily="34" charset="-122"/>
              </a:rPr>
              <a:t>	</a:t>
            </a:r>
            <a:endParaRPr lang="en-US" altLang="zh-CN" sz="1800" dirty="0" smtClean="0">
              <a:solidFill>
                <a:srgbClr val="92D050"/>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style.css</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	body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	       background-color:#</a:t>
            </a:r>
            <a:r>
              <a:rPr lang="en-US" altLang="zh-CN" sz="1800" dirty="0" err="1" smtClean="0">
                <a:solidFill>
                  <a:schemeClr val="tx1"/>
                </a:solidFill>
                <a:latin typeface="微软雅黑" panose="020B0503020204020204" pitchFamily="34" charset="-122"/>
                <a:ea typeface="微软雅黑" panose="020B0503020204020204" pitchFamily="34" charset="-122"/>
              </a:rPr>
              <a:t>cccccc</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index.html</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indent="-328930" eaLnBrk="1" hangingPunct="1">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indent="-328930">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&lt;head&gt;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indent="-328930">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&lt;link </a:t>
            </a:r>
            <a:r>
              <a:rPr lang="en-US" altLang="zh-CN" sz="1800" dirty="0" err="1" smtClean="0">
                <a:solidFill>
                  <a:schemeClr val="tx1"/>
                </a:solidFill>
                <a:latin typeface="微软雅黑" panose="020B0503020204020204" pitchFamily="34" charset="-122"/>
                <a:ea typeface="微软雅黑" panose="020B0503020204020204" pitchFamily="34" charset="-122"/>
              </a:rPr>
              <a:t>rel</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err="1" smtClean="0">
                <a:solidFill>
                  <a:schemeClr val="tx1"/>
                </a:solidFill>
                <a:latin typeface="微软雅黑" panose="020B0503020204020204" pitchFamily="34" charset="-122"/>
                <a:ea typeface="微软雅黑" panose="020B0503020204020204" pitchFamily="34" charset="-122"/>
              </a:rPr>
              <a:t>stylesheet</a:t>
            </a:r>
            <a:r>
              <a:rPr lang="en-US" altLang="zh-CN" sz="1800" dirty="0" smtClean="0">
                <a:solidFill>
                  <a:schemeClr val="tx1"/>
                </a:solidFill>
                <a:latin typeface="微软雅黑" panose="020B0503020204020204" pitchFamily="34" charset="-122"/>
                <a:ea typeface="微软雅黑" panose="020B0503020204020204" pitchFamily="34" charset="-122"/>
              </a:rPr>
              <a:t>" type="text/</a:t>
            </a:r>
            <a:r>
              <a:rPr lang="en-US" altLang="zh-CN" sz="1800" dirty="0" err="1" smtClean="0">
                <a:solidFill>
                  <a:schemeClr val="tx1"/>
                </a:solidFill>
                <a:latin typeface="微软雅黑" panose="020B0503020204020204" pitchFamily="34" charset="-122"/>
                <a:ea typeface="微软雅黑" panose="020B0503020204020204" pitchFamily="34" charset="-122"/>
              </a:rPr>
              <a:t>css</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href</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err="1" smtClean="0">
                <a:solidFill>
                  <a:schemeClr val="tx1"/>
                </a:solidFill>
                <a:latin typeface="微软雅黑" panose="020B0503020204020204" pitchFamily="34" charset="-122"/>
                <a:ea typeface="微软雅黑" panose="020B0503020204020204" pitchFamily="34" charset="-122"/>
              </a:rPr>
              <a:t>style.css</a:t>
            </a:r>
            <a:r>
              <a:rPr lang="en-US" altLang="zh-CN" sz="1800" dirty="0" smtClean="0">
                <a:solidFill>
                  <a:schemeClr val="tx1"/>
                </a:solidFill>
                <a:latin typeface="微软雅黑" panose="020B0503020204020204" pitchFamily="34" charset="-122"/>
                <a:ea typeface="微软雅黑" panose="020B0503020204020204" pitchFamily="34" charset="-122"/>
              </a:rPr>
              <a:t>" /&gt;</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indent="-328930">
              <a:lnSpc>
                <a:spcPct val="80000"/>
              </a:lnSpc>
              <a:spcBef>
                <a:spcPts val="50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1800" dirty="0" smtClean="0">
                <a:solidFill>
                  <a:schemeClr val="tx1"/>
                </a:solidFill>
                <a:latin typeface="微软雅黑" panose="020B0503020204020204" pitchFamily="34" charset="-122"/>
                <a:ea typeface="微软雅黑" panose="020B0503020204020204" pitchFamily="34" charset="-122"/>
              </a:rPr>
              <a:t>&lt;/head&gt;</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1115045" y="911797"/>
            <a:ext cx="9109075"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对象动画的过渡速度类型</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animation-timing-function</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ease | linear | ease-in | ease-out |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ease-in-out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-animation-timing-function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ease-in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animation-timing-function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ease-in</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115045" y="483865"/>
            <a:ext cx="6205545"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4. animation-timing-function(</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动画的</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过渡速度</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971029" y="911797"/>
            <a:ext cx="9109075"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设置对象动画的延迟</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时间</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animation-delay</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&lt;time</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&gt;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-animation-delay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1s;</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animation-delay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ease-in</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71029" y="404664"/>
            <a:ext cx="4439036"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5. </a:t>
            </a:r>
            <a:r>
              <a:rPr lang="en-US" altLang="zh-CN" sz="2000" b="1" dirty="0" smtClean="0"/>
              <a:t>animation-delay</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动画延迟时间</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971029" y="839789"/>
            <a:ext cx="9109075"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设置对象动画的延迟</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时间</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animation-iteration-count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infinite | </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&lt;number</a:t>
            </a:r>
            <a:r>
              <a:rPr lang="de-DE"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1"/>
              </a:rPr>
              <a:t>&gt;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infinite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表示无限次数</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animation-iteration-count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animation-iteration-count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71029" y="332656"/>
            <a:ext cx="5796267"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6. </a:t>
            </a:r>
            <a:r>
              <a:rPr lang="en-US" altLang="zh-CN" sz="2000" b="1" dirty="0" smtClean="0"/>
              <a:t>animation-iteration-count</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动画执行次数</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971029" y="911797"/>
            <a:ext cx="7561411"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a:buFontTx/>
              <a:buNone/>
            </a:pPr>
            <a:r>
              <a:rPr lang="zh-CN" altLang="en-US" sz="1600" b="1" dirty="0">
                <a:solidFill>
                  <a:schemeClr val="tx1"/>
                </a:solidFill>
              </a:rPr>
              <a:t>设置对象动画在循环中</a:t>
            </a:r>
            <a:r>
              <a:rPr lang="zh-CN" altLang="en-US" sz="1600" b="1" dirty="0" smtClean="0">
                <a:solidFill>
                  <a:schemeClr val="tx1"/>
                </a:solidFill>
              </a:rPr>
              <a:t>是否按照相反顺序执行</a:t>
            </a:r>
            <a:endParaRPr lang="zh-CN" altLang="en-US" sz="1600" b="1" dirty="0" smtClean="0">
              <a:solidFill>
                <a:schemeClr val="tx1"/>
              </a:solidFill>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animation-direction：</a:t>
            </a:r>
            <a:r>
              <a:rPr lang="de-DE"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normal | reverse | alternate | alternate-reverse</a:t>
            </a:r>
            <a:endParaRPr lang="zh-CN" altLang="en-US" sz="1600" dirty="0" smtClean="0">
              <a:solidFill>
                <a:schemeClr val="tx1"/>
              </a:solidFill>
            </a:endParaRPr>
          </a:p>
          <a:p>
            <a:pPr marL="0" indent="0">
              <a:buFontTx/>
              <a:buNone/>
            </a:pPr>
            <a:endParaRPr lang="zh-CN" altLang="en-US" sz="1600" dirty="0" smtClean="0">
              <a:solidFill>
                <a:schemeClr val="tx1"/>
              </a:solidFill>
            </a:endParaRPr>
          </a:p>
          <a:p>
            <a:pPr marL="0" indent="0">
              <a:buFontTx/>
              <a:buNone/>
            </a:pPr>
            <a:r>
              <a:rPr lang="zh-CN" altLang="en-US" sz="1600" b="1" dirty="0" smtClean="0">
                <a:solidFill>
                  <a:srgbClr val="92D050"/>
                </a:solidFill>
              </a:rPr>
              <a:t>说明：</a:t>
            </a:r>
            <a:endParaRPr lang="zh-CN" altLang="en-US" sz="1600" b="1" dirty="0" smtClean="0">
              <a:solidFill>
                <a:srgbClr val="92D050"/>
              </a:solidFill>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normal</a:t>
            </a:r>
            <a:r>
              <a:rPr lang="zh-CN" altLang="en-US" sz="1600" dirty="0">
                <a:solidFill>
                  <a:schemeClr val="tx1"/>
                </a:solidFill>
              </a:rPr>
              <a:t>：正常</a:t>
            </a:r>
            <a:r>
              <a:rPr lang="zh-CN" altLang="en-US" sz="1600" dirty="0" smtClean="0">
                <a:solidFill>
                  <a:schemeClr val="tx1"/>
                </a:solidFill>
              </a:rPr>
              <a:t>方向</a:t>
            </a:r>
            <a:endParaRPr lang="zh-CN" altLang="en-US" sz="1600" dirty="0" smtClean="0">
              <a:solidFill>
                <a:schemeClr val="tx1"/>
              </a:solidFill>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reverse</a:t>
            </a:r>
            <a:r>
              <a:rPr lang="zh-CN" altLang="en-US" sz="1600" dirty="0">
                <a:solidFill>
                  <a:schemeClr val="tx1"/>
                </a:solidFill>
              </a:rPr>
              <a:t>：反方向</a:t>
            </a:r>
            <a:r>
              <a:rPr lang="zh-CN" altLang="en-US" sz="1600" dirty="0" smtClean="0">
                <a:solidFill>
                  <a:schemeClr val="tx1"/>
                </a:solidFill>
              </a:rPr>
              <a:t>运行</a:t>
            </a:r>
            <a:endParaRPr lang="zh-CN" altLang="en-US" sz="1600" dirty="0" smtClean="0">
              <a:solidFill>
                <a:schemeClr val="tx1"/>
              </a:solidFill>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alternate</a:t>
            </a:r>
            <a:r>
              <a:rPr lang="zh-CN" altLang="en-US" sz="1600" dirty="0">
                <a:solidFill>
                  <a:schemeClr val="tx1"/>
                </a:solidFill>
              </a:rPr>
              <a:t>：动画先正常运行再反方向运行，并持续交替</a:t>
            </a:r>
            <a:r>
              <a:rPr lang="zh-CN" altLang="en-US" sz="1600" dirty="0" smtClean="0">
                <a:solidFill>
                  <a:schemeClr val="tx1"/>
                </a:solidFill>
              </a:rPr>
              <a:t>运行</a:t>
            </a:r>
            <a:endParaRPr lang="zh-CN" altLang="en-US" sz="1600" dirty="0" smtClean="0">
              <a:solidFill>
                <a:schemeClr val="tx1"/>
              </a:solidFill>
            </a:endParaRPr>
          </a:p>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alternate-reverse</a:t>
            </a:r>
            <a:r>
              <a:rPr lang="zh-CN" altLang="en-US" sz="1600" dirty="0">
                <a:solidFill>
                  <a:schemeClr val="tx1"/>
                </a:solidFill>
              </a:rPr>
              <a:t>：动画先反运行再正方向运行，并持续交替</a:t>
            </a:r>
            <a:r>
              <a:rPr lang="zh-CN" altLang="en-US" sz="1600" dirty="0" smtClean="0">
                <a:solidFill>
                  <a:schemeClr val="tx1"/>
                </a:solidFill>
              </a:rPr>
              <a:t>运行</a:t>
            </a:r>
            <a:endParaRPr lang="zh-CN" altLang="en-US" sz="1600" dirty="0" smtClean="0">
              <a:solidFill>
                <a:schemeClr val="tx1"/>
              </a:solidFill>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iv{</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chemeClr val="tx1"/>
                </a:solidFill>
              </a:rPr>
              <a:t>animation-direction</a:t>
            </a: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solidFill>
                  <a:schemeClr val="tx1"/>
                </a:solidFill>
              </a:rPr>
              <a:t>normal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solidFill>
                  <a:schemeClr val="tx1"/>
                </a:solidFill>
              </a:rPr>
              <a:t>animation-direction</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solidFill>
                  <a:schemeClr val="tx1"/>
                </a:solidFill>
              </a:rPr>
              <a:t>normal</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71029" y="511687"/>
            <a:ext cx="4671472"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000" b="1" dirty="0" smtClean="0"/>
              <a:t>animation-direction</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动画的顺序</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971029" y="839789"/>
            <a:ext cx="9109075"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a:t>
            </a: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对象动画的</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状态</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animation-play-state</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running | paused</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running</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运动</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paused</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：暂停</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div:hover</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webkit-animation-play-state:paused</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animation-play-state:paused</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71029" y="332656"/>
            <a:ext cx="4722768"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8. </a:t>
            </a:r>
            <a:r>
              <a:rPr lang="en-US" altLang="zh-CN" sz="2000" b="1" dirty="0" smtClean="0"/>
              <a:t>animation-play-state</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动画的状态</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913" name="Rectangle 2"/>
          <p:cNvSpPr>
            <a:spLocks noGrp="1" noChangeArrowheads="1"/>
          </p:cNvSpPr>
          <p:nvPr>
            <p:ph type="body" idx="4294967295"/>
          </p:nvPr>
        </p:nvSpPr>
        <p:spPr bwMode="auto">
          <a:xfrm>
            <a:off x="898897" y="804864"/>
            <a:ext cx="8893175" cy="5508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a:buFontTx/>
              <a:buNone/>
            </a:pP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设置对象</a:t>
            </a: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动画时间之外的</a:t>
            </a: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状态</a:t>
            </a:r>
            <a:endParaRPr lang="zh-CN" altLang="en-US"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animation-fill-mode </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solidFill>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 | forwards | backwards | both</a:t>
            </a:r>
            <a:endParaRPr lang="zh-CN" altLang="en-US" sz="1600" dirty="0" smtClean="0">
              <a:solidFill>
                <a:schemeClr val="tx1"/>
              </a:solidFill>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a:t>
            </a:r>
            <a:r>
              <a:rPr lang="zh-CN" altLang="en-US" sz="1600" dirty="0">
                <a:solidFill>
                  <a:schemeClr val="tx1"/>
                </a:solidFill>
              </a:rPr>
              <a:t>：默认值。不设置对象动画之外的</a:t>
            </a:r>
            <a:r>
              <a:rPr lang="zh-CN" altLang="en-US" sz="1600" dirty="0" smtClean="0">
                <a:solidFill>
                  <a:schemeClr val="tx1"/>
                </a:solidFill>
              </a:rPr>
              <a:t>状态</a:t>
            </a:r>
            <a:endParaRPr lang="zh-CN" altLang="en-US" sz="1600" dirty="0" smtClean="0">
              <a:solidFill>
                <a:schemeClr val="tx1"/>
              </a:solidFill>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forwards</a:t>
            </a:r>
            <a:r>
              <a:rPr lang="zh-CN" altLang="en-US" sz="1600" dirty="0">
                <a:solidFill>
                  <a:schemeClr val="tx1"/>
                </a:solidFill>
              </a:rPr>
              <a:t>：设置对象状态为动画结束时的</a:t>
            </a:r>
            <a:r>
              <a:rPr lang="zh-CN" altLang="en-US" sz="1600" dirty="0" smtClean="0">
                <a:solidFill>
                  <a:schemeClr val="tx1"/>
                </a:solidFill>
              </a:rPr>
              <a:t>状态</a:t>
            </a:r>
            <a:endParaRPr lang="zh-CN" altLang="en-US" sz="1600" dirty="0" smtClean="0">
              <a:solidFill>
                <a:schemeClr val="tx1"/>
              </a:solidFill>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backwards</a:t>
            </a:r>
            <a:r>
              <a:rPr lang="zh-CN" altLang="en-US" sz="1600" dirty="0">
                <a:solidFill>
                  <a:schemeClr val="tx1"/>
                </a:solidFill>
              </a:rPr>
              <a:t>：设置对象状态为动画开始时的</a:t>
            </a:r>
            <a:r>
              <a:rPr lang="zh-CN" altLang="en-US" sz="1600" dirty="0" smtClean="0">
                <a:solidFill>
                  <a:schemeClr val="tx1"/>
                </a:solidFill>
              </a:rPr>
              <a:t>状态</a:t>
            </a:r>
            <a:endParaRPr lang="zh-CN" altLang="en-US" sz="1600" dirty="0" smtClean="0">
              <a:solidFill>
                <a:schemeClr val="tx1"/>
              </a:solidFill>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both</a:t>
            </a:r>
            <a:r>
              <a:rPr lang="zh-CN" altLang="en-US" sz="1600" dirty="0">
                <a:solidFill>
                  <a:schemeClr val="tx1"/>
                </a:solidFill>
              </a:rPr>
              <a:t>：设置对象状态为动画结束或开始的</a:t>
            </a:r>
            <a:r>
              <a:rPr lang="zh-CN" altLang="en-US" sz="1600" dirty="0" smtClean="0">
                <a:solidFill>
                  <a:schemeClr val="tx1"/>
                </a:solidFill>
              </a:rPr>
              <a:t>状态</a:t>
            </a:r>
            <a:endParaRPr lang="zh-CN" altLang="en-US" sz="1600" dirty="0" smtClean="0">
              <a:solidFill>
                <a:schemeClr val="tx1"/>
              </a:solidFill>
            </a:endParaRPr>
          </a:p>
          <a:p>
            <a:pPr marL="0" indent="0">
              <a:buFontTx/>
              <a:buNone/>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-webkit-animation-fill-mode : both;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animation-fill-mode : both;</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99592" y="404664"/>
            <a:ext cx="5856090" cy="40011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9. animation-fill-mode(</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时间之外的状态</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body" idx="4294967295"/>
          </p:nvPr>
        </p:nvSpPr>
        <p:spPr bwMode="auto">
          <a:xfrm>
            <a:off x="1036439" y="805372"/>
            <a:ext cx="7784033"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zh-CN" altLang="en-US" sz="1600" dirty="0" smtClean="0">
                <a:solidFill>
                  <a:schemeClr val="tx1"/>
                </a:solidFill>
              </a:rPr>
              <a:t>通过 </a:t>
            </a:r>
            <a:r>
              <a:rPr kumimoji="1"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 </a:t>
            </a:r>
            <a:r>
              <a:rPr lang="zh-CN" altLang="en-US" sz="1600" dirty="0" smtClean="0">
                <a:solidFill>
                  <a:schemeClr val="tx1"/>
                </a:solidFill>
              </a:rPr>
              <a:t>，我们能够创建自定义动画，这可以在许多网页中取代动画图片</a:t>
            </a:r>
            <a:r>
              <a:rPr lang="en-US" altLang="zh-CN" sz="1600" dirty="0" smtClean="0">
                <a:solidFill>
                  <a:schemeClr val="tx1"/>
                </a:solidFill>
              </a:rPr>
              <a:t>gif</a:t>
            </a:r>
            <a:r>
              <a:rPr lang="zh-CN" altLang="en-US" sz="1600" dirty="0" smtClean="0">
                <a:solidFill>
                  <a:schemeClr val="tx1"/>
                </a:solidFill>
              </a:rPr>
              <a:t>、</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Flash </a:t>
            </a:r>
            <a:r>
              <a:rPr lang="zh-CN" altLang="en-US" sz="1600" dirty="0" smtClean="0">
                <a:solidFill>
                  <a:schemeClr val="tx1"/>
                </a:solidFill>
              </a:rPr>
              <a:t>动画以及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1600" dirty="0" smtClean="0">
                <a:solidFill>
                  <a:schemeClr val="tx1"/>
                </a:solidFill>
              </a:rPr>
              <a:t>。</a:t>
            </a:r>
            <a:endParaRPr lang="en-US" altLang="zh-CN" sz="1600" dirty="0" smtClean="0">
              <a:solidFill>
                <a:schemeClr val="tx1"/>
              </a:solidFill>
            </a:endParaRPr>
          </a:p>
          <a:p>
            <a:pPr marL="0" indent="0">
              <a:buFontTx/>
              <a:buNone/>
            </a:pPr>
            <a:endParaRPr lang="en-US" altLang="zh-CN" sz="1600" dirty="0" smtClean="0">
              <a:solidFill>
                <a:schemeClr val="tx1"/>
              </a:solidFill>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kumimoji="1"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animation：</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animation-name ] || [ animation-duration ] || [ animation-timing-function ] || [ animation-delay ] || [animation-iteration-count ] || [ animation-direction ] || &lt;single-animation-fill-mode&gt; || &lt;single-animation-play-state&gt; [ ,*]</a:t>
            </a:r>
            <a:endParaRPr lang="en-US" altLang="zh-CN" sz="1600" dirty="0" smtClean="0">
              <a:solidFill>
                <a:schemeClr val="tx1"/>
              </a:solidFill>
            </a:endParaRPr>
          </a:p>
          <a:p>
            <a:pPr marL="0" indent="0">
              <a:buFontTx/>
              <a:buNone/>
            </a:pPr>
            <a:endParaRPr lang="zh-CN" altLang="en-US" sz="1600" dirty="0" smtClean="0">
              <a:solidFill>
                <a:schemeClr val="tx1"/>
              </a:solidFill>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例子：</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-webkit-animation: FromLeftToRight  2s ease-out forwards;</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animation: FromLeftToRight  2s ease-out forwards; 	</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endParaRPr>
          </a:p>
          <a:p>
            <a:pPr marL="0" indent="0">
              <a:buFontTx/>
              <a:buNone/>
            </a:pPr>
            <a:endParaRPr lang="en-US" altLang="zh-CN" sz="1600" dirty="0">
              <a:solidFill>
                <a:schemeClr val="tx1"/>
              </a:solidFill>
            </a:endParaRPr>
          </a:p>
        </p:txBody>
      </p:sp>
      <p:sp>
        <p:nvSpPr>
          <p:cNvPr id="2" name="文本框 1"/>
          <p:cNvSpPr txBox="1"/>
          <p:nvPr/>
        </p:nvSpPr>
        <p:spPr>
          <a:xfrm>
            <a:off x="827584" y="404664"/>
            <a:ext cx="4320480" cy="400110"/>
          </a:xfrm>
          <a:prstGeom prst="rect">
            <a:avLst/>
          </a:prstGeom>
          <a:noFill/>
        </p:spPr>
        <p:txBody>
          <a:bodyPr wrap="square" rtlCol="0">
            <a:spAutoFit/>
          </a:bodyPr>
          <a:lstStyle/>
          <a:p>
            <a:r>
              <a:rPr kumimoji="1"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10. animation(</a:t>
            </a:r>
            <a:r>
              <a:rPr kumimoji="1"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动画复合属性</a:t>
            </a:r>
            <a:r>
              <a:rPr kumimoji="1"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body" idx="4294967295"/>
          </p:nvPr>
        </p:nvSpPr>
        <p:spPr bwMode="auto">
          <a:xfrm>
            <a:off x="1036439" y="805372"/>
            <a:ext cx="7784033"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animate.css</a:t>
            </a:r>
            <a:r>
              <a:rPr sz="1600" dirty="0">
                <a:solidFill>
                  <a:schemeClr val="tx1"/>
                </a:solidFill>
              </a:rPr>
              <a:t>是一个</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css3</a:t>
            </a:r>
            <a:r>
              <a:rPr sz="1600" dirty="0">
                <a:solidFill>
                  <a:schemeClr val="tx1"/>
                </a:solidFill>
              </a:rPr>
              <a:t>动画库，可以到</a:t>
            </a:r>
            <a:r>
              <a:rPr lang="en-US" altLang="zh-CN" sz="1600" b="1" u="sng" dirty="0">
                <a:solidFill>
                  <a:schemeClr val="tx1"/>
                </a:solidFill>
                <a:latin typeface="宋体" panose="02010600030101010101" pitchFamily="2" charset="-122"/>
                <a:ea typeface="宋体" panose="02010600030101010101" pitchFamily="2" charset="-122"/>
                <a:sym typeface="+mn-ea"/>
              </a:rPr>
              <a:t>http://daneden.github.io/animate.css/</a:t>
            </a:r>
            <a:r>
              <a:rPr sz="1600" dirty="0">
                <a:solidFill>
                  <a:schemeClr val="tx1"/>
                </a:solidFill>
              </a:rPr>
              <a:t>上去下载，里面预设了很多种常用的动画，使用也很简单，因为它是把不同的动画绑定到了不同的</a:t>
            </a:r>
            <a:r>
              <a:rPr lang="en-US" sz="1600" dirty="0">
                <a:solidFill>
                  <a:schemeClr val="tx1"/>
                </a:solidFill>
              </a:rPr>
              <a:t>class</a:t>
            </a:r>
            <a:r>
              <a:rPr sz="1600" dirty="0">
                <a:solidFill>
                  <a:schemeClr val="tx1"/>
                </a:solidFill>
              </a:rPr>
              <a:t>里，所以我们想要使用哪种动画的时候，只需要简单的把那个相应的</a:t>
            </a:r>
            <a:r>
              <a:rPr lang="en-US" sz="1600" dirty="0">
                <a:solidFill>
                  <a:schemeClr val="tx1"/>
                </a:solidFill>
              </a:rPr>
              <a:t>class</a:t>
            </a:r>
            <a:r>
              <a:rPr sz="1600" dirty="0">
                <a:solidFill>
                  <a:schemeClr val="tx1"/>
                </a:solidFill>
              </a:rPr>
              <a:t>添加到元素上就行了：</a:t>
            </a:r>
            <a:endParaRPr lang="zh-CN" altLang="en-US" sz="1600" dirty="0">
              <a:solidFill>
                <a:schemeClr val="tx1"/>
              </a:solidFill>
            </a:endParaRPr>
          </a:p>
          <a:p>
            <a:pPr marL="0" indent="0">
              <a:buFontTx/>
              <a:buNone/>
            </a:pPr>
            <a:endParaRPr lang="en-US" altLang="zh-CN" sz="1600" dirty="0" smtClean="0">
              <a:solidFill>
                <a:schemeClr val="tx1"/>
              </a:solidFill>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引入动画库：</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&lt;head&gt;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&lt;link rel="stylesheet" href="animate.min.css"&gt;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&lt;/head&gt;</a:t>
            </a:r>
            <a:endParaRPr sz="1600" dirty="0">
              <a:solidFill>
                <a:schemeClr val="tx1"/>
              </a:solidFill>
            </a:endParaRPr>
          </a:p>
          <a:p>
            <a:pPr marL="0" indent="0">
              <a:buFontTx/>
              <a:buNone/>
            </a:pPr>
            <a:endParaRPr lang="zh-CN" altLang="en-US" sz="1600" dirty="0" smtClean="0">
              <a:solidFill>
                <a:schemeClr val="tx1"/>
              </a:solidFill>
            </a:endParaRPr>
          </a:p>
          <a:p>
            <a:pPr marL="0" indent="0">
              <a:buFontTx/>
              <a:buNone/>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使用：</a:t>
            </a:r>
            <a:endPar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&lt;h1 class="animated bounceOut"&gt;Animate.css&lt;/h1&gt;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Tx/>
              <a:buNone/>
            </a:pPr>
            <a:endParaRPr lang="en-US" altLang="zh-CN" sz="1600" dirty="0">
              <a:solidFill>
                <a:schemeClr val="tx1"/>
              </a:solidFill>
            </a:endParaRPr>
          </a:p>
          <a:p>
            <a:pPr marL="0" indent="0">
              <a:buFontTx/>
              <a:buNone/>
            </a:pPr>
            <a:endParaRPr lang="en-US" altLang="zh-CN" sz="1600" dirty="0">
              <a:solidFill>
                <a:schemeClr val="tx1"/>
              </a:solidFill>
            </a:endParaRPr>
          </a:p>
        </p:txBody>
      </p:sp>
      <p:sp>
        <p:nvSpPr>
          <p:cNvPr id="2" name="文本框 1"/>
          <p:cNvSpPr txBox="1"/>
          <p:nvPr/>
        </p:nvSpPr>
        <p:spPr>
          <a:xfrm>
            <a:off x="991870" y="411480"/>
            <a:ext cx="7872730" cy="548640"/>
          </a:xfrm>
          <a:prstGeom prst="rect">
            <a:avLst/>
          </a:prstGeom>
          <a:noFill/>
        </p:spPr>
        <p:txBody>
          <a:bodyPr wrap="square" rtlCol="0">
            <a:spAutoFit/>
          </a:bodyPr>
          <a:lstStyle/>
          <a:p>
            <a:pPr algn="ctr"/>
            <a:r>
              <a:rPr kumimoji="1" sz="2800" b="1" dirty="0" smtClean="0">
                <a:latin typeface="微软雅黑" panose="020B0503020204020204" pitchFamily="34" charset="-122"/>
                <a:ea typeface="微软雅黑" panose="020B0503020204020204" pitchFamily="34" charset="-122"/>
                <a:cs typeface="微软雅黑" panose="020B0503020204020204" pitchFamily="34" charset="-122"/>
              </a:rPr>
              <a:t>animate.css</a:t>
            </a:r>
            <a:endParaRPr kumimoji="1" sz="28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704850"/>
            <a:ext cx="7449185" cy="6035040"/>
          </a:xfrm>
          <a:prstGeom prst="rect">
            <a:avLst/>
          </a:prstGeom>
          <a:noFill/>
        </p:spPr>
        <p:txBody>
          <a:bodyPr wrap="square" rtlCol="0">
            <a:spAutoFit/>
          </a:bodyPr>
          <a:lstStyle/>
          <a:p>
            <a:r>
              <a:rPr lang="en-US" altLang="zh-CN" sz="2400" b="1" dirty="0"/>
              <a:t>1.绝对单位</a:t>
            </a:r>
            <a:endParaRPr lang="en-US" altLang="zh-CN" sz="2400" b="1" dirty="0"/>
          </a:p>
          <a:p>
            <a:r>
              <a:rPr lang="en-US" altLang="zh-CN" sz="2400" b="1" dirty="0"/>
              <a:t>   in</a:t>
            </a:r>
            <a:endParaRPr lang="en-US" altLang="zh-CN" sz="2400" b="1" dirty="0"/>
          </a:p>
          <a:p>
            <a:r>
              <a:rPr lang="zh-CN" altLang="zh-CN" sz="1800" dirty="0">
                <a:ea typeface="宋体" panose="02010600030101010101" pitchFamily="2" charset="-122"/>
              </a:rPr>
              <a:t>    说明</a:t>
            </a:r>
            <a:r>
              <a:rPr lang="en-US" altLang="zh-CN" sz="1800" dirty="0">
                <a:ea typeface="宋体" panose="02010600030101010101" pitchFamily="2" charset="-122"/>
              </a:rPr>
              <a:t>:</a:t>
            </a:r>
            <a:endParaRPr lang="en-US" altLang="zh-CN" sz="1800" dirty="0">
              <a:ea typeface="宋体" panose="02010600030101010101" pitchFamily="2" charset="-122"/>
            </a:endParaRPr>
          </a:p>
          <a:p>
            <a:r>
              <a:rPr lang="en-US" altLang="zh-CN" sz="1800" dirty="0"/>
              <a:t>     </a:t>
            </a:r>
            <a:r>
              <a:rPr lang="en-US" altLang="zh-CN" sz="1800" dirty="0" err="1"/>
              <a:t>英寸（Inch</a:t>
            </a:r>
            <a:r>
              <a:rPr lang="en-US" altLang="zh-CN" sz="1800" dirty="0"/>
              <a:t>），绝对长度单位</a:t>
            </a:r>
            <a:endParaRPr lang="en-US" altLang="zh-CN" sz="1800" dirty="0"/>
          </a:p>
          <a:p>
            <a:endParaRPr lang="en-US" altLang="zh-CN" sz="2400" b="1" dirty="0"/>
          </a:p>
          <a:p>
            <a:r>
              <a:rPr lang="en-US" altLang="zh-CN" sz="1800" dirty="0"/>
              <a:t>    </a:t>
            </a:r>
            <a:r>
              <a:rPr lang="en-US" altLang="zh-CN" sz="2400" b="1" dirty="0" err="1"/>
              <a:t>pt</a:t>
            </a:r>
            <a:endParaRPr lang="en-US" altLang="zh-CN" sz="2400" b="1" dirty="0"/>
          </a:p>
          <a:p>
            <a:r>
              <a:rPr lang="en-US" altLang="zh-CN" sz="1800" dirty="0"/>
              <a:t>    说明：</a:t>
            </a:r>
            <a:endParaRPr lang="en-US" altLang="zh-CN" sz="1800" dirty="0"/>
          </a:p>
          <a:p>
            <a:r>
              <a:rPr lang="en-US" altLang="zh-CN" sz="1800" dirty="0"/>
              <a:t>    </a:t>
            </a:r>
            <a:r>
              <a:rPr lang="en-US" altLang="zh-CN" sz="1800" dirty="0" err="1"/>
              <a:t>绝对长度单位。点（Point</a:t>
            </a:r>
            <a:r>
              <a:rPr lang="en-US" altLang="zh-CN" sz="1800" dirty="0"/>
              <a:t>）。</a:t>
            </a:r>
            <a:endParaRPr lang="en-US" altLang="zh-CN" sz="1800" dirty="0"/>
          </a:p>
          <a:p>
            <a:r>
              <a:rPr lang="en-US" altLang="zh-CN" sz="1800" dirty="0"/>
              <a:t>    1in = 2.54cm = 25.4 mm = 72pt = 6pc</a:t>
            </a:r>
            <a:endParaRPr lang="en-US" altLang="zh-CN" sz="1800" dirty="0"/>
          </a:p>
          <a:p>
            <a:r>
              <a:rPr lang="en-US" altLang="zh-CN" sz="1800" dirty="0"/>
              <a:t>    示例：</a:t>
            </a:r>
            <a:endParaRPr lang="en-US" altLang="zh-CN" sz="1800" dirty="0"/>
          </a:p>
          <a:p>
            <a:r>
              <a:rPr lang="en-US" altLang="zh-CN" sz="1800" dirty="0"/>
              <a:t>    div { font-size : 9pt; }</a:t>
            </a:r>
            <a:endParaRPr lang="en-US" altLang="zh-CN" sz="1800" dirty="0"/>
          </a:p>
          <a:p>
            <a:endParaRPr lang="en-US" altLang="zh-CN" sz="1800" dirty="0"/>
          </a:p>
          <a:p>
            <a:r>
              <a:rPr lang="en-US" altLang="zh-CN" sz="1800" dirty="0"/>
              <a:t>   </a:t>
            </a:r>
            <a:r>
              <a:rPr lang="en-US" altLang="zh-CN" sz="2400" b="1" dirty="0"/>
              <a:t> pc</a:t>
            </a:r>
            <a:endParaRPr lang="en-US" altLang="zh-CN" sz="2400" b="1" dirty="0"/>
          </a:p>
          <a:p>
            <a:r>
              <a:rPr lang="en-US" altLang="zh-CN" sz="1800" dirty="0"/>
              <a:t>    说明：</a:t>
            </a:r>
            <a:endParaRPr lang="en-US" altLang="zh-CN" sz="1800" dirty="0"/>
          </a:p>
          <a:p>
            <a:r>
              <a:rPr lang="en-US" altLang="zh-CN" sz="1800" dirty="0"/>
              <a:t>    </a:t>
            </a:r>
            <a:r>
              <a:rPr lang="en-US" altLang="zh-CN" sz="1800" dirty="0" err="1"/>
              <a:t>绝对长度单位。派卡（Pica</a:t>
            </a:r>
            <a:r>
              <a:rPr lang="en-US" altLang="zh-CN" sz="1800" dirty="0"/>
              <a:t>）。相当于我国新四号铅字的尺寸。</a:t>
            </a:r>
            <a:endParaRPr lang="en-US" altLang="zh-CN" sz="1800" dirty="0"/>
          </a:p>
          <a:p>
            <a:r>
              <a:rPr lang="en-US" altLang="zh-CN" sz="1800" dirty="0"/>
              <a:t>    1in = 2.54cm = 25.4 mm = 72pt = 6pc</a:t>
            </a:r>
            <a:endParaRPr lang="en-US" altLang="zh-CN" sz="1800" dirty="0"/>
          </a:p>
          <a:p>
            <a:r>
              <a:rPr lang="en-US" altLang="zh-CN" sz="1800" dirty="0"/>
              <a:t>    示例：</a:t>
            </a:r>
            <a:endParaRPr lang="en-US" altLang="zh-CN" sz="1800" dirty="0"/>
          </a:p>
          <a:p>
            <a:r>
              <a:rPr lang="en-US" altLang="zh-CN" sz="1800" dirty="0"/>
              <a:t>    div { font-size : 0.75pc; }</a:t>
            </a:r>
            <a:endParaRPr lang="en-US" altLang="zh-CN" sz="1800" dirty="0"/>
          </a:p>
          <a:p>
            <a:endParaRPr lang="en-US" altLang="zh-CN" sz="1800" dirty="0"/>
          </a:p>
          <a:p>
            <a:r>
              <a:rPr lang="en-US" altLang="zh-CN" sz="1800" dirty="0"/>
              <a:t>  </a:t>
            </a:r>
            <a:endParaRPr lang="en-US" altLang="zh-CN" sz="1800" dirty="0"/>
          </a:p>
        </p:txBody>
      </p:sp>
      <p:sp>
        <p:nvSpPr>
          <p:cNvPr id="3" name="文本框 2"/>
          <p:cNvSpPr txBox="1"/>
          <p:nvPr/>
        </p:nvSpPr>
        <p:spPr>
          <a:xfrm>
            <a:off x="1820545" y="64770"/>
            <a:ext cx="6028055" cy="640080"/>
          </a:xfrm>
          <a:prstGeom prst="rect">
            <a:avLst/>
          </a:prstGeom>
          <a:noFill/>
        </p:spPr>
        <p:txBody>
          <a:bodyPr wrap="square" rtlCol="0">
            <a:spAutoFit/>
          </a:bodyPr>
          <a:lstStyle/>
          <a:p>
            <a:pPr algn="ctr"/>
            <a:r>
              <a:rPr lang="en-US" altLang="zh-CN" sz="3600" b="1" dirty="0" err="1"/>
              <a:t>css</a:t>
            </a:r>
            <a:r>
              <a:rPr lang="zh-CN" altLang="en-US" sz="3600" b="1" dirty="0">
                <a:ea typeface="宋体" panose="02010600030101010101" pitchFamily="2" charset="-122"/>
              </a:rPr>
              <a:t>尺寸</a:t>
            </a:r>
            <a:r>
              <a:rPr lang="zh-CN" altLang="zh-CN" sz="3600" b="1" dirty="0">
                <a:ea typeface="宋体" panose="02010600030101010101" pitchFamily="2" charset="-122"/>
              </a:rPr>
              <a:t>单位一览</a:t>
            </a:r>
            <a:r>
              <a:rPr lang="en-US" altLang="zh-CN" sz="3600" b="1" dirty="0">
                <a:ea typeface="宋体" panose="02010600030101010101" pitchFamily="2" charset="-122"/>
              </a:rPr>
              <a:t>(</a:t>
            </a:r>
            <a:r>
              <a:rPr lang="zh-CN" altLang="en-US" sz="3600" b="1" dirty="0">
                <a:ea typeface="宋体" panose="02010600030101010101" pitchFamily="2" charset="-122"/>
              </a:rPr>
              <a:t>拓展</a:t>
            </a:r>
            <a:r>
              <a:rPr lang="en-US" altLang="zh-CN" sz="3600" b="1" dirty="0">
                <a:ea typeface="宋体" panose="02010600030101010101" pitchFamily="2" charset="-122"/>
              </a:rPr>
              <a:t>)</a:t>
            </a:r>
            <a:endParaRPr lang="en-US" altLang="zh-CN" sz="3600" b="1" dirty="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795" y="431800"/>
            <a:ext cx="6480810" cy="8351520"/>
          </a:xfrm>
          <a:prstGeom prst="rect">
            <a:avLst/>
          </a:prstGeom>
          <a:noFill/>
        </p:spPr>
        <p:txBody>
          <a:bodyPr wrap="square" rtlCol="0">
            <a:spAutoFit/>
          </a:bodyPr>
          <a:lstStyle/>
          <a:p>
            <a:r>
              <a:rPr lang="en-US" altLang="zh-CN" sz="2400" b="1" dirty="0">
                <a:sym typeface="+mn-ea"/>
              </a:rPr>
              <a:t>  cm</a:t>
            </a:r>
            <a:endParaRPr lang="en-US" altLang="zh-CN" sz="2400" b="1" dirty="0">
              <a:sym typeface="+mn-ea"/>
            </a:endParaRPr>
          </a:p>
          <a:p>
            <a:endParaRPr lang="en-US" altLang="zh-CN" sz="2400" b="1" dirty="0">
              <a:sym typeface="+mn-ea"/>
            </a:endParaRPr>
          </a:p>
          <a:p>
            <a:pPr algn="l"/>
            <a:r>
              <a:rPr lang="en-US" altLang="zh-CN" dirty="0">
                <a:sym typeface="+mn-ea"/>
              </a:rPr>
              <a:t>  </a:t>
            </a:r>
            <a:r>
              <a:rPr lang="en-US" altLang="zh-CN" sz="1800" dirty="0">
                <a:sym typeface="+mn-ea"/>
              </a:rPr>
              <a:t>  说明：</a:t>
            </a:r>
            <a:endParaRPr lang="en-US" altLang="zh-CN" sz="1800" dirty="0"/>
          </a:p>
          <a:p>
            <a:pPr algn="l"/>
            <a:r>
              <a:rPr lang="en-US" altLang="zh-CN" sz="1800" dirty="0">
                <a:sym typeface="+mn-ea"/>
              </a:rPr>
              <a:t>    </a:t>
            </a:r>
            <a:r>
              <a:rPr lang="en-US" altLang="zh-CN" sz="1800" dirty="0" err="1">
                <a:sym typeface="+mn-ea"/>
              </a:rPr>
              <a:t>绝对长度单位。厘米（Centimeter</a:t>
            </a:r>
            <a:r>
              <a:rPr lang="en-US" altLang="zh-CN" sz="1800" dirty="0">
                <a:sym typeface="+mn-ea"/>
              </a:rPr>
              <a:t>）。</a:t>
            </a:r>
            <a:endParaRPr lang="en-US" altLang="zh-CN" sz="1800" dirty="0"/>
          </a:p>
          <a:p>
            <a:pPr algn="l"/>
            <a:r>
              <a:rPr lang="en-US" altLang="zh-CN" sz="1800" dirty="0">
                <a:sym typeface="+mn-ea"/>
              </a:rPr>
              <a:t>    1in = 2.54cm = 25.4 mm = 72pt = 6pc</a:t>
            </a:r>
            <a:endParaRPr lang="en-US" altLang="zh-CN" sz="1800" dirty="0"/>
          </a:p>
          <a:p>
            <a:pPr algn="l"/>
            <a:r>
              <a:rPr lang="en-US" altLang="zh-CN" sz="1800" dirty="0">
                <a:sym typeface="+mn-ea"/>
              </a:rPr>
              <a:t>    示例：</a:t>
            </a:r>
            <a:endParaRPr lang="en-US" altLang="zh-CN" sz="1800" dirty="0"/>
          </a:p>
          <a:p>
            <a:pPr algn="l"/>
            <a:r>
              <a:rPr lang="en-US" altLang="zh-CN" sz="1800" dirty="0">
                <a:sym typeface="+mn-ea"/>
              </a:rPr>
              <a:t>    div { font-size : 0.33cm; }</a:t>
            </a:r>
            <a:endParaRPr lang="en-US" altLang="zh-CN" dirty="0">
              <a:sym typeface="+mn-ea"/>
            </a:endParaRPr>
          </a:p>
          <a:p>
            <a:endParaRPr lang="en-US" altLang="zh-CN" dirty="0">
              <a:sym typeface="+mn-ea"/>
            </a:endParaRPr>
          </a:p>
          <a:p>
            <a:endParaRPr lang="en-US" altLang="zh-CN" sz="2400" b="1" dirty="0">
              <a:sym typeface="+mn-ea"/>
            </a:endParaRPr>
          </a:p>
          <a:p>
            <a:r>
              <a:rPr lang="en-US" altLang="zh-CN" sz="2400" b="1" dirty="0">
                <a:sym typeface="+mn-ea"/>
              </a:rPr>
              <a:t>   mm</a:t>
            </a:r>
            <a:endParaRPr lang="en-US" altLang="zh-CN" sz="2400" b="1" dirty="0">
              <a:sym typeface="+mn-ea"/>
            </a:endParaRPr>
          </a:p>
          <a:p>
            <a:endParaRPr lang="en-US" altLang="zh-CN" dirty="0"/>
          </a:p>
          <a:p>
            <a:pPr algn="l"/>
            <a:r>
              <a:rPr lang="en-US" altLang="zh-CN" dirty="0">
                <a:sym typeface="+mn-ea"/>
              </a:rPr>
              <a:t> </a:t>
            </a:r>
            <a:r>
              <a:rPr lang="en-US" altLang="zh-CN" sz="1800" dirty="0">
                <a:sym typeface="+mn-ea"/>
              </a:rPr>
              <a:t>   说明：</a:t>
            </a:r>
            <a:endParaRPr lang="en-US" altLang="zh-CN" sz="1800" dirty="0"/>
          </a:p>
          <a:p>
            <a:pPr algn="l"/>
            <a:r>
              <a:rPr lang="en-US" altLang="zh-CN" sz="1800" dirty="0">
                <a:sym typeface="+mn-ea"/>
              </a:rPr>
              <a:t>    </a:t>
            </a:r>
            <a:r>
              <a:rPr lang="en-US" altLang="zh-CN" sz="1800" dirty="0" err="1">
                <a:sym typeface="+mn-ea"/>
              </a:rPr>
              <a:t>绝对长度单位。毫米（Millimeter</a:t>
            </a:r>
            <a:r>
              <a:rPr lang="en-US" altLang="zh-CN" sz="1800" dirty="0">
                <a:sym typeface="+mn-ea"/>
              </a:rPr>
              <a:t>）。</a:t>
            </a:r>
            <a:endParaRPr lang="en-US" altLang="zh-CN" sz="1800" dirty="0"/>
          </a:p>
          <a:p>
            <a:pPr algn="l"/>
            <a:r>
              <a:rPr lang="en-US" altLang="zh-CN" sz="1800" dirty="0">
                <a:sym typeface="+mn-ea"/>
              </a:rPr>
              <a:t>    1in = 2.54cm = 25.4 mm = 72pt = 6pc</a:t>
            </a:r>
            <a:endParaRPr lang="en-US" altLang="zh-CN" sz="1800" dirty="0"/>
          </a:p>
          <a:p>
            <a:pPr algn="l"/>
            <a:r>
              <a:rPr lang="en-US" altLang="zh-CN" sz="1800" dirty="0">
                <a:sym typeface="+mn-ea"/>
              </a:rPr>
              <a:t>    示例：</a:t>
            </a:r>
            <a:endParaRPr lang="en-US" altLang="zh-CN" sz="1800" dirty="0"/>
          </a:p>
          <a:p>
            <a:pPr algn="l"/>
            <a:r>
              <a:rPr lang="en-US" altLang="zh-CN" sz="1800" dirty="0">
                <a:sym typeface="+mn-ea"/>
              </a:rPr>
              <a:t>    div { font-size : 3.3mm; } </a:t>
            </a:r>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827584" y="548680"/>
            <a:ext cx="8568952" cy="5760640"/>
          </a:xfrm>
        </p:spPr>
        <p:txBody>
          <a:bodyPr>
            <a:normAutofit/>
          </a:bodyPr>
          <a:lstStyle/>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三种引入方式的</a:t>
            </a:r>
            <a:r>
              <a:rPr lang="zh-CN" altLang="zh-CN"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优先</a:t>
            </a:r>
            <a:r>
              <a:rPr lang="zh-CN" altLang="en-US"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级对比</a:t>
            </a:r>
            <a:endParaRPr lang="zh-CN" altLang="zh-CN" sz="1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优先级依次是：</a:t>
            </a:r>
            <a:r>
              <a:rPr lang="zh-CN" altLang="en-US" sz="18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就近原则</a:t>
            </a:r>
            <a:endParaRPr lang="zh-CN" altLang="zh-CN" sz="18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行内引用	</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 </a:t>
            </a: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页内引用</a:t>
            </a: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&gt; </a:t>
            </a: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页外引用</a:t>
            </a:r>
            <a:endPar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zh-CN"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zh-CN"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!important</a:t>
            </a:r>
            <a:endParaRPr lang="zh-CN"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!important是CSS1就定义的语法，作用是提高指定样式规则的应用优先权。</a:t>
            </a:r>
            <a:endPar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语法格式{ cssRule !important }，即写在定义的最后面，例如：</a:t>
            </a:r>
            <a:endPar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{color:red !important;}</a:t>
            </a:r>
            <a:endPar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p{color:blue}</a:t>
            </a:r>
            <a:endParaRPr lang="en-US" altLang="zh-CN"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ts val="50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8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3130" y="523875"/>
            <a:ext cx="7776210" cy="9906000"/>
          </a:xfrm>
          <a:prstGeom prst="rect">
            <a:avLst/>
          </a:prstGeom>
          <a:noFill/>
        </p:spPr>
        <p:txBody>
          <a:bodyPr wrap="square" rtlCol="0">
            <a:spAutoFit/>
          </a:bodyPr>
          <a:lstStyle/>
          <a:p>
            <a:r>
              <a:rPr lang="en-US" altLang="zh-CN" sz="2400" b="1" dirty="0"/>
              <a:t>2.相对长度单位</a:t>
            </a:r>
            <a:endParaRPr lang="en-US" altLang="zh-CN" sz="2400" b="1" dirty="0"/>
          </a:p>
          <a:p>
            <a:r>
              <a:rPr lang="en-US" altLang="zh-CN" sz="2400" b="1" dirty="0"/>
              <a:t> </a:t>
            </a:r>
            <a:r>
              <a:rPr lang="en-US" altLang="zh-CN" sz="2400" b="1" dirty="0" err="1"/>
              <a:t>px</a:t>
            </a:r>
            <a:endParaRPr lang="en-US" altLang="zh-CN" sz="2400" b="1" dirty="0">
              <a:ea typeface="宋体" panose="02010600030101010101" pitchFamily="2" charset="-122"/>
            </a:endParaRPr>
          </a:p>
          <a:p>
            <a:r>
              <a:rPr lang="en-US" altLang="zh-CN" sz="2000" dirty="0"/>
              <a:t> </a:t>
            </a:r>
            <a:r>
              <a:rPr lang="en-US" altLang="zh-CN" sz="2000" dirty="0" err="1"/>
              <a:t>说明：相对长度单位。像素（Pixel</a:t>
            </a:r>
            <a:r>
              <a:rPr lang="en-US" altLang="zh-CN" sz="2000" dirty="0"/>
              <a:t>）。</a:t>
            </a:r>
            <a:endParaRPr lang="en-US" altLang="zh-CN" sz="2000" dirty="0"/>
          </a:p>
          <a:p>
            <a:r>
              <a:rPr lang="en-US" altLang="zh-CN" sz="2000" dirty="0"/>
              <a:t>       像素是相对于显示器屏幕分辨率而言的。譬如，WONDOWS的用户所使用的分辨率一般是96像素/英寸。而MAC的用户所使用的分辨率一般是72像素/英寸。</a:t>
            </a:r>
            <a:endParaRPr lang="en-US" altLang="zh-CN" sz="2000" dirty="0"/>
          </a:p>
          <a:p>
            <a:r>
              <a:rPr lang="en-US" altLang="zh-CN" sz="2000" dirty="0"/>
              <a:t>示例：</a:t>
            </a:r>
            <a:endParaRPr lang="en-US" altLang="zh-CN" sz="2000" dirty="0"/>
          </a:p>
          <a:p>
            <a:r>
              <a:rPr lang="en-US" altLang="zh-CN" sz="2000" dirty="0"/>
              <a:t>div { font-size : 12px; }</a:t>
            </a:r>
            <a:endParaRPr lang="en-US" altLang="zh-CN" sz="2000" dirty="0"/>
          </a:p>
          <a:p>
            <a:endParaRPr lang="en-US" altLang="zh-CN" sz="2000" dirty="0"/>
          </a:p>
          <a:p>
            <a:r>
              <a:rPr lang="en-US" altLang="zh-CN" sz="2400" b="1" dirty="0"/>
              <a:t> </a:t>
            </a:r>
            <a:r>
              <a:rPr lang="en-US" altLang="zh-CN" sz="2400" b="1" dirty="0" err="1"/>
              <a:t>em</a:t>
            </a:r>
            <a:endParaRPr lang="en-US" altLang="zh-CN" sz="2400" b="1" dirty="0"/>
          </a:p>
          <a:p>
            <a:r>
              <a:rPr lang="en-US" altLang="zh-CN" sz="2000" dirty="0"/>
              <a:t>说明：相对长度单位。相对于当前对象内文本的字体尺寸。</a:t>
            </a:r>
            <a:endParaRPr lang="en-US" altLang="zh-CN" sz="2000" dirty="0"/>
          </a:p>
          <a:p>
            <a:r>
              <a:rPr lang="en-US" altLang="zh-CN" sz="2000" dirty="0"/>
              <a:t>如当前行内文本的字体尺寸未被人为设置，则相对于浏览器的默认字体尺寸。</a:t>
            </a:r>
            <a:endParaRPr lang="en-US" altLang="zh-CN" sz="2000" dirty="0"/>
          </a:p>
          <a:p>
            <a:endParaRPr lang="en-US" altLang="zh-CN" sz="2000" dirty="0"/>
          </a:p>
          <a:p>
            <a:r>
              <a:rPr lang="en-US" altLang="zh-CN" sz="2000" dirty="0"/>
              <a:t>示例：</a:t>
            </a:r>
            <a:endParaRPr lang="en-US" altLang="zh-CN" sz="2000" dirty="0"/>
          </a:p>
          <a:p>
            <a:r>
              <a:rPr lang="en-US" altLang="zh-CN" sz="2000" dirty="0"/>
              <a:t>div { font-size : 1.2em; }</a:t>
            </a:r>
            <a:endParaRPr lang="en-US" altLang="zh-CN" sz="2000"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9455" y="180975"/>
            <a:ext cx="7967345" cy="9296400"/>
          </a:xfrm>
          <a:prstGeom prst="rect">
            <a:avLst/>
          </a:prstGeom>
          <a:noFill/>
        </p:spPr>
        <p:txBody>
          <a:bodyPr wrap="square" rtlCol="0" anchor="t">
            <a:spAutoFit/>
          </a:bodyPr>
          <a:lstStyle/>
          <a:p>
            <a:endParaRPr lang="en-US" altLang="zh-CN" sz="2000">
              <a:solidFill>
                <a:srgbClr val="FF0000"/>
              </a:solidFill>
            </a:endParaRPr>
          </a:p>
          <a:p>
            <a:endParaRPr lang="en-US" altLang="zh-CN" sz="2000">
              <a:solidFill>
                <a:srgbClr val="FF0000"/>
              </a:solidFill>
            </a:endParaRPr>
          </a:p>
          <a:p>
            <a:r>
              <a:rPr lang="en-US" altLang="zh-CN" sz="2000">
                <a:solidFill>
                  <a:srgbClr val="FF0000"/>
                </a:solidFill>
              </a:rPr>
              <a:t>任意浏览器的默认字体高都是16px。所有未经调整的浏览器都符合: 1em=16px。那么12px=0.75em,10px=0.625em。为了简化font-size的换算，需要在css中的body选择器中声明Font-size=62.5%，这就使em值变为 16px*62.5%=10px, 这样12px=1.2em, 10px=1em, 也就是说只需要将你的原来的px数值除以10，然后换上em作为单位就行了</a:t>
            </a:r>
            <a:endParaRPr lang="en-US" altLang="zh-CN" sz="2000">
              <a:solidFill>
                <a:srgbClr val="FF0000"/>
              </a:solidFill>
            </a:endParaRPr>
          </a:p>
          <a:p>
            <a:endParaRPr lang="en-US" altLang="zh-CN" sz="2000" b="1">
              <a:solidFill>
                <a:srgbClr val="FF0000"/>
              </a:solidFill>
            </a:endParaRPr>
          </a:p>
          <a:p>
            <a:endParaRPr lang="en-US" altLang="zh-CN" sz="2000" b="1">
              <a:solidFill>
                <a:srgbClr val="FF0000"/>
              </a:solidFill>
            </a:endParaRPr>
          </a:p>
          <a:p>
            <a:r>
              <a:rPr lang="zh-CN" altLang="en-US" sz="2400" b="1"/>
              <a:t>ex</a:t>
            </a:r>
            <a:endParaRPr lang="zh-CN" altLang="en-US" sz="2400" b="1"/>
          </a:p>
          <a:p>
            <a:r>
              <a:rPr lang="en-US" altLang="zh-CN" sz="2000"/>
              <a:t>说明：相对长度单位。相对于字符“x”的高度。此高度通常为字体尺寸的一半。</a:t>
            </a:r>
            <a:endParaRPr lang="en-US" altLang="zh-CN" sz="2000"/>
          </a:p>
          <a:p>
            <a:r>
              <a:rPr lang="en-US" altLang="zh-CN" sz="2000"/>
              <a:t>如当前对行内文本的字体尺寸未被人为设置，则相对于浏览器的默认字体尺寸。</a:t>
            </a:r>
            <a:endParaRPr lang="en-US" altLang="zh-CN" sz="2000"/>
          </a:p>
          <a:p>
            <a:r>
              <a:rPr lang="en-US" altLang="zh-CN" sz="2000"/>
              <a:t>示例：</a:t>
            </a:r>
            <a:endParaRPr lang="en-US" altLang="zh-CN" sz="2000"/>
          </a:p>
          <a:p>
            <a:r>
              <a:rPr lang="en-US" altLang="zh-CN" sz="2000"/>
              <a:t>div { font-size : 1.2ex; } </a:t>
            </a:r>
            <a:endParaRPr lang="en-US" altLang="zh-CN" sz="2000"/>
          </a:p>
          <a:p>
            <a:endParaRPr lang="en-US" altLang="zh-CN" sz="2000"/>
          </a:p>
          <a:p>
            <a:endParaRPr lang="en-US" altLang="zh-CN" sz="2000"/>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2500" y="419100"/>
            <a:ext cx="7416800" cy="10850880"/>
          </a:xfrm>
          <a:prstGeom prst="rect">
            <a:avLst/>
          </a:prstGeom>
          <a:noFill/>
        </p:spPr>
        <p:txBody>
          <a:bodyPr wrap="square" rtlCol="0">
            <a:spAutoFit/>
          </a:bodyPr>
          <a:lstStyle/>
          <a:p>
            <a:r>
              <a:rPr lang="en-US" altLang="zh-CN" sz="2400" b="1" dirty="0"/>
              <a:t>rem</a:t>
            </a:r>
            <a:r>
              <a:rPr lang="en-US" altLang="zh-CN" b="1" dirty="0"/>
              <a:t>(css3</a:t>
            </a:r>
            <a:r>
              <a:rPr lang="zh-CN" altLang="en-US" b="1" dirty="0">
                <a:ea typeface="宋体" panose="02010600030101010101" pitchFamily="2" charset="-122"/>
              </a:rPr>
              <a:t>新单位</a:t>
            </a:r>
            <a:r>
              <a:rPr lang="en-US" altLang="zh-CN" b="1" dirty="0"/>
              <a:t>)</a:t>
            </a:r>
            <a:endParaRPr lang="en-US" altLang="zh-CN" sz="2400" b="1" dirty="0"/>
          </a:p>
          <a:p>
            <a:endParaRPr lang="en-US" altLang="zh-CN" b="1" dirty="0"/>
          </a:p>
          <a:p>
            <a:r>
              <a:rPr lang="en-US" altLang="zh-CN" sz="1800" dirty="0"/>
              <a:t> rem是CSS3新增的一个相对单位（root </a:t>
            </a:r>
            <a:r>
              <a:rPr lang="en-US" altLang="zh-CN" sz="1800" dirty="0" err="1"/>
              <a:t>em，根em</a:t>
            </a:r>
            <a:r>
              <a:rPr lang="en-US" altLang="zh-CN" sz="1800" dirty="0"/>
              <a:t>），这个单位引起了广泛关注。这个单位与em有什么区别呢？区别在于使用rem为元素设定字体大小时，仍然是相对大小，但相对的只是HTML根元素。这个单位可谓集相对大小和绝对大小的优点于一身，通过它既可以做到只修改根元素就成比例地调整所有字体大小，又可以避免字体大小逐层复合的连锁反应。目前，除了IE8及更早版本外，所有浏览器均已支持rem。我们来看一个简单的代码实例：</a:t>
            </a:r>
            <a:endParaRPr lang="en-US" altLang="zh-CN" sz="1800" dirty="0"/>
          </a:p>
          <a:p>
            <a:endParaRPr lang="en-US" altLang="zh-CN" sz="1800" dirty="0"/>
          </a:p>
          <a:p>
            <a:r>
              <a:rPr lang="en-US" altLang="zh-CN" sz="1800" dirty="0"/>
              <a:t>	html {font-size: 62.5%;/*10 ÷ </a:t>
            </a:r>
            <a:r>
              <a:rPr lang="en-US" altLang="zh-CN" sz="1800" dirty="0" smtClean="0"/>
              <a:t>16 </a:t>
            </a:r>
            <a:r>
              <a:rPr lang="en-US" altLang="zh-CN" sz="1800" dirty="0"/>
              <a:t>× 100% = 62.5%*/}</a:t>
            </a:r>
            <a:endParaRPr lang="en-US" altLang="zh-CN" sz="1800" dirty="0"/>
          </a:p>
          <a:p>
            <a:r>
              <a:rPr lang="en-US" altLang="zh-CN" sz="1800" dirty="0"/>
              <a:t>	body {font-size: 1.4rem;/*1.4 × 10px = 14px */}</a:t>
            </a:r>
            <a:endParaRPr lang="en-US" altLang="zh-CN" sz="1800" dirty="0"/>
          </a:p>
          <a:p>
            <a:r>
              <a:rPr lang="en-US" altLang="zh-CN" sz="1800" dirty="0"/>
              <a:t>	h1 { font-size: 2.4rem;/*2.4 × 10px = 24px*/}</a:t>
            </a:r>
            <a:endParaRPr lang="en-US" altLang="zh-CN" sz="1800" dirty="0"/>
          </a:p>
          <a:p>
            <a:r>
              <a:rPr lang="en-US" altLang="zh-CN" sz="1800" dirty="0"/>
              <a:t>		</a:t>
            </a:r>
            <a:endParaRPr lang="en-US" altLang="zh-CN" b="1" dirty="0"/>
          </a:p>
          <a:p>
            <a:r>
              <a:rPr lang="zh-CN" altLang="zh-CN" sz="1800" dirty="0">
                <a:ea typeface="宋体" panose="02010600030101010101" pitchFamily="2" charset="-122"/>
              </a:rPr>
              <a:t>我们在根元素&lt;html&gt;中定义了一个基本字体大小为62.5%（也就是10px。设置这个值主要方便计算，如果没有设置，将是以“16px”为基准 ）。从上面的计算结果，我们使用“rem”就像使用“px”一样的方便，而且同时解决了“px”和“em”两者不同之处。</a:t>
            </a:r>
            <a:endParaRPr lang="zh-CN" altLang="zh-CN" sz="1800" dirty="0">
              <a:ea typeface="宋体" panose="02010600030101010101" pitchFamily="2" charset="-122"/>
            </a:endParaRPr>
          </a:p>
          <a:p>
            <a:r>
              <a:rPr lang="zh-CN" altLang="zh-CN" sz="1800" b="1" dirty="0">
                <a:solidFill>
                  <a:srgbClr val="FF0000"/>
                </a:solidFill>
                <a:ea typeface="宋体" panose="02010600030101010101" pitchFamily="2" charset="-122"/>
              </a:rPr>
              <a:t>注意： </a:t>
            </a:r>
            <a:endParaRPr lang="zh-CN" altLang="zh-CN" sz="1800" b="1" dirty="0">
              <a:solidFill>
                <a:srgbClr val="FF0000"/>
              </a:solidFill>
              <a:ea typeface="宋体" panose="02010600030101010101" pitchFamily="2" charset="-122"/>
            </a:endParaRPr>
          </a:p>
          <a:p>
            <a:r>
              <a:rPr lang="zh-CN" altLang="zh-CN" sz="1800" b="1" dirty="0">
                <a:solidFill>
                  <a:srgbClr val="FF0000"/>
                </a:solidFill>
                <a:ea typeface="宋体" panose="02010600030101010101" pitchFamily="2" charset="-122"/>
              </a:rPr>
              <a:t>        选择使用什么字体单位主要由你的项目来决定，如果你的用户群都使用最新版的浏览器，那推荐使用rem，如果要考虑兼容性，那就使用px,或者两者同时使用。</a:t>
            </a:r>
            <a:endParaRPr lang="zh-CN" altLang="zh-CN" sz="1800" b="1" dirty="0">
              <a:solidFill>
                <a:srgbClr val="FF0000"/>
              </a:solidFill>
              <a:ea typeface="宋体" panose="02010600030101010101" pitchFamily="2" charset="-122"/>
            </a:endParaRP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755576" y="2420888"/>
            <a:ext cx="7772400" cy="1470025"/>
          </a:xfrm>
        </p:spPr>
        <p:txBody>
          <a:bodyPr>
            <a:normAutofit/>
          </a:bodyPr>
          <a:lstStyle/>
          <a:p>
            <a:pPr algn="ct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4800" b="1" dirty="0" smtClean="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4800" b="1" dirty="0" smtClean="0">
                <a:latin typeface="微软雅黑" panose="020B0503020204020204" pitchFamily="34" charset="-122"/>
                <a:ea typeface="微软雅黑" panose="020B0503020204020204" pitchFamily="34" charset="-122"/>
                <a:cs typeface="微软雅黑" panose="020B0503020204020204" pitchFamily="34" charset="-122"/>
              </a:rPr>
              <a:t>布局</a:t>
            </a:r>
            <a:endParaRPr lang="zh-CN" altLang="zh-CN" sz="48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905113" y="476672"/>
            <a:ext cx="7915359" cy="777875"/>
          </a:xfrm>
        </p:spPr>
        <p:txBody>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400" b="1" cap="none" dirty="0" smtClean="0">
                <a:latin typeface="微软雅黑" panose="020B0503020204020204" pitchFamily="34" charset="-122"/>
                <a:ea typeface="微软雅黑" panose="020B0503020204020204" pitchFamily="34" charset="-122"/>
                <a:cs typeface="微软雅黑" panose="020B0503020204020204" pitchFamily="34" charset="-122"/>
              </a:rPr>
              <a:t>div </a:t>
            </a:r>
            <a:r>
              <a:rPr lang="zh-CN" altLang="zh-CN" sz="2400" b="1" cap="none" dirty="0" smtClean="0">
                <a:latin typeface="微软雅黑" panose="020B0503020204020204" pitchFamily="34" charset="-122"/>
                <a:ea typeface="微软雅黑" panose="020B0503020204020204" pitchFamily="34" charset="-122"/>
                <a:cs typeface="微软雅黑" panose="020B0503020204020204" pitchFamily="34" charset="-122"/>
              </a:rPr>
              <a:t>标签</a:t>
            </a:r>
            <a:endParaRPr lang="zh-CN" altLang="zh-CN" sz="2400" b="1" cap="none"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0" name="Rectangle 2"/>
          <p:cNvSpPr>
            <a:spLocks noGrp="1" noChangeArrowheads="1"/>
          </p:cNvSpPr>
          <p:nvPr>
            <p:ph idx="1"/>
          </p:nvPr>
        </p:nvSpPr>
        <p:spPr>
          <a:xfrm>
            <a:off x="905113" y="1556792"/>
            <a:ext cx="7915359" cy="4321175"/>
          </a:xfrm>
        </p:spPr>
        <p:txBody>
          <a:bodyPr>
            <a:normAutofit/>
          </a:bodyPr>
          <a:lstStyle/>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&lt;div&gt; &lt;/div&gt;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div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与其它标签一样，也是一个</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所支持的标签。</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div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中指定的，专门用于布局设计的容器标签。</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布局方式中，</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是这种布局方式的核心对象，我们的页面排版不再依赖于表格，</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仅从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的使用上说，做一个简单的布局只需要两样东西：</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因此我们称这种</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布局方式为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css</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布局。</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rot="960000">
            <a:off x="5022709" y="1585619"/>
            <a:ext cx="3532188" cy="631825"/>
          </a:xfrm>
        </p:spPr>
        <p:txBody>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并列与嵌套</a:t>
            </a:r>
            <a:r>
              <a:rPr lang="en-US"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a:t>
            </a:r>
            <a:r>
              <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结构</a:t>
            </a:r>
            <a:endParaRPr lang="zh-CN" altLang="zh-CN" sz="24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4" name="Rectangle 2"/>
          <p:cNvSpPr>
            <a:spLocks noGrp="1" noChangeArrowheads="1"/>
          </p:cNvSpPr>
          <p:nvPr>
            <p:ph idx="1"/>
          </p:nvPr>
        </p:nvSpPr>
        <p:spPr>
          <a:xfrm>
            <a:off x="825500" y="944562"/>
            <a:ext cx="8229600" cy="5400675"/>
          </a:xfrm>
        </p:spPr>
        <p:txBody>
          <a:bodyPr>
            <a:normAutofit/>
          </a:bodyPr>
          <a:lstStyle/>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 id="header"&gt;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页面头部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 id="content"&gt;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&lt;div id="left"&gt;&lt;/div&gt;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&lt;div id="right"&gt;&lt;/div&gt;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 id="footer"&gt;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页脚</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&lt;/div&gt;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5" name="Rectangle 3"/>
          <p:cNvSpPr>
            <a:spLocks noChangeArrowheads="1"/>
          </p:cNvSpPr>
          <p:nvPr/>
        </p:nvSpPr>
        <p:spPr bwMode="auto">
          <a:xfrm>
            <a:off x="825500" y="3716338"/>
            <a:ext cx="2593975" cy="57467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header</a:t>
            </a:r>
            <a:endParaRPr lang="en-US" altLang="zh-CN" sz="1400" smtClean="0"/>
          </a:p>
        </p:txBody>
      </p:sp>
      <p:sp>
        <p:nvSpPr>
          <p:cNvPr id="54276" name="Rectangle 4"/>
          <p:cNvSpPr>
            <a:spLocks noChangeArrowheads="1"/>
          </p:cNvSpPr>
          <p:nvPr/>
        </p:nvSpPr>
        <p:spPr bwMode="auto">
          <a:xfrm>
            <a:off x="825500" y="4435475"/>
            <a:ext cx="914400" cy="914400"/>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54277" name="Rectangle 5"/>
          <p:cNvSpPr>
            <a:spLocks noChangeArrowheads="1"/>
          </p:cNvSpPr>
          <p:nvPr/>
        </p:nvSpPr>
        <p:spPr bwMode="auto">
          <a:xfrm>
            <a:off x="825500" y="4364038"/>
            <a:ext cx="2593975" cy="1368425"/>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content</a:t>
            </a:r>
            <a:endParaRPr lang="en-US" altLang="zh-CN" sz="1400" smtClean="0"/>
          </a:p>
        </p:txBody>
      </p:sp>
      <p:sp>
        <p:nvSpPr>
          <p:cNvPr id="54278" name="Rectangle 6"/>
          <p:cNvSpPr>
            <a:spLocks noChangeArrowheads="1"/>
          </p:cNvSpPr>
          <p:nvPr/>
        </p:nvSpPr>
        <p:spPr bwMode="auto">
          <a:xfrm>
            <a:off x="825500" y="5803900"/>
            <a:ext cx="2593975" cy="28892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footer</a:t>
            </a:r>
            <a:endParaRPr lang="en-US" altLang="zh-CN" sz="1400" smtClean="0"/>
          </a:p>
        </p:txBody>
      </p:sp>
      <p:sp>
        <p:nvSpPr>
          <p:cNvPr id="54279" name="Rectangle 7"/>
          <p:cNvSpPr>
            <a:spLocks noChangeArrowheads="1"/>
          </p:cNvSpPr>
          <p:nvPr/>
        </p:nvSpPr>
        <p:spPr bwMode="auto">
          <a:xfrm>
            <a:off x="5435600" y="3644900"/>
            <a:ext cx="2592388" cy="57467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header</a:t>
            </a:r>
            <a:endParaRPr lang="en-US" altLang="zh-CN" sz="1400" smtClean="0"/>
          </a:p>
        </p:txBody>
      </p:sp>
      <p:sp>
        <p:nvSpPr>
          <p:cNvPr id="54280" name="Rectangle 8"/>
          <p:cNvSpPr>
            <a:spLocks noChangeArrowheads="1"/>
          </p:cNvSpPr>
          <p:nvPr/>
        </p:nvSpPr>
        <p:spPr bwMode="auto">
          <a:xfrm>
            <a:off x="5435600" y="4364038"/>
            <a:ext cx="914400" cy="914400"/>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54281" name="Rectangle 9"/>
          <p:cNvSpPr>
            <a:spLocks noChangeArrowheads="1"/>
          </p:cNvSpPr>
          <p:nvPr/>
        </p:nvSpPr>
        <p:spPr bwMode="auto">
          <a:xfrm>
            <a:off x="5435600" y="4292600"/>
            <a:ext cx="2592388" cy="1368425"/>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54282" name="Rectangle 10"/>
          <p:cNvSpPr>
            <a:spLocks noChangeArrowheads="1"/>
          </p:cNvSpPr>
          <p:nvPr/>
        </p:nvSpPr>
        <p:spPr bwMode="auto">
          <a:xfrm>
            <a:off x="5435600" y="5732463"/>
            <a:ext cx="2592388" cy="28892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footer</a:t>
            </a:r>
            <a:endParaRPr lang="en-US" altLang="zh-CN" sz="1400" smtClean="0"/>
          </a:p>
        </p:txBody>
      </p:sp>
      <p:sp>
        <p:nvSpPr>
          <p:cNvPr id="54283" name="Rectangle 11"/>
          <p:cNvSpPr>
            <a:spLocks noChangeArrowheads="1"/>
          </p:cNvSpPr>
          <p:nvPr/>
        </p:nvSpPr>
        <p:spPr bwMode="auto">
          <a:xfrm>
            <a:off x="5508625" y="4365625"/>
            <a:ext cx="792163" cy="1223963"/>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left</a:t>
            </a:r>
            <a:endParaRPr lang="en-US" altLang="zh-CN" sz="1400" smtClean="0"/>
          </a:p>
        </p:txBody>
      </p:sp>
      <p:sp>
        <p:nvSpPr>
          <p:cNvPr id="54284" name="Rectangle 12"/>
          <p:cNvSpPr>
            <a:spLocks noChangeArrowheads="1"/>
          </p:cNvSpPr>
          <p:nvPr/>
        </p:nvSpPr>
        <p:spPr bwMode="auto">
          <a:xfrm>
            <a:off x="6372225" y="4365625"/>
            <a:ext cx="1584325" cy="1223963"/>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right</a:t>
            </a:r>
            <a:endParaRPr lang="en-US" altLang="zh-CN" sz="1400" smtClean="0"/>
          </a:p>
        </p:txBody>
      </p:sp>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rot="960000">
            <a:off x="5264535" y="1651460"/>
            <a:ext cx="3426502" cy="631825"/>
          </a:xfrm>
        </p:spPr>
        <p:txBody>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语义化结构</a:t>
            </a:r>
            <a:endPar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4" name="Rectangle 2"/>
          <p:cNvSpPr>
            <a:spLocks noGrp="1" noChangeArrowheads="1"/>
          </p:cNvSpPr>
          <p:nvPr>
            <p:ph idx="1"/>
          </p:nvPr>
        </p:nvSpPr>
        <p:spPr>
          <a:xfrm>
            <a:off x="765101" y="1051942"/>
            <a:ext cx="7983363" cy="5400675"/>
          </a:xfrm>
        </p:spPr>
        <p:txBody>
          <a:bodyPr>
            <a:normAutofit/>
          </a:bodyPr>
          <a:lstStyle/>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&lt;header&gt;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页面头部</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nav</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导航</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nav</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&lt;/header&gt;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&lt;section&gt;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&lt;aside&gt;&lt;/aside&gt;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&lt;article&gt;&lt;/article&gt;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&lt;/section&gt;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&lt;footer&gt;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页脚</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&lt;/footer&gt;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5" name="Rectangle 3"/>
          <p:cNvSpPr>
            <a:spLocks noChangeArrowheads="1"/>
          </p:cNvSpPr>
          <p:nvPr/>
        </p:nvSpPr>
        <p:spPr bwMode="auto">
          <a:xfrm>
            <a:off x="765101" y="4004692"/>
            <a:ext cx="2516361" cy="57467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header</a:t>
            </a:r>
            <a:endParaRPr lang="en-US" altLang="zh-CN" sz="1400" smtClean="0"/>
          </a:p>
        </p:txBody>
      </p:sp>
      <p:sp>
        <p:nvSpPr>
          <p:cNvPr id="54277" name="Rectangle 5"/>
          <p:cNvSpPr>
            <a:spLocks noChangeArrowheads="1"/>
          </p:cNvSpPr>
          <p:nvPr/>
        </p:nvSpPr>
        <p:spPr bwMode="auto">
          <a:xfrm>
            <a:off x="765101" y="4652392"/>
            <a:ext cx="2516361" cy="1368425"/>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section</a:t>
            </a:r>
            <a:endParaRPr lang="en-US" altLang="zh-CN" sz="1400" dirty="0" smtClean="0"/>
          </a:p>
        </p:txBody>
      </p:sp>
      <p:sp>
        <p:nvSpPr>
          <p:cNvPr id="54278" name="Rectangle 6"/>
          <p:cNvSpPr>
            <a:spLocks noChangeArrowheads="1"/>
          </p:cNvSpPr>
          <p:nvPr/>
        </p:nvSpPr>
        <p:spPr bwMode="auto">
          <a:xfrm>
            <a:off x="765101" y="6092254"/>
            <a:ext cx="2516361" cy="28892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footer</a:t>
            </a:r>
            <a:endParaRPr lang="en-US" altLang="zh-CN" sz="1400" smtClean="0"/>
          </a:p>
        </p:txBody>
      </p:sp>
      <p:sp>
        <p:nvSpPr>
          <p:cNvPr id="54279" name="Rectangle 7"/>
          <p:cNvSpPr>
            <a:spLocks noChangeArrowheads="1"/>
          </p:cNvSpPr>
          <p:nvPr/>
        </p:nvSpPr>
        <p:spPr bwMode="auto">
          <a:xfrm>
            <a:off x="5413569" y="3811034"/>
            <a:ext cx="2514821" cy="57467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dirty="0" smtClean="0"/>
              <a:t>header</a:t>
            </a:r>
            <a:endParaRPr lang="en-US" altLang="zh-CN" sz="1400" dirty="0" smtClean="0"/>
          </a:p>
        </p:txBody>
      </p:sp>
      <p:sp>
        <p:nvSpPr>
          <p:cNvPr id="54280" name="Rectangle 8"/>
          <p:cNvSpPr>
            <a:spLocks noChangeArrowheads="1"/>
          </p:cNvSpPr>
          <p:nvPr/>
        </p:nvSpPr>
        <p:spPr bwMode="auto">
          <a:xfrm>
            <a:off x="5413569" y="4780997"/>
            <a:ext cx="887040" cy="914400"/>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54281" name="Rectangle 9"/>
          <p:cNvSpPr>
            <a:spLocks noChangeArrowheads="1"/>
          </p:cNvSpPr>
          <p:nvPr/>
        </p:nvSpPr>
        <p:spPr bwMode="auto">
          <a:xfrm>
            <a:off x="5413569" y="4422023"/>
            <a:ext cx="2514821" cy="1655961"/>
          </a:xfrm>
          <a:prstGeom prst="rect">
            <a:avLst/>
          </a:prstGeom>
          <a:solidFill>
            <a:srgbClr val="BBE0E3"/>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panose="02020603050405020304" charset="0"/>
              <a:buNone/>
              <a:defRPr/>
            </a:pPr>
            <a:endParaRPr lang="zh-CN" altLang="en-US"/>
          </a:p>
        </p:txBody>
      </p:sp>
      <p:sp>
        <p:nvSpPr>
          <p:cNvPr id="54282" name="Rectangle 10"/>
          <p:cNvSpPr>
            <a:spLocks noChangeArrowheads="1"/>
          </p:cNvSpPr>
          <p:nvPr/>
        </p:nvSpPr>
        <p:spPr bwMode="auto">
          <a:xfrm>
            <a:off x="5413569" y="6149422"/>
            <a:ext cx="2514821" cy="288925"/>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smtClean="0"/>
              <a:t>footer</a:t>
            </a:r>
            <a:endParaRPr lang="en-US" altLang="zh-CN" sz="1400" smtClean="0"/>
          </a:p>
        </p:txBody>
      </p:sp>
      <p:sp>
        <p:nvSpPr>
          <p:cNvPr id="54283" name="Rectangle 11"/>
          <p:cNvSpPr>
            <a:spLocks noChangeArrowheads="1"/>
          </p:cNvSpPr>
          <p:nvPr/>
        </p:nvSpPr>
        <p:spPr bwMode="auto">
          <a:xfrm>
            <a:off x="5486594" y="4782584"/>
            <a:ext cx="768461" cy="1223963"/>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dirty="0" smtClean="0"/>
              <a:t>aside</a:t>
            </a:r>
            <a:endParaRPr lang="en-US" altLang="zh-CN" sz="1400" dirty="0" smtClean="0"/>
          </a:p>
        </p:txBody>
      </p:sp>
      <p:sp>
        <p:nvSpPr>
          <p:cNvPr id="54284" name="Rectangle 12"/>
          <p:cNvSpPr>
            <a:spLocks noChangeArrowheads="1"/>
          </p:cNvSpPr>
          <p:nvPr/>
        </p:nvSpPr>
        <p:spPr bwMode="auto">
          <a:xfrm>
            <a:off x="6350194" y="4782584"/>
            <a:ext cx="1536921" cy="1223963"/>
          </a:xfrm>
          <a:prstGeom prst="rect">
            <a:avLst/>
          </a:prstGeom>
          <a:solidFill>
            <a:srgbClr val="EAEAEA"/>
          </a:solidFill>
          <a:ln w="9360" cap="sq">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5pPr>
            <a:lvl6pPr marL="25146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6pPr>
            <a:lvl7pPr marL="29718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7pPr>
            <a:lvl8pPr marL="34290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8pPr>
            <a:lvl9pPr marL="3886200" indent="-228600" defTabSz="448945" fontAlgn="base">
              <a:spcBef>
                <a:spcPct val="0"/>
              </a:spcBef>
              <a:spcAft>
                <a:spcPct val="0"/>
              </a:spcAft>
              <a:buClr>
                <a:srgbClr val="000000"/>
              </a:buClr>
              <a:buSzPct val="100000"/>
              <a:buFont typeface="Times New Roman" panose="02020603050405020304"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宋体" panose="02010600030101010101" pitchFamily="2" charset="-122"/>
              </a:defRPr>
            </a:lvl9pPr>
          </a:lstStyle>
          <a:p>
            <a:pPr algn="ctr" eaLnBrk="1" hangingPunct="1">
              <a:buSzPct val="100000"/>
              <a:defRPr/>
            </a:pPr>
            <a:r>
              <a:rPr lang="en-US" altLang="zh-CN" sz="1400" dirty="0" smtClean="0"/>
              <a:t>article</a:t>
            </a:r>
            <a:endParaRPr lang="en-US" altLang="zh-CN" sz="1400" dirty="0" smtClean="0"/>
          </a:p>
        </p:txBody>
      </p:sp>
      <p:sp>
        <p:nvSpPr>
          <p:cNvPr id="3" name="文本框 2"/>
          <p:cNvSpPr txBox="1"/>
          <p:nvPr/>
        </p:nvSpPr>
        <p:spPr>
          <a:xfrm>
            <a:off x="6309653" y="4483439"/>
            <a:ext cx="895855" cy="307777"/>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section</a:t>
            </a:r>
            <a:endParaRPr kumimoji="1" lang="zh-CN" altLang="en-US" dirty="0">
              <a:solidFill>
                <a:schemeClr val="bg1"/>
              </a:solidFill>
            </a:endParaRPr>
          </a:p>
        </p:txBody>
      </p:sp>
      <p:sp>
        <p:nvSpPr>
          <p:cNvPr id="16" name="文本框 15"/>
          <p:cNvSpPr txBox="1"/>
          <p:nvPr/>
        </p:nvSpPr>
        <p:spPr>
          <a:xfrm>
            <a:off x="755577" y="332656"/>
            <a:ext cx="4143808" cy="400110"/>
          </a:xfrm>
          <a:prstGeom prst="rect">
            <a:avLst/>
          </a:prstGeom>
          <a:noFill/>
        </p:spPr>
        <p:txBody>
          <a:bodyPr wrap="square" rtlCol="0">
            <a:spAutoFit/>
          </a:bodyPr>
          <a:lstStyle/>
          <a:p>
            <a:r>
              <a:rPr kumimoji="1"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适配</a:t>
            </a:r>
            <a:r>
              <a:rPr kumimoji="1"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rPr>
              <a:t>IE9</a:t>
            </a:r>
            <a:r>
              <a:rPr kumimoji="1"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及主流手机页面</a:t>
            </a:r>
            <a:r>
              <a:rPr kumimoji="1"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课外扩展</a:t>
            </a:r>
            <a:r>
              <a:rPr kumimoji="1"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878705" y="764704"/>
            <a:ext cx="8229600" cy="777875"/>
          </a:xfrm>
        </p:spPr>
        <p:txBody>
          <a:bodyPr/>
          <a:lstStyle/>
          <a:p>
            <a:pPr eaLnBrk="1" hangingPunct="1">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文档流</a:t>
            </a:r>
            <a:endParaRPr lang="zh-CN"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22" name="Rectangle 2"/>
          <p:cNvSpPr>
            <a:spLocks noGrp="1" noChangeArrowheads="1"/>
          </p:cNvSpPr>
          <p:nvPr>
            <p:ph idx="1"/>
          </p:nvPr>
        </p:nvSpPr>
        <p:spPr>
          <a:xfrm>
            <a:off x="867592" y="1629891"/>
            <a:ext cx="8229600" cy="4391025"/>
          </a:xfrm>
        </p:spPr>
        <p:txBody>
          <a:bodyPr>
            <a:normAutofit/>
          </a:bodyPr>
          <a:lstStyle/>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文档流</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其实就是指</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浏览器生成页面的顺序</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它</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是浏览器解析网页的一个重要概念，对于一个</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XHTML</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网页，</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body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元素下的任意元素，</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根据其前后顺序，组成了一个个上下关系，这便是文档流。浏览器根据这些元素的顺序去</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显示它们在网页中的位置。</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b="1" dirty="0" smtClean="0">
                <a:solidFill>
                  <a:srgbClr val="99CC00"/>
                </a:solidFill>
                <a:latin typeface="微软雅黑" panose="020B0503020204020204" pitchFamily="34" charset="-122"/>
                <a:ea typeface="微软雅黑" panose="020B0503020204020204" pitchFamily="34" charset="-122"/>
                <a:cs typeface="微软雅黑" panose="020B0503020204020204" pitchFamily="34" charset="-122"/>
              </a:rPr>
              <a:t>文档流是浏览器的默认显示规则</a:t>
            </a:r>
            <a:endParaRPr lang="zh-CN" altLang="zh-CN" sz="1600" b="1" dirty="0" smtClean="0">
              <a:solidFill>
                <a:srgbClr val="99CC0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lnSpc>
                <a:spcPct val="150000"/>
              </a:lnSpc>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914400" y="764704"/>
            <a:ext cx="7399245" cy="777875"/>
          </a:xfrm>
        </p:spPr>
        <p:txBody>
          <a:bodyPr>
            <a:normAutofit/>
          </a:bodyPr>
          <a:lstStyle/>
          <a:p>
            <a: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display(</a:t>
            </a:r>
            <a:r>
              <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元素显示模式</a:t>
            </a: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46" name="Rectangle 2"/>
          <p:cNvSpPr>
            <a:spLocks noGrp="1" noChangeArrowheads="1"/>
          </p:cNvSpPr>
          <p:nvPr>
            <p:ph idx="1"/>
          </p:nvPr>
        </p:nvSpPr>
        <p:spPr>
          <a:xfrm>
            <a:off x="914401" y="1847379"/>
            <a:ext cx="7834064" cy="4103688"/>
          </a:xfrm>
        </p:spPr>
        <p:txBody>
          <a:bodyPr>
            <a:normAutofit/>
          </a:bodyPr>
          <a:lstStyle/>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display : block | none | inline | inline-block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display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属性用来设置元素的显示方式。</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block	</a:t>
            </a:r>
            <a:r>
              <a:rPr lang="zh-CN" altLang="zh-CN"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块对象指的是元素显示为一个方块，默认显示状态下将</a:t>
            </a:r>
            <a:r>
              <a:rPr lang="zh-CN" altLang="zh-CN" sz="1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占据整行</a:t>
            </a:r>
            <a:r>
              <a:rPr lang="zh-CN" altLang="zh-CN"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，其它的元素</a:t>
            </a:r>
            <a:r>
              <a:rPr lang="zh-CN" altLang="en-US"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只能另起一</a:t>
            </a:r>
            <a:r>
              <a:rPr lang="zh-CN" altLang="zh-CN"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行显示。</a:t>
            </a:r>
            <a:endParaRPr lang="en-US" altLang="zh-CN"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inline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行间对象与</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block</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刚好相反，它允许其它元素在</a:t>
            </a:r>
            <a:r>
              <a:rPr lang="zh-CN"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同一行显示</a:t>
            </a:r>
            <a:r>
              <a:rPr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隐藏对象</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328930"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display:block</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844006" y="620688"/>
            <a:ext cx="8229600" cy="647700"/>
          </a:xfrm>
        </p:spPr>
        <p:txBody>
          <a:bodyPr>
            <a:normAutofit/>
          </a:bodyPr>
          <a:lstStyle/>
          <a:p>
            <a: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float</a:t>
            </a:r>
            <a:r>
              <a:rPr lang="zh-CN" altLang="en-US" sz="2000" b="1" cap="none"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rPr>
              <a:t>元素的浮动</a:t>
            </a:r>
            <a:r>
              <a:rPr lang="zh-CN" altLang="en-US" sz="2000" b="1" cap="none"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b="1" cap="none"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370" name="Rectangle 2"/>
          <p:cNvSpPr>
            <a:spLocks noGrp="1" noChangeArrowheads="1"/>
          </p:cNvSpPr>
          <p:nvPr>
            <p:ph idx="1"/>
          </p:nvPr>
        </p:nvSpPr>
        <p:spPr>
          <a:xfrm>
            <a:off x="917031" y="1341413"/>
            <a:ext cx="8229600" cy="5300662"/>
          </a:xfrm>
        </p:spPr>
        <p:txBody>
          <a:bodyPr>
            <a:normAutofit/>
          </a:bodyPr>
          <a:lstStyle/>
          <a:p>
            <a:pPr indent="-333375">
              <a:spcBef>
                <a:spcPct val="0"/>
              </a:spcBef>
              <a:buClr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a:t>
            </a:r>
            <a:r>
              <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来控制元素是否浮动显示。</a:t>
            </a:r>
            <a:endParaRPr lang="zh-CN"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float : none | left | right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left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向左浮动</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right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向右浮动</a:t>
            </a:r>
            <a:endPar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none	</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不浮动</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说明：</a:t>
            </a:r>
            <a:endParaRPr lang="en-US" altLang="zh-CN" sz="1600" b="1" dirty="0" smtClean="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浮动的时候元素的显示属性也变化了 变为 </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行内元素</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333375" eaLnBrk="1" hangingPunct="1">
              <a:spcBef>
                <a:spcPct val="0"/>
              </a:spcBef>
              <a:buClrTx/>
              <a:buFontTx/>
              <a:buNone/>
              <a:tabLst>
                <a:tab pos="34290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div{ </a:t>
            </a:r>
            <a:r>
              <a:rPr lang="en-US" altLang="zh-CN" sz="16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float:left</a:t>
            </a:r>
            <a:r>
              <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a:ea typeface=""/>
        <a:cs typeface=""/>
      </a:majorFont>
      <a:minorFont>
        <a:latin typeface="Gill Sans MT"/>
        <a:ea typeface=""/>
        <a:cs typeface=""/>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themeOverride>
</file>

<file path=docProps/app.xml><?xml version="1.0" encoding="utf-8"?>
<Properties xmlns="http://schemas.openxmlformats.org/officeDocument/2006/extended-properties" xmlns:vt="http://schemas.openxmlformats.org/officeDocument/2006/docPropsVTypes">
  <Template>Badge</Template>
  <TotalTime>0</TotalTime>
  <Words>29188</Words>
  <Application>WPS 演示</Application>
  <PresentationFormat>全屏显示(4:3)</PresentationFormat>
  <Paragraphs>2125</Paragraphs>
  <Slides>107</Slides>
  <Notes>55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107</vt:i4>
      </vt:variant>
    </vt:vector>
  </HeadingPairs>
  <TitlesOfParts>
    <vt:vector size="122" baseType="lpstr">
      <vt:lpstr>Arial</vt:lpstr>
      <vt:lpstr>宋体</vt:lpstr>
      <vt:lpstr>Wingdings</vt:lpstr>
      <vt:lpstr>YaHei Consolas</vt:lpstr>
      <vt:lpstr>Gill Sans MT</vt:lpstr>
      <vt:lpstr>YaHei Consolas</vt:lpstr>
      <vt:lpstr>微软雅黑</vt:lpstr>
      <vt:lpstr>Times New Roman</vt:lpstr>
      <vt:lpstr>YaHei Consolas Hybrid</vt:lpstr>
      <vt:lpstr>Arial Unicode MS</vt:lpstr>
      <vt:lpstr>Impact</vt:lpstr>
      <vt:lpstr>Calibri</vt:lpstr>
      <vt:lpstr>Wingdings 2</vt:lpstr>
      <vt:lpstr>Arial</vt:lpstr>
      <vt:lpstr>徽章</vt:lpstr>
      <vt:lpstr>PowerPoint 演示文稿</vt:lpstr>
      <vt:lpstr>认识CSS</vt:lpstr>
      <vt:lpstr>PowerPoint 演示文稿</vt:lpstr>
      <vt:lpstr>PowerPoint 演示文稿</vt:lpstr>
      <vt:lpstr>1.3 CSS语法结构</vt:lpstr>
      <vt:lpstr>1.4 如何引入CSS</vt:lpstr>
      <vt:lpstr>PowerPoint 演示文稿</vt:lpstr>
      <vt:lpstr>PowerPoint 演示文稿</vt:lpstr>
      <vt:lpstr>PowerPoint 演示文稿</vt:lpstr>
      <vt:lpstr>CSS代码注释</vt:lpstr>
      <vt:lpstr>探索CSS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字体样式</vt:lpstr>
      <vt:lpstr>PowerPoint 演示文稿</vt:lpstr>
      <vt:lpstr>3. font-weight(字体加粗)</vt:lpstr>
      <vt:lpstr>4. font-style(字体斜体)</vt:lpstr>
      <vt:lpstr>PowerPoint 演示文稿</vt:lpstr>
      <vt:lpstr>PowerPoint 演示文稿</vt:lpstr>
      <vt:lpstr>PowerPoint 演示文稿</vt:lpstr>
      <vt:lpstr>PowerPoint 演示文稿</vt:lpstr>
      <vt:lpstr>PowerPoint 演示文稿</vt:lpstr>
      <vt:lpstr>元素样式</vt:lpstr>
      <vt:lpstr>PowerPoint 演示文稿</vt:lpstr>
      <vt:lpstr>PowerPoint 演示文稿</vt:lpstr>
      <vt:lpstr>PowerPoint 演示文稿</vt:lpstr>
      <vt:lpstr>PowerPoint 演示文稿</vt:lpstr>
      <vt:lpstr>边框样式</vt:lpstr>
      <vt:lpstr>PowerPoint 演示文稿</vt:lpstr>
      <vt:lpstr>PowerPoint 演示文稿</vt:lpstr>
      <vt:lpstr>PowerPoint 演示文稿</vt:lpstr>
      <vt:lpstr>PowerPoint 演示文稿</vt:lpstr>
      <vt:lpstr>PowerPoint 演示文稿</vt:lpstr>
      <vt:lpstr>PowerPoint 演示文稿</vt:lpstr>
      <vt:lpstr>段落样式</vt:lpstr>
      <vt:lpstr>PowerPoint 演示文稿</vt:lpstr>
      <vt:lpstr>PowerPoint 演示文稿</vt:lpstr>
      <vt:lpstr>PowerPoint 演示文稿</vt:lpstr>
      <vt:lpstr>背景样式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列表样式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CSS布局</vt:lpstr>
      <vt:lpstr>div 标签</vt:lpstr>
      <vt:lpstr>并列与嵌套div 结构</vt:lpstr>
      <vt:lpstr>HTML语义化结构</vt:lpstr>
      <vt:lpstr>文档流</vt:lpstr>
      <vt:lpstr>display(元素显示模式)</vt:lpstr>
      <vt:lpstr>float（元素的浮动）</vt:lpstr>
      <vt:lpstr> 深入浮动</vt:lpstr>
      <vt:lpstr>清除浮动</vt:lpstr>
      <vt:lpstr>position(元素的定位)</vt:lpstr>
      <vt:lpstr>PowerPoint 演示文稿</vt:lpstr>
      <vt:lpstr>z-index(元素的层叠关系）</vt:lpstr>
      <vt:lpstr>CSS reset</vt:lpstr>
      <vt:lpstr>PowerPoint 演示文稿</vt:lpstr>
      <vt:lpstr>调试工具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Winter</cp:lastModifiedBy>
  <cp:revision>1093</cp:revision>
  <dcterms:created xsi:type="dcterms:W3CDTF">2016-02-17T07:56:00Z</dcterms:created>
  <dcterms:modified xsi:type="dcterms:W3CDTF">2018-10-15T01:58:18Z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