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6" r:id="rId1"/>
  </p:sldMasterIdLst>
  <p:notesMasterIdLst>
    <p:notesMasterId r:id="rId42"/>
  </p:notesMasterIdLst>
  <p:handoutMasterIdLst>
    <p:handoutMasterId r:id="rId43"/>
  </p:handoutMasterIdLst>
  <p:sldIdLst>
    <p:sldId id="582" r:id="rId2"/>
    <p:sldId id="668" r:id="rId3"/>
    <p:sldId id="669" r:id="rId4"/>
    <p:sldId id="728" r:id="rId5"/>
    <p:sldId id="713" r:id="rId6"/>
    <p:sldId id="729" r:id="rId7"/>
    <p:sldId id="730" r:id="rId8"/>
    <p:sldId id="731" r:id="rId9"/>
    <p:sldId id="732" r:id="rId10"/>
    <p:sldId id="733" r:id="rId11"/>
    <p:sldId id="734" r:id="rId12"/>
    <p:sldId id="735" r:id="rId13"/>
    <p:sldId id="736" r:id="rId14"/>
    <p:sldId id="737" r:id="rId15"/>
    <p:sldId id="738" r:id="rId16"/>
    <p:sldId id="739" r:id="rId17"/>
    <p:sldId id="740" r:id="rId18"/>
    <p:sldId id="741" r:id="rId19"/>
    <p:sldId id="742" r:id="rId20"/>
    <p:sldId id="743" r:id="rId21"/>
    <p:sldId id="744" r:id="rId22"/>
    <p:sldId id="745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21" r:id="rId35"/>
    <p:sldId id="722" r:id="rId36"/>
    <p:sldId id="757" r:id="rId37"/>
    <p:sldId id="723" r:id="rId38"/>
    <p:sldId id="724" r:id="rId39"/>
    <p:sldId id="725" r:id="rId40"/>
    <p:sldId id="72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3" autoAdjust="0"/>
    <p:restoredTop sz="84774" autoAdjust="0"/>
  </p:normalViewPr>
  <p:slideViewPr>
    <p:cSldViewPr snapToGrid="0" snapToObjects="1">
      <p:cViewPr varScale="1">
        <p:scale>
          <a:sx n="107" d="100"/>
          <a:sy n="107" d="100"/>
        </p:scale>
        <p:origin x="166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commentAuthors" Target="commentAuthors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05F2F-B7DA-436A-9F6B-0730FD07AE5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23B39B6-886D-459B-B88E-2A556187380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32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B1A419-A70C-44ED-9973-17A726BB26D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C30164A-69D7-4F0D-A96A-9D96663D309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68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E864DD-265F-44F3-95CA-FC889564B27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58E2208-3065-4401-83C4-3541769D57D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3159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A14DF-E5DD-4A2F-BDC8-C9BA571E633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E806668-5136-4C82-9A03-09426384382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86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9DD334-91AB-43E8-B58A-37B4672E4AC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C8C935B5-0C83-4849-A888-C4FAA42BF45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527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ED2EB5-6CFB-4275-9078-0A5E14B3572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1BE7388-CE96-4EDC-8CA9-F2BA709FE41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314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5D4174-B661-422D-A705-41DF7963910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6CF3ADF1-5AA6-477E-8FA6-2CE539976C5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9268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CCFE32-BE95-4CC3-9884-1B1694CABFF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F102E381-D3C2-414A-AB9D-ECAC3143945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74524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A91284-A411-44F4-B488-38CB5A28DF6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A98F5337-0766-42C5-B3FE-CD4CE0F50ED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667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402142-5081-4046-9023-D0009B48243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3FC01DF-28FF-4959-AEF4-5C8F9C93330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010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413480-2B07-40AB-95BE-A8F35B342E4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E3F66AD4-7E99-41EE-A86C-088F75608F2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78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1B19F8-79DA-44DE-8E1E-68CD1CDDE3D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C20A3F3B-182B-4BB1-8F24-F25B2AC5C7E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9989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79C9DA-279B-4CE0-8496-C0B6F61A53D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6C14F72-5FA1-4BD9-A5E3-E1E087F01FE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2581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5760DC-29ED-4735-93DC-FDA680FFDF4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927853F-7900-4B75-9FF4-1230573E572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5617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9FAA0CF-94AF-4E9F-A7F3-18B2F0536F8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4334D3B7-770C-4805-B8B2-116A4BCC12C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60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05165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72E94A-6937-41BA-A30F-B625533D8F9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549738D6-BD98-4A8A-96A9-8190EB9CD9F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80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6335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FCFA75-2387-4107-8283-15A226793F0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13350D24-6C83-48FD-9C2C-3FBDAAFD75A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0631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B4D0B8-18EE-41BB-90D8-319A6A07FCC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30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DDAB10E-96F9-46DD-A263-27554B27ECC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30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6481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93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8E2D9178-01AC-40D4-8C25-B5B9FA04360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8306" name="Shape 194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50A697A2-5A4B-49F4-BC92-705583136E2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308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3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hape 20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1F7CE369-4AAE-4A62-94A2-503E1EC5EB4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9330" name="Shape 20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65B0B4C2-FB91-4204-BF8A-11297D9563E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32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332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9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hape 21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CAB2A169-49E5-41B3-90CE-76BD08E486E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0354" name="Shape 21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9DB1F99F-BE85-48CA-B2E6-B3116689C9C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33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356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0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43F84-F2D6-4A6C-8233-25C0FF6B694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E9834E9-85A2-4DAF-A8A9-CBCE5323252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5236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C33508-DD3B-45CA-986E-18AAD570E14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DFEC680E-BA4E-452A-ADBF-9ED7E076BCA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2016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CDD6D8-3B61-4023-B332-40ACD0BA13B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C461FD79-9584-46B7-B809-D936241201D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806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AF1B7F-CBC1-48AB-A6DA-641043BEB98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08842F77-DFA5-41A4-B51C-9C8062E7E11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6838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BD72C5-1C54-47FB-B267-D633E748EE4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C153BF0-8718-4C88-B888-D76E93EB2C1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202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9C6C5-400C-4241-82A2-0553D870373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7969710-2D3F-4317-825B-CD2143DBB42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430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847956-2A8E-4FA5-88D6-A7D25AD5318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666FC542-27CF-4770-990D-98D23A3049B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3277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2/16/17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jyin@ps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ryannava.com/category/nosql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9160"/>
            <a:ext cx="9143999" cy="833679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ts val="0"/>
              </a:spcBef>
              <a:defRPr/>
            </a:pPr>
            <a:r>
              <a:rPr lang="en-US" sz="2800" dirty="0" smtClean="0"/>
              <a:t>Distributed Databases for GeoSpatial Applications</a:t>
            </a:r>
            <a:endParaRPr lang="en-US" sz="2800" b="1" i="1" dirty="0">
              <a:latin typeface="Tahoma"/>
              <a:cs typeface="Tahom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3464" y="2933700"/>
            <a:ext cx="86868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Dr. Junjun Yin</a:t>
            </a:r>
          </a:p>
          <a:p>
            <a:pPr>
              <a:lnSpc>
                <a:spcPct val="80000"/>
              </a:lnSpc>
              <a:defRPr/>
            </a:pPr>
            <a:endParaRPr lang="en-US" sz="1800" dirty="0" smtClean="0">
              <a:latin typeface="Tahoma" charset="0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Social Science Research Institute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The Pennsylvania State University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  <a:hlinkClick r:id="rId3"/>
              </a:rPr>
              <a:t>jyin@psu.edu</a:t>
            </a:r>
            <a:endParaRPr lang="en-US" sz="1800" i="1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34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Concepts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Replication: System maintains multiple identical copies of the data.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Increase latency on update.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Partitioning: The dataset is divided into multiple smaller datasets based on a pre-defined function.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Balancing the load on different chunks of data should be considered.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Consistency: any transaction must only affect data in allowed ways.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E91D479-7BEB-453F-8DEE-127F0B5053E7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10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45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Consistency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37B9C52-E594-4CA8-9CFE-65D4396AD2D5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11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222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124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3124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1"/>
          <p:cNvSpPr>
            <a:spLocks noChangeArrowheads="1"/>
          </p:cNvSpPr>
          <p:nvPr/>
        </p:nvSpPr>
        <p:spPr bwMode="auto">
          <a:xfrm>
            <a:off x="3352800" y="1828800"/>
            <a:ext cx="2286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X : John’s balance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1000$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32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950$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530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1020$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152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1008$</a:t>
            </a:r>
          </a:p>
        </p:txBody>
      </p:sp>
    </p:spTree>
    <p:extLst>
      <p:ext uri="{BB962C8B-B14F-4D97-AF65-F5344CB8AC3E}">
        <p14:creationId xmlns:p14="http://schemas.microsoft.com/office/powerpoint/2010/main" val="104279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Consistency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E18A8FDC-8143-458E-A87C-E527CC3950E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12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  <a:latin typeface="Franklin Gothic Book" panose="020B0503020102020204" pitchFamily="34" charset="0"/>
              </a:rPr>
              <a:t>Strong consistency: </a:t>
            </a: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Every client can observe one consistent stage.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b="1">
                <a:solidFill>
                  <a:srgbClr val="000000"/>
                </a:solidFill>
                <a:latin typeface="Franklin Gothic Book" panose="020B0503020102020204" pitchFamily="34" charset="0"/>
              </a:rPr>
              <a:t>Weak consistency: </a:t>
            </a: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relaxing some constraints on the strong consistency to gain better performance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70871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 Theorem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ABD6C22-AA2D-4F85-89EF-66872C69671C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13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A distributed computer system to simultaneously cannot provide all of these 3 guarantees at the same time: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Consistency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Availability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Partition tolerance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The system can continue its operation despite partitioning due to failures.</a:t>
            </a:r>
          </a:p>
        </p:txBody>
      </p:sp>
    </p:spTree>
    <p:extLst>
      <p:ext uri="{BB962C8B-B14F-4D97-AF65-F5344CB8AC3E}">
        <p14:creationId xmlns:p14="http://schemas.microsoft.com/office/powerpoint/2010/main" val="315129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</a:t>
            </a:r>
          </a:p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Databases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42AB0AEB-27A1-4D94-8A20-2F4E60E3CE54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14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83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95700"/>
            <a:ext cx="45847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3124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991"/>
            <a:ext cx="47879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41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MongoDB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Document-oriented database.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Store records in a </a:t>
            </a:r>
            <a:r>
              <a:rPr lang="en-US" sz="2400" dirty="0" err="1" smtClean="0">
                <a:cs typeface="ＭＳ Ｐゴシック" charset="0"/>
              </a:rPr>
              <a:t>json</a:t>
            </a:r>
            <a:r>
              <a:rPr lang="en-US" sz="2400" dirty="0" smtClean="0">
                <a:cs typeface="ＭＳ Ｐゴシック" charset="0"/>
              </a:rPr>
              <a:t>-like format.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Easy-to-use.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replication and partitioning (</a:t>
            </a:r>
            <a:r>
              <a:rPr lang="en-US" dirty="0" err="1" smtClean="0"/>
              <a:t>sharding</a:t>
            </a:r>
            <a:r>
              <a:rPr lang="en-US" dirty="0" smtClean="0"/>
              <a:t>).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 primary and secondary indexes.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 aggregation queries through: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err="1" smtClean="0">
                <a:cs typeface="ＭＳ Ｐゴシック" charset="0"/>
              </a:rPr>
              <a:t>Javascript-basd</a:t>
            </a:r>
            <a:r>
              <a:rPr lang="en-US" sz="2400" dirty="0" smtClean="0">
                <a:cs typeface="ＭＳ Ｐゴシック" charset="0"/>
              </a:rPr>
              <a:t> </a:t>
            </a:r>
            <a:r>
              <a:rPr lang="en-US" sz="2400" dirty="0" err="1" smtClean="0">
                <a:cs typeface="ＭＳ Ｐゴシック" charset="0"/>
              </a:rPr>
              <a:t>MapReduce</a:t>
            </a:r>
            <a:r>
              <a:rPr lang="en-US" sz="2400" dirty="0" smtClean="0">
                <a:cs typeface="ＭＳ Ｐゴシック" charset="0"/>
              </a:rPr>
              <a:t> structure which can support arbitrary large data but it is slow.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C++ based aggregation framework which is limited in size but very fast.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F95B0E31-9B22-4C34-9AA8-5E2633E94F10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15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6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Apache Cassandra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Highly decentralized architecture.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Read/write throughput both scale linearly as the new machines are added.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Very fast write performance.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The admin can tune the consistency level based on the application.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Most popular option in the industry for massive and highly distributed datasets.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Easy integration with </a:t>
            </a:r>
            <a:r>
              <a:rPr lang="en-US" dirty="0" err="1" smtClean="0"/>
              <a:t>Hadoop</a:t>
            </a:r>
            <a:r>
              <a:rPr lang="en-US" dirty="0" smtClean="0"/>
              <a:t>, Hive, etc.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Limited support for geospatial operations.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BC0EAA6-4883-4F04-B437-447C065BB60E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16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63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Model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57AA512-6EEC-4CCD-9BDE-655B5E618B7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17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533400" y="2362200"/>
            <a:ext cx="20574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Row ID</a:t>
            </a: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25908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17" name="Rectangle 15"/>
          <p:cNvSpPr>
            <a:spLocks noChangeArrowheads="1"/>
          </p:cNvSpPr>
          <p:nvPr/>
        </p:nvSpPr>
        <p:spPr bwMode="auto">
          <a:xfrm>
            <a:off x="25908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	</a:t>
            </a:r>
          </a:p>
        </p:txBody>
      </p:sp>
      <p:sp>
        <p:nvSpPr>
          <p:cNvPr id="64518" name="Rectangle 19"/>
          <p:cNvSpPr>
            <a:spLocks noChangeArrowheads="1"/>
          </p:cNvSpPr>
          <p:nvPr/>
        </p:nvSpPr>
        <p:spPr bwMode="auto">
          <a:xfrm>
            <a:off x="46482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19" name="Rectangle 24"/>
          <p:cNvSpPr>
            <a:spLocks noChangeArrowheads="1"/>
          </p:cNvSpPr>
          <p:nvPr/>
        </p:nvSpPr>
        <p:spPr bwMode="auto">
          <a:xfrm>
            <a:off x="67056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20" name="Rectangle 1"/>
          <p:cNvSpPr>
            <a:spLocks noChangeArrowheads="1"/>
          </p:cNvSpPr>
          <p:nvPr/>
        </p:nvSpPr>
        <p:spPr bwMode="auto">
          <a:xfrm>
            <a:off x="533400" y="4495800"/>
            <a:ext cx="20574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Bus Station</a:t>
            </a:r>
          </a:p>
        </p:txBody>
      </p:sp>
      <p:sp>
        <p:nvSpPr>
          <p:cNvPr id="64521" name="Rectangle 6"/>
          <p:cNvSpPr>
            <a:spLocks noChangeArrowheads="1"/>
          </p:cNvSpPr>
          <p:nvPr/>
        </p:nvSpPr>
        <p:spPr bwMode="auto">
          <a:xfrm>
            <a:off x="25908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2" name="Rectangle 19"/>
          <p:cNvSpPr>
            <a:spLocks noChangeArrowheads="1"/>
          </p:cNvSpPr>
          <p:nvPr/>
        </p:nvSpPr>
        <p:spPr bwMode="auto">
          <a:xfrm>
            <a:off x="46482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3" name="Rectangle 24"/>
          <p:cNvSpPr>
            <a:spLocks noChangeArrowheads="1"/>
          </p:cNvSpPr>
          <p:nvPr/>
        </p:nvSpPr>
        <p:spPr bwMode="auto">
          <a:xfrm>
            <a:off x="67056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4" name="Rectangle 15"/>
          <p:cNvSpPr>
            <a:spLocks noChangeArrowheads="1"/>
          </p:cNvSpPr>
          <p:nvPr/>
        </p:nvSpPr>
        <p:spPr bwMode="auto">
          <a:xfrm>
            <a:off x="46482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</a:t>
            </a:r>
          </a:p>
        </p:txBody>
      </p:sp>
      <p:sp>
        <p:nvSpPr>
          <p:cNvPr id="64525" name="Rectangle 15"/>
          <p:cNvSpPr>
            <a:spLocks noChangeArrowheads="1"/>
          </p:cNvSpPr>
          <p:nvPr/>
        </p:nvSpPr>
        <p:spPr bwMode="auto">
          <a:xfrm>
            <a:off x="67056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</a:t>
            </a:r>
          </a:p>
        </p:txBody>
      </p:sp>
      <p:sp>
        <p:nvSpPr>
          <p:cNvPr id="64526" name="Oval 1"/>
          <p:cNvSpPr>
            <a:spLocks noChangeArrowheads="1"/>
          </p:cNvSpPr>
          <p:nvPr/>
        </p:nvSpPr>
        <p:spPr bwMode="auto">
          <a:xfrm>
            <a:off x="228600" y="1752600"/>
            <a:ext cx="2819400" cy="457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Partitioning Key</a:t>
            </a:r>
          </a:p>
        </p:txBody>
      </p:sp>
      <p:sp>
        <p:nvSpPr>
          <p:cNvPr id="64527" name="Oval 41"/>
          <p:cNvSpPr>
            <a:spLocks noChangeArrowheads="1"/>
          </p:cNvSpPr>
          <p:nvPr/>
        </p:nvSpPr>
        <p:spPr bwMode="auto">
          <a:xfrm>
            <a:off x="3886200" y="1752600"/>
            <a:ext cx="2819400" cy="457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Clustering Key</a:t>
            </a:r>
          </a:p>
        </p:txBody>
      </p:sp>
      <p:sp>
        <p:nvSpPr>
          <p:cNvPr id="64528" name="Rectangle 15"/>
          <p:cNvSpPr>
            <a:spLocks noChangeArrowheads="1"/>
          </p:cNvSpPr>
          <p:nvPr/>
        </p:nvSpPr>
        <p:spPr bwMode="auto">
          <a:xfrm>
            <a:off x="25908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  <p:sp>
        <p:nvSpPr>
          <p:cNvPr id="64529" name="Rectangle 15"/>
          <p:cNvSpPr>
            <a:spLocks noChangeArrowheads="1"/>
          </p:cNvSpPr>
          <p:nvPr/>
        </p:nvSpPr>
        <p:spPr bwMode="auto">
          <a:xfrm>
            <a:off x="46482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  <p:sp>
        <p:nvSpPr>
          <p:cNvPr id="64530" name="Rectangle 15"/>
          <p:cNvSpPr>
            <a:spLocks noChangeArrowheads="1"/>
          </p:cNvSpPr>
          <p:nvPr/>
        </p:nvSpPr>
        <p:spPr bwMode="auto">
          <a:xfrm>
            <a:off x="67056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</p:spTree>
    <p:extLst>
      <p:ext uri="{BB962C8B-B14F-4D97-AF65-F5344CB8AC3E}">
        <p14:creationId xmlns:p14="http://schemas.microsoft.com/office/powerpoint/2010/main" val="2201109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Language: CQL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D4C278FC-FF8B-4090-AB9F-A63969D5EC07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18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609600" y="18288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INSERT INTO BUSDATA (station, time, id, passengers) VALUES (100, 201504041000, 13222, 22);</a:t>
            </a:r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609600" y="31242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SELECT * FROM BUSDATA WHERE station = 100 AND time &gt;= 201510010000;</a:t>
            </a:r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09600" y="44958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UPDATE BUSDATA SET passengers = passengers + 5 WHERE station = 100 AND time &lt;= 201511010000 AND time &gt;=201510010000;</a:t>
            </a:r>
          </a:p>
        </p:txBody>
      </p:sp>
    </p:spTree>
    <p:extLst>
      <p:ext uri="{BB962C8B-B14F-4D97-AF65-F5344CB8AC3E}">
        <p14:creationId xmlns:p14="http://schemas.microsoft.com/office/powerpoint/2010/main" val="2708942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Redis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9AA0D34-714A-4686-8E6C-59BEE8BFD55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19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In memory key-value stores.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limited operations but it is significantly faster for smaller datasets.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replications.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Provide multiple methods to ensure persistency of the data.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Main supported data types: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Lists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Sets</a:t>
            </a:r>
            <a:r>
              <a:rPr lang="en-US" sz="2400" dirty="0">
                <a:cs typeface="ＭＳ Ｐゴシック" charset="0"/>
              </a:rPr>
              <a:t> </a:t>
            </a:r>
            <a:r>
              <a:rPr lang="en-US" sz="2400" dirty="0" smtClean="0">
                <a:cs typeface="ＭＳ Ｐゴシック" charset="0"/>
              </a:rPr>
              <a:t>and Sorted Sets.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Hash Tables.</a:t>
            </a:r>
          </a:p>
        </p:txBody>
      </p:sp>
    </p:spTree>
    <p:extLst>
      <p:ext uri="{BB962C8B-B14F-4D97-AF65-F5344CB8AC3E}">
        <p14:creationId xmlns:p14="http://schemas.microsoft.com/office/powerpoint/2010/main" val="3309686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What </a:t>
            </a:r>
            <a:r>
              <a:rPr lang="en-US" dirty="0" smtClean="0"/>
              <a:t>are “distributed </a:t>
            </a:r>
            <a:r>
              <a:rPr lang="en-US" dirty="0" smtClean="0"/>
              <a:t>databases”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Relational database vs NoSQL database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Big Data requirements</a:t>
            </a:r>
          </a:p>
          <a:p>
            <a:pPr marL="457200" indent="-457200">
              <a:buFont typeface="+mj-lt"/>
              <a:buAutoNum type="alphaUcPeriod"/>
            </a:pPr>
            <a:endParaRPr lang="en-US" dirty="0" smtClean="0"/>
          </a:p>
          <a:p>
            <a:pPr marL="457200" indent="-457200">
              <a:buFont typeface="+mj-lt"/>
              <a:buAutoNum type="alphaUcPeriod"/>
            </a:pPr>
            <a:r>
              <a:rPr lang="en-US" dirty="0" smtClean="0"/>
              <a:t>Data management, storage and query performance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Commands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AB7E1491-68DD-45AA-BC1B-AE18975F8F6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20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828800"/>
            <a:ext cx="2895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SET “13132” “John Smith”</a:t>
            </a:r>
          </a:p>
        </p:txBody>
      </p:sp>
      <p:sp>
        <p:nvSpPr>
          <p:cNvPr id="70660" name="TextBox 6"/>
          <p:cNvSpPr txBox="1">
            <a:spLocks noChangeArrowheads="1"/>
          </p:cNvSpPr>
          <p:nvPr/>
        </p:nvSpPr>
        <p:spPr bwMode="auto">
          <a:xfrm>
            <a:off x="609600" y="3124200"/>
            <a:ext cx="8001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ZADD “arrivals” 201410100105 “</a:t>
            </a:r>
            <a:r>
              <a:rPr lang="en-US" altLang="ja-JP">
                <a:solidFill>
                  <a:srgbClr val="000000"/>
                </a:solidFill>
              </a:rPr>
              <a:t>american airlines 3322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70661" name="TextBox 7"/>
          <p:cNvSpPr txBox="1">
            <a:spLocks noChangeArrowheads="1"/>
          </p:cNvSpPr>
          <p:nvPr/>
        </p:nvSpPr>
        <p:spPr bwMode="auto">
          <a:xfrm>
            <a:off x="609600" y="5029200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HSET “employees” “13132” “John Smith”</a:t>
            </a:r>
          </a:p>
        </p:txBody>
      </p:sp>
      <p:sp>
        <p:nvSpPr>
          <p:cNvPr id="70662" name="TextBox 8"/>
          <p:cNvSpPr txBox="1">
            <a:spLocks noChangeArrowheads="1"/>
          </p:cNvSpPr>
          <p:nvPr/>
        </p:nvSpPr>
        <p:spPr bwMode="auto">
          <a:xfrm>
            <a:off x="5029200" y="1828800"/>
            <a:ext cx="1600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GET “13132”</a:t>
            </a:r>
          </a:p>
        </p:txBody>
      </p:sp>
      <p:sp>
        <p:nvSpPr>
          <p:cNvPr id="70663" name="Rectangle 1"/>
          <p:cNvSpPr>
            <a:spLocks noChangeArrowheads="1"/>
          </p:cNvSpPr>
          <p:nvPr/>
        </p:nvSpPr>
        <p:spPr bwMode="auto">
          <a:xfrm>
            <a:off x="6858000" y="1828800"/>
            <a:ext cx="149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“John Smith”</a:t>
            </a:r>
            <a:endParaRPr lang="en-US" altLang="en-US"/>
          </a:p>
        </p:txBody>
      </p:sp>
      <p:sp>
        <p:nvSpPr>
          <p:cNvPr id="70664" name="TextBox 9"/>
          <p:cNvSpPr txBox="1">
            <a:spLocks noChangeArrowheads="1"/>
          </p:cNvSpPr>
          <p:nvPr/>
        </p:nvSpPr>
        <p:spPr bwMode="auto">
          <a:xfrm>
            <a:off x="609600" y="3810000"/>
            <a:ext cx="8001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ZRANGEBYSCORE “arrivals” 201410010000 201410052359</a:t>
            </a:r>
          </a:p>
        </p:txBody>
      </p:sp>
      <p:sp>
        <p:nvSpPr>
          <p:cNvPr id="70665" name="TextBox 10"/>
          <p:cNvSpPr txBox="1">
            <a:spLocks noChangeArrowheads="1"/>
          </p:cNvSpPr>
          <p:nvPr/>
        </p:nvSpPr>
        <p:spPr bwMode="auto">
          <a:xfrm>
            <a:off x="609600" y="5791200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HGET “employees” “13132”</a:t>
            </a:r>
          </a:p>
        </p:txBody>
      </p:sp>
    </p:spTree>
    <p:extLst>
      <p:ext uri="{BB962C8B-B14F-4D97-AF65-F5344CB8AC3E}">
        <p14:creationId xmlns:p14="http://schemas.microsoft.com/office/powerpoint/2010/main" val="14160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Geospatial Commands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F3493748-CF43-4B92-AD82-7E0E8A1A9C1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21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828800"/>
            <a:ext cx="7467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GEOADD Illinois -87.6847 41.8369 “Chicago”</a:t>
            </a:r>
          </a:p>
        </p:txBody>
      </p:sp>
      <p:sp>
        <p:nvSpPr>
          <p:cNvPr id="72708" name="TextBox 9"/>
          <p:cNvSpPr txBox="1">
            <a:spLocks noChangeArrowheads="1"/>
          </p:cNvSpPr>
          <p:nvPr/>
        </p:nvSpPr>
        <p:spPr bwMode="auto">
          <a:xfrm>
            <a:off x="609600" y="3744913"/>
            <a:ext cx="8001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GEODIST Illinois Champaign Chicago  mi</a:t>
            </a:r>
          </a:p>
        </p:txBody>
      </p:sp>
      <p:sp>
        <p:nvSpPr>
          <p:cNvPr id="72709" name="TextBox 11"/>
          <p:cNvSpPr txBox="1">
            <a:spLocks noChangeArrowheads="1"/>
          </p:cNvSpPr>
          <p:nvPr/>
        </p:nvSpPr>
        <p:spPr bwMode="auto">
          <a:xfrm>
            <a:off x="609600" y="2590800"/>
            <a:ext cx="7467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GEOADD Illinois -88.2728 40.1150 “Champaign”</a:t>
            </a:r>
          </a:p>
        </p:txBody>
      </p:sp>
      <p:sp>
        <p:nvSpPr>
          <p:cNvPr id="72710" name="TextBox 12"/>
          <p:cNvSpPr txBox="1">
            <a:spLocks noChangeArrowheads="1"/>
          </p:cNvSpPr>
          <p:nvPr/>
        </p:nvSpPr>
        <p:spPr bwMode="auto">
          <a:xfrm>
            <a:off x="609600" y="4887913"/>
            <a:ext cx="8001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GEORADIUS Illinois -88.2000 40.3442 200 km WITHDIST</a:t>
            </a:r>
          </a:p>
        </p:txBody>
      </p:sp>
    </p:spTree>
    <p:extLst>
      <p:ext uri="{BB962C8B-B14F-4D97-AF65-F5344CB8AC3E}">
        <p14:creationId xmlns:p14="http://schemas.microsoft.com/office/powerpoint/2010/main" val="3328740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Comparison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A61D12D-36D4-460B-83EA-2E2A3B57079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22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057400"/>
            <a:ext cx="75438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Solving Big Data Challenges for Enterprise Application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Performance Management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Mainly from University of Toronto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VLDB 2012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Benchmark the databases with different workloads (read-heavy, write-heavy, mixed).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Benchmark the database with different metrics (latency (sec) and throughput (ops/sec).</a:t>
            </a:r>
          </a:p>
        </p:txBody>
      </p:sp>
    </p:spTree>
    <p:extLst>
      <p:ext uri="{BB962C8B-B14F-4D97-AF65-F5344CB8AC3E}">
        <p14:creationId xmlns:p14="http://schemas.microsoft.com/office/powerpoint/2010/main" val="2868577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Comparison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3438BDF9-6EA8-4BFD-A55F-7686A843605D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23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85800" y="20574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Cassandra is a good choice for applications with high insertion rate and applications which requires great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Redis performs significantly faster than other database systems in read-heavy loads, however it does not scale well. In addition it comes with a limitation on the size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MongoDB works fine for smaller clusters, but shows significant performance drop as we move to larger clusters.</a:t>
            </a:r>
          </a:p>
        </p:txBody>
      </p:sp>
    </p:spTree>
    <p:extLst>
      <p:ext uri="{BB962C8B-B14F-4D97-AF65-F5344CB8AC3E}">
        <p14:creationId xmlns:p14="http://schemas.microsoft.com/office/powerpoint/2010/main" val="377215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MovePattern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931FB70-AAD3-4095-8B39-A46249B991D5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24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228600" y="1447800"/>
            <a:ext cx="4343400" cy="495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An interactive framework for visualizing massive number of movements in multiple spatial resolutions.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Provide a concise multi-level view of collective movements using MapReduce-based algorithms.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Store the summarized graph in a 4-node MongoDB cluster to link with the visualization component.</a:t>
            </a:r>
          </a:p>
        </p:txBody>
      </p:sp>
      <p:pic>
        <p:nvPicPr>
          <p:cNvPr id="78852" name="Picture 1" descr="Screen Shot 2015-12-01 at 11.17.3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8038" y="2438400"/>
            <a:ext cx="43735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5892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MovePattern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E0B3B44F-35EA-4B6D-B6DA-0FAAF8B9E860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25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0899" name="Picture 1" descr="Screen Shot 2015-12-04 at 1.36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81200"/>
            <a:ext cx="6646863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30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GeoHashViz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50A63A34-4674-4E55-A9C1-065DBC847D05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26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457200" y="1519238"/>
            <a:ext cx="4267200" cy="290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An interactive framework to study spatiotemporal diffusion of ideas in virtual world using Hashtags.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The framework requires pre-calculating some metrics for hashtag diffusion in order to support fast querying capability from the user.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Store the result in a 4 node Apache Cassandra cluster.</a:t>
            </a:r>
          </a:p>
        </p:txBody>
      </p:sp>
      <p:pic>
        <p:nvPicPr>
          <p:cNvPr id="82948" name="Picture 1" descr="Screen Shot 2015-12-01 at 11.22.1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2057400"/>
            <a:ext cx="39243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205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GeoHashViz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68229E2F-36EF-4EFE-81D6-BF782CE636DC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27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4995" name="Shape 36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870075"/>
            <a:ext cx="6972300" cy="419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4564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GeoHashViz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34AEDD5E-6747-4EBE-B6F7-8BBEEA500962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28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87043" name="Shape 38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1563688"/>
            <a:ext cx="7689850" cy="463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925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Spatial Query Engine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5B7A458C-D39A-4997-A841-39E4DFDC9B2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29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685800" y="1752600"/>
            <a:ext cx="7543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Establish a generic and scalable query framework for geospatial big data on cyberinfrastructure.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Support query patterns in a scalable way.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Use </a:t>
            </a:r>
            <a:r>
              <a:rPr lang="en-US" altLang="en-US" dirty="0" err="1">
                <a:solidFill>
                  <a:srgbClr val="000000"/>
                </a:solidFill>
              </a:rPr>
              <a:t>Redis</a:t>
            </a:r>
            <a:r>
              <a:rPr lang="en-US" altLang="en-US" dirty="0">
                <a:solidFill>
                  <a:srgbClr val="000000"/>
                </a:solidFill>
              </a:rPr>
              <a:t> to store the indexing structure in memory and the actual data on Cassandra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Design for integrated spatiotemporal </a:t>
            </a:r>
            <a:r>
              <a:rPr lang="en-US" altLang="en-US" dirty="0" err="1">
                <a:solidFill>
                  <a:srgbClr val="000000"/>
                </a:solidFill>
              </a:rPr>
              <a:t>queires</a:t>
            </a:r>
            <a:r>
              <a:rPr lang="en-US" altLang="en-US" dirty="0">
                <a:solidFill>
                  <a:srgbClr val="00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Arbitrary input and query shapes.</a:t>
            </a:r>
          </a:p>
        </p:txBody>
      </p:sp>
    </p:spTree>
    <p:extLst>
      <p:ext uri="{BB962C8B-B14F-4D97-AF65-F5344CB8AC3E}">
        <p14:creationId xmlns:p14="http://schemas.microsoft.com/office/powerpoint/2010/main" val="2441579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Evolution of Databases</a:t>
            </a:r>
            <a:endParaRPr lang="en-US" b="1" dirty="0"/>
          </a:p>
        </p:txBody>
      </p:sp>
      <p:pic>
        <p:nvPicPr>
          <p:cNvPr id="1026" name="Picture 2" descr="http://image.slidesharecdn.com/introductionhistoryofdbms-131231205004-phpapp02/95/introduction-history-of-dbms-9-638.jpg?cb=138852305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2" y="1490133"/>
            <a:ext cx="4043199" cy="303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1028" name="Picture 4" descr="http://image.slidesharecdn.com/mongodbbigdataignite-140320111537-phpapp02/95/why-nosql-and-mongodb-for-big-data-5-638.jpg?cb=13953144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9" y="1645125"/>
            <a:ext cx="3604036" cy="2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4708733"/>
            <a:ext cx="336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1. </a:t>
            </a:r>
            <a:r>
              <a:rPr lang="en-US" sz="1200" dirty="0" smtClean="0"/>
              <a:t>http</a:t>
            </a:r>
            <a:r>
              <a:rPr lang="en-US" sz="1200" dirty="0"/>
              <a:t>://www.slideshare.net/wlaforest/why-nosql-and-mongodb-for-big-data</a:t>
            </a:r>
          </a:p>
        </p:txBody>
      </p:sp>
      <p:pic>
        <p:nvPicPr>
          <p:cNvPr id="1030" name="Picture 6" descr="http://image.slidesharecdn.com/131004-theevolutionofossdbs-140130040720-phpapp01/95/the-evolution-of-open-source-databases-6-638.jpg?cb=13910551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2" y="4513240"/>
            <a:ext cx="3937305" cy="22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Spatial Query Engine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FFE8D17-D23D-429C-96F2-F675F02F001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30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1139" name="Shape 17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52950"/>
            <a:ext cx="4289425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Shape 169"/>
          <p:cNvSpPr txBox="1">
            <a:spLocks noChangeArrowheads="1"/>
          </p:cNvSpPr>
          <p:nvPr/>
        </p:nvSpPr>
        <p:spPr bwMode="auto">
          <a:xfrm>
            <a:off x="762000" y="2438400"/>
            <a:ext cx="2743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134CB0"/>
                </a:solidFill>
              </a:rPr>
              <a:t>Polygon Indexing</a:t>
            </a:r>
          </a:p>
        </p:txBody>
      </p:sp>
      <p:pic>
        <p:nvPicPr>
          <p:cNvPr id="91141" name="Shape 1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488" y="2892613"/>
            <a:ext cx="38481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Shape 158"/>
          <p:cNvSpPr txBox="1">
            <a:spLocks noChangeArrowheads="1"/>
          </p:cNvSpPr>
          <p:nvPr/>
        </p:nvSpPr>
        <p:spPr bwMode="auto">
          <a:xfrm>
            <a:off x="5867400" y="2438400"/>
            <a:ext cx="2362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134CB0"/>
                </a:solidFill>
              </a:rPr>
              <a:t>Point Indexing</a:t>
            </a:r>
          </a:p>
        </p:txBody>
      </p:sp>
    </p:spTree>
    <p:extLst>
      <p:ext uri="{BB962C8B-B14F-4D97-AF65-F5344CB8AC3E}">
        <p14:creationId xmlns:p14="http://schemas.microsoft.com/office/powerpoint/2010/main" val="4179604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hape 198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134CB0"/>
                </a:solidFill>
              </a:rPr>
              <a:t>Experiments</a:t>
            </a:r>
          </a:p>
        </p:txBody>
      </p:sp>
      <p:sp>
        <p:nvSpPr>
          <p:cNvPr id="95234" name="Shape 199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C16CCE54-0186-4B6F-A033-29CA61DDA969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31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57200" y="1263650"/>
            <a:ext cx="8229600" cy="4881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/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●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2 weeks of geo-tagged tweets in US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●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Rectangular query shape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●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100 queries per level (point and 3 polygon levels)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●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Temporal length: one week</a:t>
            </a:r>
          </a:p>
          <a:p>
            <a:pPr marL="457200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●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Maximum width/height in miles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○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Point: 2.0</a:t>
            </a:r>
          </a:p>
          <a:p>
            <a:pPr marL="914400" lvl="1" indent="-381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Tx/>
              <a:buChar char="○"/>
              <a:defRPr/>
            </a:pPr>
            <a:r>
              <a:rPr lang="en-US" sz="2400" dirty="0" err="1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Zipcodes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: 16.0, County: 64.0, State: 256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1721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207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134CB0"/>
                </a:solidFill>
              </a:rPr>
              <a:t>Result I</a:t>
            </a:r>
          </a:p>
        </p:txBody>
      </p:sp>
      <p:sp>
        <p:nvSpPr>
          <p:cNvPr id="96258" name="Shape 208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37A7AF75-0DFF-4947-8CDE-755931C2F70D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32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graphicFrame>
        <p:nvGraphicFramePr>
          <p:cNvPr id="209" name="Shape 209"/>
          <p:cNvGraphicFramePr/>
          <p:nvPr/>
        </p:nvGraphicFramePr>
        <p:xfrm>
          <a:off x="1114425" y="3394075"/>
          <a:ext cx="7239000" cy="16462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  <a:gridCol w="2413000"/>
              </a:tblGrid>
              <a:tr h="7316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Operation/Node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Average for Point data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Average for Polygon Data</a:t>
                      </a:r>
                    </a:p>
                  </a:txBody>
                  <a:tcPr marL="91425" marR="91425" marT="91448" marB="91448"/>
                </a:tc>
              </a:tr>
              <a:tr h="45728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Local Write Latency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0.0445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0.984</a:t>
                      </a:r>
                    </a:p>
                  </a:txBody>
                  <a:tcPr marL="91425" marR="91425" marT="91448" marB="91448"/>
                </a:tc>
              </a:tr>
              <a:tr h="4572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Local Read Latency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21.738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3.122</a:t>
                      </a:r>
                    </a:p>
                  </a:txBody>
                  <a:tcPr marL="91425" marR="91425" marT="91448" marB="91448"/>
                </a:tc>
              </a:tr>
            </a:tbl>
          </a:graphicData>
        </a:graphic>
      </p:graphicFrame>
      <p:sp>
        <p:nvSpPr>
          <p:cNvPr id="96277" name="Shape 210"/>
          <p:cNvSpPr txBox="1">
            <a:spLocks noChangeArrowheads="1"/>
          </p:cNvSpPr>
          <p:nvPr/>
        </p:nvSpPr>
        <p:spPr bwMode="auto">
          <a:xfrm>
            <a:off x="1114425" y="2511425"/>
            <a:ext cx="7239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 algn="ctr"/>
            <a:r>
              <a:rPr lang="en-US" altLang="en-US" sz="2400" i="1">
                <a:solidFill>
                  <a:srgbClr val="000000"/>
                </a:solidFill>
              </a:rPr>
              <a:t>Database write and read -- local performance (ms)</a:t>
            </a:r>
          </a:p>
        </p:txBody>
      </p:sp>
    </p:spTree>
    <p:extLst>
      <p:ext uri="{BB962C8B-B14F-4D97-AF65-F5344CB8AC3E}">
        <p14:creationId xmlns:p14="http://schemas.microsoft.com/office/powerpoint/2010/main" val="2415718226"/>
      </p:ext>
    </p:extLst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hape 217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>
                <a:solidFill>
                  <a:srgbClr val="134CB0"/>
                </a:solidFill>
              </a:rPr>
              <a:t>Result II</a:t>
            </a:r>
          </a:p>
        </p:txBody>
      </p:sp>
      <p:sp>
        <p:nvSpPr>
          <p:cNvPr id="97282" name="Shape 218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6C88FFAF-45B2-4841-A6F0-6FB33D6FBEC5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33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sp>
        <p:nvSpPr>
          <p:cNvPr id="97283" name="Shape 219"/>
          <p:cNvSpPr txBox="1">
            <a:spLocks noChangeArrowheads="1"/>
          </p:cNvSpPr>
          <p:nvPr/>
        </p:nvSpPr>
        <p:spPr bwMode="auto">
          <a:xfrm>
            <a:off x="1074738" y="1663700"/>
            <a:ext cx="72390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 algn="ctr">
              <a:lnSpc>
                <a:spcPct val="115000"/>
              </a:lnSpc>
            </a:pPr>
            <a:r>
              <a:rPr lang="en-US" altLang="en-US" sz="2400" i="1">
                <a:solidFill>
                  <a:srgbClr val="000000"/>
                </a:solidFill>
              </a:rPr>
              <a:t>End-to-end </a:t>
            </a:r>
            <a:r>
              <a:rPr lang="en-US" altLang="en-US" sz="2400">
                <a:solidFill>
                  <a:srgbClr val="000000"/>
                </a:solidFill>
              </a:rPr>
              <a:t>query performance(ms)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276225" y="2871788"/>
          <a:ext cx="8591550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98230"/>
                <a:gridCol w="1132998"/>
                <a:gridCol w="1626703"/>
                <a:gridCol w="2833619"/>
              </a:tblGrid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Query Type/Latency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Mean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Average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90% Percentile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82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85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160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1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78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142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2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158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190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322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Point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75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121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200</a:t>
                      </a:r>
                    </a:p>
                  </a:txBody>
                  <a:tcPr marL="91417" marR="91417" marT="91430" marB="914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74473"/>
      </p:ext>
    </p:extLst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Managing MongoDB </a:t>
            </a:r>
            <a:endParaRPr lang="en-US" dirty="0" smtClean="0"/>
          </a:p>
          <a:p>
            <a:r>
              <a:rPr lang="en-US" dirty="0" smtClean="0"/>
              <a:t>Using </a:t>
            </a:r>
            <a:r>
              <a:rPr lang="en-US" dirty="0" smtClean="0"/>
              <a:t>MongoDB</a:t>
            </a:r>
          </a:p>
          <a:p>
            <a:pPr lvl="1"/>
            <a:r>
              <a:rPr lang="en-US" sz="2000" dirty="0" smtClean="0"/>
              <a:t>Choose your favorite programing language to access the databases</a:t>
            </a:r>
            <a:endParaRPr lang="en-US" sz="2000" dirty="0"/>
          </a:p>
          <a:p>
            <a:pPr lvl="1"/>
            <a:r>
              <a:rPr lang="en-US" sz="2000" dirty="0" smtClean="0"/>
              <a:t>Using command line interface:</a:t>
            </a:r>
          </a:p>
          <a:p>
            <a:pPr marL="457200" lvl="1" indent="0">
              <a:buNone/>
            </a:pPr>
            <a:r>
              <a:rPr lang="en-US" sz="2000" dirty="0" smtClean="0"/>
              <a:t>mongo --host </a:t>
            </a:r>
            <a:r>
              <a:rPr lang="en-US" sz="2000" b="1" dirty="0" err="1" smtClean="0"/>
              <a:t>hostserver_name</a:t>
            </a:r>
            <a:r>
              <a:rPr lang="en-US" sz="2000" dirty="0" err="1" smtClean="0"/>
              <a:t>:</a:t>
            </a:r>
            <a:r>
              <a:rPr lang="en-US" sz="2000" b="1" dirty="0" err="1" smtClean="0"/>
              <a:t>port</a:t>
            </a:r>
            <a:r>
              <a:rPr lang="en-US" sz="2000" b="1" dirty="0" smtClean="0"/>
              <a:t> (default</a:t>
            </a:r>
            <a:r>
              <a:rPr lang="en-US" sz="2000" b="1" dirty="0"/>
              <a:t>: 27017)</a:t>
            </a:r>
            <a:r>
              <a:rPr lang="en-US" sz="2000" dirty="0" smtClean="0"/>
              <a:t>/</a:t>
            </a:r>
            <a:r>
              <a:rPr lang="en-US" sz="2000" dirty="0" err="1" smtClean="0"/>
              <a:t>database_name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mongo –-host 141.142.168.54</a:t>
            </a:r>
          </a:p>
          <a:p>
            <a:pPr marL="457200" lvl="1" indent="0">
              <a:buNone/>
            </a:pPr>
            <a:r>
              <a:rPr lang="en-US" sz="2000" dirty="0" smtClean="0"/>
              <a:t>show </a:t>
            </a:r>
            <a:r>
              <a:rPr lang="en-US" sz="2000" dirty="0" err="1" smtClean="0"/>
              <a:t>dbs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/>
              <a:t>use </a:t>
            </a:r>
            <a:r>
              <a:rPr lang="en-US" sz="2000" b="1" dirty="0" smtClean="0"/>
              <a:t>&lt;name&gt; to create a new database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with MongoDB in OpenStack</a:t>
            </a:r>
            <a:endParaRPr lang="en-US" dirty="0"/>
          </a:p>
          <a:p>
            <a:pPr lvl="1"/>
            <a:r>
              <a:rPr lang="en-US" sz="2000" dirty="0" smtClean="0"/>
              <a:t>Choose your programming language and setup appropriate drivers</a:t>
            </a:r>
          </a:p>
          <a:p>
            <a:pPr lvl="1"/>
            <a:r>
              <a:rPr lang="en-US" sz="2000" dirty="0" smtClean="0"/>
              <a:t>List of commands and guidelines: </a:t>
            </a:r>
          </a:p>
          <a:p>
            <a:pPr lvl="2"/>
            <a:r>
              <a:rPr lang="en-US" sz="2000" dirty="0" smtClean="0"/>
              <a:t>https</a:t>
            </a:r>
            <a:r>
              <a:rPr lang="en-US" sz="2000" dirty="0"/>
              <a:t>://docs.mongodb.org/manual/core/crud-introduction/</a:t>
            </a: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Prepare geo-located Tweets as documents to MongoDB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MongoDB uses JSON objects to store the data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Convert your data structure to JSON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Covert geospatial objects to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GeoJSON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They are essentially &lt;key, value&gt; pairs but with hierarchical structure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GeoJSON</a:t>
            </a:r>
            <a:r>
              <a:rPr lang="en-US" dirty="0" smtClean="0"/>
              <a:t> object</a:t>
            </a:r>
          </a:p>
          <a:p>
            <a:pPr marL="400050" lvl="1" indent="0">
              <a:buNone/>
            </a:pPr>
            <a:r>
              <a:rPr lang="en-US" sz="1900" dirty="0"/>
              <a:t>{</a:t>
            </a:r>
          </a:p>
          <a:p>
            <a:pPr marL="400050" lvl="1" indent="0">
              <a:buNone/>
            </a:pPr>
            <a:r>
              <a:rPr lang="en-US" sz="1900" dirty="0"/>
              <a:t>  "type": "Feature",</a:t>
            </a:r>
          </a:p>
          <a:p>
            <a:pPr marL="400050" lvl="1" indent="0">
              <a:buNone/>
            </a:pPr>
            <a:r>
              <a:rPr lang="en-US" sz="1900" dirty="0"/>
              <a:t>  "geometry": {</a:t>
            </a:r>
          </a:p>
          <a:p>
            <a:pPr marL="400050" lvl="1" indent="0">
              <a:buNone/>
            </a:pPr>
            <a:r>
              <a:rPr lang="en-US" sz="1900" dirty="0"/>
              <a:t>    "type": "Point",</a:t>
            </a:r>
          </a:p>
          <a:p>
            <a:pPr marL="400050" lvl="1" indent="0">
              <a:buNone/>
            </a:pPr>
            <a:r>
              <a:rPr lang="en-US" sz="1900" dirty="0"/>
              <a:t>    "coordinates": [125.6, 10.1]</a:t>
            </a:r>
          </a:p>
          <a:p>
            <a:pPr marL="400050" lvl="1" indent="0">
              <a:buNone/>
            </a:pPr>
            <a:r>
              <a:rPr lang="en-US" sz="1900" dirty="0"/>
              <a:t>  },</a:t>
            </a:r>
          </a:p>
          <a:p>
            <a:pPr marL="400050" lvl="1" indent="0">
              <a:buNone/>
            </a:pPr>
            <a:r>
              <a:rPr lang="en-US" sz="1900" dirty="0"/>
              <a:t>  "properties": {</a:t>
            </a:r>
          </a:p>
          <a:p>
            <a:pPr marL="400050" lvl="1" indent="0">
              <a:buNone/>
            </a:pPr>
            <a:r>
              <a:rPr lang="en-US" sz="1900" dirty="0"/>
              <a:t>    "name": "</a:t>
            </a:r>
            <a:r>
              <a:rPr lang="en-US" sz="1900" dirty="0" err="1"/>
              <a:t>Dinagat</a:t>
            </a:r>
            <a:r>
              <a:rPr lang="en-US" sz="1900" dirty="0"/>
              <a:t> Islands"</a:t>
            </a:r>
          </a:p>
          <a:p>
            <a:pPr marL="400050" lvl="1" indent="0">
              <a:buNone/>
            </a:pPr>
            <a:r>
              <a:rPr lang="en-US" sz="1900" dirty="0"/>
              <a:t>  }</a:t>
            </a:r>
          </a:p>
          <a:p>
            <a:pPr marL="400050" lvl="1" indent="0">
              <a:buNone/>
            </a:pPr>
            <a:r>
              <a:rPr lang="en-US" sz="1900" dirty="0"/>
              <a:t>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Geo-located tweets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Using Pig script to extract &lt;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User_id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latitude, longitude, timestamp, content&gt;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36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Import Twitter Data into 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Autofit/>
          </a:bodyPr>
          <a:lstStyle/>
          <a:p>
            <a:r>
              <a:rPr lang="en-US" sz="1200" dirty="0"/>
              <a:t>from </a:t>
            </a:r>
            <a:r>
              <a:rPr lang="en-US" sz="1200" dirty="0" err="1"/>
              <a:t>pymongo</a:t>
            </a:r>
            <a:r>
              <a:rPr lang="en-US" sz="1200" dirty="0"/>
              <a:t> import </a:t>
            </a:r>
            <a:r>
              <a:rPr lang="en-US" sz="1200" dirty="0" err="1"/>
              <a:t>MongoClient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datetime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b="1" dirty="0" err="1"/>
              <a:t>json</a:t>
            </a:r>
            <a:endParaRPr lang="en-US" sz="1200" b="1" dirty="0"/>
          </a:p>
          <a:p>
            <a:r>
              <a:rPr lang="en-US" sz="1200" dirty="0" err="1" smtClean="0"/>
              <a:t>def</a:t>
            </a:r>
            <a:r>
              <a:rPr lang="en-US" sz="1200" dirty="0" smtClean="0"/>
              <a:t> </a:t>
            </a:r>
            <a:r>
              <a:rPr lang="en-US" sz="1200" dirty="0"/>
              <a:t>main():</a:t>
            </a:r>
          </a:p>
          <a:p>
            <a:r>
              <a:rPr lang="en-US" sz="1200" dirty="0"/>
              <a:t>	client = </a:t>
            </a:r>
            <a:r>
              <a:rPr lang="en-US" sz="1200" dirty="0" err="1"/>
              <a:t>MongoClient</a:t>
            </a:r>
            <a:r>
              <a:rPr lang="en-US" sz="1200" dirty="0"/>
              <a:t>('</a:t>
            </a:r>
            <a:r>
              <a:rPr lang="en-US" sz="1200" dirty="0" err="1"/>
              <a:t>mongodb</a:t>
            </a:r>
            <a:r>
              <a:rPr lang="en-US" sz="1200" dirty="0"/>
              <a:t>://141.142.168.54:27017')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db</a:t>
            </a:r>
            <a:r>
              <a:rPr lang="en-US" sz="1200" dirty="0"/>
              <a:t> = </a:t>
            </a:r>
            <a:r>
              <a:rPr lang="en-US" sz="1200" dirty="0" err="1"/>
              <a:t>client.ddbs</a:t>
            </a:r>
            <a:endParaRPr lang="en-US" sz="1200" dirty="0"/>
          </a:p>
          <a:p>
            <a:r>
              <a:rPr lang="en-US" sz="1200" dirty="0"/>
              <a:t>	collection = </a:t>
            </a:r>
            <a:r>
              <a:rPr lang="en-US" sz="1200" dirty="0" err="1"/>
              <a:t>db</a:t>
            </a:r>
            <a:r>
              <a:rPr lang="en-US" sz="1200" dirty="0"/>
              <a:t>[</a:t>
            </a:r>
            <a:r>
              <a:rPr lang="en-US" sz="1200" b="1" dirty="0"/>
              <a:t>'</a:t>
            </a:r>
            <a:r>
              <a:rPr lang="en-US" sz="1200" b="1" dirty="0" err="1"/>
              <a:t>chicago</a:t>
            </a:r>
            <a:r>
              <a:rPr lang="en-US" sz="1200" dirty="0"/>
              <a:t>']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mFile</a:t>
            </a:r>
            <a:r>
              <a:rPr lang="en-US" sz="1200" dirty="0"/>
              <a:t> = open("2014_12_25_chi.txt","rb")</a:t>
            </a:r>
          </a:p>
          <a:p>
            <a:r>
              <a:rPr lang="en-US" sz="1200" dirty="0"/>
              <a:t>	for </a:t>
            </a:r>
            <a:r>
              <a:rPr lang="en-US" sz="1200" dirty="0" err="1"/>
              <a:t>mLine</a:t>
            </a:r>
            <a:r>
              <a:rPr lang="en-US" sz="1200" dirty="0"/>
              <a:t> in </a:t>
            </a:r>
            <a:r>
              <a:rPr lang="en-US" sz="1200" dirty="0" err="1"/>
              <a:t>mFile</a:t>
            </a:r>
            <a:r>
              <a:rPr lang="en-US" sz="1200" dirty="0"/>
              <a:t>:</a:t>
            </a:r>
          </a:p>
          <a:p>
            <a:r>
              <a:rPr lang="en-US" sz="1200" dirty="0"/>
              <a:t>		# print </a:t>
            </a:r>
            <a:r>
              <a:rPr lang="en-US" sz="1200" dirty="0" err="1"/>
              <a:t>mLine</a:t>
            </a:r>
            <a:endParaRPr lang="en-US" sz="1200" dirty="0"/>
          </a:p>
          <a:p>
            <a:r>
              <a:rPr lang="en-US" sz="1200" dirty="0"/>
              <a:t>		[</a:t>
            </a:r>
            <a:r>
              <a:rPr lang="en-US" sz="1200" dirty="0" err="1"/>
              <a:t>uid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, </a:t>
            </a:r>
            <a:r>
              <a:rPr lang="en-US" sz="1200" dirty="0" err="1"/>
              <a:t>lng</a:t>
            </a:r>
            <a:r>
              <a:rPr lang="en-US" sz="1200" dirty="0"/>
              <a:t>, tm, </a:t>
            </a:r>
            <a:r>
              <a:rPr lang="en-US" sz="1200" dirty="0" err="1"/>
              <a:t>msg</a:t>
            </a:r>
            <a:r>
              <a:rPr lang="en-US" sz="1200" dirty="0"/>
              <a:t>] = </a:t>
            </a:r>
            <a:r>
              <a:rPr lang="en-US" sz="1200" dirty="0" err="1"/>
              <a:t>mLine.split</a:t>
            </a:r>
            <a:r>
              <a:rPr lang="en-US" sz="1200" dirty="0"/>
              <a:t>("\t")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geoString</a:t>
            </a:r>
            <a:r>
              <a:rPr lang="en-US" sz="1200" dirty="0"/>
              <a:t> =  {'</a:t>
            </a:r>
            <a:r>
              <a:rPr lang="en-US" sz="1200" dirty="0" err="1"/>
              <a:t>user_id</a:t>
            </a:r>
            <a:r>
              <a:rPr lang="en-US" sz="1200" dirty="0"/>
              <a:t>': </a:t>
            </a:r>
            <a:r>
              <a:rPr lang="en-US" sz="1200" dirty="0" err="1"/>
              <a:t>uid</a:t>
            </a:r>
            <a:r>
              <a:rPr lang="en-US" sz="1200" dirty="0"/>
              <a:t>, 'time': tm, 'message': </a:t>
            </a:r>
            <a:r>
              <a:rPr lang="en-US" sz="1200" dirty="0" err="1"/>
              <a:t>msg</a:t>
            </a:r>
            <a:r>
              <a:rPr lang="en-US" sz="1200" dirty="0"/>
              <a:t>, '</a:t>
            </a:r>
            <a:r>
              <a:rPr lang="en-US" sz="1200" dirty="0" err="1"/>
              <a:t>loc</a:t>
            </a:r>
            <a:r>
              <a:rPr lang="en-US" sz="1200" dirty="0"/>
              <a:t>': {'type' : 'Point', 'coordinates' : [</a:t>
            </a:r>
            <a:r>
              <a:rPr lang="en-US" sz="1200" dirty="0" err="1"/>
              <a:t>lng</a:t>
            </a:r>
            <a:r>
              <a:rPr lang="en-US" sz="1200" dirty="0"/>
              <a:t>, </a:t>
            </a:r>
            <a:r>
              <a:rPr lang="en-US" sz="1200" dirty="0" err="1"/>
              <a:t>lat</a:t>
            </a:r>
            <a:r>
              <a:rPr lang="en-US" sz="1200" dirty="0"/>
              <a:t>]}}</a:t>
            </a:r>
          </a:p>
          <a:p>
            <a:r>
              <a:rPr lang="en-US" sz="1200" dirty="0"/>
              <a:t>		print </a:t>
            </a:r>
            <a:r>
              <a:rPr lang="en-US" sz="1200" dirty="0" err="1"/>
              <a:t>geoString</a:t>
            </a:r>
            <a:r>
              <a:rPr lang="en-US" sz="1200" dirty="0"/>
              <a:t>               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db.chicago.insert</a:t>
            </a:r>
            <a:r>
              <a:rPr lang="en-US" sz="1200" dirty="0"/>
              <a:t>(</a:t>
            </a:r>
            <a:r>
              <a:rPr lang="en-US" sz="1200" dirty="0" err="1"/>
              <a:t>geoString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if </a:t>
            </a:r>
            <a:r>
              <a:rPr lang="en-US" sz="1200" dirty="0"/>
              <a:t>__name__ == '__main__':</a:t>
            </a:r>
          </a:p>
          <a:p>
            <a:r>
              <a:rPr lang="en-US" sz="1200" dirty="0"/>
              <a:t>	main()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0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Create spatial index to speed up database querying</a:t>
            </a:r>
          </a:p>
          <a:p>
            <a:pPr lvl="1"/>
            <a:r>
              <a:rPr lang="en-US" sz="2000" dirty="0" err="1" smtClean="0"/>
              <a:t>db.chicago.createIndex</a:t>
            </a:r>
            <a:r>
              <a:rPr lang="en-US" sz="2000" dirty="0"/>
              <a:t>( { </a:t>
            </a:r>
            <a:r>
              <a:rPr lang="en-US" sz="2000" dirty="0" err="1"/>
              <a:t>loc</a:t>
            </a:r>
            <a:r>
              <a:rPr lang="en-US" sz="2000" dirty="0"/>
              <a:t> : "2dsphere" } 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Find the geo-located tweets within the search distances from a specified location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 {$</a:t>
            </a:r>
            <a:r>
              <a:rPr lang="en-US" sz="2000" dirty="0" err="1"/>
              <a:t>nearSphere</a:t>
            </a:r>
            <a:r>
              <a:rPr lang="en-US" sz="2000" dirty="0"/>
              <a:t>: {$geometry: {type : "</a:t>
            </a:r>
            <a:r>
              <a:rPr lang="en-US" sz="2000" dirty="0" err="1"/>
              <a:t>Point",coordinates</a:t>
            </a:r>
            <a:r>
              <a:rPr lang="en-US" sz="2000" dirty="0"/>
              <a:t> : [-87.639160, 41.878628]},$</a:t>
            </a:r>
            <a:r>
              <a:rPr lang="en-US" sz="2000" dirty="0" err="1"/>
              <a:t>minDistance</a:t>
            </a:r>
            <a:r>
              <a:rPr lang="en-US" sz="2000" dirty="0"/>
              <a:t>: 1000,$maxDistance: 5000</a:t>
            </a:r>
            <a:r>
              <a:rPr lang="en-US" sz="2000" dirty="0" smtClean="0"/>
              <a:t>}}})</a:t>
            </a:r>
          </a:p>
          <a:p>
            <a:r>
              <a:rPr lang="en-US" dirty="0" smtClean="0"/>
              <a:t>Find the geo-located tweets within a specified region (polygon)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:{$</a:t>
            </a:r>
            <a:r>
              <a:rPr lang="en-US" sz="2000" dirty="0" err="1"/>
              <a:t>geoWithin</a:t>
            </a:r>
            <a:r>
              <a:rPr lang="en-US" sz="2000" dirty="0"/>
              <a:t>: { $geometry: {type : "Polygon", coordinates: [ [ [-87.639546, 41.878053], [87.639643, 41.879506], [-87.638602,41.879363], [-87.638270,41.878045], [-87.639546, 41.878053]]]}}}})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Sort the query result based on distance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 { </a:t>
            </a:r>
            <a:r>
              <a:rPr lang="en-US" sz="2000" dirty="0" smtClean="0"/>
              <a:t>$</a:t>
            </a:r>
            <a:r>
              <a:rPr lang="en-US" sz="2000" dirty="0" err="1"/>
              <a:t>nearSphere</a:t>
            </a:r>
            <a:r>
              <a:rPr lang="en-US" sz="2000" dirty="0"/>
              <a:t>: { </a:t>
            </a:r>
            <a:r>
              <a:rPr lang="en-US" sz="2000" dirty="0" smtClean="0"/>
              <a:t>$</a:t>
            </a:r>
            <a:r>
              <a:rPr lang="en-US" sz="2000" dirty="0"/>
              <a:t>geometry: { </a:t>
            </a:r>
            <a:r>
              <a:rPr lang="en-US" sz="2000" dirty="0" smtClean="0"/>
              <a:t>type </a:t>
            </a:r>
            <a:r>
              <a:rPr lang="en-US" sz="2000" dirty="0"/>
              <a:t>: "Point", </a:t>
            </a:r>
            <a:r>
              <a:rPr lang="en-US" sz="2000" dirty="0" smtClean="0"/>
              <a:t>coordinates </a:t>
            </a:r>
            <a:r>
              <a:rPr lang="en-US" sz="2000" dirty="0"/>
              <a:t>: [-87.639160, 41.878628</a:t>
            </a:r>
            <a:r>
              <a:rPr lang="en-US" sz="2000" dirty="0" smtClean="0"/>
              <a:t>]},            </a:t>
            </a:r>
            <a:r>
              <a:rPr lang="en-US" sz="2000" dirty="0"/>
              <a:t>$</a:t>
            </a:r>
            <a:r>
              <a:rPr lang="en-US" sz="2000" dirty="0" err="1"/>
              <a:t>minDistance</a:t>
            </a:r>
            <a:r>
              <a:rPr lang="en-US" sz="2000" dirty="0"/>
              <a:t>: 1000, </a:t>
            </a:r>
            <a:r>
              <a:rPr lang="en-US" sz="2000" dirty="0" smtClean="0"/>
              <a:t>$</a:t>
            </a:r>
            <a:r>
              <a:rPr lang="en-US" sz="2000" dirty="0" err="1"/>
              <a:t>maxDistance</a:t>
            </a:r>
            <a:r>
              <a:rPr lang="en-US" sz="2000" dirty="0"/>
              <a:t>: </a:t>
            </a:r>
            <a:r>
              <a:rPr lang="en-US" sz="2000" dirty="0" smtClean="0"/>
              <a:t>5000}}}).</a:t>
            </a:r>
            <a:r>
              <a:rPr lang="en-US" sz="2000" dirty="0"/>
              <a:t>sort({"loc":</a:t>
            </a:r>
            <a:r>
              <a:rPr lang="en-US" sz="2000" b="1" dirty="0"/>
              <a:t>1</a:t>
            </a:r>
            <a:r>
              <a:rPr lang="en-US" sz="2000" dirty="0" smtClean="0"/>
              <a:t>})</a:t>
            </a:r>
          </a:p>
          <a:p>
            <a:pPr lvl="1"/>
            <a:endParaRPr lang="en-US" sz="20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39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Evolution of Databases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2916" y="6256708"/>
            <a:ext cx="336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 smtClean="0">
                <a:hlinkClick r:id="rId2"/>
              </a:rPr>
              <a:t>http</a:t>
            </a:r>
            <a:r>
              <a:rPr lang="en-US" sz="1200" dirty="0">
                <a:hlinkClick r:id="rId2"/>
              </a:rPr>
              <a:t>://aryannava.com/category/nosql</a:t>
            </a:r>
            <a:r>
              <a:rPr lang="en-US" sz="1200" dirty="0" smtClean="0">
                <a:hlinkClick r:id="rId2"/>
              </a:rPr>
              <a:t>/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pic>
        <p:nvPicPr>
          <p:cNvPr id="2050" name="Picture 2" descr="http://aryannava.files.wordpress.com/2014/04/nosql-database-famil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1" y="2969550"/>
            <a:ext cx="3615726" cy="28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alks.bitexpert.de/phpuk15-postgres-nosql/images/nosq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0" y="1507225"/>
            <a:ext cx="5100089" cy="28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Pick up coordinates from Google Maps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67938"/>
            <a:ext cx="7543800" cy="3579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40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Relational vs. NoSQL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sz="2000" dirty="0" smtClean="0"/>
              <a:t>Well designed schemes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Well organized data structures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Row-based</a:t>
            </a:r>
            <a:endParaRPr lang="en-US" sz="2000" dirty="0"/>
          </a:p>
          <a:p>
            <a:endParaRPr lang="en-US" dirty="0" smtClean="0"/>
          </a:p>
          <a:p>
            <a:r>
              <a:rPr lang="en-US" dirty="0" smtClean="0"/>
              <a:t>NoSQL databases</a:t>
            </a:r>
          </a:p>
          <a:p>
            <a:pPr lvl="1"/>
            <a:r>
              <a:rPr lang="en-US" sz="2000" dirty="0" smtClean="0"/>
              <a:t>Document based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&lt;key, value&gt; pair based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Graph based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Column-based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81000" y="6096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Databases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587A5637-E421-4761-8796-96A93059EC3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6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921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ight Arrow 2"/>
          <p:cNvSpPr>
            <a:spLocks noChangeArrowheads="1"/>
          </p:cNvSpPr>
          <p:nvPr/>
        </p:nvSpPr>
        <p:spPr bwMode="auto">
          <a:xfrm>
            <a:off x="3733800" y="3352800"/>
            <a:ext cx="1447800" cy="10668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198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4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386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44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8382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Motivations I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Your single machine runs out of storage!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Easy scalability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Avoids single point of failure by distributing data among multiple machines.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We will not lose any data in case a machine fails.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We will not lose the ability to query the data in case a machine fails.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Machines which are performance bottlenecks will not affect the overall performance of the system.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7F7E386B-7DA8-4AB4-9A62-13B1835B674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7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4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8382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Motivations II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Reduce query time by “intelligently” distribute data among multiple nodes.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A query should look into a smaller subset of data.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In write operations the index should be updated for a smaller set of data.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Distribute workload on multiple nodes in case of simultaneous access.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Re-route requests to multiple machines (courtesy of replication).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Incorporate organizational structure.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Each group wants to host their own data!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CD2D6C96-05E2-4E80-8C55-5E57408A562E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8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2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Challenges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Require new skills and knowledge for many database admins.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Relatively new era. Still lots of development is being made.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Issues with integrity and consistency of the database.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More issues on ensuring the security of the database cluster.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Require new database design techniques.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0F5CBD9-4720-470E-A987-F6FEB2A9977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9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12661</TotalTime>
  <Words>1667</Words>
  <Application>Microsoft Macintosh PowerPoint</Application>
  <PresentationFormat>On-screen Show (4:3)</PresentationFormat>
  <Paragraphs>402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Calibri</vt:lpstr>
      <vt:lpstr>Calibri Light</vt:lpstr>
      <vt:lpstr>Candara</vt:lpstr>
      <vt:lpstr>Century Gothic</vt:lpstr>
      <vt:lpstr>Franklin Gothic Book</vt:lpstr>
      <vt:lpstr>Microsoft Sans Serif</vt:lpstr>
      <vt:lpstr>MS PGothic</vt:lpstr>
      <vt:lpstr>ＭＳ Ｐゴシック</vt:lpstr>
      <vt:lpstr>Questrial</vt:lpstr>
      <vt:lpstr>Tahoma</vt:lpstr>
      <vt:lpstr>Times New Roman</vt:lpstr>
      <vt:lpstr>Wingdings</vt:lpstr>
      <vt:lpstr>Arial</vt:lpstr>
      <vt:lpstr>Retrospect</vt:lpstr>
      <vt:lpstr>Distributed Databases for GeoSpatial Applications</vt:lpstr>
      <vt:lpstr>Outline</vt:lpstr>
      <vt:lpstr>Evolution of Databases</vt:lpstr>
      <vt:lpstr>Evolution of Databases</vt:lpstr>
      <vt:lpstr>Relational vs. NoSQL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</vt:lpstr>
      <vt:lpstr>Geo-located Tweets query in Chicago</vt:lpstr>
      <vt:lpstr>Geo-located Tweets query in Chicago</vt:lpstr>
      <vt:lpstr>Import Twitter Data into MongoDB</vt:lpstr>
      <vt:lpstr>Geo-located Tweets query in Chicago</vt:lpstr>
      <vt:lpstr>Geo-located Tweets query in Chicago</vt:lpstr>
      <vt:lpstr>Pick up coordinates from Google Maps</vt:lpstr>
    </vt:vector>
  </TitlesOfParts>
  <Manager/>
  <Company>UIUC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Junjun Yin</cp:lastModifiedBy>
  <cp:revision>1640</cp:revision>
  <cp:lastPrinted>2013-09-23T17:54:31Z</cp:lastPrinted>
  <dcterms:created xsi:type="dcterms:W3CDTF">2012-09-19T16:58:51Z</dcterms:created>
  <dcterms:modified xsi:type="dcterms:W3CDTF">2017-02-16T06:48:13Z</dcterms:modified>
  <cp:category/>
</cp:coreProperties>
</file>