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1"/>
  </p:notesMasterIdLst>
  <p:handoutMasterIdLst>
    <p:handoutMasterId r:id="rId22"/>
  </p:handoutMasterIdLst>
  <p:sldIdLst>
    <p:sldId id="674" r:id="rId2"/>
    <p:sldId id="658" r:id="rId3"/>
    <p:sldId id="690" r:id="rId4"/>
    <p:sldId id="659" r:id="rId5"/>
    <p:sldId id="691" r:id="rId6"/>
    <p:sldId id="660" r:id="rId7"/>
    <p:sldId id="692" r:id="rId8"/>
    <p:sldId id="693" r:id="rId9"/>
    <p:sldId id="694" r:id="rId10"/>
    <p:sldId id="695" r:id="rId11"/>
    <p:sldId id="697" r:id="rId12"/>
    <p:sldId id="696" r:id="rId13"/>
    <p:sldId id="698" r:id="rId14"/>
    <p:sldId id="652" r:id="rId15"/>
    <p:sldId id="700" r:id="rId16"/>
    <p:sldId id="704" r:id="rId17"/>
    <p:sldId id="701" r:id="rId18"/>
    <p:sldId id="702" r:id="rId19"/>
    <p:sldId id="7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0" autoAdjust="0"/>
    <p:restoredTop sz="93451" autoAdjust="0"/>
  </p:normalViewPr>
  <p:slideViewPr>
    <p:cSldViewPr snapToGrid="0" snapToObjects="1">
      <p:cViewPr>
        <p:scale>
          <a:sx n="120" d="100"/>
          <a:sy n="120" d="100"/>
        </p:scale>
        <p:origin x="-1664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4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Do whatever you want with them </a:t>
            </a:r>
          </a:p>
          <a:p>
            <a:pPr lvl="1"/>
            <a:r>
              <a:rPr lang="en-US" dirty="0" smtClean="0"/>
              <a:t>Get the best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Need code development </a:t>
            </a:r>
          </a:p>
          <a:p>
            <a:pPr lvl="1"/>
            <a:r>
              <a:rPr lang="en-US" dirty="0" smtClean="0"/>
              <a:t>In some case, the analysis workflow may need be changed.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Do whatever you want with them </a:t>
            </a:r>
          </a:p>
          <a:p>
            <a:pPr lvl="1"/>
            <a:r>
              <a:rPr lang="en-US" dirty="0" smtClean="0"/>
              <a:t>Get the best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Need code development </a:t>
            </a:r>
          </a:p>
          <a:p>
            <a:pPr lvl="1"/>
            <a:r>
              <a:rPr lang="en-US" dirty="0" smtClean="0"/>
              <a:t>In some case, the analysis workflow may need be changed.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hjeong@illinois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0" y="876301"/>
            <a:ext cx="9143999" cy="13311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defRPr/>
            </a:pPr>
            <a:r>
              <a:rPr lang="en-US" sz="4000" b="1" dirty="0" smtClean="0">
                <a:latin typeface="Tahoma" charset="0"/>
              </a:rPr>
              <a:t>Big data analysis with R</a:t>
            </a:r>
            <a:endParaRPr lang="en-US" sz="4000" b="1" dirty="0">
              <a:latin typeface="Tahoma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933700"/>
            <a:ext cx="82169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</a:rPr>
              <a:t>Myeong</a:t>
            </a:r>
            <a:r>
              <a:rPr lang="en-US" dirty="0" smtClean="0">
                <a:latin typeface="Tahoma" charset="0"/>
              </a:rPr>
              <a:t>-Hun Jeong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1800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CyberGIS Center for Advanced Digital and Spatial Studies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National Center for Supercomputing Applications (NCSA)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University of Illinois at Urbana-Champaign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i="1" dirty="0" smtClean="0">
                <a:latin typeface="Tahoma" charset="0"/>
                <a:hlinkClick r:id="rId3"/>
              </a:rPr>
              <a:t>mhjeong@illinois.edu</a:t>
            </a:r>
            <a:endParaRPr lang="en-US" sz="1800" i="1" dirty="0" smtClean="0">
              <a:latin typeface="Tahoma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March, 15, 2016</a:t>
            </a:r>
          </a:p>
        </p:txBody>
      </p:sp>
    </p:spTree>
    <p:extLst>
      <p:ext uri="{BB962C8B-B14F-4D97-AF65-F5344CB8AC3E}">
        <p14:creationId xmlns:p14="http://schemas.microsoft.com/office/powerpoint/2010/main" val="344108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4: </a:t>
            </a:r>
            <a:r>
              <a:rPr lang="en-US" dirty="0"/>
              <a:t>To run </a:t>
            </a:r>
            <a:r>
              <a:rPr lang="en-US" dirty="0"/>
              <a:t>myProc</a:t>
            </a:r>
            <a:r>
              <a:rPr lang="en-US" dirty="0"/>
              <a:t>() 10 times </a:t>
            </a:r>
            <a:r>
              <a:rPr lang="en-US" dirty="0" smtClean="0"/>
              <a:t>using a SNOW package.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require(snow)</a:t>
            </a:r>
          </a:p>
          <a:p>
            <a:pPr marL="457200" lvl="1" indent="0">
              <a:buNone/>
            </a:pPr>
            <a:r>
              <a:rPr lang="en-US" sz="1800" dirty="0"/>
              <a:t>#Create a cluster object</a:t>
            </a:r>
          </a:p>
          <a:p>
            <a:pPr marL="457200" lvl="1" indent="0">
              <a:buNone/>
            </a:pPr>
            <a:r>
              <a:rPr lang="en-US" sz="1800" dirty="0"/>
              <a:t>hostnames &lt;- rep('</a:t>
            </a:r>
            <a:r>
              <a:rPr lang="en-US" sz="1800" dirty="0"/>
              <a:t>localhost</a:t>
            </a:r>
            <a:r>
              <a:rPr lang="en-US" sz="1800" dirty="0"/>
              <a:t>', 10)</a:t>
            </a:r>
          </a:p>
          <a:p>
            <a:pPr marL="457200" lvl="1" indent="0">
              <a:buNone/>
            </a:pPr>
            <a:r>
              <a:rPr lang="en-US" sz="1800" dirty="0"/>
              <a:t>cluster &lt;- </a:t>
            </a:r>
            <a:r>
              <a:rPr lang="en-US" sz="1800" dirty="0"/>
              <a:t>makeSOCKcluster</a:t>
            </a:r>
            <a:r>
              <a:rPr lang="en-US" sz="1800" dirty="0"/>
              <a:t>(hostnames)</a:t>
            </a:r>
          </a:p>
          <a:p>
            <a:pPr marL="457200" lvl="1" indent="0">
              <a:buNone/>
            </a:pPr>
            <a:r>
              <a:rPr lang="en-US" sz="1800" dirty="0"/>
              <a:t>#Assigns the values on the master of the variables named in list to variables of the same names in the global environments of each node.</a:t>
            </a:r>
          </a:p>
          <a:p>
            <a:pPr marL="457200" lvl="1" indent="0">
              <a:buNone/>
            </a:pPr>
            <a:r>
              <a:rPr lang="en-US" sz="1800" dirty="0"/>
              <a:t>clusterExport</a:t>
            </a:r>
            <a:r>
              <a:rPr lang="en-US" sz="1800" dirty="0"/>
              <a:t>(cluster, list('</a:t>
            </a:r>
            <a:r>
              <a:rPr lang="en-US" sz="1800" dirty="0"/>
              <a:t>myProc</a:t>
            </a:r>
            <a:r>
              <a:rPr lang="en-US" sz="1800" dirty="0"/>
              <a:t>'))</a:t>
            </a:r>
          </a:p>
          <a:p>
            <a:pPr marL="457200" lvl="1" indent="0">
              <a:buNone/>
            </a:pPr>
            <a:r>
              <a:rPr lang="en-US" sz="1800" dirty="0"/>
              <a:t>ptm</a:t>
            </a:r>
            <a:r>
              <a:rPr lang="en-US" sz="1800" dirty="0"/>
              <a:t> &lt;- </a:t>
            </a:r>
            <a:r>
              <a:rPr lang="en-US" sz="1800" dirty="0"/>
              <a:t>proc.time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#Call function on the first cluster node with arguments </a:t>
            </a:r>
            <a:r>
              <a:rPr lang="en-US" sz="1800" dirty="0"/>
              <a:t>seq</a:t>
            </a:r>
            <a:r>
              <a:rPr lang="en-US" sz="1800" dirty="0"/>
              <a:t>[[1]] and ..., on the second node with </a:t>
            </a:r>
            <a:r>
              <a:rPr lang="en-US" sz="1800" dirty="0"/>
              <a:t>seq</a:t>
            </a:r>
            <a:r>
              <a:rPr lang="en-US" sz="1800" dirty="0"/>
              <a:t>[[2]] and ..., and so on. If the length of </a:t>
            </a:r>
            <a:r>
              <a:rPr lang="en-US" sz="1800" dirty="0"/>
              <a:t>seq</a:t>
            </a:r>
            <a:r>
              <a:rPr lang="en-US" sz="1800" dirty="0"/>
              <a:t> is greater than the number of nodes in the cluster then cluster nodes are recycled. </a:t>
            </a:r>
          </a:p>
          <a:p>
            <a:pPr marL="457200" lvl="1" indent="0">
              <a:buNone/>
            </a:pPr>
            <a:r>
              <a:rPr lang="en-US" sz="1800" dirty="0"/>
              <a:t>result &lt;- </a:t>
            </a:r>
            <a:r>
              <a:rPr lang="en-US" sz="1800" dirty="0"/>
              <a:t>clusterApply</a:t>
            </a:r>
            <a:r>
              <a:rPr lang="en-US" sz="1800" dirty="0"/>
              <a:t>(cluster, 1:10, function(</a:t>
            </a:r>
            <a:r>
              <a:rPr lang="en-US" sz="1800" dirty="0"/>
              <a:t>i</a:t>
            </a:r>
            <a:r>
              <a:rPr lang="en-US" sz="1800" dirty="0"/>
              <a:t>) </a:t>
            </a:r>
            <a:r>
              <a:rPr lang="en-US" sz="1800" dirty="0"/>
              <a:t>myProc</a:t>
            </a:r>
            <a:r>
              <a:rPr lang="en-US" sz="1800" dirty="0"/>
              <a:t>())</a:t>
            </a:r>
          </a:p>
          <a:p>
            <a:pPr marL="457200" lvl="1" indent="0">
              <a:buNone/>
            </a:pPr>
            <a:r>
              <a:rPr lang="en-US" sz="1800" dirty="0"/>
              <a:t>proc.time</a:t>
            </a:r>
            <a:r>
              <a:rPr lang="en-US" sz="1800" dirty="0"/>
              <a:t>() - </a:t>
            </a:r>
            <a:r>
              <a:rPr lang="en-US" sz="1800" dirty="0"/>
              <a:t>ptm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=&gt;  user  system elapsed </a:t>
            </a:r>
          </a:p>
          <a:p>
            <a:pPr marL="457200" lvl="1" indent="0">
              <a:buNone/>
            </a:pPr>
            <a:r>
              <a:rPr lang="en-US" sz="1800" dirty="0"/>
              <a:t>  0.006   0.001   4.053 </a:t>
            </a:r>
          </a:p>
          <a:p>
            <a:pPr marL="457200" lvl="1" indent="0">
              <a:buNone/>
            </a:pPr>
            <a:r>
              <a:rPr lang="en-US" sz="1800" dirty="0"/>
              <a:t>#To shut down the cluster</a:t>
            </a:r>
          </a:p>
          <a:p>
            <a:pPr marL="457200" lvl="1" indent="0">
              <a:buNone/>
            </a:pPr>
            <a:r>
              <a:rPr lang="en-US" sz="1800" dirty="0"/>
              <a:t>stopCluster</a:t>
            </a:r>
            <a:r>
              <a:rPr lang="en-US" sz="1800" dirty="0"/>
              <a:t>(cluster)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10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5: </a:t>
            </a:r>
            <a:r>
              <a:rPr lang="en-US" dirty="0"/>
              <a:t>To run </a:t>
            </a:r>
            <a:r>
              <a:rPr lang="en-US" dirty="0"/>
              <a:t>myProc</a:t>
            </a:r>
            <a:r>
              <a:rPr lang="en-US" dirty="0"/>
              <a:t>() 10 times </a:t>
            </a:r>
            <a:r>
              <a:rPr lang="en-US" dirty="0" smtClean="0"/>
              <a:t>using </a:t>
            </a:r>
            <a:r>
              <a:rPr lang="en-US" dirty="0" smtClean="0"/>
              <a:t>foreach</a:t>
            </a:r>
            <a:r>
              <a:rPr lang="en-US" dirty="0" smtClean="0"/>
              <a:t> + SNOW packages.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foreach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doSNOW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hostnames &lt;- rep('</a:t>
            </a:r>
            <a:r>
              <a:rPr lang="en-US" sz="1800" dirty="0"/>
              <a:t>localhost</a:t>
            </a:r>
            <a:r>
              <a:rPr lang="en-US" sz="1800" dirty="0"/>
              <a:t>', 10)</a:t>
            </a:r>
          </a:p>
          <a:p>
            <a:pPr marL="457200" lvl="1" indent="0">
              <a:buNone/>
            </a:pPr>
            <a:r>
              <a:rPr lang="en-US" sz="1800" dirty="0"/>
              <a:t>cluster &lt;- </a:t>
            </a:r>
            <a:r>
              <a:rPr lang="en-US" sz="1800" dirty="0"/>
              <a:t>makeSOCKcluster</a:t>
            </a:r>
            <a:r>
              <a:rPr lang="en-US" sz="1800" dirty="0"/>
              <a:t>(hostnames)</a:t>
            </a:r>
          </a:p>
          <a:p>
            <a:pPr marL="457200" lvl="1" indent="0">
              <a:buNone/>
            </a:pPr>
            <a:r>
              <a:rPr lang="en-US" sz="1800" dirty="0"/>
              <a:t>#register the SNOW parallel backend with the </a:t>
            </a:r>
            <a:r>
              <a:rPr lang="en-US" sz="1800" dirty="0"/>
              <a:t>foreach</a:t>
            </a:r>
            <a:r>
              <a:rPr lang="en-US" sz="1800" dirty="0"/>
              <a:t> package.</a:t>
            </a:r>
          </a:p>
          <a:p>
            <a:pPr marL="457200" lvl="1" indent="0">
              <a:buNone/>
            </a:pPr>
            <a:r>
              <a:rPr lang="en-US" sz="1800" dirty="0"/>
              <a:t>registerDoSNOW</a:t>
            </a:r>
            <a:r>
              <a:rPr lang="en-US" sz="1800" dirty="0"/>
              <a:t>(cluster)</a:t>
            </a:r>
          </a:p>
          <a:p>
            <a:pPr marL="457200" lvl="1" indent="0">
              <a:buNone/>
            </a:pPr>
            <a:r>
              <a:rPr lang="en-US" sz="1800" dirty="0"/>
              <a:t>ptm</a:t>
            </a:r>
            <a:r>
              <a:rPr lang="en-US" sz="1800" dirty="0"/>
              <a:t> &lt;- </a:t>
            </a:r>
            <a:r>
              <a:rPr lang="en-US" sz="1800" dirty="0"/>
              <a:t>proc.time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#'c' is useful for concatenating the results into a vector.</a:t>
            </a:r>
          </a:p>
          <a:p>
            <a:pPr marL="457200" lvl="1" indent="0">
              <a:buNone/>
            </a:pPr>
            <a:r>
              <a:rPr lang="en-US" sz="1800" dirty="0"/>
              <a:t>result &lt;- </a:t>
            </a:r>
            <a:r>
              <a:rPr lang="en-US" sz="1800" dirty="0"/>
              <a:t>foreach</a:t>
            </a:r>
            <a:r>
              <a:rPr lang="en-US" sz="1800" dirty="0"/>
              <a:t>(</a:t>
            </a:r>
            <a:r>
              <a:rPr lang="en-US" sz="1800" dirty="0"/>
              <a:t>i</a:t>
            </a:r>
            <a:r>
              <a:rPr lang="en-US" sz="1800" dirty="0"/>
              <a:t>=1:10, .combine=c) %</a:t>
            </a:r>
            <a:r>
              <a:rPr lang="en-US" sz="1800" dirty="0"/>
              <a:t>dopar</a:t>
            </a:r>
            <a:r>
              <a:rPr lang="en-US" sz="1800" dirty="0"/>
              <a:t>% {</a:t>
            </a:r>
          </a:p>
          <a:p>
            <a:pPr marL="457200" lvl="1" indent="0">
              <a:buNone/>
            </a:pPr>
            <a:r>
              <a:rPr lang="en-US" sz="1800" dirty="0"/>
              <a:t>myProc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proc.time</a:t>
            </a:r>
            <a:r>
              <a:rPr lang="en-US" sz="1800" dirty="0"/>
              <a:t>() - </a:t>
            </a:r>
            <a:r>
              <a:rPr lang="en-US" sz="1800" dirty="0"/>
              <a:t>ptm</a:t>
            </a: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user  system elapsed </a:t>
            </a:r>
          </a:p>
          <a:p>
            <a:pPr marL="457200" lvl="1" indent="0">
              <a:buNone/>
            </a:pPr>
            <a:r>
              <a:rPr lang="en-US" sz="1800" dirty="0"/>
              <a:t>0.023   0.010   4.983 </a:t>
            </a:r>
          </a:p>
          <a:p>
            <a:pPr marL="457200" lvl="1" indent="0">
              <a:buNone/>
            </a:pPr>
            <a:r>
              <a:rPr lang="en-US" sz="1800" dirty="0"/>
              <a:t>stopCluster</a:t>
            </a:r>
            <a:r>
              <a:rPr lang="en-US" sz="1800" dirty="0"/>
              <a:t>(cluster)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11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6: </a:t>
            </a:r>
            <a:r>
              <a:rPr lang="en-US" dirty="0"/>
              <a:t>Bootstrap calculations. </a:t>
            </a:r>
          </a:p>
          <a:p>
            <a:pPr lvl="1"/>
            <a:r>
              <a:rPr lang="en-US" dirty="0"/>
              <a:t>Serial implementation.</a:t>
            </a:r>
          </a:p>
          <a:p>
            <a:pPr marL="857250" lvl="2" indent="0">
              <a:buNone/>
            </a:pPr>
            <a:r>
              <a:rPr lang="pt-BR" dirty="0"/>
              <a:t>random.data</a:t>
            </a:r>
            <a:r>
              <a:rPr lang="pt-BR" dirty="0"/>
              <a:t> &lt;- </a:t>
            </a:r>
            <a:r>
              <a:rPr lang="pt-BR" dirty="0"/>
              <a:t>matrix</a:t>
            </a:r>
            <a:r>
              <a:rPr lang="pt-BR" dirty="0"/>
              <a:t>(</a:t>
            </a:r>
            <a:r>
              <a:rPr lang="pt-BR" dirty="0"/>
              <a:t>rnorm</a:t>
            </a:r>
            <a:r>
              <a:rPr lang="pt-BR" dirty="0"/>
              <a:t>(1000000), </a:t>
            </a:r>
            <a:r>
              <a:rPr lang="pt-BR" dirty="0"/>
              <a:t>ncol</a:t>
            </a:r>
            <a:r>
              <a:rPr lang="pt-BR" dirty="0"/>
              <a:t> = 1000)</a:t>
            </a:r>
          </a:p>
          <a:p>
            <a:pPr marL="857250" lvl="2" indent="0">
              <a:buNone/>
            </a:pPr>
            <a:r>
              <a:rPr lang="en-US" dirty="0"/>
              <a:t>bmed</a:t>
            </a:r>
            <a:r>
              <a:rPr lang="en-US" dirty="0"/>
              <a:t> &lt;- function(d, n) median(d[n])</a:t>
            </a:r>
          </a:p>
          <a:p>
            <a:pPr marL="857250" lvl="2" indent="0">
              <a:buNone/>
            </a:pPr>
            <a:r>
              <a:rPr lang="en-US" dirty="0"/>
              <a:t>library(boot)</a:t>
            </a:r>
          </a:p>
          <a:p>
            <a:pPr marL="857250" lvl="2" indent="0">
              <a:buNone/>
            </a:pPr>
            <a:r>
              <a:rPr lang="en-US" dirty="0"/>
              <a:t>sapply</a:t>
            </a:r>
            <a:r>
              <a:rPr lang="en-US" dirty="0"/>
              <a:t>(1:100, function(n) {</a:t>
            </a:r>
            <a:r>
              <a:rPr lang="en-US" dirty="0"/>
              <a:t>sd</a:t>
            </a:r>
            <a:r>
              <a:rPr lang="en-US" dirty="0"/>
              <a:t>(boot(</a:t>
            </a:r>
            <a:r>
              <a:rPr lang="en-US" dirty="0"/>
              <a:t>random.data</a:t>
            </a:r>
            <a:r>
              <a:rPr lang="en-US" dirty="0"/>
              <a:t>[, n], </a:t>
            </a:r>
            <a:r>
              <a:rPr lang="en-US" dirty="0"/>
              <a:t>bmed</a:t>
            </a:r>
            <a:r>
              <a:rPr lang="en-US" dirty="0"/>
              <a:t>, R = 10000)$t)})</a:t>
            </a:r>
          </a:p>
          <a:p>
            <a:pPr marL="857250" lvl="2" indent="0">
              <a:buNone/>
            </a:pPr>
            <a:r>
              <a:rPr lang="en-US" dirty="0"/>
              <a:t>=&gt; user  system elapsed </a:t>
            </a:r>
          </a:p>
          <a:p>
            <a:pPr marL="857250" lvl="2" indent="0">
              <a:buNone/>
            </a:pPr>
            <a:r>
              <a:rPr lang="en-US" dirty="0"/>
              <a:t>103.305   0.828 224.822</a:t>
            </a:r>
          </a:p>
          <a:p>
            <a:pPr lvl="1"/>
            <a:r>
              <a:rPr lang="en-US" dirty="0"/>
              <a:t>Parallel implementation</a:t>
            </a:r>
          </a:p>
          <a:p>
            <a:pPr marL="857250" lvl="2" indent="0">
              <a:buNone/>
            </a:pPr>
            <a:r>
              <a:rPr lang="en-US" dirty="0"/>
              <a:t>library(</a:t>
            </a:r>
            <a:r>
              <a:rPr lang="en-US" dirty="0"/>
              <a:t>doSNOW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/>
              <a:t>cluster = </a:t>
            </a:r>
            <a:r>
              <a:rPr lang="en-US" dirty="0"/>
              <a:t>makeCluster</a:t>
            </a:r>
            <a:r>
              <a:rPr lang="en-US" dirty="0"/>
              <a:t>(10, type = "SOCK")</a:t>
            </a:r>
          </a:p>
          <a:p>
            <a:pPr marL="857250" lvl="2" indent="0">
              <a:buNone/>
            </a:pPr>
            <a:r>
              <a:rPr lang="en-US" dirty="0"/>
              <a:t>clusterExport</a:t>
            </a:r>
            <a:r>
              <a:rPr lang="en-US" dirty="0"/>
              <a:t>(cluster, c("</a:t>
            </a:r>
            <a:r>
              <a:rPr lang="en-US" dirty="0"/>
              <a:t>random.data</a:t>
            </a:r>
            <a:r>
              <a:rPr lang="en-US" dirty="0"/>
              <a:t>", "</a:t>
            </a:r>
            <a:r>
              <a:rPr lang="en-US" dirty="0"/>
              <a:t>bmed</a:t>
            </a:r>
            <a:r>
              <a:rPr lang="en-US" dirty="0"/>
              <a:t>"))</a:t>
            </a:r>
          </a:p>
          <a:p>
            <a:pPr marL="857250" lvl="2" indent="0">
              <a:buNone/>
            </a:pPr>
            <a:r>
              <a:rPr lang="en-US" dirty="0"/>
              <a:t>results = </a:t>
            </a:r>
            <a:r>
              <a:rPr lang="en-US" dirty="0"/>
              <a:t>foreach</a:t>
            </a:r>
            <a:r>
              <a:rPr lang="en-US" dirty="0"/>
              <a:t>(n = 1:100, .combine = c) %</a:t>
            </a:r>
            <a:r>
              <a:rPr lang="en-US" dirty="0"/>
              <a:t>dopar</a:t>
            </a:r>
            <a:r>
              <a:rPr lang="en-US" dirty="0"/>
              <a:t>% {</a:t>
            </a:r>
          </a:p>
          <a:p>
            <a:pPr marL="857250" lvl="2" indent="0">
              <a:buNone/>
            </a:pPr>
            <a:r>
              <a:rPr lang="en-US" dirty="0"/>
              <a:t>    library(boot); </a:t>
            </a:r>
            <a:r>
              <a:rPr lang="en-US" dirty="0"/>
              <a:t>sd</a:t>
            </a:r>
            <a:r>
              <a:rPr lang="en-US" dirty="0"/>
              <a:t>(boot(</a:t>
            </a:r>
            <a:r>
              <a:rPr lang="en-US" dirty="0"/>
              <a:t>random.data</a:t>
            </a:r>
            <a:r>
              <a:rPr lang="en-US" dirty="0"/>
              <a:t>[, n], </a:t>
            </a:r>
            <a:r>
              <a:rPr lang="en-US" dirty="0"/>
              <a:t>bmed</a:t>
            </a:r>
            <a:r>
              <a:rPr lang="en-US" dirty="0"/>
              <a:t>, R = 10000)$t)</a:t>
            </a:r>
          </a:p>
          <a:p>
            <a:pPr marL="857250" lvl="2" indent="0">
              <a:buNone/>
            </a:pPr>
            <a:r>
              <a:rPr lang="en-US" dirty="0"/>
              <a:t>}</a:t>
            </a:r>
          </a:p>
          <a:p>
            <a:pPr marL="857250" lvl="2" indent="0">
              <a:buNone/>
            </a:pPr>
            <a:r>
              <a:rPr lang="en-US" dirty="0"/>
              <a:t>stopCluster</a:t>
            </a:r>
            <a:r>
              <a:rPr lang="en-US" dirty="0"/>
              <a:t>(cluster)</a:t>
            </a:r>
          </a:p>
          <a:p>
            <a:pPr lvl="2">
              <a:buFont typeface="Symbol" charset="0"/>
              <a:buChar char=""/>
            </a:pPr>
            <a:r>
              <a:rPr lang="en-US" dirty="0"/>
              <a:t>user  system elapsed </a:t>
            </a:r>
          </a:p>
          <a:p>
            <a:pPr marL="857250" lvl="2" indent="0">
              <a:buNone/>
            </a:pPr>
            <a:r>
              <a:rPr lang="en-US" dirty="0"/>
              <a:t>0.340   0.069  21.037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0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Lab 2: </a:t>
            </a:r>
            <a:r>
              <a:rPr lang="en-US" b="1" dirty="0" smtClean="0"/>
              <a:t>Parallel </a:t>
            </a:r>
            <a:r>
              <a:rPr lang="en-US" b="1" dirty="0"/>
              <a:t>spatial </a:t>
            </a:r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Objective:</a:t>
            </a:r>
            <a:endParaRPr lang="en-US" dirty="0" smtClean="0"/>
          </a:p>
          <a:p>
            <a:pPr lvl="1"/>
            <a:r>
              <a:rPr lang="en-US" dirty="0" smtClean="0"/>
              <a:t>Learn how to calculate parallel spatial </a:t>
            </a:r>
            <a:r>
              <a:rPr lang="en-US" dirty="0" smtClean="0"/>
              <a:t>autocorrelation (Moran’s I)</a:t>
            </a:r>
          </a:p>
          <a:p>
            <a:r>
              <a:rPr lang="en-US" dirty="0" smtClean="0"/>
              <a:t>Location of files: </a:t>
            </a:r>
          </a:p>
          <a:p>
            <a:pPr lvl="1"/>
            <a:r>
              <a:rPr lang="en-US" dirty="0"/>
              <a:t>/</a:t>
            </a:r>
            <a:r>
              <a:rPr lang="en-US" dirty="0"/>
              <a:t>gpfs_scratch</a:t>
            </a:r>
            <a:r>
              <a:rPr lang="en-US" dirty="0"/>
              <a:t>/geog479/lab9</a:t>
            </a:r>
            <a:endParaRPr lang="en-US" dirty="0" smtClean="0"/>
          </a:p>
          <a:p>
            <a:r>
              <a:rPr lang="en-US" dirty="0" smtClean="0"/>
              <a:t>Successful outcome:</a:t>
            </a:r>
          </a:p>
          <a:p>
            <a:pPr lvl="1"/>
            <a:r>
              <a:rPr lang="en-US" dirty="0" smtClean="0"/>
              <a:t>Your will calculate a </a:t>
            </a:r>
            <a:r>
              <a:rPr lang="en-US" dirty="0" smtClean="0"/>
              <a:t>spatial autocorrelation index, based on </a:t>
            </a:r>
            <a:r>
              <a:rPr lang="en-US" dirty="0" smtClean="0"/>
              <a:t>serial </a:t>
            </a:r>
            <a:r>
              <a:rPr lang="en-US" dirty="0"/>
              <a:t>and parallel approaches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begin:</a:t>
            </a:r>
          </a:p>
          <a:p>
            <a:pPr lvl="1"/>
            <a:r>
              <a:rPr lang="en-US" dirty="0" smtClean="0">
                <a:latin typeface="Franklin Gothic Book" charset="0"/>
              </a:rPr>
              <a:t>SSH into the ROGER system.</a:t>
            </a:r>
          </a:p>
          <a:p>
            <a:pPr lvl="1"/>
            <a:r>
              <a:rPr lang="en-US" dirty="0" smtClean="0">
                <a:latin typeface="Franklin Gothic Book" charset="0"/>
              </a:rPr>
              <a:t>Make a data directory and copy shape files into the data directory</a:t>
            </a:r>
          </a:p>
          <a:p>
            <a:pPr lvl="2"/>
            <a:r>
              <a:rPr lang="en-US" dirty="0"/>
              <a:t>cp</a:t>
            </a:r>
            <a:r>
              <a:rPr lang="en-US" dirty="0"/>
              <a:t> /</a:t>
            </a:r>
            <a:r>
              <a:rPr lang="en-US" dirty="0"/>
              <a:t>gpfs_scratch</a:t>
            </a:r>
            <a:r>
              <a:rPr lang="en-US" dirty="0"/>
              <a:t>/geog479/lab9/*.* dataset</a:t>
            </a:r>
            <a:endParaRPr lang="en-US" dirty="0" smtClean="0">
              <a:latin typeface="Franklin Gothic Book" charset="0"/>
            </a:endParaRPr>
          </a:p>
          <a:p>
            <a:pPr lvl="1"/>
            <a:endParaRPr lang="en-US" dirty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9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Lab 2: Radiation </a:t>
            </a:r>
            <a:r>
              <a:rPr lang="en-US" sz="3200" b="1" dirty="0" smtClean="0"/>
              <a:t>spatial </a:t>
            </a:r>
            <a:r>
              <a:rPr lang="en-US" sz="3200" b="1" dirty="0" smtClean="0"/>
              <a:t>autocorrelation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598088"/>
            <a:ext cx="8686800" cy="5037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Radiation measurements on UIUC campus.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Acknowledgement of data use</a:t>
            </a:r>
          </a:p>
          <a:p>
            <a:pPr lvl="1"/>
            <a:r>
              <a:rPr lang="en-US" dirty="0" smtClean="0"/>
              <a:t>Prof. Clair, the department of NPRE shares her group data for the </a:t>
            </a:r>
            <a:r>
              <a:rPr lang="en-US" dirty="0" smtClean="0"/>
              <a:t>CyberGIS</a:t>
            </a:r>
            <a:r>
              <a:rPr lang="en-US" dirty="0" smtClean="0"/>
              <a:t> workshop.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14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5" name="Picture 4" descr="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34" y="2029883"/>
            <a:ext cx="5275000" cy="37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Radiation spatial autocorrelation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Step 1: Moran’s I serial implementation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maptools</a:t>
            </a:r>
            <a:r>
              <a:rPr lang="en-US" sz="1800" dirty="0"/>
              <a:t>) </a:t>
            </a:r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spdep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#an absolute </a:t>
            </a:r>
            <a:r>
              <a:rPr lang="en-US" sz="1800" dirty="0"/>
              <a:t>filepath</a:t>
            </a:r>
            <a:r>
              <a:rPr lang="en-US" sz="1800" dirty="0"/>
              <a:t> representing the current working directory of the R </a:t>
            </a:r>
            <a:r>
              <a:rPr lang="en-US" sz="1800" dirty="0"/>
              <a:t>proces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getwd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#set the working directory</a:t>
            </a:r>
          </a:p>
          <a:p>
            <a:pPr marL="457200" lvl="1" indent="0">
              <a:buNone/>
            </a:pPr>
            <a:r>
              <a:rPr lang="en-US" sz="1800" dirty="0"/>
              <a:t>setwd</a:t>
            </a:r>
            <a:r>
              <a:rPr lang="en-US" sz="1800" dirty="0"/>
              <a:t>(”~</a:t>
            </a:r>
            <a:r>
              <a:rPr lang="en-US" sz="1800" dirty="0" smtClean="0"/>
              <a:t>/</a:t>
            </a:r>
            <a:r>
              <a:rPr lang="en-US" sz="1800" b="1" dirty="0" smtClean="0"/>
              <a:t>”</a:t>
            </a:r>
            <a:r>
              <a:rPr lang="en-US" sz="1800" dirty="0" smtClean="0"/>
              <a:t>)  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#Get </a:t>
            </a:r>
            <a:r>
              <a:rPr lang="en-US" sz="1800" dirty="0"/>
              <a:t>shapefile</a:t>
            </a:r>
            <a:r>
              <a:rPr lang="en-US" sz="1800" dirty="0"/>
              <a:t> header information in the radiation data</a:t>
            </a:r>
          </a:p>
          <a:p>
            <a:pPr marL="457200" lvl="1" indent="0">
              <a:buNone/>
            </a:pPr>
            <a:r>
              <a:rPr lang="en-US" sz="1800" dirty="0"/>
              <a:t>getinfo.shape</a:t>
            </a:r>
            <a:r>
              <a:rPr lang="en-US" sz="1800" dirty="0"/>
              <a:t>("dataset/Oct_17_20_proj.shp")</a:t>
            </a:r>
          </a:p>
          <a:p>
            <a:pPr marL="457200" lvl="1" indent="0">
              <a:buNone/>
            </a:pPr>
            <a:r>
              <a:rPr lang="en-US" sz="1800" dirty="0"/>
              <a:t>#Reads data from a points </a:t>
            </a:r>
            <a:r>
              <a:rPr lang="en-US" sz="1800" dirty="0"/>
              <a:t>shapefile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radiation&lt;-</a:t>
            </a:r>
            <a:r>
              <a:rPr lang="en-US" sz="1800" dirty="0"/>
              <a:t>readShapePoints</a:t>
            </a:r>
            <a:r>
              <a:rPr lang="en-US" sz="1800" dirty="0"/>
              <a:t> ("dataset/Oct_17_20_proj.shp")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#Retrieve spatial coordinates from a Spatial object</a:t>
            </a:r>
          </a:p>
          <a:p>
            <a:pPr marL="457200" lvl="1" indent="0">
              <a:buNone/>
            </a:pPr>
            <a:r>
              <a:rPr lang="en-US" sz="1800" dirty="0"/>
              <a:t>coords</a:t>
            </a:r>
            <a:r>
              <a:rPr lang="en-US" sz="1800" dirty="0"/>
              <a:t>&lt;-coordinates(radiation)</a:t>
            </a:r>
          </a:p>
          <a:p>
            <a:pPr marL="457200" lvl="1" indent="0">
              <a:buNone/>
            </a:pPr>
            <a:r>
              <a:rPr lang="en-US" sz="1800" dirty="0"/>
              <a:t>IDs&lt;-</a:t>
            </a:r>
            <a:r>
              <a:rPr lang="en-US" sz="1800" dirty="0"/>
              <a:t>row.names</a:t>
            </a:r>
            <a:r>
              <a:rPr lang="en-US" sz="1800" dirty="0"/>
              <a:t>(as(radiation, "</a:t>
            </a:r>
            <a:r>
              <a:rPr lang="en-US" sz="1800" dirty="0"/>
              <a:t>data.frame</a:t>
            </a:r>
            <a:r>
              <a:rPr lang="en-US" sz="1800" dirty="0"/>
              <a:t>"))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</a:t>
            </a:r>
            <a:r>
              <a:rPr lang="en-US" sz="1800" dirty="0"/>
              <a:t>Neighbourhood</a:t>
            </a:r>
            <a:r>
              <a:rPr lang="en-US" sz="1800" dirty="0"/>
              <a:t> contiguity by distance</a:t>
            </a:r>
          </a:p>
          <a:p>
            <a:pPr marL="457200" lvl="1" indent="0">
              <a:buNone/>
            </a:pPr>
            <a:r>
              <a:rPr lang="en-US" sz="1800" dirty="0"/>
              <a:t>radiation_nei</a:t>
            </a:r>
            <a:r>
              <a:rPr lang="en-US" sz="1800" dirty="0"/>
              <a:t>&lt;-</a:t>
            </a:r>
            <a:r>
              <a:rPr lang="en-US" sz="1800" dirty="0"/>
              <a:t>dnearneigh</a:t>
            </a:r>
            <a:r>
              <a:rPr lang="en-US" sz="1800" dirty="0"/>
              <a:t>(</a:t>
            </a:r>
            <a:r>
              <a:rPr lang="en-US" sz="1800" dirty="0"/>
              <a:t>coords</a:t>
            </a:r>
            <a:r>
              <a:rPr lang="en-US" sz="1800" dirty="0"/>
              <a:t>, d1=0, d2=20, </a:t>
            </a:r>
            <a:r>
              <a:rPr lang="en-US" sz="1800" dirty="0"/>
              <a:t>row.names</a:t>
            </a:r>
            <a:r>
              <a:rPr lang="en-US" sz="1800" dirty="0"/>
              <a:t>=IDs)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#Spatial weights for </a:t>
            </a:r>
            <a:r>
              <a:rPr lang="en-US" sz="1800" dirty="0"/>
              <a:t>neighbours</a:t>
            </a:r>
            <a:r>
              <a:rPr lang="en-US" sz="1800" dirty="0"/>
              <a:t> lists</a:t>
            </a:r>
          </a:p>
          <a:p>
            <a:pPr marL="457200" lvl="1" indent="0">
              <a:buNone/>
            </a:pPr>
            <a:r>
              <a:rPr lang="en-US" sz="1800" dirty="0"/>
              <a:t>radiation_nbq_wb</a:t>
            </a:r>
            <a:r>
              <a:rPr lang="en-US" sz="1800" dirty="0"/>
              <a:t>&lt;-nb2listw(</a:t>
            </a:r>
            <a:r>
              <a:rPr lang="en-US" sz="1800" dirty="0"/>
              <a:t>radiation_nei</a:t>
            </a:r>
            <a:r>
              <a:rPr lang="en-US" sz="1800" dirty="0"/>
              <a:t>, style="W")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#Moran's I test for spatial autocorrelation</a:t>
            </a:r>
          </a:p>
          <a:p>
            <a:pPr marL="457200" lvl="1" indent="0">
              <a:buNone/>
            </a:pPr>
            <a:r>
              <a:rPr lang="en-US" sz="1800" dirty="0"/>
              <a:t>moran.test</a:t>
            </a:r>
            <a:r>
              <a:rPr lang="en-US" sz="1800" dirty="0"/>
              <a:t>(radiation$field_5, </a:t>
            </a:r>
            <a:r>
              <a:rPr lang="en-US" sz="1800" dirty="0"/>
              <a:t>listw</a:t>
            </a:r>
            <a:r>
              <a:rPr lang="en-US" sz="1800" dirty="0"/>
              <a:t>=</a:t>
            </a:r>
            <a:r>
              <a:rPr lang="en-US" sz="1800" dirty="0" smtClean="0"/>
              <a:t>radiation_nbq_wb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Radiation spatial autocorrelation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1</a:t>
            </a:r>
            <a:r>
              <a:rPr lang="en-US" dirty="0"/>
              <a:t>: Moran’s I serial implementation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Moran's I test for spatial autocorrelation</a:t>
            </a:r>
          </a:p>
          <a:p>
            <a:pPr marL="457200" lvl="1" indent="0">
              <a:buNone/>
            </a:pPr>
            <a:r>
              <a:rPr lang="en-US" dirty="0"/>
              <a:t>moran.test</a:t>
            </a:r>
            <a:r>
              <a:rPr lang="en-US" dirty="0"/>
              <a:t>(radiation$field_5, </a:t>
            </a:r>
            <a:r>
              <a:rPr lang="en-US" dirty="0"/>
              <a:t>listw</a:t>
            </a:r>
            <a:r>
              <a:rPr lang="en-US" dirty="0"/>
              <a:t>=</a:t>
            </a:r>
            <a:r>
              <a:rPr lang="en-US" dirty="0"/>
              <a:t>radiation_nbq_wb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16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7" name="Picture 6" descr="moran_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7" y="2927353"/>
            <a:ext cx="7878823" cy="14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Radiation spatial autocorrelation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2: Moran’s I parallel implementation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gamma &lt;- radiation$field_5</a:t>
            </a:r>
          </a:p>
          <a:p>
            <a:pPr marL="457200" lvl="1" indent="0">
              <a:buNone/>
            </a:pPr>
            <a:r>
              <a:rPr lang="en-US" sz="1800" dirty="0"/>
              <a:t>listw</a:t>
            </a:r>
            <a:r>
              <a:rPr lang="en-US" sz="1800" dirty="0"/>
              <a:t> &lt;- </a:t>
            </a:r>
            <a:r>
              <a:rPr lang="en-US" sz="1800" dirty="0"/>
              <a:t>radiation_nbq_wb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fi-FI" sz="1800" dirty="0"/>
              <a:t>nsim</a:t>
            </a:r>
            <a:r>
              <a:rPr lang="fi-FI" sz="1800" dirty="0"/>
              <a:t> &lt;- 999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foreach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require(</a:t>
            </a:r>
            <a:r>
              <a:rPr lang="en-US" sz="1800" dirty="0"/>
              <a:t>doSNOW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n &lt;- length(</a:t>
            </a:r>
            <a:r>
              <a:rPr lang="en-US" sz="1800" dirty="0"/>
              <a:t>listw$neighbours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S0 &lt;- </a:t>
            </a:r>
            <a:r>
              <a:rPr lang="en-US" sz="1800" dirty="0"/>
              <a:t>Szero</a:t>
            </a:r>
            <a:r>
              <a:rPr lang="en-US" sz="1800" dirty="0"/>
              <a:t>(</a:t>
            </a:r>
            <a:r>
              <a:rPr lang="en-US" sz="1800" dirty="0"/>
              <a:t>listw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cluster = </a:t>
            </a:r>
            <a:r>
              <a:rPr lang="en-US" sz="1800" dirty="0"/>
              <a:t>makeCluster</a:t>
            </a:r>
            <a:r>
              <a:rPr lang="en-US" sz="1800" dirty="0"/>
              <a:t>(10, type = "SOCK")</a:t>
            </a:r>
          </a:p>
          <a:p>
            <a:pPr marL="457200" lvl="1" indent="0">
              <a:buNone/>
            </a:pPr>
            <a:r>
              <a:rPr lang="en-US" sz="1800" dirty="0"/>
              <a:t>registerDoSNOW</a:t>
            </a:r>
            <a:r>
              <a:rPr lang="en-US" sz="1800" dirty="0"/>
              <a:t>(cluster)</a:t>
            </a:r>
          </a:p>
          <a:p>
            <a:pPr marL="457200" lvl="1" indent="0">
              <a:buNone/>
            </a:pPr>
            <a:r>
              <a:rPr lang="en-US" sz="1800" dirty="0"/>
              <a:t>clusterExport</a:t>
            </a:r>
            <a:r>
              <a:rPr lang="en-US" sz="1800" dirty="0"/>
              <a:t>(cluster, c("gamma", "listw","n","S0"))</a:t>
            </a:r>
          </a:p>
          <a:p>
            <a:pPr marL="457200" lvl="1" indent="0">
              <a:buNone/>
            </a:pPr>
            <a:r>
              <a:rPr lang="en-US" sz="1800" dirty="0" smtClean="0"/>
              <a:t>results </a:t>
            </a:r>
            <a:r>
              <a:rPr lang="en-US" sz="1800" dirty="0"/>
              <a:t>= </a:t>
            </a:r>
            <a:r>
              <a:rPr lang="en-US" sz="1800" dirty="0"/>
              <a:t>foreach</a:t>
            </a:r>
            <a:r>
              <a:rPr lang="en-US" sz="1800" dirty="0"/>
              <a:t>(n = 1:nsim, .combine = c) %</a:t>
            </a:r>
            <a:r>
              <a:rPr lang="en-US" sz="1800" dirty="0"/>
              <a:t>dopar</a:t>
            </a:r>
            <a:r>
              <a:rPr lang="en-US" sz="1800" dirty="0"/>
              <a:t>% {</a:t>
            </a:r>
          </a:p>
          <a:p>
            <a:pPr marL="457200" lvl="1" indent="0">
              <a:buNone/>
            </a:pPr>
            <a:r>
              <a:rPr lang="en-US" sz="1800" dirty="0"/>
              <a:t> library(</a:t>
            </a:r>
            <a:r>
              <a:rPr lang="en-US" sz="1800" dirty="0"/>
              <a:t>spdep</a:t>
            </a:r>
            <a:r>
              <a:rPr lang="en-US" sz="1800" dirty="0"/>
              <a:t>); </a:t>
            </a:r>
            <a:r>
              <a:rPr lang="en-US" sz="1800" dirty="0"/>
              <a:t>moran</a:t>
            </a:r>
            <a:r>
              <a:rPr lang="en-US" sz="1800" dirty="0"/>
              <a:t>(sample(gamma), </a:t>
            </a:r>
            <a:r>
              <a:rPr lang="en-US" sz="1800" dirty="0"/>
              <a:t>listw</a:t>
            </a:r>
            <a:r>
              <a:rPr lang="en-US" sz="1800" dirty="0"/>
              <a:t>, n, S0,zero.policy=NULL)$I</a:t>
            </a:r>
          </a:p>
          <a:p>
            <a:pPr marL="457200" lvl="1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Radiation spatial autocorrelation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Step 2: Parallel Moran’s I calculation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paMoran</a:t>
            </a:r>
            <a:r>
              <a:rPr lang="en-US" sz="1800" dirty="0"/>
              <a:t> &lt;- function(res, x, </a:t>
            </a:r>
            <a:r>
              <a:rPr lang="en-US" sz="1800" dirty="0"/>
              <a:t>listw</a:t>
            </a:r>
            <a:r>
              <a:rPr lang="en-US" sz="1800" dirty="0"/>
              <a:t>, </a:t>
            </a:r>
            <a:r>
              <a:rPr lang="en-US" sz="1800" dirty="0"/>
              <a:t>nsim,zero.policy</a:t>
            </a:r>
            <a:r>
              <a:rPr lang="en-US" sz="1800" dirty="0"/>
              <a:t>=</a:t>
            </a:r>
            <a:r>
              <a:rPr lang="en-US" sz="1800" dirty="0"/>
              <a:t>NULL,alternative</a:t>
            </a:r>
            <a:r>
              <a:rPr lang="en-US" sz="1800" dirty="0"/>
              <a:t>="greater") {</a:t>
            </a:r>
          </a:p>
          <a:p>
            <a:pPr marL="457200" lvl="1" indent="0">
              <a:buNone/>
            </a:pPr>
            <a:r>
              <a:rPr lang="en-US" sz="1800" dirty="0"/>
              <a:t>  n &lt;- length(</a:t>
            </a:r>
            <a:r>
              <a:rPr lang="en-US" sz="1800" dirty="0"/>
              <a:t>listw$neighbours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  S0 &lt;- </a:t>
            </a:r>
            <a:r>
              <a:rPr lang="en-US" sz="1800" dirty="0"/>
              <a:t>Szero</a:t>
            </a:r>
            <a:r>
              <a:rPr lang="en-US" sz="1800" dirty="0"/>
              <a:t>(</a:t>
            </a:r>
            <a:r>
              <a:rPr lang="en-US" sz="1800" dirty="0"/>
              <a:t>listw</a:t>
            </a:r>
            <a:r>
              <a:rPr lang="en-US" sz="1800" dirty="0" smtClean="0"/>
              <a:t>)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res[nsim+1] &lt;- </a:t>
            </a:r>
            <a:r>
              <a:rPr lang="en-US" sz="1800" dirty="0"/>
              <a:t>moran</a:t>
            </a:r>
            <a:r>
              <a:rPr lang="en-US" sz="1800" dirty="0"/>
              <a:t>(x, </a:t>
            </a:r>
            <a:r>
              <a:rPr lang="en-US" sz="1800" dirty="0"/>
              <a:t>listw</a:t>
            </a:r>
            <a:r>
              <a:rPr lang="en-US" sz="1800" dirty="0"/>
              <a:t>, n, S0, </a:t>
            </a:r>
            <a:r>
              <a:rPr lang="en-US" sz="1800" dirty="0"/>
              <a:t>zero.policy</a:t>
            </a:r>
            <a:r>
              <a:rPr lang="en-US" sz="1800" dirty="0"/>
              <a:t>)$I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/>
              <a:t>rankres</a:t>
            </a:r>
            <a:r>
              <a:rPr lang="en-US" sz="1800" dirty="0"/>
              <a:t> &lt;- rank(res)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/>
              <a:t>xrank</a:t>
            </a:r>
            <a:r>
              <a:rPr lang="en-US" sz="1800" dirty="0"/>
              <a:t> &lt;- </a:t>
            </a:r>
            <a:r>
              <a:rPr lang="en-US" sz="1800" dirty="0"/>
              <a:t>rankres</a:t>
            </a:r>
            <a:r>
              <a:rPr lang="en-US" sz="1800" dirty="0"/>
              <a:t>[length(res)]</a:t>
            </a:r>
          </a:p>
          <a:p>
            <a:pPr marL="457200" lvl="1" indent="0">
              <a:buNone/>
            </a:pPr>
            <a:r>
              <a:rPr lang="en-US" sz="1800" dirty="0"/>
              <a:t>	diff &lt;- </a:t>
            </a:r>
            <a:r>
              <a:rPr lang="en-US" sz="1800" dirty="0"/>
              <a:t>nsim</a:t>
            </a:r>
            <a:r>
              <a:rPr lang="en-US" sz="1800" dirty="0"/>
              <a:t> - </a:t>
            </a:r>
            <a:r>
              <a:rPr lang="en-US" sz="1800" dirty="0"/>
              <a:t>xrank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diff &lt;- </a:t>
            </a:r>
            <a:r>
              <a:rPr lang="en-US" sz="1800" dirty="0"/>
              <a:t>ifelse</a:t>
            </a:r>
            <a:r>
              <a:rPr lang="en-US" sz="1800" dirty="0"/>
              <a:t>(diff &gt; 0, diff, 0)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if (alternative == "less") </a:t>
            </a:r>
          </a:p>
          <a:p>
            <a:pPr marL="457200" lvl="1" indent="0">
              <a:buNone/>
            </a:pPr>
            <a:r>
              <a:rPr lang="en-US" sz="1800" dirty="0"/>
              <a:t>        	</a:t>
            </a:r>
            <a:r>
              <a:rPr lang="en-US" sz="1800" dirty="0"/>
              <a:t>pval</a:t>
            </a:r>
            <a:r>
              <a:rPr lang="en-US" sz="1800" dirty="0"/>
              <a:t> &lt;- </a:t>
            </a:r>
            <a:r>
              <a:rPr lang="en-US" sz="1800" dirty="0"/>
              <a:t>punif</a:t>
            </a:r>
            <a:r>
              <a:rPr lang="en-US" sz="1800" dirty="0"/>
              <a:t>((diff + 1)/(</a:t>
            </a:r>
            <a:r>
              <a:rPr lang="en-US" sz="1800" dirty="0"/>
              <a:t>nsim</a:t>
            </a:r>
            <a:r>
              <a:rPr lang="en-US" sz="1800" dirty="0"/>
              <a:t> + 1), </a:t>
            </a:r>
            <a:r>
              <a:rPr lang="en-US" sz="1800" dirty="0"/>
              <a:t>lower.tail</a:t>
            </a:r>
            <a:r>
              <a:rPr lang="en-US" sz="1800" dirty="0"/>
              <a:t>=FALSE)</a:t>
            </a:r>
          </a:p>
          <a:p>
            <a:pPr marL="457200" lvl="1" indent="0">
              <a:buNone/>
            </a:pPr>
            <a:r>
              <a:rPr lang="en-US" sz="1800" dirty="0"/>
              <a:t>    	else if (alternative == "greater") </a:t>
            </a:r>
          </a:p>
          <a:p>
            <a:pPr marL="457200" lvl="1" indent="0">
              <a:buNone/>
            </a:pPr>
            <a:r>
              <a:rPr lang="en-US" sz="1800" dirty="0"/>
              <a:t>        	</a:t>
            </a:r>
            <a:r>
              <a:rPr lang="en-US" sz="1800" dirty="0"/>
              <a:t>pval</a:t>
            </a:r>
            <a:r>
              <a:rPr lang="en-US" sz="1800" dirty="0"/>
              <a:t> &lt;- </a:t>
            </a:r>
            <a:r>
              <a:rPr lang="en-US" sz="1800" dirty="0"/>
              <a:t>punif</a:t>
            </a:r>
            <a:r>
              <a:rPr lang="en-US" sz="1800" dirty="0"/>
              <a:t>((diff + 1)/(</a:t>
            </a:r>
            <a:r>
              <a:rPr lang="en-US" sz="1800" dirty="0"/>
              <a:t>nsim</a:t>
            </a:r>
            <a:r>
              <a:rPr lang="en-US" sz="1800" dirty="0"/>
              <a:t> + 1))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</a:p>
          <a:p>
            <a:pPr marL="457200" lvl="1" indent="0">
              <a:buNone/>
            </a:pPr>
            <a:r>
              <a:rPr lang="en-US" sz="1800" dirty="0"/>
              <a:t>	statistic &lt;- res[nsim+1]</a:t>
            </a:r>
          </a:p>
          <a:p>
            <a:pPr marL="457200" lvl="1" indent="0">
              <a:buNone/>
            </a:pPr>
            <a:r>
              <a:rPr lang="en-US" sz="1800" dirty="0"/>
              <a:t>	names(statistic) &lt;- "statistic"</a:t>
            </a:r>
          </a:p>
          <a:p>
            <a:pPr marL="457200" lvl="1" indent="0">
              <a:buNone/>
            </a:pPr>
            <a:r>
              <a:rPr lang="en-US" sz="1800" dirty="0"/>
              <a:t>	parameter &lt;- </a:t>
            </a:r>
            <a:r>
              <a:rPr lang="en-US" sz="1800" dirty="0"/>
              <a:t>xrank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names(parameter) &lt;- "observed rank"</a:t>
            </a:r>
          </a:p>
          <a:p>
            <a:pPr marL="457200" lvl="1" indent="0">
              <a:buNone/>
            </a:pPr>
            <a:r>
              <a:rPr lang="en-US" sz="1800" dirty="0"/>
              <a:t>	method &lt;- "Parallel Monte-Carlo simulation of Moran's I"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/>
              <a:t>lres</a:t>
            </a:r>
            <a:r>
              <a:rPr lang="en-US" sz="1800" dirty="0"/>
              <a:t> &lt;- list(statistic=statistic, parameter=parameter,</a:t>
            </a:r>
          </a:p>
          <a:p>
            <a:pPr marL="457200" lvl="1" indent="0">
              <a:buNone/>
            </a:pPr>
            <a:r>
              <a:rPr lang="en-US" sz="1800" dirty="0"/>
              <a:t>	    </a:t>
            </a:r>
            <a:r>
              <a:rPr lang="en-US" sz="1800" dirty="0"/>
              <a:t>p.value</a:t>
            </a:r>
            <a:r>
              <a:rPr lang="en-US" sz="1800" dirty="0"/>
              <a:t>=</a:t>
            </a:r>
            <a:r>
              <a:rPr lang="en-US" sz="1800" dirty="0"/>
              <a:t>pval</a:t>
            </a:r>
            <a:r>
              <a:rPr lang="en-US" sz="1800" dirty="0"/>
              <a:t>, alternative=alternative, method=</a:t>
            </a:r>
            <a:r>
              <a:rPr lang="en-US" sz="1800" dirty="0"/>
              <a:t>method,res</a:t>
            </a:r>
            <a:r>
              <a:rPr lang="en-US" sz="1800" dirty="0"/>
              <a:t>=res)  </a:t>
            </a:r>
          </a:p>
          <a:p>
            <a:pPr marL="457200" lvl="1" indent="0">
              <a:buNone/>
            </a:pPr>
            <a:r>
              <a:rPr lang="en-US" sz="1800" dirty="0"/>
              <a:t>  	</a:t>
            </a:r>
            <a:r>
              <a:rPr lang="en-US" sz="1800" dirty="0"/>
              <a:t>lres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Radiation spatial autocorrelation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2: Parallel Moran’s I calculation</a:t>
            </a:r>
          </a:p>
          <a:p>
            <a:pPr marL="457200" lvl="1" indent="0">
              <a:buNone/>
            </a:pPr>
            <a:r>
              <a:rPr lang="en-US" dirty="0"/>
              <a:t>mtest</a:t>
            </a:r>
            <a:r>
              <a:rPr lang="en-US" dirty="0"/>
              <a:t> &lt;- </a:t>
            </a:r>
            <a:r>
              <a:rPr lang="en-US" dirty="0"/>
              <a:t>paMoran</a:t>
            </a:r>
            <a:r>
              <a:rPr lang="en-US" dirty="0"/>
              <a:t>(</a:t>
            </a:r>
            <a:r>
              <a:rPr lang="en-US" dirty="0"/>
              <a:t>results,gamma,listw,nsim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mtest$method</a:t>
            </a:r>
            <a:r>
              <a:rPr lang="en-US" dirty="0"/>
              <a:t>      =&gt; Parallel Monte-Carlo simulation of Moran's I</a:t>
            </a:r>
          </a:p>
          <a:p>
            <a:pPr marL="457200" lvl="1" indent="0">
              <a:buNone/>
            </a:pPr>
            <a:r>
              <a:rPr lang="en-US" dirty="0"/>
              <a:t>mtest$statistic</a:t>
            </a:r>
            <a:r>
              <a:rPr lang="en-US" dirty="0"/>
              <a:t>      =&gt; 0.43109</a:t>
            </a:r>
          </a:p>
          <a:p>
            <a:pPr marL="457200" lvl="1" indent="0">
              <a:buNone/>
            </a:pPr>
            <a:r>
              <a:rPr lang="en-US" dirty="0"/>
              <a:t>mtest$parameter</a:t>
            </a:r>
            <a:r>
              <a:rPr lang="en-US" dirty="0"/>
              <a:t>  =&gt; observed rank 1000</a:t>
            </a:r>
          </a:p>
          <a:p>
            <a:pPr marL="457200" lvl="1" indent="0">
              <a:buNone/>
            </a:pPr>
            <a:r>
              <a:rPr lang="en-US" dirty="0"/>
              <a:t>mtest$p.value</a:t>
            </a:r>
            <a:r>
              <a:rPr lang="en-US" dirty="0"/>
              <a:t>       =&gt;  0.001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19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Labs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Franklin Gothic Book" charset="0"/>
              </a:rPr>
              <a:t>Lab 1: </a:t>
            </a:r>
            <a:r>
              <a:rPr lang="en-US" dirty="0" smtClean="0"/>
              <a:t>Investigate </a:t>
            </a:r>
            <a:r>
              <a:rPr lang="en-US" dirty="0"/>
              <a:t>resource pressures between serial and parallel approaches.</a:t>
            </a:r>
          </a:p>
          <a:p>
            <a:pPr lvl="1"/>
            <a:endParaRPr lang="en-US" dirty="0">
              <a:latin typeface="Franklin Gothic Book" charset="0"/>
            </a:endParaRPr>
          </a:p>
          <a:p>
            <a:pPr lvl="1"/>
            <a:r>
              <a:rPr lang="en-US" dirty="0" smtClean="0">
                <a:latin typeface="Franklin Gothic Book" charset="0"/>
              </a:rPr>
              <a:t>Lab 2: Parallel spatial analysis -- Parallel spatial autocorrelation analysis (Moran’s I)</a:t>
            </a:r>
            <a:endParaRPr lang="en-US" dirty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1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7" name="Picture 6" descr="Rlogo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85" y="1123949"/>
            <a:ext cx="3024525" cy="229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1802" y="980560"/>
            <a:ext cx="10660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/>
              <a:t>+</a:t>
            </a:r>
            <a:endParaRPr lang="en-US" sz="13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0742" y="3991957"/>
            <a:ext cx="11494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/>
              <a:t>=</a:t>
            </a:r>
          </a:p>
        </p:txBody>
      </p:sp>
      <p:pic>
        <p:nvPicPr>
          <p:cNvPr id="12" name="Picture 8" descr="http://cybergis.illinois.edu/assets/img/projects/img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406" y="980560"/>
            <a:ext cx="3765583" cy="25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uper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95" y="3571686"/>
            <a:ext cx="3539088" cy="31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536"/>
            <a:ext cx="8229600" cy="6688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What </a:t>
            </a:r>
            <a:r>
              <a:rPr lang="en-US" b="1" dirty="0"/>
              <a:t>to do if the computation is too big for a single desktop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Break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big computation with multiple job submission</a:t>
            </a:r>
          </a:p>
          <a:p>
            <a:pPr lvl="1"/>
            <a:r>
              <a:rPr lang="en-US" dirty="0"/>
              <a:t>RHadoop</a:t>
            </a:r>
            <a:r>
              <a:rPr lang="en-US" dirty="0"/>
              <a:t> is a collection of R packages that enables users to process and analyze big data with </a:t>
            </a:r>
            <a:r>
              <a:rPr lang="en-US" dirty="0"/>
              <a:t>Hadoop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Rmr2 and  </a:t>
            </a:r>
            <a:r>
              <a:rPr lang="en-US" dirty="0"/>
              <a:t>Rhdfs</a:t>
            </a:r>
            <a:r>
              <a:rPr lang="en-US" dirty="0"/>
              <a:t> packages. </a:t>
            </a:r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/>
              <a:t>code using parallel packages</a:t>
            </a:r>
          </a:p>
          <a:p>
            <a:pPr lvl="1"/>
            <a:r>
              <a:rPr lang="en-US" dirty="0"/>
              <a:t>Run R with a couple of parallel packages.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Lab 1: 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Objective:</a:t>
            </a:r>
            <a:endParaRPr lang="en-US" dirty="0" smtClean="0"/>
          </a:p>
          <a:p>
            <a:pPr lvl="1"/>
            <a:r>
              <a:rPr lang="en-US" dirty="0" smtClean="0"/>
              <a:t>Learn how to run </a:t>
            </a:r>
            <a:r>
              <a:rPr lang="en-US" dirty="0" smtClean="0"/>
              <a:t>parallel R</a:t>
            </a:r>
          </a:p>
          <a:p>
            <a:r>
              <a:rPr lang="en-US" dirty="0" smtClean="0"/>
              <a:t>Successful outcome:</a:t>
            </a:r>
          </a:p>
          <a:p>
            <a:pPr lvl="1"/>
            <a:r>
              <a:rPr lang="en-US" dirty="0" smtClean="0"/>
              <a:t>Investigate </a:t>
            </a:r>
            <a:r>
              <a:rPr lang="en-US" dirty="0"/>
              <a:t>resource pressures between serial and parallel approaches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begin:</a:t>
            </a:r>
          </a:p>
          <a:p>
            <a:pPr lvl="1"/>
            <a:r>
              <a:rPr lang="en-US" dirty="0" smtClean="0">
                <a:latin typeface="Franklin Gothic Book" charset="0"/>
              </a:rPr>
              <a:t>Environmental variable setting</a:t>
            </a:r>
          </a:p>
          <a:p>
            <a:pPr lvl="2"/>
            <a:r>
              <a:rPr lang="en-US" dirty="0" smtClean="0">
                <a:latin typeface="Franklin Gothic Book" charset="0"/>
              </a:rPr>
              <a:t>vi ./</a:t>
            </a:r>
            <a:r>
              <a:rPr lang="en-US" dirty="0" smtClean="0">
                <a:latin typeface="Franklin Gothic Book" charset="0"/>
              </a:rPr>
              <a:t>bashrc</a:t>
            </a:r>
            <a:r>
              <a:rPr lang="en-US" dirty="0" smtClean="0">
                <a:latin typeface="Franklin Gothic Book" charset="0"/>
              </a:rPr>
              <a:t>  -- open </a:t>
            </a:r>
            <a:r>
              <a:rPr lang="en-US" dirty="0" smtClean="0">
                <a:latin typeface="Franklin Gothic Book" charset="0"/>
              </a:rPr>
              <a:t>bashrc</a:t>
            </a:r>
            <a:r>
              <a:rPr lang="en-US" dirty="0" smtClean="0">
                <a:latin typeface="Franklin Gothic Book" charset="0"/>
              </a:rPr>
              <a:t> file</a:t>
            </a:r>
          </a:p>
          <a:p>
            <a:pPr lvl="2"/>
            <a:r>
              <a:rPr lang="en-US" dirty="0">
                <a:latin typeface="Franklin Gothic Book" charset="0"/>
              </a:rPr>
              <a:t>m</a:t>
            </a:r>
            <a:r>
              <a:rPr lang="en-US" dirty="0" smtClean="0">
                <a:latin typeface="Franklin Gothic Book" charset="0"/>
              </a:rPr>
              <a:t>odule load R  -- put this line and exit the file after saving. </a:t>
            </a:r>
            <a:endParaRPr lang="en-US" dirty="0" smtClean="0">
              <a:latin typeface="Franklin Gothic Book" charset="0"/>
            </a:endParaRPr>
          </a:p>
          <a:p>
            <a:pPr lvl="1"/>
            <a:r>
              <a:rPr lang="en-US" dirty="0" smtClean="0">
                <a:latin typeface="Franklin Gothic Book" charset="0"/>
              </a:rPr>
              <a:t>Module load</a:t>
            </a:r>
          </a:p>
          <a:p>
            <a:pPr lvl="2"/>
            <a:r>
              <a:rPr lang="en-US" dirty="0">
                <a:latin typeface="Franklin Gothic Book" charset="0"/>
              </a:rPr>
              <a:t>module load </a:t>
            </a:r>
            <a:r>
              <a:rPr lang="en-US" dirty="0">
                <a:latin typeface="Franklin Gothic Book" charset="0"/>
              </a:rPr>
              <a:t>binutils</a:t>
            </a:r>
            <a:r>
              <a:rPr lang="en-US" dirty="0">
                <a:latin typeface="Franklin Gothic Book" charset="0"/>
              </a:rPr>
              <a:t>/2.25 </a:t>
            </a:r>
            <a:r>
              <a:rPr lang="en-US" dirty="0">
                <a:latin typeface="Franklin Gothic Book" charset="0"/>
              </a:rPr>
              <a:t>openblas</a:t>
            </a:r>
            <a:r>
              <a:rPr lang="en-US" dirty="0">
                <a:latin typeface="Franklin Gothic Book" charset="0"/>
              </a:rPr>
              <a:t>/0.2.14 R/3.2.1-openmpi </a:t>
            </a:r>
            <a:r>
              <a:rPr lang="en-US" dirty="0" smtClean="0">
                <a:latin typeface="Franklin Gothic Book" charset="0"/>
              </a:rPr>
              <a:t>geos</a:t>
            </a:r>
          </a:p>
          <a:p>
            <a:pPr lvl="1"/>
            <a:r>
              <a:rPr lang="en-US" dirty="0" smtClean="0">
                <a:latin typeface="Franklin Gothic Book" charset="0"/>
              </a:rPr>
              <a:t>Install parallel R packages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 the following steps:</a:t>
            </a:r>
          </a:p>
          <a:p>
            <a:r>
              <a:rPr lang="en-US" dirty="0" smtClean="0"/>
              <a:t>Step 1:  </a:t>
            </a:r>
            <a:r>
              <a:rPr lang="en-US" dirty="0"/>
              <a:t>Install packages for this course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 R</a:t>
            </a:r>
          </a:p>
          <a:p>
            <a:pPr lvl="1"/>
            <a:r>
              <a:rPr lang="en-US" dirty="0" smtClean="0"/>
              <a:t>$ R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packages for this course.</a:t>
            </a:r>
          </a:p>
          <a:p>
            <a:pPr lvl="2"/>
            <a:r>
              <a:rPr lang="en-US" sz="1800" dirty="0" smtClean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(“snow”)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</a:t>
            </a:r>
            <a:r>
              <a:rPr lang="en-US" sz="1800" dirty="0"/>
              <a:t>Rmpi</a:t>
            </a:r>
            <a:r>
              <a:rPr lang="en-US" sz="1800" dirty="0"/>
              <a:t>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</a:t>
            </a:r>
            <a:r>
              <a:rPr lang="en-US" sz="1800" dirty="0"/>
              <a:t>foreach</a:t>
            </a:r>
            <a:r>
              <a:rPr lang="en-US" sz="1800" dirty="0"/>
              <a:t>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</a:t>
            </a:r>
            <a:r>
              <a:rPr lang="en-US" sz="1800" dirty="0"/>
              <a:t>doSNOW</a:t>
            </a:r>
            <a:r>
              <a:rPr lang="en-US" sz="1800" dirty="0"/>
              <a:t>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(“parallel”)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(“boot”)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</a:t>
            </a:r>
            <a:r>
              <a:rPr lang="en-US" sz="1800" dirty="0"/>
              <a:t>maptools</a:t>
            </a:r>
            <a:r>
              <a:rPr lang="en-US" sz="1800" dirty="0"/>
              <a:t>”)</a:t>
            </a:r>
          </a:p>
          <a:p>
            <a:pPr lvl="2"/>
            <a:r>
              <a:rPr lang="en-US" sz="1800" dirty="0"/>
              <a:t>&gt; </a:t>
            </a:r>
            <a:r>
              <a:rPr lang="en-US" sz="1800" dirty="0"/>
              <a:t>install.packages</a:t>
            </a:r>
            <a:r>
              <a:rPr lang="en-US" sz="1800" dirty="0"/>
              <a:t>(“</a:t>
            </a:r>
            <a:r>
              <a:rPr lang="en-US" sz="1800" dirty="0"/>
              <a:t>spdep</a:t>
            </a:r>
            <a:r>
              <a:rPr lang="en-US" sz="1800" dirty="0"/>
              <a:t>”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You </a:t>
            </a:r>
            <a:r>
              <a:rPr lang="en-US" sz="1800" dirty="0"/>
              <a:t>select a CRAN mirror for installing packages (e.g., USA(IN))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/>
              <a:t>Or &gt; install.packages(c("snow", "Rmpi", "foreach", "doSNOW", "parallel", "boot", "maptools", "spdep”))</a:t>
            </a:r>
          </a:p>
          <a:p>
            <a:pPr lvl="2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6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2: Define a simple R function.</a:t>
            </a:r>
          </a:p>
          <a:p>
            <a:pPr marL="457200" lvl="1" indent="0">
              <a:buNone/>
            </a:pPr>
            <a:r>
              <a:rPr lang="en-US" sz="1800" dirty="0"/>
              <a:t>myProc</a:t>
            </a:r>
            <a:r>
              <a:rPr lang="en-US" sz="1800" dirty="0"/>
              <a:t> &lt;- function(size=10000000) {</a:t>
            </a:r>
          </a:p>
          <a:p>
            <a:pPr marL="457200" lvl="1" indent="0">
              <a:buNone/>
            </a:pPr>
            <a:r>
              <a:rPr lang="en-US" sz="1800" dirty="0"/>
              <a:t>  #Load a large vector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/>
              <a:t>vec</a:t>
            </a:r>
            <a:r>
              <a:rPr lang="en-US" sz="1800" dirty="0"/>
              <a:t> &lt;- </a:t>
            </a:r>
            <a:r>
              <a:rPr lang="en-US" sz="1800" dirty="0"/>
              <a:t>rnorm</a:t>
            </a:r>
            <a:r>
              <a:rPr lang="en-US" sz="1800" dirty="0"/>
              <a:t>(size)</a:t>
            </a:r>
          </a:p>
          <a:p>
            <a:pPr marL="457200" lvl="1" indent="0">
              <a:buNone/>
            </a:pPr>
            <a:r>
              <a:rPr lang="en-US" sz="1800" dirty="0"/>
              <a:t>   #Now sleep on it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/>
              <a:t>Sys.sleep</a:t>
            </a:r>
            <a:r>
              <a:rPr lang="en-US" sz="1800" dirty="0"/>
              <a:t>(2)</a:t>
            </a:r>
          </a:p>
          <a:p>
            <a:pPr marL="457200" lvl="1" indent="0">
              <a:buNone/>
            </a:pPr>
            <a:r>
              <a:rPr lang="en-US" sz="1800" dirty="0"/>
              <a:t>  #Now sum the </a:t>
            </a:r>
            <a:r>
              <a:rPr lang="en-US" sz="1800" dirty="0"/>
              <a:t>vec</a:t>
            </a:r>
            <a:r>
              <a:rPr lang="en-US" sz="1800" dirty="0"/>
              <a:t> values</a:t>
            </a:r>
          </a:p>
          <a:p>
            <a:pPr marL="457200" lvl="1" indent="0">
              <a:buNone/>
            </a:pPr>
            <a:r>
              <a:rPr lang="en-US" sz="1800" dirty="0"/>
              <a:t>  total  &lt;- 0</a:t>
            </a:r>
          </a:p>
          <a:p>
            <a:pPr marL="457200" lvl="1" indent="0">
              <a:buNone/>
            </a:pPr>
            <a:r>
              <a:rPr lang="en-US" sz="1800" dirty="0"/>
              <a:t>  for(v in </a:t>
            </a:r>
            <a:r>
              <a:rPr lang="en-US" sz="1800" dirty="0"/>
              <a:t>vec</a:t>
            </a:r>
            <a:r>
              <a:rPr lang="en-US" sz="1800" dirty="0"/>
              <a:t>) {</a:t>
            </a:r>
          </a:p>
          <a:p>
            <a:pPr marL="457200" lvl="1" indent="0">
              <a:buNone/>
            </a:pPr>
            <a:r>
              <a:rPr lang="en-US" sz="1800" dirty="0"/>
              <a:t>    total  &lt;- total + v</a:t>
            </a:r>
          </a:p>
          <a:p>
            <a:pPr marL="457200" lvl="1" indent="0">
              <a:buNone/>
            </a:pPr>
            <a:r>
              <a:rPr lang="en-US" sz="1800" dirty="0"/>
              <a:t>  }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3: </a:t>
            </a:r>
            <a:r>
              <a:rPr lang="en-US" dirty="0"/>
              <a:t>To run </a:t>
            </a:r>
            <a:r>
              <a:rPr lang="en-US" dirty="0"/>
              <a:t>myProc</a:t>
            </a:r>
            <a:r>
              <a:rPr lang="en-US" dirty="0"/>
              <a:t>() 10 times using </a:t>
            </a:r>
            <a:r>
              <a:rPr lang="en-US" dirty="0" smtClean="0"/>
              <a:t>apply.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ptm</a:t>
            </a:r>
            <a:r>
              <a:rPr lang="en-US" sz="1800" dirty="0"/>
              <a:t> &lt;- </a:t>
            </a:r>
            <a:r>
              <a:rPr lang="en-US" sz="1800" dirty="0"/>
              <a:t>proc.time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#</a:t>
            </a:r>
            <a:r>
              <a:rPr lang="en-US" sz="1800" dirty="0"/>
              <a:t>sapply</a:t>
            </a:r>
            <a:r>
              <a:rPr lang="en-US" sz="1800" dirty="0"/>
              <a:t> converts results into a vector or array of appropriate size</a:t>
            </a:r>
          </a:p>
          <a:p>
            <a:pPr marL="457200" lvl="1" indent="0">
              <a:buNone/>
            </a:pPr>
            <a:r>
              <a:rPr lang="en-US" sz="1800" dirty="0"/>
              <a:t>result &lt;- </a:t>
            </a:r>
            <a:r>
              <a:rPr lang="en-US" sz="1800" dirty="0"/>
              <a:t>sapply</a:t>
            </a:r>
            <a:r>
              <a:rPr lang="en-US" sz="1800" dirty="0"/>
              <a:t>(1:10, function(</a:t>
            </a:r>
            <a:r>
              <a:rPr lang="en-US" sz="1800" dirty="0"/>
              <a:t>i</a:t>
            </a:r>
            <a:r>
              <a:rPr lang="en-US" sz="1800" dirty="0"/>
              <a:t>) </a:t>
            </a:r>
            <a:r>
              <a:rPr lang="en-US" sz="1800" dirty="0"/>
              <a:t>myProc</a:t>
            </a:r>
            <a:r>
              <a:rPr lang="en-US" sz="1800" dirty="0"/>
              <a:t>())</a:t>
            </a:r>
          </a:p>
          <a:p>
            <a:pPr marL="457200" lvl="1" indent="0">
              <a:buNone/>
            </a:pPr>
            <a:r>
              <a:rPr lang="en-US" sz="1800" dirty="0"/>
              <a:t>proc.time</a:t>
            </a:r>
            <a:r>
              <a:rPr lang="en-US" sz="1800" dirty="0"/>
              <a:t>() – </a:t>
            </a:r>
            <a:r>
              <a:rPr lang="en-US" sz="1800" dirty="0"/>
              <a:t>ptm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=&gt;  user  system elapsed </a:t>
            </a:r>
          </a:p>
          <a:p>
            <a:pPr marL="457200" lvl="1" indent="0">
              <a:buNone/>
            </a:pPr>
            <a:r>
              <a:rPr lang="en-US" sz="1800" dirty="0"/>
              <a:t> 14.929   0.232  35.179 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/>
              <a:t>Running parallel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61586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 3: </a:t>
            </a:r>
            <a:r>
              <a:rPr lang="en-US" dirty="0"/>
              <a:t>To run </a:t>
            </a:r>
            <a:r>
              <a:rPr lang="en-US" dirty="0"/>
              <a:t>myProc</a:t>
            </a:r>
            <a:r>
              <a:rPr lang="en-US" dirty="0"/>
              <a:t>() 10 times </a:t>
            </a:r>
            <a:r>
              <a:rPr lang="en-US" dirty="0" smtClean="0"/>
              <a:t>using a parallel package.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require(parallel)</a:t>
            </a:r>
          </a:p>
          <a:p>
            <a:pPr marL="457200" lvl="1" indent="0">
              <a:buNone/>
            </a:pPr>
            <a:r>
              <a:rPr lang="en-US" sz="1800" dirty="0"/>
              <a:t>ptm</a:t>
            </a:r>
            <a:r>
              <a:rPr lang="en-US" sz="1800" dirty="0"/>
              <a:t> &lt;- </a:t>
            </a:r>
            <a:r>
              <a:rPr lang="en-US" sz="1800" dirty="0"/>
              <a:t>proc.time</a:t>
            </a:r>
            <a:r>
              <a:rPr lang="en-US" sz="1800" dirty="0"/>
              <a:t>()</a:t>
            </a:r>
          </a:p>
          <a:p>
            <a:pPr marL="457200" lvl="1" indent="0">
              <a:buNone/>
            </a:pPr>
            <a:r>
              <a:rPr lang="en-US" sz="1800" dirty="0"/>
              <a:t>result &lt;- </a:t>
            </a:r>
            <a:r>
              <a:rPr lang="en-US" sz="1800" dirty="0"/>
              <a:t>mclapply</a:t>
            </a:r>
            <a:r>
              <a:rPr lang="en-US" sz="1800" dirty="0"/>
              <a:t>(1:10, function(</a:t>
            </a:r>
            <a:r>
              <a:rPr lang="en-US" sz="1800" dirty="0"/>
              <a:t>i</a:t>
            </a:r>
            <a:r>
              <a:rPr lang="en-US" sz="1800" dirty="0"/>
              <a:t>) </a:t>
            </a:r>
            <a:r>
              <a:rPr lang="en-US" sz="1800" dirty="0"/>
              <a:t>myProc</a:t>
            </a:r>
            <a:r>
              <a:rPr lang="en-US" sz="1800" dirty="0"/>
              <a:t>(), </a:t>
            </a:r>
            <a:r>
              <a:rPr lang="en-US" sz="1800" dirty="0"/>
              <a:t>mc.cores</a:t>
            </a:r>
            <a:r>
              <a:rPr lang="en-US" sz="1800" dirty="0"/>
              <a:t>=10)</a:t>
            </a:r>
          </a:p>
          <a:p>
            <a:pPr marL="457200" lvl="1" indent="0">
              <a:buNone/>
            </a:pPr>
            <a:r>
              <a:rPr lang="en-US" sz="1800" dirty="0"/>
              <a:t>proc.time</a:t>
            </a:r>
            <a:r>
              <a:rPr lang="en-US" sz="1800" dirty="0"/>
              <a:t>() – </a:t>
            </a:r>
            <a:r>
              <a:rPr lang="en-US" sz="1800" dirty="0"/>
              <a:t>ptm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=&gt;  user  system elapsed </a:t>
            </a:r>
          </a:p>
          <a:p>
            <a:pPr marL="457200" lvl="1" indent="0">
              <a:buNone/>
            </a:pPr>
            <a:r>
              <a:rPr lang="en-US" sz="1800" dirty="0"/>
              <a:t>  0.012   0.025  4.616 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9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4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0"/>
    </mc:Choice>
    <mc:Fallback xmlns="">
      <p:transition xmlns:p14="http://schemas.microsoft.com/office/powerpoint/2010/main" spd="slow" advTm="423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8410</TotalTime>
  <Words>1576</Words>
  <Application>Microsoft Macintosh PowerPoint</Application>
  <PresentationFormat>On-screen Show (4:3)</PresentationFormat>
  <Paragraphs>312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Big data analysis with R</vt:lpstr>
      <vt:lpstr>Contents</vt:lpstr>
      <vt:lpstr>PowerPoint Presentation</vt:lpstr>
      <vt:lpstr>What to do if the computation is too big for a single desktop </vt:lpstr>
      <vt:lpstr>Lab 1: Running parallel R</vt:lpstr>
      <vt:lpstr>Running parallel R</vt:lpstr>
      <vt:lpstr>Running parallel R</vt:lpstr>
      <vt:lpstr>Running parallel R</vt:lpstr>
      <vt:lpstr>Running parallel R</vt:lpstr>
      <vt:lpstr>Running parallel R</vt:lpstr>
      <vt:lpstr>Running parallel R</vt:lpstr>
      <vt:lpstr>Running parallel R</vt:lpstr>
      <vt:lpstr>Lab 2: Parallel spatial analysis</vt:lpstr>
      <vt:lpstr>Lab 2: Radiation spatial autocorrelation</vt:lpstr>
      <vt:lpstr>Radiation spatial autocorrelation</vt:lpstr>
      <vt:lpstr>Radiation spatial autocorrelation</vt:lpstr>
      <vt:lpstr>Radiation spatial autocorrelation</vt:lpstr>
      <vt:lpstr>Radiation spatial autocorrelation</vt:lpstr>
      <vt:lpstr>Radiation spatial autocorrelation</vt:lpstr>
    </vt:vector>
  </TitlesOfParts>
  <Manager/>
  <Company>UIUC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Annual Progress Update and Strategic Planning</dc:title>
  <dc:subject/>
  <dc:creator>Shaowen</dc:creator>
  <cp:keywords/>
  <dc:description/>
  <cp:lastModifiedBy>Myeonghun Jeong</cp:lastModifiedBy>
  <cp:revision>1284</cp:revision>
  <cp:lastPrinted>2013-09-23T17:54:31Z</cp:lastPrinted>
  <dcterms:created xsi:type="dcterms:W3CDTF">2012-09-19T16:58:51Z</dcterms:created>
  <dcterms:modified xsi:type="dcterms:W3CDTF">2016-03-17T16:44:09Z</dcterms:modified>
  <cp:category/>
</cp:coreProperties>
</file>