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2"/>
  </p:notesMasterIdLst>
  <p:handoutMasterIdLst>
    <p:handoutMasterId r:id="rId23"/>
  </p:handoutMasterIdLst>
  <p:sldIdLst>
    <p:sldId id="582" r:id="rId2"/>
    <p:sldId id="668" r:id="rId3"/>
    <p:sldId id="669" r:id="rId4"/>
    <p:sldId id="611" r:id="rId5"/>
    <p:sldId id="678" r:id="rId6"/>
    <p:sldId id="683" r:id="rId7"/>
    <p:sldId id="676" r:id="rId8"/>
    <p:sldId id="618" r:id="rId9"/>
    <p:sldId id="687" r:id="rId10"/>
    <p:sldId id="705" r:id="rId11"/>
    <p:sldId id="685" r:id="rId12"/>
    <p:sldId id="686" r:id="rId13"/>
    <p:sldId id="693" r:id="rId14"/>
    <p:sldId id="697" r:id="rId15"/>
    <p:sldId id="695" r:id="rId16"/>
    <p:sldId id="700" r:id="rId17"/>
    <p:sldId id="699" r:id="rId18"/>
    <p:sldId id="701" r:id="rId19"/>
    <p:sldId id="703" r:id="rId20"/>
    <p:sldId id="70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Rush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84749" autoAdjust="0"/>
  </p:normalViewPr>
  <p:slideViewPr>
    <p:cSldViewPr snapToGrid="0" snapToObjects="1">
      <p:cViewPr varScale="1">
        <p:scale>
          <a:sx n="101" d="100"/>
          <a:sy n="101" d="100"/>
        </p:scale>
        <p:origin x="114" y="1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00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31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11:56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Over 2 million tweets (2 GB) collected for North American per day</a:t>
            </a:r>
          </a:p>
          <a:p>
            <a:pPr lvl="1"/>
            <a:r>
              <a:rPr lang="en-US" altLang="en-US" dirty="0" smtClean="0"/>
              <a:t>400 million for half a year</a:t>
            </a:r>
          </a:p>
          <a:p>
            <a:pPr lvl="1"/>
            <a:r>
              <a:rPr lang="en-US" altLang="en-US" dirty="0" smtClean="0"/>
              <a:t>That is just 1% of all the tweets!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New</a:t>
            </a:r>
            <a:r>
              <a:rPr lang="en-US" baseline="0" dirty="0" smtClean="0"/>
              <a:t> York taxi data, basically, Chris has to send several hard drives to the collect the data and it is only for one year already processed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Yahoo developed HDFS to compete with GFS (Google). Google developed </a:t>
            </a:r>
            <a:r>
              <a:rPr lang="en-US" dirty="0" err="1" smtClean="0"/>
              <a:t>MapReduce</a:t>
            </a:r>
            <a:r>
              <a:rPr lang="en-US" dirty="0" smtClean="0"/>
              <a:t> for their own system.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Yarn for resource management. Queue system. </a:t>
            </a:r>
          </a:p>
          <a:p>
            <a:r>
              <a:rPr lang="en-US" baseline="0" dirty="0" err="1" smtClean="0"/>
              <a:t>Hbase</a:t>
            </a:r>
            <a:r>
              <a:rPr lang="en-US" baseline="0" dirty="0" smtClean="0"/>
              <a:t> – big table, column based database. OS version. SQL-like. </a:t>
            </a:r>
          </a:p>
          <a:p>
            <a:r>
              <a:rPr lang="en-US" baseline="0" dirty="0" smtClean="0"/>
              <a:t>	Hive for </a:t>
            </a:r>
            <a:r>
              <a:rPr lang="en-US" baseline="0" dirty="0" err="1" smtClean="0"/>
              <a:t>Hbase</a:t>
            </a:r>
            <a:endParaRPr lang="en-US" baseline="0" dirty="0" smtClean="0"/>
          </a:p>
          <a:p>
            <a:r>
              <a:rPr lang="en-US" baseline="0" dirty="0" smtClean="0"/>
              <a:t>Pig for raw data like loaded CSVs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64889B-A0F8-42D9-BE3A-C59CE6FE44D1}" type="slidenum">
              <a:rPr lang="en-US" altLang="en-US" smtClean="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98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Quad-Tree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68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69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9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39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331B57-0BE5-4F82-AA58-76F53EFF3ADA}" type="datetime8">
              <a:rPr lang="en-US" smtClean="0"/>
              <a:pPr/>
              <a:t>4/5/2016 11:17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© 2007 Microsoft Corporation. All rights reserved</a:t>
            </a:r>
            <a:r>
              <a:rPr lang="en-US" smtClean="0">
                <a:solidFill>
                  <a:srgbClr val="000000"/>
                </a:solidFill>
              </a:rPr>
              <a:t>. Microsoft, Windows, </a:t>
            </a:r>
            <a:r>
              <a:rPr lang="en-US" dirty="0" smtClean="0">
                <a:solidFill>
                  <a:srgbClr val="000000"/>
                </a:solidFill>
              </a:rPr>
              <a:t>Windows Vista and other product names are or may be registered trademarks and/or trademarks in the U.S. and/or other countries.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information herein is for informational purposes only and represents the current view of Microsoft Corporation as of the date of this presentation.  Because Microsoft must respond to changing </a:t>
            </a:r>
            <a:r>
              <a:rPr lang="en-US" smtClean="0">
                <a:solidFill>
                  <a:srgbClr val="000000"/>
                </a:solidFill>
              </a:rPr>
              <a:t>market conditions, </a:t>
            </a:r>
            <a:r>
              <a:rPr lang="en-US" dirty="0" smtClean="0">
                <a:solidFill>
                  <a:srgbClr val="000000"/>
                </a:solidFill>
              </a:rPr>
              <a:t>it should not be interpreted to be a commitment on the part </a:t>
            </a:r>
            <a:r>
              <a:rPr lang="en-US" smtClean="0">
                <a:solidFill>
                  <a:srgbClr val="000000"/>
                </a:solidFill>
              </a:rPr>
              <a:t>of Microsoft, </a:t>
            </a:r>
            <a:r>
              <a:rPr lang="en-US" dirty="0" smtClean="0">
                <a:solidFill>
                  <a:srgbClr val="000000"/>
                </a:solidFill>
              </a:rPr>
              <a:t>and Microsoft cannot guarantee the accuracy of any information provided after the date of this presentation. 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MICROSOFT MAKES </a:t>
            </a:r>
            <a:r>
              <a:rPr lang="en-US" smtClean="0">
                <a:solidFill>
                  <a:srgbClr val="000000"/>
                </a:solidFill>
              </a:rPr>
              <a:t>NO WARRANTIES, EXPRESS, </a:t>
            </a:r>
            <a:r>
              <a:rPr lang="en-US" dirty="0" smtClean="0">
                <a:solidFill>
                  <a:srgbClr val="000000"/>
                </a:solidFill>
              </a:rPr>
              <a:t>IMPLIED </a:t>
            </a:r>
            <a:r>
              <a:rPr lang="en-US" smtClean="0">
                <a:solidFill>
                  <a:srgbClr val="000000"/>
                </a:solidFill>
              </a:rPr>
              <a:t>OR STATUTORY, </a:t>
            </a:r>
            <a:r>
              <a:rPr lang="en-US" dirty="0" smtClean="0">
                <a:solidFill>
                  <a:srgbClr val="000000"/>
                </a:solidFill>
              </a:rPr>
              <a:t>AS TO THE INFORMATION IN THIS PRESENTATION.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6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2640"/>
            <a:ext cx="2057400" cy="5323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2640"/>
            <a:ext cx="6019800" cy="5323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23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234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843280"/>
            <a:ext cx="3008313" cy="151892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43280"/>
            <a:ext cx="4995863" cy="5282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802639"/>
            <a:ext cx="5711824" cy="64706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625600"/>
            <a:ext cx="6054724" cy="40584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4/5/2016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defRPr>
            </a:lvl1pPr>
          </a:lstStyle>
          <a:p>
            <a:fld id="{F4370D13-CE47-B04B-A021-4C8432DFAE40}" type="datetimeFigureOut">
              <a:rPr lang="en-US" smtClean="0"/>
              <a:pPr/>
              <a:t>4/5/2016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3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atamaps.github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stock/topojs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intool.github.io/SparkTutoria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geospark.datasyslab.org/" TargetMode="External"/><Relationship Id="rId4" Type="http://schemas.openxmlformats.org/officeDocument/2006/relationships/hyperlink" Target="https://github.com/syoummer/SpatialSpar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9160"/>
            <a:ext cx="9143999" cy="83367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latin typeface="Tahoma" charset="0"/>
              </a:rPr>
              <a:t>Interactive Visualization of Large-scale Movement Data using Apache Spark</a:t>
            </a:r>
            <a:endParaRPr lang="en-US" sz="2800" b="1" i="1" dirty="0">
              <a:latin typeface="Tahoma"/>
              <a:cs typeface="Tahoma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33464" y="2933700"/>
            <a:ext cx="86868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Junjun </a:t>
            </a:r>
            <a:r>
              <a:rPr lang="en-US" dirty="0" smtClean="0"/>
              <a:t>Yin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latin typeface="Tahoma" charset="0"/>
              </a:rPr>
              <a:t>CyberGIS </a:t>
            </a:r>
            <a:r>
              <a:rPr lang="en-US" sz="1800" dirty="0" smtClean="0">
                <a:latin typeface="Tahoma" charset="0"/>
              </a:rPr>
              <a:t>Center for Advanced Digital and Spatial Studies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Department of Geography and Geographic Information Science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Tahoma" charset="0"/>
              </a:rPr>
              <a:t>National Center for Supercomputing Applications (NCSA)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University of Illinois at Urbana-Champaign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Tahoma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April </a:t>
            </a:r>
            <a:r>
              <a:rPr lang="en-US" sz="1800" i="1" dirty="0">
                <a:latin typeface="Tahoma"/>
                <a:cs typeface="Tahoma"/>
              </a:rPr>
              <a:t>5</a:t>
            </a:r>
            <a:r>
              <a:rPr lang="en-US" sz="1800" i="1" dirty="0" smtClean="0">
                <a:latin typeface="Tahoma"/>
                <a:cs typeface="Tahoma"/>
              </a:rPr>
              <a:t>, 2016</a:t>
            </a:r>
            <a:endParaRPr lang="en-US" sz="1800" i="1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48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Basic Spark syntax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r>
              <a:rPr lang="en-US" dirty="0" err="1" smtClean="0"/>
              <a:t>pyspark</a:t>
            </a:r>
            <a:r>
              <a:rPr lang="en-US" dirty="0" smtClean="0"/>
              <a:t> script.py</a:t>
            </a:r>
          </a:p>
          <a:p>
            <a:r>
              <a:rPr lang="en-US" dirty="0" smtClean="0"/>
              <a:t>spark-submit script.py</a:t>
            </a:r>
          </a:p>
          <a:p>
            <a:r>
              <a:rPr lang="en-US" dirty="0" smtClean="0"/>
              <a:t>spark-submit --</a:t>
            </a:r>
            <a:r>
              <a:rPr lang="en-US" dirty="0"/>
              <a:t>master yarn-cluster </a:t>
            </a:r>
            <a:r>
              <a:rPr lang="en-US" dirty="0" smtClean="0"/>
              <a:t>--</a:t>
            </a:r>
            <a:r>
              <a:rPr lang="en-US" dirty="0"/>
              <a:t>executor-memory 20G </a:t>
            </a:r>
            <a:r>
              <a:rPr lang="en-US" dirty="0" smtClean="0"/>
              <a:t>--</a:t>
            </a:r>
            <a:r>
              <a:rPr lang="en-US" dirty="0" err="1"/>
              <a:t>num</a:t>
            </a:r>
            <a:r>
              <a:rPr lang="en-US" dirty="0"/>
              <a:t>-executors 50 </a:t>
            </a:r>
            <a:r>
              <a:rPr lang="en-US" dirty="0" smtClean="0"/>
              <a:t>script.py</a:t>
            </a:r>
          </a:p>
          <a:p>
            <a:r>
              <a:rPr lang="en-US" dirty="0" smtClean="0"/>
              <a:t>Important notes about spark-submit with YARN</a:t>
            </a:r>
          </a:p>
          <a:p>
            <a:r>
              <a:rPr lang="en-US" dirty="0"/>
              <a:t>S</a:t>
            </a:r>
            <a:r>
              <a:rPr lang="en-US" dirty="0" smtClean="0"/>
              <a:t>et the parameters within the code</a:t>
            </a:r>
          </a:p>
          <a:p>
            <a:pPr marL="1314450" lvl="3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pyspark</a:t>
            </a:r>
            <a:endParaRPr lang="en-US" dirty="0" smtClean="0"/>
          </a:p>
          <a:p>
            <a:pPr marL="1314450" lvl="3" indent="0">
              <a:buNone/>
            </a:pPr>
            <a:r>
              <a:rPr lang="en-US" dirty="0" smtClean="0"/>
              <a:t>from </a:t>
            </a:r>
            <a:r>
              <a:rPr lang="en-US" dirty="0" err="1"/>
              <a:t>pyspark.context</a:t>
            </a:r>
            <a:r>
              <a:rPr lang="en-US" dirty="0"/>
              <a:t> import </a:t>
            </a:r>
            <a:r>
              <a:rPr lang="en-US" dirty="0" err="1" smtClean="0"/>
              <a:t>SparkContext</a:t>
            </a:r>
            <a:endParaRPr lang="en-US" dirty="0" smtClean="0"/>
          </a:p>
          <a:p>
            <a:pPr marL="1314450" lvl="3" indent="0">
              <a:buNone/>
            </a:pPr>
            <a:r>
              <a:rPr lang="en-US" dirty="0" smtClean="0"/>
              <a:t>from </a:t>
            </a:r>
            <a:r>
              <a:rPr lang="en-US" dirty="0" err="1"/>
              <a:t>pyspark</a:t>
            </a:r>
            <a:r>
              <a:rPr lang="en-US" dirty="0"/>
              <a:t> import </a:t>
            </a:r>
            <a:r>
              <a:rPr lang="en-US" dirty="0" err="1"/>
              <a:t>SparkConf</a:t>
            </a:r>
            <a:r>
              <a:rPr lang="en-US" dirty="0"/>
              <a:t>, </a:t>
            </a:r>
            <a:r>
              <a:rPr lang="en-US" dirty="0" err="1" smtClean="0"/>
              <a:t>SparkContext</a:t>
            </a:r>
            <a:endParaRPr lang="en-US" dirty="0" smtClean="0"/>
          </a:p>
          <a:p>
            <a:pPr marL="1314450" lvl="3" indent="0">
              <a:buNone/>
            </a:pPr>
            <a:r>
              <a:rPr lang="en-US" dirty="0" smtClean="0"/>
              <a:t>from </a:t>
            </a:r>
            <a:r>
              <a:rPr lang="en-US" dirty="0" err="1"/>
              <a:t>pyspark.storagelevel</a:t>
            </a:r>
            <a:r>
              <a:rPr lang="en-US" dirty="0"/>
              <a:t> import </a:t>
            </a:r>
            <a:r>
              <a:rPr lang="en-US" dirty="0" err="1" smtClean="0"/>
              <a:t>StorageLevel</a:t>
            </a:r>
            <a:endParaRPr lang="en-US" dirty="0" smtClean="0"/>
          </a:p>
          <a:p>
            <a:pPr marL="1314450" lvl="3" indent="0">
              <a:buNone/>
            </a:pPr>
            <a:r>
              <a:rPr lang="en-US" dirty="0"/>
              <a:t> </a:t>
            </a:r>
            <a:r>
              <a:rPr lang="en-US" dirty="0" err="1"/>
              <a:t>conf</a:t>
            </a:r>
            <a:r>
              <a:rPr lang="en-US" dirty="0"/>
              <a:t> = (</a:t>
            </a:r>
            <a:r>
              <a:rPr lang="en-US" dirty="0" err="1"/>
              <a:t>SparkConf</a:t>
            </a:r>
            <a:r>
              <a:rPr lang="en-US" dirty="0"/>
              <a:t>().</a:t>
            </a:r>
            <a:r>
              <a:rPr lang="en-US" dirty="0" err="1"/>
              <a:t>setMaster</a:t>
            </a:r>
            <a:r>
              <a:rPr lang="en-US" dirty="0"/>
              <a:t>("yarn-client").</a:t>
            </a:r>
            <a:r>
              <a:rPr lang="en-US" dirty="0" err="1"/>
              <a:t>setAppName</a:t>
            </a:r>
            <a:r>
              <a:rPr lang="en-US" dirty="0"/>
              <a:t>("</a:t>
            </a:r>
            <a:r>
              <a:rPr lang="en-US" dirty="0" err="1"/>
              <a:t>flow_generator</a:t>
            </a:r>
            <a:r>
              <a:rPr lang="en-US" dirty="0"/>
              <a:t>").set("</a:t>
            </a:r>
            <a:r>
              <a:rPr lang="en-US" dirty="0" err="1"/>
              <a:t>spark.executor.memory</a:t>
            </a:r>
            <a:r>
              <a:rPr lang="en-US" dirty="0"/>
              <a:t>", "4g").set("</a:t>
            </a:r>
            <a:r>
              <a:rPr lang="en-US" dirty="0" err="1"/>
              <a:t>spark.executor.instances</a:t>
            </a:r>
            <a:r>
              <a:rPr lang="en-US" dirty="0"/>
              <a:t>", 50))</a:t>
            </a:r>
          </a:p>
          <a:p>
            <a:pPr marL="1314450" lvl="3" indent="0">
              <a:buNone/>
            </a:pPr>
            <a:r>
              <a:rPr lang="en-US" dirty="0"/>
              <a:t> </a:t>
            </a:r>
            <a:r>
              <a:rPr lang="en-US" dirty="0" err="1" smtClean="0"/>
              <a:t>sc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SparkContext</a:t>
            </a:r>
            <a:r>
              <a:rPr lang="en-US" dirty="0"/>
              <a:t>(</a:t>
            </a:r>
            <a:r>
              <a:rPr lang="en-US" dirty="0" err="1"/>
              <a:t>conf</a:t>
            </a:r>
            <a:r>
              <a:rPr lang="en-US" dirty="0"/>
              <a:t> = </a:t>
            </a:r>
            <a:r>
              <a:rPr lang="en-US" dirty="0" err="1"/>
              <a:t>conf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Run the script using </a:t>
            </a:r>
            <a:r>
              <a:rPr lang="en-US" b="1" dirty="0" smtClean="0"/>
              <a:t>spark-submit script.py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10</a:t>
            </a:fld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345"/>
            <a:ext cx="8228013" cy="904227"/>
          </a:xfrm>
        </p:spPr>
        <p:txBody>
          <a:bodyPr/>
          <a:lstStyle/>
          <a:p>
            <a:pPr>
              <a:defRPr/>
            </a:pPr>
            <a:r>
              <a:rPr lang="en-US" altLang="en-US" sz="3200" b="1" dirty="0">
                <a:solidFill>
                  <a:srgbClr val="000000"/>
                </a:solidFill>
              </a:rPr>
              <a:t>Visualizing Twitter user movements 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4588" y="6297613"/>
            <a:ext cx="303212" cy="4016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87102-7D5C-43F6-8FAA-9E8369AE4D03}" type="slidenum">
              <a:rPr lang="en-US" altLang="en-US" sz="1200" smtClean="0">
                <a:solidFill>
                  <a:schemeClr val="tx1"/>
                </a:solidFill>
                <a:latin typeface="Century Gothic" panose="020B0502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460" name="Rectangle 8"/>
          <p:cNvSpPr>
            <a:spLocks noChangeArrowheads="1"/>
          </p:cNvSpPr>
          <p:nvPr/>
        </p:nvSpPr>
        <p:spPr bwMode="auto">
          <a:xfrm>
            <a:off x="5303838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5" descr="C:\Users\ygao29\AppData\Roaming\Tencent\Users\547365630\QQ\WinTemp\RichOle\V%UJK{ULCH~FQ(@C{5QZ9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6357">
            <a:off x="1268083" y="2786332"/>
            <a:ext cx="5905500" cy="3257550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C:\Users\ygao29\Desktop\aaaa\g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065">
            <a:off x="661212" y="2352656"/>
            <a:ext cx="7240011" cy="4124901"/>
          </a:xfrm>
          <a:prstGeom prst="rect">
            <a:avLst/>
          </a:prstGeom>
          <a:noFill/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796925"/>
            <a:ext cx="8229600" cy="615950"/>
          </a:xfrm>
          <a:prstGeom prst="rect">
            <a:avLst/>
          </a:prstGeom>
        </p:spPr>
        <p:txBody>
          <a:bodyPr anchor="b"/>
          <a:lstStyle>
            <a:lvl1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34CB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MS PGothic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algn="ctr" rtl="0" eaLnBrk="0" fontAlgn="base" hangingPunct="0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algn="ctr" rtl="0" fontAlgn="base">
              <a:lnSpc>
                <a:spcPts val="58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134CB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9464" name="Slide Number Placeholder 3"/>
          <p:cNvSpPr txBox="1">
            <a:spLocks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rIns="4572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B3000DC-9ECB-44F2-9449-AD54E310D8EB}" type="slidenum">
              <a:rPr lang="en-US" altLang="en-US" sz="1200" b="1">
                <a:solidFill>
                  <a:schemeClr val="tx1"/>
                </a:solidFill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b="1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rved Down Arrow 14"/>
          <p:cNvSpPr/>
          <p:nvPr/>
        </p:nvSpPr>
        <p:spPr>
          <a:xfrm rot="20646719">
            <a:off x="2454275" y="3049588"/>
            <a:ext cx="2016125" cy="706437"/>
          </a:xfrm>
          <a:prstGeom prst="curvedDownArrow">
            <a:avLst>
              <a:gd name="adj1" fmla="val 1574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mtClean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4044950"/>
            <a:ext cx="679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138" y="3509963"/>
            <a:ext cx="679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044950"/>
            <a:ext cx="67945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urved Down Arrow 18"/>
          <p:cNvSpPr/>
          <p:nvPr/>
        </p:nvSpPr>
        <p:spPr>
          <a:xfrm rot="1122130">
            <a:off x="4611688" y="3141663"/>
            <a:ext cx="1708150" cy="704850"/>
          </a:xfrm>
          <a:prstGeom prst="curvedDownArrow">
            <a:avLst>
              <a:gd name="adj1" fmla="val 15747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mtClean="0"/>
          </a:p>
        </p:txBody>
      </p:sp>
      <p:sp>
        <p:nvSpPr>
          <p:cNvPr id="20" name="Rounded Rectangular Callout 19"/>
          <p:cNvSpPr/>
          <p:nvPr/>
        </p:nvSpPr>
        <p:spPr>
          <a:xfrm>
            <a:off x="3516313" y="2000250"/>
            <a:ext cx="1408112" cy="508000"/>
          </a:xfrm>
          <a:prstGeom prst="wedgeRoundRectCallout">
            <a:avLst>
              <a:gd name="adj1" fmla="val -29387"/>
              <a:gd name="adj2" fmla="val 14059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Movement 1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7300913" y="3630613"/>
            <a:ext cx="1408112" cy="508000"/>
          </a:xfrm>
          <a:prstGeom prst="wedgeRoundRectCallout">
            <a:avLst>
              <a:gd name="adj1" fmla="val -29387"/>
              <a:gd name="adj2" fmla="val 14059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Mapping units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5516563" y="2230438"/>
            <a:ext cx="1408112" cy="508000"/>
          </a:xfrm>
          <a:prstGeom prst="wedgeRoundRectCallout">
            <a:avLst>
              <a:gd name="adj1" fmla="val -29387"/>
              <a:gd name="adj2" fmla="val 14059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Movement 2</a:t>
            </a:r>
          </a:p>
        </p:txBody>
      </p:sp>
    </p:spTree>
    <p:extLst>
      <p:ext uri="{BB962C8B-B14F-4D97-AF65-F5344CB8AC3E}">
        <p14:creationId xmlns:p14="http://schemas.microsoft.com/office/powerpoint/2010/main" val="287605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63" y="685800"/>
            <a:ext cx="8229600" cy="61595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defRPr/>
            </a:pPr>
            <a:r>
              <a:rPr lang="en-US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Illustrations of mapping movements in different units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764588" y="6297613"/>
            <a:ext cx="303212" cy="40163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9F8F5-1C5C-42FC-930D-2434EFE55000}" type="slidenum">
              <a:rPr lang="en-US" altLang="en-US" sz="1200" b="1" smtClean="0">
                <a:solidFill>
                  <a:schemeClr val="tx1"/>
                </a:solidFill>
                <a:latin typeface="Century Gothic" panose="020B0502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 b="1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676" name="TextBox 10"/>
          <p:cNvSpPr txBox="1">
            <a:spLocks noChangeArrowheads="1"/>
          </p:cNvSpPr>
          <p:nvPr/>
        </p:nvSpPr>
        <p:spPr bwMode="auto">
          <a:xfrm>
            <a:off x="838200" y="6361113"/>
            <a:ext cx="678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400">
                <a:solidFill>
                  <a:schemeClr val="tx1"/>
                </a:solidFill>
              </a:rPr>
              <a:t>(a) Polygon based mapping units (ward level) (b) Grid based mapping units (10 km)</a:t>
            </a:r>
          </a:p>
        </p:txBody>
      </p:sp>
      <p:pic>
        <p:nvPicPr>
          <p:cNvPr id="2867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15520" r="12218" b="9911"/>
          <a:stretch>
            <a:fillRect/>
          </a:stretch>
        </p:blipFill>
        <p:spPr bwMode="auto">
          <a:xfrm>
            <a:off x="1190625" y="1390650"/>
            <a:ext cx="645477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00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Determine point-in-polygon</a:t>
            </a:r>
            <a:br>
              <a:rPr lang="en-US" dirty="0" smtClean="0"/>
            </a:br>
            <a:r>
              <a:rPr lang="en-US" dirty="0" smtClean="0"/>
              <a:t>Spark with ESRI’s shapefile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167647"/>
            <a:ext cx="8382000" cy="4233153"/>
          </a:xfrm>
        </p:spPr>
        <p:txBody>
          <a:bodyPr>
            <a:normAutofit/>
          </a:bodyPr>
          <a:lstStyle/>
          <a:p>
            <a:r>
              <a:rPr lang="en-US" dirty="0" smtClean="0"/>
              <a:t>To map Twitter user’s movement to a corresponding mapping unit, e.g. county, zip code area, state, etc., we need to perform “point-in-polygon” operation</a:t>
            </a:r>
          </a:p>
          <a:p>
            <a:pPr lvl="1"/>
            <a:r>
              <a:rPr lang="en-US" sz="2000" dirty="0" smtClean="0"/>
              <a:t>Traditional spatial database provides such </a:t>
            </a:r>
            <a:r>
              <a:rPr lang="en-US" sz="2000" dirty="0" smtClean="0"/>
              <a:t>operation</a:t>
            </a:r>
            <a:endParaRPr lang="en-US" sz="2000" dirty="0" smtClean="0"/>
          </a:p>
          <a:p>
            <a:pPr lvl="1"/>
            <a:r>
              <a:rPr lang="en-US" sz="2000" dirty="0" smtClean="0"/>
              <a:t>For Spark, there is no spatial operation implemented nor does it recognize ESRI’s shapefile and </a:t>
            </a:r>
            <a:r>
              <a:rPr lang="en-US" sz="2000" dirty="0" err="1" smtClean="0"/>
              <a:t>GeoJSON</a:t>
            </a:r>
            <a:r>
              <a:rPr lang="en-US" sz="2000" dirty="0" smtClean="0"/>
              <a:t> format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The power of open source</a:t>
            </a:r>
          </a:p>
          <a:p>
            <a:pPr lvl="1"/>
            <a:r>
              <a:rPr lang="en-US" sz="2000" dirty="0" smtClean="0"/>
              <a:t>For Python,  there </a:t>
            </a:r>
            <a:r>
              <a:rPr lang="en-US" sz="2000" dirty="0"/>
              <a:t>is Shapefile.py (https://github.com/GeospatialPython/pyshp)</a:t>
            </a:r>
            <a:endParaRPr lang="en-US" sz="2000" dirty="0" smtClean="0"/>
          </a:p>
          <a:p>
            <a:pPr lvl="1"/>
            <a:r>
              <a:rPr lang="en-US" sz="2000" dirty="0" smtClean="0"/>
              <a:t>Even Spark is open sourced</a:t>
            </a:r>
            <a:endParaRPr lang="en-US" sz="2000" dirty="0"/>
          </a:p>
          <a:p>
            <a:pPr marL="34290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Let’s review how we did it with Hadoop and MapReduce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655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 anchor="ctr">
            <a:normAutofit/>
          </a:bodyPr>
          <a:lstStyle/>
          <a:p>
            <a:r>
              <a:rPr lang="en-US" dirty="0"/>
              <a:t>Determine </a:t>
            </a:r>
            <a:r>
              <a:rPr lang="en-US" dirty="0" smtClean="0"/>
              <a:t>point-in-polygon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82000" cy="4563894"/>
          </a:xfrm>
        </p:spPr>
        <p:txBody>
          <a:bodyPr>
            <a:normAutofit/>
          </a:bodyPr>
          <a:lstStyle/>
          <a:p>
            <a:r>
              <a:rPr lang="en-US" dirty="0" smtClean="0"/>
              <a:t>Review the script</a:t>
            </a:r>
          </a:p>
          <a:p>
            <a:pPr lvl="1"/>
            <a:r>
              <a:rPr lang="en-US" sz="2100" dirty="0"/>
              <a:t>H</a:t>
            </a:r>
            <a:r>
              <a:rPr lang="en-US" sz="2100" dirty="0" smtClean="0"/>
              <a:t>ow do we add files when submitting the job via YARN</a:t>
            </a:r>
          </a:p>
          <a:p>
            <a:pPr lvl="1"/>
            <a:r>
              <a:rPr lang="en-US" sz="2100" dirty="0" smtClean="0"/>
              <a:t>How do we specify the parameters</a:t>
            </a:r>
          </a:p>
          <a:p>
            <a:pPr lvl="1"/>
            <a:r>
              <a:rPr lang="en-US" sz="2100" dirty="0" smtClean="0"/>
              <a:t>How do we performs the searches to find the candidate polygon</a:t>
            </a:r>
          </a:p>
          <a:p>
            <a:pPr lvl="1"/>
            <a:r>
              <a:rPr lang="en-US" sz="2100" dirty="0" smtClean="0"/>
              <a:t>How do we specify the input and output</a:t>
            </a:r>
          </a:p>
          <a:p>
            <a:pPr lvl="1"/>
            <a:r>
              <a:rPr lang="en-US" sz="2100" dirty="0" smtClean="0"/>
              <a:t>How do we implement the filter() and map() functions</a:t>
            </a:r>
          </a:p>
          <a:p>
            <a:pPr lvl="1"/>
            <a:r>
              <a:rPr lang="en-US" sz="2100" dirty="0" smtClean="0"/>
              <a:t>…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What’s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next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  <a:p>
            <a:pPr lvl="1"/>
            <a:r>
              <a:rPr lang="en-US" sz="2100" dirty="0" smtClean="0"/>
              <a:t>Now we know each point belong to a certain polygon, and we know the timestamp for which is the origin and which is the destination</a:t>
            </a:r>
          </a:p>
          <a:p>
            <a:pPr lvl="1"/>
            <a:r>
              <a:rPr lang="en-US" sz="2100" dirty="0" smtClean="0"/>
              <a:t>The next is </a:t>
            </a:r>
            <a:r>
              <a:rPr lang="en-US" sz="2100" b="1" dirty="0" smtClean="0"/>
              <a:t>mapping movement flows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31057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>
            <a:normAutofit/>
          </a:bodyPr>
          <a:lstStyle/>
          <a:p>
            <a:r>
              <a:rPr lang="en-US" b="1" dirty="0" smtClean="0"/>
              <a:t>D3.js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264923"/>
            <a:ext cx="8382000" cy="3502497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JavaScript library for manipulating documents based on data. </a:t>
            </a:r>
            <a:endParaRPr lang="en-US" dirty="0" smtClean="0"/>
          </a:p>
          <a:p>
            <a:r>
              <a:rPr lang="en-US" dirty="0" smtClean="0"/>
              <a:t>D3 provides visualization of data using </a:t>
            </a:r>
            <a:r>
              <a:rPr lang="en-US" dirty="0"/>
              <a:t>HTML, SVG, and </a:t>
            </a:r>
            <a:r>
              <a:rPr lang="en-US" dirty="0" smtClean="0"/>
              <a:t>CSS.</a:t>
            </a:r>
          </a:p>
          <a:p>
            <a:r>
              <a:rPr lang="en-US" dirty="0" smtClean="0"/>
              <a:t>D3 combines </a:t>
            </a:r>
            <a:r>
              <a:rPr lang="en-US" dirty="0"/>
              <a:t>powerful visualization components and a data-driven approach to DOM manipulation.</a:t>
            </a:r>
          </a:p>
          <a:p>
            <a:r>
              <a:rPr lang="en-US" dirty="0" smtClean="0"/>
              <a:t>Everything you want to know about D3.js</a:t>
            </a:r>
            <a:r>
              <a:rPr lang="en-US" dirty="0"/>
              <a:t>, visit </a:t>
            </a:r>
            <a:r>
              <a:rPr lang="en-US" dirty="0">
                <a:hlinkClick r:id="rId3"/>
              </a:rPr>
              <a:t>http://d3js.org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Check out the demos on the website</a:t>
            </a:r>
          </a:p>
          <a:p>
            <a:r>
              <a:rPr lang="en-US" dirty="0" smtClean="0"/>
              <a:t>For </a:t>
            </a:r>
            <a:r>
              <a:rPr lang="en-US" dirty="0"/>
              <a:t>geographical visualization: </a:t>
            </a:r>
            <a:r>
              <a:rPr lang="en-US" dirty="0">
                <a:hlinkClick r:id="rId4"/>
              </a:rPr>
              <a:t>http://datamaps.github.io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180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>
            <a:normAutofit/>
          </a:bodyPr>
          <a:lstStyle/>
          <a:p>
            <a:r>
              <a:rPr lang="en-US" b="1" dirty="0" smtClean="0"/>
              <a:t>Demo: Map of USA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2801" t="-838" r="-1524" b="-2462"/>
          <a:stretch/>
        </p:blipFill>
        <p:spPr>
          <a:xfrm>
            <a:off x="603250" y="2001595"/>
            <a:ext cx="7937500" cy="432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>
            <a:normAutofit/>
          </a:bodyPr>
          <a:lstStyle/>
          <a:p>
            <a:r>
              <a:rPr lang="en-US" dirty="0"/>
              <a:t>Create your own map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2294107"/>
            <a:ext cx="8382000" cy="3502497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TopoJSON</a:t>
            </a:r>
            <a:endParaRPr lang="en-US" dirty="0"/>
          </a:p>
          <a:p>
            <a:r>
              <a:rPr lang="en-US" u="sng" dirty="0">
                <a:hlinkClick r:id="rId3"/>
              </a:rPr>
              <a:t>https://github.com/mbostock/topojson</a:t>
            </a:r>
            <a:endParaRPr lang="en-US" dirty="0"/>
          </a:p>
          <a:p>
            <a:r>
              <a:rPr lang="en-US" dirty="0"/>
              <a:t>Usage:</a:t>
            </a:r>
          </a:p>
          <a:p>
            <a:r>
              <a:rPr lang="en-US" i="1" dirty="0" err="1"/>
              <a:t>topojson</a:t>
            </a:r>
            <a:r>
              <a:rPr lang="en-US" i="1" dirty="0"/>
              <a:t> [options] -- [file …]</a:t>
            </a:r>
            <a:endParaRPr lang="en-US" dirty="0"/>
          </a:p>
          <a:p>
            <a:r>
              <a:rPr lang="en-US" dirty="0"/>
              <a:t>Input files can be one or more of:</a:t>
            </a:r>
          </a:p>
          <a:p>
            <a:r>
              <a:rPr lang="en-US" dirty="0"/>
              <a:t>.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GeoJSON</a:t>
            </a:r>
            <a:r>
              <a:rPr lang="en-US" dirty="0"/>
              <a:t> or </a:t>
            </a:r>
            <a:r>
              <a:rPr lang="en-US" dirty="0" err="1"/>
              <a:t>TopoJSON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shp</a:t>
            </a:r>
            <a:r>
              <a:rPr lang="en-US" dirty="0"/>
              <a:t> ESRI shapefile</a:t>
            </a:r>
          </a:p>
          <a:p>
            <a:r>
              <a:rPr lang="en-US" dirty="0"/>
              <a:t>.csv comma-separated values (CSV)</a:t>
            </a:r>
          </a:p>
          <a:p>
            <a:r>
              <a:rPr lang="en-US" dirty="0"/>
              <a:t>.</a:t>
            </a:r>
            <a:r>
              <a:rPr lang="en-US" dirty="0" err="1"/>
              <a:t>tsv</a:t>
            </a:r>
            <a:r>
              <a:rPr lang="en-US" dirty="0"/>
              <a:t> tab-separated values (TSV)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32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Generate Twitter user movement flows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82000" cy="4521200"/>
          </a:xfrm>
        </p:spPr>
        <p:txBody>
          <a:bodyPr>
            <a:normAutofit/>
          </a:bodyPr>
          <a:lstStyle/>
          <a:p>
            <a:r>
              <a:rPr lang="en-US" dirty="0" smtClean="0"/>
              <a:t>For this workshop, let’s consider the state-level Twitter user movements</a:t>
            </a:r>
          </a:p>
          <a:p>
            <a:r>
              <a:rPr lang="en-US" dirty="0" smtClean="0"/>
              <a:t>Suppose a user Twitter user tweeted at state A at time t1, and next moment, this user tweeted at state A at time t2, and next moment, at state B at time t3</a:t>
            </a:r>
          </a:p>
          <a:p>
            <a:r>
              <a:rPr lang="en-US" dirty="0" smtClean="0"/>
              <a:t>Therefore, the flow from A to B is one</a:t>
            </a:r>
          </a:p>
          <a:p>
            <a:r>
              <a:rPr lang="en-US" dirty="0" smtClean="0"/>
              <a:t>And imaging the collection of millions of Twitter users</a:t>
            </a:r>
          </a:p>
          <a:p>
            <a:pPr marL="3600450" lvl="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A, B, count1</a:t>
            </a:r>
          </a:p>
          <a:p>
            <a:pPr marL="3600450" lvl="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B, C, count2</a:t>
            </a:r>
          </a:p>
          <a:p>
            <a:pPr marL="3600450" lvl="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…</a:t>
            </a:r>
          </a:p>
          <a:p>
            <a:pPr marL="3600450" lvl="8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M, N, </a:t>
            </a:r>
            <a:r>
              <a:rPr lang="en-US" sz="2000" dirty="0" err="1" smtClean="0">
                <a:solidFill>
                  <a:schemeClr val="tx1"/>
                </a:solidFill>
              </a:rPr>
              <a:t>count</a:t>
            </a:r>
            <a:r>
              <a:rPr lang="en-US" dirty="0" err="1" smtClean="0">
                <a:solidFill>
                  <a:schemeClr val="tx1"/>
                </a:solidFill>
              </a:rPr>
              <a:t>n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71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Chord </a:t>
            </a:r>
            <a:r>
              <a:rPr lang="en-US" b="1" dirty="0" smtClean="0"/>
              <a:t>diagram of Twitter user movement flows among states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2" y="2001595"/>
            <a:ext cx="4841875" cy="46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Big </a:t>
            </a:r>
            <a:r>
              <a:rPr lang="en-US" dirty="0"/>
              <a:t>Movement </a:t>
            </a:r>
            <a:r>
              <a:rPr lang="en-US" dirty="0" smtClean="0"/>
              <a:t>Data</a:t>
            </a:r>
            <a:endParaRPr lang="en-US" dirty="0" smtClean="0"/>
          </a:p>
          <a:p>
            <a:r>
              <a:rPr lang="en-US" dirty="0" smtClean="0"/>
              <a:t>Distributed </a:t>
            </a:r>
            <a:r>
              <a:rPr lang="en-US" dirty="0" smtClean="0"/>
              <a:t>computing environment in ROGER</a:t>
            </a:r>
          </a:p>
          <a:p>
            <a:pPr lvl="1"/>
            <a:r>
              <a:rPr lang="en-US" sz="1800" b="1" dirty="0" smtClean="0"/>
              <a:t>Apache </a:t>
            </a:r>
            <a:r>
              <a:rPr lang="en-US" sz="1800" b="1" dirty="0" smtClean="0"/>
              <a:t>Spark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Big Data processing in Hadoop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Distributed File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System (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HDFS)</a:t>
            </a:r>
            <a:endParaRPr lang="en-US" sz="1800" b="1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Interactive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data visualization with D3.js</a:t>
            </a:r>
          </a:p>
          <a:p>
            <a:pPr lvl="1"/>
            <a:r>
              <a:rPr lang="en-US" sz="1800" b="1" dirty="0" smtClean="0"/>
              <a:t>Spark for data processing (Python) and D3 for visualization (JavaScript</a:t>
            </a:r>
            <a:r>
              <a:rPr lang="en-US" sz="1800" b="1" dirty="0" smtClean="0"/>
              <a:t>)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382000" cy="116339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Useful links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905000"/>
            <a:ext cx="8382000" cy="4563894"/>
          </a:xfrm>
        </p:spPr>
        <p:txBody>
          <a:bodyPr>
            <a:normAutofit/>
          </a:bodyPr>
          <a:lstStyle/>
          <a:p>
            <a:r>
              <a:rPr lang="en-US" dirty="0" smtClean="0"/>
              <a:t>General usage</a:t>
            </a:r>
          </a:p>
          <a:p>
            <a:pPr lvl="1"/>
            <a:r>
              <a:rPr lang="en-US" sz="2100" dirty="0">
                <a:hlinkClick r:id="rId3"/>
              </a:rPr>
              <a:t>(Spark Tutorial) http</a:t>
            </a:r>
            <a:r>
              <a:rPr lang="en-US" sz="2100" dirty="0">
                <a:hlinkClick r:id="rId3"/>
              </a:rPr>
              <a:t>://lintool.github.io/SparkTutorial</a:t>
            </a:r>
            <a:r>
              <a:rPr lang="en-US" sz="2100" dirty="0">
                <a:hlinkClick r:id="rId3"/>
              </a:rPr>
              <a:t>/</a:t>
            </a:r>
            <a:endParaRPr lang="en-US" sz="21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Spatial Spark</a:t>
            </a:r>
          </a:p>
          <a:p>
            <a:pPr lvl="1"/>
            <a:r>
              <a:rPr lang="en-US" sz="2100" dirty="0" smtClean="0">
                <a:hlinkClick r:id="rId4"/>
              </a:rPr>
              <a:t>(</a:t>
            </a:r>
            <a:r>
              <a:rPr lang="en-US" sz="2100" dirty="0" err="1" smtClean="0">
                <a:hlinkClick r:id="rId4"/>
              </a:rPr>
              <a:t>SpatialSpark</a:t>
            </a:r>
            <a:r>
              <a:rPr lang="en-US" sz="2100" dirty="0" smtClean="0">
                <a:hlinkClick r:id="rId4"/>
              </a:rPr>
              <a:t>) https</a:t>
            </a:r>
            <a:r>
              <a:rPr lang="en-US" sz="2100" dirty="0">
                <a:hlinkClick r:id="rId4"/>
              </a:rPr>
              <a:t>://</a:t>
            </a:r>
            <a:r>
              <a:rPr lang="en-US" sz="2100" dirty="0" smtClean="0">
                <a:hlinkClick r:id="rId4"/>
              </a:rPr>
              <a:t>github.com/syoummer/SpatialSpark</a:t>
            </a:r>
            <a:endParaRPr lang="en-US" sz="2100" dirty="0" smtClean="0"/>
          </a:p>
          <a:p>
            <a:pPr lvl="1"/>
            <a:r>
              <a:rPr lang="en-US" sz="2100" dirty="0" smtClean="0">
                <a:hlinkClick r:id="rId5"/>
              </a:rPr>
              <a:t> (</a:t>
            </a:r>
            <a:r>
              <a:rPr lang="en-US" sz="2100" dirty="0" err="1" smtClean="0">
                <a:hlinkClick r:id="rId5"/>
              </a:rPr>
              <a:t>GeoSpark</a:t>
            </a:r>
            <a:r>
              <a:rPr lang="en-US" sz="2100" dirty="0" smtClean="0">
                <a:hlinkClick r:id="rId5"/>
              </a:rPr>
              <a:t>) http</a:t>
            </a:r>
            <a:r>
              <a:rPr lang="en-US" sz="2100" dirty="0">
                <a:hlinkClick r:id="rId5"/>
              </a:rPr>
              <a:t>://geospark.datasyslab.org</a:t>
            </a:r>
            <a:r>
              <a:rPr lang="en-US" sz="2100" dirty="0" smtClean="0">
                <a:hlinkClick r:id="rId5"/>
              </a:rPr>
              <a:t>/</a:t>
            </a:r>
            <a:r>
              <a:rPr lang="en-US" sz="2100" dirty="0" smtClean="0"/>
              <a:t>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3456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Outline – </a:t>
            </a:r>
            <a:r>
              <a:rPr lang="en-US" b="1" dirty="0" smtClean="0"/>
              <a:t>detailed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Spark</a:t>
            </a:r>
            <a:endParaRPr lang="en-US" dirty="0"/>
          </a:p>
          <a:p>
            <a:pPr lvl="1"/>
            <a:r>
              <a:rPr lang="en-US" dirty="0" smtClean="0"/>
              <a:t>What is Spark, why and when to use Spark</a:t>
            </a:r>
          </a:p>
          <a:p>
            <a:pPr lvl="1"/>
            <a:r>
              <a:rPr lang="en-US" dirty="0" smtClean="0"/>
              <a:t>Comparisons between Spark and Hadoop</a:t>
            </a:r>
          </a:p>
          <a:p>
            <a:pPr lvl="1"/>
            <a:r>
              <a:rPr lang="en-US" dirty="0" smtClean="0"/>
              <a:t>Spark </a:t>
            </a:r>
            <a:r>
              <a:rPr lang="en-US" dirty="0" smtClean="0"/>
              <a:t>basics</a:t>
            </a:r>
            <a:endParaRPr lang="en-US" dirty="0" smtClean="0"/>
          </a:p>
          <a:p>
            <a:r>
              <a:rPr lang="en-US" dirty="0" smtClean="0"/>
              <a:t>Visualization of density map of movement data</a:t>
            </a:r>
          </a:p>
          <a:p>
            <a:pPr lvl="1"/>
            <a:r>
              <a:rPr lang="en-US" dirty="0" smtClean="0"/>
              <a:t>Density map generation for New York taxi GPS datasets</a:t>
            </a:r>
          </a:p>
          <a:p>
            <a:pPr lvl="1"/>
            <a:r>
              <a:rPr lang="en-US" dirty="0" smtClean="0"/>
              <a:t>Implementation </a:t>
            </a:r>
            <a:r>
              <a:rPr lang="en-US" dirty="0" smtClean="0"/>
              <a:t>in Spark (</a:t>
            </a:r>
            <a:r>
              <a:rPr lang="en-US" dirty="0"/>
              <a:t> </a:t>
            </a:r>
            <a:r>
              <a:rPr lang="en-US" dirty="0" smtClean="0"/>
              <a:t>based on space-time query)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Visualization of movement flows from Twitter data</a:t>
            </a:r>
          </a:p>
          <a:p>
            <a:pPr lvl="1"/>
            <a:r>
              <a:rPr lang="en-US" dirty="0" smtClean="0"/>
              <a:t>Workflow design</a:t>
            </a:r>
          </a:p>
          <a:p>
            <a:pPr lvl="1"/>
            <a:r>
              <a:rPr lang="en-US" dirty="0" smtClean="0"/>
              <a:t>Data preparation</a:t>
            </a:r>
          </a:p>
          <a:p>
            <a:pPr lvl="1"/>
            <a:r>
              <a:rPr lang="en-US" dirty="0" smtClean="0"/>
              <a:t>Mapping movement flows in real geographical space (e.g. using polygons in shapefile)</a:t>
            </a:r>
          </a:p>
          <a:p>
            <a:pPr lvl="1"/>
            <a:r>
              <a:rPr lang="en-US" dirty="0" smtClean="0"/>
              <a:t>Summarizing the origin and destination networks</a:t>
            </a:r>
            <a:endParaRPr lang="en-US" dirty="0"/>
          </a:p>
          <a:p>
            <a:pPr lvl="1"/>
            <a:r>
              <a:rPr lang="en-US" dirty="0" smtClean="0"/>
              <a:t>Interactive visualization using D3.js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Big Movement Data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Let us recap on the different types of big movement data we have encountered in the previous lectures</a:t>
            </a:r>
          </a:p>
          <a:p>
            <a:pPr lvl="1"/>
            <a:r>
              <a:rPr lang="en-US" dirty="0" smtClean="0"/>
              <a:t>New York taxi records</a:t>
            </a:r>
          </a:p>
          <a:p>
            <a:pPr lvl="1"/>
            <a:r>
              <a:rPr lang="en-US" dirty="0" smtClean="0"/>
              <a:t>Location Based Social Media data (in particular, Twitter data)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Challenges</a:t>
            </a:r>
            <a:endParaRPr lang="en-US" dirty="0"/>
          </a:p>
          <a:p>
            <a:pPr lvl="1"/>
            <a:r>
              <a:rPr lang="en-US" dirty="0" smtClean="0"/>
              <a:t>e.g., large volume, messy, noisy</a:t>
            </a:r>
          </a:p>
          <a:p>
            <a:pPr lvl="1"/>
            <a:r>
              <a:rPr lang="en-US" dirty="0" smtClean="0"/>
              <a:t>Can traditional GIS (geographical information system) 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7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sz="3200" b="1" dirty="0" smtClean="0"/>
              <a:t>Visualization and knowledge discovery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5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0" y="1753925"/>
            <a:ext cx="4602505" cy="37691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4559" y="5890736"/>
            <a:ext cx="383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Community structure of the Great Britain based on the movement of Twitter users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39" y="1653701"/>
            <a:ext cx="2656339" cy="4143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6060" y="5843081"/>
            <a:ext cx="3832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X Liu, L Gong, Y Gong, Y Liu - Journal of Transport Geography, 2015</a:t>
            </a:r>
          </a:p>
        </p:txBody>
      </p:sp>
    </p:spTree>
    <p:extLst>
      <p:ext uri="{BB962C8B-B14F-4D97-AF65-F5344CB8AC3E}">
        <p14:creationId xmlns:p14="http://schemas.microsoft.com/office/powerpoint/2010/main" val="147359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MovePattern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Key-word specified (scenario-based) Twitter user movement patterns</a:t>
            </a:r>
          </a:p>
          <a:p>
            <a:r>
              <a:rPr lang="en-US" dirty="0" smtClean="0"/>
              <a:t>Adjustable (longer) </a:t>
            </a:r>
            <a:r>
              <a:rPr lang="en-US" dirty="0"/>
              <a:t>time range </a:t>
            </a:r>
            <a:r>
              <a:rPr lang="en-US" dirty="0" smtClean="0"/>
              <a:t>selection</a:t>
            </a:r>
          </a:p>
          <a:p>
            <a:r>
              <a:rPr lang="en-US" dirty="0" smtClean="0"/>
              <a:t>Utilizing MapReduce approach with Apache Hadoop for larger volume of data processing</a:t>
            </a:r>
          </a:p>
          <a:p>
            <a:r>
              <a:rPr lang="en-US" dirty="0" smtClean="0"/>
              <a:t>3D virtual globe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6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" y="1777999"/>
            <a:ext cx="9008122" cy="441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9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What is Spark</a:t>
            </a:r>
          </a:p>
          <a:p>
            <a:pPr lvl="1"/>
            <a:r>
              <a:rPr lang="en-US" dirty="0">
                <a:hlinkClick r:id="rId2"/>
              </a:rPr>
              <a:t>http://spark.apache.org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open-source cluster computing framework originally developed in the </a:t>
            </a:r>
            <a:r>
              <a:rPr lang="en-US" dirty="0" err="1"/>
              <a:t>AMPLab</a:t>
            </a:r>
            <a:r>
              <a:rPr lang="en-US" dirty="0"/>
              <a:t> at UC </a:t>
            </a:r>
            <a:r>
              <a:rPr lang="en-US" dirty="0" smtClean="0"/>
              <a:t>Berkeley</a:t>
            </a:r>
          </a:p>
          <a:p>
            <a:pPr lvl="1"/>
            <a:r>
              <a:rPr lang="en-US" dirty="0"/>
              <a:t>The fundamental programming abstraction is </a:t>
            </a:r>
            <a:r>
              <a:rPr lang="en-US" dirty="0" smtClean="0"/>
              <a:t>Resilient </a:t>
            </a:r>
            <a:r>
              <a:rPr lang="en-US" dirty="0"/>
              <a:t>Distributed </a:t>
            </a:r>
            <a:r>
              <a:rPr lang="en-US" dirty="0" smtClean="0"/>
              <a:t>Datasets (RDD), which is </a:t>
            </a:r>
            <a:r>
              <a:rPr lang="en-US" dirty="0"/>
              <a:t>a logical collection of data partitioned across machines.</a:t>
            </a:r>
            <a:endParaRPr lang="en-US" dirty="0" smtClean="0"/>
          </a:p>
          <a:p>
            <a:pPr lvl="1"/>
            <a:r>
              <a:rPr lang="en-US" dirty="0" smtClean="0"/>
              <a:t>Run </a:t>
            </a:r>
            <a:r>
              <a:rPr lang="en-US" dirty="0"/>
              <a:t>programs up to 100x faster </a:t>
            </a:r>
            <a:r>
              <a:rPr lang="en-US" dirty="0" smtClean="0"/>
              <a:t>Hadoop </a:t>
            </a:r>
            <a:r>
              <a:rPr lang="en-US" dirty="0"/>
              <a:t>MapReduce in memory, or 10x faster on disk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Ease of </a:t>
            </a:r>
            <a:r>
              <a:rPr lang="en-US" dirty="0" smtClean="0"/>
              <a:t>Use</a:t>
            </a:r>
          </a:p>
          <a:p>
            <a:pPr lvl="2"/>
            <a:r>
              <a:rPr lang="en-US" dirty="0" smtClean="0"/>
              <a:t>Write </a:t>
            </a:r>
            <a:r>
              <a:rPr lang="en-US" dirty="0"/>
              <a:t>applications quickly in Java, Scala, Python, R.</a:t>
            </a:r>
            <a:endParaRPr lang="en-US" dirty="0" smtClean="0"/>
          </a:p>
          <a:p>
            <a:pPr lvl="1"/>
            <a:r>
              <a:rPr lang="en-US" dirty="0"/>
              <a:t>Runs </a:t>
            </a:r>
            <a:r>
              <a:rPr lang="en-US" dirty="0" smtClean="0"/>
              <a:t>Everywhere</a:t>
            </a:r>
          </a:p>
          <a:p>
            <a:pPr lvl="2"/>
            <a:r>
              <a:rPr lang="en-US" dirty="0" smtClean="0"/>
              <a:t>Spark </a:t>
            </a:r>
            <a:r>
              <a:rPr lang="en-US" dirty="0"/>
              <a:t>runs on Hadoop, </a:t>
            </a:r>
            <a:r>
              <a:rPr lang="en-US" dirty="0" err="1"/>
              <a:t>Mesos</a:t>
            </a:r>
            <a:r>
              <a:rPr lang="en-US" dirty="0"/>
              <a:t>, standalone, or in the cloud. It can access diverse data sources including HDFS, Cassandra, HBase, and S3.</a:t>
            </a:r>
            <a:endParaRPr lang="en-US" dirty="0" smtClean="0"/>
          </a:p>
          <a:p>
            <a:r>
              <a:rPr lang="en-US" dirty="0" smtClean="0"/>
              <a:t>When to use Spark</a:t>
            </a:r>
          </a:p>
          <a:p>
            <a:pPr lvl="1"/>
            <a:r>
              <a:rPr lang="en-US" dirty="0" smtClean="0"/>
              <a:t>When the operations involves iterations, especially machine learning and data mining algorithms</a:t>
            </a:r>
          </a:p>
          <a:p>
            <a:pPr lvl="1"/>
            <a:r>
              <a:rPr lang="en-US" dirty="0" smtClean="0"/>
              <a:t>Repeatable/multiple queries on the same large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7</a:t>
            </a:fld>
            <a:endParaRPr lang="en-US" sz="1000" b="0" dirty="0" smtClean="0">
              <a:latin typeface="Tahoma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7198" y="1101206"/>
            <a:ext cx="8336604" cy="668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Distributed Computing </a:t>
            </a:r>
            <a:r>
              <a:rPr lang="en-US" b="1" dirty="0" smtClean="0"/>
              <a:t>with </a:t>
            </a:r>
            <a:r>
              <a:rPr lang="en-US" b="1" dirty="0" smtClean="0"/>
              <a:t>Spark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091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347876"/>
            <a:ext cx="8382000" cy="664797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</a:pPr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Taking advantage of the Hadoop </a:t>
            </a:r>
            <a:r>
              <a:rPr lang="en-US" b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Architecture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4731E97-0F38-C54C-9563-2D361A374AD3}" type="slidenum">
              <a:rPr lang="en-US">
                <a:latin typeface="Century Gothic" charset="0"/>
              </a:rPr>
              <a:pPr/>
              <a:t>8</a:t>
            </a:fld>
            <a:endParaRPr lang="en-US">
              <a:latin typeface="Century Gothic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68" y="2198336"/>
            <a:ext cx="8699863" cy="2983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715" y="5327306"/>
            <a:ext cx="8437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/>
              <a:t>http://radar.oreilly.com/2014/01/an-introduction-to-hadoop-2-0-understanding-the-new-data-operating-system.html</a:t>
            </a:r>
          </a:p>
        </p:txBody>
      </p:sp>
    </p:spTree>
    <p:extLst>
      <p:ext uri="{BB962C8B-B14F-4D97-AF65-F5344CB8AC3E}">
        <p14:creationId xmlns:p14="http://schemas.microsoft.com/office/powerpoint/2010/main" val="19798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Example in Spark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launch </a:t>
            </a:r>
            <a:r>
              <a:rPr lang="en-US" dirty="0" smtClean="0"/>
              <a:t>spark:</a:t>
            </a:r>
          </a:p>
          <a:p>
            <a:pPr lvl="1"/>
            <a:r>
              <a:rPr lang="en-US" sz="2100" b="1" dirty="0" smtClean="0"/>
              <a:t>&gt;&gt; </a:t>
            </a:r>
            <a:r>
              <a:rPr lang="en-US" sz="2100" b="1" dirty="0" err="1" smtClean="0"/>
              <a:t>ssh</a:t>
            </a:r>
            <a:r>
              <a:rPr lang="en-US" sz="2100" b="1" dirty="0" smtClean="0"/>
              <a:t> cg-hm08</a:t>
            </a:r>
            <a:endParaRPr lang="en-US" sz="2100" b="1" dirty="0" smtClean="0"/>
          </a:p>
          <a:p>
            <a:pPr lvl="1"/>
            <a:r>
              <a:rPr lang="en-US" sz="2100" b="1" dirty="0" smtClean="0"/>
              <a:t>&gt;&gt; module </a:t>
            </a:r>
            <a:r>
              <a:rPr lang="en-US" sz="2100" b="1" dirty="0" smtClean="0"/>
              <a:t>load java</a:t>
            </a:r>
          </a:p>
          <a:p>
            <a:pPr lvl="1"/>
            <a:r>
              <a:rPr lang="en-US" sz="2100" b="1" dirty="0" smtClean="0"/>
              <a:t>&gt;&gt; </a:t>
            </a:r>
            <a:r>
              <a:rPr lang="en-US" sz="2100" b="1" dirty="0" err="1" smtClean="0"/>
              <a:t>pyspark</a:t>
            </a:r>
            <a:endParaRPr lang="en-US" sz="2100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text_file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("words.txt")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text_file.flatMap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(",")).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map(lambda word: (word,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counts.saveAsTextFile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://...") (this saves to HDFS format, we will not use it this time)</a:t>
            </a: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results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counts.collect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type exit() to exit Spark shell</a:t>
            </a:r>
            <a:endParaRPr lang="en-US" dirty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9</a:t>
            </a:fld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11727</TotalTime>
  <Words>1955</Words>
  <Application>Microsoft Office PowerPoint</Application>
  <PresentationFormat>On-screen Show (4:3)</PresentationFormat>
  <Paragraphs>216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Microsoft Sans Serif</vt:lpstr>
      <vt:lpstr>Tahoma</vt:lpstr>
      <vt:lpstr>Wingdings</vt:lpstr>
      <vt:lpstr>Executive</vt:lpstr>
      <vt:lpstr>   Interactive Visualization of Large-scale Movement Data using Apache Spark</vt:lpstr>
      <vt:lpstr>Outline</vt:lpstr>
      <vt:lpstr>Outline – detailed</vt:lpstr>
      <vt:lpstr>Big Movement Data</vt:lpstr>
      <vt:lpstr>Visualization and knowledge discovery</vt:lpstr>
      <vt:lpstr>MovePattern</vt:lpstr>
      <vt:lpstr>PowerPoint Presentation</vt:lpstr>
      <vt:lpstr>Taking advantage of the Hadoop Architecture</vt:lpstr>
      <vt:lpstr>Example in Spark</vt:lpstr>
      <vt:lpstr>Basic Spark syntax</vt:lpstr>
      <vt:lpstr>Visualizing Twitter user movements </vt:lpstr>
      <vt:lpstr>Illustrations of mapping movements in different units</vt:lpstr>
      <vt:lpstr>Determine point-in-polygon Spark with ESRI’s shapefile</vt:lpstr>
      <vt:lpstr>Determine point-in-polygon</vt:lpstr>
      <vt:lpstr>D3.js</vt:lpstr>
      <vt:lpstr>Demo: Map of USA</vt:lpstr>
      <vt:lpstr>Create your own map</vt:lpstr>
      <vt:lpstr>Generate Twitter user movement flows</vt:lpstr>
      <vt:lpstr>Chord diagram of Twitter user movement flows among states</vt:lpstr>
      <vt:lpstr>Useful links</vt:lpstr>
    </vt:vector>
  </TitlesOfParts>
  <Manager/>
  <Company>UIUC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Update and Strategic Planning</dc:title>
  <dc:subject/>
  <dc:creator>Shaowen</dc:creator>
  <cp:keywords/>
  <dc:description/>
  <cp:lastModifiedBy>Yin, Junjun</cp:lastModifiedBy>
  <cp:revision>1543</cp:revision>
  <cp:lastPrinted>2013-09-23T17:54:31Z</cp:lastPrinted>
  <dcterms:created xsi:type="dcterms:W3CDTF">2012-09-19T16:58:51Z</dcterms:created>
  <dcterms:modified xsi:type="dcterms:W3CDTF">2016-04-05T17:01:12Z</dcterms:modified>
  <cp:category/>
</cp:coreProperties>
</file>