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9"/>
  </p:notesMasterIdLst>
  <p:handoutMasterIdLst>
    <p:handoutMasterId r:id="rId10"/>
  </p:handoutMasterIdLst>
  <p:sldIdLst>
    <p:sldId id="582" r:id="rId2"/>
    <p:sldId id="668" r:id="rId3"/>
    <p:sldId id="669" r:id="rId4"/>
    <p:sldId id="670" r:id="rId5"/>
    <p:sldId id="671" r:id="rId6"/>
    <p:sldId id="672" r:id="rId7"/>
    <p:sldId id="6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84749" autoAdjust="0"/>
  </p:normalViewPr>
  <p:slideViewPr>
    <p:cSldViewPr snapToGrid="0" snapToObjects="1">
      <p:cViewPr varScale="1">
        <p:scale>
          <a:sx n="101" d="100"/>
          <a:sy n="101" d="100"/>
        </p:scale>
        <p:origin x="114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/wiki" TargetMode="External"/><Relationship Id="rId2" Type="http://schemas.openxmlformats.org/officeDocument/2006/relationships/hyperlink" Target="http://datamaps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9160"/>
            <a:ext cx="9143999" cy="83367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Tahoma" charset="0"/>
              </a:rPr>
              <a:t>Interactive Visualization of Large-scale Movement Data using Apache Spark</a:t>
            </a:r>
            <a:endParaRPr lang="en-US" sz="2800" b="1" i="1" dirty="0">
              <a:latin typeface="Tahoma"/>
              <a:cs typeface="Tahom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3464" y="2933700"/>
            <a:ext cx="86868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Junjun Yin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latin typeface="Tahoma" charset="0"/>
              </a:rPr>
              <a:t>CyberGIS Center for Advanced Digital and Spatial Studies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Department of Geography and Geographic Information Science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Tahoma" charset="0"/>
              </a:rPr>
              <a:t>National Center for Supercomputing Applications (NCSA)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University of Illinois at Urbana-Champaign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April </a:t>
            </a:r>
            <a:r>
              <a:rPr lang="en-US" sz="1800" i="1" dirty="0" smtClean="0">
                <a:latin typeface="Tahoma"/>
                <a:cs typeface="Tahoma"/>
              </a:rPr>
              <a:t>12</a:t>
            </a:r>
            <a:r>
              <a:rPr lang="en-US" sz="1800" i="1" dirty="0" smtClean="0">
                <a:latin typeface="Tahoma"/>
                <a:cs typeface="Tahoma"/>
              </a:rPr>
              <a:t>, </a:t>
            </a:r>
            <a:r>
              <a:rPr lang="en-US" sz="1800" i="1" dirty="0" smtClean="0">
                <a:latin typeface="Tahoma"/>
                <a:cs typeface="Tahoma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34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Today’s main objective: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49" t="16904" r="19130" b="7672"/>
          <a:stretch/>
        </p:blipFill>
        <p:spPr>
          <a:xfrm>
            <a:off x="863311" y="1777998"/>
            <a:ext cx="7417377" cy="45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How to get the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/>
              <a:t>It is based </a:t>
            </a:r>
            <a:r>
              <a:rPr lang="en-US" dirty="0" smtClean="0"/>
              <a:t>on </a:t>
            </a:r>
            <a:r>
              <a:rPr lang="en-US" dirty="0" err="1" smtClean="0"/>
              <a:t>DataMaps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http://datamaps.github.io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An extended library based on D3.js</a:t>
            </a:r>
          </a:p>
          <a:p>
            <a:endParaRPr lang="en-US" dirty="0" smtClean="0"/>
          </a:p>
          <a:p>
            <a:r>
              <a:rPr lang="en-US" dirty="0" smtClean="0"/>
              <a:t>How to customize the existing source code base for your own use</a:t>
            </a:r>
          </a:p>
          <a:p>
            <a:pPr lvl="1"/>
            <a:r>
              <a:rPr lang="en-US" dirty="0" smtClean="0"/>
              <a:t>Create your own map layers with </a:t>
            </a:r>
            <a:r>
              <a:rPr lang="en-US" dirty="0" err="1" smtClean="0"/>
              <a:t>TopoJSON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https://github.com/mbostock/topojson/wiki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Choose one of the existing template to get started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Setup an http server to host the web page</a:t>
            </a:r>
          </a:p>
          <a:p>
            <a:pPr lvl="1"/>
            <a:r>
              <a:rPr lang="en-US" dirty="0" smtClean="0"/>
              <a:t>E.g., python </a:t>
            </a:r>
            <a:r>
              <a:rPr lang="en-US" dirty="0"/>
              <a:t>-m </a:t>
            </a:r>
            <a:r>
              <a:rPr lang="en-US" dirty="0" err="1"/>
              <a:t>SimpleHTTPServer</a:t>
            </a:r>
            <a:r>
              <a:rPr lang="en-US" dirty="0"/>
              <a:t> </a:t>
            </a:r>
            <a:r>
              <a:rPr lang="en-US" dirty="0"/>
              <a:t>8000</a:t>
            </a:r>
          </a:p>
          <a:p>
            <a:pPr lvl="1"/>
            <a:r>
              <a:rPr lang="en-US" dirty="0"/>
              <a:t>Note, to use the lab computer, you need to use Python that comes along with ArcGIS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Let’s go through the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The data is located in ROGER: /</a:t>
            </a:r>
            <a:r>
              <a:rPr lang="en-US" dirty="0" err="1" smtClean="0"/>
              <a:t>gpfs_scratch</a:t>
            </a:r>
            <a:r>
              <a:rPr lang="en-US" dirty="0" smtClean="0"/>
              <a:t>/geog479/lecture11</a:t>
            </a:r>
            <a:endParaRPr lang="en-US" dirty="0"/>
          </a:p>
          <a:p>
            <a:r>
              <a:rPr lang="en-US" dirty="0" smtClean="0"/>
              <a:t>The web page functional based on JavaScript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TopoJSON</a:t>
            </a:r>
            <a:r>
              <a:rPr lang="en-US" dirty="0" smtClean="0"/>
              <a:t> is modified to exclude Alaska and Hawaii</a:t>
            </a:r>
          </a:p>
          <a:p>
            <a:r>
              <a:rPr lang="en-US" dirty="0" smtClean="0"/>
              <a:t>Pay attention to how to set the color values and how to draw arcs</a:t>
            </a:r>
          </a:p>
          <a:p>
            <a:r>
              <a:rPr lang="en-US" dirty="0" smtClean="0"/>
              <a:t>Question: How to calculate the origin and destination coordinates?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1267"/>
            <a:ext cx="9144000" cy="668866"/>
          </a:xfrm>
        </p:spPr>
        <p:txBody>
          <a:bodyPr/>
          <a:lstStyle/>
          <a:p>
            <a:r>
              <a:rPr lang="en-US" b="1" dirty="0" smtClean="0"/>
              <a:t>How Spark can help prepare the data?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For this case, we are utilizing Twitter data to generate the flows</a:t>
            </a:r>
          </a:p>
          <a:p>
            <a:pPr lvl="1"/>
            <a:r>
              <a:rPr lang="en-US" sz="2000" dirty="0" smtClean="0"/>
              <a:t>You can apply it to the Taxi data, or any other movement data that track people’s movement from A to B</a:t>
            </a:r>
          </a:p>
          <a:p>
            <a:pPr marL="0" lvl="1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 calculate the volume of tweets in each state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0" lvl="1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to summarize the movement flux among different states?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0490"/>
            <a:ext cx="9144000" cy="668866"/>
          </a:xfrm>
        </p:spPr>
        <p:txBody>
          <a:bodyPr/>
          <a:lstStyle/>
          <a:p>
            <a:pPr marL="0" lvl="1" indent="0" algn="ctr" rtl="0">
              <a:lnSpc>
                <a:spcPts val="58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</a:t>
            </a:r>
            <a:r>
              <a:rPr lang="en-US" sz="3200" b="1" kern="1200" dirty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alculate the volume of tweets in each </a:t>
            </a:r>
            <a:r>
              <a:rPr lang="en-US" sz="3200" b="1" kern="1200" dirty="0" smtClean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state</a:t>
            </a:r>
            <a:endParaRPr lang="en-US" sz="3200" b="1" kern="1200" dirty="0">
              <a:solidFill>
                <a:schemeClr val="tx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Before we get started, what is your plan?</a:t>
            </a:r>
          </a:p>
          <a:p>
            <a:r>
              <a:rPr lang="en-US" sz="3200" dirty="0"/>
              <a:t>Let’s examine the details in spark_pinP.py</a:t>
            </a: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6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1267"/>
            <a:ext cx="9144000" cy="668866"/>
          </a:xfrm>
        </p:spPr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  <a:buNone/>
            </a:pPr>
            <a:r>
              <a:rPr lang="en-US" sz="3200" b="1" kern="1200" dirty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Summarize the movement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Now we know the trajectory of each user travelling from one state to another</a:t>
            </a:r>
          </a:p>
          <a:p>
            <a:pPr marL="742950" lvl="2" indent="-342900"/>
            <a:r>
              <a:rPr lang="en-US" sz="2400" dirty="0" smtClean="0"/>
              <a:t>How do we summarize the flows among states (in a MapReduce way)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 we incorporate such results to (interactive) visualization?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11778</TotalTime>
  <Words>288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Microsoft Sans Serif</vt:lpstr>
      <vt:lpstr>Tahoma</vt:lpstr>
      <vt:lpstr>Wingdings</vt:lpstr>
      <vt:lpstr>Executive</vt:lpstr>
      <vt:lpstr>   Interactive Visualization of Large-scale Movement Data using Apache Spark</vt:lpstr>
      <vt:lpstr>Today’s main objective:</vt:lpstr>
      <vt:lpstr>How to get the visualization</vt:lpstr>
      <vt:lpstr>Let’s go through the script</vt:lpstr>
      <vt:lpstr>How Spark can help prepare the data?</vt:lpstr>
      <vt:lpstr>Calculate the volume of tweets in each state</vt:lpstr>
      <vt:lpstr>Summarize the movement flux</vt:lpstr>
    </vt:vector>
  </TitlesOfParts>
  <Manager/>
  <Company>UIUC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Yin, Junjun</cp:lastModifiedBy>
  <cp:revision>1563</cp:revision>
  <cp:lastPrinted>2013-09-23T17:54:31Z</cp:lastPrinted>
  <dcterms:created xsi:type="dcterms:W3CDTF">2012-09-19T16:58:51Z</dcterms:created>
  <dcterms:modified xsi:type="dcterms:W3CDTF">2016-04-12T17:04:04Z</dcterms:modified>
  <cp:category/>
</cp:coreProperties>
</file>