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notesMasterIdLst>
    <p:notesMasterId r:id="rId6"/>
  </p:notesMasterIdLst>
  <p:handoutMasterIdLst>
    <p:handoutMasterId r:id="rId7"/>
  </p:handoutMasterIdLst>
  <p:sldIdLst>
    <p:sldId id="582" r:id="rId2"/>
    <p:sldId id="669" r:id="rId3"/>
    <p:sldId id="675" r:id="rId4"/>
    <p:sldId id="67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hnathan Rush" initials="JR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DDDDDD"/>
    <a:srgbClr val="E8961E"/>
    <a:srgbClr val="ED7D15"/>
    <a:srgbClr val="F6B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9" autoAdjust="0"/>
    <p:restoredTop sz="84749" autoAdjust="0"/>
  </p:normalViewPr>
  <p:slideViewPr>
    <p:cSldViewPr snapToGrid="0" snapToObjects="1">
      <p:cViewPr varScale="1">
        <p:scale>
          <a:sx n="101" d="100"/>
          <a:sy n="101" d="100"/>
        </p:scale>
        <p:origin x="114" y="14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56B7C1-BB82-2C46-BA0C-D02FAD3BA38A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02150-0436-8C46-AF55-6470FB23F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6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CF14D-2CD2-6A4A-8281-4ADC4B36E4DD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BC009-2ADF-2041-BCE7-F37E35972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72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BC009-2ADF-2041-BCE7-F37E35972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665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F4370D13-CE47-B04B-A021-4C8432DFAE40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02640"/>
            <a:ext cx="2057400" cy="532352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02640"/>
            <a:ext cx="6019800" cy="532352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kern="1200" dirty="0" smtClean="0">
                <a:solidFill>
                  <a:srgbClr val="000000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rgbClr val="2342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>
                <a:solidFill>
                  <a:srgbClr val="00000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>
                <a:solidFill>
                  <a:srgbClr val="000000"/>
                </a:solidFill>
              </a:defRPr>
            </a:lvl2pPr>
            <a:lvl3pPr>
              <a:defRPr sz="1600">
                <a:solidFill>
                  <a:srgbClr val="000000"/>
                </a:solidFill>
              </a:defRPr>
            </a:lvl3pPr>
            <a:lvl4pPr>
              <a:defRPr sz="1600">
                <a:solidFill>
                  <a:srgbClr val="000000"/>
                </a:solidFill>
              </a:defRPr>
            </a:lvl4pPr>
            <a:lvl5pPr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8229600" cy="807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82320"/>
            <a:ext cx="8229600" cy="81788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843280"/>
            <a:ext cx="3008313" cy="151892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843280"/>
            <a:ext cx="4995863" cy="52828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802639"/>
            <a:ext cx="5711824" cy="647065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625600"/>
            <a:ext cx="6054724" cy="40584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70D13-CE47-B04B-A021-4C8432DFAE40}" type="datetimeFigureOut">
              <a:rPr lang="en-US" smtClean="0"/>
              <a:t>6/3/2016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C57D9-8AC0-1F41-AA1E-8DD3BC9801B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accent1">
                    <a:lumMod val="20000"/>
                    <a:lumOff val="80000"/>
                  </a:schemeClr>
                </a:solidFill>
                <a:latin typeface="Century Gothic" pitchFamily="34" charset="0"/>
              </a:defRPr>
            </a:lvl1pPr>
          </a:lstStyle>
          <a:p>
            <a:fld id="{F4370D13-CE47-B04B-A021-4C8432DFAE40}" type="datetimeFigureOut">
              <a:rPr lang="en-US" smtClean="0"/>
              <a:pPr/>
              <a:t>6/3/2016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rgbClr val="DFE4F0"/>
                </a:solidFill>
                <a:latin typeface="Century Gothic" pitchFamily="34" charset="0"/>
              </a:defRPr>
            </a:lvl1pPr>
          </a:lstStyle>
          <a:p>
            <a:fld id="{4B8C57D9-8AC0-1F41-AA1E-8DD3BC9801B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203200" y="178832"/>
            <a:ext cx="679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smtClean="0">
                <a:solidFill>
                  <a:schemeClr val="bg1"/>
                </a:solidFill>
                <a:latin typeface="Candara" panose="020E0502030303020204" pitchFamily="34" charset="0"/>
                <a:cs typeface="Microsoft Sans Serif" panose="020B0604020202020204" pitchFamily="34" charset="0"/>
              </a:rPr>
              <a:t>CyberGIS Center for Advanced Digital and Spatial Studies</a:t>
            </a:r>
            <a:endParaRPr lang="en-US" sz="2000" b="0" dirty="0">
              <a:solidFill>
                <a:schemeClr val="bg1"/>
              </a:solidFill>
              <a:latin typeface="Candara" panose="020E0502030303020204" pitchFamily="34" charset="0"/>
              <a:cs typeface="Microsoft Sans Serif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3600" kern="1200">
          <a:solidFill>
            <a:srgbClr val="000000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2">
              <a:lumMod val="7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rgbClr val="000000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rgbClr val="000000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69160"/>
            <a:ext cx="9143999" cy="833679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defRPr/>
            </a:pPr>
            <a:r>
              <a:rPr lang="en-US" dirty="0" smtClean="0"/>
              <a:t>A recap of GEOG 479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Ideas for final project</a:t>
            </a:r>
            <a:endParaRPr lang="en-US" sz="2800" b="1" i="1" dirty="0">
              <a:latin typeface="Tahoma"/>
              <a:cs typeface="Tahoma"/>
            </a:endParaRP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>
          <a:xfrm>
            <a:off x="233464" y="2933700"/>
            <a:ext cx="8686800" cy="3271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2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 smtClean="0">
              <a:latin typeface="Tahoma" charset="0"/>
            </a:endParaRP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endParaRPr lang="en-US" dirty="0">
              <a:latin typeface="Tahoma" charset="0"/>
            </a:endParaRPr>
          </a:p>
          <a:p>
            <a:pPr>
              <a:lnSpc>
                <a:spcPct val="80000"/>
              </a:lnSpc>
              <a:defRPr/>
            </a:pPr>
            <a:r>
              <a:rPr lang="en-US" dirty="0" smtClean="0"/>
              <a:t>Junjun Yin</a:t>
            </a:r>
          </a:p>
          <a:p>
            <a:pPr>
              <a:lnSpc>
                <a:spcPct val="80000"/>
              </a:lnSpc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sz="1800" dirty="0" smtClean="0">
                <a:latin typeface="Tahoma" charset="0"/>
              </a:rPr>
              <a:t>CyberGIS Center for Advanced Digital and Spatial Studies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Department of Geography and Geographic Information Science</a:t>
            </a:r>
          </a:p>
          <a:p>
            <a:pPr>
              <a:lnSpc>
                <a:spcPct val="80000"/>
              </a:lnSpc>
              <a:defRPr/>
            </a:pPr>
            <a:r>
              <a:rPr lang="en-US" sz="1800" dirty="0">
                <a:latin typeface="Tahoma" charset="0"/>
              </a:rPr>
              <a:t>National Center for Supercomputing Applications (NCSA)</a:t>
            </a:r>
          </a:p>
          <a:p>
            <a:pPr>
              <a:lnSpc>
                <a:spcPct val="80000"/>
              </a:lnSpc>
              <a:buFont typeface="Wingdings" charset="0"/>
              <a:buNone/>
              <a:defRPr/>
            </a:pPr>
            <a:r>
              <a:rPr lang="en-US" sz="1800" dirty="0" smtClean="0">
                <a:latin typeface="Tahoma" charset="0"/>
              </a:rPr>
              <a:t>University of Illinois at Urbana-Champaign</a:t>
            </a: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endParaRPr lang="en-US" sz="1800" i="1" dirty="0" smtClean="0">
              <a:latin typeface="Tahoma"/>
              <a:cs typeface="Tahoma"/>
            </a:endParaRPr>
          </a:p>
          <a:p>
            <a:pPr>
              <a:lnSpc>
                <a:spcPct val="80000"/>
              </a:lnSpc>
              <a:spcBef>
                <a:spcPts val="450"/>
              </a:spcBef>
              <a:buFont typeface="Wingdings" charset="0"/>
              <a:buNone/>
              <a:defRPr/>
            </a:pPr>
            <a:r>
              <a:rPr lang="en-US" sz="1800" i="1" dirty="0" smtClean="0">
                <a:latin typeface="Tahoma"/>
                <a:cs typeface="Tahoma"/>
              </a:rPr>
              <a:t>April 19, 2016</a:t>
            </a:r>
          </a:p>
        </p:txBody>
      </p:sp>
    </p:spTree>
    <p:extLst>
      <p:ext uri="{BB962C8B-B14F-4D97-AF65-F5344CB8AC3E}">
        <p14:creationId xmlns:p14="http://schemas.microsoft.com/office/powerpoint/2010/main" val="323486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What have we learned from the course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CyberGIS</a:t>
            </a:r>
          </a:p>
          <a:p>
            <a:r>
              <a:rPr lang="en-US" dirty="0" smtClean="0"/>
              <a:t>ROGER</a:t>
            </a:r>
          </a:p>
          <a:p>
            <a:pPr lvl="1"/>
            <a:r>
              <a:rPr lang="en-US" sz="2000" dirty="0" smtClean="0"/>
              <a:t>HPC</a:t>
            </a:r>
          </a:p>
          <a:p>
            <a:pPr lvl="2"/>
            <a:r>
              <a:rPr lang="en-US" sz="2000" dirty="0" smtClean="0"/>
              <a:t>Job submission</a:t>
            </a:r>
            <a:endParaRPr lang="en-US" sz="2000" dirty="0"/>
          </a:p>
          <a:p>
            <a:pPr lvl="1"/>
            <a:r>
              <a:rPr lang="en-US" sz="2000" dirty="0" smtClean="0"/>
              <a:t>Hadoop</a:t>
            </a:r>
          </a:p>
          <a:p>
            <a:pPr lvl="2"/>
            <a:r>
              <a:rPr lang="en-US" sz="2000" dirty="0" smtClean="0"/>
              <a:t>MapReduce</a:t>
            </a:r>
            <a:endParaRPr lang="en-US" sz="2000" dirty="0"/>
          </a:p>
          <a:p>
            <a:pPr lvl="1"/>
            <a:r>
              <a:rPr lang="en-US" sz="2000" dirty="0" smtClean="0"/>
              <a:t>Spark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Data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Twitter data</a:t>
            </a:r>
          </a:p>
          <a:p>
            <a:pPr marL="742950" lvl="2" indent="-342900"/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Taxi data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</a:rPr>
              <a:t>Anything else?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2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56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Final project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The description about the final project of the course is available in the Bitbucket</a:t>
            </a:r>
          </a:p>
          <a:p>
            <a:endParaRPr lang="en-US" dirty="0" smtClean="0"/>
          </a:p>
          <a:p>
            <a:r>
              <a:rPr lang="en-US" dirty="0" smtClean="0"/>
              <a:t>What is your topic-of-interest</a:t>
            </a:r>
          </a:p>
          <a:p>
            <a:endParaRPr lang="en-US" dirty="0" smtClean="0"/>
          </a:p>
          <a:p>
            <a:r>
              <a:rPr lang="en-US" dirty="0" smtClean="0"/>
              <a:t>Are you interested in exploring Twitter data and Taxi data with more in-depth data processing, analysis and visualization?</a:t>
            </a:r>
          </a:p>
          <a:p>
            <a:endParaRPr lang="en-US" dirty="0" smtClean="0"/>
          </a:p>
          <a:p>
            <a:r>
              <a:rPr lang="en-US" dirty="0" smtClean="0"/>
              <a:t>Issues for sharing Twitter data directly with the class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3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4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267"/>
            <a:ext cx="8229600" cy="668866"/>
          </a:xfrm>
        </p:spPr>
        <p:txBody>
          <a:bodyPr/>
          <a:lstStyle/>
          <a:p>
            <a:r>
              <a:rPr lang="en-US" sz="3200" b="1" dirty="0" smtClean="0"/>
              <a:t>Final project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100" y="1777999"/>
            <a:ext cx="8686800" cy="4804833"/>
          </a:xfrm>
        </p:spPr>
        <p:txBody>
          <a:bodyPr>
            <a:normAutofit/>
          </a:bodyPr>
          <a:lstStyle/>
          <a:p>
            <a:r>
              <a:rPr lang="en-US" dirty="0" smtClean="0"/>
              <a:t>Visualization:</a:t>
            </a:r>
          </a:p>
          <a:p>
            <a:pPr lvl="1"/>
            <a:r>
              <a:rPr lang="en-US" dirty="0" smtClean="0"/>
              <a:t>Graph, Chart, and Maps, etc.</a:t>
            </a:r>
          </a:p>
          <a:p>
            <a:pPr lvl="1"/>
            <a:r>
              <a:rPr lang="en-US" dirty="0" smtClean="0"/>
              <a:t>ArcGIS, QGIS, D3, etc.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Results</a:t>
            </a:r>
          </a:p>
          <a:p>
            <a:r>
              <a:rPr lang="en-US" dirty="0" smtClean="0"/>
              <a:t>Conclusion and Discussion</a:t>
            </a:r>
          </a:p>
          <a:p>
            <a:r>
              <a:rPr lang="en-US" dirty="0" smtClean="0"/>
              <a:t>Reference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483600" y="6356350"/>
            <a:ext cx="524522" cy="365125"/>
          </a:xfrm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000" b="0" dirty="0" smtClean="0">
              <a:latin typeface="Tahoma" charset="0"/>
            </a:endParaRPr>
          </a:p>
          <a:p>
            <a:pPr>
              <a:defRPr/>
            </a:pPr>
            <a:fld id="{A454E1AF-7DAE-AA42-AAA3-C73C4E2FAC02}" type="slidenum">
              <a:rPr lang="en-US" sz="1000" b="0" smtClean="0">
                <a:latin typeface="Tahoma" charset="0"/>
              </a:rPr>
              <a:pPr>
                <a:defRPr/>
              </a:pPr>
              <a:t>4</a:t>
            </a:fld>
            <a:endParaRPr lang="en-US" sz="1000" b="0" dirty="0" smtClean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64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Executive.thmx</Template>
  <TotalTime>11805</TotalTime>
  <Words>111</Words>
  <Application>Microsoft Office PowerPoint</Application>
  <PresentationFormat>On-screen Show (4:3)</PresentationFormat>
  <Paragraphs>48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ＭＳ Ｐゴシック</vt:lpstr>
      <vt:lpstr>Arial</vt:lpstr>
      <vt:lpstr>Calibri</vt:lpstr>
      <vt:lpstr>Candara</vt:lpstr>
      <vt:lpstr>Century Gothic</vt:lpstr>
      <vt:lpstr>Courier New</vt:lpstr>
      <vt:lpstr>Franklin Gothic Book</vt:lpstr>
      <vt:lpstr>Microsoft Sans Serif</vt:lpstr>
      <vt:lpstr>Tahoma</vt:lpstr>
      <vt:lpstr>Wingdings</vt:lpstr>
      <vt:lpstr>Executive</vt:lpstr>
      <vt:lpstr>A recap of GEOG 479 Ideas for final project</vt:lpstr>
      <vt:lpstr>What have we learned from the course</vt:lpstr>
      <vt:lpstr>Final project</vt:lpstr>
      <vt:lpstr>Final project</vt:lpstr>
    </vt:vector>
  </TitlesOfParts>
  <Manager/>
  <Company>UIUC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Annual Progress Update and Strategic Planning</dc:title>
  <dc:subject/>
  <dc:creator>Shaowen</dc:creator>
  <cp:keywords/>
  <dc:description/>
  <cp:lastModifiedBy>Yin, Junjun</cp:lastModifiedBy>
  <cp:revision>1584</cp:revision>
  <cp:lastPrinted>2013-09-23T17:54:31Z</cp:lastPrinted>
  <dcterms:created xsi:type="dcterms:W3CDTF">2012-09-19T16:58:51Z</dcterms:created>
  <dcterms:modified xsi:type="dcterms:W3CDTF">2016-06-03T16:31:59Z</dcterms:modified>
  <cp:category/>
</cp:coreProperties>
</file>