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40"/>
  </p:notesMasterIdLst>
  <p:handoutMasterIdLst>
    <p:handoutMasterId r:id="rId41"/>
  </p:handoutMasterIdLst>
  <p:sldIdLst>
    <p:sldId id="758" r:id="rId2"/>
    <p:sldId id="668" r:id="rId3"/>
    <p:sldId id="669" r:id="rId4"/>
    <p:sldId id="728" r:id="rId5"/>
    <p:sldId id="759" r:id="rId6"/>
    <p:sldId id="761" r:id="rId7"/>
    <p:sldId id="713" r:id="rId8"/>
    <p:sldId id="760" r:id="rId9"/>
    <p:sldId id="729" r:id="rId10"/>
    <p:sldId id="730" r:id="rId11"/>
    <p:sldId id="731" r:id="rId12"/>
    <p:sldId id="732" r:id="rId13"/>
    <p:sldId id="733" r:id="rId14"/>
    <p:sldId id="734" r:id="rId15"/>
    <p:sldId id="735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43" r:id="rId24"/>
    <p:sldId id="744" r:id="rId25"/>
    <p:sldId id="745" r:id="rId26"/>
    <p:sldId id="746" r:id="rId27"/>
    <p:sldId id="752" r:id="rId28"/>
    <p:sldId id="753" r:id="rId29"/>
    <p:sldId id="754" r:id="rId30"/>
    <p:sldId id="755" r:id="rId31"/>
    <p:sldId id="756" r:id="rId32"/>
    <p:sldId id="721" r:id="rId33"/>
    <p:sldId id="722" r:id="rId34"/>
    <p:sldId id="757" r:id="rId35"/>
    <p:sldId id="723" r:id="rId36"/>
    <p:sldId id="724" r:id="rId37"/>
    <p:sldId id="725" r:id="rId38"/>
    <p:sldId id="726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athan Rush" initials="J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E8961E"/>
    <a:srgbClr val="ED7D15"/>
    <a:srgbClr val="F6B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59" autoAdjust="0"/>
    <p:restoredTop sz="84732" autoAdjust="0"/>
  </p:normalViewPr>
  <p:slideViewPr>
    <p:cSldViewPr snapToGrid="0" snapToObjects="1">
      <p:cViewPr varScale="1">
        <p:scale>
          <a:sx n="97" d="100"/>
          <a:sy n="97" d="100"/>
        </p:scale>
        <p:origin x="40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B7C1-BB82-2C46-BA0C-D02FAD3BA38A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2150-0436-8C46-AF55-6470FB2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CF14D-2CD2-6A4A-8281-4ADC4B36E4DD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BC009-2ADF-2041-BCE7-F37E3597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6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C33508-DD3B-45CA-986E-18AAD570E149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DFEC680E-BA4E-452A-ADBF-9ED7E076BCA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42016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CDD6D8-3B61-4023-B332-40ACD0BA13B3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C461FD79-9584-46B7-B809-D936241201DC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4806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AF1B7F-CBC1-48AB-A6DA-641043BEB98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08842F77-DFA5-41A4-B51C-9C8062E7E11E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68385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BD72C5-1C54-47FB-B267-D633E748EE4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2C153BF0-8718-4C88-B888-D76E93EB2C1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2025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9C6C5-400C-4241-82A2-0553D8703737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27969710-2D3F-4317-825B-CD2143DBB42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4309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847956-2A8E-4FA5-88D6-A7D25AD5318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666FC542-27CF-4770-990D-98D23A3049B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dirty="0" smtClean="0"/>
              <a:t>Consistency: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all nodes see the same data at the same time</a:t>
            </a:r>
          </a:p>
          <a:p>
            <a:r>
              <a:rPr lang="en-US" altLang="en-US" dirty="0" smtClean="0"/>
              <a:t>Availability: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guarantee every request receives a response whether it succeeded or failed</a:t>
            </a:r>
          </a:p>
          <a:p>
            <a:r>
              <a:rPr lang="en-US" altLang="en-US" dirty="0" smtClean="0"/>
              <a:t>Partition tolerance:</a:t>
            </a:r>
            <a:r>
              <a:rPr lang="en-US" altLang="en-US" baseline="0" dirty="0" smtClean="0"/>
              <a:t> </a:t>
            </a:r>
            <a:r>
              <a:rPr lang="en-US" altLang="en-US" dirty="0" smtClean="0"/>
              <a:t>the system continues to operate despite arbitrary partitioning due to failures</a:t>
            </a:r>
          </a:p>
        </p:txBody>
      </p:sp>
    </p:spTree>
    <p:extLst>
      <p:ext uri="{BB962C8B-B14F-4D97-AF65-F5344CB8AC3E}">
        <p14:creationId xmlns:p14="http://schemas.microsoft.com/office/powerpoint/2010/main" val="3843277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05F2F-B7DA-436A-9F6B-0730FD07AE57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291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823B39B6-886D-459B-B88E-2A556187380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7324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B1A419-A70C-44ED-9973-17A726BB26D5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BC30164A-69D7-4F0D-A96A-9D96663D309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86856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7E864DD-265F-44F3-95CA-FC889564B27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B58E2208-3065-4401-83C4-3541769D57D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93159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97A14DF-E5DD-4A2F-BDC8-C9BA571E633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7E806668-5136-4C82-9A03-09426384382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866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Name some</a:t>
            </a:r>
            <a:r>
              <a:rPr lang="en-US" baseline="0" dirty="0" smtClean="0"/>
              <a:t> of the popular spatial databases:</a:t>
            </a:r>
          </a:p>
          <a:p>
            <a:r>
              <a:rPr lang="en-US" baseline="0" dirty="0" smtClean="0"/>
              <a:t>Oracle Spatial, MySQL, PostgreSQL+ PostGIS,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674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9DD334-91AB-43E8-B58A-37B4672E4AC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C8C935B5-0C83-4849-A888-C4FAA42BF45D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21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995278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ED2EB5-6CFB-4275-9078-0A5E14B35725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21BE7388-CE96-4EDC-8CA9-F2BA709FE41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22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13142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5D4174-B661-422D-A705-41DF79639108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6CF3ADF1-5AA6-477E-8FA6-2CE539976C5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23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39268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CCFE32-BE95-4CC3-9884-1B1694CABFF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F102E381-D3C2-414A-AB9D-ECAC3143945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24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retrieve geospatial items near a specified point and within a given amount of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raidus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674524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A91284-A411-44F4-B488-38CB5A28DF6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A98F5337-0766-42C5-B3FE-CD4CE0F50ED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25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366679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1402142-5081-4046-9023-D0009B48243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83FC01DF-28FF-4959-AEF4-5C8F9C93330F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26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01023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FCFA75-2387-4107-8283-15A226793F0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13350D24-6C83-48FD-9C2C-3FBDAAFD75AC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27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01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750631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B4D0B8-18EE-41BB-90D8-319A6A07FCC0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28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4339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BDDAB10E-96F9-46DD-A263-27554B27ECC4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28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921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364817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hape 193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8E2D9178-01AC-40D4-8C25-B5B9FA04360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r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29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8306" name="Shape 194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50A697A2-5A4B-49F4-BC92-705583136E27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r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29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95" name="Shape 1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8308" name="Shape 1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231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hape 202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1F7CE369-4AAE-4A62-94A2-503E1EC5EB45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r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30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99330" name="Shape 20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65B0B4C2-FB91-4204-BF8A-11297D9563E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r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30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4" name="Shape 20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9332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95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Column-oriented organizations are more efficient when an aggregate needs to be computed over many rows but only for a notably smaller subset of all columns of data, because reading that smaller subset of data can be faster than reading all data.</a:t>
            </a:r>
          </a:p>
          <a:p>
            <a:r>
              <a:rPr lang="en-US" dirty="0" smtClean="0"/>
              <a:t>Column-oriented organizations are more efficient when new values of a column are supplied for all rows at once, because that column data can be written efficiently and replace old column data without touching any other columns for the rows.</a:t>
            </a:r>
          </a:p>
          <a:p>
            <a:r>
              <a:rPr lang="en-US" dirty="0" smtClean="0"/>
              <a:t>Row-oriented organizations are more efficient when many columns of a single row are required at the same time, and when row-size is relatively small, as the entire row can be retrieved with a single disk seek.</a:t>
            </a:r>
          </a:p>
          <a:p>
            <a:r>
              <a:rPr lang="en-US" dirty="0" smtClean="0"/>
              <a:t>Row-oriented organizations are more efficient when writing a new row if all of the row data is supplied at the same time, as the entire row can be written with a single disk seek.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207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Shape 212"/>
          <p:cNvSpPr txBox="1">
            <a:spLocks noChangeArrowheads="1"/>
          </p:cNvSpPr>
          <p:nvPr/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CAB2A169-49E5-41B3-90CE-76BD08E486E3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r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31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100354" name="Shape 213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r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9DB1F99F-BE85-48CA-B2E6-B3116689C9C9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sym typeface="Calibri" panose="020F0502020204030204" pitchFamily="34" charset="0"/>
              </a:rPr>
              <a:pPr algn="r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31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4" name="Shape 21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0356" name="Shape 21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mtClean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306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27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 if some</a:t>
            </a:r>
            <a:r>
              <a:rPr lang="en-US" baseline="0" dirty="0" smtClean="0"/>
              <a:t> of the information </a:t>
            </a:r>
            <a:r>
              <a:rPr lang="en-US" baseline="0" smtClean="0"/>
              <a:t>are missing?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886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36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472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413480-2B07-40AB-95BE-A8F35B342E4B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195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E3F66AD4-7E99-41EE-A86C-088F75608F21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9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30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7678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2D43F84-F2D6-4A6C-8233-25C0FF6B6946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/>
              <a:t>10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0243" name="Text Box 1"/>
          <p:cNvSpPr txBox="1">
            <a:spLocks noChangeArrowheads="1"/>
          </p:cNvSpPr>
          <p:nvPr/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buSzPct val="100000"/>
            </a:pPr>
            <a:fld id="{8E9834E9-85A2-4DAF-A8A9-CBCE53232522}" type="slidenum">
              <a:rPr lang="en-US" altLang="en-US" sz="1200">
                <a:solidFill>
                  <a:srgbClr val="000000"/>
                </a:solidFill>
                <a:latin typeface="Calibri" panose="020F0502020204030204" pitchFamily="34" charset="0"/>
              </a:rPr>
              <a:pPr algn="r" eaLnBrk="1" hangingPunct="1">
                <a:buSzPct val="100000"/>
              </a:pPr>
              <a:t>10</a:t>
            </a:fld>
            <a:endParaRPr lang="en-US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450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75236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F4370D13-CE47-B04B-A021-4C8432DFAE40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8229600" cy="807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02640"/>
            <a:ext cx="2057400" cy="5323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02640"/>
            <a:ext cx="6019800" cy="53235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rgbClr val="00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rgbClr val="2342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320"/>
            <a:ext cx="8229600" cy="817880"/>
          </a:xfr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8229600" cy="807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320"/>
            <a:ext cx="8229600" cy="8178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843280"/>
            <a:ext cx="3008313" cy="151892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843280"/>
            <a:ext cx="4995863" cy="5282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802639"/>
            <a:ext cx="5711824" cy="64706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625600"/>
            <a:ext cx="6054724" cy="40584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2/11/2016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itchFamily="34" charset="0"/>
              </a:defRPr>
            </a:lvl1pPr>
          </a:lstStyle>
          <a:p>
            <a:fld id="{F4370D13-CE47-B04B-A021-4C8432DFAE40}" type="datetimeFigureOut">
              <a:rPr lang="en-US" smtClean="0"/>
              <a:pPr/>
              <a:t>2/11/2016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rgbClr val="DFE4F0"/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rgbClr val="DFE4F0"/>
                </a:solidFill>
                <a:latin typeface="Century Gothic" pitchFamily="34" charset="0"/>
              </a:defRPr>
            </a:lvl1pPr>
          </a:lstStyle>
          <a:p>
            <a:fld id="{4B8C57D9-8AC0-1F41-AA1E-8DD3BC9801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3200" y="178832"/>
            <a:ext cx="679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Candara" panose="020E0502030303020204" pitchFamily="34" charset="0"/>
                <a:cs typeface="Microsoft Sans Serif" panose="020B0604020202020204" pitchFamily="34" charset="0"/>
              </a:rPr>
              <a:t>CyberGIS Center for Advanced Digital and Spatial Studies</a:t>
            </a:r>
            <a:endParaRPr lang="en-US" sz="2000" b="0" dirty="0">
              <a:solidFill>
                <a:schemeClr val="bg1"/>
              </a:solidFill>
              <a:latin typeface="Candara" panose="020E0502030303020204" pitchFamily="34" charset="0"/>
              <a:cs typeface="Microsoft Sans Serif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rgbClr val="00000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yn@illinois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aryannava.com/category/nosql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2700" y="876301"/>
            <a:ext cx="9143999" cy="1574799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450"/>
              </a:spcBef>
              <a:defRPr/>
            </a:pPr>
            <a:r>
              <a:rPr lang="en-US" sz="4000" b="1" dirty="0" smtClean="0"/>
              <a:t>Distributed Spatial Database</a:t>
            </a:r>
            <a:endParaRPr lang="en-US" sz="4000" b="1" i="1" dirty="0">
              <a:latin typeface="Tahoma"/>
              <a:cs typeface="Tahoma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457200" y="2933700"/>
            <a:ext cx="8216900" cy="327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latin typeface="Tahom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dirty="0" smtClean="0">
                <a:latin typeface="+mn-lt"/>
              </a:rPr>
              <a:t>Dr. Junjun Yin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endParaRPr lang="en-US" sz="1800" i="1" dirty="0" smtClean="0">
              <a:latin typeface="+mn-lt"/>
              <a:cs typeface="Tahoma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+mn-lt"/>
                <a:cs typeface="Tahoma"/>
              </a:rPr>
              <a:t>CyberGIS Center for Advanced Digital and Spatial Studies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+mn-lt"/>
                <a:cs typeface="Tahoma"/>
              </a:rPr>
              <a:t>Department of Geography and Geographic Information Science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+mn-lt"/>
                <a:cs typeface="Tahoma"/>
              </a:rPr>
              <a:t>National Center for Supercomputing Applications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+mn-lt"/>
                <a:cs typeface="Tahoma"/>
              </a:rPr>
              <a:t>University of Illinois at Urbana-Champaign, IL, 61801, USA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+mn-lt"/>
                <a:cs typeface="Tahoma"/>
                <a:hlinkClick r:id="rId3"/>
              </a:rPr>
              <a:t>jyn@illinois.edu</a:t>
            </a:r>
            <a:endParaRPr lang="en-US" sz="1800" i="1" dirty="0">
              <a:latin typeface="+mn-lt"/>
              <a:cs typeface="Tahoma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endParaRPr lang="en-US" sz="1800" i="1" dirty="0" smtClean="0">
              <a:latin typeface="+mn-lt"/>
              <a:cs typeface="Tahoma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+mn-lt"/>
                <a:cs typeface="Tahoma"/>
              </a:rPr>
              <a:t>February 9, 2016</a:t>
            </a:r>
          </a:p>
        </p:txBody>
      </p:sp>
    </p:spTree>
    <p:extLst>
      <p:ext uri="{BB962C8B-B14F-4D97-AF65-F5344CB8AC3E}">
        <p14:creationId xmlns:p14="http://schemas.microsoft.com/office/powerpoint/2010/main" val="58213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8382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 distributed database</a:t>
            </a:r>
            <a:endParaRPr lang="en-US" altLang="en-US" sz="3600" b="1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Your single machine runs out of storage!</a:t>
            </a:r>
          </a:p>
          <a:p>
            <a:pPr marL="744538" lvl="1" indent="-342900" eaLnBrk="1" hangingPunct="1">
              <a:buFont typeface="Arial"/>
              <a:buChar char="•"/>
              <a:defRPr/>
            </a:pPr>
            <a:r>
              <a:rPr lang="en-US" sz="2400" dirty="0" smtClean="0"/>
              <a:t>Easy scalability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Avoids single point of failure by distributing data among multiple machines.</a:t>
            </a:r>
          </a:p>
          <a:p>
            <a:pPr marL="744538" lvl="1" indent="-342900" eaLnBrk="1" hangingPunct="1">
              <a:buFont typeface="Arial"/>
              <a:buChar char="•"/>
              <a:defRPr/>
            </a:pPr>
            <a:r>
              <a:rPr lang="en-US" sz="2400" dirty="0" smtClean="0"/>
              <a:t>Will not lose any data in case a machine fails.</a:t>
            </a:r>
          </a:p>
          <a:p>
            <a:pPr marL="744538" lvl="1" indent="-342900" eaLnBrk="1" hangingPunct="1">
              <a:buFont typeface="Arial"/>
              <a:buChar char="•"/>
              <a:defRPr/>
            </a:pPr>
            <a:r>
              <a:rPr lang="en-US" sz="2400" dirty="0"/>
              <a:t>W</a:t>
            </a:r>
            <a:r>
              <a:rPr lang="en-US" sz="2400" dirty="0" smtClean="0"/>
              <a:t>ill not lose the ability to query the data in case a machine fails.</a:t>
            </a:r>
          </a:p>
          <a:p>
            <a:pPr marL="744538" lvl="1" indent="-342900" eaLnBrk="1" hangingPunct="1">
              <a:buFont typeface="Arial"/>
              <a:buChar char="•"/>
              <a:defRPr/>
            </a:pPr>
            <a:r>
              <a:rPr lang="en-US" sz="2400" dirty="0" smtClean="0"/>
              <a:t>Machines that are performance bottlenecks will not affect the overall performance of the system.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7F7E386B-7DA8-4AB4-9A62-13B1835B6746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10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4461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8382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Why distributed database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4538" indent="-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Reduce query time by “intelligently” distribute data among multiple nodes.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134CB0"/>
                </a:solidFill>
                <a:latin typeface="Franklin Gothic Book" panose="020B0503020102020204" pitchFamily="34" charset="0"/>
              </a:rPr>
              <a:t>A query should look into a smaller subset of data.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134CB0"/>
                </a:solidFill>
                <a:latin typeface="Franklin Gothic Book" panose="020B0503020102020204" pitchFamily="34" charset="0"/>
              </a:rPr>
              <a:t>In write operations the index should be updated for a smaller set of data.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Distribute workload on multiple nodes in case of simultaneous access.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134CB0"/>
                </a:solidFill>
                <a:latin typeface="Franklin Gothic Book" panose="020B0503020102020204" pitchFamily="34" charset="0"/>
              </a:rPr>
              <a:t>Re-route requests to multiple machines (courtesy of replication).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Incorporate organizational structure.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134CB0"/>
                </a:solidFill>
                <a:latin typeface="Franklin Gothic Book" panose="020B0503020102020204" pitchFamily="34" charset="0"/>
              </a:rPr>
              <a:t>Each group wants to host their own data!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CD2D6C96-05E2-4E80-8C55-5E57408A562E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11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127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Challenges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charset="0"/>
                <a:ea typeface="ＭＳ Ｐゴシック" panose="020B0600070205080204" pitchFamily="34" charset="-128"/>
              </a:defRPr>
            </a:lvl1pPr>
            <a:lvl2pPr marL="741363" indent="-284163"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3pPr>
            <a:lvl4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4pPr>
            <a:lvl5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panose="020B0600070205080204" pitchFamily="34" charset="-128"/>
              </a:defRPr>
            </a:lvl9pPr>
          </a:lstStyle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Require new skills and knowledge for many database admins.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Relatively new era. Still lots of development is being made.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Issues with integrity and consistency of the database.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More issues on ensuring the security of the database cluster.</a:t>
            </a:r>
          </a:p>
          <a:p>
            <a:pPr marL="342900" indent="-342900" eaLnBrk="1" hangingPunct="1">
              <a:buFont typeface="Arial"/>
              <a:buChar char="•"/>
              <a:defRPr/>
            </a:pPr>
            <a:r>
              <a:rPr lang="en-US" dirty="0" smtClean="0"/>
              <a:t>Require new database design techniques.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90F5CBD9-4720-470E-A987-F6FEB2A99778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12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0454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Concepts</a:t>
            </a: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4538" indent="-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Replication: System maintains multiple identical copies of the data.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134CB0"/>
                </a:solidFill>
                <a:latin typeface="Franklin Gothic Book" panose="020B0503020102020204" pitchFamily="34" charset="0"/>
              </a:rPr>
              <a:t>Increase latency on update.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Partitioning: The dataset is divided into multiple smaller datasets based on a pre-defined function.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134CB0"/>
                </a:solidFill>
                <a:latin typeface="Franklin Gothic Book" panose="020B0503020102020204" pitchFamily="34" charset="0"/>
              </a:rPr>
              <a:t>Balancing the load on different chunks of data should be considered.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  <a:latin typeface="Franklin Gothic Book" panose="020B0503020102020204" pitchFamily="34" charset="0"/>
              </a:rPr>
              <a:t>Consistency: any transaction must only affect data in allowed ways.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>
              <a:solidFill>
                <a:srgbClr val="0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9E91D479-7BEB-453F-8DEE-127F0B5053E7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13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945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Consistency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237B9C52-E594-4CA8-9CFE-65D4396AD2D5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14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222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480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8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29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800" y="31242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200" y="31242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Rectangle 1"/>
          <p:cNvSpPr>
            <a:spLocks noChangeArrowheads="1"/>
          </p:cNvSpPr>
          <p:nvPr/>
        </p:nvSpPr>
        <p:spPr bwMode="auto">
          <a:xfrm>
            <a:off x="3352800" y="1828800"/>
            <a:ext cx="2286000" cy="533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chemeClr val="tx1"/>
                </a:solidFill>
              </a:rPr>
              <a:t>X : John’s balance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533400" y="4343400"/>
            <a:ext cx="13716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ea typeface="ＭＳ Ｐゴシック" panose="020B0600070205080204" pitchFamily="34" charset="-128"/>
                <a:cs typeface="ＭＳ Ｐゴシック" charset="0"/>
              </a:rPr>
              <a:t>X: 1000$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743200" y="4343400"/>
            <a:ext cx="13716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ea typeface="ＭＳ Ｐゴシック" panose="020B0600070205080204" pitchFamily="34" charset="-128"/>
                <a:cs typeface="ＭＳ Ｐゴシック" charset="0"/>
              </a:rPr>
              <a:t>X: 950$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4953000" y="4343400"/>
            <a:ext cx="13716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ea typeface="ＭＳ Ｐゴシック" panose="020B0600070205080204" pitchFamily="34" charset="-128"/>
                <a:cs typeface="ＭＳ Ｐゴシック" charset="0"/>
              </a:rPr>
              <a:t>X: 1020$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7315200" y="4343400"/>
            <a:ext cx="1371600" cy="6096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US" dirty="0">
                <a:ea typeface="ＭＳ Ｐゴシック" panose="020B0600070205080204" pitchFamily="34" charset="-128"/>
                <a:cs typeface="ＭＳ Ｐゴシック" charset="0"/>
              </a:rPr>
              <a:t>X: 1008$</a:t>
            </a:r>
          </a:p>
        </p:txBody>
      </p:sp>
    </p:spTree>
    <p:extLst>
      <p:ext uri="{BB962C8B-B14F-4D97-AF65-F5344CB8AC3E}">
        <p14:creationId xmlns:p14="http://schemas.microsoft.com/office/powerpoint/2010/main" val="10427911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Types of Consistency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E18A8FDC-8143-458E-A87C-E527CC3950E8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15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Strong </a:t>
            </a:r>
            <a:r>
              <a:rPr lang="en-US" altLang="en-US" b="1" dirty="0">
                <a:solidFill>
                  <a:srgbClr val="000000"/>
                </a:solidFill>
                <a:latin typeface="Franklin Gothic Book" panose="020B0503020102020204" pitchFamily="34" charset="0"/>
              </a:rPr>
              <a:t>consistency: </a:t>
            </a:r>
            <a:r>
              <a:rPr lang="en-US" alt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Every client can observe one consistent stage.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endParaRPr lang="en-US" altLang="en-US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0000"/>
                </a:solidFill>
                <a:latin typeface="Franklin Gothic Book" panose="020B0503020102020204" pitchFamily="34" charset="0"/>
              </a:rPr>
              <a:t>Weak consistency: </a:t>
            </a:r>
            <a:r>
              <a:rPr lang="en-US" alt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relaxing some constraints on the strong consistency to gain better performance and availability.</a:t>
            </a:r>
          </a:p>
        </p:txBody>
      </p:sp>
    </p:spTree>
    <p:extLst>
      <p:ext uri="{BB962C8B-B14F-4D97-AF65-F5344CB8AC3E}">
        <p14:creationId xmlns:p14="http://schemas.microsoft.com/office/powerpoint/2010/main" val="20708714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CAP Theorem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2ABD6C22-AA2D-4F85-89EF-66872C69671C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16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4538" indent="-34290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It is impossible for a </a:t>
            </a:r>
            <a:r>
              <a:rPr lang="en-US" alt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distributed computer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system </a:t>
            </a:r>
            <a:r>
              <a:rPr lang="en-US" alt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to simultaneously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provide </a:t>
            </a:r>
            <a:r>
              <a:rPr lang="en-US" alt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all of these 3 </a:t>
            </a:r>
            <a:r>
              <a:rPr lang="en-US" altLang="en-US" dirty="0" smtClean="0">
                <a:solidFill>
                  <a:srgbClr val="000000"/>
                </a:solidFill>
                <a:latin typeface="Franklin Gothic Book" panose="020B0503020102020204" pitchFamily="34" charset="0"/>
              </a:rPr>
              <a:t>guarantees:</a:t>
            </a:r>
            <a:endParaRPr lang="en-US" altLang="en-US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Consistency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Availability</a:t>
            </a:r>
          </a:p>
          <a:p>
            <a:pPr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  <a:latin typeface="Franklin Gothic Book" panose="020B0503020102020204" pitchFamily="34" charset="0"/>
              </a:rPr>
              <a:t>Partition tolerance</a:t>
            </a:r>
          </a:p>
          <a:p>
            <a:pPr lvl="1" eaLnBrk="1" hangingPunct="1">
              <a:spcBef>
                <a:spcPts val="4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134CB0"/>
                </a:solidFill>
                <a:latin typeface="Franklin Gothic Book" panose="020B0503020102020204" pitchFamily="34" charset="0"/>
              </a:rPr>
              <a:t>The system can continue its operation despite partitioning due to failures.</a:t>
            </a:r>
          </a:p>
        </p:txBody>
      </p:sp>
    </p:spTree>
    <p:extLst>
      <p:ext uri="{BB962C8B-B14F-4D97-AF65-F5344CB8AC3E}">
        <p14:creationId xmlns:p14="http://schemas.microsoft.com/office/powerpoint/2010/main" val="31512900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Examples </a:t>
            </a:r>
            <a:r>
              <a:rPr lang="en-US" altLang="en-US" sz="3600" b="1" dirty="0" smtClean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of NoSQL </a:t>
            </a:r>
            <a:endParaRPr lang="en-US" altLang="en-US" sz="3600" b="1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Databases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42AB0AEB-27A1-4D94-8A20-2F4E60E3CE54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17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5837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4584700" cy="1306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2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429000"/>
            <a:ext cx="31242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476750"/>
            <a:ext cx="4787900" cy="159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3415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MongoDB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4016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Document-oriented database.</a:t>
            </a:r>
          </a:p>
          <a:p>
            <a:pPr marL="744538" lvl="1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smtClean="0">
                <a:cs typeface="ＭＳ Ｐゴシック" charset="0"/>
              </a:rPr>
              <a:t>Store records in a </a:t>
            </a:r>
            <a:r>
              <a:rPr lang="en-US" sz="2400" dirty="0" err="1" smtClean="0">
                <a:cs typeface="ＭＳ Ｐゴシック" charset="0"/>
              </a:rPr>
              <a:t>json</a:t>
            </a:r>
            <a:r>
              <a:rPr lang="en-US" sz="2400" dirty="0" smtClean="0">
                <a:cs typeface="ＭＳ Ｐゴシック" charset="0"/>
              </a:rPr>
              <a:t>-like format.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Easy-to-use.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Supports replication and partitioning (</a:t>
            </a:r>
            <a:r>
              <a:rPr lang="en-US" dirty="0" err="1" smtClean="0"/>
              <a:t>sharding</a:t>
            </a:r>
            <a:r>
              <a:rPr lang="en-US" dirty="0" smtClean="0"/>
              <a:t>).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Support primary and secondary indexes.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Support aggregation queries through:</a:t>
            </a:r>
          </a:p>
          <a:p>
            <a:pPr marL="744538" lvl="1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err="1" smtClean="0">
                <a:cs typeface="ＭＳ Ｐゴシック" charset="0"/>
              </a:rPr>
              <a:t>Javascript-basd</a:t>
            </a:r>
            <a:r>
              <a:rPr lang="en-US" sz="2400" dirty="0" smtClean="0">
                <a:cs typeface="ＭＳ Ｐゴシック" charset="0"/>
              </a:rPr>
              <a:t> </a:t>
            </a:r>
            <a:r>
              <a:rPr lang="en-US" sz="2400" dirty="0" err="1" smtClean="0">
                <a:cs typeface="ＭＳ Ｐゴシック" charset="0"/>
              </a:rPr>
              <a:t>MapReduce</a:t>
            </a:r>
            <a:r>
              <a:rPr lang="en-US" sz="2400" dirty="0" smtClean="0">
                <a:cs typeface="ＭＳ Ｐゴシック" charset="0"/>
              </a:rPr>
              <a:t> structure which can support arbitrary large data but it is slow.</a:t>
            </a:r>
          </a:p>
          <a:p>
            <a:pPr marL="744538" lvl="1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smtClean="0">
                <a:cs typeface="ＭＳ Ｐゴシック" charset="0"/>
              </a:rPr>
              <a:t>C++ based aggregation framework which is limited in size but very fast.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F95B0E31-9B22-4C34-9AA8-5E2633E94F10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18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8866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Apache Cassandra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4016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Highly decentralized architecture.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Read/write throughput both scale linearly as the new machines are added.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Very fast write performance.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The admin can tune the consistency level based on the application.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Most popular option in the industry for massive and highly distributed datasets.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Easy integration with </a:t>
            </a:r>
            <a:r>
              <a:rPr lang="en-US" dirty="0" err="1" smtClean="0"/>
              <a:t>Hadoop</a:t>
            </a:r>
            <a:r>
              <a:rPr lang="en-US" dirty="0" smtClean="0"/>
              <a:t>, Hive, etc.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Limited support for geospatial operations.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1BC0EAA6-4883-4F04-B437-447C065BB60E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19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7634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What is “distributed databases”</a:t>
            </a:r>
          </a:p>
          <a:p>
            <a:pPr lvl="1"/>
            <a:r>
              <a:rPr lang="en-US" dirty="0" smtClean="0"/>
              <a:t>File system vs. database</a:t>
            </a:r>
          </a:p>
          <a:p>
            <a:r>
              <a:rPr lang="en-US" dirty="0" smtClean="0"/>
              <a:t>Relational database vs NoSQL database</a:t>
            </a:r>
          </a:p>
          <a:p>
            <a:pPr lvl="1"/>
            <a:r>
              <a:rPr lang="en-US" dirty="0" smtClean="0"/>
              <a:t>Relational Database Management System (RDBMS)</a:t>
            </a:r>
          </a:p>
          <a:p>
            <a:pPr lvl="1"/>
            <a:r>
              <a:rPr lang="en-US" dirty="0" smtClean="0"/>
              <a:t>Spatial Database Management System (SDBMS)</a:t>
            </a:r>
          </a:p>
          <a:p>
            <a:pPr lvl="1"/>
            <a:r>
              <a:rPr lang="en-US" dirty="0" smtClean="0"/>
              <a:t>Non-relational database (NoSQL)</a:t>
            </a:r>
          </a:p>
          <a:p>
            <a:r>
              <a:rPr lang="en-US" dirty="0" smtClean="0"/>
              <a:t>Big Data requirements</a:t>
            </a:r>
          </a:p>
          <a:p>
            <a:pPr lvl="1"/>
            <a:r>
              <a:rPr lang="en-US" dirty="0" smtClean="0"/>
              <a:t>Variety and data structure</a:t>
            </a:r>
          </a:p>
          <a:p>
            <a:pPr lvl="1"/>
            <a:r>
              <a:rPr lang="en-US" dirty="0" smtClean="0"/>
              <a:t>Velocity and concurrency</a:t>
            </a:r>
          </a:p>
          <a:p>
            <a:r>
              <a:rPr lang="en-US" dirty="0" smtClean="0"/>
              <a:t>Data management, storage and query performance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2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608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Model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257AA512-6EEC-4CCD-9BDE-655B5E618B78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20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4515" name="Rectangle 1"/>
          <p:cNvSpPr>
            <a:spLocks noChangeArrowheads="1"/>
          </p:cNvSpPr>
          <p:nvPr/>
        </p:nvSpPr>
        <p:spPr bwMode="auto">
          <a:xfrm>
            <a:off x="533400" y="2362200"/>
            <a:ext cx="20574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Row ID</a:t>
            </a:r>
          </a:p>
        </p:txBody>
      </p:sp>
      <p:sp>
        <p:nvSpPr>
          <p:cNvPr id="64516" name="Rectangle 6"/>
          <p:cNvSpPr>
            <a:spLocks noChangeArrowheads="1"/>
          </p:cNvSpPr>
          <p:nvPr/>
        </p:nvSpPr>
        <p:spPr bwMode="auto">
          <a:xfrm>
            <a:off x="2590800" y="2362200"/>
            <a:ext cx="20574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Field 1 | Field 2</a:t>
            </a:r>
          </a:p>
        </p:txBody>
      </p:sp>
      <p:sp>
        <p:nvSpPr>
          <p:cNvPr id="64517" name="Rectangle 15"/>
          <p:cNvSpPr>
            <a:spLocks noChangeArrowheads="1"/>
          </p:cNvSpPr>
          <p:nvPr/>
        </p:nvSpPr>
        <p:spPr bwMode="auto">
          <a:xfrm>
            <a:off x="2590800" y="2743200"/>
            <a:ext cx="20574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Other fields	</a:t>
            </a:r>
          </a:p>
        </p:txBody>
      </p:sp>
      <p:sp>
        <p:nvSpPr>
          <p:cNvPr id="64518" name="Rectangle 19"/>
          <p:cNvSpPr>
            <a:spLocks noChangeArrowheads="1"/>
          </p:cNvSpPr>
          <p:nvPr/>
        </p:nvSpPr>
        <p:spPr bwMode="auto">
          <a:xfrm>
            <a:off x="4648200" y="2362200"/>
            <a:ext cx="20574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Field 1 | Field 2</a:t>
            </a:r>
          </a:p>
        </p:txBody>
      </p:sp>
      <p:sp>
        <p:nvSpPr>
          <p:cNvPr id="64519" name="Rectangle 24"/>
          <p:cNvSpPr>
            <a:spLocks noChangeArrowheads="1"/>
          </p:cNvSpPr>
          <p:nvPr/>
        </p:nvSpPr>
        <p:spPr bwMode="auto">
          <a:xfrm>
            <a:off x="6705600" y="2362200"/>
            <a:ext cx="20574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Field 1 | Field 2</a:t>
            </a:r>
          </a:p>
        </p:txBody>
      </p:sp>
      <p:sp>
        <p:nvSpPr>
          <p:cNvPr id="64520" name="Rectangle 1"/>
          <p:cNvSpPr>
            <a:spLocks noChangeArrowheads="1"/>
          </p:cNvSpPr>
          <p:nvPr/>
        </p:nvSpPr>
        <p:spPr bwMode="auto">
          <a:xfrm>
            <a:off x="533400" y="4495800"/>
            <a:ext cx="2057400" cy="1295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chemeClr val="tx1"/>
                </a:solidFill>
              </a:rPr>
              <a:t>Bus Station</a:t>
            </a:r>
          </a:p>
        </p:txBody>
      </p:sp>
      <p:sp>
        <p:nvSpPr>
          <p:cNvPr id="64521" name="Rectangle 6"/>
          <p:cNvSpPr>
            <a:spLocks noChangeArrowheads="1"/>
          </p:cNvSpPr>
          <p:nvPr/>
        </p:nvSpPr>
        <p:spPr bwMode="auto">
          <a:xfrm>
            <a:off x="2590800" y="4495800"/>
            <a:ext cx="20574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Time | Bus Id</a:t>
            </a:r>
          </a:p>
        </p:txBody>
      </p:sp>
      <p:sp>
        <p:nvSpPr>
          <p:cNvPr id="64522" name="Rectangle 19"/>
          <p:cNvSpPr>
            <a:spLocks noChangeArrowheads="1"/>
          </p:cNvSpPr>
          <p:nvPr/>
        </p:nvSpPr>
        <p:spPr bwMode="auto">
          <a:xfrm>
            <a:off x="4648200" y="4495800"/>
            <a:ext cx="20574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Time | Bus Id</a:t>
            </a:r>
          </a:p>
        </p:txBody>
      </p:sp>
      <p:sp>
        <p:nvSpPr>
          <p:cNvPr id="64523" name="Rectangle 24"/>
          <p:cNvSpPr>
            <a:spLocks noChangeArrowheads="1"/>
          </p:cNvSpPr>
          <p:nvPr/>
        </p:nvSpPr>
        <p:spPr bwMode="auto">
          <a:xfrm>
            <a:off x="6705600" y="4495800"/>
            <a:ext cx="2057400" cy="3810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b="1">
                <a:solidFill>
                  <a:srgbClr val="000000"/>
                </a:solidFill>
              </a:rPr>
              <a:t>Time | Bus Id</a:t>
            </a:r>
          </a:p>
        </p:txBody>
      </p:sp>
      <p:sp>
        <p:nvSpPr>
          <p:cNvPr id="64524" name="Rectangle 15"/>
          <p:cNvSpPr>
            <a:spLocks noChangeArrowheads="1"/>
          </p:cNvSpPr>
          <p:nvPr/>
        </p:nvSpPr>
        <p:spPr bwMode="auto">
          <a:xfrm>
            <a:off x="4648200" y="2743200"/>
            <a:ext cx="20574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Other fields</a:t>
            </a:r>
          </a:p>
        </p:txBody>
      </p:sp>
      <p:sp>
        <p:nvSpPr>
          <p:cNvPr id="64525" name="Rectangle 15"/>
          <p:cNvSpPr>
            <a:spLocks noChangeArrowheads="1"/>
          </p:cNvSpPr>
          <p:nvPr/>
        </p:nvSpPr>
        <p:spPr bwMode="auto">
          <a:xfrm>
            <a:off x="6705600" y="2743200"/>
            <a:ext cx="20574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Other fields</a:t>
            </a:r>
          </a:p>
        </p:txBody>
      </p:sp>
      <p:sp>
        <p:nvSpPr>
          <p:cNvPr id="64526" name="Oval 1"/>
          <p:cNvSpPr>
            <a:spLocks noChangeArrowheads="1"/>
          </p:cNvSpPr>
          <p:nvPr/>
        </p:nvSpPr>
        <p:spPr bwMode="auto">
          <a:xfrm>
            <a:off x="228600" y="1752600"/>
            <a:ext cx="2819400" cy="457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Partitioning Key</a:t>
            </a:r>
          </a:p>
        </p:txBody>
      </p:sp>
      <p:sp>
        <p:nvSpPr>
          <p:cNvPr id="64527" name="Oval 41"/>
          <p:cNvSpPr>
            <a:spLocks noChangeArrowheads="1"/>
          </p:cNvSpPr>
          <p:nvPr/>
        </p:nvSpPr>
        <p:spPr bwMode="auto">
          <a:xfrm>
            <a:off x="3886200" y="1752600"/>
            <a:ext cx="2819400" cy="457200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/>
              <a:t>Clustering Key</a:t>
            </a:r>
          </a:p>
        </p:txBody>
      </p:sp>
      <p:sp>
        <p:nvSpPr>
          <p:cNvPr id="64528" name="Rectangle 15"/>
          <p:cNvSpPr>
            <a:spLocks noChangeArrowheads="1"/>
          </p:cNvSpPr>
          <p:nvPr/>
        </p:nvSpPr>
        <p:spPr bwMode="auto">
          <a:xfrm>
            <a:off x="2590800" y="4876800"/>
            <a:ext cx="20574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# of passenger</a:t>
            </a:r>
          </a:p>
        </p:txBody>
      </p:sp>
      <p:sp>
        <p:nvSpPr>
          <p:cNvPr id="64529" name="Rectangle 15"/>
          <p:cNvSpPr>
            <a:spLocks noChangeArrowheads="1"/>
          </p:cNvSpPr>
          <p:nvPr/>
        </p:nvSpPr>
        <p:spPr bwMode="auto">
          <a:xfrm>
            <a:off x="4648200" y="4876800"/>
            <a:ext cx="20574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# of passenger</a:t>
            </a:r>
          </a:p>
        </p:txBody>
      </p:sp>
      <p:sp>
        <p:nvSpPr>
          <p:cNvPr id="64530" name="Rectangle 15"/>
          <p:cNvSpPr>
            <a:spLocks noChangeArrowheads="1"/>
          </p:cNvSpPr>
          <p:nvPr/>
        </p:nvSpPr>
        <p:spPr bwMode="auto">
          <a:xfrm>
            <a:off x="6705600" y="4876800"/>
            <a:ext cx="2057400" cy="914400"/>
          </a:xfrm>
          <a:prstGeom prst="rect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>
              <a:solidFill>
                <a:srgbClr val="000000"/>
              </a:solidFill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>
                <a:solidFill>
                  <a:srgbClr val="000000"/>
                </a:solidFill>
              </a:rPr>
              <a:t># of passenger</a:t>
            </a:r>
          </a:p>
        </p:txBody>
      </p:sp>
    </p:spTree>
    <p:extLst>
      <p:ext uri="{BB962C8B-B14F-4D97-AF65-F5344CB8AC3E}">
        <p14:creationId xmlns:p14="http://schemas.microsoft.com/office/powerpoint/2010/main" val="2201109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Query Language: CQL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D4C278FC-FF8B-4090-AB9F-A63969D5EC07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21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66563" name="TextBox 1"/>
          <p:cNvSpPr txBox="1">
            <a:spLocks noChangeArrowheads="1"/>
          </p:cNvSpPr>
          <p:nvPr/>
        </p:nvSpPr>
        <p:spPr bwMode="auto">
          <a:xfrm>
            <a:off x="609600" y="1828800"/>
            <a:ext cx="80010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INSERT INTO BUSDATA (station, time, id, passengers) VALUES (100, 201504041000, 13222, 22);</a:t>
            </a:r>
          </a:p>
        </p:txBody>
      </p:sp>
      <p:sp>
        <p:nvSpPr>
          <p:cNvPr id="66564" name="TextBox 5"/>
          <p:cNvSpPr txBox="1">
            <a:spLocks noChangeArrowheads="1"/>
          </p:cNvSpPr>
          <p:nvPr/>
        </p:nvSpPr>
        <p:spPr bwMode="auto">
          <a:xfrm>
            <a:off x="609600" y="3124200"/>
            <a:ext cx="80010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SELECT * FROM BUSDATA WHERE station = 100 AND time &gt;= 201510010000;</a:t>
            </a:r>
          </a:p>
        </p:txBody>
      </p:sp>
      <p:sp>
        <p:nvSpPr>
          <p:cNvPr id="66565" name="TextBox 6"/>
          <p:cNvSpPr txBox="1">
            <a:spLocks noChangeArrowheads="1"/>
          </p:cNvSpPr>
          <p:nvPr/>
        </p:nvSpPr>
        <p:spPr bwMode="auto">
          <a:xfrm>
            <a:off x="609600" y="4495800"/>
            <a:ext cx="8001000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UPDATE BUSDATA SET passengers = passengers + 5 WHERE station = 100 AND time &lt;= 201511010000 AND time &gt;=201510010000;</a:t>
            </a:r>
          </a:p>
        </p:txBody>
      </p:sp>
    </p:spTree>
    <p:extLst>
      <p:ext uri="{BB962C8B-B14F-4D97-AF65-F5344CB8AC3E}">
        <p14:creationId xmlns:p14="http://schemas.microsoft.com/office/powerpoint/2010/main" val="2708942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 err="1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Redis</a:t>
            </a:r>
            <a:endParaRPr lang="en-US" altLang="en-US" sz="3600" b="1" dirty="0">
              <a:solidFill>
                <a:srgbClr val="134CB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99AA0D34-714A-4686-8E6C-59BEE8BFD556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22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4988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400">
                <a:solidFill>
                  <a:srgbClr val="000000"/>
                </a:solidFill>
                <a:latin typeface="Franklin Gothic Book" charset="0"/>
                <a:ea typeface="ＭＳ Ｐゴシック" charset="0"/>
                <a:cs typeface="ＭＳ Ｐゴシック" charset="0"/>
              </a:defRPr>
            </a:lvl1pPr>
            <a:lvl2pPr marL="4016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2pPr>
            <a:lvl3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5pPr>
            <a:lvl6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6pPr>
            <a:lvl7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7pPr>
            <a:lvl8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8pPr>
            <a:lvl9pPr defTabSz="4572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1600">
                <a:solidFill>
                  <a:srgbClr val="134CB0"/>
                </a:solidFill>
                <a:latin typeface="Franklin Gothic Book" charset="0"/>
                <a:ea typeface="ＭＳ Ｐゴシック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In memory key-value stores.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Supports limited operations but it is significantly faster for smaller datasets.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Supports replications.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Provide multiple methods to ensure persistency of the data.</a:t>
            </a:r>
          </a:p>
          <a:p>
            <a:pPr marL="342900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dirty="0" smtClean="0"/>
              <a:t>Main supported data types:</a:t>
            </a:r>
          </a:p>
          <a:p>
            <a:pPr marL="744538" lvl="1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smtClean="0">
                <a:cs typeface="ＭＳ Ｐゴシック" charset="0"/>
              </a:rPr>
              <a:t>Lists</a:t>
            </a:r>
          </a:p>
          <a:p>
            <a:pPr marL="744538" lvl="1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smtClean="0">
                <a:cs typeface="ＭＳ Ｐゴシック" charset="0"/>
              </a:rPr>
              <a:t>Sets</a:t>
            </a:r>
            <a:r>
              <a:rPr lang="en-US" sz="2400" dirty="0">
                <a:cs typeface="ＭＳ Ｐゴシック" charset="0"/>
              </a:rPr>
              <a:t> </a:t>
            </a:r>
            <a:r>
              <a:rPr lang="en-US" sz="2400" dirty="0" smtClean="0">
                <a:cs typeface="ＭＳ Ｐゴシック" charset="0"/>
              </a:rPr>
              <a:t>and Sorted Sets.</a:t>
            </a:r>
          </a:p>
          <a:p>
            <a:pPr marL="744538" lvl="1" indent="-342900" eaLnBrk="1" hangingPunct="1">
              <a:spcBef>
                <a:spcPts val="6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400" dirty="0" smtClean="0">
                <a:cs typeface="ＭＳ Ｐゴシック" charset="0"/>
              </a:rPr>
              <a:t>Hash Tables.</a:t>
            </a:r>
          </a:p>
        </p:txBody>
      </p:sp>
    </p:spTree>
    <p:extLst>
      <p:ext uri="{BB962C8B-B14F-4D97-AF65-F5344CB8AC3E}">
        <p14:creationId xmlns:p14="http://schemas.microsoft.com/office/powerpoint/2010/main" val="33096861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Basic Commands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AB7E1491-68DD-45AA-BC1B-AE18975F8F69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23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0659" name="TextBox 5"/>
          <p:cNvSpPr txBox="1">
            <a:spLocks noChangeArrowheads="1"/>
          </p:cNvSpPr>
          <p:nvPr/>
        </p:nvSpPr>
        <p:spPr bwMode="auto">
          <a:xfrm>
            <a:off x="609600" y="1828800"/>
            <a:ext cx="28956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SET “13132” “John Smith”</a:t>
            </a:r>
          </a:p>
        </p:txBody>
      </p:sp>
      <p:sp>
        <p:nvSpPr>
          <p:cNvPr id="70660" name="TextBox 6"/>
          <p:cNvSpPr txBox="1">
            <a:spLocks noChangeArrowheads="1"/>
          </p:cNvSpPr>
          <p:nvPr/>
        </p:nvSpPr>
        <p:spPr bwMode="auto">
          <a:xfrm>
            <a:off x="609600" y="3124200"/>
            <a:ext cx="8001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ZADD “arrivals” 201410100105 “</a:t>
            </a:r>
            <a:r>
              <a:rPr lang="en-US" altLang="ja-JP">
                <a:solidFill>
                  <a:srgbClr val="000000"/>
                </a:solidFill>
              </a:rPr>
              <a:t>american airlines 3322</a:t>
            </a:r>
            <a:r>
              <a:rPr lang="en-US" altLang="en-US">
                <a:solidFill>
                  <a:srgbClr val="000000"/>
                </a:solidFill>
              </a:rPr>
              <a:t>”</a:t>
            </a:r>
          </a:p>
        </p:txBody>
      </p:sp>
      <p:sp>
        <p:nvSpPr>
          <p:cNvPr id="70661" name="TextBox 7"/>
          <p:cNvSpPr txBox="1">
            <a:spLocks noChangeArrowheads="1"/>
          </p:cNvSpPr>
          <p:nvPr/>
        </p:nvSpPr>
        <p:spPr bwMode="auto">
          <a:xfrm>
            <a:off x="609600" y="4722813"/>
            <a:ext cx="4343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HSET “employees” “13132” “John Smith”</a:t>
            </a:r>
          </a:p>
        </p:txBody>
      </p:sp>
      <p:sp>
        <p:nvSpPr>
          <p:cNvPr id="70662" name="TextBox 8"/>
          <p:cNvSpPr txBox="1">
            <a:spLocks noChangeArrowheads="1"/>
          </p:cNvSpPr>
          <p:nvPr/>
        </p:nvSpPr>
        <p:spPr bwMode="auto">
          <a:xfrm>
            <a:off x="5029200" y="1828800"/>
            <a:ext cx="1600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GET “13132”</a:t>
            </a:r>
          </a:p>
        </p:txBody>
      </p:sp>
      <p:sp>
        <p:nvSpPr>
          <p:cNvPr id="70663" name="Rectangle 1"/>
          <p:cNvSpPr>
            <a:spLocks noChangeArrowheads="1"/>
          </p:cNvSpPr>
          <p:nvPr/>
        </p:nvSpPr>
        <p:spPr bwMode="auto">
          <a:xfrm>
            <a:off x="6858000" y="1828800"/>
            <a:ext cx="14938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“John Smith”</a:t>
            </a:r>
            <a:endParaRPr lang="en-US" altLang="en-US"/>
          </a:p>
        </p:txBody>
      </p:sp>
      <p:sp>
        <p:nvSpPr>
          <p:cNvPr id="70664" name="TextBox 9"/>
          <p:cNvSpPr txBox="1">
            <a:spLocks noChangeArrowheads="1"/>
          </p:cNvSpPr>
          <p:nvPr/>
        </p:nvSpPr>
        <p:spPr bwMode="auto">
          <a:xfrm>
            <a:off x="609600" y="3810000"/>
            <a:ext cx="80010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ZRANGEBYSCORE “arrivals” 201410010000 201410052359</a:t>
            </a:r>
          </a:p>
        </p:txBody>
      </p:sp>
      <p:sp>
        <p:nvSpPr>
          <p:cNvPr id="70665" name="TextBox 10"/>
          <p:cNvSpPr txBox="1">
            <a:spLocks noChangeArrowheads="1"/>
          </p:cNvSpPr>
          <p:nvPr/>
        </p:nvSpPr>
        <p:spPr bwMode="auto">
          <a:xfrm>
            <a:off x="609600" y="5456238"/>
            <a:ext cx="43434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HGET “employees” “13132”</a:t>
            </a:r>
          </a:p>
        </p:txBody>
      </p:sp>
    </p:spTree>
    <p:extLst>
      <p:ext uri="{BB962C8B-B14F-4D97-AF65-F5344CB8AC3E}">
        <p14:creationId xmlns:p14="http://schemas.microsoft.com/office/powerpoint/2010/main" val="1416025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Geospatial Commands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F3493748-CF43-4B92-AD82-7E0E8A1A9C19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24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2707" name="TextBox 5"/>
          <p:cNvSpPr txBox="1">
            <a:spLocks noChangeArrowheads="1"/>
          </p:cNvSpPr>
          <p:nvPr/>
        </p:nvSpPr>
        <p:spPr bwMode="auto">
          <a:xfrm>
            <a:off x="609600" y="1828800"/>
            <a:ext cx="7467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GEOADD Illinois -87.6847 41.8369 “Chicago”</a:t>
            </a:r>
          </a:p>
        </p:txBody>
      </p:sp>
      <p:sp>
        <p:nvSpPr>
          <p:cNvPr id="72708" name="TextBox 9"/>
          <p:cNvSpPr txBox="1">
            <a:spLocks noChangeArrowheads="1"/>
          </p:cNvSpPr>
          <p:nvPr/>
        </p:nvSpPr>
        <p:spPr bwMode="auto">
          <a:xfrm>
            <a:off x="609600" y="3744913"/>
            <a:ext cx="80010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GEODIST Illinois Champaign Chicago  mi</a:t>
            </a:r>
          </a:p>
        </p:txBody>
      </p:sp>
      <p:sp>
        <p:nvSpPr>
          <p:cNvPr id="72709" name="TextBox 11"/>
          <p:cNvSpPr txBox="1">
            <a:spLocks noChangeArrowheads="1"/>
          </p:cNvSpPr>
          <p:nvPr/>
        </p:nvSpPr>
        <p:spPr bwMode="auto">
          <a:xfrm>
            <a:off x="609600" y="2590800"/>
            <a:ext cx="74676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>
                <a:solidFill>
                  <a:srgbClr val="000000"/>
                </a:solidFill>
              </a:rPr>
              <a:t>GEOADD Illinois -88.2728 40.1150 “Champaign”</a:t>
            </a:r>
          </a:p>
        </p:txBody>
      </p:sp>
      <p:sp>
        <p:nvSpPr>
          <p:cNvPr id="72710" name="TextBox 12"/>
          <p:cNvSpPr txBox="1">
            <a:spLocks noChangeArrowheads="1"/>
          </p:cNvSpPr>
          <p:nvPr/>
        </p:nvSpPr>
        <p:spPr bwMode="auto">
          <a:xfrm>
            <a:off x="609600" y="4887913"/>
            <a:ext cx="8001000" cy="3698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</a:rPr>
              <a:t>GEORADIUS Illinois -88.2000 40.3442 200 km WITHDIST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71600" y="5667375"/>
            <a:ext cx="608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http://redis.io/commands/georadius</a:t>
            </a:r>
          </a:p>
        </p:txBody>
      </p:sp>
    </p:spTree>
    <p:extLst>
      <p:ext uri="{BB962C8B-B14F-4D97-AF65-F5344CB8AC3E}">
        <p14:creationId xmlns:p14="http://schemas.microsoft.com/office/powerpoint/2010/main" val="33287404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Comparison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1A61D12D-36D4-460B-83EA-2E2A3B570798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25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85800" y="2057400"/>
            <a:ext cx="7543800" cy="31400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Solving Big Data Challenges for Enterprise Application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Performance Management</a:t>
            </a:r>
          </a:p>
          <a:p>
            <a:pPr algn="ctr"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Mainly from University of Toronto</a:t>
            </a:r>
          </a:p>
          <a:p>
            <a:pPr algn="ctr">
              <a:defRPr/>
            </a:pPr>
            <a:r>
              <a:rPr lang="en-US" b="1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VLDB 2012</a:t>
            </a:r>
          </a:p>
          <a:p>
            <a:pPr algn="ctr"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algn="ctr">
              <a:defRPr/>
            </a:pPr>
            <a:endParaRPr lang="en-US" b="1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Benchmark the databases with different workloads (read-heavy, write-heavy, mixed).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rPr>
              <a:t>Benchmark the database with different metrics (latency (sec) and throughput (ops/sec).</a:t>
            </a:r>
          </a:p>
        </p:txBody>
      </p:sp>
    </p:spTree>
    <p:extLst>
      <p:ext uri="{BB962C8B-B14F-4D97-AF65-F5344CB8AC3E}">
        <p14:creationId xmlns:p14="http://schemas.microsoft.com/office/powerpoint/2010/main" val="28685775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Performance Comparison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3438BDF9-6EA8-4BFD-A55F-7686A843605D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26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76803" name="Rectangle 4"/>
          <p:cNvSpPr>
            <a:spLocks noChangeArrowheads="1"/>
          </p:cNvSpPr>
          <p:nvPr/>
        </p:nvSpPr>
        <p:spPr bwMode="auto">
          <a:xfrm>
            <a:off x="685800" y="2057400"/>
            <a:ext cx="75438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Cassandra is a good choice for applications with high insertion rate and applications which requires great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err="1">
                <a:solidFill>
                  <a:srgbClr val="000000"/>
                </a:solidFill>
              </a:rPr>
              <a:t>Redis</a:t>
            </a:r>
            <a:r>
              <a:rPr lang="en-US" altLang="en-US" dirty="0">
                <a:solidFill>
                  <a:srgbClr val="000000"/>
                </a:solidFill>
              </a:rPr>
              <a:t> performs significantly faster than other database systems in read-heavy loads, however it does not scale well. In addition it comes with a limitation on the size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rgbClr val="000000"/>
                </a:solidFill>
              </a:rPr>
              <a:t>MongoDB works fine for smaller clusters, but shows significant performance drop as we move to larger clusters.</a:t>
            </a:r>
          </a:p>
        </p:txBody>
      </p:sp>
    </p:spTree>
    <p:extLst>
      <p:ext uri="{BB962C8B-B14F-4D97-AF65-F5344CB8AC3E}">
        <p14:creationId xmlns:p14="http://schemas.microsoft.com/office/powerpoint/2010/main" val="3772153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 Study: Spatial Query Engine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5B7A458C-D39A-4997-A841-39E4DFDC9B29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27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89091" name="Rectangle 4"/>
          <p:cNvSpPr>
            <a:spLocks noChangeArrowheads="1"/>
          </p:cNvSpPr>
          <p:nvPr/>
        </p:nvSpPr>
        <p:spPr bwMode="auto">
          <a:xfrm>
            <a:off x="685800" y="1752600"/>
            <a:ext cx="75438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Establish a generic and scalable query framework for geospatial big data on cyberinfrastructure.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Support query patterns in a scalable way.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Use Redis to store the indexing structure in memory and the actual data on Cassandra database.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Design for integrated spatiotemporal queires.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Arbitrary input and query shapes.</a:t>
            </a:r>
          </a:p>
        </p:txBody>
      </p:sp>
    </p:spTree>
    <p:extLst>
      <p:ext uri="{BB962C8B-B14F-4D97-AF65-F5344CB8AC3E}">
        <p14:creationId xmlns:p14="http://schemas.microsoft.com/office/powerpoint/2010/main" val="2441579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04800" y="6858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Case Study: Spatial Query Engine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1FFE8D17-D23D-429C-96F2-F675F02F0016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28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91139" name="Shape 17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124200"/>
            <a:ext cx="4289425" cy="319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0" name="Shape 169"/>
          <p:cNvSpPr txBox="1">
            <a:spLocks noChangeArrowheads="1"/>
          </p:cNvSpPr>
          <p:nvPr/>
        </p:nvSpPr>
        <p:spPr bwMode="auto">
          <a:xfrm>
            <a:off x="762000" y="2438400"/>
            <a:ext cx="2743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>
              <a:lnSpc>
                <a:spcPct val="158000"/>
              </a:lnSpc>
              <a:buClr>
                <a:srgbClr val="134CB0"/>
              </a:buClr>
              <a:buSzPct val="25000"/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134CB0"/>
                </a:solidFill>
              </a:rPr>
              <a:t>Polygon Indexing</a:t>
            </a:r>
          </a:p>
        </p:txBody>
      </p:sp>
      <p:pic>
        <p:nvPicPr>
          <p:cNvPr id="91141" name="Shape 16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041650"/>
            <a:ext cx="3848100" cy="335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142" name="Shape 158"/>
          <p:cNvSpPr txBox="1">
            <a:spLocks noChangeArrowheads="1"/>
          </p:cNvSpPr>
          <p:nvPr/>
        </p:nvSpPr>
        <p:spPr bwMode="auto">
          <a:xfrm>
            <a:off x="5867400" y="2438400"/>
            <a:ext cx="2362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>
              <a:lnSpc>
                <a:spcPct val="158000"/>
              </a:lnSpc>
              <a:buClr>
                <a:srgbClr val="134CB0"/>
              </a:buClr>
              <a:buSzPct val="25000"/>
              <a:buFont typeface="Arial" panose="020B0604020202020204" pitchFamily="34" charset="0"/>
              <a:buNone/>
            </a:pPr>
            <a:r>
              <a:rPr lang="en-US" altLang="en-US" sz="2400">
                <a:solidFill>
                  <a:srgbClr val="134CB0"/>
                </a:solidFill>
              </a:rPr>
              <a:t>Point Indexing</a:t>
            </a:r>
          </a:p>
        </p:txBody>
      </p:sp>
    </p:spTree>
    <p:extLst>
      <p:ext uri="{BB962C8B-B14F-4D97-AF65-F5344CB8AC3E}">
        <p14:creationId xmlns:p14="http://schemas.microsoft.com/office/powerpoint/2010/main" val="41796049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hape 198"/>
          <p:cNvSpPr txBox="1">
            <a:spLocks noChangeArrowheads="1"/>
          </p:cNvSpPr>
          <p:nvPr/>
        </p:nvSpPr>
        <p:spPr bwMode="auto">
          <a:xfrm>
            <a:off x="457200" y="736600"/>
            <a:ext cx="8229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>
              <a:lnSpc>
                <a:spcPct val="158000"/>
              </a:lnSpc>
              <a:buClr>
                <a:srgbClr val="134CB0"/>
              </a:buClr>
              <a:buSzPct val="25000"/>
              <a:buFont typeface="Arial" panose="020B0604020202020204" pitchFamily="34" charset="0"/>
              <a:buNone/>
            </a:pPr>
            <a:r>
              <a:rPr lang="en-US" altLang="en-US" sz="3600" b="1" dirty="0">
                <a:solidFill>
                  <a:srgbClr val="134CB0"/>
                </a:solidFill>
              </a:rPr>
              <a:t>Experiments</a:t>
            </a:r>
          </a:p>
        </p:txBody>
      </p:sp>
      <p:sp>
        <p:nvSpPr>
          <p:cNvPr id="95234" name="Shape 199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350" tIns="46800" rIns="45700" bIns="46800" anchor="ctr"/>
          <a:lstStyle/>
          <a:p>
            <a:pPr>
              <a:buClr>
                <a:srgbClr val="000000"/>
              </a:buClr>
              <a:buSzPct val="25000"/>
              <a:buFont typeface="Questrial" charset="0"/>
              <a:buNone/>
            </a:pPr>
            <a:fld id="{C16CCE54-0186-4B6F-A033-29CA61DDA969}" type="slidenum">
              <a:rPr lang="en-US" altLang="en-US" sz="1200" b="1">
                <a:solidFill>
                  <a:srgbClr val="000000"/>
                </a:solidFill>
                <a:latin typeface="Questrial" charset="0"/>
                <a:sym typeface="Questrial" charset="0"/>
              </a:rPr>
              <a:pPr>
                <a:buClr>
                  <a:srgbClr val="000000"/>
                </a:buClr>
                <a:buSzPct val="25000"/>
                <a:buFont typeface="Questrial" charset="0"/>
                <a:buNone/>
              </a:pPr>
              <a:t>29</a:t>
            </a:fld>
            <a:endParaRPr lang="en-US" altLang="en-US" sz="1200" b="1">
              <a:solidFill>
                <a:srgbClr val="000000"/>
              </a:solidFill>
              <a:latin typeface="Questrial" charset="0"/>
              <a:sym typeface="Questrial" charset="0"/>
            </a:endParaRPr>
          </a:p>
        </p:txBody>
      </p:sp>
      <p:sp>
        <p:nvSpPr>
          <p:cNvPr id="200" name="Shape 200"/>
          <p:cNvSpPr txBox="1"/>
          <p:nvPr/>
        </p:nvSpPr>
        <p:spPr>
          <a:xfrm>
            <a:off x="457200" y="1263650"/>
            <a:ext cx="8229600" cy="48815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/>
          <a:lstStyle/>
          <a:p>
            <a:pPr marL="4191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2 weeks of geo-tagged tweets in US</a:t>
            </a:r>
          </a:p>
          <a:p>
            <a:pPr marL="4191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Rectangular query shape</a:t>
            </a:r>
          </a:p>
          <a:p>
            <a:pPr marL="4191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100 queries per level (point and 3 polygon levels)</a:t>
            </a:r>
          </a:p>
          <a:p>
            <a:pPr marL="4191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Temporal length: one week</a:t>
            </a:r>
          </a:p>
          <a:p>
            <a:pPr marL="419100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Maximum width/height in miles</a:t>
            </a:r>
          </a:p>
          <a:p>
            <a:pPr marL="8763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Point: 2.0</a:t>
            </a:r>
          </a:p>
          <a:p>
            <a:pPr marL="876300" lvl="1" indent="-3429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400" dirty="0" err="1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Zipcodes</a:t>
            </a:r>
            <a:r>
              <a:rPr lang="en-US" sz="2400" dirty="0">
                <a:solidFill>
                  <a:schemeClr val="dk1"/>
                </a:solidFill>
                <a:latin typeface="Arial" charset="0"/>
                <a:ea typeface="ＭＳ Ｐゴシック" charset="0"/>
                <a:cs typeface="ＭＳ Ｐゴシック" charset="0"/>
              </a:rPr>
              <a:t>: 16.0, County: 64.0, State: 256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4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071721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Evolution of Databases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</a:t>
            </a:fld>
            <a:endParaRPr lang="en-US" sz="1000" b="0" dirty="0" smtClean="0">
              <a:latin typeface="Tahoma" charset="0"/>
            </a:endParaRPr>
          </a:p>
        </p:txBody>
      </p:sp>
      <p:pic>
        <p:nvPicPr>
          <p:cNvPr id="1026" name="Picture 2" descr="http://image.slidesharecdn.com/introductionhistoryofdbms-131231205004-phpapp02/95/introduction-history-of-dbms-9-638.jpg?cb=138852305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2" y="1490133"/>
            <a:ext cx="4043199" cy="303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.slidesharecdn.com/mongodbbigdataignite-140320111537-phpapp02/95/why-nosql-and-mongodb-for-big-data-5-638.jpg?cb=139531440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119" y="1645125"/>
            <a:ext cx="3604036" cy="270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96811" y="5892581"/>
            <a:ext cx="3367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http</a:t>
            </a:r>
            <a:r>
              <a:rPr lang="en-US" sz="1200" dirty="0"/>
              <a:t>://www.slideshare.net/wlaforest/why-nosql-and-mongodb-for-big-data</a:t>
            </a:r>
          </a:p>
        </p:txBody>
      </p:sp>
      <p:pic>
        <p:nvPicPr>
          <p:cNvPr id="1030" name="Picture 6" descr="http://image.slidesharecdn.com/131004-theevolutionofossdbs-140130040720-phpapp01/95/the-evolution-of-open-source-databases-6-638.jpg?cb=13910551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12" y="4513240"/>
            <a:ext cx="3937305" cy="221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66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hape 207"/>
          <p:cNvSpPr txBox="1">
            <a:spLocks noChangeArrowheads="1"/>
          </p:cNvSpPr>
          <p:nvPr/>
        </p:nvSpPr>
        <p:spPr bwMode="auto">
          <a:xfrm>
            <a:off x="457200" y="736600"/>
            <a:ext cx="8229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>
              <a:lnSpc>
                <a:spcPct val="158000"/>
              </a:lnSpc>
              <a:buClr>
                <a:srgbClr val="134CB0"/>
              </a:buClr>
              <a:buSzPct val="25000"/>
              <a:buFont typeface="Arial" panose="020B0604020202020204" pitchFamily="34" charset="0"/>
              <a:buNone/>
            </a:pPr>
            <a:r>
              <a:rPr lang="en-US" altLang="en-US" sz="3600" b="1" dirty="0">
                <a:solidFill>
                  <a:srgbClr val="134CB0"/>
                </a:solidFill>
              </a:rPr>
              <a:t>Result I</a:t>
            </a:r>
          </a:p>
        </p:txBody>
      </p:sp>
      <p:sp>
        <p:nvSpPr>
          <p:cNvPr id="96258" name="Shape 208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350" tIns="46800" rIns="45700" bIns="46800" anchor="ctr"/>
          <a:lstStyle/>
          <a:p>
            <a:pPr>
              <a:buClr>
                <a:srgbClr val="000000"/>
              </a:buClr>
              <a:buSzPct val="25000"/>
              <a:buFont typeface="Questrial" charset="0"/>
              <a:buNone/>
            </a:pPr>
            <a:fld id="{37A7AF75-0DFF-4947-8CDE-755931C2F70D}" type="slidenum">
              <a:rPr lang="en-US" altLang="en-US" sz="1200" b="1">
                <a:solidFill>
                  <a:srgbClr val="000000"/>
                </a:solidFill>
                <a:latin typeface="Questrial" charset="0"/>
                <a:sym typeface="Questrial" charset="0"/>
              </a:rPr>
              <a:pPr>
                <a:buClr>
                  <a:srgbClr val="000000"/>
                </a:buClr>
                <a:buSzPct val="25000"/>
                <a:buFont typeface="Questrial" charset="0"/>
                <a:buNone/>
              </a:pPr>
              <a:t>30</a:t>
            </a:fld>
            <a:endParaRPr lang="en-US" altLang="en-US" sz="1200" b="1">
              <a:solidFill>
                <a:srgbClr val="000000"/>
              </a:solidFill>
              <a:latin typeface="Questrial" charset="0"/>
              <a:sym typeface="Questrial" charset="0"/>
            </a:endParaRPr>
          </a:p>
        </p:txBody>
      </p:sp>
      <p:graphicFrame>
        <p:nvGraphicFramePr>
          <p:cNvPr id="209" name="Shape 209"/>
          <p:cNvGraphicFramePr/>
          <p:nvPr/>
        </p:nvGraphicFramePr>
        <p:xfrm>
          <a:off x="1114425" y="3394075"/>
          <a:ext cx="7239000" cy="16462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13000"/>
                <a:gridCol w="2413000"/>
                <a:gridCol w="2413000"/>
              </a:tblGrid>
              <a:tr h="731671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Operation/Node</a:t>
                      </a:r>
                    </a:p>
                  </a:txBody>
                  <a:tcPr marL="91425" marR="91425" marT="91448" marB="91448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Average for Point data</a:t>
                      </a:r>
                    </a:p>
                  </a:txBody>
                  <a:tcPr marL="91425" marR="91425" marT="91448" marB="91448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Average for Polygon Data</a:t>
                      </a:r>
                    </a:p>
                  </a:txBody>
                  <a:tcPr marL="91425" marR="91425" marT="91448" marB="91448"/>
                </a:tc>
              </a:tr>
              <a:tr h="45728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Local Write Latency</a:t>
                      </a:r>
                    </a:p>
                  </a:txBody>
                  <a:tcPr marL="91425" marR="91425" marT="91448" marB="91448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0.0445</a:t>
                      </a:r>
                    </a:p>
                  </a:txBody>
                  <a:tcPr marL="91425" marR="91425" marT="91448" marB="91448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0.984</a:t>
                      </a:r>
                    </a:p>
                  </a:txBody>
                  <a:tcPr marL="91425" marR="91425" marT="91448" marB="91448"/>
                </a:tc>
              </a:tr>
              <a:tr h="457283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800" b="1"/>
                        <a:t>Local Read Latency</a:t>
                      </a:r>
                    </a:p>
                  </a:txBody>
                  <a:tcPr marL="91425" marR="91425" marT="91448" marB="91448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21.738</a:t>
                      </a:r>
                    </a:p>
                  </a:txBody>
                  <a:tcPr marL="91425" marR="91425" marT="91448" marB="91448"/>
                </a:tc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buNone/>
                      </a:pPr>
                      <a:r>
                        <a:rPr lang="en-US" sz="1800"/>
                        <a:t>3.122</a:t>
                      </a:r>
                    </a:p>
                  </a:txBody>
                  <a:tcPr marL="91425" marR="91425" marT="91448" marB="91448"/>
                </a:tc>
              </a:tr>
            </a:tbl>
          </a:graphicData>
        </a:graphic>
      </p:graphicFrame>
      <p:sp>
        <p:nvSpPr>
          <p:cNvPr id="96277" name="Shape 210"/>
          <p:cNvSpPr txBox="1">
            <a:spLocks noChangeArrowheads="1"/>
          </p:cNvSpPr>
          <p:nvPr/>
        </p:nvSpPr>
        <p:spPr bwMode="auto">
          <a:xfrm>
            <a:off x="1114425" y="2511425"/>
            <a:ext cx="72390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pPr algn="ctr"/>
            <a:r>
              <a:rPr lang="en-US" altLang="en-US" sz="2400" i="1">
                <a:solidFill>
                  <a:srgbClr val="000000"/>
                </a:solidFill>
              </a:rPr>
              <a:t>Database write and read -- local performance (ms)</a:t>
            </a:r>
          </a:p>
        </p:txBody>
      </p:sp>
    </p:spTree>
    <p:extLst>
      <p:ext uri="{BB962C8B-B14F-4D97-AF65-F5344CB8AC3E}">
        <p14:creationId xmlns:p14="http://schemas.microsoft.com/office/powerpoint/2010/main" val="2415718226"/>
      </p:ext>
    </p:extLst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hape 217"/>
          <p:cNvSpPr txBox="1">
            <a:spLocks noChangeArrowheads="1"/>
          </p:cNvSpPr>
          <p:nvPr/>
        </p:nvSpPr>
        <p:spPr bwMode="auto">
          <a:xfrm>
            <a:off x="457200" y="736600"/>
            <a:ext cx="8229600" cy="82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>
              <a:lnSpc>
                <a:spcPct val="158000"/>
              </a:lnSpc>
              <a:buClr>
                <a:srgbClr val="134CB0"/>
              </a:buClr>
              <a:buSzPct val="25000"/>
              <a:buFont typeface="Arial" panose="020B0604020202020204" pitchFamily="34" charset="0"/>
              <a:buNone/>
            </a:pPr>
            <a:r>
              <a:rPr lang="en-US" altLang="en-US" sz="3600" b="1" dirty="0">
                <a:solidFill>
                  <a:srgbClr val="134CB0"/>
                </a:solidFill>
              </a:rPr>
              <a:t>Result II</a:t>
            </a:r>
          </a:p>
        </p:txBody>
      </p:sp>
      <p:sp>
        <p:nvSpPr>
          <p:cNvPr id="97282" name="Shape 218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7350" tIns="46800" rIns="45700" bIns="46800" anchor="ctr"/>
          <a:lstStyle/>
          <a:p>
            <a:pPr>
              <a:buClr>
                <a:srgbClr val="000000"/>
              </a:buClr>
              <a:buSzPct val="25000"/>
              <a:buFont typeface="Questrial" charset="0"/>
              <a:buNone/>
            </a:pPr>
            <a:fld id="{6C88FFAF-45B2-4841-A6F0-6FB33D6FBEC5}" type="slidenum">
              <a:rPr lang="en-US" altLang="en-US" sz="1200" b="1">
                <a:solidFill>
                  <a:srgbClr val="000000"/>
                </a:solidFill>
                <a:latin typeface="Questrial" charset="0"/>
                <a:sym typeface="Questrial" charset="0"/>
              </a:rPr>
              <a:pPr>
                <a:buClr>
                  <a:srgbClr val="000000"/>
                </a:buClr>
                <a:buSzPct val="25000"/>
                <a:buFont typeface="Questrial" charset="0"/>
                <a:buNone/>
              </a:pPr>
              <a:t>31</a:t>
            </a:fld>
            <a:endParaRPr lang="en-US" altLang="en-US" sz="1200" b="1">
              <a:solidFill>
                <a:srgbClr val="000000"/>
              </a:solidFill>
              <a:latin typeface="Questrial" charset="0"/>
              <a:sym typeface="Questrial" charset="0"/>
            </a:endParaRPr>
          </a:p>
        </p:txBody>
      </p:sp>
      <p:sp>
        <p:nvSpPr>
          <p:cNvPr id="97283" name="Shape 219"/>
          <p:cNvSpPr txBox="1">
            <a:spLocks noChangeArrowheads="1"/>
          </p:cNvSpPr>
          <p:nvPr/>
        </p:nvSpPr>
        <p:spPr bwMode="auto">
          <a:xfrm>
            <a:off x="1074738" y="1663700"/>
            <a:ext cx="7239000" cy="652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/>
          <a:p>
            <a:pPr algn="ctr">
              <a:lnSpc>
                <a:spcPct val="115000"/>
              </a:lnSpc>
            </a:pPr>
            <a:r>
              <a:rPr lang="en-US" altLang="en-US" sz="2400" i="1">
                <a:solidFill>
                  <a:srgbClr val="000000"/>
                </a:solidFill>
              </a:rPr>
              <a:t>End-to-end </a:t>
            </a:r>
            <a:r>
              <a:rPr lang="en-US" altLang="en-US" sz="2400">
                <a:solidFill>
                  <a:srgbClr val="000000"/>
                </a:solidFill>
              </a:rPr>
              <a:t>query performance(ms)</a:t>
            </a:r>
          </a:p>
        </p:txBody>
      </p:sp>
      <p:graphicFrame>
        <p:nvGraphicFramePr>
          <p:cNvPr id="220" name="Shape 220"/>
          <p:cNvGraphicFramePr/>
          <p:nvPr/>
        </p:nvGraphicFramePr>
        <p:xfrm>
          <a:off x="276225" y="2871788"/>
          <a:ext cx="8591550" cy="2743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98230"/>
                <a:gridCol w="1132998"/>
                <a:gridCol w="1626703"/>
                <a:gridCol w="2833619"/>
              </a:tblGrid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Query Type/Latency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Mean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Average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 rtl="0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90% Percentile</a:t>
                      </a:r>
                    </a:p>
                  </a:txBody>
                  <a:tcPr marL="91417" marR="91417" marT="91430" marB="9143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Polygon Level 0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82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85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160</a:t>
                      </a:r>
                    </a:p>
                  </a:txBody>
                  <a:tcPr marL="91417" marR="91417" marT="91430" marB="9143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Polygon Level 1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78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80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142</a:t>
                      </a:r>
                    </a:p>
                  </a:txBody>
                  <a:tcPr marL="91417" marR="91417" marT="91430" marB="9143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Polygon Level 2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158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190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322</a:t>
                      </a:r>
                    </a:p>
                  </a:txBody>
                  <a:tcPr marL="91417" marR="91417" marT="91430" marB="91430"/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Point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75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121</a:t>
                      </a:r>
                    </a:p>
                  </a:txBody>
                  <a:tcPr marL="91417" marR="91417" marT="91430" marB="9143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buNone/>
                      </a:pPr>
                      <a:r>
                        <a:rPr lang="en-US" sz="2400"/>
                        <a:t>200</a:t>
                      </a:r>
                    </a:p>
                  </a:txBody>
                  <a:tcPr marL="91417" marR="91417" marT="91430" marB="9143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874473"/>
      </p:ext>
    </p:extLst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MongoDB in CyberGIS OpenStack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Managing MongoDB in OpenStack</a:t>
            </a:r>
            <a:endParaRPr lang="en-US" dirty="0"/>
          </a:p>
          <a:p>
            <a:pPr lvl="1"/>
            <a:r>
              <a:rPr lang="en-US" sz="2000" dirty="0" smtClean="0"/>
              <a:t>Create a new instance(s) in OpenStack to host MongoDB server (clusters)</a:t>
            </a:r>
          </a:p>
          <a:p>
            <a:pPr lvl="1"/>
            <a:r>
              <a:rPr lang="en-US" sz="2000" dirty="0" smtClean="0"/>
              <a:t>For this class, we have created a MongoDB instance</a:t>
            </a:r>
          </a:p>
          <a:p>
            <a:pPr lvl="1"/>
            <a:r>
              <a:rPr lang="en-US" dirty="0" smtClean="0"/>
              <a:t>Use a GUI client to access MongoDB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Using MongoDB</a:t>
            </a:r>
          </a:p>
          <a:p>
            <a:pPr lvl="1"/>
            <a:r>
              <a:rPr lang="en-US" sz="2000" dirty="0" smtClean="0"/>
              <a:t>Choose your favorite programing language to access the databases</a:t>
            </a:r>
            <a:endParaRPr lang="en-US" sz="2000" dirty="0"/>
          </a:p>
          <a:p>
            <a:pPr lvl="1"/>
            <a:r>
              <a:rPr lang="en-US" sz="2000" dirty="0" smtClean="0"/>
              <a:t>Using command line interface:</a:t>
            </a:r>
          </a:p>
          <a:p>
            <a:pPr marL="457200" lvl="1" indent="0">
              <a:buNone/>
            </a:pPr>
            <a:r>
              <a:rPr lang="en-US" sz="2000" dirty="0" smtClean="0"/>
              <a:t>mongo --host </a:t>
            </a:r>
            <a:r>
              <a:rPr lang="en-US" sz="2000" b="1" dirty="0" err="1" smtClean="0"/>
              <a:t>hostserver_name</a:t>
            </a:r>
            <a:r>
              <a:rPr lang="en-US" sz="2000" dirty="0" err="1" smtClean="0"/>
              <a:t>:</a:t>
            </a:r>
            <a:r>
              <a:rPr lang="en-US" sz="2000" b="1" dirty="0" err="1" smtClean="0"/>
              <a:t>port</a:t>
            </a:r>
            <a:r>
              <a:rPr lang="en-US" sz="2000" b="1" dirty="0" smtClean="0"/>
              <a:t> (default</a:t>
            </a:r>
            <a:r>
              <a:rPr lang="en-US" sz="2000" b="1" dirty="0"/>
              <a:t>: 27017)</a:t>
            </a:r>
            <a:r>
              <a:rPr lang="en-US" sz="2000" dirty="0" smtClean="0"/>
              <a:t>/</a:t>
            </a:r>
            <a:r>
              <a:rPr lang="en-US" sz="2000" dirty="0" err="1" smtClean="0"/>
              <a:t>database_name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dirty="0" smtClean="0"/>
              <a:t>mongo –-host 141.142.168.54</a:t>
            </a:r>
          </a:p>
          <a:p>
            <a:pPr marL="457200" lvl="1" indent="0">
              <a:buNone/>
            </a:pPr>
            <a:r>
              <a:rPr lang="en-US" sz="2000" dirty="0" smtClean="0"/>
              <a:t>show </a:t>
            </a:r>
            <a:r>
              <a:rPr lang="en-US" sz="2000" dirty="0" err="1" smtClean="0"/>
              <a:t>dbs</a:t>
            </a:r>
            <a:endParaRPr lang="en-US" sz="2000" dirty="0" smtClean="0"/>
          </a:p>
          <a:p>
            <a:pPr marL="457200" lvl="1" indent="0">
              <a:buNone/>
            </a:pPr>
            <a:r>
              <a:rPr lang="en-US" sz="2000" b="1" dirty="0"/>
              <a:t>use </a:t>
            </a:r>
            <a:r>
              <a:rPr lang="en-US" sz="2000" b="1" dirty="0" smtClean="0"/>
              <a:t>&lt;name&gt; to create a new database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32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44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821267"/>
            <a:ext cx="8716022" cy="668866"/>
          </a:xfrm>
        </p:spPr>
        <p:txBody>
          <a:bodyPr/>
          <a:lstStyle/>
          <a:p>
            <a:r>
              <a:rPr lang="en-US" b="1" dirty="0" smtClean="0"/>
              <a:t>Geo-located Tweets query in Chicago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Getting started with MongoDB in OpenStack</a:t>
            </a:r>
            <a:endParaRPr lang="en-US" dirty="0"/>
          </a:p>
          <a:p>
            <a:pPr lvl="1"/>
            <a:r>
              <a:rPr lang="en-US" sz="2000" dirty="0" smtClean="0"/>
              <a:t>Choose your programming language and setup appropriate drivers</a:t>
            </a:r>
          </a:p>
          <a:p>
            <a:pPr lvl="1"/>
            <a:r>
              <a:rPr lang="en-US" sz="2000" dirty="0" smtClean="0"/>
              <a:t>List of commands and guidelines: </a:t>
            </a:r>
          </a:p>
          <a:p>
            <a:pPr lvl="2"/>
            <a:r>
              <a:rPr lang="en-US" sz="2000" dirty="0" smtClean="0"/>
              <a:t>https</a:t>
            </a:r>
            <a:r>
              <a:rPr lang="en-US" sz="2000" dirty="0"/>
              <a:t>://docs.mongodb.org/manual/core/crud-introduction/</a:t>
            </a:r>
            <a:endParaRPr lang="en-US" sz="20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Prepare geo-located Tweets as documents to MongoDB</a:t>
            </a:r>
          </a:p>
          <a:p>
            <a:pPr marL="742950" lvl="2" indent="-342900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MongoDB uses JSON objects to store the data</a:t>
            </a:r>
          </a:p>
          <a:p>
            <a:pPr marL="742950" lvl="2" indent="-342900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Convert your data structure to JSON</a:t>
            </a:r>
          </a:p>
          <a:p>
            <a:pPr marL="742950" lvl="2" indent="-342900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Covert geospatial objects to 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GeoJSON</a:t>
            </a:r>
            <a:endParaRPr lang="en-US" sz="24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742950" lvl="2" indent="-342900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They are essentially &lt;key, value&gt; pairs but with hierarchical structure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33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78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821267"/>
            <a:ext cx="8716022" cy="668866"/>
          </a:xfrm>
        </p:spPr>
        <p:txBody>
          <a:bodyPr/>
          <a:lstStyle/>
          <a:p>
            <a:r>
              <a:rPr lang="en-US" b="1" dirty="0" smtClean="0"/>
              <a:t>Geo-located Tweets query in Chicago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GeoJSON</a:t>
            </a:r>
            <a:r>
              <a:rPr lang="en-US" dirty="0" smtClean="0"/>
              <a:t> object</a:t>
            </a:r>
          </a:p>
          <a:p>
            <a:pPr marL="400050" lvl="1" indent="0">
              <a:buNone/>
            </a:pPr>
            <a:r>
              <a:rPr lang="en-US" sz="1900" dirty="0"/>
              <a:t>{</a:t>
            </a:r>
          </a:p>
          <a:p>
            <a:pPr marL="400050" lvl="1" indent="0">
              <a:buNone/>
            </a:pPr>
            <a:r>
              <a:rPr lang="en-US" sz="1900" dirty="0"/>
              <a:t>  "type": "Feature",</a:t>
            </a:r>
          </a:p>
          <a:p>
            <a:pPr marL="400050" lvl="1" indent="0">
              <a:buNone/>
            </a:pPr>
            <a:r>
              <a:rPr lang="en-US" sz="1900" dirty="0"/>
              <a:t>  "geometry": {</a:t>
            </a:r>
          </a:p>
          <a:p>
            <a:pPr marL="400050" lvl="1" indent="0">
              <a:buNone/>
            </a:pPr>
            <a:r>
              <a:rPr lang="en-US" sz="1900" dirty="0"/>
              <a:t>    "type": "Point",</a:t>
            </a:r>
          </a:p>
          <a:p>
            <a:pPr marL="400050" lvl="1" indent="0">
              <a:buNone/>
            </a:pPr>
            <a:r>
              <a:rPr lang="en-US" sz="1900" dirty="0"/>
              <a:t>    "coordinates": [125.6, 10.1]</a:t>
            </a:r>
          </a:p>
          <a:p>
            <a:pPr marL="400050" lvl="1" indent="0">
              <a:buNone/>
            </a:pPr>
            <a:r>
              <a:rPr lang="en-US" sz="1900" dirty="0"/>
              <a:t>  },</a:t>
            </a:r>
          </a:p>
          <a:p>
            <a:pPr marL="400050" lvl="1" indent="0">
              <a:buNone/>
            </a:pPr>
            <a:r>
              <a:rPr lang="en-US" sz="1900" dirty="0"/>
              <a:t>  "properties": {</a:t>
            </a:r>
          </a:p>
          <a:p>
            <a:pPr marL="400050" lvl="1" indent="0">
              <a:buNone/>
            </a:pPr>
            <a:r>
              <a:rPr lang="en-US" sz="1900" dirty="0"/>
              <a:t>    "name": "</a:t>
            </a:r>
            <a:r>
              <a:rPr lang="en-US" sz="1900" dirty="0" err="1"/>
              <a:t>Dinagat</a:t>
            </a:r>
            <a:r>
              <a:rPr lang="en-US" sz="1900" dirty="0"/>
              <a:t> Islands"</a:t>
            </a:r>
          </a:p>
          <a:p>
            <a:pPr marL="400050" lvl="1" indent="0">
              <a:buNone/>
            </a:pPr>
            <a:r>
              <a:rPr lang="en-US" sz="1900" dirty="0"/>
              <a:t>  }</a:t>
            </a:r>
          </a:p>
          <a:p>
            <a:pPr marL="400050" lvl="1" indent="0">
              <a:buNone/>
            </a:pPr>
            <a:r>
              <a:rPr lang="en-US" sz="1900" dirty="0"/>
              <a:t>}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Geo-located tweets</a:t>
            </a:r>
          </a:p>
          <a:p>
            <a:pPr marL="742950" lvl="2" indent="-342900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Using Pig script to extract &lt;</a:t>
            </a:r>
            <a:r>
              <a:rPr lang="en-US" sz="2400" dirty="0" err="1" smtClean="0">
                <a:solidFill>
                  <a:schemeClr val="tx2">
                    <a:lumMod val="75000"/>
                  </a:schemeClr>
                </a:solidFill>
              </a:rPr>
              <a:t>User_id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, latitude, longitude, timestamp, content&gt;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34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03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821267"/>
            <a:ext cx="8716022" cy="668866"/>
          </a:xfrm>
        </p:spPr>
        <p:txBody>
          <a:bodyPr/>
          <a:lstStyle/>
          <a:p>
            <a:r>
              <a:rPr lang="en-US" b="1" dirty="0" smtClean="0"/>
              <a:t>Import Twitter Data into MongoDB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from </a:t>
            </a:r>
            <a:r>
              <a:rPr lang="en-US" dirty="0" err="1"/>
              <a:t>pymongo</a:t>
            </a:r>
            <a:r>
              <a:rPr lang="en-US" dirty="0"/>
              <a:t> import </a:t>
            </a:r>
            <a:r>
              <a:rPr lang="en-US" dirty="0" err="1"/>
              <a:t>MongoClient</a:t>
            </a:r>
            <a:endParaRPr lang="en-US" dirty="0"/>
          </a:p>
          <a:p>
            <a:r>
              <a:rPr lang="en-US" dirty="0"/>
              <a:t>import </a:t>
            </a:r>
            <a:r>
              <a:rPr lang="en-US" dirty="0" err="1"/>
              <a:t>datetime</a:t>
            </a:r>
            <a:endParaRPr lang="en-US" dirty="0"/>
          </a:p>
          <a:p>
            <a:r>
              <a:rPr lang="en-US" dirty="0"/>
              <a:t>import </a:t>
            </a:r>
            <a:r>
              <a:rPr lang="en-US" b="1" dirty="0" err="1"/>
              <a:t>json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main():</a:t>
            </a:r>
          </a:p>
          <a:p>
            <a:r>
              <a:rPr lang="en-US" dirty="0"/>
              <a:t>	client = </a:t>
            </a:r>
            <a:r>
              <a:rPr lang="en-US" dirty="0" err="1"/>
              <a:t>MongoClient</a:t>
            </a:r>
            <a:r>
              <a:rPr lang="en-US" dirty="0"/>
              <a:t>('</a:t>
            </a:r>
            <a:r>
              <a:rPr lang="en-US" dirty="0" err="1"/>
              <a:t>mongodb</a:t>
            </a:r>
            <a:r>
              <a:rPr lang="en-US" dirty="0"/>
              <a:t>://141.142.168.54:27017')</a:t>
            </a:r>
          </a:p>
          <a:p>
            <a:r>
              <a:rPr lang="en-US" dirty="0"/>
              <a:t>	</a:t>
            </a:r>
            <a:r>
              <a:rPr lang="en-US" dirty="0" err="1"/>
              <a:t>db</a:t>
            </a:r>
            <a:r>
              <a:rPr lang="en-US" dirty="0"/>
              <a:t> = </a:t>
            </a:r>
            <a:r>
              <a:rPr lang="en-US" dirty="0" err="1"/>
              <a:t>client.ddbs</a:t>
            </a:r>
            <a:endParaRPr lang="en-US" dirty="0"/>
          </a:p>
          <a:p>
            <a:r>
              <a:rPr lang="en-US" dirty="0"/>
              <a:t>	collection = </a:t>
            </a:r>
            <a:r>
              <a:rPr lang="en-US" dirty="0" err="1"/>
              <a:t>db</a:t>
            </a:r>
            <a:r>
              <a:rPr lang="en-US" dirty="0"/>
              <a:t>[</a:t>
            </a:r>
            <a:r>
              <a:rPr lang="en-US" b="1" dirty="0"/>
              <a:t>'</a:t>
            </a:r>
            <a:r>
              <a:rPr lang="en-US" b="1" dirty="0" err="1"/>
              <a:t>chicago</a:t>
            </a:r>
            <a:r>
              <a:rPr lang="en-US" dirty="0"/>
              <a:t>']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mFile</a:t>
            </a:r>
            <a:r>
              <a:rPr lang="en-US" dirty="0"/>
              <a:t> = open("2014_12_25_chi.txt","rb")</a:t>
            </a:r>
          </a:p>
          <a:p>
            <a:r>
              <a:rPr lang="en-US" dirty="0"/>
              <a:t>	for </a:t>
            </a:r>
            <a:r>
              <a:rPr lang="en-US" dirty="0" err="1"/>
              <a:t>mLine</a:t>
            </a:r>
            <a:r>
              <a:rPr lang="en-US" dirty="0"/>
              <a:t> in </a:t>
            </a:r>
            <a:r>
              <a:rPr lang="en-US" dirty="0" err="1"/>
              <a:t>mFile</a:t>
            </a:r>
            <a:r>
              <a:rPr lang="en-US" dirty="0"/>
              <a:t>:</a:t>
            </a:r>
          </a:p>
          <a:p>
            <a:r>
              <a:rPr lang="en-US" dirty="0"/>
              <a:t>		# print </a:t>
            </a:r>
            <a:r>
              <a:rPr lang="en-US" dirty="0" err="1"/>
              <a:t>mLine</a:t>
            </a:r>
            <a:endParaRPr lang="en-US" dirty="0"/>
          </a:p>
          <a:p>
            <a:r>
              <a:rPr lang="en-US" dirty="0"/>
              <a:t>		[</a:t>
            </a:r>
            <a:r>
              <a:rPr lang="en-US" dirty="0" err="1"/>
              <a:t>uid</a:t>
            </a:r>
            <a:r>
              <a:rPr lang="en-US" dirty="0"/>
              <a:t>, </a:t>
            </a:r>
            <a:r>
              <a:rPr lang="en-US" dirty="0" err="1"/>
              <a:t>lat</a:t>
            </a:r>
            <a:r>
              <a:rPr lang="en-US" dirty="0"/>
              <a:t>, </a:t>
            </a:r>
            <a:r>
              <a:rPr lang="en-US" dirty="0" err="1"/>
              <a:t>lng</a:t>
            </a:r>
            <a:r>
              <a:rPr lang="en-US" dirty="0"/>
              <a:t>, tm, </a:t>
            </a:r>
            <a:r>
              <a:rPr lang="en-US" dirty="0" err="1"/>
              <a:t>msg</a:t>
            </a:r>
            <a:r>
              <a:rPr lang="en-US" dirty="0"/>
              <a:t>] = </a:t>
            </a:r>
            <a:r>
              <a:rPr lang="en-US" dirty="0" err="1"/>
              <a:t>mLine.split</a:t>
            </a:r>
            <a:r>
              <a:rPr lang="en-US" dirty="0"/>
              <a:t>("\t")</a:t>
            </a:r>
          </a:p>
          <a:p>
            <a:r>
              <a:rPr lang="en-US" dirty="0"/>
              <a:t>		</a:t>
            </a:r>
            <a:r>
              <a:rPr lang="en-US" dirty="0" err="1"/>
              <a:t>geoString</a:t>
            </a:r>
            <a:r>
              <a:rPr lang="en-US" dirty="0"/>
              <a:t> =  {'</a:t>
            </a:r>
            <a:r>
              <a:rPr lang="en-US" dirty="0" err="1"/>
              <a:t>user_id</a:t>
            </a:r>
            <a:r>
              <a:rPr lang="en-US" dirty="0"/>
              <a:t>': </a:t>
            </a:r>
            <a:r>
              <a:rPr lang="en-US" dirty="0" err="1"/>
              <a:t>uid</a:t>
            </a:r>
            <a:r>
              <a:rPr lang="en-US" dirty="0"/>
              <a:t>, 'time': tm, 'message': </a:t>
            </a:r>
            <a:r>
              <a:rPr lang="en-US" dirty="0" err="1"/>
              <a:t>msg</a:t>
            </a:r>
            <a:r>
              <a:rPr lang="en-US" dirty="0"/>
              <a:t>, '</a:t>
            </a:r>
            <a:r>
              <a:rPr lang="en-US" dirty="0" err="1"/>
              <a:t>loc</a:t>
            </a:r>
            <a:r>
              <a:rPr lang="en-US" dirty="0"/>
              <a:t>': {'type' : 'Point', 'coordinates' : [</a:t>
            </a:r>
            <a:r>
              <a:rPr lang="en-US" dirty="0" err="1"/>
              <a:t>lng</a:t>
            </a:r>
            <a:r>
              <a:rPr lang="en-US" dirty="0"/>
              <a:t>, </a:t>
            </a:r>
            <a:r>
              <a:rPr lang="en-US" dirty="0" err="1"/>
              <a:t>lat</a:t>
            </a:r>
            <a:r>
              <a:rPr lang="en-US" dirty="0"/>
              <a:t>]}}</a:t>
            </a:r>
          </a:p>
          <a:p>
            <a:r>
              <a:rPr lang="en-US" dirty="0"/>
              <a:t>		print </a:t>
            </a:r>
            <a:r>
              <a:rPr lang="en-US" dirty="0" err="1"/>
              <a:t>geoString</a:t>
            </a:r>
            <a:r>
              <a:rPr lang="en-US" dirty="0"/>
              <a:t>               </a:t>
            </a:r>
          </a:p>
          <a:p>
            <a:r>
              <a:rPr lang="en-US" dirty="0"/>
              <a:t>		</a:t>
            </a:r>
            <a:r>
              <a:rPr lang="en-US" dirty="0" err="1"/>
              <a:t>db.chicago.insert</a:t>
            </a:r>
            <a:r>
              <a:rPr lang="en-US" dirty="0"/>
              <a:t>(</a:t>
            </a:r>
            <a:r>
              <a:rPr lang="en-US" dirty="0" err="1"/>
              <a:t>geoString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if __name__ == '__main__':</a:t>
            </a:r>
          </a:p>
          <a:p>
            <a:r>
              <a:rPr lang="en-US" dirty="0"/>
              <a:t>	main()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35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704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821267"/>
            <a:ext cx="8716022" cy="668866"/>
          </a:xfrm>
        </p:spPr>
        <p:txBody>
          <a:bodyPr/>
          <a:lstStyle/>
          <a:p>
            <a:r>
              <a:rPr lang="en-US" b="1" dirty="0" smtClean="0"/>
              <a:t>Geo-located Tweets query in Chicago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Create spatial index to speed up database querying</a:t>
            </a:r>
          </a:p>
          <a:p>
            <a:pPr lvl="1"/>
            <a:r>
              <a:rPr lang="en-US" sz="2000" dirty="0" err="1" smtClean="0"/>
              <a:t>db.chicago.createIndex</a:t>
            </a:r>
            <a:r>
              <a:rPr lang="en-US" sz="2000" dirty="0"/>
              <a:t>( { </a:t>
            </a:r>
            <a:r>
              <a:rPr lang="en-US" sz="2000" dirty="0" err="1"/>
              <a:t>loc</a:t>
            </a:r>
            <a:r>
              <a:rPr lang="en-US" sz="2000" dirty="0"/>
              <a:t> : "2dsphere" } 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Find the geo-located tweets within the search distances from a specified location</a:t>
            </a:r>
          </a:p>
          <a:p>
            <a:pPr marL="457200" lvl="1" indent="0">
              <a:buNone/>
            </a:pPr>
            <a:r>
              <a:rPr lang="en-US" sz="2000" dirty="0" err="1" smtClean="0"/>
              <a:t>db.chicago.find</a:t>
            </a:r>
            <a:r>
              <a:rPr lang="en-US" sz="2000" dirty="0"/>
              <a:t>({</a:t>
            </a:r>
            <a:r>
              <a:rPr lang="en-US" sz="2000" dirty="0" err="1"/>
              <a:t>loc</a:t>
            </a:r>
            <a:r>
              <a:rPr lang="en-US" sz="2000" dirty="0"/>
              <a:t>: {$</a:t>
            </a:r>
            <a:r>
              <a:rPr lang="en-US" sz="2000" dirty="0" err="1"/>
              <a:t>nearSphere</a:t>
            </a:r>
            <a:r>
              <a:rPr lang="en-US" sz="2000" dirty="0"/>
              <a:t>: {$geometry: {type : "</a:t>
            </a:r>
            <a:r>
              <a:rPr lang="en-US" sz="2000" dirty="0" err="1"/>
              <a:t>Point",coordinates</a:t>
            </a:r>
            <a:r>
              <a:rPr lang="en-US" sz="2000" dirty="0"/>
              <a:t> : [-87.639160, 41.878628]},$</a:t>
            </a:r>
            <a:r>
              <a:rPr lang="en-US" sz="2000" dirty="0" err="1"/>
              <a:t>minDistance</a:t>
            </a:r>
            <a:r>
              <a:rPr lang="en-US" sz="2000" dirty="0"/>
              <a:t>: 1000,$maxDistance: 5000</a:t>
            </a:r>
            <a:r>
              <a:rPr lang="en-US" sz="2000" dirty="0" smtClean="0"/>
              <a:t>}}})</a:t>
            </a:r>
          </a:p>
          <a:p>
            <a:r>
              <a:rPr lang="en-US" dirty="0" smtClean="0"/>
              <a:t>Find the geo-located tweets within a specified region (polygon)</a:t>
            </a:r>
          </a:p>
          <a:p>
            <a:pPr marL="457200" lvl="1" indent="0">
              <a:buNone/>
            </a:pPr>
            <a:r>
              <a:rPr lang="en-US" sz="2000" dirty="0" err="1" smtClean="0"/>
              <a:t>db.chicago.find</a:t>
            </a:r>
            <a:r>
              <a:rPr lang="en-US" sz="2000" dirty="0"/>
              <a:t>({</a:t>
            </a:r>
            <a:r>
              <a:rPr lang="en-US" sz="2000" dirty="0" err="1"/>
              <a:t>loc</a:t>
            </a:r>
            <a:r>
              <a:rPr lang="en-US" sz="2000" dirty="0"/>
              <a:t>:{$</a:t>
            </a:r>
            <a:r>
              <a:rPr lang="en-US" sz="2000" dirty="0" err="1"/>
              <a:t>geoWithin</a:t>
            </a:r>
            <a:r>
              <a:rPr lang="en-US" sz="2000" dirty="0"/>
              <a:t>: { $geometry: {type : "Polygon", coordinates: [ [ [-87.639546, 41.878053], [87.639643, 41.879506], [-87.638602,41.879363], [-87.638270,41.878045], [-87.639546, 41.878053]]]}}}})</a:t>
            </a:r>
            <a:endParaRPr lang="en-US" sz="2000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36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4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821267"/>
            <a:ext cx="8716022" cy="668866"/>
          </a:xfrm>
        </p:spPr>
        <p:txBody>
          <a:bodyPr/>
          <a:lstStyle/>
          <a:p>
            <a:r>
              <a:rPr lang="en-US" b="1" dirty="0" smtClean="0"/>
              <a:t>Geo-located Tweets query in Chicago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Sort the query result based on distance</a:t>
            </a:r>
          </a:p>
          <a:p>
            <a:pPr marL="457200" lvl="1" indent="0">
              <a:buNone/>
            </a:pPr>
            <a:r>
              <a:rPr lang="en-US" sz="2000" dirty="0" err="1" smtClean="0"/>
              <a:t>db.chicago.find</a:t>
            </a:r>
            <a:r>
              <a:rPr lang="en-US" sz="2000" dirty="0"/>
              <a:t>({</a:t>
            </a:r>
            <a:r>
              <a:rPr lang="en-US" sz="2000" dirty="0" err="1"/>
              <a:t>loc</a:t>
            </a:r>
            <a:r>
              <a:rPr lang="en-US" sz="2000" dirty="0"/>
              <a:t>: { </a:t>
            </a:r>
            <a:r>
              <a:rPr lang="en-US" sz="2000" dirty="0" smtClean="0"/>
              <a:t>$</a:t>
            </a:r>
            <a:r>
              <a:rPr lang="en-US" sz="2000" dirty="0" err="1"/>
              <a:t>nearSphere</a:t>
            </a:r>
            <a:r>
              <a:rPr lang="en-US" sz="2000" dirty="0"/>
              <a:t>: { </a:t>
            </a:r>
            <a:r>
              <a:rPr lang="en-US" sz="2000" dirty="0" smtClean="0"/>
              <a:t>$</a:t>
            </a:r>
            <a:r>
              <a:rPr lang="en-US" sz="2000" dirty="0"/>
              <a:t>geometry: { </a:t>
            </a:r>
            <a:r>
              <a:rPr lang="en-US" sz="2000" dirty="0" smtClean="0"/>
              <a:t>type </a:t>
            </a:r>
            <a:r>
              <a:rPr lang="en-US" sz="2000" dirty="0"/>
              <a:t>: "Point", </a:t>
            </a:r>
            <a:r>
              <a:rPr lang="en-US" sz="2000" dirty="0" smtClean="0"/>
              <a:t>coordinates </a:t>
            </a:r>
            <a:r>
              <a:rPr lang="en-US" sz="2000" dirty="0"/>
              <a:t>: [-87.639160, 41.878628</a:t>
            </a:r>
            <a:r>
              <a:rPr lang="en-US" sz="2000" dirty="0" smtClean="0"/>
              <a:t>]},            </a:t>
            </a:r>
            <a:r>
              <a:rPr lang="en-US" sz="2000" dirty="0"/>
              <a:t>$</a:t>
            </a:r>
            <a:r>
              <a:rPr lang="en-US" sz="2000" dirty="0" err="1"/>
              <a:t>minDistance</a:t>
            </a:r>
            <a:r>
              <a:rPr lang="en-US" sz="2000" dirty="0"/>
              <a:t>: 1000, </a:t>
            </a:r>
            <a:r>
              <a:rPr lang="en-US" sz="2000" dirty="0" smtClean="0"/>
              <a:t>$</a:t>
            </a:r>
            <a:r>
              <a:rPr lang="en-US" sz="2000" dirty="0" err="1"/>
              <a:t>maxDistance</a:t>
            </a:r>
            <a:r>
              <a:rPr lang="en-US" sz="2000" dirty="0"/>
              <a:t>: </a:t>
            </a:r>
            <a:r>
              <a:rPr lang="en-US" sz="2000" dirty="0" smtClean="0"/>
              <a:t>5000}}}).</a:t>
            </a:r>
            <a:r>
              <a:rPr lang="en-US" sz="2000" dirty="0"/>
              <a:t>sort({"loc":</a:t>
            </a:r>
            <a:r>
              <a:rPr lang="en-US" sz="2000" b="1" dirty="0"/>
              <a:t>1</a:t>
            </a:r>
            <a:r>
              <a:rPr lang="en-US" sz="2000" dirty="0" smtClean="0"/>
              <a:t>})</a:t>
            </a:r>
          </a:p>
          <a:p>
            <a:pPr lvl="1"/>
            <a:endParaRPr lang="en-US" sz="2000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37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821267"/>
            <a:ext cx="8716022" cy="668866"/>
          </a:xfrm>
        </p:spPr>
        <p:txBody>
          <a:bodyPr/>
          <a:lstStyle/>
          <a:p>
            <a:r>
              <a:rPr lang="en-US" b="1" dirty="0" smtClean="0"/>
              <a:t>Pick up coordinates from Google Maps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100" y="1862389"/>
            <a:ext cx="8686800" cy="412170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38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49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Evolution of Databases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4</a:t>
            </a:fld>
            <a:endParaRPr lang="en-US" sz="1000" b="0" dirty="0" smtClean="0">
              <a:latin typeface="Tahoma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42916" y="6256708"/>
            <a:ext cx="3367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Source:</a:t>
            </a:r>
            <a:r>
              <a:rPr lang="en-US" sz="1200" dirty="0" err="1" smtClean="0">
                <a:hlinkClick r:id="rId3"/>
              </a:rPr>
              <a:t>http</a:t>
            </a:r>
            <a:r>
              <a:rPr lang="en-US" sz="1200" dirty="0">
                <a:hlinkClick r:id="rId3"/>
              </a:rPr>
              <a:t>://aryannava.com/category/nosql</a:t>
            </a:r>
            <a:r>
              <a:rPr lang="en-US" sz="1200" dirty="0" smtClean="0">
                <a:hlinkClick r:id="rId3"/>
              </a:rPr>
              <a:t>/</a:t>
            </a:r>
            <a:endParaRPr lang="en-US" sz="1200" dirty="0" smtClean="0"/>
          </a:p>
          <a:p>
            <a:pPr marL="228600" indent="-228600">
              <a:buAutoNum type="arabicPeriod"/>
            </a:pPr>
            <a:endParaRPr lang="en-US" sz="1200" dirty="0" smtClean="0"/>
          </a:p>
        </p:txBody>
      </p:sp>
      <p:pic>
        <p:nvPicPr>
          <p:cNvPr id="2050" name="Picture 2" descr="http://aryannava.files.wordpress.com/2014/04/nosql-database-famil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81" y="2969550"/>
            <a:ext cx="3615726" cy="282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talks.bitexpert.de/phpuk15-postgres-nosql/images/nosql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970" y="1507225"/>
            <a:ext cx="5100089" cy="281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9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Document-oriented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"_id" : </a:t>
            </a:r>
            <a:r>
              <a:rPr lang="en-US" dirty="0" err="1"/>
              <a:t>ObjectId</a:t>
            </a:r>
            <a:r>
              <a:rPr lang="en-US" dirty="0"/>
              <a:t>("5660d0d92a5d502680eb616f"),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loc</a:t>
            </a:r>
            <a:r>
              <a:rPr lang="en-US" dirty="0"/>
              <a:t>" : {</a:t>
            </a:r>
          </a:p>
          <a:p>
            <a:pPr marL="0" indent="0">
              <a:buNone/>
            </a:pPr>
            <a:r>
              <a:rPr lang="en-US" dirty="0"/>
              <a:t>                "type" : "Point",</a:t>
            </a:r>
          </a:p>
          <a:p>
            <a:pPr marL="0" indent="0">
              <a:buNone/>
            </a:pPr>
            <a:r>
              <a:rPr lang="en-US" dirty="0"/>
              <a:t>                "coordinates" : [</a:t>
            </a:r>
          </a:p>
          <a:p>
            <a:pPr marL="0" indent="0">
              <a:buNone/>
            </a:pPr>
            <a:r>
              <a:rPr lang="en-US" dirty="0"/>
              <a:t>                        -87.9609112,</a:t>
            </a:r>
          </a:p>
          <a:p>
            <a:pPr marL="0" indent="0">
              <a:buNone/>
            </a:pPr>
            <a:r>
              <a:rPr lang="en-US" dirty="0"/>
              <a:t>                        42.1526175</a:t>
            </a:r>
          </a:p>
          <a:p>
            <a:pPr marL="0" indent="0">
              <a:buNone/>
            </a:pPr>
            <a:r>
              <a:rPr lang="en-US" dirty="0"/>
              <a:t>                ]</a:t>
            </a:r>
          </a:p>
          <a:p>
            <a:pPr marL="0" indent="0">
              <a:buNone/>
            </a:pPr>
            <a:r>
              <a:rPr lang="en-US" dirty="0"/>
              <a:t>        },</a:t>
            </a:r>
          </a:p>
          <a:p>
            <a:pPr marL="0" indent="0">
              <a:buNone/>
            </a:pPr>
            <a:r>
              <a:rPr lang="en-US" dirty="0"/>
              <a:t>        "message" : "3 more!!!\n",</a:t>
            </a:r>
          </a:p>
          <a:p>
            <a:pPr marL="0" indent="0">
              <a:buNone/>
            </a:pPr>
            <a:r>
              <a:rPr lang="en-US" dirty="0"/>
              <a:t>        "</a:t>
            </a:r>
            <a:r>
              <a:rPr lang="en-US" dirty="0" err="1"/>
              <a:t>user_id</a:t>
            </a:r>
            <a:r>
              <a:rPr lang="en-US" dirty="0"/>
              <a:t>" : "232659889",</a:t>
            </a:r>
          </a:p>
          <a:p>
            <a:pPr marL="0" indent="0">
              <a:buNone/>
            </a:pPr>
            <a:r>
              <a:rPr lang="en-US" dirty="0"/>
              <a:t>        "time" : "Fri Jul 04 20:55:28 CDT 2014"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JSON (JavaScript Object Notation</a:t>
            </a:r>
            <a:r>
              <a:rPr lang="en-US" dirty="0" smtClean="0"/>
              <a:t>) based data 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5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00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Column-oriented Database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6</a:t>
            </a:fld>
            <a:endParaRPr lang="en-US" sz="1000" b="0" dirty="0" smtClean="0">
              <a:latin typeface="Tahoma" charset="0"/>
            </a:endParaRPr>
          </a:p>
        </p:txBody>
      </p:sp>
      <p:pic>
        <p:nvPicPr>
          <p:cNvPr id="1026" name="Picture 2" descr="http://www.timestored.com/time-series-data/images/column-vs-row-oriented-database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16" y="1487487"/>
            <a:ext cx="7525800" cy="2657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17316" y="4276725"/>
            <a:ext cx="2468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http://www.timestored.com/time-series-data/what-is-a-column-oriented-database</a:t>
            </a:r>
          </a:p>
        </p:txBody>
      </p:sp>
      <p:pic>
        <p:nvPicPr>
          <p:cNvPr id="1030" name="Picture 6" descr="http://bi-insider.com/wp-content/uploads/2014/07/column-oriented-databas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7766" y="3970444"/>
            <a:ext cx="4020259" cy="269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125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Relational vs. NoSQL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Relational databases</a:t>
            </a:r>
          </a:p>
          <a:p>
            <a:pPr lvl="1"/>
            <a:r>
              <a:rPr lang="en-US" sz="2000" dirty="0" smtClean="0"/>
              <a:t>Well designed data schemes</a:t>
            </a:r>
          </a:p>
          <a:p>
            <a:pPr lvl="1"/>
            <a:r>
              <a:rPr lang="en-US" sz="2000" dirty="0" smtClean="0"/>
              <a:t>Well organized data structures</a:t>
            </a:r>
          </a:p>
          <a:p>
            <a:pPr lvl="1"/>
            <a:r>
              <a:rPr lang="en-US" sz="2000" dirty="0" smtClean="0"/>
              <a:t>Row-based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NoSQL databases</a:t>
            </a:r>
          </a:p>
          <a:p>
            <a:pPr lvl="1"/>
            <a:r>
              <a:rPr lang="en-US" sz="2000" dirty="0" smtClean="0"/>
              <a:t>Document-oriented</a:t>
            </a:r>
          </a:p>
          <a:p>
            <a:pPr lvl="1"/>
            <a:r>
              <a:rPr lang="en-US" sz="2000" dirty="0" smtClean="0"/>
              <a:t>Column-oriented</a:t>
            </a:r>
          </a:p>
          <a:p>
            <a:pPr lvl="1"/>
            <a:r>
              <a:rPr lang="en-US" sz="2000" dirty="0" smtClean="0"/>
              <a:t>&lt;key, value&gt; pair-based</a:t>
            </a:r>
          </a:p>
          <a:p>
            <a:pPr lvl="1"/>
            <a:r>
              <a:rPr lang="en-US" sz="2000" dirty="0" smtClean="0"/>
              <a:t>Graph-based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7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10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b="1" dirty="0" smtClean="0"/>
              <a:t>Spatial Database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Geometry</a:t>
            </a:r>
          </a:p>
          <a:p>
            <a:pPr lvl="1"/>
            <a:r>
              <a:rPr lang="en-US" sz="2000" dirty="0"/>
              <a:t>Point, polyline, </a:t>
            </a:r>
            <a:r>
              <a:rPr lang="en-US" sz="2000" dirty="0" smtClean="0"/>
              <a:t>polygon, and 3D geospatial objects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Attributes</a:t>
            </a:r>
          </a:p>
          <a:p>
            <a:r>
              <a:rPr lang="en-US" dirty="0" smtClean="0"/>
              <a:t>Spatial indexing</a:t>
            </a:r>
          </a:p>
          <a:p>
            <a:pPr lvl="1"/>
            <a:r>
              <a:rPr lang="en-US" sz="2000" dirty="0"/>
              <a:t>R-tree (R*-tree), 3D R-tree</a:t>
            </a:r>
          </a:p>
          <a:p>
            <a:pPr lvl="1"/>
            <a:r>
              <a:rPr lang="en-US" sz="2000" dirty="0"/>
              <a:t>Quad-tree</a:t>
            </a:r>
          </a:p>
          <a:p>
            <a:r>
              <a:rPr lang="en-US" dirty="0" smtClean="0"/>
              <a:t>Topological operations</a:t>
            </a:r>
          </a:p>
          <a:p>
            <a:pPr lvl="1"/>
            <a:r>
              <a:rPr lang="en-US" sz="2000" dirty="0"/>
              <a:t>Overlapping</a:t>
            </a:r>
          </a:p>
          <a:p>
            <a:pPr lvl="1"/>
            <a:r>
              <a:rPr lang="en-US" sz="2000" dirty="0"/>
              <a:t>Intersection</a:t>
            </a:r>
          </a:p>
          <a:p>
            <a:pPr lvl="1"/>
            <a:r>
              <a:rPr lang="en-US" sz="2000" dirty="0"/>
              <a:t>K-nearest neighbors</a:t>
            </a:r>
          </a:p>
          <a:p>
            <a:pPr lvl="1"/>
            <a:r>
              <a:rPr lang="en-US" sz="2000" dirty="0" smtClean="0"/>
              <a:t>Within</a:t>
            </a:r>
          </a:p>
          <a:p>
            <a:pPr lvl="1"/>
            <a:r>
              <a:rPr lang="en-US" sz="2000" dirty="0" smtClean="0"/>
              <a:t>…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8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731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81000" y="609600"/>
            <a:ext cx="822960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lnSpc>
                <a:spcPts val="5775"/>
              </a:lnSpc>
              <a:buSzPct val="100000"/>
            </a:pPr>
            <a:r>
              <a:rPr lang="en-US" altLang="en-US" sz="3600" b="1" dirty="0">
                <a:solidFill>
                  <a:srgbClr val="134CB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Distributed Databases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8764588" y="6297613"/>
            <a:ext cx="30321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27360" tIns="46800" rIns="4572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SzPct val="100000"/>
            </a:pPr>
            <a:fld id="{587A5637-E421-4761-8796-96A93059EC36}" type="slidenum">
              <a:rPr lang="en-US" altLang="en-US" sz="1200" b="1">
                <a:solidFill>
                  <a:srgbClr val="000000"/>
                </a:solidFill>
                <a:latin typeface="Century Gothic" panose="020B0502020202020204" pitchFamily="34" charset="0"/>
              </a:rPr>
              <a:pPr eaLnBrk="1" hangingPunct="1">
                <a:buSzPct val="100000"/>
              </a:pPr>
              <a:t>9</a:t>
            </a:fld>
            <a:endParaRPr lang="en-US" altLang="en-US" sz="1200" b="1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198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921000" cy="292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Right Arrow 2"/>
          <p:cNvSpPr>
            <a:spLocks noChangeArrowheads="1"/>
          </p:cNvSpPr>
          <p:nvPr/>
        </p:nvSpPr>
        <p:spPr bwMode="auto">
          <a:xfrm>
            <a:off x="3733800" y="3352800"/>
            <a:ext cx="1447800" cy="1066800"/>
          </a:xfrm>
          <a:prstGeom prst="rightArrow">
            <a:avLst>
              <a:gd name="adj1" fmla="val 50000"/>
              <a:gd name="adj2" fmla="val 50001"/>
            </a:avLst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pic>
        <p:nvPicPr>
          <p:cNvPr id="41989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6002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8194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0386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334000"/>
            <a:ext cx="889000" cy="88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74424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12757</TotalTime>
  <Words>2008</Words>
  <Application>Microsoft Office PowerPoint</Application>
  <PresentationFormat>On-screen Show (4:3)</PresentationFormat>
  <Paragraphs>434</Paragraphs>
  <Slides>38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3" baseType="lpstr">
      <vt:lpstr>ＭＳ ゴシック</vt:lpstr>
      <vt:lpstr>MS PGothic</vt:lpstr>
      <vt:lpstr>MS PGothic</vt:lpstr>
      <vt:lpstr>Questrial</vt:lpstr>
      <vt:lpstr>Arial</vt:lpstr>
      <vt:lpstr>Calibri</vt:lpstr>
      <vt:lpstr>Candara</vt:lpstr>
      <vt:lpstr>Century Gothic</vt:lpstr>
      <vt:lpstr>Courier New</vt:lpstr>
      <vt:lpstr>Franklin Gothic Book</vt:lpstr>
      <vt:lpstr>Microsoft Sans Serif</vt:lpstr>
      <vt:lpstr>Tahoma</vt:lpstr>
      <vt:lpstr>Times New Roman</vt:lpstr>
      <vt:lpstr>Wingdings</vt:lpstr>
      <vt:lpstr>Executive</vt:lpstr>
      <vt:lpstr>Distributed Spatial Database</vt:lpstr>
      <vt:lpstr>Outline</vt:lpstr>
      <vt:lpstr>Evolution of Databases</vt:lpstr>
      <vt:lpstr>Evolution of Databases</vt:lpstr>
      <vt:lpstr>Document-oriented Database</vt:lpstr>
      <vt:lpstr>Column-oriented Database</vt:lpstr>
      <vt:lpstr>Relational vs. NoSQL</vt:lpstr>
      <vt:lpstr>Spatial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MongoDB in CyberGIS OpenStack</vt:lpstr>
      <vt:lpstr>Geo-located Tweets query in Chicago</vt:lpstr>
      <vt:lpstr>Geo-located Tweets query in Chicago</vt:lpstr>
      <vt:lpstr>Import Twitter Data into MongoDB</vt:lpstr>
      <vt:lpstr>Geo-located Tweets query in Chicago</vt:lpstr>
      <vt:lpstr>Geo-located Tweets query in Chicago</vt:lpstr>
      <vt:lpstr>Pick up coordinates from Google Maps</vt:lpstr>
    </vt:vector>
  </TitlesOfParts>
  <Manager/>
  <Company>UIUC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Progress Update and Strategic Planning</dc:title>
  <dc:subject/>
  <dc:creator>Shaowen</dc:creator>
  <cp:keywords/>
  <dc:description/>
  <cp:lastModifiedBy>Yin, Junjun</cp:lastModifiedBy>
  <cp:revision>1675</cp:revision>
  <cp:lastPrinted>2013-09-23T17:54:31Z</cp:lastPrinted>
  <dcterms:created xsi:type="dcterms:W3CDTF">2012-09-19T16:58:51Z</dcterms:created>
  <dcterms:modified xsi:type="dcterms:W3CDTF">2016-02-11T07:34:45Z</dcterms:modified>
  <cp:category/>
</cp:coreProperties>
</file>