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27"/>
  </p:notesMasterIdLst>
  <p:handoutMasterIdLst>
    <p:handoutMasterId r:id="rId28"/>
  </p:handoutMasterIdLst>
  <p:sldIdLst>
    <p:sldId id="582" r:id="rId2"/>
    <p:sldId id="713" r:id="rId3"/>
    <p:sldId id="722" r:id="rId4"/>
    <p:sldId id="714" r:id="rId5"/>
    <p:sldId id="715" r:id="rId6"/>
    <p:sldId id="716" r:id="rId7"/>
    <p:sldId id="717" r:id="rId8"/>
    <p:sldId id="718" r:id="rId9"/>
    <p:sldId id="719" r:id="rId10"/>
    <p:sldId id="720" r:id="rId11"/>
    <p:sldId id="649" r:id="rId12"/>
    <p:sldId id="650" r:id="rId13"/>
    <p:sldId id="723" r:id="rId14"/>
    <p:sldId id="725" r:id="rId15"/>
    <p:sldId id="687" r:id="rId16"/>
    <p:sldId id="726" r:id="rId17"/>
    <p:sldId id="729" r:id="rId18"/>
    <p:sldId id="727" r:id="rId19"/>
    <p:sldId id="730" r:id="rId20"/>
    <p:sldId id="731" r:id="rId21"/>
    <p:sldId id="732" r:id="rId22"/>
    <p:sldId id="652" r:id="rId23"/>
    <p:sldId id="659" r:id="rId24"/>
    <p:sldId id="655" r:id="rId25"/>
    <p:sldId id="73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athan Rush" initials="JR"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DDDDDD"/>
    <a:srgbClr val="E8961E"/>
    <a:srgbClr val="ED7D15"/>
    <a:srgbClr val="F6B0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9" autoAdjust="0"/>
    <p:restoredTop sz="84732" autoAdjust="0"/>
  </p:normalViewPr>
  <p:slideViewPr>
    <p:cSldViewPr snapToGrid="0" snapToObjects="1">
      <p:cViewPr>
        <p:scale>
          <a:sx n="100" d="100"/>
          <a:sy n="100" d="100"/>
        </p:scale>
        <p:origin x="19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56B7C1-BB82-2C46-BA0C-D02FAD3BA38A}" type="datetimeFigureOut">
              <a:rPr lang="en-US" smtClean="0"/>
              <a:t>2/23/2016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B02150-0436-8C46-AF55-6470FB23F6A5}" type="slidenum">
              <a:rPr lang="en-US" smtClean="0"/>
              <a:t>‹#›</a:t>
            </a:fld>
            <a:endParaRPr lang="en-US"/>
          </a:p>
        </p:txBody>
      </p:sp>
    </p:spTree>
    <p:extLst>
      <p:ext uri="{BB962C8B-B14F-4D97-AF65-F5344CB8AC3E}">
        <p14:creationId xmlns:p14="http://schemas.microsoft.com/office/powerpoint/2010/main" val="270926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CF14D-2CD2-6A4A-8281-4ADC4B36E4DD}" type="datetimeFigureOut">
              <a:rPr lang="en-US" smtClean="0"/>
              <a:t>2/23/2016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BC009-2ADF-2041-BCE7-F37E35972E70}" type="slidenum">
              <a:rPr lang="en-US" smtClean="0"/>
              <a:t>‹#›</a:t>
            </a:fld>
            <a:endParaRPr lang="en-US"/>
          </a:p>
        </p:txBody>
      </p:sp>
    </p:spTree>
    <p:extLst>
      <p:ext uri="{BB962C8B-B14F-4D97-AF65-F5344CB8AC3E}">
        <p14:creationId xmlns:p14="http://schemas.microsoft.com/office/powerpoint/2010/main" val="4777725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a:t>
            </a:fld>
            <a:endParaRPr lang="en-US"/>
          </a:p>
        </p:txBody>
      </p:sp>
    </p:spTree>
    <p:extLst>
      <p:ext uri="{BB962C8B-B14F-4D97-AF65-F5344CB8AC3E}">
        <p14:creationId xmlns:p14="http://schemas.microsoft.com/office/powerpoint/2010/main" val="664665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Relational Operators</a:t>
            </a:r>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10</a:t>
            </a:fld>
            <a:endParaRPr lang="en-US"/>
          </a:p>
        </p:txBody>
      </p:sp>
    </p:spTree>
    <p:extLst>
      <p:ext uri="{BB962C8B-B14F-4D97-AF65-F5344CB8AC3E}">
        <p14:creationId xmlns:p14="http://schemas.microsoft.com/office/powerpoint/2010/main" val="3757420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2/23/2016 10:48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a:t>
            </a:r>
            <a:r>
              <a:rPr lang="en-US" smtClean="0">
                <a:solidFill>
                  <a:srgbClr val="000000"/>
                </a:solidFill>
              </a:rPr>
              <a:t>. Microsoft, Windows, </a:t>
            </a:r>
            <a:r>
              <a:rPr lang="en-US" dirty="0" smtClean="0">
                <a:solidFill>
                  <a:srgbClr val="000000"/>
                </a:solidFill>
              </a:rPr>
              <a:t>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a:t>
            </a:r>
            <a:r>
              <a:rPr lang="en-US" smtClean="0">
                <a:solidFill>
                  <a:srgbClr val="000000"/>
                </a:solidFill>
              </a:rPr>
              <a:t>market conditions, </a:t>
            </a:r>
            <a:r>
              <a:rPr lang="en-US" dirty="0" smtClean="0">
                <a:solidFill>
                  <a:srgbClr val="000000"/>
                </a:solidFill>
              </a:rPr>
              <a:t>it should not be interpreted to be a commitment on the part </a:t>
            </a:r>
            <a:r>
              <a:rPr lang="en-US" smtClean="0">
                <a:solidFill>
                  <a:srgbClr val="000000"/>
                </a:solidFill>
              </a:rPr>
              <a:t>of Microsoft, </a:t>
            </a:r>
            <a:r>
              <a:rPr lang="en-US" dirty="0" smtClean="0">
                <a:solidFill>
                  <a:srgbClr val="000000"/>
                </a:solidFill>
              </a:rPr>
              <a:t>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a:t>
            </a:r>
            <a:r>
              <a:rPr lang="en-US" smtClean="0">
                <a:solidFill>
                  <a:srgbClr val="000000"/>
                </a:solidFill>
              </a:rPr>
              <a:t>NO WARRANTIES, EXPRESS, </a:t>
            </a:r>
            <a:r>
              <a:rPr lang="en-US" dirty="0" smtClean="0">
                <a:solidFill>
                  <a:srgbClr val="000000"/>
                </a:solidFill>
              </a:rPr>
              <a:t>IMPLIED </a:t>
            </a:r>
            <a:r>
              <a:rPr lang="en-US" smtClean="0">
                <a:solidFill>
                  <a:srgbClr val="000000"/>
                </a:solidFill>
              </a:rPr>
              <a:t>OR STATUTORY, </a:t>
            </a:r>
            <a:r>
              <a:rPr lang="en-US" dirty="0" smtClean="0">
                <a:solidFill>
                  <a:srgbClr val="000000"/>
                </a:solidFill>
              </a:rPr>
              <a:t>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409338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2/23/2016 10:48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a:t>
            </a:r>
            <a:r>
              <a:rPr lang="en-US" smtClean="0">
                <a:solidFill>
                  <a:srgbClr val="000000"/>
                </a:solidFill>
              </a:rPr>
              <a:t>. Microsoft, Windows, </a:t>
            </a:r>
            <a:r>
              <a:rPr lang="en-US" dirty="0" smtClean="0">
                <a:solidFill>
                  <a:srgbClr val="000000"/>
                </a:solidFill>
              </a:rPr>
              <a:t>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a:t>
            </a:r>
            <a:r>
              <a:rPr lang="en-US" smtClean="0">
                <a:solidFill>
                  <a:srgbClr val="000000"/>
                </a:solidFill>
              </a:rPr>
              <a:t>market conditions, </a:t>
            </a:r>
            <a:r>
              <a:rPr lang="en-US" dirty="0" smtClean="0">
                <a:solidFill>
                  <a:srgbClr val="000000"/>
                </a:solidFill>
              </a:rPr>
              <a:t>it should not be interpreted to be a commitment on the part </a:t>
            </a:r>
            <a:r>
              <a:rPr lang="en-US" smtClean="0">
                <a:solidFill>
                  <a:srgbClr val="000000"/>
                </a:solidFill>
              </a:rPr>
              <a:t>of Microsoft, </a:t>
            </a:r>
            <a:r>
              <a:rPr lang="en-US" dirty="0" smtClean="0">
                <a:solidFill>
                  <a:srgbClr val="000000"/>
                </a:solidFill>
              </a:rPr>
              <a:t>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a:t>
            </a:r>
            <a:r>
              <a:rPr lang="en-US" smtClean="0">
                <a:solidFill>
                  <a:srgbClr val="000000"/>
                </a:solidFill>
              </a:rPr>
              <a:t>NO WARRANTIES, EXPRESS, </a:t>
            </a:r>
            <a:r>
              <a:rPr lang="en-US" dirty="0" smtClean="0">
                <a:solidFill>
                  <a:srgbClr val="000000"/>
                </a:solidFill>
              </a:rPr>
              <a:t>IMPLIED </a:t>
            </a:r>
            <a:r>
              <a:rPr lang="en-US" smtClean="0">
                <a:solidFill>
                  <a:srgbClr val="000000"/>
                </a:solidFill>
              </a:rPr>
              <a:t>OR STATUTORY, </a:t>
            </a:r>
            <a:r>
              <a:rPr lang="en-US" dirty="0" smtClean="0">
                <a:solidFill>
                  <a:srgbClr val="000000"/>
                </a:solidFill>
              </a:rPr>
              <a:t>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3557575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Pig was</a:t>
            </a:r>
            <a:r>
              <a:rPr lang="en-US" baseline="0" dirty="0" smtClean="0"/>
              <a:t> created at Yahoo. To make it easier to analyze the data in your HDFS without the complexities of writing a traditional </a:t>
            </a:r>
            <a:r>
              <a:rPr lang="en-US" baseline="0" dirty="0" err="1" smtClean="0"/>
              <a:t>Mapreduce</a:t>
            </a:r>
            <a:r>
              <a:rPr lang="en-US" baseline="0" dirty="0" smtClean="0"/>
              <a:t> program.</a:t>
            </a:r>
          </a:p>
          <a:p>
            <a:r>
              <a:rPr lang="en-US" baseline="0" dirty="0" smtClean="0"/>
              <a:t>Pig abstract away these complexities.</a:t>
            </a:r>
          </a:p>
          <a:p>
            <a:r>
              <a:rPr lang="en-US" sz="1200" kern="1200" dirty="0" smtClean="0">
                <a:solidFill>
                  <a:schemeClr val="tx1"/>
                </a:solidFill>
                <a:latin typeface="+mn-lt"/>
                <a:ea typeface="+mn-ea"/>
                <a:cs typeface="+mn-cs"/>
              </a:rPr>
              <a:t>Internally it creates a sequence of </a:t>
            </a:r>
            <a:r>
              <a:rPr lang="en-US" sz="1200" kern="1200" dirty="0" err="1" smtClean="0">
                <a:solidFill>
                  <a:schemeClr val="tx1"/>
                </a:solidFill>
                <a:latin typeface="+mn-lt"/>
                <a:ea typeface="+mn-ea"/>
                <a:cs typeface="+mn-cs"/>
              </a:rPr>
              <a:t>MapReduce</a:t>
            </a:r>
            <a:r>
              <a:rPr lang="en-US" sz="1200" kern="1200" dirty="0" smtClean="0">
                <a:solidFill>
                  <a:schemeClr val="tx1"/>
                </a:solidFill>
                <a:latin typeface="+mn-lt"/>
                <a:ea typeface="+mn-ea"/>
                <a:cs typeface="+mn-cs"/>
              </a:rPr>
              <a:t> jobs,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13</a:t>
            </a:fld>
            <a:endParaRPr lang="en-US"/>
          </a:p>
        </p:txBody>
      </p:sp>
    </p:spTree>
    <p:extLst>
      <p:ext uri="{BB962C8B-B14F-4D97-AF65-F5344CB8AC3E}">
        <p14:creationId xmlns:p14="http://schemas.microsoft.com/office/powerpoint/2010/main" val="2764461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14</a:t>
            </a:fld>
            <a:endParaRPr lang="en-US"/>
          </a:p>
        </p:txBody>
      </p:sp>
    </p:spTree>
    <p:extLst>
      <p:ext uri="{BB962C8B-B14F-4D97-AF65-F5344CB8AC3E}">
        <p14:creationId xmlns:p14="http://schemas.microsoft.com/office/powerpoint/2010/main" val="3691020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22</a:t>
            </a:fld>
            <a:endParaRPr lang="en-US"/>
          </a:p>
        </p:txBody>
      </p:sp>
    </p:spTree>
    <p:extLst>
      <p:ext uri="{BB962C8B-B14F-4D97-AF65-F5344CB8AC3E}">
        <p14:creationId xmlns:p14="http://schemas.microsoft.com/office/powerpoint/2010/main" val="4168704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code</a:t>
            </a:r>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23</a:t>
            </a:fld>
            <a:endParaRPr lang="en-US"/>
          </a:p>
        </p:txBody>
      </p:sp>
    </p:spTree>
    <p:extLst>
      <p:ext uri="{BB962C8B-B14F-4D97-AF65-F5344CB8AC3E}">
        <p14:creationId xmlns:p14="http://schemas.microsoft.com/office/powerpoint/2010/main" val="1277167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2/23/2016 10:48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a:t>
            </a:r>
            <a:r>
              <a:rPr lang="en-US" smtClean="0">
                <a:solidFill>
                  <a:srgbClr val="000000"/>
                </a:solidFill>
              </a:rPr>
              <a:t>. Microsoft, Windows, </a:t>
            </a:r>
            <a:r>
              <a:rPr lang="en-US" dirty="0" smtClean="0">
                <a:solidFill>
                  <a:srgbClr val="000000"/>
                </a:solidFill>
              </a:rPr>
              <a:t>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a:t>
            </a:r>
            <a:r>
              <a:rPr lang="en-US" smtClean="0">
                <a:solidFill>
                  <a:srgbClr val="000000"/>
                </a:solidFill>
              </a:rPr>
              <a:t>market conditions, </a:t>
            </a:r>
            <a:r>
              <a:rPr lang="en-US" dirty="0" smtClean="0">
                <a:solidFill>
                  <a:srgbClr val="000000"/>
                </a:solidFill>
              </a:rPr>
              <a:t>it should not be interpreted to be a commitment on the part </a:t>
            </a:r>
            <a:r>
              <a:rPr lang="en-US" smtClean="0">
                <a:solidFill>
                  <a:srgbClr val="000000"/>
                </a:solidFill>
              </a:rPr>
              <a:t>of Microsoft, </a:t>
            </a:r>
            <a:r>
              <a:rPr lang="en-US" dirty="0" smtClean="0">
                <a:solidFill>
                  <a:srgbClr val="000000"/>
                </a:solidFill>
              </a:rPr>
              <a:t>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a:t>
            </a:r>
            <a:r>
              <a:rPr lang="en-US" smtClean="0">
                <a:solidFill>
                  <a:srgbClr val="000000"/>
                </a:solidFill>
              </a:rPr>
              <a:t>NO WARRANTIES, EXPRESS, </a:t>
            </a:r>
            <a:r>
              <a:rPr lang="en-US" dirty="0" smtClean="0">
                <a:solidFill>
                  <a:srgbClr val="000000"/>
                </a:solidFill>
              </a:rPr>
              <a:t>IMPLIED </a:t>
            </a:r>
            <a:r>
              <a:rPr lang="en-US" smtClean="0">
                <a:solidFill>
                  <a:srgbClr val="000000"/>
                </a:solidFill>
              </a:rPr>
              <a:t>OR STATUTORY, </a:t>
            </a:r>
            <a:r>
              <a:rPr lang="en-US" dirty="0" smtClean="0">
                <a:solidFill>
                  <a:srgbClr val="000000"/>
                </a:solidFill>
              </a:rPr>
              <a:t>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576465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code</a:t>
            </a:r>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25</a:t>
            </a:fld>
            <a:endParaRPr lang="en-US"/>
          </a:p>
        </p:txBody>
      </p:sp>
    </p:spTree>
    <p:extLst>
      <p:ext uri="{BB962C8B-B14F-4D97-AF65-F5344CB8AC3E}">
        <p14:creationId xmlns:p14="http://schemas.microsoft.com/office/powerpoint/2010/main" val="415880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Pig was</a:t>
            </a:r>
            <a:r>
              <a:rPr lang="en-US" baseline="0" dirty="0" smtClean="0"/>
              <a:t> created at Yahoo. To make it easier to analyze the data in your HDFS without the complexities of writing a traditional </a:t>
            </a:r>
            <a:r>
              <a:rPr lang="en-US" baseline="0" dirty="0" err="1" smtClean="0"/>
              <a:t>Mapreduce</a:t>
            </a:r>
            <a:r>
              <a:rPr lang="en-US" baseline="0" dirty="0" smtClean="0"/>
              <a:t> program.</a:t>
            </a:r>
          </a:p>
          <a:p>
            <a:r>
              <a:rPr lang="en-US" baseline="0" dirty="0" smtClean="0"/>
              <a:t>Pig abstract away these complexities.</a:t>
            </a:r>
          </a:p>
          <a:p>
            <a:r>
              <a:rPr lang="en-US" sz="1200" kern="1200" dirty="0" smtClean="0">
                <a:solidFill>
                  <a:schemeClr val="tx1"/>
                </a:solidFill>
                <a:latin typeface="+mn-lt"/>
                <a:ea typeface="+mn-ea"/>
                <a:cs typeface="+mn-cs"/>
              </a:rPr>
              <a:t>Internally it creates a sequence of </a:t>
            </a:r>
            <a:r>
              <a:rPr lang="en-US" sz="1200" kern="1200" dirty="0" err="1" smtClean="0">
                <a:solidFill>
                  <a:schemeClr val="tx1"/>
                </a:solidFill>
                <a:latin typeface="+mn-lt"/>
                <a:ea typeface="+mn-ea"/>
                <a:cs typeface="+mn-cs"/>
              </a:rPr>
              <a:t>MapReduce</a:t>
            </a:r>
            <a:r>
              <a:rPr lang="en-US" sz="1200" kern="1200" dirty="0" smtClean="0">
                <a:solidFill>
                  <a:schemeClr val="tx1"/>
                </a:solidFill>
                <a:latin typeface="+mn-lt"/>
                <a:ea typeface="+mn-ea"/>
                <a:cs typeface="+mn-cs"/>
              </a:rPr>
              <a:t> jobs,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a:t>
            </a:fld>
            <a:endParaRPr lang="en-US"/>
          </a:p>
        </p:txBody>
      </p:sp>
    </p:spTree>
    <p:extLst>
      <p:ext uri="{BB962C8B-B14F-4D97-AF65-F5344CB8AC3E}">
        <p14:creationId xmlns:p14="http://schemas.microsoft.com/office/powerpoint/2010/main" val="130431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3</a:t>
            </a:fld>
            <a:endParaRPr lang="en-US"/>
          </a:p>
        </p:txBody>
      </p:sp>
    </p:spTree>
    <p:extLst>
      <p:ext uri="{BB962C8B-B14F-4D97-AF65-F5344CB8AC3E}">
        <p14:creationId xmlns:p14="http://schemas.microsoft.com/office/powerpoint/2010/main" val="43655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 am a pig. I let you</a:t>
            </a:r>
            <a:r>
              <a:rPr lang="en-US" baseline="0" dirty="0" smtClean="0"/>
              <a:t> play with the data from HDFS cages. I speak Pig Latin.</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 includes a language, </a:t>
            </a:r>
            <a:r>
              <a:rPr lang="en-US" i="1" dirty="0" smtClean="0"/>
              <a:t>Pig Latin</a:t>
            </a:r>
            <a:r>
              <a:rPr lang="en-US" dirty="0" smtClean="0"/>
              <a:t>, for expressing these data flows.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Pig uses a high-level, SQL-like programming language named Pig Latin.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Multiple operators, particularly join, are not provided and must instead be written by the user.</a:t>
            </a:r>
          </a:p>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4</a:t>
            </a:fld>
            <a:endParaRPr lang="en-US"/>
          </a:p>
        </p:txBody>
      </p:sp>
    </p:spTree>
    <p:extLst>
      <p:ext uri="{BB962C8B-B14F-4D97-AF65-F5344CB8AC3E}">
        <p14:creationId xmlns:p14="http://schemas.microsoft.com/office/powerpoint/2010/main" val="192926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Pig can process unstructured data without a schema.</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Pig</a:t>
            </a:r>
            <a:r>
              <a:rPr lang="en-US" baseline="0" dirty="0" smtClean="0"/>
              <a:t> is intended to be a language for parallel data processing. First implemented on </a:t>
            </a:r>
            <a:r>
              <a:rPr lang="en-US" baseline="0" dirty="0" err="1" smtClean="0"/>
              <a:t>Hadoop</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Pig provide user defined functions.</a:t>
            </a:r>
            <a:endParaRPr lang="en-US" dirty="0" smtClean="0"/>
          </a:p>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5</a:t>
            </a:fld>
            <a:endParaRPr lang="en-US"/>
          </a:p>
        </p:txBody>
      </p:sp>
    </p:spTree>
    <p:extLst>
      <p:ext uri="{BB962C8B-B14F-4D97-AF65-F5344CB8AC3E}">
        <p14:creationId xmlns:p14="http://schemas.microsoft.com/office/powerpoint/2010/main" val="757855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To enter Grunt, invoke Pig with no script or command to run. Typing: pig</a:t>
            </a:r>
          </a:p>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6</a:t>
            </a:fld>
            <a:endParaRPr lang="en-US"/>
          </a:p>
        </p:txBody>
      </p:sp>
    </p:spTree>
    <p:extLst>
      <p:ext uri="{BB962C8B-B14F-4D97-AF65-F5344CB8AC3E}">
        <p14:creationId xmlns:p14="http://schemas.microsoft.com/office/powerpoint/2010/main" val="681804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Int</a:t>
            </a:r>
            <a:r>
              <a:rPr lang="en-US" dirty="0" smtClean="0"/>
              <a:t>:</a:t>
            </a:r>
            <a:r>
              <a:rPr lang="en-US" baseline="0" dirty="0" smtClean="0"/>
              <a:t> a 32-bit signed integer</a:t>
            </a:r>
          </a:p>
          <a:p>
            <a:r>
              <a:rPr lang="en-US" baseline="0" dirty="0" smtClean="0"/>
              <a:t>Long: a 64-bit signed integer</a:t>
            </a:r>
          </a:p>
          <a:p>
            <a:r>
              <a:rPr lang="en-US" baseline="0" dirty="0" smtClean="0"/>
              <a:t>Float: 32 bit floating-point number</a:t>
            </a:r>
          </a:p>
          <a:p>
            <a:r>
              <a:rPr lang="en-US" baseline="0" dirty="0" smtClean="0"/>
              <a:t>Double:64 bit floating-point number</a:t>
            </a:r>
          </a:p>
        </p:txBody>
      </p:sp>
      <p:sp>
        <p:nvSpPr>
          <p:cNvPr id="4" name="Slide Number Placeholder 3"/>
          <p:cNvSpPr>
            <a:spLocks noGrp="1"/>
          </p:cNvSpPr>
          <p:nvPr>
            <p:ph type="sldNum" sz="quarter" idx="10"/>
          </p:nvPr>
        </p:nvSpPr>
        <p:spPr/>
        <p:txBody>
          <a:bodyPr/>
          <a:lstStyle/>
          <a:p>
            <a:fld id="{6C8BC009-2ADF-2041-BCE7-F37E35972E70}" type="slidenum">
              <a:rPr lang="en-US" smtClean="0"/>
              <a:t>7</a:t>
            </a:fld>
            <a:endParaRPr lang="en-US"/>
          </a:p>
        </p:txBody>
      </p:sp>
    </p:spTree>
    <p:extLst>
      <p:ext uri="{BB962C8B-B14F-4D97-AF65-F5344CB8AC3E}">
        <p14:creationId xmlns:p14="http://schemas.microsoft.com/office/powerpoint/2010/main" val="246430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8</a:t>
            </a:fld>
            <a:endParaRPr lang="en-US"/>
          </a:p>
        </p:txBody>
      </p:sp>
    </p:spTree>
    <p:extLst>
      <p:ext uri="{BB962C8B-B14F-4D97-AF65-F5344CB8AC3E}">
        <p14:creationId xmlns:p14="http://schemas.microsoft.com/office/powerpoint/2010/main" val="1922653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Next,</a:t>
            </a:r>
            <a:r>
              <a:rPr lang="en-US" sz="1200" kern="1200" baseline="0" dirty="0" smtClean="0">
                <a:solidFill>
                  <a:schemeClr val="tx1"/>
                </a:solidFill>
                <a:latin typeface="+mn-lt"/>
                <a:ea typeface="+mn-ea"/>
                <a:cs typeface="+mn-cs"/>
              </a:rPr>
              <a:t> I would like to talk about frequently used operators.</a:t>
            </a:r>
          </a:p>
          <a:p>
            <a:r>
              <a:rPr lang="en-US" dirty="0" smtClean="0"/>
              <a:t>Load/Store</a:t>
            </a:r>
            <a:r>
              <a:rPr lang="en-US" baseline="0" dirty="0" smtClean="0"/>
              <a:t> functions</a:t>
            </a:r>
          </a:p>
          <a:p>
            <a:r>
              <a:rPr lang="en-US" baseline="0" dirty="0" smtClean="0"/>
              <a:t>Diagnostic operators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Dump is particularly useful during debugging and prototyping sessions. </a:t>
            </a:r>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9</a:t>
            </a:fld>
            <a:endParaRPr lang="en-US"/>
          </a:p>
        </p:txBody>
      </p:sp>
    </p:spTree>
    <p:extLst>
      <p:ext uri="{BB962C8B-B14F-4D97-AF65-F5344CB8AC3E}">
        <p14:creationId xmlns:p14="http://schemas.microsoft.com/office/powerpoint/2010/main" val="3529069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36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chemeClr val="accent1">
                    <a:lumMod val="20000"/>
                    <a:lumOff val="80000"/>
                  </a:schemeClr>
                </a:solidFill>
              </a:defRPr>
            </a:lvl1pPr>
          </a:lstStyle>
          <a:p>
            <a:fld id="{F4370D13-CE47-B04B-A021-4C8432DFAE40}" type="datetimeFigureOut">
              <a:rPr lang="en-US" smtClean="0"/>
              <a:pPr/>
              <a:t>2/23/2016</a:t>
            </a:fld>
            <a:endParaRPr lang="en-US" dirty="0"/>
          </a:p>
        </p:txBody>
      </p:sp>
      <p:sp>
        <p:nvSpPr>
          <p:cNvPr id="8" name="Slide Number Placeholder 7"/>
          <p:cNvSpPr>
            <a:spLocks noGrp="1"/>
          </p:cNvSpPr>
          <p:nvPr>
            <p:ph type="sldNum" sz="quarter" idx="11"/>
          </p:nvPr>
        </p:nvSpPr>
        <p:spPr/>
        <p:txBody>
          <a:bodyPr/>
          <a:lstStyle/>
          <a:p>
            <a:fld id="{4B8C57D9-8AC0-1F41-AA1E-8DD3BC9801B6}"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807720"/>
          </a:xfrm>
        </p:spPr>
        <p:txBody>
          <a:bodyPr/>
          <a:lstStyle>
            <a:lvl1pPr>
              <a:defRPr sz="3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70D13-CE47-B04B-A021-4C8432DFAE40}"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802640"/>
            <a:ext cx="2057400" cy="532352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802640"/>
            <a:ext cx="6019800" cy="53235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70D13-CE47-B04B-A021-4C8432DFAE40}"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4723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F4370D13-CE47-B04B-A021-4C8432DFAE40}"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3600" kern="1200" dirty="0" smtClean="0">
                <a:solidFill>
                  <a:srgbClr val="000000"/>
                </a:solidFill>
                <a:effectLst>
                  <a:outerShdw blurRad="63500" dist="38100" dir="5400000" algn="t" rotWithShape="0">
                    <a:prstClr val="black">
                      <a:alpha val="25000"/>
                    </a:prstClr>
                  </a:outerShdw>
                </a:effectLst>
                <a:latin typeface="+mn-lt"/>
                <a:ea typeface="+mj-ea"/>
                <a:cs typeface="+mj-cs"/>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rgbClr val="2342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F4370D13-CE47-B04B-A021-4C8432DFAE40}" type="datetimeFigureOut">
              <a:rPr lang="en-US" smtClean="0"/>
              <a:t>2/23/2016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C57D9-8AC0-1F41-AA1E-8DD3BC9801B6}"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2320"/>
            <a:ext cx="8229600" cy="817880"/>
          </a:xfrm>
        </p:spPr>
        <p:txBody>
          <a:bodyPr/>
          <a:lstStyle>
            <a:lvl1pPr>
              <a:defRPr sz="3600">
                <a:solidFill>
                  <a:srgbClr val="000000"/>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solidFill>
                  <a:srgbClr val="000000"/>
                </a:solidFill>
              </a:defRPr>
            </a:lvl2pPr>
            <a:lvl3pPr>
              <a:defRPr sz="16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Date Placeholder 4"/>
          <p:cNvSpPr>
            <a:spLocks noGrp="1"/>
          </p:cNvSpPr>
          <p:nvPr>
            <p:ph type="dt" sz="half" idx="10"/>
          </p:nvPr>
        </p:nvSpPr>
        <p:spPr/>
        <p:txBody>
          <a:bodyPr/>
          <a:lstStyle/>
          <a:p>
            <a:fld id="{F4370D13-CE47-B04B-A021-4C8432DFAE40}"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C57D9-8AC0-1F41-AA1E-8DD3BC9801B6}"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807720"/>
          </a:xfrm>
        </p:spPr>
        <p:txBody>
          <a:bodyPr/>
          <a:lstStyle>
            <a:lvl1pPr>
              <a:defRPr sz="36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4370D13-CE47-B04B-A021-4C8432DFAE40}" type="datetimeFigureOut">
              <a:rPr lang="en-US" smtClean="0"/>
              <a:t>2/23/2016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C57D9-8AC0-1F41-AA1E-8DD3BC9801B6}"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82320"/>
            <a:ext cx="8229600" cy="817880"/>
          </a:xfrm>
        </p:spPr>
        <p:txBody>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4370D13-CE47-B04B-A021-4C8432DFAE40}" type="datetimeFigureOut">
              <a:rPr lang="en-US" smtClean="0"/>
              <a:t>2/23/2016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70D13-CE47-B04B-A021-4C8432DFAE40}" type="datetimeFigureOut">
              <a:rPr lang="en-US" smtClean="0"/>
              <a:t>2/23/2016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843280"/>
            <a:ext cx="3008313" cy="151892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843280"/>
            <a:ext cx="4995863" cy="52828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70D13-CE47-B04B-A021-4C8432DFAE40}"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802639"/>
            <a:ext cx="5711824" cy="647065"/>
          </a:xfrm>
        </p:spPr>
        <p:txBody>
          <a:bodyPr anchor="b"/>
          <a:lstStyle>
            <a:lvl1pPr algn="ctr">
              <a:lnSpc>
                <a:spcPct val="100000"/>
              </a:lnSpc>
              <a:defRPr sz="2800"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508126" y="1625600"/>
            <a:ext cx="6054724" cy="40584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70D13-CE47-B04B-A021-4C8432DFAE40}" type="datetimeFigureOut">
              <a:rPr lang="en-US" smtClean="0"/>
              <a:t>2/23/2016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accent1">
                    <a:lumMod val="20000"/>
                    <a:lumOff val="80000"/>
                  </a:schemeClr>
                </a:solidFill>
                <a:latin typeface="Century Gothic" pitchFamily="34" charset="0"/>
              </a:defRPr>
            </a:lvl1pPr>
          </a:lstStyle>
          <a:p>
            <a:fld id="{F4370D13-CE47-B04B-A021-4C8432DFAE40}" type="datetimeFigureOut">
              <a:rPr lang="en-US" smtClean="0"/>
              <a:pPr/>
              <a:t>2/23/2016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rgbClr val="DFE4F0"/>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rgbClr val="DFE4F0"/>
                </a:solidFill>
                <a:latin typeface="Century Gothic" pitchFamily="34" charset="0"/>
              </a:defRPr>
            </a:lvl1pPr>
          </a:lstStyle>
          <a:p>
            <a:fld id="{4B8C57D9-8AC0-1F41-AA1E-8DD3BC9801B6}" type="slidenum">
              <a:rPr lang="en-US" smtClean="0"/>
              <a:pPr/>
              <a:t>‹#›</a:t>
            </a:fld>
            <a:endParaRPr lang="en-US" dirty="0"/>
          </a:p>
        </p:txBody>
      </p:sp>
      <p:sp>
        <p:nvSpPr>
          <p:cNvPr id="7" name="TextBox 6"/>
          <p:cNvSpPr txBox="1"/>
          <p:nvPr userDrawn="1"/>
        </p:nvSpPr>
        <p:spPr>
          <a:xfrm>
            <a:off x="203200" y="178832"/>
            <a:ext cx="6794500" cy="400110"/>
          </a:xfrm>
          <a:prstGeom prst="rect">
            <a:avLst/>
          </a:prstGeom>
          <a:noFill/>
        </p:spPr>
        <p:txBody>
          <a:bodyPr wrap="square" rtlCol="0">
            <a:spAutoFit/>
          </a:bodyPr>
          <a:lstStyle/>
          <a:p>
            <a:r>
              <a:rPr lang="en-US" sz="2000" b="0" dirty="0" smtClean="0">
                <a:solidFill>
                  <a:schemeClr val="bg1"/>
                </a:solidFill>
                <a:latin typeface="Candara" panose="020E0502030303020204" pitchFamily="34" charset="0"/>
                <a:cs typeface="Microsoft Sans Serif" panose="020B0604020202020204" pitchFamily="34" charset="0"/>
              </a:rPr>
              <a:t>CyberGIS Center for Advanced Digital and Spatial Studies</a:t>
            </a:r>
            <a:endParaRPr lang="en-US" sz="2000" b="0" dirty="0">
              <a:solidFill>
                <a:schemeClr val="bg1"/>
              </a:solidFill>
              <a:latin typeface="Candara" panose="020E0502030303020204" pitchFamily="34" charset="0"/>
              <a:cs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6" r:id="rId12"/>
  </p:sldLayoutIdLst>
  <p:txStyles>
    <p:titleStyle>
      <a:lvl1pPr algn="ctr" defTabSz="914400" rtl="0" eaLnBrk="1" latinLnBrk="0" hangingPunct="1">
        <a:lnSpc>
          <a:spcPts val="5800"/>
        </a:lnSpc>
        <a:spcBef>
          <a:spcPct val="0"/>
        </a:spcBef>
        <a:buNone/>
        <a:defRPr sz="3600" kern="1200">
          <a:solidFill>
            <a:srgbClr val="000000"/>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lumMod val="75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rgbClr val="000000"/>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rgbClr val="000000"/>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rgbClr val="000000"/>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000000"/>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yn@illino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cgtrnxx@roger-login.ncsa.Illinois.edu"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69160"/>
            <a:ext cx="9143999" cy="833679"/>
          </a:xfrm>
        </p:spPr>
        <p:txBody>
          <a:bodyPr/>
          <a:lstStyle/>
          <a:p>
            <a:pPr>
              <a:lnSpc>
                <a:spcPct val="80000"/>
              </a:lnSpc>
              <a:spcBef>
                <a:spcPts val="0"/>
              </a:spcBef>
              <a:defRPr/>
            </a:pPr>
            <a:r>
              <a:rPr lang="en-US" sz="3200" b="1" dirty="0"/>
              <a:t>Taming Big Geospatial Data with </a:t>
            </a:r>
            <a:r>
              <a:rPr lang="en-US" sz="3200" b="1" dirty="0" smtClean="0"/>
              <a:t>Hadoop</a:t>
            </a:r>
            <a:br>
              <a:rPr lang="en-US" sz="3200" b="1" dirty="0" smtClean="0"/>
            </a:br>
            <a:r>
              <a:rPr lang="en-US" sz="3200" b="1" dirty="0" smtClean="0"/>
              <a:t>re-visit</a:t>
            </a:r>
            <a:endParaRPr lang="en-US" sz="3200" b="1" i="1" dirty="0">
              <a:latin typeface="Tahoma"/>
              <a:cs typeface="Tahoma"/>
            </a:endParaRPr>
          </a:p>
        </p:txBody>
      </p:sp>
      <p:sp>
        <p:nvSpPr>
          <p:cNvPr id="5" name="Rectangle 4"/>
          <p:cNvSpPr txBox="1">
            <a:spLocks noChangeArrowheads="1"/>
          </p:cNvSpPr>
          <p:nvPr/>
        </p:nvSpPr>
        <p:spPr>
          <a:xfrm>
            <a:off x="233464" y="2933700"/>
            <a:ext cx="8686800" cy="32715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2">
                    <a:lumMod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nSpc>
                <a:spcPct val="80000"/>
              </a:lnSpc>
              <a:buFont typeface="Wingdings" charset="0"/>
              <a:buNone/>
              <a:defRPr/>
            </a:pPr>
            <a:endParaRPr lang="en-US" dirty="0" smtClean="0">
              <a:latin typeface="Tahoma" charset="0"/>
            </a:endParaRPr>
          </a:p>
          <a:p>
            <a:pPr>
              <a:lnSpc>
                <a:spcPct val="80000"/>
              </a:lnSpc>
              <a:buFont typeface="Wingdings" charset="0"/>
              <a:buNone/>
              <a:defRPr/>
            </a:pPr>
            <a:endParaRPr lang="en-US" dirty="0">
              <a:latin typeface="Tahoma" charset="0"/>
            </a:endParaRPr>
          </a:p>
          <a:p>
            <a:pPr>
              <a:lnSpc>
                <a:spcPct val="80000"/>
              </a:lnSpc>
              <a:defRPr/>
            </a:pPr>
            <a:r>
              <a:rPr lang="en-US" dirty="0" smtClean="0"/>
              <a:t>Dr. Junjun Yin</a:t>
            </a:r>
            <a:endParaRPr lang="en-US" sz="1800" dirty="0" smtClean="0">
              <a:latin typeface="Tahoma" charset="0"/>
            </a:endParaRPr>
          </a:p>
          <a:p>
            <a:pPr>
              <a:lnSpc>
                <a:spcPct val="80000"/>
              </a:lnSpc>
              <a:buFont typeface="Wingdings" charset="0"/>
              <a:buNone/>
              <a:defRPr/>
            </a:pPr>
            <a:endParaRPr lang="en-US" sz="1800" dirty="0" smtClean="0">
              <a:latin typeface="Tahoma" charset="0"/>
            </a:endParaRPr>
          </a:p>
          <a:p>
            <a:pPr>
              <a:lnSpc>
                <a:spcPct val="80000"/>
              </a:lnSpc>
              <a:buFont typeface="Wingdings" charset="0"/>
              <a:buNone/>
              <a:defRPr/>
            </a:pPr>
            <a:r>
              <a:rPr lang="en-US" sz="1800" dirty="0" smtClean="0">
                <a:latin typeface="Tahoma" charset="0"/>
              </a:rPr>
              <a:t>CyberGIS Center for Advanced Digital and Spatial Studies</a:t>
            </a:r>
          </a:p>
          <a:p>
            <a:pPr>
              <a:lnSpc>
                <a:spcPct val="80000"/>
              </a:lnSpc>
              <a:buFont typeface="Wingdings" charset="0"/>
              <a:buNone/>
              <a:defRPr/>
            </a:pPr>
            <a:r>
              <a:rPr lang="en-US" sz="1800" dirty="0" smtClean="0">
                <a:latin typeface="Tahoma" charset="0"/>
              </a:rPr>
              <a:t>Department of Geography and Geographic Information Science</a:t>
            </a:r>
          </a:p>
          <a:p>
            <a:pPr>
              <a:lnSpc>
                <a:spcPct val="80000"/>
              </a:lnSpc>
              <a:defRPr/>
            </a:pPr>
            <a:r>
              <a:rPr lang="en-US" sz="1800" dirty="0">
                <a:latin typeface="Tahoma" charset="0"/>
              </a:rPr>
              <a:t>National Center for Supercomputing Applications (NCSA)</a:t>
            </a:r>
          </a:p>
          <a:p>
            <a:pPr>
              <a:lnSpc>
                <a:spcPct val="80000"/>
              </a:lnSpc>
              <a:buFont typeface="Wingdings" charset="0"/>
              <a:buNone/>
              <a:defRPr/>
            </a:pPr>
            <a:r>
              <a:rPr lang="en-US" sz="1800" dirty="0" smtClean="0">
                <a:latin typeface="Tahoma" charset="0"/>
              </a:rPr>
              <a:t>University of Illinois at Urbana-Champaign, IL, 61801</a:t>
            </a:r>
          </a:p>
          <a:p>
            <a:pPr>
              <a:lnSpc>
                <a:spcPct val="80000"/>
              </a:lnSpc>
              <a:spcBef>
                <a:spcPts val="450"/>
              </a:spcBef>
              <a:buFont typeface="Wingdings" charset="0"/>
              <a:buNone/>
              <a:defRPr/>
            </a:pPr>
            <a:r>
              <a:rPr lang="en-US" sz="1800" dirty="0" smtClean="0">
                <a:latin typeface="Tahoma"/>
                <a:cs typeface="Tahoma"/>
                <a:hlinkClick r:id="rId3"/>
              </a:rPr>
              <a:t>jyn@illinois.edu</a:t>
            </a:r>
            <a:endParaRPr lang="en-US" sz="1800" dirty="0" smtClean="0">
              <a:latin typeface="Tahoma"/>
              <a:cs typeface="Tahoma"/>
            </a:endParaRPr>
          </a:p>
          <a:p>
            <a:pPr>
              <a:lnSpc>
                <a:spcPct val="80000"/>
              </a:lnSpc>
              <a:spcBef>
                <a:spcPts val="450"/>
              </a:spcBef>
              <a:buFont typeface="Wingdings" charset="0"/>
              <a:buNone/>
              <a:defRPr/>
            </a:pPr>
            <a:r>
              <a:rPr lang="en-US" sz="1800" i="1" dirty="0" smtClean="0">
                <a:latin typeface="Tahoma"/>
                <a:cs typeface="Tahoma"/>
              </a:rPr>
              <a:t>February 23, 2016</a:t>
            </a:r>
          </a:p>
        </p:txBody>
      </p:sp>
    </p:spTree>
    <p:extLst>
      <p:ext uri="{BB962C8B-B14F-4D97-AF65-F5344CB8AC3E}">
        <p14:creationId xmlns:p14="http://schemas.microsoft.com/office/powerpoint/2010/main" val="32348672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Pig Latin 3</a:t>
            </a:r>
            <a:endParaRPr lang="en-US" b="1" dirty="0"/>
          </a:p>
        </p:txBody>
      </p:sp>
      <p:sp>
        <p:nvSpPr>
          <p:cNvPr id="3" name="Content Placeholder 2"/>
          <p:cNvSpPr>
            <a:spLocks noGrp="1"/>
          </p:cNvSpPr>
          <p:nvPr>
            <p:ph idx="1"/>
          </p:nvPr>
        </p:nvSpPr>
        <p:spPr>
          <a:xfrm>
            <a:off x="292100" y="1709616"/>
            <a:ext cx="8686800" cy="4804833"/>
          </a:xfrm>
        </p:spPr>
        <p:txBody>
          <a:bodyPr>
            <a:normAutofit lnSpcReduction="10000"/>
          </a:bodyPr>
          <a:lstStyle/>
          <a:p>
            <a:r>
              <a:rPr lang="en-US" dirty="0" smtClean="0"/>
              <a:t>FILTER</a:t>
            </a:r>
          </a:p>
          <a:p>
            <a:pPr lvl="1"/>
            <a:r>
              <a:rPr lang="en-US" b="1" dirty="0"/>
              <a:t>step1 = FILTER step0 BY $4 MATCHES '</a:t>
            </a:r>
            <a:r>
              <a:rPr lang="en-US" b="1" dirty="0" err="1" smtClean="0"/>
              <a:t>cpm</a:t>
            </a:r>
            <a:r>
              <a:rPr lang="en-US" b="1" dirty="0" smtClean="0"/>
              <a:t>’;</a:t>
            </a:r>
          </a:p>
          <a:p>
            <a:pPr lvl="1"/>
            <a:r>
              <a:rPr lang="en-US" dirty="0" smtClean="0"/>
              <a:t>Use FILTER to select the rows you want or filter out the rows you do not want.</a:t>
            </a:r>
          </a:p>
          <a:p>
            <a:pPr lvl="1"/>
            <a:r>
              <a:rPr lang="en-US" dirty="0" smtClean="0"/>
              <a:t>Select the rows by its fifth field (i.e., $4).</a:t>
            </a:r>
          </a:p>
          <a:p>
            <a:r>
              <a:rPr lang="en-US" dirty="0" smtClean="0"/>
              <a:t> FOREACH…GENERATE</a:t>
            </a:r>
          </a:p>
          <a:p>
            <a:pPr lvl="1"/>
            <a:r>
              <a:rPr lang="en-US" b="1" dirty="0"/>
              <a:t>step4 = FOREACH step3 GENERATE </a:t>
            </a:r>
            <a:r>
              <a:rPr lang="en-US" b="1" dirty="0" smtClean="0"/>
              <a:t>$</a:t>
            </a:r>
            <a:r>
              <a:rPr lang="en-US" b="1" dirty="0"/>
              <a:t>CapturedTime</a:t>
            </a:r>
            <a:r>
              <a:rPr lang="en-US" b="1" dirty="0" smtClean="0"/>
              <a:t>,$</a:t>
            </a:r>
            <a:r>
              <a:rPr lang="en-US" b="1" dirty="0"/>
              <a:t>3,</a:t>
            </a:r>
            <a:r>
              <a:rPr lang="en-US" b="1" dirty="0" smtClean="0"/>
              <a:t>$4;</a:t>
            </a:r>
          </a:p>
          <a:p>
            <a:pPr lvl="1"/>
            <a:r>
              <a:rPr lang="en-US" dirty="0" smtClean="0"/>
              <a:t>The FOREACH operator transforms your data into different data sets. </a:t>
            </a:r>
          </a:p>
          <a:p>
            <a:pPr lvl="1"/>
            <a:r>
              <a:rPr lang="en-US" dirty="0"/>
              <a:t>The FOREACH </a:t>
            </a:r>
            <a:r>
              <a:rPr lang="en-US" dirty="0" smtClean="0"/>
              <a:t>takes </a:t>
            </a:r>
            <a:r>
              <a:rPr lang="en-US" dirty="0"/>
              <a:t>a set of expressions and applies them to every record in the data pipeline,</a:t>
            </a:r>
            <a:endParaRPr lang="en-US" dirty="0" smtClean="0"/>
          </a:p>
          <a:p>
            <a:r>
              <a:rPr lang="en-US" dirty="0" smtClean="0"/>
              <a:t>GROUP</a:t>
            </a:r>
          </a:p>
          <a:p>
            <a:pPr lvl="1"/>
            <a:r>
              <a:rPr lang="en-US" b="1" dirty="0"/>
              <a:t>step5_group = GROUP step5 BY (</a:t>
            </a:r>
            <a:r>
              <a:rPr lang="en-US" b="1" dirty="0" err="1"/>
              <a:t>latkey,logkey</a:t>
            </a:r>
            <a:r>
              <a:rPr lang="en-US" b="1" dirty="0"/>
              <a:t>)</a:t>
            </a:r>
            <a:r>
              <a:rPr lang="en-US" b="1" dirty="0" smtClean="0"/>
              <a:t>;</a:t>
            </a:r>
          </a:p>
          <a:p>
            <a:pPr lvl="1"/>
            <a:r>
              <a:rPr lang="en-US" dirty="0" smtClean="0"/>
              <a:t>The </a:t>
            </a:r>
            <a:r>
              <a:rPr lang="en-US" dirty="0"/>
              <a:t>group statement collects together records with the same key</a:t>
            </a:r>
            <a:r>
              <a:rPr lang="en-US" dirty="0" smtClean="0"/>
              <a:t>.</a:t>
            </a:r>
          </a:p>
          <a:p>
            <a:r>
              <a:rPr lang="en-US" dirty="0" smtClean="0"/>
              <a:t>LIMIT</a:t>
            </a:r>
          </a:p>
          <a:p>
            <a:pPr lvl="1"/>
            <a:r>
              <a:rPr lang="en-US" b="1" dirty="0" smtClean="0"/>
              <a:t>L = LIMIT step5_group 10;</a:t>
            </a:r>
          </a:p>
          <a:p>
            <a:pPr lvl="1"/>
            <a:r>
              <a:rPr lang="en-US" dirty="0"/>
              <a:t>S</a:t>
            </a:r>
            <a:r>
              <a:rPr lang="en-US" dirty="0" smtClean="0"/>
              <a:t>ee </a:t>
            </a:r>
            <a:r>
              <a:rPr lang="en-US" dirty="0"/>
              <a:t>only a limited number of results.</a:t>
            </a:r>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10</a:t>
            </a:fld>
            <a:endParaRPr lang="en-US" sz="1000" b="0" dirty="0" smtClean="0">
              <a:latin typeface="Tahoma" charset="0"/>
            </a:endParaRPr>
          </a:p>
        </p:txBody>
      </p:sp>
    </p:spTree>
    <p:extLst>
      <p:ext uri="{BB962C8B-B14F-4D97-AF65-F5344CB8AC3E}">
        <p14:creationId xmlns:p14="http://schemas.microsoft.com/office/powerpoint/2010/main" val="6638942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382000" cy="1163395"/>
          </a:xfrm>
        </p:spPr>
        <p:txBody>
          <a:bodyPr anchor="ctr">
            <a:normAutofit/>
          </a:bodyPr>
          <a:lstStyle/>
          <a:p>
            <a:r>
              <a:rPr lang="en-US" dirty="0" smtClean="0"/>
              <a:t>Preparing the data using Pig</a:t>
            </a:r>
            <a:endParaRPr lang="en-US" dirty="0">
              <a:solidFill>
                <a:schemeClr val="tx2"/>
              </a:solidFill>
            </a:endParaRPr>
          </a:p>
        </p:txBody>
      </p:sp>
      <p:sp>
        <p:nvSpPr>
          <p:cNvPr id="3" name="Text Placeholder 2"/>
          <p:cNvSpPr>
            <a:spLocks noGrp="1"/>
          </p:cNvSpPr>
          <p:nvPr>
            <p:ph type="body" sz="quarter" idx="10"/>
          </p:nvPr>
        </p:nvSpPr>
        <p:spPr>
          <a:xfrm>
            <a:off x="381000" y="1905000"/>
            <a:ext cx="8382000" cy="4398523"/>
          </a:xfrm>
        </p:spPr>
        <p:txBody>
          <a:bodyPr>
            <a:normAutofit/>
          </a:bodyPr>
          <a:lstStyle/>
          <a:p>
            <a:pPr lvl="1"/>
            <a:r>
              <a:rPr lang="en-US" sz="2400" dirty="0" err="1" smtClean="0"/>
              <a:t>ssh</a:t>
            </a:r>
            <a:r>
              <a:rPr lang="en-US" sz="2400" dirty="0" smtClean="0"/>
              <a:t> </a:t>
            </a:r>
            <a:r>
              <a:rPr lang="en-US" sz="2400" dirty="0" smtClean="0"/>
              <a:t>net_ID</a:t>
            </a:r>
            <a:r>
              <a:rPr lang="en-US" sz="2400" dirty="0" smtClean="0">
                <a:hlinkClick r:id="rId3"/>
              </a:rPr>
              <a:t>@roger-login.ncsa.Illinois.edu</a:t>
            </a:r>
            <a:endParaRPr lang="en-US" sz="2400" dirty="0" smtClean="0"/>
          </a:p>
          <a:p>
            <a:pPr lvl="1"/>
            <a:r>
              <a:rPr lang="en-US" sz="2400" dirty="0" err="1" smtClean="0"/>
              <a:t>ssh</a:t>
            </a:r>
            <a:r>
              <a:rPr lang="en-US" sz="2400" dirty="0" smtClean="0"/>
              <a:t> cg-hm08</a:t>
            </a:r>
          </a:p>
          <a:p>
            <a:pPr lvl="1"/>
            <a:r>
              <a:rPr lang="en-US" sz="2400" dirty="0" smtClean="0"/>
              <a:t>cd ~/</a:t>
            </a:r>
            <a:r>
              <a:rPr lang="en-US" sz="2400" dirty="0" smtClean="0"/>
              <a:t>lecture6/pig</a:t>
            </a:r>
            <a:endParaRPr lang="en-US" sz="2400" dirty="0" smtClean="0"/>
          </a:p>
          <a:p>
            <a:pPr lvl="1"/>
            <a:r>
              <a:rPr lang="en-US" sz="2400" dirty="0" err="1" smtClean="0"/>
              <a:t>hdfs</a:t>
            </a:r>
            <a:r>
              <a:rPr lang="en-US" sz="2400" dirty="0" smtClean="0"/>
              <a:t> </a:t>
            </a:r>
            <a:r>
              <a:rPr lang="en-US" sz="2400" dirty="0" err="1" smtClean="0"/>
              <a:t>dfs</a:t>
            </a:r>
            <a:r>
              <a:rPr lang="en-US" sz="2400" dirty="0" smtClean="0"/>
              <a:t> </a:t>
            </a:r>
            <a:r>
              <a:rPr lang="en-US" sz="2400" dirty="0" smtClean="0"/>
              <a:t>-</a:t>
            </a:r>
            <a:r>
              <a:rPr lang="en-US" sz="2400" dirty="0" err="1" smtClean="0"/>
              <a:t>copyFromLocal</a:t>
            </a:r>
            <a:r>
              <a:rPr lang="en-US" sz="2400" dirty="0" smtClean="0"/>
              <a:t> tweets.txt </a:t>
            </a:r>
            <a:r>
              <a:rPr lang="en-US" sz="2400" dirty="0" smtClean="0"/>
              <a:t>[user/</a:t>
            </a:r>
            <a:r>
              <a:rPr lang="en-US" sz="2400" dirty="0" err="1" smtClean="0"/>
              <a:t>file_name</a:t>
            </a:r>
            <a:r>
              <a:rPr lang="en-US" sz="2400" dirty="0" smtClean="0"/>
              <a:t>]</a:t>
            </a:r>
            <a:endParaRPr lang="en-US" dirty="0" smtClean="0"/>
          </a:p>
          <a:p>
            <a:r>
              <a:rPr lang="en-US" dirty="0" smtClean="0"/>
              <a:t>The Pig script is located in:</a:t>
            </a:r>
          </a:p>
          <a:p>
            <a:pPr lvl="1"/>
            <a:r>
              <a:rPr lang="en-US" sz="2200" dirty="0" smtClean="0"/>
              <a:t>cd ~/</a:t>
            </a:r>
            <a:r>
              <a:rPr lang="en-US" sz="2200" dirty="0" smtClean="0"/>
              <a:t>lecture6/pig</a:t>
            </a:r>
            <a:endParaRPr lang="en-US" sz="2200" dirty="0" smtClean="0"/>
          </a:p>
          <a:p>
            <a:pPr lvl="1"/>
            <a:r>
              <a:rPr lang="en-US" sz="2200" dirty="0" smtClean="0"/>
              <a:t>pig </a:t>
            </a:r>
            <a:r>
              <a:rPr lang="en-US" sz="2200" dirty="0" err="1" smtClean="0"/>
              <a:t>simple.pig</a:t>
            </a:r>
            <a:endParaRPr lang="en-US" sz="2200" dirty="0" smtClean="0"/>
          </a:p>
          <a:p>
            <a:pPr lvl="1"/>
            <a:endParaRPr lang="en-US" dirty="0" smtClean="0"/>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134543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31195"/>
            <a:ext cx="8382000" cy="1163395"/>
          </a:xfrm>
        </p:spPr>
        <p:txBody>
          <a:bodyPr anchor="ctr">
            <a:normAutofit/>
          </a:bodyPr>
          <a:lstStyle/>
          <a:p>
            <a:r>
              <a:rPr lang="en-US" dirty="0" smtClean="0"/>
              <a:t>Pig script</a:t>
            </a:r>
            <a:endParaRPr lang="en-US" dirty="0">
              <a:solidFill>
                <a:schemeClr val="tx2"/>
              </a:solidFill>
            </a:endParaRPr>
          </a:p>
        </p:txBody>
      </p:sp>
      <p:sp>
        <p:nvSpPr>
          <p:cNvPr id="3" name="Text Placeholder 2"/>
          <p:cNvSpPr>
            <a:spLocks noGrp="1"/>
          </p:cNvSpPr>
          <p:nvPr>
            <p:ph type="body" sz="quarter" idx="10"/>
          </p:nvPr>
        </p:nvSpPr>
        <p:spPr>
          <a:xfrm>
            <a:off x="223738" y="1643974"/>
            <a:ext cx="8842442" cy="5107021"/>
          </a:xfrm>
        </p:spPr>
        <p:txBody>
          <a:bodyPr>
            <a:normAutofit fontScale="25000" lnSpcReduction="20000"/>
          </a:bodyPr>
          <a:lstStyle/>
          <a:p>
            <a:pPr marL="0" lvl="1" indent="0">
              <a:lnSpc>
                <a:spcPct val="110000"/>
              </a:lnSpc>
              <a:buNone/>
            </a:pPr>
            <a:r>
              <a:rPr lang="en-US" sz="6400" dirty="0" smtClean="0">
                <a:latin typeface="Courier New" panose="02070309020205020404" pitchFamily="49" charset="0"/>
                <a:cs typeface="Courier New" panose="02070309020205020404" pitchFamily="49" charset="0"/>
              </a:rPr>
              <a:t>raw </a:t>
            </a:r>
            <a:r>
              <a:rPr lang="en-US" sz="6400" dirty="0">
                <a:latin typeface="Courier New" panose="02070309020205020404" pitchFamily="49" charset="0"/>
                <a:cs typeface="Courier New" panose="02070309020205020404" pitchFamily="49" charset="0"/>
              </a:rPr>
              <a:t>= </a:t>
            </a:r>
            <a:r>
              <a:rPr lang="en-US" sz="6400" b="1" dirty="0">
                <a:latin typeface="Courier New" panose="02070309020205020404" pitchFamily="49" charset="0"/>
                <a:cs typeface="Courier New" panose="02070309020205020404" pitchFamily="49" charset="0"/>
              </a:rPr>
              <a:t>LOAD</a:t>
            </a:r>
            <a:r>
              <a:rPr lang="en-US" sz="6400" dirty="0">
                <a:latin typeface="Courier New" panose="02070309020205020404" pitchFamily="49" charset="0"/>
                <a:cs typeface="Courier New" panose="02070309020205020404" pitchFamily="49" charset="0"/>
              </a:rPr>
              <a:t> </a:t>
            </a:r>
            <a:r>
              <a:rPr lang="en-US" sz="6400" dirty="0" smtClean="0">
                <a:latin typeface="Courier New" panose="02070309020205020404" pitchFamily="49" charset="0"/>
                <a:cs typeface="Courier New" panose="02070309020205020404" pitchFamily="49" charset="0"/>
              </a:rPr>
              <a:t>‘</a:t>
            </a:r>
            <a:r>
              <a:rPr lang="en-US" sz="6400" dirty="0" err="1" smtClean="0">
                <a:latin typeface="Courier New" panose="02070309020205020404" pitchFamily="49" charset="0"/>
                <a:cs typeface="Courier New" panose="02070309020205020404" pitchFamily="49" charset="0"/>
              </a:rPr>
              <a:t>input_file_name</a:t>
            </a:r>
            <a:r>
              <a:rPr lang="en-US" sz="6400" dirty="0" smtClean="0">
                <a:latin typeface="Courier New" panose="02070309020205020404" pitchFamily="49" charset="0"/>
                <a:cs typeface="Courier New" panose="02070309020205020404" pitchFamily="49" charset="0"/>
              </a:rPr>
              <a:t>' </a:t>
            </a:r>
            <a:r>
              <a:rPr lang="en-US" sz="6400" b="1" dirty="0">
                <a:latin typeface="Courier New" panose="02070309020205020404" pitchFamily="49" charset="0"/>
                <a:cs typeface="Courier New" panose="02070309020205020404" pitchFamily="49" charset="0"/>
              </a:rPr>
              <a:t>USING</a:t>
            </a:r>
            <a:r>
              <a:rPr lang="en-US" sz="6400" dirty="0">
                <a:latin typeface="Courier New" panose="02070309020205020404" pitchFamily="49" charset="0"/>
                <a:cs typeface="Courier New" panose="02070309020205020404" pitchFamily="49" charset="0"/>
              </a:rPr>
              <a:t> </a:t>
            </a:r>
            <a:r>
              <a:rPr lang="en-US" sz="6400" dirty="0" err="1">
                <a:latin typeface="Courier New" panose="02070309020205020404" pitchFamily="49" charset="0"/>
                <a:cs typeface="Courier New" panose="02070309020205020404" pitchFamily="49" charset="0"/>
              </a:rPr>
              <a:t>PigStorage</a:t>
            </a:r>
            <a:r>
              <a:rPr lang="en-US" sz="6400" dirty="0">
                <a:latin typeface="Courier New" panose="02070309020205020404" pitchFamily="49" charset="0"/>
                <a:cs typeface="Courier New" panose="02070309020205020404" pitchFamily="49" charset="0"/>
              </a:rPr>
              <a:t>('\u0001') </a:t>
            </a:r>
            <a:r>
              <a:rPr lang="en-US" sz="6400" b="1" dirty="0">
                <a:latin typeface="Courier New" panose="02070309020205020404" pitchFamily="49" charset="0"/>
                <a:cs typeface="Courier New" panose="02070309020205020404" pitchFamily="49" charset="0"/>
              </a:rPr>
              <a:t>AS</a:t>
            </a:r>
            <a:r>
              <a:rPr lang="en-US" sz="6400" dirty="0">
                <a:latin typeface="Courier New" panose="02070309020205020404" pitchFamily="49" charset="0"/>
                <a:cs typeface="Courier New" panose="02070309020205020404" pitchFamily="49" charset="0"/>
              </a:rPr>
              <a:t> (</a:t>
            </a:r>
            <a:r>
              <a:rPr lang="en-US" sz="6400" dirty="0" smtClean="0">
                <a:latin typeface="Courier New" panose="02070309020205020404" pitchFamily="49" charset="0"/>
                <a:cs typeface="Courier New" panose="02070309020205020404" pitchFamily="49" charset="0"/>
              </a:rPr>
              <a:t>tweetId,text:chararray,geo,source,isretweet,search_id,create_at,meta_data,to_user_id,language_code,user_id,profile_image_url,user_name,place_id,place_name,place_fullname,country,place_type,street_address,boundary,boundary_type,place_url);</a:t>
            </a:r>
            <a:endParaRPr lang="en-US" sz="6400" dirty="0">
              <a:latin typeface="Courier New" panose="02070309020205020404" pitchFamily="49" charset="0"/>
              <a:cs typeface="Courier New" panose="02070309020205020404" pitchFamily="49" charset="0"/>
            </a:endParaRPr>
          </a:p>
          <a:p>
            <a:pPr marL="0" lvl="1" indent="0">
              <a:lnSpc>
                <a:spcPct val="120000"/>
              </a:lnSpc>
              <a:buNone/>
            </a:pPr>
            <a:endParaRPr lang="en-US" sz="4000" dirty="0" smtClean="0">
              <a:latin typeface="Courier New" panose="02070309020205020404" pitchFamily="49" charset="0"/>
              <a:cs typeface="Courier New" panose="02070309020205020404" pitchFamily="49" charset="0"/>
            </a:endParaRPr>
          </a:p>
          <a:p>
            <a:pPr marL="0" lvl="1" indent="0">
              <a:lnSpc>
                <a:spcPct val="110000"/>
              </a:lnSpc>
              <a:buNone/>
            </a:pPr>
            <a:r>
              <a:rPr lang="en-US" sz="6400" dirty="0" smtClean="0">
                <a:latin typeface="Courier New" panose="02070309020205020404" pitchFamily="49" charset="0"/>
                <a:cs typeface="Courier New" panose="02070309020205020404" pitchFamily="49" charset="0"/>
              </a:rPr>
              <a:t>clean </a:t>
            </a:r>
            <a:r>
              <a:rPr lang="en-US" sz="6400" dirty="0">
                <a:latin typeface="Courier New" panose="02070309020205020404" pitchFamily="49" charset="0"/>
                <a:cs typeface="Courier New" panose="02070309020205020404" pitchFamily="49" charset="0"/>
              </a:rPr>
              <a:t>= </a:t>
            </a:r>
            <a:r>
              <a:rPr lang="en-US" sz="6400" b="1" dirty="0">
                <a:latin typeface="Courier New" panose="02070309020205020404" pitchFamily="49" charset="0"/>
                <a:cs typeface="Courier New" panose="02070309020205020404" pitchFamily="49" charset="0"/>
              </a:rPr>
              <a:t>DISTINCT</a:t>
            </a:r>
            <a:r>
              <a:rPr lang="en-US" sz="6400" dirty="0">
                <a:latin typeface="Courier New" panose="02070309020205020404" pitchFamily="49" charset="0"/>
                <a:cs typeface="Courier New" panose="02070309020205020404" pitchFamily="49" charset="0"/>
              </a:rPr>
              <a:t> raw;</a:t>
            </a:r>
          </a:p>
          <a:p>
            <a:pPr marL="0" lvl="1" indent="0">
              <a:lnSpc>
                <a:spcPct val="120000"/>
              </a:lnSpc>
              <a:buNone/>
            </a:pPr>
            <a:endParaRPr lang="en-US" sz="4000" dirty="0">
              <a:latin typeface="Courier New" panose="02070309020205020404" pitchFamily="49" charset="0"/>
              <a:cs typeface="Courier New" panose="02070309020205020404" pitchFamily="49" charset="0"/>
            </a:endParaRPr>
          </a:p>
          <a:p>
            <a:pPr marL="0" lvl="1" indent="0">
              <a:lnSpc>
                <a:spcPct val="110000"/>
              </a:lnSpc>
              <a:buNone/>
            </a:pPr>
            <a:r>
              <a:rPr lang="en-US" sz="6400" dirty="0" smtClean="0">
                <a:latin typeface="Courier New" panose="02070309020205020404" pitchFamily="49" charset="0"/>
                <a:cs typeface="Courier New" panose="02070309020205020404" pitchFamily="49" charset="0"/>
              </a:rPr>
              <a:t>step0 </a:t>
            </a:r>
            <a:r>
              <a:rPr lang="en-US" sz="6400" dirty="0">
                <a:latin typeface="Courier New" panose="02070309020205020404" pitchFamily="49" charset="0"/>
                <a:cs typeface="Courier New" panose="02070309020205020404" pitchFamily="49" charset="0"/>
              </a:rPr>
              <a:t>= </a:t>
            </a:r>
            <a:r>
              <a:rPr lang="en-US" sz="6400" b="1" dirty="0">
                <a:latin typeface="Courier New" panose="02070309020205020404" pitchFamily="49" charset="0"/>
                <a:cs typeface="Courier New" panose="02070309020205020404" pitchFamily="49" charset="0"/>
              </a:rPr>
              <a:t>FILTER</a:t>
            </a:r>
            <a:r>
              <a:rPr lang="en-US" sz="6400" dirty="0">
                <a:latin typeface="Courier New" panose="02070309020205020404" pitchFamily="49" charset="0"/>
                <a:cs typeface="Courier New" panose="02070309020205020404" pitchFamily="49" charset="0"/>
              </a:rPr>
              <a:t> clean </a:t>
            </a:r>
            <a:r>
              <a:rPr lang="en-US" sz="6400" b="1" dirty="0">
                <a:latin typeface="Courier New" panose="02070309020205020404" pitchFamily="49" charset="0"/>
                <a:cs typeface="Courier New" panose="02070309020205020404" pitchFamily="49" charset="0"/>
              </a:rPr>
              <a:t>BY</a:t>
            </a:r>
            <a:r>
              <a:rPr lang="en-US" sz="6400" dirty="0">
                <a:latin typeface="Courier New" panose="02070309020205020404" pitchFamily="49" charset="0"/>
                <a:cs typeface="Courier New" panose="02070309020205020404" pitchFamily="49" charset="0"/>
              </a:rPr>
              <a:t> geo </a:t>
            </a:r>
            <a:r>
              <a:rPr lang="en-US" sz="6400" b="1" dirty="0">
                <a:latin typeface="Courier New" panose="02070309020205020404" pitchFamily="49" charset="0"/>
                <a:cs typeface="Courier New" panose="02070309020205020404" pitchFamily="49" charset="0"/>
              </a:rPr>
              <a:t>is not </a:t>
            </a:r>
            <a:r>
              <a:rPr lang="en-US" sz="6400" dirty="0">
                <a:latin typeface="Courier New" panose="02070309020205020404" pitchFamily="49" charset="0"/>
                <a:cs typeface="Courier New" panose="02070309020205020404" pitchFamily="49" charset="0"/>
              </a:rPr>
              <a:t>null AND geo </a:t>
            </a:r>
            <a:r>
              <a:rPr lang="en-US" sz="6400" b="1" dirty="0">
                <a:latin typeface="Courier New" panose="02070309020205020404" pitchFamily="49" charset="0"/>
                <a:cs typeface="Courier New" panose="02070309020205020404" pitchFamily="49" charset="0"/>
              </a:rPr>
              <a:t>!=</a:t>
            </a:r>
            <a:r>
              <a:rPr lang="en-US" sz="6400" dirty="0">
                <a:latin typeface="Courier New" panose="02070309020205020404" pitchFamily="49" charset="0"/>
                <a:cs typeface="Courier New" panose="02070309020205020404" pitchFamily="49" charset="0"/>
              </a:rPr>
              <a:t> 'null' </a:t>
            </a:r>
            <a:r>
              <a:rPr lang="en-US" sz="6400" b="1" dirty="0">
                <a:latin typeface="Courier New" panose="02070309020205020404" pitchFamily="49" charset="0"/>
                <a:cs typeface="Courier New" panose="02070309020205020404" pitchFamily="49" charset="0"/>
              </a:rPr>
              <a:t>AND</a:t>
            </a:r>
            <a:r>
              <a:rPr lang="en-US" sz="6400" dirty="0">
                <a:latin typeface="Courier New" panose="02070309020205020404" pitchFamily="49" charset="0"/>
                <a:cs typeface="Courier New" panose="02070309020205020404" pitchFamily="49" charset="0"/>
              </a:rPr>
              <a:t>  geo != '' AND </a:t>
            </a:r>
            <a:r>
              <a:rPr lang="en-US" sz="6400" dirty="0" err="1">
                <a:latin typeface="Courier New" panose="02070309020205020404" pitchFamily="49" charset="0"/>
                <a:cs typeface="Courier New" panose="02070309020205020404" pitchFamily="49" charset="0"/>
              </a:rPr>
              <a:t>isretweet</a:t>
            </a:r>
            <a:r>
              <a:rPr lang="en-US" sz="6400" dirty="0">
                <a:latin typeface="Courier New" panose="02070309020205020404" pitchFamily="49" charset="0"/>
                <a:cs typeface="Courier New" panose="02070309020205020404" pitchFamily="49" charset="0"/>
              </a:rPr>
              <a:t> == 'false' AND </a:t>
            </a:r>
            <a:r>
              <a:rPr lang="en-US" sz="6400" dirty="0" err="1">
                <a:latin typeface="Courier New" panose="02070309020205020404" pitchFamily="49" charset="0"/>
                <a:cs typeface="Courier New" panose="02070309020205020404" pitchFamily="49" charset="0"/>
              </a:rPr>
              <a:t>create_at</a:t>
            </a:r>
            <a:r>
              <a:rPr lang="en-US" sz="6400" dirty="0">
                <a:latin typeface="Courier New" panose="02070309020205020404" pitchFamily="49" charset="0"/>
                <a:cs typeface="Courier New" panose="02070309020205020404" pitchFamily="49" charset="0"/>
              </a:rPr>
              <a:t> is not null AND </a:t>
            </a:r>
            <a:r>
              <a:rPr lang="en-US" sz="6400" dirty="0" err="1">
                <a:latin typeface="Courier New" panose="02070309020205020404" pitchFamily="49" charset="0"/>
                <a:cs typeface="Courier New" panose="02070309020205020404" pitchFamily="49" charset="0"/>
              </a:rPr>
              <a:t>create_at</a:t>
            </a:r>
            <a:r>
              <a:rPr lang="en-US" sz="6400" dirty="0">
                <a:latin typeface="Courier New" panose="02070309020205020404" pitchFamily="49" charset="0"/>
                <a:cs typeface="Courier New" panose="02070309020205020404" pitchFamily="49" charset="0"/>
              </a:rPr>
              <a:t> != 'null' AND </a:t>
            </a:r>
            <a:r>
              <a:rPr lang="en-US" sz="6400" dirty="0" err="1">
                <a:latin typeface="Courier New" panose="02070309020205020404" pitchFamily="49" charset="0"/>
                <a:cs typeface="Courier New" panose="02070309020205020404" pitchFamily="49" charset="0"/>
              </a:rPr>
              <a:t>create_at</a:t>
            </a:r>
            <a:r>
              <a:rPr lang="en-US" sz="6400" dirty="0">
                <a:latin typeface="Courier New" panose="02070309020205020404" pitchFamily="49" charset="0"/>
                <a:cs typeface="Courier New" panose="02070309020205020404" pitchFamily="49" charset="0"/>
              </a:rPr>
              <a:t> != '';</a:t>
            </a:r>
          </a:p>
          <a:p>
            <a:pPr marL="0" lvl="1" indent="0">
              <a:lnSpc>
                <a:spcPct val="110000"/>
              </a:lnSpc>
              <a:buNone/>
            </a:pPr>
            <a:endParaRPr lang="en-US" sz="4000" dirty="0">
              <a:latin typeface="Courier New" panose="02070309020205020404" pitchFamily="49" charset="0"/>
              <a:cs typeface="Courier New" panose="02070309020205020404" pitchFamily="49" charset="0"/>
            </a:endParaRPr>
          </a:p>
          <a:p>
            <a:pPr marL="0" lvl="1" indent="0">
              <a:lnSpc>
                <a:spcPct val="110000"/>
              </a:lnSpc>
              <a:buNone/>
            </a:pPr>
            <a:r>
              <a:rPr lang="en-US" sz="6400" dirty="0" smtClean="0">
                <a:latin typeface="Courier New" panose="02070309020205020404" pitchFamily="49" charset="0"/>
                <a:cs typeface="Courier New" panose="02070309020205020404" pitchFamily="49" charset="0"/>
              </a:rPr>
              <a:t>step1 </a:t>
            </a:r>
            <a:r>
              <a:rPr lang="en-US" sz="6400" dirty="0">
                <a:latin typeface="Courier New" panose="02070309020205020404" pitchFamily="49" charset="0"/>
                <a:cs typeface="Courier New" panose="02070309020205020404" pitchFamily="49" charset="0"/>
              </a:rPr>
              <a:t>= </a:t>
            </a:r>
            <a:r>
              <a:rPr lang="en-US" sz="6400" b="1" dirty="0">
                <a:latin typeface="Courier New" panose="02070309020205020404" pitchFamily="49" charset="0"/>
                <a:cs typeface="Courier New" panose="02070309020205020404" pitchFamily="49" charset="0"/>
              </a:rPr>
              <a:t>FOREACH</a:t>
            </a:r>
            <a:r>
              <a:rPr lang="en-US" sz="6400" dirty="0">
                <a:latin typeface="Courier New" panose="02070309020205020404" pitchFamily="49" charset="0"/>
                <a:cs typeface="Courier New" panose="02070309020205020404" pitchFamily="49" charset="0"/>
              </a:rPr>
              <a:t> step0 </a:t>
            </a:r>
            <a:r>
              <a:rPr lang="en-US" sz="6400" b="1" dirty="0">
                <a:latin typeface="Courier New" panose="02070309020205020404" pitchFamily="49" charset="0"/>
                <a:cs typeface="Courier New" panose="02070309020205020404" pitchFamily="49" charset="0"/>
              </a:rPr>
              <a:t>GENERATE</a:t>
            </a:r>
            <a:r>
              <a:rPr lang="en-US" sz="6400" dirty="0">
                <a:latin typeface="Courier New" panose="02070309020205020404" pitchFamily="49" charset="0"/>
                <a:cs typeface="Courier New" panose="02070309020205020404" pitchFamily="49" charset="0"/>
              </a:rPr>
              <a:t> </a:t>
            </a:r>
            <a:r>
              <a:rPr lang="en-US" sz="6400" dirty="0" err="1">
                <a:latin typeface="Courier New" panose="02070309020205020404" pitchFamily="49" charset="0"/>
                <a:cs typeface="Courier New" panose="02070309020205020404" pitchFamily="49" charset="0"/>
              </a:rPr>
              <a:t>user_id</a:t>
            </a:r>
            <a:r>
              <a:rPr lang="en-US" sz="6400" dirty="0">
                <a:latin typeface="Courier New" panose="02070309020205020404" pitchFamily="49" charset="0"/>
                <a:cs typeface="Courier New" panose="02070309020205020404" pitchFamily="49" charset="0"/>
              </a:rPr>
              <a:t>, </a:t>
            </a:r>
            <a:r>
              <a:rPr lang="en-US" sz="6400" b="1" dirty="0">
                <a:latin typeface="Courier New" panose="02070309020205020404" pitchFamily="49" charset="0"/>
                <a:cs typeface="Courier New" panose="02070309020205020404" pitchFamily="49" charset="0"/>
              </a:rPr>
              <a:t>flatten</a:t>
            </a:r>
            <a:r>
              <a:rPr lang="en-US" sz="6400" dirty="0">
                <a:latin typeface="Courier New" panose="02070309020205020404" pitchFamily="49" charset="0"/>
                <a:cs typeface="Courier New" panose="02070309020205020404" pitchFamily="49" charset="0"/>
              </a:rPr>
              <a:t>(</a:t>
            </a:r>
            <a:r>
              <a:rPr lang="en-US" sz="6400" b="1" dirty="0">
                <a:latin typeface="Courier New" panose="02070309020205020404" pitchFamily="49" charset="0"/>
                <a:cs typeface="Courier New" panose="02070309020205020404" pitchFamily="49" charset="0"/>
              </a:rPr>
              <a:t>STRSPLIT</a:t>
            </a:r>
            <a:r>
              <a:rPr lang="en-US" sz="6400" dirty="0">
                <a:latin typeface="Courier New" panose="02070309020205020404" pitchFamily="49" charset="0"/>
                <a:cs typeface="Courier New" panose="02070309020205020404" pitchFamily="49" charset="0"/>
              </a:rPr>
              <a:t>(geo, ',')), </a:t>
            </a:r>
            <a:r>
              <a:rPr lang="en-US" sz="6400" dirty="0" smtClean="0">
                <a:latin typeface="Courier New" panose="02070309020205020404" pitchFamily="49" charset="0"/>
                <a:cs typeface="Courier New" panose="02070309020205020404" pitchFamily="49" charset="0"/>
              </a:rPr>
              <a:t>REPLACE(REPLACE(</a:t>
            </a:r>
            <a:r>
              <a:rPr lang="en-US" sz="6400" dirty="0" err="1" smtClean="0">
                <a:latin typeface="Courier New" panose="02070309020205020404" pitchFamily="49" charset="0"/>
                <a:cs typeface="Courier New" panose="02070309020205020404" pitchFamily="49" charset="0"/>
              </a:rPr>
              <a:t>create_at</a:t>
            </a:r>
            <a:r>
              <a:rPr lang="en-US" sz="6400" dirty="0">
                <a:latin typeface="Courier New" panose="02070309020205020404" pitchFamily="49" charset="0"/>
                <a:cs typeface="Courier New" panose="02070309020205020404" pitchFamily="49" charset="0"/>
              </a:rPr>
              <a:t>, 'CDT', '-05:00'), 'CST', '-06:00</a:t>
            </a:r>
            <a:r>
              <a:rPr lang="en-US" sz="6400" dirty="0" smtClean="0">
                <a:latin typeface="Courier New" panose="02070309020205020404" pitchFamily="49" charset="0"/>
                <a:cs typeface="Courier New" panose="02070309020205020404" pitchFamily="49" charset="0"/>
              </a:rPr>
              <a:t>'), </a:t>
            </a:r>
            <a:r>
              <a:rPr lang="en-US" sz="6400" dirty="0">
                <a:latin typeface="Courier New" panose="02070309020205020404" pitchFamily="49" charset="0"/>
                <a:cs typeface="Courier New" panose="02070309020205020404" pitchFamily="49" charset="0"/>
              </a:rPr>
              <a:t>text;</a:t>
            </a:r>
          </a:p>
          <a:p>
            <a:pPr marL="0" lvl="1" indent="0">
              <a:lnSpc>
                <a:spcPct val="110000"/>
              </a:lnSpc>
              <a:buNone/>
            </a:pPr>
            <a:endParaRPr lang="en-US" sz="4000" dirty="0" smtClean="0">
              <a:latin typeface="Courier New" panose="02070309020205020404" pitchFamily="49" charset="0"/>
              <a:cs typeface="Courier New" panose="02070309020205020404" pitchFamily="49" charset="0"/>
            </a:endParaRPr>
          </a:p>
          <a:p>
            <a:pPr marL="0" lvl="1" indent="0">
              <a:lnSpc>
                <a:spcPct val="110000"/>
              </a:lnSpc>
              <a:buNone/>
            </a:pPr>
            <a:r>
              <a:rPr lang="en-US" sz="6400" dirty="0" smtClean="0">
                <a:latin typeface="Courier New" panose="02070309020205020404" pitchFamily="49" charset="0"/>
                <a:cs typeface="Courier New" panose="02070309020205020404" pitchFamily="49" charset="0"/>
              </a:rPr>
              <a:t>-- </a:t>
            </a:r>
            <a:r>
              <a:rPr lang="en-US" sz="6400" dirty="0">
                <a:latin typeface="Courier New" panose="02070309020205020404" pitchFamily="49" charset="0"/>
                <a:cs typeface="Courier New" panose="02070309020205020404" pitchFamily="49" charset="0"/>
              </a:rPr>
              <a:t>$2 is longitude, $1 is latitude</a:t>
            </a:r>
          </a:p>
          <a:p>
            <a:pPr marL="0" lvl="1" indent="0">
              <a:lnSpc>
                <a:spcPct val="110000"/>
              </a:lnSpc>
              <a:buNone/>
            </a:pPr>
            <a:r>
              <a:rPr lang="en-US" sz="6400" dirty="0">
                <a:latin typeface="Courier New" panose="02070309020205020404" pitchFamily="49" charset="0"/>
                <a:cs typeface="Courier New" panose="02070309020205020404" pitchFamily="49" charset="0"/>
              </a:rPr>
              <a:t>step2 = </a:t>
            </a:r>
            <a:r>
              <a:rPr lang="en-US" sz="6400" b="1" dirty="0">
                <a:latin typeface="Courier New" panose="02070309020205020404" pitchFamily="49" charset="0"/>
                <a:cs typeface="Courier New" panose="02070309020205020404" pitchFamily="49" charset="0"/>
              </a:rPr>
              <a:t>FILTER</a:t>
            </a:r>
            <a:r>
              <a:rPr lang="en-US" sz="6400" dirty="0">
                <a:latin typeface="Courier New" panose="02070309020205020404" pitchFamily="49" charset="0"/>
                <a:cs typeface="Courier New" panose="02070309020205020404" pitchFamily="49" charset="0"/>
              </a:rPr>
              <a:t> step1 BY $2 &gt; -167.276413 AND $2 &lt; -56.347517 AND $1 &gt; 5.499550 AND $1 &lt; 82.296478;</a:t>
            </a:r>
          </a:p>
          <a:p>
            <a:pPr marL="0" lvl="1" indent="0">
              <a:lnSpc>
                <a:spcPct val="110000"/>
              </a:lnSpc>
              <a:buNone/>
            </a:pPr>
            <a:endParaRPr lang="en-US" sz="4000" dirty="0">
              <a:latin typeface="Courier New" panose="02070309020205020404" pitchFamily="49" charset="0"/>
              <a:cs typeface="Courier New" panose="02070309020205020404" pitchFamily="49" charset="0"/>
            </a:endParaRPr>
          </a:p>
          <a:p>
            <a:pPr marL="0" lvl="1" indent="0">
              <a:lnSpc>
                <a:spcPct val="110000"/>
              </a:lnSpc>
              <a:buNone/>
            </a:pPr>
            <a:r>
              <a:rPr lang="en-US" sz="6400" dirty="0">
                <a:latin typeface="Courier New" panose="02070309020205020404" pitchFamily="49" charset="0"/>
                <a:cs typeface="Courier New" panose="02070309020205020404" pitchFamily="49" charset="0"/>
              </a:rPr>
              <a:t>step3 = FOREACH step2 GENERATE $0, $1, $2, $3;</a:t>
            </a:r>
          </a:p>
          <a:p>
            <a:pPr marL="0" lvl="1" indent="0">
              <a:lnSpc>
                <a:spcPct val="110000"/>
              </a:lnSpc>
              <a:buNone/>
            </a:pPr>
            <a:r>
              <a:rPr lang="en-US" sz="6400" dirty="0">
                <a:latin typeface="Courier New" panose="02070309020205020404" pitchFamily="49" charset="0"/>
                <a:cs typeface="Courier New" panose="02070309020205020404" pitchFamily="49" charset="0"/>
              </a:rPr>
              <a:t>STORE step3 INTO </a:t>
            </a:r>
            <a:r>
              <a:rPr lang="en-US" sz="6400" dirty="0" smtClean="0">
                <a:latin typeface="Courier New" panose="02070309020205020404" pitchFamily="49" charset="0"/>
                <a:cs typeface="Courier New" panose="02070309020205020404" pitchFamily="49" charset="0"/>
              </a:rPr>
              <a:t>‘</a:t>
            </a:r>
            <a:r>
              <a:rPr lang="en-US" sz="6400" dirty="0" err="1" smtClean="0">
                <a:latin typeface="Courier New" panose="02070309020205020404" pitchFamily="49" charset="0"/>
                <a:cs typeface="Courier New" panose="02070309020205020404" pitchFamily="49" charset="0"/>
              </a:rPr>
              <a:t>output_filename</a:t>
            </a:r>
            <a:r>
              <a:rPr lang="en-US" sz="6400" dirty="0" smtClean="0">
                <a:latin typeface="Courier New" panose="02070309020205020404" pitchFamily="49" charset="0"/>
                <a:cs typeface="Courier New" panose="02070309020205020404" pitchFamily="49" charset="0"/>
              </a:rPr>
              <a:t>' </a:t>
            </a:r>
            <a:r>
              <a:rPr lang="en-US" sz="6400" dirty="0">
                <a:latin typeface="Courier New" panose="02070309020205020404" pitchFamily="49" charset="0"/>
                <a:cs typeface="Courier New" panose="02070309020205020404" pitchFamily="49" charset="0"/>
              </a:rPr>
              <a:t>USING </a:t>
            </a:r>
            <a:r>
              <a:rPr lang="en-US" sz="6400" dirty="0" err="1">
                <a:latin typeface="Courier New" panose="02070309020205020404" pitchFamily="49" charset="0"/>
                <a:cs typeface="Courier New" panose="02070309020205020404" pitchFamily="49" charset="0"/>
              </a:rPr>
              <a:t>PigStorage</a:t>
            </a:r>
            <a:r>
              <a:rPr lang="en-US" sz="6400" dirty="0">
                <a:latin typeface="Courier New" panose="02070309020205020404" pitchFamily="49" charset="0"/>
                <a:cs typeface="Courier New" panose="02070309020205020404" pitchFamily="49" charset="0"/>
              </a:rPr>
              <a:t>(',');</a:t>
            </a:r>
          </a:p>
          <a:p>
            <a:pPr marL="0" indent="0">
              <a:buNone/>
            </a:pPr>
            <a:endParaRPr lang="en-US" dirty="0" smtClean="0">
              <a:latin typeface="Andale Mono"/>
              <a:cs typeface="Andale Mono"/>
            </a:endParaRPr>
          </a:p>
        </p:txBody>
      </p:sp>
    </p:spTree>
    <p:extLst>
      <p:ext uri="{BB962C8B-B14F-4D97-AF65-F5344CB8AC3E}">
        <p14:creationId xmlns:p14="http://schemas.microsoft.com/office/powerpoint/2010/main" val="1559567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0" y="2447317"/>
            <a:ext cx="9143999" cy="1331161"/>
          </a:xfrm>
        </p:spPr>
        <p:txBody>
          <a:bodyPr/>
          <a:lstStyle/>
          <a:p>
            <a:pPr>
              <a:lnSpc>
                <a:spcPct val="80000"/>
              </a:lnSpc>
              <a:spcBef>
                <a:spcPts val="450"/>
              </a:spcBef>
              <a:defRPr/>
            </a:pPr>
            <a:r>
              <a:rPr lang="en-US" sz="4000" b="1" dirty="0" smtClean="0">
                <a:latin typeface="Tahoma" charset="0"/>
              </a:rPr>
              <a:t>Hadoop Streaming API</a:t>
            </a:r>
            <a:endParaRPr lang="en-US" sz="4000" b="1" dirty="0">
              <a:latin typeface="Tahoma" charset="0"/>
            </a:endParaRPr>
          </a:p>
        </p:txBody>
      </p:sp>
      <p:sp>
        <p:nvSpPr>
          <p:cNvPr id="5" name="Rectangle 4"/>
          <p:cNvSpPr txBox="1">
            <a:spLocks noChangeArrowheads="1"/>
          </p:cNvSpPr>
          <p:nvPr/>
        </p:nvSpPr>
        <p:spPr>
          <a:xfrm>
            <a:off x="457200" y="2933700"/>
            <a:ext cx="8216900" cy="32715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2">
                    <a:lumMod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nSpc>
                <a:spcPct val="80000"/>
              </a:lnSpc>
              <a:buFont typeface="Wingdings" charset="0"/>
              <a:buNone/>
              <a:defRPr/>
            </a:pPr>
            <a:endParaRPr lang="en-US" sz="3600" b="1" dirty="0" smtClean="0"/>
          </a:p>
        </p:txBody>
      </p:sp>
    </p:spTree>
    <p:extLst>
      <p:ext uri="{BB962C8B-B14F-4D97-AF65-F5344CB8AC3E}">
        <p14:creationId xmlns:p14="http://schemas.microsoft.com/office/powerpoint/2010/main" val="3139440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wrap="square" numCol="1" anchorCtr="0" compatLnSpc="1">
            <a:prstTxWarp prst="textNoShape">
              <a:avLst/>
            </a:prstTxWarp>
          </a:bodyPr>
          <a:lstStyle/>
          <a:p>
            <a:pPr algn="l"/>
            <a:r>
              <a:rPr lang="en-US" dirty="0" smtClean="0">
                <a:effectLst>
                  <a:outerShdw blurRad="38100" dist="38100" dir="2700000" algn="tl">
                    <a:srgbClr val="DDDDDD"/>
                  </a:outerShdw>
                </a:effectLst>
                <a:latin typeface="Arial" charset="0"/>
                <a:ea typeface="ＭＳ Ｐゴシック" charset="0"/>
              </a:rPr>
              <a:t>Delegation of Map and Reduce tasks</a:t>
            </a:r>
            <a:endParaRPr lang="en-US" dirty="0">
              <a:effectLst>
                <a:outerShdw blurRad="38100" dist="38100" dir="2700000" algn="tl">
                  <a:srgbClr val="DDDDDD"/>
                </a:outerShdw>
              </a:effectLst>
              <a:latin typeface="Arial" charset="0"/>
              <a:ea typeface="ＭＳ Ｐゴシック" charset="0"/>
            </a:endParaRPr>
          </a:p>
        </p:txBody>
      </p:sp>
      <p:sp>
        <p:nvSpPr>
          <p:cNvPr id="14339" name="Slide Number Placeholder 3"/>
          <p:cNvSpPr>
            <a:spLocks noGrp="1"/>
          </p:cNvSpPr>
          <p:nvPr>
            <p:ph type="sldNum" sz="quarter" idx="4294967295"/>
          </p:nvPr>
        </p:nvSpPr>
        <p:spPr bwMode="auto">
          <a:xfrm>
            <a:off x="8582025" y="6356350"/>
            <a:ext cx="56197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F81D0A5-5636-074A-AE58-C1FD9013E26E}" type="slidenum">
              <a:rPr lang="en-US">
                <a:latin typeface="Century Gothic" charset="0"/>
              </a:rPr>
              <a:pPr/>
              <a:t>14</a:t>
            </a:fld>
            <a:endParaRPr lang="en-US" dirty="0">
              <a:latin typeface="Century Gothic" charset="0"/>
            </a:endParaRPr>
          </a:p>
        </p:txBody>
      </p:sp>
      <p:pic>
        <p:nvPicPr>
          <p:cNvPr id="1028" name="Picture 4" descr="http://www.raythos.com/wp-content/uploads/2013/08/mapreduce-simpl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055" y="2038581"/>
            <a:ext cx="4649889" cy="3879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586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wrap="square" numCol="1" anchorCtr="0" compatLnSpc="1">
            <a:prstTxWarp prst="textNoShape">
              <a:avLst/>
            </a:prstTxWarp>
          </a:bodyPr>
          <a:lstStyle/>
          <a:p>
            <a:r>
              <a:rPr lang="en-US" dirty="0" smtClean="0">
                <a:effectLst>
                  <a:outerShdw blurRad="38100" dist="38100" dir="2700000" algn="tl">
                    <a:srgbClr val="DDDDDD"/>
                  </a:outerShdw>
                </a:effectLst>
                <a:latin typeface="Arial" charset="0"/>
                <a:ea typeface="ＭＳ Ｐゴシック" charset="0"/>
              </a:rPr>
              <a:t>Example using Hadoop Streaming API</a:t>
            </a:r>
            <a:endParaRPr lang="en-US" dirty="0">
              <a:effectLst>
                <a:outerShdw blurRad="38100" dist="38100" dir="2700000" algn="tl">
                  <a:srgbClr val="DDDDDD"/>
                </a:outerShdw>
              </a:effectLst>
              <a:latin typeface="Arial" charset="0"/>
              <a:ea typeface="ＭＳ Ｐゴシック" charset="0"/>
            </a:endParaRPr>
          </a:p>
        </p:txBody>
      </p:sp>
      <p:sp>
        <p:nvSpPr>
          <p:cNvPr id="3" name="Text Placeholder 2"/>
          <p:cNvSpPr>
            <a:spLocks noGrp="1"/>
          </p:cNvSpPr>
          <p:nvPr>
            <p:ph type="body" sz="quarter" idx="10"/>
          </p:nvPr>
        </p:nvSpPr>
        <p:spPr>
          <a:xfrm>
            <a:off x="481012" y="1527243"/>
            <a:ext cx="8382000" cy="5068109"/>
          </a:xfrm>
        </p:spPr>
        <p:txBody>
          <a:bodyPr>
            <a:normAutofit/>
          </a:bodyPr>
          <a:lstStyle/>
          <a:p>
            <a:r>
              <a:rPr lang="en-US" dirty="0" smtClean="0"/>
              <a:t>Summarize the frequency of words occurred in the constitution of United </a:t>
            </a:r>
            <a:r>
              <a:rPr lang="en-US" dirty="0"/>
              <a:t>S</a:t>
            </a:r>
            <a:r>
              <a:rPr lang="en-US" dirty="0" smtClean="0"/>
              <a:t>tates of America</a:t>
            </a:r>
          </a:p>
          <a:p>
            <a:r>
              <a:rPr lang="en-US" dirty="0" smtClean="0"/>
              <a:t>Code and data are stored in </a:t>
            </a:r>
            <a:r>
              <a:rPr lang="en-US" dirty="0" smtClean="0">
                <a:solidFill>
                  <a:schemeClr val="tx1"/>
                </a:solidFill>
              </a:rPr>
              <a:t>/</a:t>
            </a:r>
            <a:r>
              <a:rPr lang="en-US" dirty="0" err="1" smtClean="0">
                <a:solidFill>
                  <a:schemeClr val="tx1"/>
                </a:solidFill>
              </a:rPr>
              <a:t>gpfs_scratch</a:t>
            </a:r>
            <a:r>
              <a:rPr lang="en-US" dirty="0" smtClean="0">
                <a:solidFill>
                  <a:schemeClr val="tx1"/>
                </a:solidFill>
              </a:rPr>
              <a:t>/geog479/lecture6</a:t>
            </a:r>
            <a:endParaRPr lang="en-US" dirty="0" smtClean="0">
              <a:solidFill>
                <a:schemeClr val="tx1"/>
              </a:solidFill>
            </a:endParaRPr>
          </a:p>
          <a:p>
            <a:r>
              <a:rPr lang="en-US" dirty="0" smtClean="0"/>
              <a:t>Copy the folder to your home directory</a:t>
            </a:r>
          </a:p>
          <a:p>
            <a:pPr lvl="1"/>
            <a:r>
              <a:rPr lang="en-US" sz="2000" dirty="0" err="1" smtClean="0"/>
              <a:t>cp</a:t>
            </a:r>
            <a:r>
              <a:rPr lang="en-US" sz="2000" dirty="0" smtClean="0"/>
              <a:t> </a:t>
            </a:r>
            <a:r>
              <a:rPr lang="en-US" sz="2000" dirty="0" smtClean="0"/>
              <a:t>-r </a:t>
            </a:r>
            <a:r>
              <a:rPr lang="en-US" sz="2000" dirty="0"/>
              <a:t>/</a:t>
            </a:r>
            <a:r>
              <a:rPr lang="en-US" sz="2000" dirty="0" err="1" smtClean="0"/>
              <a:t>gpfs_scratch</a:t>
            </a:r>
            <a:r>
              <a:rPr lang="en-US" sz="2000" dirty="0" smtClean="0"/>
              <a:t>/geog479/lecture6 </a:t>
            </a:r>
            <a:r>
              <a:rPr lang="en-US" sz="2000" dirty="0" smtClean="0"/>
              <a:t>~/</a:t>
            </a:r>
          </a:p>
          <a:p>
            <a:pPr lvl="1"/>
            <a:r>
              <a:rPr lang="en-US" sz="2000" dirty="0" smtClean="0"/>
              <a:t>cd </a:t>
            </a:r>
            <a:r>
              <a:rPr lang="en-US" sz="2000" dirty="0" smtClean="0"/>
              <a:t>lecture6/</a:t>
            </a:r>
            <a:r>
              <a:rPr lang="en-US" sz="2000" dirty="0" err="1" smtClean="0"/>
              <a:t>word_count_hadoop_python</a:t>
            </a:r>
            <a:endParaRPr lang="en-US" sz="2000" dirty="0" smtClean="0"/>
          </a:p>
          <a:p>
            <a:pPr lvl="1"/>
            <a:r>
              <a:rPr lang="en-US" sz="2000" dirty="0" err="1" smtClean="0"/>
              <a:t>hdfs</a:t>
            </a:r>
            <a:r>
              <a:rPr lang="en-US" sz="2000" dirty="0" smtClean="0"/>
              <a:t> </a:t>
            </a:r>
            <a:r>
              <a:rPr lang="en-US" sz="2000" dirty="0" err="1" smtClean="0"/>
              <a:t>dfs</a:t>
            </a:r>
            <a:r>
              <a:rPr lang="en-US" sz="2000" dirty="0" smtClean="0"/>
              <a:t> –</a:t>
            </a:r>
            <a:r>
              <a:rPr lang="en-US" sz="2000" dirty="0" err="1" smtClean="0"/>
              <a:t>copyFromLocal</a:t>
            </a:r>
            <a:r>
              <a:rPr lang="en-US" sz="2000" dirty="0" smtClean="0"/>
              <a:t> </a:t>
            </a:r>
            <a:r>
              <a:rPr lang="en-US" sz="2000" dirty="0" smtClean="0"/>
              <a:t>const.txt</a:t>
            </a:r>
            <a:endParaRPr lang="en-US" sz="2000" dirty="0" smtClean="0"/>
          </a:p>
        </p:txBody>
      </p:sp>
      <p:sp>
        <p:nvSpPr>
          <p:cNvPr id="14339" name="Slide Number Placeholder 3"/>
          <p:cNvSpPr>
            <a:spLocks noGrp="1"/>
          </p:cNvSpPr>
          <p:nvPr>
            <p:ph type="sldNum" sz="quarter" idx="4294967295"/>
          </p:nvPr>
        </p:nvSpPr>
        <p:spPr bwMode="auto">
          <a:xfrm>
            <a:off x="8582025" y="6356350"/>
            <a:ext cx="56197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F81D0A5-5636-074A-AE58-C1FD9013E26E}" type="slidenum">
              <a:rPr lang="en-US">
                <a:latin typeface="Century Gothic" charset="0"/>
              </a:rPr>
              <a:pPr/>
              <a:t>15</a:t>
            </a:fld>
            <a:endParaRPr lang="en-US" dirty="0">
              <a:latin typeface="Century Gothic" charset="0"/>
            </a:endParaRPr>
          </a:p>
        </p:txBody>
      </p:sp>
    </p:spTree>
    <p:extLst>
      <p:ext uri="{BB962C8B-B14F-4D97-AF65-F5344CB8AC3E}">
        <p14:creationId xmlns:p14="http://schemas.microsoft.com/office/powerpoint/2010/main" val="473222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wrap="square" numCol="1" anchorCtr="0" compatLnSpc="1">
            <a:prstTxWarp prst="textNoShape">
              <a:avLst/>
            </a:prstTxWarp>
          </a:bodyPr>
          <a:lstStyle/>
          <a:p>
            <a:r>
              <a:rPr lang="en-US" dirty="0" smtClean="0">
                <a:effectLst>
                  <a:outerShdw blurRad="38100" dist="38100" dir="2700000" algn="tl">
                    <a:srgbClr val="DDDDDD"/>
                  </a:outerShdw>
                </a:effectLst>
                <a:latin typeface="Arial" charset="0"/>
                <a:ea typeface="ＭＳ Ｐゴシック" charset="0"/>
              </a:rPr>
              <a:t>Mapper</a:t>
            </a:r>
            <a:endParaRPr lang="en-US" dirty="0">
              <a:effectLst>
                <a:outerShdw blurRad="38100" dist="38100" dir="2700000" algn="tl">
                  <a:srgbClr val="DDDDDD"/>
                </a:outerShdw>
              </a:effectLst>
              <a:latin typeface="Arial" charset="0"/>
              <a:ea typeface="ＭＳ Ｐゴシック" charset="0"/>
            </a:endParaRPr>
          </a:p>
        </p:txBody>
      </p:sp>
      <p:sp>
        <p:nvSpPr>
          <p:cNvPr id="3" name="Text Placeholder 2"/>
          <p:cNvSpPr>
            <a:spLocks noGrp="1"/>
          </p:cNvSpPr>
          <p:nvPr>
            <p:ph type="body" sz="quarter" idx="10"/>
          </p:nvPr>
        </p:nvSpPr>
        <p:spPr>
          <a:xfrm>
            <a:off x="481012" y="1527243"/>
            <a:ext cx="8382000" cy="5068109"/>
          </a:xfrm>
        </p:spPr>
        <p:txBody>
          <a:bodyPr>
            <a:normAutofit/>
          </a:bodyPr>
          <a:lstStyle/>
          <a:p>
            <a:pPr marL="457200" lvl="1" indent="0">
              <a:buNone/>
            </a:pPr>
            <a:r>
              <a:rPr lang="en-US" dirty="0"/>
              <a:t>#!/</a:t>
            </a:r>
            <a:r>
              <a:rPr lang="en-US" dirty="0" err="1"/>
              <a:t>usr</a:t>
            </a:r>
            <a:r>
              <a:rPr lang="en-US" dirty="0"/>
              <a:t>/bin/</a:t>
            </a:r>
            <a:r>
              <a:rPr lang="en-US" dirty="0" err="1"/>
              <a:t>env</a:t>
            </a:r>
            <a:r>
              <a:rPr lang="en-US" dirty="0"/>
              <a:t> python</a:t>
            </a:r>
          </a:p>
          <a:p>
            <a:pPr marL="457200" lvl="1" indent="0">
              <a:buNone/>
            </a:pPr>
            <a:r>
              <a:rPr lang="en-US" dirty="0"/>
              <a:t>import sys</a:t>
            </a:r>
          </a:p>
          <a:p>
            <a:pPr marL="457200" lvl="1" indent="0">
              <a:buNone/>
            </a:pPr>
            <a:endParaRPr lang="en-US" dirty="0"/>
          </a:p>
          <a:p>
            <a:pPr marL="457200" lvl="1" indent="0">
              <a:buNone/>
            </a:pPr>
            <a:r>
              <a:rPr lang="en-US" dirty="0"/>
              <a:t>### This is a great day (yes, </a:t>
            </a:r>
            <a:r>
              <a:rPr lang="en-US" dirty="0" smtClean="0"/>
              <a:t>a great day), </a:t>
            </a:r>
            <a:r>
              <a:rPr lang="en-US" dirty="0"/>
              <a:t>but we are sitting inside doing coding.</a:t>
            </a:r>
          </a:p>
          <a:p>
            <a:pPr marL="457200" lvl="1" indent="0">
              <a:buNone/>
            </a:pPr>
            <a:endParaRPr lang="en-US" dirty="0"/>
          </a:p>
          <a:p>
            <a:pPr marL="457200" lvl="1" indent="0">
              <a:buNone/>
            </a:pPr>
            <a:r>
              <a:rPr lang="en-US" dirty="0"/>
              <a:t>for line in </a:t>
            </a:r>
            <a:r>
              <a:rPr lang="en-US" dirty="0" err="1"/>
              <a:t>sys.stdin</a:t>
            </a:r>
            <a:r>
              <a:rPr lang="en-US" dirty="0"/>
              <a:t>:</a:t>
            </a:r>
          </a:p>
          <a:p>
            <a:pPr marL="457200" lvl="1" indent="0">
              <a:buNone/>
            </a:pPr>
            <a:r>
              <a:rPr lang="en-US" dirty="0"/>
              <a:t>    line = </a:t>
            </a:r>
            <a:r>
              <a:rPr lang="en-US" dirty="0" err="1" smtClean="0"/>
              <a:t>line.strip</a:t>
            </a:r>
            <a:r>
              <a:rPr lang="en-US" dirty="0"/>
              <a:t>().replace('(','').replace(')','').replace(':','').replace('.','').replace(';','').replace(',','')</a:t>
            </a:r>
          </a:p>
          <a:p>
            <a:pPr marL="457200" lvl="1" indent="0">
              <a:buNone/>
            </a:pPr>
            <a:r>
              <a:rPr lang="en-US" dirty="0"/>
              <a:t>    </a:t>
            </a:r>
          </a:p>
          <a:p>
            <a:pPr marL="457200" lvl="1" indent="0">
              <a:buNone/>
            </a:pPr>
            <a:r>
              <a:rPr lang="en-US" dirty="0"/>
              <a:t>    words = </a:t>
            </a:r>
            <a:r>
              <a:rPr lang="en-US" dirty="0" err="1"/>
              <a:t>line.split</a:t>
            </a:r>
            <a:r>
              <a:rPr lang="en-US" dirty="0"/>
              <a:t>()</a:t>
            </a:r>
          </a:p>
          <a:p>
            <a:pPr marL="457200" lvl="1" indent="0">
              <a:buNone/>
            </a:pPr>
            <a:r>
              <a:rPr lang="en-US" dirty="0"/>
              <a:t>    #what does "word" look like</a:t>
            </a:r>
          </a:p>
          <a:p>
            <a:pPr marL="457200" lvl="1" indent="0">
              <a:buNone/>
            </a:pPr>
            <a:endParaRPr lang="en-US" dirty="0"/>
          </a:p>
          <a:p>
            <a:pPr marL="457200" lvl="1" indent="0">
              <a:buNone/>
            </a:pPr>
            <a:r>
              <a:rPr lang="en-US" dirty="0"/>
              <a:t>###remember, this is a mapper, the sole task is to prepare key and value pairs to reducer</a:t>
            </a:r>
          </a:p>
          <a:p>
            <a:pPr marL="457200" lvl="1" indent="0">
              <a:buNone/>
            </a:pPr>
            <a:r>
              <a:rPr lang="en-US" dirty="0"/>
              <a:t>    for word in words:</a:t>
            </a:r>
          </a:p>
          <a:p>
            <a:pPr marL="457200" lvl="1" indent="0">
              <a:buNone/>
            </a:pPr>
            <a:r>
              <a:rPr lang="en-US" dirty="0"/>
              <a:t>        print '%</a:t>
            </a:r>
            <a:r>
              <a:rPr lang="en-US" dirty="0" err="1"/>
              <a:t>s,%s</a:t>
            </a:r>
            <a:r>
              <a:rPr lang="en-US" dirty="0"/>
              <a:t>' % (word, 1)</a:t>
            </a:r>
          </a:p>
          <a:p>
            <a:pPr lvl="1"/>
            <a:endParaRPr lang="en-US" dirty="0" smtClean="0"/>
          </a:p>
        </p:txBody>
      </p:sp>
      <p:sp>
        <p:nvSpPr>
          <p:cNvPr id="14339" name="Slide Number Placeholder 3"/>
          <p:cNvSpPr>
            <a:spLocks noGrp="1"/>
          </p:cNvSpPr>
          <p:nvPr>
            <p:ph type="sldNum" sz="quarter" idx="4294967295"/>
          </p:nvPr>
        </p:nvSpPr>
        <p:spPr bwMode="auto">
          <a:xfrm>
            <a:off x="8582025" y="6356350"/>
            <a:ext cx="56197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F81D0A5-5636-074A-AE58-C1FD9013E26E}" type="slidenum">
              <a:rPr lang="en-US">
                <a:latin typeface="Century Gothic" charset="0"/>
              </a:rPr>
              <a:pPr/>
              <a:t>16</a:t>
            </a:fld>
            <a:endParaRPr lang="en-US" dirty="0">
              <a:latin typeface="Century Gothic" charset="0"/>
            </a:endParaRPr>
          </a:p>
        </p:txBody>
      </p:sp>
    </p:spTree>
    <p:extLst>
      <p:ext uri="{BB962C8B-B14F-4D97-AF65-F5344CB8AC3E}">
        <p14:creationId xmlns:p14="http://schemas.microsoft.com/office/powerpoint/2010/main" val="544735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wrap="square" numCol="1" anchorCtr="0" compatLnSpc="1">
            <a:prstTxWarp prst="textNoShape">
              <a:avLst/>
            </a:prstTxWarp>
          </a:bodyPr>
          <a:lstStyle/>
          <a:p>
            <a:r>
              <a:rPr lang="en-US" dirty="0" smtClean="0">
                <a:effectLst>
                  <a:outerShdw blurRad="38100" dist="38100" dir="2700000" algn="tl">
                    <a:srgbClr val="DDDDDD"/>
                  </a:outerShdw>
                </a:effectLst>
                <a:latin typeface="Arial" charset="0"/>
                <a:ea typeface="ＭＳ Ｐゴシック" charset="0"/>
              </a:rPr>
              <a:t>Test the mapper</a:t>
            </a:r>
            <a:endParaRPr lang="en-US" dirty="0">
              <a:effectLst>
                <a:outerShdw blurRad="38100" dist="38100" dir="2700000" algn="tl">
                  <a:srgbClr val="DDDDDD"/>
                </a:outerShdw>
              </a:effectLst>
              <a:latin typeface="Arial" charset="0"/>
              <a:ea typeface="ＭＳ Ｐゴシック" charset="0"/>
            </a:endParaRPr>
          </a:p>
        </p:txBody>
      </p:sp>
      <p:sp>
        <p:nvSpPr>
          <p:cNvPr id="3" name="Text Placeholder 2"/>
          <p:cNvSpPr>
            <a:spLocks noGrp="1"/>
          </p:cNvSpPr>
          <p:nvPr>
            <p:ph type="body" sz="quarter" idx="10"/>
          </p:nvPr>
        </p:nvSpPr>
        <p:spPr>
          <a:xfrm>
            <a:off x="481012" y="1527243"/>
            <a:ext cx="8382000" cy="5068109"/>
          </a:xfrm>
        </p:spPr>
        <p:txBody>
          <a:bodyPr>
            <a:normAutofit lnSpcReduction="10000"/>
          </a:bodyPr>
          <a:lstStyle/>
          <a:p>
            <a:pPr marL="457200" lvl="1" indent="0">
              <a:buNone/>
            </a:pPr>
            <a:endParaRPr lang="en-US" dirty="0" smtClean="0"/>
          </a:p>
          <a:p>
            <a:pPr marL="457200" lvl="1" indent="0">
              <a:buNone/>
            </a:pPr>
            <a:endParaRPr lang="en-US" dirty="0"/>
          </a:p>
          <a:p>
            <a:pPr marL="457200" lvl="1" indent="0">
              <a:buNone/>
            </a:pPr>
            <a:r>
              <a:rPr lang="en-US" sz="2000" dirty="0" smtClean="0"/>
              <a:t>echo "</a:t>
            </a:r>
            <a:r>
              <a:rPr lang="en-US" sz="2000" dirty="0"/>
              <a:t> This is a great day (yes, </a:t>
            </a:r>
            <a:r>
              <a:rPr lang="en-US" sz="2000" dirty="0" smtClean="0"/>
              <a:t>a great day), </a:t>
            </a:r>
            <a:r>
              <a:rPr lang="en-US" sz="2000" dirty="0"/>
              <a:t>but we are sitting inside doing </a:t>
            </a:r>
            <a:r>
              <a:rPr lang="en-US" sz="2000" dirty="0" smtClean="0"/>
              <a:t>coding" </a:t>
            </a:r>
            <a:r>
              <a:rPr lang="en-US" sz="2000" dirty="0"/>
              <a:t>| </a:t>
            </a:r>
            <a:r>
              <a:rPr lang="en-US" sz="2000" dirty="0" smtClean="0"/>
              <a:t>lecture6/word_count_hadoop_python/mapper.py</a:t>
            </a:r>
          </a:p>
          <a:p>
            <a:pPr marL="457200" lvl="1" indent="0">
              <a:buNone/>
            </a:pPr>
            <a:endParaRPr lang="en-US" dirty="0"/>
          </a:p>
          <a:p>
            <a:pPr marL="457200" lvl="1" indent="0">
              <a:buNone/>
            </a:pPr>
            <a:r>
              <a:rPr lang="en-US" dirty="0"/>
              <a:t>This,1</a:t>
            </a:r>
          </a:p>
          <a:p>
            <a:pPr marL="457200" lvl="1" indent="0">
              <a:buNone/>
            </a:pPr>
            <a:r>
              <a:rPr lang="en-US" dirty="0"/>
              <a:t>is,1</a:t>
            </a:r>
          </a:p>
          <a:p>
            <a:pPr marL="457200" lvl="1" indent="0">
              <a:buNone/>
            </a:pPr>
            <a:r>
              <a:rPr lang="en-US" dirty="0"/>
              <a:t>a,1</a:t>
            </a:r>
          </a:p>
          <a:p>
            <a:pPr marL="457200" lvl="1" indent="0">
              <a:buNone/>
            </a:pPr>
            <a:r>
              <a:rPr lang="en-US" dirty="0"/>
              <a:t>great,1</a:t>
            </a:r>
          </a:p>
          <a:p>
            <a:pPr marL="457200" lvl="1" indent="0">
              <a:buNone/>
            </a:pPr>
            <a:r>
              <a:rPr lang="en-US" dirty="0"/>
              <a:t>day,1</a:t>
            </a:r>
          </a:p>
          <a:p>
            <a:pPr marL="457200" lvl="1" indent="0">
              <a:buNone/>
            </a:pPr>
            <a:r>
              <a:rPr lang="en-US" dirty="0"/>
              <a:t>yes,1</a:t>
            </a:r>
          </a:p>
          <a:p>
            <a:pPr marL="457200" lvl="1" indent="0">
              <a:buNone/>
            </a:pPr>
            <a:r>
              <a:rPr lang="en-US" dirty="0"/>
              <a:t>of,1</a:t>
            </a:r>
          </a:p>
          <a:p>
            <a:pPr marL="457200" lvl="1" indent="0">
              <a:buNone/>
            </a:pPr>
            <a:r>
              <a:rPr lang="en-US" dirty="0"/>
              <a:t>course,1</a:t>
            </a:r>
          </a:p>
          <a:p>
            <a:pPr marL="457200" lvl="1" indent="0">
              <a:buNone/>
            </a:pPr>
            <a:r>
              <a:rPr lang="en-US" dirty="0"/>
              <a:t>but,1</a:t>
            </a:r>
          </a:p>
          <a:p>
            <a:pPr marL="457200" lvl="1" indent="0">
              <a:buNone/>
            </a:pPr>
            <a:r>
              <a:rPr lang="en-US" dirty="0"/>
              <a:t>we,1</a:t>
            </a:r>
          </a:p>
          <a:p>
            <a:pPr marL="457200" lvl="1" indent="0">
              <a:buNone/>
            </a:pPr>
            <a:r>
              <a:rPr lang="en-US" dirty="0"/>
              <a:t>are,1</a:t>
            </a:r>
          </a:p>
          <a:p>
            <a:pPr marL="457200" lvl="1" indent="0">
              <a:buNone/>
            </a:pPr>
            <a:r>
              <a:rPr lang="en-US" dirty="0"/>
              <a:t>sitting,1</a:t>
            </a:r>
          </a:p>
          <a:p>
            <a:pPr marL="457200" lvl="1" indent="0">
              <a:buNone/>
            </a:pPr>
            <a:r>
              <a:rPr lang="en-US" dirty="0"/>
              <a:t>inside,1</a:t>
            </a:r>
          </a:p>
          <a:p>
            <a:pPr marL="457200" lvl="1" indent="0">
              <a:buNone/>
            </a:pPr>
            <a:r>
              <a:rPr lang="en-US" dirty="0"/>
              <a:t>doing,1</a:t>
            </a:r>
          </a:p>
          <a:p>
            <a:pPr marL="457200" lvl="1" indent="0">
              <a:buNone/>
            </a:pPr>
            <a:r>
              <a:rPr lang="en-US" dirty="0"/>
              <a:t>coding,1</a:t>
            </a:r>
          </a:p>
          <a:p>
            <a:pPr marL="457200" lvl="1" indent="0">
              <a:buNone/>
            </a:pPr>
            <a:endParaRPr lang="en-US" dirty="0" smtClean="0"/>
          </a:p>
        </p:txBody>
      </p:sp>
      <p:sp>
        <p:nvSpPr>
          <p:cNvPr id="14339" name="Slide Number Placeholder 3"/>
          <p:cNvSpPr>
            <a:spLocks noGrp="1"/>
          </p:cNvSpPr>
          <p:nvPr>
            <p:ph type="sldNum" sz="quarter" idx="4294967295"/>
          </p:nvPr>
        </p:nvSpPr>
        <p:spPr bwMode="auto">
          <a:xfrm>
            <a:off x="8582025" y="6356350"/>
            <a:ext cx="56197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F81D0A5-5636-074A-AE58-C1FD9013E26E}" type="slidenum">
              <a:rPr lang="en-US">
                <a:latin typeface="Century Gothic" charset="0"/>
              </a:rPr>
              <a:pPr/>
              <a:t>17</a:t>
            </a:fld>
            <a:endParaRPr lang="en-US" dirty="0">
              <a:latin typeface="Century Gothic" charset="0"/>
            </a:endParaRPr>
          </a:p>
        </p:txBody>
      </p:sp>
    </p:spTree>
    <p:extLst>
      <p:ext uri="{BB962C8B-B14F-4D97-AF65-F5344CB8AC3E}">
        <p14:creationId xmlns:p14="http://schemas.microsoft.com/office/powerpoint/2010/main" val="335269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wrap="square" numCol="1" anchorCtr="0" compatLnSpc="1">
            <a:prstTxWarp prst="textNoShape">
              <a:avLst/>
            </a:prstTxWarp>
          </a:bodyPr>
          <a:lstStyle/>
          <a:p>
            <a:r>
              <a:rPr lang="en-US" dirty="0" smtClean="0">
                <a:effectLst>
                  <a:outerShdw blurRad="38100" dist="38100" dir="2700000" algn="tl">
                    <a:srgbClr val="DDDDDD"/>
                  </a:outerShdw>
                </a:effectLst>
                <a:latin typeface="Arial" charset="0"/>
                <a:ea typeface="ＭＳ Ｐゴシック" charset="0"/>
              </a:rPr>
              <a:t>Reducer</a:t>
            </a:r>
            <a:endParaRPr lang="en-US" dirty="0">
              <a:effectLst>
                <a:outerShdw blurRad="38100" dist="38100" dir="2700000" algn="tl">
                  <a:srgbClr val="DDDDDD"/>
                </a:outerShdw>
              </a:effectLst>
              <a:latin typeface="Arial" charset="0"/>
              <a:ea typeface="ＭＳ Ｐゴシック" charset="0"/>
            </a:endParaRPr>
          </a:p>
        </p:txBody>
      </p:sp>
      <p:sp>
        <p:nvSpPr>
          <p:cNvPr id="3" name="Text Placeholder 2"/>
          <p:cNvSpPr>
            <a:spLocks noGrp="1"/>
          </p:cNvSpPr>
          <p:nvPr>
            <p:ph type="body" sz="quarter" idx="10"/>
          </p:nvPr>
        </p:nvSpPr>
        <p:spPr>
          <a:xfrm>
            <a:off x="481012" y="1527243"/>
            <a:ext cx="8382000" cy="5068109"/>
          </a:xfrm>
        </p:spPr>
        <p:txBody>
          <a:bodyPr>
            <a:normAutofit/>
          </a:bodyPr>
          <a:lstStyle/>
          <a:p>
            <a:pPr marL="342900" lvl="1" indent="-342900">
              <a:buFont typeface="Arial" pitchFamily="34" charset="0"/>
              <a:buChar char="•"/>
            </a:pPr>
            <a:r>
              <a:rPr lang="en-US" sz="2400" dirty="0">
                <a:solidFill>
                  <a:schemeClr val="tx2">
                    <a:lumMod val="75000"/>
                  </a:schemeClr>
                </a:solidFill>
              </a:rPr>
              <a:t>For reducer, you can even choose other programing language other than </a:t>
            </a:r>
            <a:r>
              <a:rPr lang="en-US" sz="2400" dirty="0" smtClean="0">
                <a:solidFill>
                  <a:schemeClr val="tx2">
                    <a:lumMod val="75000"/>
                  </a:schemeClr>
                </a:solidFill>
              </a:rPr>
              <a:t>Python</a:t>
            </a:r>
          </a:p>
          <a:p>
            <a:pPr marL="342900" lvl="1" indent="-342900">
              <a:buFont typeface="Arial" pitchFamily="34" charset="0"/>
              <a:buChar char="•"/>
            </a:pPr>
            <a:r>
              <a:rPr lang="en-US" sz="2400" dirty="0" smtClean="0">
                <a:solidFill>
                  <a:schemeClr val="tx2">
                    <a:lumMod val="75000"/>
                  </a:schemeClr>
                </a:solidFill>
              </a:rPr>
              <a:t>By default, reducer assumes they are operating on the same key</a:t>
            </a:r>
          </a:p>
          <a:p>
            <a:pPr marL="742950" lvl="2" indent="-342900"/>
            <a:r>
              <a:rPr lang="en-US" sz="2400" dirty="0" smtClean="0">
                <a:solidFill>
                  <a:schemeClr val="tx2">
                    <a:lumMod val="75000"/>
                  </a:schemeClr>
                </a:solidFill>
              </a:rPr>
              <a:t>However, in Hadoop Streaming API, we have to determine whether the input to reducer belong to the same key.</a:t>
            </a:r>
            <a:endParaRPr lang="en-US" sz="2400" dirty="0">
              <a:solidFill>
                <a:schemeClr val="tx2">
                  <a:lumMod val="75000"/>
                </a:schemeClr>
              </a:solidFill>
            </a:endParaRPr>
          </a:p>
          <a:p>
            <a:pPr marL="342900" lvl="1" indent="-342900">
              <a:buFont typeface="Arial" pitchFamily="34" charset="0"/>
              <a:buChar char="•"/>
            </a:pPr>
            <a:r>
              <a:rPr lang="en-US" sz="2400" dirty="0" smtClean="0">
                <a:solidFill>
                  <a:schemeClr val="tx2">
                    <a:lumMod val="75000"/>
                  </a:schemeClr>
                </a:solidFill>
              </a:rPr>
              <a:t>Check out the reducer.py for details</a:t>
            </a:r>
          </a:p>
          <a:p>
            <a:pPr marL="342900" lvl="1" indent="-342900">
              <a:buFont typeface="Arial" pitchFamily="34" charset="0"/>
              <a:buChar char="•"/>
            </a:pPr>
            <a:r>
              <a:rPr lang="en-US" sz="2400" dirty="0" smtClean="0">
                <a:solidFill>
                  <a:schemeClr val="tx2">
                    <a:lumMod val="75000"/>
                  </a:schemeClr>
                </a:solidFill>
              </a:rPr>
              <a:t>Check out the reducer2.py for another implementation</a:t>
            </a:r>
            <a:endParaRPr lang="en-US" sz="2400" dirty="0">
              <a:solidFill>
                <a:schemeClr val="tx2">
                  <a:lumMod val="75000"/>
                </a:schemeClr>
              </a:solidFill>
            </a:endParaRPr>
          </a:p>
          <a:p>
            <a:pPr lvl="1"/>
            <a:endParaRPr lang="en-US" dirty="0" smtClean="0"/>
          </a:p>
        </p:txBody>
      </p:sp>
      <p:sp>
        <p:nvSpPr>
          <p:cNvPr id="14339" name="Slide Number Placeholder 3"/>
          <p:cNvSpPr>
            <a:spLocks noGrp="1"/>
          </p:cNvSpPr>
          <p:nvPr>
            <p:ph type="sldNum" sz="quarter" idx="4294967295"/>
          </p:nvPr>
        </p:nvSpPr>
        <p:spPr bwMode="auto">
          <a:xfrm>
            <a:off x="8582025" y="6356350"/>
            <a:ext cx="56197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F81D0A5-5636-074A-AE58-C1FD9013E26E}" type="slidenum">
              <a:rPr lang="en-US">
                <a:latin typeface="Century Gothic" charset="0"/>
              </a:rPr>
              <a:pPr/>
              <a:t>18</a:t>
            </a:fld>
            <a:endParaRPr lang="en-US" dirty="0">
              <a:latin typeface="Century Gothic" charset="0"/>
            </a:endParaRPr>
          </a:p>
        </p:txBody>
      </p:sp>
    </p:spTree>
    <p:extLst>
      <p:ext uri="{BB962C8B-B14F-4D97-AF65-F5344CB8AC3E}">
        <p14:creationId xmlns:p14="http://schemas.microsoft.com/office/powerpoint/2010/main" val="3502458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wrap="square" numCol="1" anchorCtr="0" compatLnSpc="1">
            <a:prstTxWarp prst="textNoShape">
              <a:avLst/>
            </a:prstTxWarp>
          </a:bodyPr>
          <a:lstStyle/>
          <a:p>
            <a:r>
              <a:rPr lang="en-US" dirty="0" smtClean="0">
                <a:effectLst>
                  <a:outerShdw blurRad="38100" dist="38100" dir="2700000" algn="tl">
                    <a:srgbClr val="DDDDDD"/>
                  </a:outerShdw>
                </a:effectLst>
                <a:latin typeface="Arial" charset="0"/>
                <a:ea typeface="ＭＳ Ｐゴシック" charset="0"/>
              </a:rPr>
              <a:t>Test the reducer</a:t>
            </a:r>
            <a:endParaRPr lang="en-US" dirty="0">
              <a:effectLst>
                <a:outerShdw blurRad="38100" dist="38100" dir="2700000" algn="tl">
                  <a:srgbClr val="DDDDDD"/>
                </a:outerShdw>
              </a:effectLst>
              <a:latin typeface="Arial" charset="0"/>
              <a:ea typeface="ＭＳ Ｐゴシック" charset="0"/>
            </a:endParaRPr>
          </a:p>
        </p:txBody>
      </p:sp>
      <p:sp>
        <p:nvSpPr>
          <p:cNvPr id="3" name="Text Placeholder 2"/>
          <p:cNvSpPr>
            <a:spLocks noGrp="1"/>
          </p:cNvSpPr>
          <p:nvPr>
            <p:ph type="body" sz="quarter" idx="10"/>
          </p:nvPr>
        </p:nvSpPr>
        <p:spPr>
          <a:xfrm>
            <a:off x="481012" y="1527243"/>
            <a:ext cx="8382000" cy="5068109"/>
          </a:xfrm>
        </p:spPr>
        <p:txBody>
          <a:bodyPr>
            <a:normAutofit lnSpcReduction="10000"/>
          </a:bodyPr>
          <a:lstStyle/>
          <a:p>
            <a:pPr marL="457200" lvl="1" indent="0">
              <a:buNone/>
            </a:pPr>
            <a:endParaRPr lang="en-US" dirty="0" smtClean="0"/>
          </a:p>
          <a:p>
            <a:pPr marL="457200" lvl="1" indent="0">
              <a:buNone/>
            </a:pPr>
            <a:endParaRPr lang="en-US" dirty="0"/>
          </a:p>
          <a:p>
            <a:pPr marL="457200" lvl="1" indent="0">
              <a:buNone/>
            </a:pPr>
            <a:r>
              <a:rPr lang="en-US" sz="2000" dirty="0"/>
              <a:t>echo </a:t>
            </a:r>
            <a:r>
              <a:rPr lang="en-US" sz="2000" dirty="0" smtClean="0"/>
              <a:t>"</a:t>
            </a:r>
            <a:r>
              <a:rPr lang="en-US" sz="2000" dirty="0"/>
              <a:t> This is a great day (yes, </a:t>
            </a:r>
            <a:r>
              <a:rPr lang="en-US" sz="2000" dirty="0" smtClean="0"/>
              <a:t>a great day), </a:t>
            </a:r>
            <a:r>
              <a:rPr lang="en-US" sz="2000" dirty="0"/>
              <a:t>but we are sitting inside doing coding </a:t>
            </a:r>
            <a:r>
              <a:rPr lang="en-US" sz="2000" dirty="0" smtClean="0"/>
              <a:t>" </a:t>
            </a:r>
            <a:r>
              <a:rPr lang="en-US" sz="2000" dirty="0"/>
              <a:t>| </a:t>
            </a:r>
            <a:r>
              <a:rPr lang="en-US" sz="2000" dirty="0" smtClean="0"/>
              <a:t>~/lecture6/word_count_hadoop_python/mapper.py </a:t>
            </a:r>
            <a:r>
              <a:rPr lang="en-US" sz="2000" dirty="0"/>
              <a:t>| </a:t>
            </a:r>
            <a:r>
              <a:rPr lang="en-US" sz="2000" dirty="0" smtClean="0"/>
              <a:t>~/lecture6/word_count_hadoop_python/reducer.py</a:t>
            </a:r>
          </a:p>
          <a:p>
            <a:pPr marL="457200" lvl="1" indent="0">
              <a:buNone/>
            </a:pPr>
            <a:endParaRPr lang="en-US" dirty="0"/>
          </a:p>
          <a:p>
            <a:pPr marL="457200" lvl="1" indent="0">
              <a:buNone/>
            </a:pPr>
            <a:r>
              <a:rPr lang="en-US" dirty="0"/>
              <a:t>a,2</a:t>
            </a:r>
          </a:p>
          <a:p>
            <a:pPr marL="457200" lvl="1" indent="0">
              <a:buNone/>
            </a:pPr>
            <a:r>
              <a:rPr lang="en-US" dirty="0"/>
              <a:t>great,2</a:t>
            </a:r>
          </a:p>
          <a:p>
            <a:pPr marL="457200" lvl="1" indent="0">
              <a:buNone/>
            </a:pPr>
            <a:r>
              <a:rPr lang="en-US" dirty="0"/>
              <a:t>sitting,1</a:t>
            </a:r>
          </a:p>
          <a:p>
            <a:pPr marL="457200" lvl="1" indent="0">
              <a:buNone/>
            </a:pPr>
            <a:r>
              <a:rPr lang="en-US" dirty="0"/>
              <a:t>doing,1</a:t>
            </a:r>
          </a:p>
          <a:p>
            <a:pPr marL="457200" lvl="1" indent="0">
              <a:buNone/>
            </a:pPr>
            <a:r>
              <a:rPr lang="en-US" dirty="0"/>
              <a:t>inside,1</a:t>
            </a:r>
          </a:p>
          <a:p>
            <a:pPr marL="457200" lvl="1" indent="0">
              <a:buNone/>
            </a:pPr>
            <a:r>
              <a:rPr lang="en-US" dirty="0"/>
              <a:t>coding,1</a:t>
            </a:r>
          </a:p>
          <a:p>
            <a:pPr marL="457200" lvl="1" indent="0">
              <a:buNone/>
            </a:pPr>
            <a:r>
              <a:rPr lang="en-US" dirty="0"/>
              <a:t>we,1</a:t>
            </a:r>
          </a:p>
          <a:p>
            <a:pPr marL="457200" lvl="1" indent="0">
              <a:buNone/>
            </a:pPr>
            <a:r>
              <a:rPr lang="en-US" dirty="0"/>
              <a:t>but,1</a:t>
            </a:r>
          </a:p>
          <a:p>
            <a:pPr marL="457200" lvl="1" indent="0">
              <a:buNone/>
            </a:pPr>
            <a:r>
              <a:rPr lang="en-US" dirty="0"/>
              <a:t>This,1</a:t>
            </a:r>
          </a:p>
          <a:p>
            <a:pPr marL="457200" lvl="1" indent="0">
              <a:buNone/>
            </a:pPr>
            <a:r>
              <a:rPr lang="en-US" dirty="0"/>
              <a:t>are,1</a:t>
            </a:r>
          </a:p>
          <a:p>
            <a:pPr marL="457200" lvl="1" indent="0">
              <a:buNone/>
            </a:pPr>
            <a:r>
              <a:rPr lang="en-US" dirty="0"/>
              <a:t>yes,1</a:t>
            </a:r>
          </a:p>
          <a:p>
            <a:pPr marL="457200" lvl="1" indent="0">
              <a:buNone/>
            </a:pPr>
            <a:r>
              <a:rPr lang="en-US" dirty="0"/>
              <a:t>day,2</a:t>
            </a:r>
          </a:p>
          <a:p>
            <a:pPr marL="457200" lvl="1" indent="0">
              <a:buNone/>
            </a:pPr>
            <a:r>
              <a:rPr lang="en-US" dirty="0"/>
              <a:t>is,1</a:t>
            </a:r>
          </a:p>
          <a:p>
            <a:pPr marL="457200" lvl="1" indent="0">
              <a:buNone/>
            </a:pPr>
            <a:endParaRPr lang="en-US" dirty="0"/>
          </a:p>
          <a:p>
            <a:pPr marL="457200" lvl="1" indent="0">
              <a:buNone/>
            </a:pPr>
            <a:endParaRPr lang="en-US" dirty="0" smtClean="0"/>
          </a:p>
        </p:txBody>
      </p:sp>
      <p:sp>
        <p:nvSpPr>
          <p:cNvPr id="14339" name="Slide Number Placeholder 3"/>
          <p:cNvSpPr>
            <a:spLocks noGrp="1"/>
          </p:cNvSpPr>
          <p:nvPr>
            <p:ph type="sldNum" sz="quarter" idx="4294967295"/>
          </p:nvPr>
        </p:nvSpPr>
        <p:spPr bwMode="auto">
          <a:xfrm>
            <a:off x="8582025" y="6356350"/>
            <a:ext cx="56197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F81D0A5-5636-074A-AE58-C1FD9013E26E}" type="slidenum">
              <a:rPr lang="en-US">
                <a:latin typeface="Century Gothic" charset="0"/>
              </a:rPr>
              <a:pPr/>
              <a:t>19</a:t>
            </a:fld>
            <a:endParaRPr lang="en-US" dirty="0">
              <a:latin typeface="Century Gothic" charset="0"/>
            </a:endParaRPr>
          </a:p>
        </p:txBody>
      </p:sp>
    </p:spTree>
    <p:extLst>
      <p:ext uri="{BB962C8B-B14F-4D97-AF65-F5344CB8AC3E}">
        <p14:creationId xmlns:p14="http://schemas.microsoft.com/office/powerpoint/2010/main" val="3877239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933700"/>
            <a:ext cx="9143999" cy="1331161"/>
          </a:xfrm>
        </p:spPr>
        <p:txBody>
          <a:bodyPr/>
          <a:lstStyle/>
          <a:p>
            <a:pPr>
              <a:lnSpc>
                <a:spcPct val="80000"/>
              </a:lnSpc>
              <a:spcBef>
                <a:spcPts val="450"/>
              </a:spcBef>
              <a:defRPr/>
            </a:pPr>
            <a:r>
              <a:rPr lang="en-US" sz="4000" b="1" dirty="0" smtClean="0">
                <a:latin typeface="Tahoma" charset="0"/>
              </a:rPr>
              <a:t>Apache </a:t>
            </a:r>
            <a:r>
              <a:rPr lang="en-US" sz="4000" b="1" dirty="0" smtClean="0">
                <a:latin typeface="Tahoma" charset="0"/>
              </a:rPr>
              <a:t>Pig</a:t>
            </a:r>
            <a:endParaRPr lang="en-US" sz="4000" b="1" dirty="0">
              <a:latin typeface="Tahoma" charset="0"/>
            </a:endParaRPr>
          </a:p>
        </p:txBody>
      </p:sp>
      <p:sp>
        <p:nvSpPr>
          <p:cNvPr id="5" name="Rectangle 4"/>
          <p:cNvSpPr txBox="1">
            <a:spLocks noChangeArrowheads="1"/>
          </p:cNvSpPr>
          <p:nvPr/>
        </p:nvSpPr>
        <p:spPr>
          <a:xfrm>
            <a:off x="457200" y="2933700"/>
            <a:ext cx="8216900" cy="32715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2">
                    <a:lumMod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nSpc>
                <a:spcPct val="80000"/>
              </a:lnSpc>
              <a:buFont typeface="Wingdings" charset="0"/>
              <a:buNone/>
              <a:defRPr/>
            </a:pPr>
            <a:endParaRPr lang="en-US" sz="3600" b="1" dirty="0" smtClean="0"/>
          </a:p>
        </p:txBody>
      </p:sp>
    </p:spTree>
    <p:extLst>
      <p:ext uri="{BB962C8B-B14F-4D97-AF65-F5344CB8AC3E}">
        <p14:creationId xmlns:p14="http://schemas.microsoft.com/office/powerpoint/2010/main" val="371981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wrap="square" numCol="1" anchorCtr="0" compatLnSpc="1">
            <a:prstTxWarp prst="textNoShape">
              <a:avLst/>
            </a:prstTxWarp>
          </a:bodyPr>
          <a:lstStyle/>
          <a:p>
            <a:r>
              <a:rPr lang="en-US" dirty="0" smtClean="0">
                <a:effectLst>
                  <a:outerShdw blurRad="38100" dist="38100" dir="2700000" algn="tl">
                    <a:srgbClr val="DDDDDD"/>
                  </a:outerShdw>
                </a:effectLst>
                <a:latin typeface="Arial" charset="0"/>
                <a:ea typeface="ＭＳ Ｐゴシック" charset="0"/>
              </a:rPr>
              <a:t>Run Hadoop Streaming Job</a:t>
            </a:r>
            <a:endParaRPr lang="en-US" dirty="0">
              <a:effectLst>
                <a:outerShdw blurRad="38100" dist="38100" dir="2700000" algn="tl">
                  <a:srgbClr val="DDDDDD"/>
                </a:outerShdw>
              </a:effectLst>
              <a:latin typeface="Arial" charset="0"/>
              <a:ea typeface="ＭＳ Ｐゴシック" charset="0"/>
            </a:endParaRPr>
          </a:p>
        </p:txBody>
      </p:sp>
      <p:sp>
        <p:nvSpPr>
          <p:cNvPr id="3" name="Text Placeholder 2"/>
          <p:cNvSpPr>
            <a:spLocks noGrp="1"/>
          </p:cNvSpPr>
          <p:nvPr>
            <p:ph type="body" sz="quarter" idx="10"/>
          </p:nvPr>
        </p:nvSpPr>
        <p:spPr>
          <a:xfrm>
            <a:off x="481012" y="1527243"/>
            <a:ext cx="8382000" cy="5068109"/>
          </a:xfrm>
        </p:spPr>
        <p:txBody>
          <a:bodyPr>
            <a:normAutofit/>
          </a:bodyPr>
          <a:lstStyle/>
          <a:p>
            <a:pPr marL="457200" lvl="1" indent="0">
              <a:buNone/>
            </a:pPr>
            <a:endParaRPr lang="en-US" dirty="0" smtClean="0"/>
          </a:p>
          <a:p>
            <a:pPr marL="457200" lvl="1" indent="0">
              <a:buNone/>
            </a:pPr>
            <a:endParaRPr lang="en-US" dirty="0"/>
          </a:p>
          <a:p>
            <a:pPr lvl="1"/>
            <a:r>
              <a:rPr lang="en-US" sz="2000" b="1" dirty="0" err="1"/>
              <a:t>hadoop</a:t>
            </a:r>
            <a:r>
              <a:rPr lang="en-US" sz="2000" b="1" dirty="0"/>
              <a:t> jar</a:t>
            </a:r>
            <a:r>
              <a:rPr lang="en-US" sz="2000" dirty="0"/>
              <a:t> /</a:t>
            </a:r>
            <a:r>
              <a:rPr lang="en-US" sz="2000" dirty="0" err="1"/>
              <a:t>usr</a:t>
            </a:r>
            <a:r>
              <a:rPr lang="en-US" sz="2000" dirty="0"/>
              <a:t>/</a:t>
            </a:r>
            <a:r>
              <a:rPr lang="en-US" sz="2000" dirty="0" err="1"/>
              <a:t>hdp</a:t>
            </a:r>
            <a:r>
              <a:rPr lang="en-US" sz="2000" dirty="0"/>
              <a:t>/2.3.2.0-2602/</a:t>
            </a:r>
            <a:r>
              <a:rPr lang="en-US" sz="2000" dirty="0" err="1"/>
              <a:t>hadoop-mapreduce</a:t>
            </a:r>
            <a:r>
              <a:rPr lang="en-US" sz="2000" dirty="0"/>
              <a:t>/hadoop-streaming-2.7.1.2.3.2.0-2602.jar </a:t>
            </a:r>
            <a:r>
              <a:rPr lang="en-US" sz="2000" b="1" dirty="0"/>
              <a:t>-file</a:t>
            </a:r>
            <a:r>
              <a:rPr lang="en-US" sz="2000" dirty="0"/>
              <a:t> mapper.py </a:t>
            </a:r>
            <a:r>
              <a:rPr lang="en-US" sz="2000" b="1" dirty="0"/>
              <a:t>-mapper </a:t>
            </a:r>
            <a:r>
              <a:rPr lang="en-US" sz="2000" dirty="0"/>
              <a:t>mapper.py -file reducer.py </a:t>
            </a:r>
            <a:r>
              <a:rPr lang="en-US" sz="2000" b="1" dirty="0"/>
              <a:t>-reducer </a:t>
            </a:r>
            <a:r>
              <a:rPr lang="en-US" sz="2000" dirty="0"/>
              <a:t>reducer.py </a:t>
            </a:r>
            <a:r>
              <a:rPr lang="en-US" sz="2000" b="1" dirty="0"/>
              <a:t>-input </a:t>
            </a:r>
            <a:r>
              <a:rPr lang="en-US" sz="2000" dirty="0"/>
              <a:t>const.txt </a:t>
            </a:r>
            <a:r>
              <a:rPr lang="en-US" sz="2000" b="1" dirty="0"/>
              <a:t>-output </a:t>
            </a:r>
            <a:r>
              <a:rPr lang="en-US" sz="2000" dirty="0" smtClean="0"/>
              <a:t>word_count.txt</a:t>
            </a:r>
          </a:p>
          <a:p>
            <a:pPr lvl="1"/>
            <a:r>
              <a:rPr lang="en-US" sz="2000" dirty="0" smtClean="0"/>
              <a:t>or</a:t>
            </a:r>
          </a:p>
          <a:p>
            <a:pPr lvl="1"/>
            <a:r>
              <a:rPr lang="en-US" sz="2000" b="1" dirty="0" err="1"/>
              <a:t>hadoop</a:t>
            </a:r>
            <a:r>
              <a:rPr lang="en-US" sz="2000" b="1" dirty="0"/>
              <a:t> jar</a:t>
            </a:r>
            <a:r>
              <a:rPr lang="en-US" sz="2000" dirty="0"/>
              <a:t> /</a:t>
            </a:r>
            <a:r>
              <a:rPr lang="en-US" sz="2000" dirty="0" err="1"/>
              <a:t>usr</a:t>
            </a:r>
            <a:r>
              <a:rPr lang="en-US" sz="2000" dirty="0"/>
              <a:t>/</a:t>
            </a:r>
            <a:r>
              <a:rPr lang="en-US" sz="2000" dirty="0" err="1"/>
              <a:t>hdp</a:t>
            </a:r>
            <a:r>
              <a:rPr lang="en-US" sz="2000" dirty="0"/>
              <a:t>/2.3.2.0-2602/</a:t>
            </a:r>
            <a:r>
              <a:rPr lang="en-US" sz="2000" dirty="0" err="1"/>
              <a:t>hadoop-mapreduce</a:t>
            </a:r>
            <a:r>
              <a:rPr lang="en-US" sz="2000" dirty="0"/>
              <a:t>/hadoop-streaming-2.7.1.2.3.2.0-2602.jar </a:t>
            </a:r>
            <a:r>
              <a:rPr lang="en-US" sz="2000" b="1" dirty="0"/>
              <a:t>-</a:t>
            </a:r>
            <a:r>
              <a:rPr lang="en-US" sz="2000" b="1" dirty="0" smtClean="0"/>
              <a:t>files </a:t>
            </a:r>
            <a:r>
              <a:rPr lang="en-US" sz="2000" dirty="0"/>
              <a:t> </a:t>
            </a:r>
            <a:r>
              <a:rPr lang="en-US" sz="2000" dirty="0" err="1" smtClean="0"/>
              <a:t>word_count_hadoop_python</a:t>
            </a:r>
            <a:r>
              <a:rPr lang="en-US" sz="2000" dirty="0" smtClean="0"/>
              <a:t> </a:t>
            </a:r>
            <a:r>
              <a:rPr lang="en-US" sz="2000" b="1" dirty="0"/>
              <a:t>-mapper </a:t>
            </a:r>
            <a:r>
              <a:rPr lang="en-US" sz="2000" dirty="0" smtClean="0"/>
              <a:t>“</a:t>
            </a:r>
            <a:r>
              <a:rPr lang="en-US" sz="2000" dirty="0" err="1" smtClean="0"/>
              <a:t>word_count_hadoop_python</a:t>
            </a:r>
            <a:r>
              <a:rPr lang="en-US" sz="2000" b="1" dirty="0" smtClean="0"/>
              <a:t>/</a:t>
            </a:r>
            <a:r>
              <a:rPr lang="en-US" sz="2000" dirty="0" smtClean="0"/>
              <a:t>mapper.py” </a:t>
            </a:r>
            <a:r>
              <a:rPr lang="en-US" sz="2000" b="1" dirty="0" smtClean="0"/>
              <a:t>-</a:t>
            </a:r>
            <a:r>
              <a:rPr lang="en-US" sz="2000" b="1" dirty="0"/>
              <a:t>reducer </a:t>
            </a:r>
            <a:r>
              <a:rPr lang="en-US" sz="2000" dirty="0" smtClean="0"/>
              <a:t>“</a:t>
            </a:r>
            <a:r>
              <a:rPr lang="en-US" sz="2000" dirty="0" err="1" smtClean="0"/>
              <a:t>word_count_hadoop_python</a:t>
            </a:r>
            <a:r>
              <a:rPr lang="en-US" sz="2000" dirty="0" smtClean="0"/>
              <a:t>/reducer.py” </a:t>
            </a:r>
            <a:r>
              <a:rPr lang="en-US" sz="2000" b="1" dirty="0"/>
              <a:t>-input </a:t>
            </a:r>
            <a:r>
              <a:rPr lang="en-US" sz="2000" dirty="0"/>
              <a:t>const.txt </a:t>
            </a:r>
            <a:r>
              <a:rPr lang="en-US" sz="2000" b="1" dirty="0"/>
              <a:t>-output </a:t>
            </a:r>
            <a:r>
              <a:rPr lang="en-US" sz="2000" dirty="0"/>
              <a:t>word_count.txt</a:t>
            </a:r>
          </a:p>
          <a:p>
            <a:pPr lvl="1"/>
            <a:endParaRPr lang="en-US" sz="2000" dirty="0"/>
          </a:p>
          <a:p>
            <a:pPr marL="457200" lvl="1" indent="0">
              <a:buNone/>
            </a:pPr>
            <a:endParaRPr lang="en-US" dirty="0"/>
          </a:p>
          <a:p>
            <a:pPr marL="457200" lvl="1" indent="0">
              <a:buNone/>
            </a:pPr>
            <a:endParaRPr lang="en-US" dirty="0" smtClean="0"/>
          </a:p>
        </p:txBody>
      </p:sp>
      <p:sp>
        <p:nvSpPr>
          <p:cNvPr id="14339" name="Slide Number Placeholder 3"/>
          <p:cNvSpPr>
            <a:spLocks noGrp="1"/>
          </p:cNvSpPr>
          <p:nvPr>
            <p:ph type="sldNum" sz="quarter" idx="4294967295"/>
          </p:nvPr>
        </p:nvSpPr>
        <p:spPr bwMode="auto">
          <a:xfrm>
            <a:off x="8582025" y="6356350"/>
            <a:ext cx="56197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F81D0A5-5636-074A-AE58-C1FD9013E26E}" type="slidenum">
              <a:rPr lang="en-US">
                <a:latin typeface="Century Gothic" charset="0"/>
              </a:rPr>
              <a:pPr/>
              <a:t>20</a:t>
            </a:fld>
            <a:endParaRPr lang="en-US" dirty="0">
              <a:latin typeface="Century Gothic" charset="0"/>
            </a:endParaRPr>
          </a:p>
        </p:txBody>
      </p:sp>
    </p:spTree>
    <p:extLst>
      <p:ext uri="{BB962C8B-B14F-4D97-AF65-F5344CB8AC3E}">
        <p14:creationId xmlns:p14="http://schemas.microsoft.com/office/powerpoint/2010/main" val="208654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wrap="square" numCol="1" anchorCtr="0" compatLnSpc="1">
            <a:prstTxWarp prst="textNoShape">
              <a:avLst/>
            </a:prstTxWarp>
          </a:bodyPr>
          <a:lstStyle/>
          <a:p>
            <a:r>
              <a:rPr lang="en-US" dirty="0" smtClean="0">
                <a:effectLst>
                  <a:outerShdw blurRad="38100" dist="38100" dir="2700000" algn="tl">
                    <a:srgbClr val="DDDDDD"/>
                  </a:outerShdw>
                </a:effectLst>
                <a:latin typeface="Arial" charset="0"/>
                <a:ea typeface="ＭＳ Ｐゴシック" charset="0"/>
              </a:rPr>
              <a:t>Quiz</a:t>
            </a:r>
            <a:endParaRPr lang="en-US" dirty="0">
              <a:effectLst>
                <a:outerShdw blurRad="38100" dist="38100" dir="2700000" algn="tl">
                  <a:srgbClr val="DDDDDD"/>
                </a:outerShdw>
              </a:effectLst>
              <a:latin typeface="Arial" charset="0"/>
              <a:ea typeface="ＭＳ Ｐゴシック" charset="0"/>
            </a:endParaRPr>
          </a:p>
        </p:txBody>
      </p:sp>
      <p:sp>
        <p:nvSpPr>
          <p:cNvPr id="3" name="Text Placeholder 2"/>
          <p:cNvSpPr>
            <a:spLocks noGrp="1"/>
          </p:cNvSpPr>
          <p:nvPr>
            <p:ph type="body" sz="quarter" idx="10"/>
          </p:nvPr>
        </p:nvSpPr>
        <p:spPr>
          <a:xfrm>
            <a:off x="481012" y="1527243"/>
            <a:ext cx="8382000" cy="5068109"/>
          </a:xfrm>
        </p:spPr>
        <p:txBody>
          <a:bodyPr>
            <a:normAutofit/>
          </a:bodyPr>
          <a:lstStyle/>
          <a:p>
            <a:pPr marL="457200" lvl="1" indent="0">
              <a:buNone/>
            </a:pPr>
            <a:endParaRPr lang="en-US" dirty="0" smtClean="0"/>
          </a:p>
          <a:p>
            <a:pPr marL="457200" lvl="1" indent="0">
              <a:buNone/>
            </a:pPr>
            <a:endParaRPr lang="en-US" dirty="0"/>
          </a:p>
          <a:p>
            <a:pPr lvl="1"/>
            <a:r>
              <a:rPr lang="en-US" sz="3600" dirty="0" smtClean="0"/>
              <a:t>How to check out the results?</a:t>
            </a:r>
          </a:p>
          <a:p>
            <a:pPr lvl="1"/>
            <a:endParaRPr lang="en-US" sz="2000" dirty="0"/>
          </a:p>
          <a:p>
            <a:pPr marL="457200" lvl="1" indent="0">
              <a:buNone/>
            </a:pPr>
            <a:endParaRPr lang="en-US" dirty="0"/>
          </a:p>
          <a:p>
            <a:pPr marL="457200" lvl="1" indent="0">
              <a:buNone/>
            </a:pPr>
            <a:endParaRPr lang="en-US" dirty="0" smtClean="0"/>
          </a:p>
        </p:txBody>
      </p:sp>
      <p:sp>
        <p:nvSpPr>
          <p:cNvPr id="14339" name="Slide Number Placeholder 3"/>
          <p:cNvSpPr>
            <a:spLocks noGrp="1"/>
          </p:cNvSpPr>
          <p:nvPr>
            <p:ph type="sldNum" sz="quarter" idx="4294967295"/>
          </p:nvPr>
        </p:nvSpPr>
        <p:spPr bwMode="auto">
          <a:xfrm>
            <a:off x="8582025" y="6356350"/>
            <a:ext cx="56197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F81D0A5-5636-074A-AE58-C1FD9013E26E}" type="slidenum">
              <a:rPr lang="en-US">
                <a:latin typeface="Century Gothic" charset="0"/>
              </a:rPr>
              <a:pPr/>
              <a:t>21</a:t>
            </a:fld>
            <a:endParaRPr lang="en-US" dirty="0">
              <a:latin typeface="Century Gothic" charset="0"/>
            </a:endParaRPr>
          </a:p>
        </p:txBody>
      </p:sp>
    </p:spTree>
    <p:extLst>
      <p:ext uri="{BB962C8B-B14F-4D97-AF65-F5344CB8AC3E}">
        <p14:creationId xmlns:p14="http://schemas.microsoft.com/office/powerpoint/2010/main" val="1826065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01949" y="1846599"/>
            <a:ext cx="6770452" cy="4553441"/>
          </a:xfrm>
          <a:prstGeom prst="rect">
            <a:avLst/>
          </a:prstGeom>
        </p:spPr>
      </p:pic>
      <p:sp>
        <p:nvSpPr>
          <p:cNvPr id="4" name="Title 1"/>
          <p:cNvSpPr>
            <a:spLocks noGrp="1"/>
          </p:cNvSpPr>
          <p:nvPr>
            <p:ph type="title"/>
          </p:nvPr>
        </p:nvSpPr>
        <p:spPr>
          <a:xfrm>
            <a:off x="0" y="1138120"/>
            <a:ext cx="9212094" cy="599838"/>
          </a:xfrm>
        </p:spPr>
        <p:txBody>
          <a:bodyPr>
            <a:normAutofit fontScale="90000"/>
          </a:bodyPr>
          <a:lstStyle/>
          <a:p>
            <a:r>
              <a:rPr lang="en-US" b="1" dirty="0" smtClean="0"/>
              <a:t>New York taxi pickup passenger density map</a:t>
            </a:r>
            <a:endParaRPr lang="en-US" b="1" dirty="0">
              <a:solidFill>
                <a:schemeClr val="tx2"/>
              </a:solidFill>
            </a:endParaRPr>
          </a:p>
        </p:txBody>
      </p:sp>
    </p:spTree>
    <p:extLst>
      <p:ext uri="{BB962C8B-B14F-4D97-AF65-F5344CB8AC3E}">
        <p14:creationId xmlns:p14="http://schemas.microsoft.com/office/powerpoint/2010/main" val="181179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Taxi Data</a:t>
            </a:r>
            <a:endParaRPr lang="en-US" dirty="0"/>
          </a:p>
        </p:txBody>
      </p:sp>
      <p:sp>
        <p:nvSpPr>
          <p:cNvPr id="3" name="Text Placeholder 2"/>
          <p:cNvSpPr>
            <a:spLocks noGrp="1"/>
          </p:cNvSpPr>
          <p:nvPr>
            <p:ph type="body" sz="quarter" idx="10"/>
          </p:nvPr>
        </p:nvSpPr>
        <p:spPr>
          <a:xfrm>
            <a:off x="381000" y="1775636"/>
            <a:ext cx="8382000" cy="5082364"/>
          </a:xfrm>
        </p:spPr>
        <p:txBody>
          <a:bodyPr>
            <a:normAutofit/>
          </a:bodyPr>
          <a:lstStyle/>
          <a:p>
            <a:pPr marL="0" indent="0">
              <a:buNone/>
            </a:pPr>
            <a:r>
              <a:rPr lang="en-US" dirty="0" smtClean="0"/>
              <a:t>January 2013 Taxi Trips from FOIA (</a:t>
            </a:r>
            <a:r>
              <a:rPr lang="en-US" dirty="0"/>
              <a:t>Freedom of Information Act</a:t>
            </a:r>
            <a:r>
              <a:rPr lang="en-US" dirty="0" smtClean="0"/>
              <a:t>) request from Chris </a:t>
            </a:r>
            <a:r>
              <a:rPr lang="en-US" dirty="0" err="1" smtClean="0"/>
              <a:t>Whong</a:t>
            </a:r>
            <a:endParaRPr lang="en-US" dirty="0" smtClean="0"/>
          </a:p>
          <a:p>
            <a:pPr marL="0" indent="0">
              <a:buNone/>
            </a:pPr>
            <a:r>
              <a:rPr lang="en-US" dirty="0"/>
              <a:t>(http://www.andresmh.com/nyctaxitrips</a:t>
            </a:r>
            <a:r>
              <a:rPr lang="en-US" dirty="0" smtClean="0"/>
              <a:t>/)</a:t>
            </a:r>
          </a:p>
          <a:p>
            <a:pPr marL="0" indent="0">
              <a:buNone/>
            </a:pPr>
            <a:r>
              <a:rPr lang="en-US" b="1" dirty="0" smtClean="0"/>
              <a:t>Trip:</a:t>
            </a:r>
          </a:p>
          <a:p>
            <a:pPr marL="0" indent="0">
              <a:buNone/>
            </a:pPr>
            <a:r>
              <a:rPr lang="en-US" sz="2000" dirty="0" smtClean="0">
                <a:latin typeface="Courier New" panose="02070309020205020404" pitchFamily="49" charset="0"/>
                <a:cs typeface="Courier New" panose="02070309020205020404" pitchFamily="49" charset="0"/>
              </a:rPr>
              <a:t>medallion, </a:t>
            </a:r>
            <a:r>
              <a:rPr lang="en-US" sz="2000" dirty="0" err="1" smtClean="0">
                <a:latin typeface="Courier New" panose="02070309020205020404" pitchFamily="49" charset="0"/>
                <a:cs typeface="Courier New" panose="02070309020205020404" pitchFamily="49" charset="0"/>
              </a:rPr>
              <a:t>hack_license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vendor_id</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rate_code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store_and_fwd_flag</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pickup_datetime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dropoff_datetime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passenger_count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trip_time_in_secs</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trip_distance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pickup_longitude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pickup_latitude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dropoff_longitude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dropoff_latitude</a:t>
            </a:r>
            <a:r>
              <a:rPr lang="en-US" dirty="0" smtClean="0"/>
              <a:t/>
            </a:r>
            <a:br>
              <a:rPr lang="en-US" dirty="0" smtClean="0"/>
            </a:br>
            <a:r>
              <a:rPr lang="en-US" dirty="0" smtClean="0"/>
              <a:t/>
            </a:r>
            <a:br>
              <a:rPr lang="en-US" dirty="0" smtClean="0"/>
            </a:br>
            <a:r>
              <a:rPr lang="en-US" b="1" dirty="0" smtClean="0"/>
              <a:t>Fare:</a:t>
            </a:r>
          </a:p>
          <a:p>
            <a:pPr marL="0" indent="0">
              <a:buNone/>
            </a:pPr>
            <a:r>
              <a:rPr lang="en-US" sz="2000" dirty="0" smtClean="0">
                <a:latin typeface="Courier New" panose="02070309020205020404" pitchFamily="49" charset="0"/>
                <a:cs typeface="Courier New" panose="02070309020205020404" pitchFamily="49" charset="0"/>
              </a:rPr>
              <a:t>medallion, </a:t>
            </a:r>
            <a:r>
              <a:rPr lang="en-US" sz="2000" dirty="0" err="1" smtClean="0">
                <a:latin typeface="Courier New" panose="02070309020205020404" pitchFamily="49" charset="0"/>
                <a:cs typeface="Courier New" panose="02070309020205020404" pitchFamily="49" charset="0"/>
              </a:rPr>
              <a:t>hack_license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vendor_id</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pickup_datetime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payment_type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fare_amount,surcharge</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mta_tax</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tip_amount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tolls_amount</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total_amount</a:t>
            </a:r>
            <a:endParaRPr lang="en-US" sz="2000" dirty="0" smtClean="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163990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382000" cy="760412"/>
          </a:xfrm>
        </p:spPr>
        <p:txBody>
          <a:bodyPr>
            <a:noAutofit/>
          </a:bodyPr>
          <a:lstStyle/>
          <a:p>
            <a:r>
              <a:rPr lang="en-US" sz="2800" dirty="0" smtClean="0">
                <a:solidFill>
                  <a:schemeClr val="tx2"/>
                </a:solidFill>
              </a:rPr>
              <a:t>Find the cell number (index) that a point belongs to:</a:t>
            </a:r>
            <a:endParaRPr lang="en-US" sz="2800" dirty="0">
              <a:solidFill>
                <a:schemeClr val="tx2"/>
              </a:solidFill>
            </a:endParaRPr>
          </a:p>
        </p:txBody>
      </p:sp>
      <p:graphicFrame>
        <p:nvGraphicFramePr>
          <p:cNvPr id="4" name="Table 3"/>
          <p:cNvGraphicFramePr>
            <a:graphicFrameLocks noGrp="1"/>
          </p:cNvGraphicFramePr>
          <p:nvPr>
            <p:extLst/>
          </p:nvPr>
        </p:nvGraphicFramePr>
        <p:xfrm>
          <a:off x="4800600" y="1911948"/>
          <a:ext cx="3291840" cy="4678408"/>
        </p:xfrm>
        <a:graphic>
          <a:graphicData uri="http://schemas.openxmlformats.org/drawingml/2006/table">
            <a:tbl>
              <a:tblPr firstRow="1" bandRow="1">
                <a:tableStyleId>{5940675A-B579-460E-94D1-54222C63F5DA}</a:tableStyleId>
              </a:tblPr>
              <a:tblGrid>
                <a:gridCol w="548640"/>
                <a:gridCol w="548640"/>
                <a:gridCol w="548640"/>
                <a:gridCol w="548640"/>
                <a:gridCol w="548640"/>
                <a:gridCol w="548640"/>
              </a:tblGrid>
              <a:tr h="52251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dirty="0" smtClean="0">
                          <a:solidFill>
                            <a:schemeClr val="accent3">
                              <a:lumMod val="75000"/>
                            </a:schemeClr>
                          </a:solidFill>
                        </a:rPr>
                        <a:t>[6,0]</a:t>
                      </a:r>
                    </a:p>
                    <a:p>
                      <a:endParaRPr lang="en-US" sz="1200" b="1" dirty="0">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dirty="0">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r>
              <a:tr h="52251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[5,0</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r>
              <a:tr h="52251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[4,0</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dirty="0">
                        <a:solidFill>
                          <a:schemeClr val="accent3">
                            <a:lumMod val="75000"/>
                          </a:schemeClr>
                        </a:solidFill>
                      </a:endParaRPr>
                    </a:p>
                  </a:txBody>
                  <a:tcPr marL="119703" marR="119703" marT="59852" marB="59852"/>
                </a:tc>
                <a:tc>
                  <a:txBody>
                    <a:bodyPr/>
                    <a:lstStyle/>
                    <a:p>
                      <a:endParaRPr lang="en-US" sz="1200" b="1" dirty="0">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r>
              <a:tr h="52251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[3,0</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endParaRPr lang="en-US" sz="1200" b="1" dirty="0">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dirty="0">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r>
              <a:tr h="52251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[2,0</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[2,1</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[2,2</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r>
              <a:tr h="52251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[1,0</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[1,1</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[1,2</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c>
                  <a:txBody>
                    <a:bodyPr/>
                    <a:lstStyle/>
                    <a:p>
                      <a:endParaRPr lang="en-US" sz="1200" b="1">
                        <a:solidFill>
                          <a:schemeClr val="accent3">
                            <a:lumMod val="75000"/>
                          </a:schemeClr>
                        </a:solidFill>
                      </a:endParaRPr>
                    </a:p>
                  </a:txBody>
                  <a:tcPr marL="119703" marR="119703" marT="59852" marB="59852"/>
                </a:tc>
              </a:tr>
              <a:tr h="522514">
                <a:tc>
                  <a:txBody>
                    <a:bodyPr/>
                    <a:lstStyle/>
                    <a:p>
                      <a:r>
                        <a:rPr lang="en-US" sz="1200" b="1" smtClean="0">
                          <a:solidFill>
                            <a:schemeClr val="accent3">
                              <a:lumMod val="75000"/>
                            </a:schemeClr>
                          </a:solidFill>
                        </a:rPr>
                        <a:t>[0,0</a:t>
                      </a:r>
                      <a:r>
                        <a:rPr lang="en-US" sz="1200" b="1" dirty="0" smtClean="0">
                          <a:solidFill>
                            <a:schemeClr val="accent3">
                              <a:lumMod val="75000"/>
                            </a:schemeClr>
                          </a:solidFill>
                        </a:rPr>
                        <a:t>]</a:t>
                      </a:r>
                      <a:endParaRPr lang="en-US" sz="1200" b="1" dirty="0">
                        <a:solidFill>
                          <a:schemeClr val="accent3">
                            <a:lumMod val="75000"/>
                          </a:schemeClr>
                        </a:solidFill>
                      </a:endParaRPr>
                    </a:p>
                  </a:txBody>
                  <a:tcPr marL="119703" marR="119703" marT="59852" marB="5985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[0,1</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[0,2</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[0,3</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[0,4</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b="1" smtClean="0">
                          <a:solidFill>
                            <a:schemeClr val="accent3">
                              <a:lumMod val="75000"/>
                            </a:schemeClr>
                          </a:solidFill>
                        </a:rPr>
                        <a:t>[0,5</a:t>
                      </a:r>
                      <a:r>
                        <a:rPr lang="en-US" sz="1200" b="1" dirty="0" smtClean="0">
                          <a:solidFill>
                            <a:schemeClr val="accent3">
                              <a:lumMod val="75000"/>
                            </a:schemeClr>
                          </a:solidFill>
                        </a:rPr>
                        <a:t>]</a:t>
                      </a:r>
                    </a:p>
                    <a:p>
                      <a:endParaRPr lang="en-US" sz="1200" b="1" dirty="0">
                        <a:solidFill>
                          <a:schemeClr val="accent3">
                            <a:lumMod val="75000"/>
                          </a:schemeClr>
                        </a:solidFill>
                      </a:endParaRPr>
                    </a:p>
                  </a:txBody>
                  <a:tcPr marL="119703" marR="119703" marT="59852" marB="59852"/>
                </a:tc>
              </a:tr>
            </a:tbl>
          </a:graphicData>
        </a:graphic>
      </p:graphicFrame>
      <p:sp>
        <p:nvSpPr>
          <p:cNvPr id="5" name="TextBox 4"/>
          <p:cNvSpPr txBox="1"/>
          <p:nvPr/>
        </p:nvSpPr>
        <p:spPr>
          <a:xfrm>
            <a:off x="4017335" y="6521838"/>
            <a:ext cx="1264129" cy="369332"/>
          </a:xfrm>
          <a:prstGeom prst="rect">
            <a:avLst/>
          </a:prstGeom>
          <a:noFill/>
        </p:spPr>
        <p:txBody>
          <a:bodyPr wrap="none" rtlCol="0">
            <a:spAutoFit/>
          </a:bodyPr>
          <a:lstStyle/>
          <a:p>
            <a:r>
              <a:rPr lang="en-US" dirty="0" smtClean="0">
                <a:solidFill>
                  <a:schemeClr val="accent4">
                    <a:lumMod val="50000"/>
                  </a:schemeClr>
                </a:solidFill>
              </a:rPr>
              <a:t>(</a:t>
            </a:r>
            <a:r>
              <a:rPr lang="en-US" dirty="0" err="1">
                <a:solidFill>
                  <a:schemeClr val="accent4">
                    <a:lumMod val="50000"/>
                  </a:schemeClr>
                </a:solidFill>
              </a:rPr>
              <a:t>X</a:t>
            </a:r>
            <a:r>
              <a:rPr lang="en-US" baseline="-25000" dirty="0" err="1" smtClean="0">
                <a:solidFill>
                  <a:schemeClr val="accent4">
                    <a:lumMod val="50000"/>
                  </a:schemeClr>
                </a:solidFill>
              </a:rPr>
              <a:t>Min</a:t>
            </a:r>
            <a:r>
              <a:rPr lang="en-US" dirty="0" smtClean="0">
                <a:solidFill>
                  <a:schemeClr val="accent4">
                    <a:lumMod val="50000"/>
                  </a:schemeClr>
                </a:solidFill>
              </a:rPr>
              <a:t>, </a:t>
            </a:r>
            <a:r>
              <a:rPr lang="en-US" dirty="0" err="1">
                <a:solidFill>
                  <a:schemeClr val="accent4">
                    <a:lumMod val="50000"/>
                  </a:schemeClr>
                </a:solidFill>
              </a:rPr>
              <a:t>Y</a:t>
            </a:r>
            <a:r>
              <a:rPr lang="en-US" baseline="-25000" dirty="0" err="1">
                <a:solidFill>
                  <a:schemeClr val="accent4">
                    <a:lumMod val="50000"/>
                  </a:schemeClr>
                </a:solidFill>
              </a:rPr>
              <a:t>Min</a:t>
            </a:r>
            <a:r>
              <a:rPr lang="en-US" dirty="0" smtClean="0">
                <a:solidFill>
                  <a:schemeClr val="accent4">
                    <a:lumMod val="50000"/>
                  </a:schemeClr>
                </a:solidFill>
              </a:rPr>
              <a:t>)</a:t>
            </a:r>
            <a:endParaRPr lang="en-US" dirty="0">
              <a:solidFill>
                <a:schemeClr val="accent4">
                  <a:lumMod val="50000"/>
                </a:schemeClr>
              </a:solidFill>
            </a:endParaRPr>
          </a:p>
        </p:txBody>
      </p:sp>
      <p:sp>
        <p:nvSpPr>
          <p:cNvPr id="6" name="TextBox 5"/>
          <p:cNvSpPr txBox="1"/>
          <p:nvPr/>
        </p:nvSpPr>
        <p:spPr>
          <a:xfrm>
            <a:off x="7617788" y="1611868"/>
            <a:ext cx="1450012" cy="369332"/>
          </a:xfrm>
          <a:prstGeom prst="rect">
            <a:avLst/>
          </a:prstGeom>
          <a:noFill/>
        </p:spPr>
        <p:txBody>
          <a:bodyPr wrap="none" rtlCol="0">
            <a:spAutoFit/>
          </a:bodyPr>
          <a:lstStyle/>
          <a:p>
            <a:r>
              <a:rPr lang="en-US" dirty="0" smtClean="0">
                <a:solidFill>
                  <a:schemeClr val="accent4">
                    <a:lumMod val="50000"/>
                  </a:schemeClr>
                </a:solidFill>
              </a:rPr>
              <a:t>(</a:t>
            </a:r>
            <a:r>
              <a:rPr lang="en-US" dirty="0" err="1" smtClean="0">
                <a:solidFill>
                  <a:schemeClr val="accent4">
                    <a:lumMod val="50000"/>
                  </a:schemeClr>
                </a:solidFill>
              </a:rPr>
              <a:t>xMax</a:t>
            </a:r>
            <a:r>
              <a:rPr lang="en-US" dirty="0" smtClean="0">
                <a:solidFill>
                  <a:schemeClr val="accent4">
                    <a:lumMod val="50000"/>
                  </a:schemeClr>
                </a:solidFill>
              </a:rPr>
              <a:t>, </a:t>
            </a:r>
            <a:r>
              <a:rPr lang="en-US" dirty="0" err="1">
                <a:solidFill>
                  <a:schemeClr val="accent4">
                    <a:lumMod val="50000"/>
                  </a:schemeClr>
                </a:solidFill>
              </a:rPr>
              <a:t>Y</a:t>
            </a:r>
            <a:r>
              <a:rPr lang="en-US" baseline="-25000" dirty="0" err="1">
                <a:solidFill>
                  <a:schemeClr val="accent4">
                    <a:lumMod val="50000"/>
                  </a:schemeClr>
                </a:solidFill>
              </a:rPr>
              <a:t>Max</a:t>
            </a:r>
            <a:r>
              <a:rPr lang="en-US" dirty="0" smtClean="0">
                <a:solidFill>
                  <a:schemeClr val="accent4">
                    <a:lumMod val="50000"/>
                  </a:schemeClr>
                </a:solidFill>
              </a:rPr>
              <a:t>)</a:t>
            </a:r>
            <a:endParaRPr lang="en-US" dirty="0">
              <a:solidFill>
                <a:schemeClr val="accent4">
                  <a:lumMod val="50000"/>
                </a:schemeClr>
              </a:solidFill>
            </a:endParaRPr>
          </a:p>
        </p:txBody>
      </p:sp>
      <p:sp>
        <p:nvSpPr>
          <p:cNvPr id="7" name="TextBox 6"/>
          <p:cNvSpPr txBox="1"/>
          <p:nvPr/>
        </p:nvSpPr>
        <p:spPr>
          <a:xfrm>
            <a:off x="7553472" y="6526558"/>
            <a:ext cx="1307409" cy="369332"/>
          </a:xfrm>
          <a:prstGeom prst="rect">
            <a:avLst/>
          </a:prstGeom>
          <a:noFill/>
        </p:spPr>
        <p:txBody>
          <a:bodyPr wrap="none" rtlCol="0">
            <a:spAutoFit/>
          </a:bodyPr>
          <a:lstStyle/>
          <a:p>
            <a:r>
              <a:rPr lang="en-US" dirty="0" smtClean="0">
                <a:solidFill>
                  <a:schemeClr val="accent4">
                    <a:lumMod val="50000"/>
                  </a:schemeClr>
                </a:solidFill>
              </a:rPr>
              <a:t>(</a:t>
            </a:r>
            <a:r>
              <a:rPr lang="en-US" dirty="0" err="1">
                <a:solidFill>
                  <a:schemeClr val="accent4">
                    <a:lumMod val="50000"/>
                  </a:schemeClr>
                </a:solidFill>
              </a:rPr>
              <a:t>X</a:t>
            </a:r>
            <a:r>
              <a:rPr lang="en-US" baseline="-25000" dirty="0" err="1" smtClean="0">
                <a:solidFill>
                  <a:schemeClr val="accent4">
                    <a:lumMod val="50000"/>
                  </a:schemeClr>
                </a:solidFill>
              </a:rPr>
              <a:t>Max</a:t>
            </a:r>
            <a:r>
              <a:rPr lang="en-US" dirty="0" smtClean="0">
                <a:solidFill>
                  <a:schemeClr val="accent4">
                    <a:lumMod val="50000"/>
                  </a:schemeClr>
                </a:solidFill>
              </a:rPr>
              <a:t>, </a:t>
            </a:r>
            <a:r>
              <a:rPr lang="en-US" dirty="0" err="1">
                <a:solidFill>
                  <a:schemeClr val="accent4">
                    <a:lumMod val="50000"/>
                  </a:schemeClr>
                </a:solidFill>
              </a:rPr>
              <a:t>Y</a:t>
            </a:r>
            <a:r>
              <a:rPr lang="en-US" baseline="-25000" dirty="0" err="1" smtClean="0">
                <a:solidFill>
                  <a:schemeClr val="accent4">
                    <a:lumMod val="50000"/>
                  </a:schemeClr>
                </a:solidFill>
              </a:rPr>
              <a:t>Min</a:t>
            </a:r>
            <a:r>
              <a:rPr lang="en-US" dirty="0" smtClean="0">
                <a:solidFill>
                  <a:schemeClr val="accent4">
                    <a:lumMod val="50000"/>
                  </a:schemeClr>
                </a:solidFill>
              </a:rPr>
              <a:t>)</a:t>
            </a:r>
            <a:endParaRPr lang="en-US" dirty="0">
              <a:solidFill>
                <a:schemeClr val="accent4">
                  <a:lumMod val="50000"/>
                </a:schemeClr>
              </a:solidFill>
            </a:endParaRPr>
          </a:p>
        </p:txBody>
      </p:sp>
      <p:sp>
        <p:nvSpPr>
          <p:cNvPr id="8" name="TextBox 7"/>
          <p:cNvSpPr txBox="1"/>
          <p:nvPr/>
        </p:nvSpPr>
        <p:spPr>
          <a:xfrm>
            <a:off x="4038600" y="1600200"/>
            <a:ext cx="1307409" cy="369332"/>
          </a:xfrm>
          <a:prstGeom prst="rect">
            <a:avLst/>
          </a:prstGeom>
          <a:noFill/>
        </p:spPr>
        <p:txBody>
          <a:bodyPr wrap="none" rtlCol="0">
            <a:spAutoFit/>
          </a:bodyPr>
          <a:lstStyle/>
          <a:p>
            <a:r>
              <a:rPr lang="en-US" dirty="0" smtClean="0">
                <a:solidFill>
                  <a:schemeClr val="accent4">
                    <a:lumMod val="50000"/>
                  </a:schemeClr>
                </a:solidFill>
              </a:rPr>
              <a:t>(</a:t>
            </a:r>
            <a:r>
              <a:rPr lang="en-US" dirty="0" err="1">
                <a:solidFill>
                  <a:schemeClr val="accent4">
                    <a:lumMod val="50000"/>
                  </a:schemeClr>
                </a:solidFill>
              </a:rPr>
              <a:t>X</a:t>
            </a:r>
            <a:r>
              <a:rPr lang="en-US" baseline="-25000" dirty="0" err="1" smtClean="0">
                <a:solidFill>
                  <a:schemeClr val="accent4">
                    <a:lumMod val="50000"/>
                  </a:schemeClr>
                </a:solidFill>
              </a:rPr>
              <a:t>Min</a:t>
            </a:r>
            <a:r>
              <a:rPr lang="en-US" dirty="0" smtClean="0">
                <a:solidFill>
                  <a:schemeClr val="accent4">
                    <a:lumMod val="50000"/>
                  </a:schemeClr>
                </a:solidFill>
              </a:rPr>
              <a:t>, </a:t>
            </a:r>
            <a:r>
              <a:rPr lang="en-US" dirty="0" err="1" smtClean="0">
                <a:solidFill>
                  <a:schemeClr val="accent4">
                    <a:lumMod val="50000"/>
                  </a:schemeClr>
                </a:solidFill>
              </a:rPr>
              <a:t>Y</a:t>
            </a:r>
            <a:r>
              <a:rPr lang="en-US" baseline="-25000" dirty="0" err="1" smtClean="0">
                <a:solidFill>
                  <a:schemeClr val="accent4">
                    <a:lumMod val="50000"/>
                  </a:schemeClr>
                </a:solidFill>
              </a:rPr>
              <a:t>Max</a:t>
            </a:r>
            <a:r>
              <a:rPr lang="en-US" dirty="0" smtClean="0">
                <a:solidFill>
                  <a:schemeClr val="accent4">
                    <a:lumMod val="50000"/>
                  </a:schemeClr>
                </a:solidFill>
              </a:rPr>
              <a:t>)</a:t>
            </a:r>
            <a:endParaRPr lang="en-US" dirty="0">
              <a:solidFill>
                <a:schemeClr val="accent4">
                  <a:lumMod val="50000"/>
                </a:schemeClr>
              </a:solidFill>
            </a:endParaRPr>
          </a:p>
        </p:txBody>
      </p:sp>
      <mc:AlternateContent xmlns:mc="http://schemas.openxmlformats.org/markup-compatibility/2006" xmlns:a14="http://schemas.microsoft.com/office/drawing/2010/main">
        <mc:Choice Requires="a14">
          <p:sp>
            <p:nvSpPr>
              <p:cNvPr id="10" name="TextBox 9"/>
              <p:cNvSpPr txBox="1"/>
              <p:nvPr/>
            </p:nvSpPr>
            <p:spPr>
              <a:xfrm>
                <a:off x="381000" y="2929699"/>
                <a:ext cx="3733800" cy="617220"/>
              </a:xfrm>
              <a:prstGeom prst="rect">
                <a:avLst/>
              </a:prstGeom>
              <a:noFill/>
            </p:spPr>
            <p:txBody>
              <a:bodyPr wrap="square" rtlCol="0">
                <a:spAutoFit/>
              </a:bodyPr>
              <a:lstStyle/>
              <a:p>
                <a14:m>
                  <m:oMath xmlns:m="http://schemas.openxmlformats.org/officeDocument/2006/math">
                    <m:r>
                      <a:rPr lang="en-US" sz="2400" b="0" i="1" smtClean="0">
                        <a:latin typeface="Cambria Math"/>
                      </a:rPr>
                      <m:t>𝑐𝑜𝑙𝑢𝑚𝑛𝐼𝐷</m:t>
                    </m:r>
                    <m:r>
                      <a:rPr lang="en-US" sz="2400" b="0" i="1" smtClean="0">
                        <a:latin typeface="Cambria Math"/>
                      </a:rPr>
                      <m:t>=</m:t>
                    </m:r>
                    <m:r>
                      <m:rPr>
                        <m:nor/>
                      </m:rPr>
                      <a:rPr lang="en-US" sz="2400" b="0" i="0" smtClean="0"/>
                      <m:t>floor</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𝑋</m:t>
                        </m:r>
                        <m:r>
                          <a:rPr lang="en-US" sz="2400" b="0" i="1" smtClean="0">
                            <a:latin typeface="Cambria Math"/>
                          </a:rPr>
                          <m:t> −</m:t>
                        </m:r>
                        <m:r>
                          <a:rPr lang="en-US" sz="2400" b="0" i="1" smtClean="0">
                            <a:latin typeface="Cambria Math" charset="0"/>
                          </a:rPr>
                          <m:t>𝑋</m:t>
                        </m:r>
                        <m:r>
                          <a:rPr lang="en-US" sz="2400" b="0" i="1" baseline="-25000" smtClean="0">
                            <a:latin typeface="Cambria Math"/>
                          </a:rPr>
                          <m:t>𝑀𝑖𝑛</m:t>
                        </m:r>
                      </m:num>
                      <m:den>
                        <m:r>
                          <a:rPr lang="en-US" sz="2400" b="0" i="1" smtClean="0">
                            <a:latin typeface="Cambria Math"/>
                          </a:rPr>
                          <m:t>𝑐𝑒𝑙𝑙𝑆𝑖𝑧𝑒</m:t>
                        </m:r>
                      </m:den>
                    </m:f>
                  </m:oMath>
                </a14:m>
                <a:r>
                  <a:rPr lang="en-US" sz="2400" dirty="0" smtClean="0"/>
                  <a:t>)</a:t>
                </a:r>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81000" y="2929699"/>
                <a:ext cx="3733800" cy="617220"/>
              </a:xfrm>
              <a:prstGeom prst="rect">
                <a:avLst/>
              </a:prstGeom>
              <a:blipFill rotWithShape="0">
                <a:blip r:embed="rId3"/>
                <a:stretch>
                  <a:fillRect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5946" y="3941956"/>
                <a:ext cx="3466454" cy="630044"/>
              </a:xfrm>
              <a:prstGeom prst="rect">
                <a:avLst/>
              </a:prstGeom>
              <a:noFill/>
            </p:spPr>
            <p:txBody>
              <a:bodyPr wrap="square" rtlCol="0">
                <a:spAutoFit/>
              </a:bodyPr>
              <a:lstStyle/>
              <a:p>
                <a14:m>
                  <m:oMath xmlns:m="http://schemas.openxmlformats.org/officeDocument/2006/math">
                    <m:r>
                      <m:rPr>
                        <m:sty m:val="p"/>
                      </m:rPr>
                      <a:rPr lang="en-US" sz="2400" smtClean="0">
                        <a:latin typeface="Cambria Math" charset="0"/>
                      </a:rPr>
                      <m:t>r</m:t>
                    </m:r>
                    <m:r>
                      <m:rPr>
                        <m:sty m:val="p"/>
                      </m:rPr>
                      <a:rPr lang="en-US" sz="2400" b="0" i="0" smtClean="0">
                        <a:latin typeface="Cambria Math" charset="0"/>
                      </a:rPr>
                      <m:t>ow</m:t>
                    </m:r>
                    <m:r>
                      <a:rPr lang="en-US" sz="2400" b="0" i="1" smtClean="0">
                        <a:latin typeface="Cambria Math"/>
                      </a:rPr>
                      <m:t>𝐼𝐷</m:t>
                    </m:r>
                    <m:r>
                      <a:rPr lang="en-US" sz="2400" b="0" i="1" smtClean="0">
                        <a:latin typeface="Cambria Math"/>
                      </a:rPr>
                      <m:t>=</m:t>
                    </m:r>
                    <m:r>
                      <m:rPr>
                        <m:nor/>
                      </m:rPr>
                      <a:rPr lang="en-US" sz="2400" b="0" i="0" smtClean="0"/>
                      <m:t>floor</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𝑌</m:t>
                        </m:r>
                        <m:r>
                          <a:rPr lang="en-US" sz="2400" b="0" i="1" smtClean="0">
                            <a:latin typeface="Cambria Math"/>
                          </a:rPr>
                          <m:t> −</m:t>
                        </m:r>
                        <m:r>
                          <a:rPr lang="en-US" sz="2400" b="0" i="1" smtClean="0">
                            <a:latin typeface="Cambria Math" charset="0"/>
                          </a:rPr>
                          <m:t>𝑌</m:t>
                        </m:r>
                        <m:r>
                          <a:rPr lang="en-US" sz="2400" b="0" i="1" baseline="-25000" smtClean="0">
                            <a:latin typeface="Cambria Math"/>
                          </a:rPr>
                          <m:t>𝑀𝑖𝑛</m:t>
                        </m:r>
                      </m:num>
                      <m:den>
                        <m:r>
                          <a:rPr lang="en-US" sz="2400" b="0" i="1" smtClean="0">
                            <a:latin typeface="Cambria Math"/>
                          </a:rPr>
                          <m:t>𝑐𝑒𝑙𝑙𝑆𝑖𝑧𝑒</m:t>
                        </m:r>
                      </m:den>
                    </m:f>
                  </m:oMath>
                </a14:m>
                <a:r>
                  <a:rPr lang="en-US" sz="2400" dirty="0" smtClean="0"/>
                  <a:t>)</a:t>
                </a:r>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95946" y="3941956"/>
                <a:ext cx="3466454" cy="630044"/>
              </a:xfrm>
              <a:prstGeom prst="rect">
                <a:avLst/>
              </a:prstGeom>
              <a:blipFill rotWithShape="0">
                <a:blip r:embed="rId4"/>
                <a:stretch>
                  <a:fillRect b="-6796"/>
                </a:stretch>
              </a:blipFill>
            </p:spPr>
            <p:txBody>
              <a:bodyPr/>
              <a:lstStyle/>
              <a:p>
                <a:r>
                  <a:rPr lang="en-US">
                    <a:noFill/>
                  </a:rPr>
                  <a:t> </a:t>
                </a:r>
              </a:p>
            </p:txBody>
          </p:sp>
        </mc:Fallback>
      </mc:AlternateContent>
    </p:spTree>
    <p:extLst>
      <p:ext uri="{BB962C8B-B14F-4D97-AF65-F5344CB8AC3E}">
        <p14:creationId xmlns:p14="http://schemas.microsoft.com/office/powerpoint/2010/main" val="3975987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Text Placeholder 2"/>
          <p:cNvSpPr>
            <a:spLocks noGrp="1"/>
          </p:cNvSpPr>
          <p:nvPr>
            <p:ph type="body" sz="quarter" idx="10"/>
          </p:nvPr>
        </p:nvSpPr>
        <p:spPr>
          <a:xfrm>
            <a:off x="381000" y="1775636"/>
            <a:ext cx="8382000" cy="5082364"/>
          </a:xfrm>
        </p:spPr>
        <p:txBody>
          <a:bodyPr>
            <a:normAutofit/>
          </a:bodyPr>
          <a:lstStyle/>
          <a:p>
            <a:r>
              <a:rPr lang="en-US" dirty="0" smtClean="0"/>
              <a:t>First, let’s be aware that we are designing a MapReduce program</a:t>
            </a:r>
            <a:endParaRPr lang="en-US" dirty="0"/>
          </a:p>
          <a:p>
            <a:r>
              <a:rPr lang="en-US" dirty="0" smtClean="0"/>
              <a:t>What should the Mapper do?</a:t>
            </a:r>
          </a:p>
          <a:p>
            <a:pPr lvl="1"/>
            <a:r>
              <a:rPr lang="en-US" sz="2000" dirty="0" smtClean="0"/>
              <a:t>What is the key now?</a:t>
            </a:r>
          </a:p>
          <a:p>
            <a:pPr lvl="1"/>
            <a:r>
              <a:rPr lang="en-US" sz="2000" dirty="0" smtClean="0"/>
              <a:t>And what is the value to the key?</a:t>
            </a:r>
          </a:p>
          <a:p>
            <a:r>
              <a:rPr lang="en-US" dirty="0" smtClean="0"/>
              <a:t>What should the Reducer do?</a:t>
            </a:r>
          </a:p>
          <a:p>
            <a:pPr lvl="1"/>
            <a:r>
              <a:rPr lang="en-US" sz="2000" dirty="0" smtClean="0"/>
              <a:t>If they belong to the same key, what would you do</a:t>
            </a:r>
          </a:p>
        </p:txBody>
      </p:sp>
    </p:spTree>
    <p:extLst>
      <p:ext uri="{BB962C8B-B14F-4D97-AF65-F5344CB8AC3E}">
        <p14:creationId xmlns:p14="http://schemas.microsoft.com/office/powerpoint/2010/main" val="3653211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wrap="square" numCol="1" anchorCtr="0" compatLnSpc="1">
            <a:prstTxWarp prst="textNoShape">
              <a:avLst/>
            </a:prstTxWarp>
          </a:bodyPr>
          <a:lstStyle/>
          <a:p>
            <a:r>
              <a:rPr lang="en-US" dirty="0" smtClean="0">
                <a:effectLst>
                  <a:outerShdw blurRad="38100" dist="38100" dir="2700000" algn="tl">
                    <a:srgbClr val="DDDDDD"/>
                  </a:outerShdw>
                </a:effectLst>
                <a:latin typeface="Arial" charset="0"/>
                <a:ea typeface="ＭＳ Ｐゴシック" charset="0"/>
              </a:rPr>
              <a:t>Basic Hadoop Commands</a:t>
            </a:r>
            <a:endParaRPr lang="en-US" dirty="0">
              <a:effectLst>
                <a:outerShdw blurRad="38100" dist="38100" dir="2700000" algn="tl">
                  <a:srgbClr val="DDDDDD"/>
                </a:outerShdw>
              </a:effectLst>
              <a:latin typeface="Arial" charset="0"/>
              <a:ea typeface="ＭＳ Ｐゴシック" charset="0"/>
            </a:endParaRPr>
          </a:p>
        </p:txBody>
      </p:sp>
      <p:sp>
        <p:nvSpPr>
          <p:cNvPr id="3" name="Text Placeholder 2"/>
          <p:cNvSpPr>
            <a:spLocks noGrp="1"/>
          </p:cNvSpPr>
          <p:nvPr>
            <p:ph type="body" sz="quarter" idx="10"/>
          </p:nvPr>
        </p:nvSpPr>
        <p:spPr>
          <a:xfrm>
            <a:off x="481012" y="1527243"/>
            <a:ext cx="8382000" cy="5068109"/>
          </a:xfrm>
        </p:spPr>
        <p:txBody>
          <a:bodyPr>
            <a:normAutofit/>
          </a:bodyPr>
          <a:lstStyle/>
          <a:p>
            <a:r>
              <a:rPr lang="en-US" dirty="0" smtClean="0"/>
              <a:t>Check Hadoop directory</a:t>
            </a:r>
          </a:p>
          <a:p>
            <a:pPr lvl="1"/>
            <a:r>
              <a:rPr lang="en-US" dirty="0" err="1" smtClean="0"/>
              <a:t>hdfs</a:t>
            </a:r>
            <a:r>
              <a:rPr lang="en-US" dirty="0" smtClean="0"/>
              <a:t> </a:t>
            </a:r>
            <a:r>
              <a:rPr lang="en-US" dirty="0" err="1" smtClean="0"/>
              <a:t>dfs</a:t>
            </a:r>
            <a:r>
              <a:rPr lang="en-US" dirty="0" smtClean="0"/>
              <a:t> </a:t>
            </a:r>
            <a:r>
              <a:rPr lang="en-US" dirty="0" smtClean="0"/>
              <a:t>-ls </a:t>
            </a:r>
            <a:r>
              <a:rPr lang="en-US" dirty="0" smtClean="0"/>
              <a:t>[/user/</a:t>
            </a:r>
            <a:r>
              <a:rPr lang="en-US" dirty="0" err="1" smtClean="0"/>
              <a:t>netID</a:t>
            </a:r>
            <a:r>
              <a:rPr lang="en-US" dirty="0" smtClean="0"/>
              <a:t>/folder]</a:t>
            </a:r>
          </a:p>
          <a:p>
            <a:pPr lvl="1"/>
            <a:r>
              <a:rPr lang="en-US" dirty="0" err="1" smtClean="0"/>
              <a:t>hdfs</a:t>
            </a:r>
            <a:r>
              <a:rPr lang="en-US" dirty="0" smtClean="0"/>
              <a:t> </a:t>
            </a:r>
            <a:r>
              <a:rPr lang="en-US" dirty="0" err="1" smtClean="0"/>
              <a:t>dfs</a:t>
            </a:r>
            <a:r>
              <a:rPr lang="en-US" dirty="0" smtClean="0"/>
              <a:t> </a:t>
            </a:r>
            <a:r>
              <a:rPr lang="en-US" dirty="0" smtClean="0"/>
              <a:t>-ls </a:t>
            </a:r>
            <a:r>
              <a:rPr lang="en-US" dirty="0" smtClean="0"/>
              <a:t>folder</a:t>
            </a:r>
            <a:endParaRPr lang="en-US" sz="2400" dirty="0" smtClean="0">
              <a:solidFill>
                <a:schemeClr val="tx2">
                  <a:lumMod val="75000"/>
                </a:schemeClr>
              </a:solidFill>
            </a:endParaRPr>
          </a:p>
          <a:p>
            <a:pPr marL="342900" lvl="1" indent="-342900">
              <a:buFont typeface="Arial" pitchFamily="34" charset="0"/>
              <a:buChar char="•"/>
            </a:pPr>
            <a:r>
              <a:rPr lang="en-US" sz="2400" dirty="0" smtClean="0">
                <a:solidFill>
                  <a:schemeClr val="tx2">
                    <a:lumMod val="75000"/>
                  </a:schemeClr>
                </a:solidFill>
              </a:rPr>
              <a:t>Make </a:t>
            </a:r>
            <a:r>
              <a:rPr lang="en-US" sz="2400" dirty="0">
                <a:solidFill>
                  <a:schemeClr val="tx2">
                    <a:lumMod val="75000"/>
                  </a:schemeClr>
                </a:solidFill>
              </a:rPr>
              <a:t>a Hadoop </a:t>
            </a:r>
            <a:r>
              <a:rPr lang="en-US" sz="2400" dirty="0" smtClean="0">
                <a:solidFill>
                  <a:schemeClr val="tx2">
                    <a:lumMod val="75000"/>
                  </a:schemeClr>
                </a:solidFill>
              </a:rPr>
              <a:t>directory</a:t>
            </a:r>
          </a:p>
          <a:p>
            <a:pPr marL="742950" lvl="2" indent="-342900"/>
            <a:r>
              <a:rPr lang="en-US" sz="2400" dirty="0" err="1" smtClean="0">
                <a:solidFill>
                  <a:schemeClr val="tx2">
                    <a:lumMod val="75000"/>
                  </a:schemeClr>
                </a:solidFill>
              </a:rPr>
              <a:t>hdfs</a:t>
            </a:r>
            <a:r>
              <a:rPr lang="en-US" sz="2400" dirty="0" smtClean="0">
                <a:solidFill>
                  <a:schemeClr val="tx2">
                    <a:lumMod val="75000"/>
                  </a:schemeClr>
                </a:solidFill>
              </a:rPr>
              <a:t> </a:t>
            </a:r>
            <a:r>
              <a:rPr lang="en-US" sz="2400" dirty="0" err="1" smtClean="0">
                <a:solidFill>
                  <a:schemeClr val="tx2">
                    <a:lumMod val="75000"/>
                  </a:schemeClr>
                </a:solidFill>
              </a:rPr>
              <a:t>dfs</a:t>
            </a:r>
            <a:r>
              <a:rPr lang="en-US" sz="2400" dirty="0" smtClean="0">
                <a:solidFill>
                  <a:schemeClr val="tx2">
                    <a:lumMod val="75000"/>
                  </a:schemeClr>
                </a:solidFill>
              </a:rPr>
              <a:t> </a:t>
            </a:r>
            <a:r>
              <a:rPr lang="en-US" sz="2400" dirty="0" smtClean="0">
                <a:solidFill>
                  <a:schemeClr val="tx2">
                    <a:lumMod val="75000"/>
                  </a:schemeClr>
                </a:solidFill>
              </a:rPr>
              <a:t>-</a:t>
            </a:r>
            <a:r>
              <a:rPr lang="en-US" sz="2400" dirty="0" err="1" smtClean="0">
                <a:solidFill>
                  <a:schemeClr val="tx2">
                    <a:lumMod val="75000"/>
                  </a:schemeClr>
                </a:solidFill>
              </a:rPr>
              <a:t>mkdir</a:t>
            </a:r>
            <a:r>
              <a:rPr lang="en-US" sz="2400" dirty="0" smtClean="0">
                <a:solidFill>
                  <a:schemeClr val="tx2">
                    <a:lumMod val="75000"/>
                  </a:schemeClr>
                </a:solidFill>
              </a:rPr>
              <a:t> </a:t>
            </a:r>
            <a:r>
              <a:rPr lang="en-US" sz="2400" dirty="0" smtClean="0">
                <a:solidFill>
                  <a:schemeClr val="tx2">
                    <a:lumMod val="75000"/>
                  </a:schemeClr>
                </a:solidFill>
              </a:rPr>
              <a:t>folder</a:t>
            </a:r>
          </a:p>
          <a:p>
            <a:pPr marL="342900" lvl="1" indent="-342900">
              <a:buFont typeface="Arial" pitchFamily="34" charset="0"/>
              <a:buChar char="•"/>
            </a:pPr>
            <a:r>
              <a:rPr lang="en-US" sz="2400" dirty="0" smtClean="0">
                <a:solidFill>
                  <a:schemeClr val="tx2">
                    <a:lumMod val="75000"/>
                  </a:schemeClr>
                </a:solidFill>
              </a:rPr>
              <a:t>Copy data into HDFS</a:t>
            </a:r>
          </a:p>
          <a:p>
            <a:pPr marL="742950" lvl="2" indent="-342900"/>
            <a:r>
              <a:rPr lang="en-US" sz="2400" dirty="0" err="1" smtClean="0">
                <a:solidFill>
                  <a:schemeClr val="tx2">
                    <a:lumMod val="75000"/>
                  </a:schemeClr>
                </a:solidFill>
              </a:rPr>
              <a:t>hdfs</a:t>
            </a:r>
            <a:r>
              <a:rPr lang="en-US" sz="2400" dirty="0" smtClean="0">
                <a:solidFill>
                  <a:schemeClr val="tx2">
                    <a:lumMod val="75000"/>
                  </a:schemeClr>
                </a:solidFill>
              </a:rPr>
              <a:t> </a:t>
            </a:r>
            <a:r>
              <a:rPr lang="en-US" sz="2400" dirty="0" err="1" smtClean="0">
                <a:solidFill>
                  <a:schemeClr val="tx2">
                    <a:lumMod val="75000"/>
                  </a:schemeClr>
                </a:solidFill>
              </a:rPr>
              <a:t>dfs</a:t>
            </a:r>
            <a:r>
              <a:rPr lang="en-US" sz="2400" dirty="0" smtClean="0">
                <a:solidFill>
                  <a:schemeClr val="tx2">
                    <a:lumMod val="75000"/>
                  </a:schemeClr>
                </a:solidFill>
              </a:rPr>
              <a:t> </a:t>
            </a:r>
            <a:r>
              <a:rPr lang="en-US" sz="2400" dirty="0" smtClean="0">
                <a:solidFill>
                  <a:schemeClr val="tx2">
                    <a:lumMod val="75000"/>
                  </a:schemeClr>
                </a:solidFill>
              </a:rPr>
              <a:t>-</a:t>
            </a:r>
            <a:r>
              <a:rPr lang="en-US" sz="2400" dirty="0" err="1" smtClean="0">
                <a:solidFill>
                  <a:schemeClr val="tx2">
                    <a:lumMod val="75000"/>
                  </a:schemeClr>
                </a:solidFill>
              </a:rPr>
              <a:t>copyFromLocal</a:t>
            </a:r>
            <a:r>
              <a:rPr lang="en-US" sz="2400" dirty="0" smtClean="0">
                <a:solidFill>
                  <a:schemeClr val="tx2">
                    <a:lumMod val="75000"/>
                  </a:schemeClr>
                </a:solidFill>
              </a:rPr>
              <a:t> </a:t>
            </a:r>
            <a:r>
              <a:rPr lang="en-US" sz="2400" dirty="0" err="1" smtClean="0">
                <a:solidFill>
                  <a:schemeClr val="tx2">
                    <a:lumMod val="75000"/>
                  </a:schemeClr>
                </a:solidFill>
              </a:rPr>
              <a:t>local_file</a:t>
            </a:r>
            <a:r>
              <a:rPr lang="en-US" sz="2400" dirty="0" smtClean="0">
                <a:solidFill>
                  <a:schemeClr val="tx2">
                    <a:lumMod val="75000"/>
                  </a:schemeClr>
                </a:solidFill>
              </a:rPr>
              <a:t> [</a:t>
            </a:r>
            <a:r>
              <a:rPr lang="en-US" sz="2400" dirty="0" err="1" smtClean="0">
                <a:solidFill>
                  <a:schemeClr val="tx2">
                    <a:lumMod val="75000"/>
                  </a:schemeClr>
                </a:solidFill>
              </a:rPr>
              <a:t>path_in_HDFS</a:t>
            </a:r>
            <a:r>
              <a:rPr lang="en-US" sz="2400" dirty="0" smtClean="0">
                <a:solidFill>
                  <a:schemeClr val="tx2">
                    <a:lumMod val="75000"/>
                  </a:schemeClr>
                </a:solidFill>
              </a:rPr>
              <a:t>]</a:t>
            </a:r>
          </a:p>
          <a:p>
            <a:pPr marL="342900" lvl="1" indent="-342900">
              <a:buFont typeface="Arial" pitchFamily="34" charset="0"/>
              <a:buChar char="•"/>
            </a:pPr>
            <a:r>
              <a:rPr lang="en-US" sz="2400" dirty="0" smtClean="0">
                <a:solidFill>
                  <a:schemeClr val="tx2">
                    <a:lumMod val="75000"/>
                  </a:schemeClr>
                </a:solidFill>
              </a:rPr>
              <a:t>Copy data from HDFS to local directory</a:t>
            </a:r>
          </a:p>
          <a:p>
            <a:pPr marL="742950" lvl="2" indent="-342900"/>
            <a:r>
              <a:rPr lang="en-US" sz="2400" dirty="0" err="1" smtClean="0">
                <a:solidFill>
                  <a:schemeClr val="tx2">
                    <a:lumMod val="75000"/>
                  </a:schemeClr>
                </a:solidFill>
              </a:rPr>
              <a:t>hdfs</a:t>
            </a:r>
            <a:r>
              <a:rPr lang="en-US" sz="2400" dirty="0" smtClean="0">
                <a:solidFill>
                  <a:schemeClr val="tx2">
                    <a:lumMod val="75000"/>
                  </a:schemeClr>
                </a:solidFill>
              </a:rPr>
              <a:t> </a:t>
            </a:r>
            <a:r>
              <a:rPr lang="en-US" sz="2400" dirty="0" err="1" smtClean="0">
                <a:solidFill>
                  <a:schemeClr val="tx2">
                    <a:lumMod val="75000"/>
                  </a:schemeClr>
                </a:solidFill>
              </a:rPr>
              <a:t>dfs</a:t>
            </a:r>
            <a:r>
              <a:rPr lang="en-US" sz="2400" dirty="0" smtClean="0">
                <a:solidFill>
                  <a:schemeClr val="tx2">
                    <a:lumMod val="75000"/>
                  </a:schemeClr>
                </a:solidFill>
              </a:rPr>
              <a:t> </a:t>
            </a:r>
            <a:r>
              <a:rPr lang="en-US" sz="2400" dirty="0" smtClean="0">
                <a:solidFill>
                  <a:schemeClr val="tx2">
                    <a:lumMod val="75000"/>
                  </a:schemeClr>
                </a:solidFill>
              </a:rPr>
              <a:t>-</a:t>
            </a:r>
            <a:r>
              <a:rPr lang="en-US" sz="2400" dirty="0" err="1" smtClean="0">
                <a:solidFill>
                  <a:schemeClr val="tx2">
                    <a:lumMod val="75000"/>
                  </a:schemeClr>
                </a:solidFill>
              </a:rPr>
              <a:t>getmerge</a:t>
            </a:r>
            <a:r>
              <a:rPr lang="en-US" sz="2400" dirty="0" smtClean="0">
                <a:solidFill>
                  <a:schemeClr val="tx2">
                    <a:lumMod val="75000"/>
                  </a:schemeClr>
                </a:solidFill>
              </a:rPr>
              <a:t> </a:t>
            </a:r>
            <a:r>
              <a:rPr lang="en-US" sz="2400" dirty="0" err="1" smtClean="0">
                <a:solidFill>
                  <a:schemeClr val="tx2">
                    <a:lumMod val="75000"/>
                  </a:schemeClr>
                </a:solidFill>
              </a:rPr>
              <a:t>file_in_HDFS</a:t>
            </a:r>
            <a:r>
              <a:rPr lang="en-US" sz="2400" dirty="0" smtClean="0">
                <a:solidFill>
                  <a:schemeClr val="tx2">
                    <a:lumMod val="75000"/>
                  </a:schemeClr>
                </a:solidFill>
              </a:rPr>
              <a:t> </a:t>
            </a:r>
            <a:r>
              <a:rPr lang="en-US" sz="2400" dirty="0" err="1" smtClean="0">
                <a:solidFill>
                  <a:schemeClr val="tx2">
                    <a:lumMod val="75000"/>
                  </a:schemeClr>
                </a:solidFill>
              </a:rPr>
              <a:t>path_in_local_directory</a:t>
            </a:r>
            <a:endParaRPr lang="en-US" sz="2400" dirty="0" smtClean="0">
              <a:solidFill>
                <a:schemeClr val="tx2">
                  <a:lumMod val="75000"/>
                </a:schemeClr>
              </a:solidFill>
            </a:endParaRPr>
          </a:p>
          <a:p>
            <a:pPr marL="342900" lvl="1" indent="-342900">
              <a:buFont typeface="Arial" pitchFamily="34" charset="0"/>
              <a:buChar char="•"/>
            </a:pPr>
            <a:r>
              <a:rPr lang="en-US" sz="2400" dirty="0" smtClean="0">
                <a:solidFill>
                  <a:schemeClr val="tx2">
                    <a:lumMod val="75000"/>
                  </a:schemeClr>
                </a:solidFill>
              </a:rPr>
              <a:t>Delete files from HDFS</a:t>
            </a:r>
            <a:endParaRPr lang="en-US" dirty="0"/>
          </a:p>
          <a:p>
            <a:pPr marL="742950" lvl="2" indent="-342900"/>
            <a:r>
              <a:rPr lang="en-US" sz="2400" dirty="0" err="1" smtClean="0">
                <a:solidFill>
                  <a:schemeClr val="tx2">
                    <a:lumMod val="75000"/>
                  </a:schemeClr>
                </a:solidFill>
              </a:rPr>
              <a:t>hdfs</a:t>
            </a:r>
            <a:r>
              <a:rPr lang="en-US" sz="2400" dirty="0" smtClean="0">
                <a:solidFill>
                  <a:schemeClr val="tx2">
                    <a:lumMod val="75000"/>
                  </a:schemeClr>
                </a:solidFill>
              </a:rPr>
              <a:t> </a:t>
            </a:r>
            <a:r>
              <a:rPr lang="en-US" sz="2400" dirty="0" err="1" smtClean="0">
                <a:solidFill>
                  <a:schemeClr val="tx2">
                    <a:lumMod val="75000"/>
                  </a:schemeClr>
                </a:solidFill>
              </a:rPr>
              <a:t>dfs</a:t>
            </a:r>
            <a:r>
              <a:rPr lang="en-US" sz="2400" dirty="0" smtClean="0">
                <a:solidFill>
                  <a:schemeClr val="tx2">
                    <a:lumMod val="75000"/>
                  </a:schemeClr>
                </a:solidFill>
              </a:rPr>
              <a:t> </a:t>
            </a:r>
            <a:r>
              <a:rPr lang="en-US" sz="2400" dirty="0" smtClean="0">
                <a:solidFill>
                  <a:schemeClr val="tx2">
                    <a:lumMod val="75000"/>
                  </a:schemeClr>
                </a:solidFill>
              </a:rPr>
              <a:t>-</a:t>
            </a:r>
            <a:r>
              <a:rPr lang="en-US" sz="2400" dirty="0" err="1" smtClean="0">
                <a:solidFill>
                  <a:schemeClr val="tx2">
                    <a:lumMod val="75000"/>
                  </a:schemeClr>
                </a:solidFill>
              </a:rPr>
              <a:t>rm</a:t>
            </a:r>
            <a:r>
              <a:rPr lang="en-US" sz="2400" dirty="0" smtClean="0">
                <a:solidFill>
                  <a:schemeClr val="tx2">
                    <a:lumMod val="75000"/>
                  </a:schemeClr>
                </a:solidFill>
              </a:rPr>
              <a:t> </a:t>
            </a:r>
            <a:r>
              <a:rPr lang="en-US" sz="2400" dirty="0">
                <a:solidFill>
                  <a:schemeClr val="tx2">
                    <a:lumMod val="75000"/>
                  </a:schemeClr>
                </a:solidFill>
              </a:rPr>
              <a:t>-</a:t>
            </a:r>
            <a:r>
              <a:rPr lang="en-US" sz="2400" dirty="0" smtClean="0">
                <a:solidFill>
                  <a:schemeClr val="tx2">
                    <a:lumMod val="75000"/>
                  </a:schemeClr>
                </a:solidFill>
              </a:rPr>
              <a:t>r  </a:t>
            </a:r>
            <a:r>
              <a:rPr lang="en-US" sz="2400" dirty="0" err="1" smtClean="0">
                <a:solidFill>
                  <a:schemeClr val="tx2">
                    <a:lumMod val="75000"/>
                  </a:schemeClr>
                </a:solidFill>
              </a:rPr>
              <a:t>file_in_HDFS</a:t>
            </a:r>
            <a:endParaRPr lang="en-US" sz="2400" dirty="0" smtClean="0">
              <a:solidFill>
                <a:schemeClr val="tx2">
                  <a:lumMod val="75000"/>
                </a:schemeClr>
              </a:solidFill>
            </a:endParaRPr>
          </a:p>
        </p:txBody>
      </p:sp>
      <p:sp>
        <p:nvSpPr>
          <p:cNvPr id="14339" name="Slide Number Placeholder 3"/>
          <p:cNvSpPr>
            <a:spLocks noGrp="1"/>
          </p:cNvSpPr>
          <p:nvPr>
            <p:ph type="sldNum" sz="quarter" idx="4294967295"/>
          </p:nvPr>
        </p:nvSpPr>
        <p:spPr bwMode="auto">
          <a:xfrm>
            <a:off x="8582025" y="6356350"/>
            <a:ext cx="561975"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fld id="{2F81D0A5-5636-074A-AE58-C1FD9013E26E}" type="slidenum">
              <a:rPr lang="en-US">
                <a:latin typeface="Century Gothic" charset="0"/>
              </a:rPr>
              <a:pPr/>
              <a:t>3</a:t>
            </a:fld>
            <a:endParaRPr lang="en-US" dirty="0">
              <a:latin typeface="Century Gothic" charset="0"/>
            </a:endParaRPr>
          </a:p>
        </p:txBody>
      </p:sp>
    </p:spTree>
    <p:extLst>
      <p:ext uri="{BB962C8B-B14F-4D97-AF65-F5344CB8AC3E}">
        <p14:creationId xmlns:p14="http://schemas.microsoft.com/office/powerpoint/2010/main" val="2964309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What is Pig?</a:t>
            </a:r>
            <a:endParaRPr lang="en-US" b="1" dirty="0"/>
          </a:p>
        </p:txBody>
      </p:sp>
      <p:sp>
        <p:nvSpPr>
          <p:cNvPr id="3" name="Content Placeholder 2"/>
          <p:cNvSpPr>
            <a:spLocks noGrp="1"/>
          </p:cNvSpPr>
          <p:nvPr>
            <p:ph idx="1"/>
          </p:nvPr>
        </p:nvSpPr>
        <p:spPr>
          <a:xfrm>
            <a:off x="292100" y="1777999"/>
            <a:ext cx="8686800" cy="4804833"/>
          </a:xfrm>
        </p:spPr>
        <p:txBody>
          <a:bodyPr>
            <a:normAutofit/>
          </a:bodyPr>
          <a:lstStyle/>
          <a:p>
            <a:r>
              <a:rPr lang="en-US" dirty="0"/>
              <a:t>Pig provides an engine for executing data flows in parallel on </a:t>
            </a:r>
            <a:r>
              <a:rPr lang="en-US" dirty="0" smtClean="0"/>
              <a:t>Hadoop</a:t>
            </a:r>
            <a:r>
              <a:rPr lang="en-US" baseline="30000" dirty="0" smtClean="0"/>
              <a:t>1</a:t>
            </a:r>
            <a:r>
              <a:rPr lang="en-US" dirty="0" smtClean="0"/>
              <a:t>. </a:t>
            </a:r>
          </a:p>
          <a:p>
            <a:r>
              <a:rPr lang="en-US" dirty="0" smtClean="0"/>
              <a:t>A scripting platform for processing and analyzing large data sets</a:t>
            </a:r>
          </a:p>
          <a:p>
            <a:pPr lvl="1"/>
            <a:r>
              <a:rPr lang="en-US" dirty="0"/>
              <a:t>Apache Pig allows Apache </a:t>
            </a:r>
            <a:r>
              <a:rPr lang="en-US" dirty="0" err="1"/>
              <a:t>Hadoop</a:t>
            </a:r>
            <a:r>
              <a:rPr lang="en-US" dirty="0"/>
              <a:t> users to write complex </a:t>
            </a:r>
            <a:r>
              <a:rPr lang="en-US" dirty="0" err="1"/>
              <a:t>MapReduce</a:t>
            </a:r>
            <a:r>
              <a:rPr lang="en-US" dirty="0"/>
              <a:t> transformations using a simple scripting language called Pig Latin. </a:t>
            </a:r>
            <a:endParaRPr lang="en-US" dirty="0" smtClean="0"/>
          </a:p>
          <a:p>
            <a:pPr lvl="1"/>
            <a:r>
              <a:rPr lang="en-US" dirty="0" smtClean="0"/>
              <a:t>Pig </a:t>
            </a:r>
            <a:r>
              <a:rPr lang="en-US" dirty="0"/>
              <a:t>Latin includes operators for many of the traditional data operations (join, sort, filter, etc.), as well as the ability for users to develop their own functions for reading, processing, and writing data.</a:t>
            </a:r>
            <a:endParaRPr lang="en-US" dirty="0" smtClean="0"/>
          </a:p>
          <a:p>
            <a:r>
              <a:rPr lang="en-US" dirty="0" smtClean="0"/>
              <a:t>How Pig differs from </a:t>
            </a:r>
            <a:r>
              <a:rPr lang="en-US" dirty="0" err="1" smtClean="0"/>
              <a:t>MapReduce</a:t>
            </a:r>
            <a:r>
              <a:rPr lang="en-US" dirty="0" smtClean="0"/>
              <a:t>?</a:t>
            </a:r>
          </a:p>
          <a:p>
            <a:pPr lvl="1"/>
            <a:r>
              <a:rPr lang="en-US" dirty="0" smtClean="0"/>
              <a:t>It </a:t>
            </a:r>
            <a:r>
              <a:rPr lang="en-US" dirty="0"/>
              <a:t>can do early error checking (did the user try to add a string field to an integer field?) and optimizations (can these two grouping operations be combined?)</a:t>
            </a:r>
            <a:r>
              <a:rPr lang="en-US" dirty="0" smtClean="0"/>
              <a:t>.</a:t>
            </a:r>
          </a:p>
          <a:p>
            <a:pPr lvl="1"/>
            <a:r>
              <a:rPr lang="en-US" dirty="0"/>
              <a:t>Pig Latin </a:t>
            </a:r>
            <a:r>
              <a:rPr lang="en-US" dirty="0" smtClean="0"/>
              <a:t>cost less </a:t>
            </a:r>
            <a:r>
              <a:rPr lang="en-US" dirty="0"/>
              <a:t>to write and maintain than Java code for </a:t>
            </a:r>
            <a:r>
              <a:rPr lang="en-US" dirty="0" err="1"/>
              <a:t>MapReduce</a:t>
            </a:r>
            <a:r>
              <a:rPr lang="en-US" dirty="0" smtClean="0"/>
              <a:t>.</a:t>
            </a:r>
          </a:p>
          <a:p>
            <a:pPr lvl="1"/>
            <a:r>
              <a:rPr lang="en-US" dirty="0" smtClean="0"/>
              <a:t>Multiple operators are provided.</a:t>
            </a:r>
            <a:endParaRPr lang="en-US" dirty="0"/>
          </a:p>
          <a:p>
            <a:pPr lvl="1"/>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4</a:t>
            </a:fld>
            <a:endParaRPr lang="en-US" sz="1000" b="0" dirty="0" smtClean="0">
              <a:latin typeface="Tahoma" charset="0"/>
            </a:endParaRPr>
          </a:p>
        </p:txBody>
      </p:sp>
      <p:sp>
        <p:nvSpPr>
          <p:cNvPr id="5" name="TextBox 4"/>
          <p:cNvSpPr txBox="1"/>
          <p:nvPr/>
        </p:nvSpPr>
        <p:spPr>
          <a:xfrm>
            <a:off x="257629" y="6544914"/>
            <a:ext cx="8686800" cy="276999"/>
          </a:xfrm>
          <a:prstGeom prst="rect">
            <a:avLst/>
          </a:prstGeom>
          <a:noFill/>
        </p:spPr>
        <p:txBody>
          <a:bodyPr wrap="square" rtlCol="0">
            <a:spAutoFit/>
          </a:bodyPr>
          <a:lstStyle/>
          <a:p>
            <a:r>
              <a:rPr lang="en-US" sz="1200" dirty="0" smtClean="0">
                <a:latin typeface="+mj-lt"/>
              </a:rPr>
              <a:t>1. Gates</a:t>
            </a:r>
            <a:r>
              <a:rPr lang="en-US" sz="1200" dirty="0">
                <a:latin typeface="+mj-lt"/>
              </a:rPr>
              <a:t>, A. (2011). </a:t>
            </a:r>
            <a:r>
              <a:rPr lang="en-US" sz="1200" i="1" dirty="0">
                <a:latin typeface="+mj-lt"/>
              </a:rPr>
              <a:t>Programming Pig</a:t>
            </a:r>
            <a:r>
              <a:rPr lang="en-US" sz="1200" dirty="0">
                <a:latin typeface="+mj-lt"/>
              </a:rPr>
              <a:t>. " O'Reilly Media, Inc</a:t>
            </a:r>
            <a:r>
              <a:rPr lang="en-US" sz="1200" dirty="0" smtClean="0">
                <a:latin typeface="+mj-lt"/>
              </a:rPr>
              <a:t>.".</a:t>
            </a:r>
            <a:endParaRPr lang="en-US" sz="1200" dirty="0">
              <a:solidFill>
                <a:srgbClr val="000000"/>
              </a:solidFill>
              <a:latin typeface="+mj-lt"/>
            </a:endParaRPr>
          </a:p>
        </p:txBody>
      </p:sp>
    </p:spTree>
    <p:extLst>
      <p:ext uri="{BB962C8B-B14F-4D97-AF65-F5344CB8AC3E}">
        <p14:creationId xmlns:p14="http://schemas.microsoft.com/office/powerpoint/2010/main" val="7722088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Apache Pig Philosophy</a:t>
            </a:r>
            <a:endParaRPr lang="en-US" b="1" dirty="0"/>
          </a:p>
        </p:txBody>
      </p:sp>
      <p:sp>
        <p:nvSpPr>
          <p:cNvPr id="3" name="Content Placeholder 2"/>
          <p:cNvSpPr>
            <a:spLocks noGrp="1"/>
          </p:cNvSpPr>
          <p:nvPr>
            <p:ph idx="1"/>
          </p:nvPr>
        </p:nvSpPr>
        <p:spPr>
          <a:xfrm>
            <a:off x="292100" y="1777999"/>
            <a:ext cx="8686800" cy="4804833"/>
          </a:xfrm>
        </p:spPr>
        <p:txBody>
          <a:bodyPr>
            <a:normAutofit/>
          </a:bodyPr>
          <a:lstStyle/>
          <a:p>
            <a:r>
              <a:rPr lang="en-US" dirty="0" smtClean="0"/>
              <a:t>The Apache Pig Project published founding philosophy for pig developers</a:t>
            </a:r>
            <a:r>
              <a:rPr lang="en-US" baseline="30000" dirty="0" smtClean="0"/>
              <a:t>1</a:t>
            </a:r>
            <a:r>
              <a:rPr lang="en-US" dirty="0" smtClean="0"/>
              <a:t>. </a:t>
            </a:r>
          </a:p>
          <a:p>
            <a:r>
              <a:rPr lang="en-US" dirty="0"/>
              <a:t>Pigs Eat </a:t>
            </a:r>
            <a:r>
              <a:rPr lang="en-US" dirty="0" smtClean="0"/>
              <a:t>Anything</a:t>
            </a:r>
          </a:p>
          <a:p>
            <a:pPr lvl="1"/>
            <a:r>
              <a:rPr lang="en-US" dirty="0" smtClean="0"/>
              <a:t>Pig can process any data, structured or unstructured.</a:t>
            </a:r>
          </a:p>
          <a:p>
            <a:r>
              <a:rPr lang="en-US" dirty="0"/>
              <a:t>Pigs Live </a:t>
            </a:r>
            <a:r>
              <a:rPr lang="en-US" dirty="0" smtClean="0"/>
              <a:t>Anywhere</a:t>
            </a:r>
          </a:p>
          <a:p>
            <a:pPr lvl="1"/>
            <a:r>
              <a:rPr lang="en-US" dirty="0" smtClean="0"/>
              <a:t>Pig is not just for </a:t>
            </a:r>
            <a:r>
              <a:rPr lang="en-US" dirty="0" err="1" smtClean="0"/>
              <a:t>Hadoop</a:t>
            </a:r>
            <a:r>
              <a:rPr lang="en-US" dirty="0" smtClean="0"/>
              <a:t>. Pig can run on any parallel data processing framework. </a:t>
            </a:r>
          </a:p>
          <a:p>
            <a:r>
              <a:rPr lang="en-US" dirty="0"/>
              <a:t>Pigs Are Domestic </a:t>
            </a:r>
            <a:r>
              <a:rPr lang="en-US" dirty="0" smtClean="0"/>
              <a:t>Animals</a:t>
            </a:r>
          </a:p>
          <a:p>
            <a:pPr lvl="1"/>
            <a:r>
              <a:rPr lang="en-US" dirty="0"/>
              <a:t>Pig is designed to be easily controlled and modified by its users.</a:t>
            </a:r>
            <a:endParaRPr lang="en-US" dirty="0" smtClean="0"/>
          </a:p>
          <a:p>
            <a:r>
              <a:rPr lang="en-US" dirty="0"/>
              <a:t>Pigs Fly</a:t>
            </a:r>
            <a:endParaRPr lang="en-US" dirty="0" smtClean="0"/>
          </a:p>
          <a:p>
            <a:pPr lvl="1"/>
            <a:r>
              <a:rPr lang="en-US" dirty="0"/>
              <a:t>Pig processes data quickly.</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5</a:t>
            </a:fld>
            <a:endParaRPr lang="en-US" sz="1000" b="0" dirty="0" smtClean="0">
              <a:latin typeface="Tahoma" charset="0"/>
            </a:endParaRPr>
          </a:p>
        </p:txBody>
      </p:sp>
      <p:sp>
        <p:nvSpPr>
          <p:cNvPr id="5" name="TextBox 4"/>
          <p:cNvSpPr txBox="1"/>
          <p:nvPr/>
        </p:nvSpPr>
        <p:spPr>
          <a:xfrm>
            <a:off x="257629" y="6544914"/>
            <a:ext cx="8686800" cy="276999"/>
          </a:xfrm>
          <a:prstGeom prst="rect">
            <a:avLst/>
          </a:prstGeom>
          <a:noFill/>
        </p:spPr>
        <p:txBody>
          <a:bodyPr wrap="square" rtlCol="0">
            <a:spAutoFit/>
          </a:bodyPr>
          <a:lstStyle/>
          <a:p>
            <a:r>
              <a:rPr lang="en-US" sz="1200" dirty="0" smtClean="0">
                <a:latin typeface="+mj-lt"/>
              </a:rPr>
              <a:t>1. http</a:t>
            </a:r>
            <a:r>
              <a:rPr lang="en-US" sz="1200" dirty="0">
                <a:latin typeface="+mj-lt"/>
              </a:rPr>
              <a:t>://</a:t>
            </a:r>
            <a:r>
              <a:rPr lang="en-US" sz="1200" dirty="0" err="1">
                <a:latin typeface="+mj-lt"/>
              </a:rPr>
              <a:t>pig.apache.org</a:t>
            </a:r>
            <a:r>
              <a:rPr lang="en-US" sz="1200" dirty="0">
                <a:latin typeface="+mj-lt"/>
              </a:rPr>
              <a:t>/</a:t>
            </a:r>
            <a:r>
              <a:rPr lang="en-US" sz="1200" dirty="0" err="1">
                <a:latin typeface="+mj-lt"/>
              </a:rPr>
              <a:t>philosophy.html</a:t>
            </a:r>
            <a:endParaRPr lang="en-US" sz="1200" dirty="0">
              <a:solidFill>
                <a:srgbClr val="000000"/>
              </a:solidFill>
              <a:latin typeface="+mj-lt"/>
            </a:endParaRPr>
          </a:p>
        </p:txBody>
      </p:sp>
    </p:spTree>
    <p:extLst>
      <p:ext uri="{BB962C8B-B14F-4D97-AF65-F5344CB8AC3E}">
        <p14:creationId xmlns:p14="http://schemas.microsoft.com/office/powerpoint/2010/main" val="12086358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Pig Script and Grunt Shell</a:t>
            </a:r>
            <a:endParaRPr lang="en-US" b="1" dirty="0"/>
          </a:p>
        </p:txBody>
      </p:sp>
      <p:sp>
        <p:nvSpPr>
          <p:cNvPr id="3" name="Content Placeholder 2"/>
          <p:cNvSpPr>
            <a:spLocks noGrp="1"/>
          </p:cNvSpPr>
          <p:nvPr>
            <p:ph idx="1"/>
          </p:nvPr>
        </p:nvSpPr>
        <p:spPr>
          <a:xfrm>
            <a:off x="292100" y="1777999"/>
            <a:ext cx="8686800" cy="4804833"/>
          </a:xfrm>
        </p:spPr>
        <p:txBody>
          <a:bodyPr>
            <a:normAutofit/>
          </a:bodyPr>
          <a:lstStyle/>
          <a:p>
            <a:r>
              <a:rPr lang="en-US" dirty="0" smtClean="0"/>
              <a:t>Pig Latin scripts can be executed by Pig script or Grunt shell</a:t>
            </a:r>
          </a:p>
          <a:p>
            <a:r>
              <a:rPr lang="en-US" dirty="0" smtClean="0"/>
              <a:t>Pig script</a:t>
            </a:r>
            <a:endParaRPr lang="en-US" dirty="0"/>
          </a:p>
          <a:p>
            <a:pPr lvl="1"/>
            <a:r>
              <a:rPr lang="en-US" dirty="0" smtClean="0"/>
              <a:t>Write a Pig Latin program in a text file and execute it using the </a:t>
            </a:r>
            <a:r>
              <a:rPr lang="en-US" b="1" dirty="0" smtClean="0"/>
              <a:t>pig</a:t>
            </a:r>
            <a:r>
              <a:rPr lang="en-US" dirty="0" smtClean="0"/>
              <a:t> command</a:t>
            </a:r>
          </a:p>
          <a:p>
            <a:pPr lvl="1"/>
            <a:endParaRPr lang="en-US" dirty="0"/>
          </a:p>
          <a:p>
            <a:r>
              <a:rPr lang="en-US" dirty="0" smtClean="0"/>
              <a:t>Grunt shell</a:t>
            </a:r>
          </a:p>
          <a:p>
            <a:pPr lvl="1"/>
            <a:r>
              <a:rPr lang="en-US" dirty="0" smtClean="0"/>
              <a:t>Grunt is Pig’s interactive shell. </a:t>
            </a:r>
            <a:r>
              <a:rPr lang="en-US" dirty="0"/>
              <a:t>It enables users to enter Pig Latin interactively and provides a shell for users to interact </a:t>
            </a:r>
            <a:r>
              <a:rPr lang="en-US" dirty="0" smtClean="0"/>
              <a:t>with HDFS.</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6</a:t>
            </a:fld>
            <a:endParaRPr lang="en-US" sz="1000" b="0" dirty="0" smtClean="0">
              <a:latin typeface="Tahoma" charset="0"/>
            </a:endParaRPr>
          </a:p>
        </p:txBody>
      </p:sp>
      <p:pic>
        <p:nvPicPr>
          <p:cNvPr id="6" name="Picture 5" descr="pigscri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304" y="2942289"/>
            <a:ext cx="7282453" cy="333625"/>
          </a:xfrm>
          <a:prstGeom prst="rect">
            <a:avLst/>
          </a:prstGeom>
        </p:spPr>
      </p:pic>
      <p:pic>
        <p:nvPicPr>
          <p:cNvPr id="8" name="Picture 7" descr="piggru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408" y="4300148"/>
            <a:ext cx="7206349" cy="2483857"/>
          </a:xfrm>
          <a:prstGeom prst="rect">
            <a:avLst/>
          </a:prstGeom>
        </p:spPr>
      </p:pic>
    </p:spTree>
    <p:extLst>
      <p:ext uri="{BB962C8B-B14F-4D97-AF65-F5344CB8AC3E}">
        <p14:creationId xmlns:p14="http://schemas.microsoft.com/office/powerpoint/2010/main" val="2045393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Pig’s Data Model</a:t>
            </a:r>
            <a:endParaRPr lang="en-US" b="1" dirty="0"/>
          </a:p>
        </p:txBody>
      </p:sp>
      <p:sp>
        <p:nvSpPr>
          <p:cNvPr id="3" name="Content Placeholder 2"/>
          <p:cNvSpPr>
            <a:spLocks noGrp="1"/>
          </p:cNvSpPr>
          <p:nvPr>
            <p:ph idx="1"/>
          </p:nvPr>
        </p:nvSpPr>
        <p:spPr>
          <a:xfrm>
            <a:off x="292100" y="1777999"/>
            <a:ext cx="8686800" cy="4804833"/>
          </a:xfrm>
        </p:spPr>
        <p:txBody>
          <a:bodyPr>
            <a:normAutofit/>
          </a:bodyPr>
          <a:lstStyle/>
          <a:p>
            <a:r>
              <a:rPr lang="en-US" dirty="0" smtClean="0"/>
              <a:t>Pig’s data types are consisted of two categories: </a:t>
            </a:r>
          </a:p>
          <a:p>
            <a:pPr lvl="1"/>
            <a:r>
              <a:rPr lang="en-US" dirty="0"/>
              <a:t>S</a:t>
            </a:r>
            <a:r>
              <a:rPr lang="en-US" dirty="0" smtClean="0"/>
              <a:t>calar types contain a single value</a:t>
            </a:r>
          </a:p>
          <a:p>
            <a:pPr lvl="1"/>
            <a:r>
              <a:rPr lang="en-US" dirty="0" smtClean="0"/>
              <a:t>Complex types contain other types. </a:t>
            </a:r>
          </a:p>
          <a:p>
            <a:r>
              <a:rPr lang="en-US" dirty="0" smtClean="0"/>
              <a:t>Scalar Types </a:t>
            </a:r>
          </a:p>
          <a:p>
            <a:pPr lvl="1"/>
            <a:r>
              <a:rPr lang="en-US" dirty="0" err="1" smtClean="0"/>
              <a:t>Int</a:t>
            </a:r>
            <a:r>
              <a:rPr lang="en-US" dirty="0" smtClean="0"/>
              <a:t>, long, float, double, </a:t>
            </a:r>
            <a:r>
              <a:rPr lang="en-US" dirty="0" err="1" smtClean="0"/>
              <a:t>chararray</a:t>
            </a:r>
            <a:r>
              <a:rPr lang="en-US" dirty="0" smtClean="0"/>
              <a:t> (strings of Unicode characters), </a:t>
            </a:r>
            <a:r>
              <a:rPr lang="en-US" dirty="0" err="1" smtClean="0"/>
              <a:t>bytearray</a:t>
            </a:r>
            <a:r>
              <a:rPr lang="en-US" dirty="0" smtClean="0"/>
              <a:t> (a blob), </a:t>
            </a:r>
            <a:r>
              <a:rPr lang="en-US" dirty="0" err="1" smtClean="0"/>
              <a:t>boolean</a:t>
            </a:r>
            <a:endParaRPr lang="en-US" dirty="0" smtClean="0"/>
          </a:p>
          <a:p>
            <a:r>
              <a:rPr lang="en-US" dirty="0" smtClean="0"/>
              <a:t>Complex types</a:t>
            </a:r>
          </a:p>
          <a:p>
            <a:pPr lvl="1"/>
            <a:r>
              <a:rPr lang="en-US" dirty="0" smtClean="0"/>
              <a:t>Map: Collection of key value pairs</a:t>
            </a:r>
          </a:p>
          <a:p>
            <a:pPr lvl="2"/>
            <a:r>
              <a:rPr lang="en-US" dirty="0" smtClean="0"/>
              <a:t>[name#David,department#CyberGis,zip#61821]</a:t>
            </a:r>
          </a:p>
          <a:p>
            <a:pPr lvl="1"/>
            <a:r>
              <a:rPr lang="en-US" dirty="0" smtClean="0"/>
              <a:t>Tuple: Ordered set of fields</a:t>
            </a:r>
          </a:p>
          <a:p>
            <a:pPr lvl="2"/>
            <a:r>
              <a:rPr lang="en-US" dirty="0" smtClean="0"/>
              <a:t>(David,CyberGIS,61821) – Tuples are divided into fields.</a:t>
            </a:r>
          </a:p>
          <a:p>
            <a:pPr lvl="1"/>
            <a:r>
              <a:rPr lang="en-US" dirty="0" smtClean="0"/>
              <a:t>Bag: Unordered collection of tuples</a:t>
            </a:r>
          </a:p>
          <a:p>
            <a:pPr lvl="2"/>
            <a:r>
              <a:rPr lang="en-US" dirty="0"/>
              <a:t>{(</a:t>
            </a:r>
            <a:r>
              <a:rPr lang="en-US" dirty="0" smtClean="0"/>
              <a:t>David,</a:t>
            </a:r>
            <a:r>
              <a:rPr lang="en-US" dirty="0"/>
              <a:t>CyberGIS,61821</a:t>
            </a:r>
            <a:r>
              <a:rPr lang="en-US" dirty="0" smtClean="0"/>
              <a:t>), (Tom,Mathmatics,61820), </a:t>
            </a:r>
          </a:p>
          <a:p>
            <a:pPr marL="914400" lvl="2" indent="0">
              <a:buNone/>
            </a:pPr>
            <a:r>
              <a:rPr lang="en-US" dirty="0"/>
              <a:t> </a:t>
            </a:r>
            <a:r>
              <a:rPr lang="en-US" dirty="0" smtClean="0"/>
              <a:t>     (</a:t>
            </a:r>
            <a:r>
              <a:rPr lang="en-US" dirty="0" err="1" smtClean="0"/>
              <a:t>Clair,Computer</a:t>
            </a:r>
            <a:r>
              <a:rPr lang="en-US" dirty="0" smtClean="0"/>
              <a:t> Science,</a:t>
            </a:r>
            <a:r>
              <a:rPr lang="en-US" dirty="0"/>
              <a:t>61821) </a:t>
            </a:r>
            <a:r>
              <a:rPr lang="en-US" dirty="0" smtClean="0"/>
              <a:t> }</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7</a:t>
            </a:fld>
            <a:endParaRPr lang="en-US" sz="1000" b="0" dirty="0" smtClean="0">
              <a:latin typeface="Tahoma" charset="0"/>
            </a:endParaRPr>
          </a:p>
        </p:txBody>
      </p:sp>
    </p:spTree>
    <p:extLst>
      <p:ext uri="{BB962C8B-B14F-4D97-AF65-F5344CB8AC3E}">
        <p14:creationId xmlns:p14="http://schemas.microsoft.com/office/powerpoint/2010/main" val="662520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Pig Latin 1</a:t>
            </a:r>
            <a:endParaRPr lang="en-US" b="1" dirty="0"/>
          </a:p>
        </p:txBody>
      </p:sp>
      <p:sp>
        <p:nvSpPr>
          <p:cNvPr id="3" name="Content Placeholder 2"/>
          <p:cNvSpPr>
            <a:spLocks noGrp="1"/>
          </p:cNvSpPr>
          <p:nvPr>
            <p:ph idx="1"/>
          </p:nvPr>
        </p:nvSpPr>
        <p:spPr>
          <a:xfrm>
            <a:off x="292100" y="1748692"/>
            <a:ext cx="8686800" cy="4804833"/>
          </a:xfrm>
        </p:spPr>
        <p:txBody>
          <a:bodyPr>
            <a:normAutofit/>
          </a:bodyPr>
          <a:lstStyle/>
          <a:p>
            <a:r>
              <a:rPr lang="en-US" dirty="0" smtClean="0"/>
              <a:t>Pig Latin is a dataflow language.</a:t>
            </a:r>
          </a:p>
          <a:p>
            <a:r>
              <a:rPr lang="en-US" dirty="0" smtClean="0"/>
              <a:t>Each processing step results in a new data set, or relation.</a:t>
            </a:r>
          </a:p>
          <a:p>
            <a:pPr lvl="1"/>
            <a:r>
              <a:rPr lang="en-US" dirty="0" smtClean="0"/>
              <a:t>input= </a:t>
            </a:r>
            <a:r>
              <a:rPr lang="en-US" dirty="0"/>
              <a:t>LOAD </a:t>
            </a:r>
            <a:r>
              <a:rPr lang="en-US" dirty="0" smtClean="0"/>
              <a:t>‘twitterdata.txt' </a:t>
            </a:r>
            <a:r>
              <a:rPr lang="en-US" dirty="0"/>
              <a:t>USING </a:t>
            </a:r>
            <a:r>
              <a:rPr lang="en-US" dirty="0" err="1"/>
              <a:t>PigStorage</a:t>
            </a:r>
            <a:r>
              <a:rPr lang="en-US" dirty="0"/>
              <a:t>(','</a:t>
            </a:r>
            <a:r>
              <a:rPr lang="en-US" dirty="0" smtClean="0"/>
              <a:t>)</a:t>
            </a:r>
          </a:p>
          <a:p>
            <a:pPr lvl="1"/>
            <a:r>
              <a:rPr lang="en-US" dirty="0"/>
              <a:t>In input = </a:t>
            </a:r>
            <a:r>
              <a:rPr lang="en-US" dirty="0" smtClean="0"/>
              <a:t>LOAD  </a:t>
            </a:r>
            <a:r>
              <a:rPr lang="en-US" dirty="0"/>
              <a:t>’ twitterdata.txt ', input is the name of the </a:t>
            </a:r>
            <a:r>
              <a:rPr lang="en-US" dirty="0" smtClean="0"/>
              <a:t>dataset in HDFS.</a:t>
            </a:r>
          </a:p>
          <a:p>
            <a:r>
              <a:rPr lang="en-US" dirty="0" smtClean="0"/>
              <a:t>Case sensitive</a:t>
            </a:r>
          </a:p>
          <a:p>
            <a:pPr lvl="1"/>
            <a:r>
              <a:rPr lang="en-US" dirty="0"/>
              <a:t>Pig Latin cannot decide whether it is case-sensitive</a:t>
            </a:r>
            <a:r>
              <a:rPr lang="en-US" dirty="0" smtClean="0"/>
              <a:t>.</a:t>
            </a:r>
          </a:p>
          <a:p>
            <a:pPr lvl="1"/>
            <a:r>
              <a:rPr lang="en-US" dirty="0"/>
              <a:t>Keywords in Pig Latin are not case-</a:t>
            </a:r>
            <a:r>
              <a:rPr lang="en-US" dirty="0" smtClean="0"/>
              <a:t>sensitive (e.g., LOAD is identical to load)</a:t>
            </a:r>
          </a:p>
          <a:p>
            <a:r>
              <a:rPr lang="en-US" dirty="0" smtClean="0"/>
              <a:t>Comments</a:t>
            </a:r>
          </a:p>
          <a:p>
            <a:pPr lvl="1"/>
            <a:r>
              <a:rPr lang="en-US" dirty="0"/>
              <a:t>SQL-style single-line comments (--) and Java-style multiline comments (/* */)</a:t>
            </a:r>
            <a:r>
              <a:rPr lang="en-US" dirty="0" smtClean="0"/>
              <a:t>.</a:t>
            </a:r>
          </a:p>
          <a:p>
            <a:r>
              <a:rPr lang="en-US" dirty="0" smtClean="0"/>
              <a:t>Pig Latin Reference Manual</a:t>
            </a:r>
          </a:p>
          <a:p>
            <a:pPr lvl="1"/>
            <a:r>
              <a:rPr lang="en-US" dirty="0"/>
              <a:t>http://</a:t>
            </a:r>
            <a:r>
              <a:rPr lang="en-US" dirty="0" err="1"/>
              <a:t>pig.apache.org</a:t>
            </a:r>
            <a:r>
              <a:rPr lang="en-US" dirty="0"/>
              <a:t>/docs/r0.7.0/piglatin_ref2.html</a:t>
            </a:r>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8</a:t>
            </a:fld>
            <a:endParaRPr lang="en-US" sz="1000" b="0" dirty="0" smtClean="0">
              <a:latin typeface="Tahoma" charset="0"/>
            </a:endParaRPr>
          </a:p>
        </p:txBody>
      </p:sp>
    </p:spTree>
    <p:extLst>
      <p:ext uri="{BB962C8B-B14F-4D97-AF65-F5344CB8AC3E}">
        <p14:creationId xmlns:p14="http://schemas.microsoft.com/office/powerpoint/2010/main" val="3157741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Pig Latin 2</a:t>
            </a:r>
            <a:endParaRPr lang="en-US" b="1" dirty="0"/>
          </a:p>
        </p:txBody>
      </p:sp>
      <p:sp>
        <p:nvSpPr>
          <p:cNvPr id="3" name="Content Placeholder 2"/>
          <p:cNvSpPr>
            <a:spLocks noGrp="1"/>
          </p:cNvSpPr>
          <p:nvPr>
            <p:ph idx="1"/>
          </p:nvPr>
        </p:nvSpPr>
        <p:spPr>
          <a:xfrm>
            <a:off x="292100" y="1748692"/>
            <a:ext cx="8686800" cy="4804833"/>
          </a:xfrm>
        </p:spPr>
        <p:txBody>
          <a:bodyPr>
            <a:normAutofit/>
          </a:bodyPr>
          <a:lstStyle/>
          <a:p>
            <a:r>
              <a:rPr lang="en-US" dirty="0" smtClean="0"/>
              <a:t>LOAD</a:t>
            </a:r>
          </a:p>
          <a:p>
            <a:pPr lvl="1"/>
            <a:r>
              <a:rPr lang="en-US" b="1" dirty="0"/>
              <a:t>raw = LOAD '</a:t>
            </a:r>
            <a:r>
              <a:rPr lang="en-US" b="1" dirty="0" err="1"/>
              <a:t>cybergis</a:t>
            </a:r>
            <a:r>
              <a:rPr lang="en-US" b="1" dirty="0"/>
              <a:t>/</a:t>
            </a:r>
            <a:r>
              <a:rPr lang="en-US" b="1" dirty="0" err="1"/>
              <a:t>radiation.csv</a:t>
            </a:r>
            <a:r>
              <a:rPr lang="en-US" b="1" dirty="0"/>
              <a:t>' USING </a:t>
            </a:r>
            <a:r>
              <a:rPr lang="en-US" b="1" dirty="0" err="1"/>
              <a:t>PigStorage</a:t>
            </a:r>
            <a:r>
              <a:rPr lang="en-US" b="1" dirty="0"/>
              <a:t>(',') AS (</a:t>
            </a:r>
            <a:r>
              <a:rPr lang="en-US" b="1" dirty="0" err="1"/>
              <a:t>CapturedTime</a:t>
            </a:r>
            <a:r>
              <a:rPr lang="en-US" b="1" dirty="0"/>
              <a:t> : chararray,Latitude:double,Longitude:double,Value:int,Unit:chararray)</a:t>
            </a:r>
            <a:r>
              <a:rPr lang="en-US" b="1" dirty="0" smtClean="0"/>
              <a:t>;</a:t>
            </a:r>
          </a:p>
          <a:p>
            <a:pPr lvl="1"/>
            <a:r>
              <a:rPr lang="en-US" dirty="0" smtClean="0"/>
              <a:t>Pig is very lenient in terms of schemas:</a:t>
            </a:r>
          </a:p>
          <a:p>
            <a:pPr lvl="2"/>
            <a:r>
              <a:rPr lang="en-US" dirty="0" smtClean="0"/>
              <a:t>If you define a schema, then Pig will perform error-checking with it.</a:t>
            </a:r>
          </a:p>
          <a:p>
            <a:pPr lvl="2"/>
            <a:r>
              <a:rPr lang="en-US" dirty="0" smtClean="0"/>
              <a:t>If you do not define a schema, Pig will make a best guess as to how the data should be treated</a:t>
            </a:r>
          </a:p>
          <a:p>
            <a:pPr lvl="2"/>
            <a:endParaRPr lang="en-US" dirty="0" smtClean="0"/>
          </a:p>
          <a:p>
            <a:r>
              <a:rPr lang="en-US" dirty="0" smtClean="0"/>
              <a:t>STORE</a:t>
            </a:r>
          </a:p>
          <a:p>
            <a:pPr lvl="1"/>
            <a:r>
              <a:rPr lang="en-US" b="1" dirty="0" smtClean="0"/>
              <a:t>STORE  </a:t>
            </a:r>
            <a:r>
              <a:rPr lang="en-US" b="1" dirty="0"/>
              <a:t>result into '</a:t>
            </a:r>
            <a:r>
              <a:rPr lang="en-US" b="1" dirty="0" err="1"/>
              <a:t>heatmap_output</a:t>
            </a:r>
            <a:r>
              <a:rPr lang="en-US" b="1" dirty="0"/>
              <a:t>'</a:t>
            </a:r>
            <a:r>
              <a:rPr lang="en-US" b="1" dirty="0" smtClean="0"/>
              <a:t>;</a:t>
            </a:r>
          </a:p>
          <a:p>
            <a:pPr lvl="1"/>
            <a:r>
              <a:rPr lang="en-US" dirty="0" smtClean="0"/>
              <a:t>The store command sends the output to a folder in HDFS.</a:t>
            </a:r>
          </a:p>
          <a:p>
            <a:pPr lvl="1"/>
            <a:endParaRPr lang="en-US" dirty="0" smtClean="0"/>
          </a:p>
          <a:p>
            <a:r>
              <a:rPr lang="en-US" dirty="0"/>
              <a:t>DUMP</a:t>
            </a:r>
          </a:p>
          <a:p>
            <a:pPr lvl="1"/>
            <a:r>
              <a:rPr lang="en-US" b="1" dirty="0"/>
              <a:t>DUMP result;</a:t>
            </a:r>
          </a:p>
          <a:p>
            <a:pPr lvl="1"/>
            <a:r>
              <a:rPr lang="en-US" dirty="0"/>
              <a:t>The dump command directs the output of your script to your screen.</a:t>
            </a:r>
          </a:p>
          <a:p>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9</a:t>
            </a:fld>
            <a:endParaRPr lang="en-US" sz="1000" b="0" dirty="0" smtClean="0">
              <a:latin typeface="Tahoma" charset="0"/>
            </a:endParaRPr>
          </a:p>
        </p:txBody>
      </p:sp>
    </p:spTree>
    <p:extLst>
      <p:ext uri="{BB962C8B-B14F-4D97-AF65-F5344CB8AC3E}">
        <p14:creationId xmlns:p14="http://schemas.microsoft.com/office/powerpoint/2010/main" val="38738874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11885</TotalTime>
  <Words>2142</Words>
  <Application>Microsoft Office PowerPoint</Application>
  <PresentationFormat>On-screen Show (4:3)</PresentationFormat>
  <Paragraphs>324</Paragraphs>
  <Slides>25</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Andale Mono</vt:lpstr>
      <vt:lpstr>ＭＳ Ｐゴシック</vt:lpstr>
      <vt:lpstr>Arial</vt:lpstr>
      <vt:lpstr>Calibri</vt:lpstr>
      <vt:lpstr>Cambria Math</vt:lpstr>
      <vt:lpstr>Candara</vt:lpstr>
      <vt:lpstr>Century Gothic</vt:lpstr>
      <vt:lpstr>Courier New</vt:lpstr>
      <vt:lpstr>Franklin Gothic Book</vt:lpstr>
      <vt:lpstr>Microsoft Sans Serif</vt:lpstr>
      <vt:lpstr>Tahoma</vt:lpstr>
      <vt:lpstr>Wingdings</vt:lpstr>
      <vt:lpstr>Executive</vt:lpstr>
      <vt:lpstr>Taming Big Geospatial Data with Hadoop re-visit</vt:lpstr>
      <vt:lpstr>Apache Pig</vt:lpstr>
      <vt:lpstr>Basic Hadoop Commands</vt:lpstr>
      <vt:lpstr>What is Pig?</vt:lpstr>
      <vt:lpstr>Apache Pig Philosophy</vt:lpstr>
      <vt:lpstr>Pig Script and Grunt Shell</vt:lpstr>
      <vt:lpstr>Pig’s Data Model</vt:lpstr>
      <vt:lpstr>Pig Latin 1</vt:lpstr>
      <vt:lpstr>Pig Latin 2</vt:lpstr>
      <vt:lpstr>Pig Latin 3</vt:lpstr>
      <vt:lpstr>Preparing the data using Pig</vt:lpstr>
      <vt:lpstr>Pig script</vt:lpstr>
      <vt:lpstr>Hadoop Streaming API</vt:lpstr>
      <vt:lpstr>Delegation of Map and Reduce tasks</vt:lpstr>
      <vt:lpstr>Example using Hadoop Streaming API</vt:lpstr>
      <vt:lpstr>Mapper</vt:lpstr>
      <vt:lpstr>Test the mapper</vt:lpstr>
      <vt:lpstr>Reducer</vt:lpstr>
      <vt:lpstr>Test the reducer</vt:lpstr>
      <vt:lpstr>Run Hadoop Streaming Job</vt:lpstr>
      <vt:lpstr>Quiz</vt:lpstr>
      <vt:lpstr>New York taxi pickup passenger density map</vt:lpstr>
      <vt:lpstr>Taxi Data</vt:lpstr>
      <vt:lpstr>Find the cell number (index) that a point belongs to:</vt:lpstr>
      <vt:lpstr>Implementation</vt:lpstr>
    </vt:vector>
  </TitlesOfParts>
  <Manager/>
  <Company>UIUC</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Progress Update and Strategic Planning</dc:title>
  <dc:subject/>
  <dc:creator>Shaowen</dc:creator>
  <cp:keywords/>
  <dc:description/>
  <cp:lastModifiedBy>Yin, Junjun</cp:lastModifiedBy>
  <cp:revision>1679</cp:revision>
  <cp:lastPrinted>2013-09-23T17:54:31Z</cp:lastPrinted>
  <dcterms:created xsi:type="dcterms:W3CDTF">2012-09-19T16:58:51Z</dcterms:created>
  <dcterms:modified xsi:type="dcterms:W3CDTF">2016-02-23T17:57:32Z</dcterms:modified>
  <cp:category/>
</cp:coreProperties>
</file>