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notesMasterIdLst>
    <p:notesMasterId r:id="rId28"/>
  </p:notesMasterIdLst>
  <p:handoutMasterIdLst>
    <p:handoutMasterId r:id="rId29"/>
  </p:handoutMasterIdLst>
  <p:sldIdLst>
    <p:sldId id="582" r:id="rId2"/>
    <p:sldId id="722" r:id="rId3"/>
    <p:sldId id="714" r:id="rId4"/>
    <p:sldId id="748" r:id="rId5"/>
    <p:sldId id="715" r:id="rId6"/>
    <p:sldId id="749" r:id="rId7"/>
    <p:sldId id="732" r:id="rId8"/>
    <p:sldId id="734" r:id="rId9"/>
    <p:sldId id="752" r:id="rId10"/>
    <p:sldId id="738" r:id="rId11"/>
    <p:sldId id="739" r:id="rId12"/>
    <p:sldId id="740" r:id="rId13"/>
    <p:sldId id="753" r:id="rId14"/>
    <p:sldId id="750" r:id="rId15"/>
    <p:sldId id="751" r:id="rId16"/>
    <p:sldId id="754" r:id="rId17"/>
    <p:sldId id="716" r:id="rId18"/>
    <p:sldId id="719" r:id="rId19"/>
    <p:sldId id="717" r:id="rId20"/>
    <p:sldId id="718" r:id="rId21"/>
    <p:sldId id="747" r:id="rId22"/>
    <p:sldId id="742" r:id="rId23"/>
    <p:sldId id="743" r:id="rId24"/>
    <p:sldId id="744" r:id="rId25"/>
    <p:sldId id="745" r:id="rId26"/>
    <p:sldId id="755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athan Rush" initials="JR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DDDDDD"/>
    <a:srgbClr val="E8961E"/>
    <a:srgbClr val="ED7D15"/>
    <a:srgbClr val="F6B0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9" autoAdjust="0"/>
    <p:restoredTop sz="84732" autoAdjust="0"/>
  </p:normalViewPr>
  <p:slideViewPr>
    <p:cSldViewPr snapToGrid="0" snapToObjects="1">
      <p:cViewPr varScale="1">
        <p:scale>
          <a:sx n="101" d="100"/>
          <a:sy n="101" d="100"/>
        </p:scale>
        <p:origin x="114" y="14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6B7C1-BB82-2C46-BA0C-D02FAD3BA38A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02150-0436-8C46-AF55-6470FB23F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6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CF14D-2CD2-6A4A-8281-4ADC4B36E4DD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BC009-2ADF-2041-BCE7-F37E3597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72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BC009-2ADF-2041-BCE7-F37E35972E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65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49E9926-ABC8-4186-951D-5C4E6933A392}" type="slidenum">
              <a:rPr lang="en-US" altLang="en-US" smtClean="0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mtClean="0">
              <a:latin typeface="Calibri" panose="020F0502020204030204" pitchFamily="34" charset="0"/>
            </a:endParaRPr>
          </a:p>
        </p:txBody>
      </p:sp>
      <p:sp>
        <p:nvSpPr>
          <p:cNvPr id="2457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5A44C0CA-6BCE-4933-8CD0-FA22BF85ACD1}" type="slidenum">
              <a:rPr lang="en-US" altLang="en-US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45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1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0870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142B594-AED1-45A2-A90D-691F9429AA01}" type="slidenum">
              <a:rPr lang="en-US" altLang="en-US" smtClean="0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mtClean="0">
              <a:latin typeface="Calibri" panose="020F0502020204030204" pitchFamily="34" charset="0"/>
            </a:endParaRPr>
          </a:p>
        </p:txBody>
      </p:sp>
      <p:sp>
        <p:nvSpPr>
          <p:cNvPr id="2662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9A0FFFD-AA4A-42A6-A0AE-3476A7984A3B}" type="slidenum">
              <a:rPr lang="en-US" altLang="en-US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66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9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58025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Pig was</a:t>
            </a:r>
            <a:r>
              <a:rPr lang="en-US" baseline="0" dirty="0" smtClean="0"/>
              <a:t> created at Yahoo. To make it easier to analyze the data in your HDFS without the complexities of writing a traditional </a:t>
            </a:r>
            <a:r>
              <a:rPr lang="en-US" baseline="0" dirty="0" err="1" smtClean="0"/>
              <a:t>Mapreduce</a:t>
            </a:r>
            <a:r>
              <a:rPr lang="en-US" baseline="0" dirty="0" smtClean="0"/>
              <a:t> program.</a:t>
            </a:r>
          </a:p>
          <a:p>
            <a:r>
              <a:rPr lang="en-US" baseline="0" dirty="0" smtClean="0"/>
              <a:t>Pig abstract away these complexities.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Internally it creates a sequence of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MapReduce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jobs,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BC009-2ADF-2041-BCE7-F37E35972E7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36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enter Grunt, invoke Pig with no script or command to run. Typing: pig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BC009-2ADF-2041-BCE7-F37E35972E7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153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enter Grunt, invoke Pig with no script or command to run. Typing: pig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BC009-2ADF-2041-BCE7-F37E35972E7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667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3BA3C4C-7481-4539-AE92-6E29D1784C01}" type="slidenum">
              <a:rPr lang="en-US" altLang="en-US" smtClean="0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mtClean="0">
              <a:latin typeface="Calibri" panose="020F0502020204030204" pitchFamily="34" charset="0"/>
            </a:endParaRPr>
          </a:p>
        </p:txBody>
      </p:sp>
      <p:sp>
        <p:nvSpPr>
          <p:cNvPr id="2253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0118577-9071-476F-8646-A7F60510D598}" type="slidenum">
              <a:rPr lang="en-US" altLang="en-US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3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07386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enter Grunt, invoke Pig with no script or command to run. Typing: pig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BC009-2ADF-2041-BCE7-F37E35972E7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043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Next,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 would like to talk about frequently used operators.</a:t>
            </a:r>
          </a:p>
          <a:p>
            <a:r>
              <a:rPr lang="en-US" dirty="0" smtClean="0"/>
              <a:t>Load/Store</a:t>
            </a:r>
            <a:r>
              <a:rPr lang="en-US" baseline="0" dirty="0" smtClean="0"/>
              <a:t> functions</a:t>
            </a:r>
          </a:p>
          <a:p>
            <a:r>
              <a:rPr lang="en-US" baseline="0" dirty="0" smtClean="0"/>
              <a:t>Diagnostic operators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Dump is particularly useful during debugging and prototyping sessions.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BC009-2ADF-2041-BCE7-F37E35972E7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696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:</a:t>
            </a:r>
            <a:r>
              <a:rPr lang="en-US" baseline="0" dirty="0" smtClean="0"/>
              <a:t> a 32-bit signed integer</a:t>
            </a:r>
          </a:p>
          <a:p>
            <a:r>
              <a:rPr lang="en-US" baseline="0" dirty="0" smtClean="0"/>
              <a:t>Long: a 64-bit signed integer</a:t>
            </a:r>
          </a:p>
          <a:p>
            <a:r>
              <a:rPr lang="en-US" baseline="0" dirty="0" smtClean="0"/>
              <a:t>Float: 32 bit floating-point number</a:t>
            </a:r>
          </a:p>
          <a:p>
            <a:r>
              <a:rPr lang="en-US" baseline="0" dirty="0" smtClean="0"/>
              <a:t>Double:64 bit floating-point 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BC009-2ADF-2041-BCE7-F37E35972E7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01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BC009-2ADF-2041-BCE7-F37E35972E7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53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BC009-2ADF-2041-BCE7-F37E35972E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598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BC009-2ADF-2041-BCE7-F37E35972E7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56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BC009-2ADF-2041-BCE7-F37E35972E7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37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BC009-2ADF-2041-BCE7-F37E35972E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6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Pig was</a:t>
            </a:r>
            <a:r>
              <a:rPr lang="en-US" baseline="0" dirty="0" smtClean="0"/>
              <a:t> created at Yahoo. To make it easier to analyze the data in your HDFS without the complexities of writing a traditional </a:t>
            </a:r>
            <a:r>
              <a:rPr lang="en-US" baseline="0" dirty="0" err="1" smtClean="0"/>
              <a:t>Mapreduce</a:t>
            </a:r>
            <a:r>
              <a:rPr lang="en-US" baseline="0" dirty="0" smtClean="0"/>
              <a:t> program.</a:t>
            </a:r>
          </a:p>
          <a:p>
            <a:r>
              <a:rPr lang="en-US" baseline="0" dirty="0" smtClean="0"/>
              <a:t>Pig abstract away these complexities.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Internally it creates a sequence of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MapReduce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jobs,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BC009-2ADF-2041-BCE7-F37E35972E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68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BC009-2ADF-2041-BCE7-F37E35972E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55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BC009-2ADF-2041-BCE7-F37E35972E7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65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FB8CA33-2636-4CCB-B08E-3F3569C35857}" type="slidenum">
              <a:rPr lang="en-US" altLang="en-US" smtClean="0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mtClean="0">
              <a:latin typeface="Calibri" panose="020F0502020204030204" pitchFamily="34" charset="0"/>
            </a:endParaRPr>
          </a:p>
        </p:txBody>
      </p:sp>
      <p:sp>
        <p:nvSpPr>
          <p:cNvPr id="1024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D2F9B2D-7BA2-408B-8520-2A79568AB525}" type="slidenum">
              <a:rPr lang="en-US" altLang="en-US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5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7156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DE225ED-6FD6-45E6-AB6F-B1A3E6EC214D}" type="slidenum">
              <a:rPr lang="en-US" altLang="en-US" smtClean="0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mtClean="0">
              <a:latin typeface="Calibri" panose="020F0502020204030204" pitchFamily="34" charset="0"/>
            </a:endParaRPr>
          </a:p>
        </p:txBody>
      </p:sp>
      <p:sp>
        <p:nvSpPr>
          <p:cNvPr id="143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9F435ED-482D-43C0-9413-FFCE3320B174}" type="slidenum">
              <a:rPr lang="en-US" altLang="en-US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143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1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4735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3BA3C4C-7481-4539-AE92-6E29D1784C01}" type="slidenum">
              <a:rPr lang="en-US" altLang="en-US" smtClean="0">
                <a:latin typeface="Calibri" panose="020F050202020403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mtClean="0">
              <a:latin typeface="Calibri" panose="020F0502020204030204" pitchFamily="34" charset="0"/>
            </a:endParaRPr>
          </a:p>
        </p:txBody>
      </p:sp>
      <p:sp>
        <p:nvSpPr>
          <p:cNvPr id="2253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0118577-9071-476F-8646-A7F60510D598}" type="slidenum">
              <a:rPr lang="en-US" altLang="en-US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3" name="Text Box 3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3260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F4370D13-CE47-B04B-A021-4C8432DFAE40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8C57D9-8AC0-1F41-AA1E-8DD3BC9801B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8229600" cy="807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0D13-CE47-B04B-A021-4C8432DFAE40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57D9-8AC0-1F41-AA1E-8DD3BC980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802640"/>
            <a:ext cx="2057400" cy="53235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802640"/>
            <a:ext cx="6019800" cy="53235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0D13-CE47-B04B-A021-4C8432DFAE40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57D9-8AC0-1F41-AA1E-8DD3BC980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7233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0D13-CE47-B04B-A021-4C8432DFAE40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57D9-8AC0-1F41-AA1E-8DD3BC980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kern="1200" dirty="0" smtClean="0">
                <a:solidFill>
                  <a:srgbClr val="000000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rgbClr val="23427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0D13-CE47-B04B-A021-4C8432DFAE40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57D9-8AC0-1F41-AA1E-8DD3BC9801B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2320"/>
            <a:ext cx="8229600" cy="817880"/>
          </a:xfrm>
        </p:spPr>
        <p:txBody>
          <a:bodyPr/>
          <a:lstStyle>
            <a:lvl1pPr>
              <a:defRPr sz="36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>
                <a:solidFill>
                  <a:srgbClr val="000000"/>
                </a:solidFill>
              </a:defRPr>
            </a:lvl2pPr>
            <a:lvl3pPr>
              <a:defRPr sz="1600">
                <a:solidFill>
                  <a:srgbClr val="000000"/>
                </a:solidFill>
              </a:defRPr>
            </a:lvl3pPr>
            <a:lvl4pPr>
              <a:defRPr sz="1600">
                <a:solidFill>
                  <a:srgbClr val="000000"/>
                </a:solidFill>
              </a:defRPr>
            </a:lvl4pPr>
            <a:lvl5pPr>
              <a:defRPr sz="16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0D13-CE47-B04B-A021-4C8432DFAE40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57D9-8AC0-1F41-AA1E-8DD3BC9801B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8229600" cy="807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0D13-CE47-B04B-A021-4C8432DFAE40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57D9-8AC0-1F41-AA1E-8DD3BC9801B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2320"/>
            <a:ext cx="8229600" cy="8178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0D13-CE47-B04B-A021-4C8432DFAE40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57D9-8AC0-1F41-AA1E-8DD3BC980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0D13-CE47-B04B-A021-4C8432DFAE40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57D9-8AC0-1F41-AA1E-8DD3BC980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843280"/>
            <a:ext cx="3008313" cy="151892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843280"/>
            <a:ext cx="4995863" cy="5282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0D13-CE47-B04B-A021-4C8432DFAE40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57D9-8AC0-1F41-AA1E-8DD3BC980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802639"/>
            <a:ext cx="5711824" cy="647065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625600"/>
            <a:ext cx="6054724" cy="40584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0D13-CE47-B04B-A021-4C8432DFAE40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57D9-8AC0-1F41-AA1E-8DD3BC980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accent1">
                    <a:lumMod val="20000"/>
                    <a:lumOff val="80000"/>
                  </a:schemeClr>
                </a:solidFill>
                <a:latin typeface="Century Gothic" pitchFamily="34" charset="0"/>
              </a:defRPr>
            </a:lvl1pPr>
          </a:lstStyle>
          <a:p>
            <a:fld id="{F4370D13-CE47-B04B-A021-4C8432DFAE40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rgbClr val="DFE4F0"/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rgbClr val="DFE4F0"/>
                </a:solidFill>
                <a:latin typeface="Century Gothic" pitchFamily="34" charset="0"/>
              </a:defRPr>
            </a:lvl1pPr>
          </a:lstStyle>
          <a:p>
            <a:fld id="{4B8C57D9-8AC0-1F41-AA1E-8DD3BC9801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3200" y="178832"/>
            <a:ext cx="6794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solidFill>
                  <a:schemeClr val="bg1"/>
                </a:solidFill>
                <a:latin typeface="Candara" panose="020E0502030303020204" pitchFamily="34" charset="0"/>
                <a:cs typeface="Microsoft Sans Serif" panose="020B0604020202020204" pitchFamily="34" charset="0"/>
              </a:rPr>
              <a:t>CyberGIS Center for Advanced Digital and Spatial Studies</a:t>
            </a:r>
            <a:endParaRPr lang="en-US" sz="2000" b="0" dirty="0">
              <a:solidFill>
                <a:schemeClr val="bg1"/>
              </a:solidFill>
              <a:latin typeface="Candara" panose="020E0502030303020204" pitchFamily="34" charset="0"/>
              <a:cs typeface="Microsoft Sans Serif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6" r:id="rId12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3600" kern="1200">
          <a:solidFill>
            <a:srgbClr val="000000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rgbClr val="000000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rgbClr val="000000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rgbClr val="000000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rgbClr val="000000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yn@illinois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patialhadoop.cs.umn.edu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yoummer/SpatialSpar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4" y="2100021"/>
            <a:ext cx="9143999" cy="833679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1200"/>
              </a:spcBef>
              <a:defRPr/>
            </a:pPr>
            <a:r>
              <a:rPr lang="en-US" sz="3200" b="1" dirty="0" smtClean="0"/>
              <a:t>Advanced </a:t>
            </a:r>
            <a:r>
              <a:rPr lang="en-US" sz="3200" b="1" dirty="0"/>
              <a:t>Geospatial Data Analytics</a:t>
            </a:r>
            <a:r>
              <a:rPr lang="en-US" sz="3200" b="1" dirty="0" smtClean="0"/>
              <a:t>:</a:t>
            </a: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2800" dirty="0" smtClean="0">
                <a:effectLst/>
              </a:rPr>
              <a:t>MapReduce and Geospatial data handling</a:t>
            </a:r>
            <a:endParaRPr lang="en-US" sz="2800" dirty="0">
              <a:effectLst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233464" y="2933700"/>
            <a:ext cx="8686800" cy="327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2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charset="0"/>
              <a:buNone/>
              <a:defRPr/>
            </a:pPr>
            <a:endParaRPr lang="en-US" dirty="0" smtClean="0">
              <a:latin typeface="Tahoma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endParaRPr lang="en-US" dirty="0">
              <a:latin typeface="Tahoma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dirty="0" smtClean="0"/>
              <a:t>Junjun Yin</a:t>
            </a:r>
            <a:endParaRPr lang="en-US" sz="1800" dirty="0" smtClean="0">
              <a:latin typeface="Tahoma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endParaRPr lang="en-US" sz="1800" dirty="0" smtClean="0">
              <a:latin typeface="Tahoma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dirty="0" smtClean="0">
                <a:latin typeface="Tahoma" charset="0"/>
              </a:rPr>
              <a:t>CyberGIS Center for Advanced Digital and Spatial Studies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dirty="0" smtClean="0">
                <a:latin typeface="Tahoma" charset="0"/>
              </a:rPr>
              <a:t>Department of Geography and Geographic Information Science</a:t>
            </a:r>
          </a:p>
          <a:p>
            <a:pPr>
              <a:lnSpc>
                <a:spcPct val="80000"/>
              </a:lnSpc>
              <a:defRPr/>
            </a:pPr>
            <a:r>
              <a:rPr lang="en-US" sz="1800" dirty="0">
                <a:latin typeface="Tahoma" charset="0"/>
              </a:rPr>
              <a:t>National Center for Supercomputing Applications (NCSA)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dirty="0" smtClean="0">
                <a:latin typeface="Tahoma" charset="0"/>
              </a:rPr>
              <a:t>University of Illinois at Urbana-Champaign, IL, 61801</a:t>
            </a:r>
          </a:p>
          <a:p>
            <a:pPr>
              <a:lnSpc>
                <a:spcPct val="80000"/>
              </a:lnSpc>
              <a:spcBef>
                <a:spcPts val="450"/>
              </a:spcBef>
              <a:buFont typeface="Wingdings" charset="0"/>
              <a:buNone/>
              <a:defRPr/>
            </a:pPr>
            <a:r>
              <a:rPr lang="en-US" sz="1800" dirty="0" smtClean="0">
                <a:latin typeface="Tahoma"/>
                <a:cs typeface="Tahoma"/>
                <a:hlinkClick r:id="rId3"/>
              </a:rPr>
              <a:t>jyn@illinois.edu</a:t>
            </a:r>
            <a:endParaRPr lang="en-US" sz="1800" dirty="0" smtClean="0">
              <a:latin typeface="Tahoma"/>
              <a:cs typeface="Tahoma"/>
            </a:endParaRPr>
          </a:p>
          <a:p>
            <a:pPr>
              <a:lnSpc>
                <a:spcPct val="80000"/>
              </a:lnSpc>
              <a:spcBef>
                <a:spcPts val="450"/>
              </a:spcBef>
              <a:buFont typeface="Wingdings" charset="0"/>
              <a:buNone/>
              <a:defRPr/>
            </a:pPr>
            <a:r>
              <a:rPr lang="en-US" sz="1800" i="1" dirty="0" smtClean="0">
                <a:latin typeface="Tahoma"/>
                <a:cs typeface="Tahoma"/>
              </a:rPr>
              <a:t>March 8</a:t>
            </a:r>
            <a:r>
              <a:rPr lang="en-US" sz="1800" i="1" baseline="30000" dirty="0" smtClean="0">
                <a:latin typeface="Tahoma"/>
                <a:cs typeface="Tahoma"/>
              </a:rPr>
              <a:t>th</a:t>
            </a:r>
            <a:r>
              <a:rPr lang="en-US" sz="1800" i="1" dirty="0" smtClean="0">
                <a:latin typeface="Tahoma"/>
                <a:cs typeface="Tahoma"/>
              </a:rPr>
              <a:t>, 2016</a:t>
            </a:r>
          </a:p>
        </p:txBody>
      </p:sp>
    </p:spTree>
    <p:extLst>
      <p:ext uri="{BB962C8B-B14F-4D97-AF65-F5344CB8AC3E}">
        <p14:creationId xmlns:p14="http://schemas.microsoft.com/office/powerpoint/2010/main" val="323486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457200" y="903288"/>
            <a:ext cx="8229600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ts val="5775"/>
              </a:lnSpc>
              <a:buSzPct val="100000"/>
              <a:defRPr/>
            </a:pPr>
            <a:r>
              <a:rPr lang="en-US" altLang="en-US" sz="3200" b="1" dirty="0" smtClean="0">
                <a:solidFill>
                  <a:srgbClr val="134CB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Using Python libraries for data analytics</a:t>
            </a: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8764588" y="6297613"/>
            <a:ext cx="303212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7360" tIns="46800" rIns="45720" bIns="46800" anchor="ctr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116D8753-D0CE-4EDD-A618-B1A47935AF2C}" type="slidenum">
              <a:rPr lang="en-US" altLang="en-US" sz="1200" b="1">
                <a:latin typeface="Century Gothic" panose="020B0502020202020204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200" b="1">
              <a:latin typeface="Century Gothic" panose="020B0502020202020204" pitchFamily="34" charset="0"/>
            </a:endParaRP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457200" y="1519238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9725" indent="-339725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39775" indent="-282575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2800" dirty="0" smtClean="0"/>
              <a:t>One step further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en-US" sz="2000" dirty="0" err="1" smtClean="0"/>
              <a:t>Numpy</a:t>
            </a:r>
            <a:r>
              <a:rPr lang="en-US" altLang="en-US" sz="2000" dirty="0" smtClean="0"/>
              <a:t>, </a:t>
            </a:r>
            <a:r>
              <a:rPr lang="en-US" altLang="en-US" sz="2000" dirty="0" err="1" smtClean="0"/>
              <a:t>Scipy</a:t>
            </a:r>
            <a:r>
              <a:rPr lang="en-US" altLang="en-US" sz="2000" dirty="0" smtClean="0"/>
              <a:t>, Pandas, </a:t>
            </a:r>
            <a:r>
              <a:rPr lang="en-US" sz="2000" dirty="0" smtClean="0"/>
              <a:t>scikit-learn</a:t>
            </a:r>
          </a:p>
          <a:p>
            <a:pPr marL="339725" lvl="1" indent="-339725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solidFill>
                  <a:srgbClr val="000000"/>
                </a:solidFill>
              </a:rPr>
              <a:t>Problems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2000" dirty="0" smtClean="0"/>
              <a:t>Module load does not work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2000" dirty="0" smtClean="0"/>
              <a:t>Each node in Hadoop cluster should have the python framework enabled</a:t>
            </a:r>
          </a:p>
          <a:p>
            <a:pPr marL="339725" lvl="1" indent="-339725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800" dirty="0" smtClean="0">
                <a:solidFill>
                  <a:srgbClr val="000000"/>
                </a:solidFill>
              </a:rPr>
              <a:t>Solution</a:t>
            </a:r>
          </a:p>
          <a:p>
            <a:pPr marL="742950" lvl="2" indent="-339725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000" dirty="0" err="1" smtClean="0"/>
              <a:t>Virutalenv</a:t>
            </a:r>
            <a:r>
              <a:rPr lang="en-US" altLang="en-US" sz="2000" dirty="0" smtClean="0"/>
              <a:t> (python virtual environment)</a:t>
            </a:r>
          </a:p>
        </p:txBody>
      </p:sp>
    </p:spTree>
    <p:extLst>
      <p:ext uri="{BB962C8B-B14F-4D97-AF65-F5344CB8AC3E}">
        <p14:creationId xmlns:p14="http://schemas.microsoft.com/office/powerpoint/2010/main" val="18702809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457200" y="796925"/>
            <a:ext cx="8229600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ts val="5775"/>
              </a:lnSpc>
              <a:buSzPct val="100000"/>
              <a:defRPr/>
            </a:pPr>
            <a:r>
              <a:rPr lang="en-US" altLang="en-US" sz="3200" b="1" dirty="0" smtClean="0">
                <a:solidFill>
                  <a:srgbClr val="134CB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Using Python libraries for data analytics</a:t>
            </a: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8764588" y="6297613"/>
            <a:ext cx="303212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7360" tIns="46800" rIns="45720" bIns="46800" anchor="ctr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25F4A4B5-0889-4CC2-A6A7-C3AE7E88BBAC}" type="slidenum">
              <a:rPr lang="en-US" altLang="en-US" sz="1200" b="1">
                <a:latin typeface="Century Gothic" panose="020B0502020202020204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200" b="1">
              <a:latin typeface="Century Gothic" panose="020B0502020202020204" pitchFamily="34" charset="0"/>
            </a:endParaRP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457200" y="1519238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9725" indent="-339725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39775" indent="-282575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 latinLnBrk="1">
              <a:buFont typeface="Arial" panose="020B0604020202020204" pitchFamily="34" charset="0"/>
              <a:buChar char="•"/>
            </a:pPr>
            <a:r>
              <a:rPr lang="en-US" altLang="en-US" sz="2800"/>
              <a:t>&gt;&gt;&gt; virtualenv-2.7 demoenv</a:t>
            </a:r>
          </a:p>
          <a:p>
            <a:pPr latinLnBrk="1">
              <a:buFont typeface="Arial" panose="020B0604020202020204" pitchFamily="34" charset="0"/>
              <a:buChar char="•"/>
            </a:pPr>
            <a:r>
              <a:rPr lang="en-US" altLang="en-US" sz="2800"/>
              <a:t>New python executable in demoenv/bin/python2.7 ... done.</a:t>
            </a:r>
          </a:p>
          <a:p>
            <a:pPr latinLnBrk="1">
              <a:buFont typeface="Arial" panose="020B0604020202020204" pitchFamily="34" charset="0"/>
              <a:buChar char="•"/>
            </a:pPr>
            <a:r>
              <a:rPr lang="en-US" altLang="en-US" sz="2800"/>
              <a:t>&gt;&gt;&gt; virtualenv-2.7 --relocatable demoenv</a:t>
            </a:r>
          </a:p>
          <a:p>
            <a:pPr latinLnBrk="1">
              <a:buFont typeface="Arial" panose="020B0604020202020204" pitchFamily="34" charset="0"/>
              <a:buChar char="•"/>
            </a:pPr>
            <a:r>
              <a:rPr lang="en-US" altLang="en-US" sz="2800"/>
              <a:t>&gt;&gt;&gt; source demoenv/bin/activate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800"/>
              <a:t>&gt;&gt;&gt; pip install “some module”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800"/>
              <a:t>&gt;&gt;&gt; zip –r ../demoenv.zip *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800"/>
              <a:t>&gt;&gt;&gt; hdfs dfs –copyFromLocal demoenv.zip</a:t>
            </a:r>
          </a:p>
        </p:txBody>
      </p:sp>
    </p:spTree>
    <p:extLst>
      <p:ext uri="{BB962C8B-B14F-4D97-AF65-F5344CB8AC3E}">
        <p14:creationId xmlns:p14="http://schemas.microsoft.com/office/powerpoint/2010/main" val="4112949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457200" y="796925"/>
            <a:ext cx="8229600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ts val="5775"/>
              </a:lnSpc>
              <a:buSzPct val="100000"/>
              <a:defRPr/>
            </a:pPr>
            <a:r>
              <a:rPr lang="en-US" altLang="en-US" sz="3200" b="1" dirty="0" smtClean="0">
                <a:solidFill>
                  <a:srgbClr val="134CB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Using Python libraries for data analytics</a:t>
            </a: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8764588" y="6297613"/>
            <a:ext cx="303212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7360" tIns="46800" rIns="45720" bIns="46800" anchor="ctr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F640B19D-AD9F-49D6-AEA8-4EB0B6C05DE0}" type="slidenum">
              <a:rPr lang="en-US" altLang="en-US" sz="1200" b="1">
                <a:latin typeface="Century Gothic" panose="020B0502020202020204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1200" b="1">
              <a:latin typeface="Century Gothic" panose="020B0502020202020204" pitchFamily="34" charset="0"/>
            </a:endParaRP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457200" y="1519238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9725" indent="-339725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39775" indent="-282575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 latinLnBrk="1"/>
            <a:r>
              <a:rPr lang="en-US" altLang="en-US" sz="2800"/>
              <a:t>hadoop jar /usr/hdp/2.3.2.0-2602/hadoop-mapreduce/hadoop-streaming-2.7.1.2.3.2.0-2602.jar </a:t>
            </a:r>
          </a:p>
          <a:p>
            <a:pPr latinLnBrk="1"/>
            <a:r>
              <a:rPr lang="en-US" altLang="en-US" sz="2800"/>
              <a:t>....files</a:t>
            </a:r>
          </a:p>
          <a:p>
            <a:pPr latinLnBrk="1"/>
            <a:r>
              <a:rPr lang="en-US" altLang="en-US" sz="2800"/>
              <a:t>-archives hdfs://cg-hm11.ncsa.illinois.edu/user/jyn/demoenv.zip#demoenv</a:t>
            </a:r>
          </a:p>
          <a:p>
            <a:pPr latinLnBrk="1"/>
            <a:endParaRPr lang="en-US" altLang="en-US" sz="2800"/>
          </a:p>
          <a:p>
            <a:pPr latinLnBrk="1"/>
            <a:r>
              <a:rPr lang="en-US" altLang="en-US" sz="2800"/>
              <a:t>In your python script</a:t>
            </a:r>
          </a:p>
          <a:p>
            <a:pPr latinLnBrk="1"/>
            <a:r>
              <a:rPr lang="en-US" altLang="en-US" sz="2800"/>
              <a:t>#!./demoenv/bin/python</a:t>
            </a:r>
          </a:p>
          <a:p>
            <a:pPr latinLnBrk="1"/>
            <a:r>
              <a:rPr lang="en-US" altLang="en-US" sz="2800"/>
              <a:t>import your_module</a:t>
            </a:r>
          </a:p>
        </p:txBody>
      </p:sp>
    </p:spTree>
    <p:extLst>
      <p:ext uri="{BB962C8B-B14F-4D97-AF65-F5344CB8AC3E}">
        <p14:creationId xmlns:p14="http://schemas.microsoft.com/office/powerpoint/2010/main" val="1068140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350" y="2447317"/>
            <a:ext cx="9143999" cy="1331161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50"/>
              </a:spcBef>
              <a:defRPr/>
            </a:pPr>
            <a:r>
              <a:rPr lang="en-US" sz="4000" b="1" dirty="0">
                <a:latin typeface="Tahoma" charset="0"/>
              </a:rPr>
              <a:t>Geospatial processing in Hadoop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457200" y="2933700"/>
            <a:ext cx="8216900" cy="327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2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charset="0"/>
              <a:buNone/>
              <a:defRPr/>
            </a:pPr>
            <a:endParaRPr lang="en-US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304449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1267"/>
            <a:ext cx="8229600" cy="668866"/>
          </a:xfrm>
        </p:spPr>
        <p:txBody>
          <a:bodyPr/>
          <a:lstStyle/>
          <a:p>
            <a:r>
              <a:rPr lang="en-US" b="1" dirty="0" smtClean="0"/>
              <a:t>Case study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95066" y="1796615"/>
            <a:ext cx="8686800" cy="480483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83600" y="6356350"/>
            <a:ext cx="524522" cy="365125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000" b="0" dirty="0" smtClean="0">
              <a:latin typeface="Tahoma" charset="0"/>
            </a:endParaRPr>
          </a:p>
          <a:p>
            <a:pPr>
              <a:defRPr/>
            </a:pPr>
            <a:fld id="{A454E1AF-7DAE-AA42-AAA3-C73C4E2FAC02}" type="slidenum">
              <a:rPr lang="en-US" sz="1000" b="0" smtClean="0">
                <a:latin typeface="Tahoma" charset="0"/>
              </a:rPr>
              <a:pPr>
                <a:defRPr/>
              </a:pPr>
              <a:t>14</a:t>
            </a:fld>
            <a:endParaRPr lang="en-US" sz="1000" b="0" dirty="0" smtClean="0">
              <a:latin typeface="Tahoma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226" y="1490133"/>
            <a:ext cx="6945548" cy="48547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99226" y="6396335"/>
            <a:ext cx="694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Aggregating New York taxi records to traffic analysis zones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90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1267"/>
            <a:ext cx="8229600" cy="668866"/>
          </a:xfrm>
        </p:spPr>
        <p:txBody>
          <a:bodyPr/>
          <a:lstStyle/>
          <a:p>
            <a:r>
              <a:rPr lang="en-US" b="1" dirty="0" smtClean="0"/>
              <a:t>Case study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95066" y="1796615"/>
            <a:ext cx="8686800" cy="480483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83600" y="6356350"/>
            <a:ext cx="524522" cy="365125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000" b="0" dirty="0" smtClean="0">
              <a:latin typeface="Tahoma" charset="0"/>
            </a:endParaRPr>
          </a:p>
          <a:p>
            <a:pPr>
              <a:defRPr/>
            </a:pPr>
            <a:fld id="{A454E1AF-7DAE-AA42-AAA3-C73C4E2FAC02}" type="slidenum">
              <a:rPr lang="en-US" sz="1000" b="0" smtClean="0">
                <a:latin typeface="Tahoma" charset="0"/>
              </a:rPr>
              <a:pPr>
                <a:defRPr/>
              </a:pPr>
              <a:t>15</a:t>
            </a:fld>
            <a:endParaRPr lang="en-US" sz="1000" b="0" dirty="0" smtClean="0">
              <a:latin typeface="Tahoma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1232" y="6027003"/>
            <a:ext cx="694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Aggregating Twitter data to the corresponding county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90" y="1796615"/>
            <a:ext cx="8788232" cy="387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534988" y="3228199"/>
            <a:ext cx="8229600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ts val="5775"/>
              </a:lnSpc>
              <a:buSzPct val="100000"/>
              <a:defRPr/>
            </a:pPr>
            <a:r>
              <a:rPr lang="en-US" altLang="en-US" sz="4000" b="1" dirty="0" smtClean="0">
                <a:solidFill>
                  <a:srgbClr val="134CB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Ideas?</a:t>
            </a: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8764588" y="6297613"/>
            <a:ext cx="303212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7360" tIns="46800" rIns="45720" bIns="46800" anchor="ctr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116D8753-D0CE-4EDD-A618-B1A47935AF2C}" type="slidenum">
              <a:rPr lang="en-US" altLang="en-US" sz="1200" b="1">
                <a:latin typeface="Century Gothic" panose="020B0502020202020204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1200" b="1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9743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1267"/>
            <a:ext cx="8229600" cy="668866"/>
          </a:xfrm>
        </p:spPr>
        <p:txBody>
          <a:bodyPr/>
          <a:lstStyle/>
          <a:p>
            <a:r>
              <a:rPr lang="en-US" b="1" dirty="0" smtClean="0"/>
              <a:t>Geospatial Operations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00" y="1777999"/>
            <a:ext cx="8686800" cy="4804833"/>
          </a:xfrm>
        </p:spPr>
        <p:txBody>
          <a:bodyPr>
            <a:normAutofit/>
          </a:bodyPr>
          <a:lstStyle/>
          <a:p>
            <a:r>
              <a:rPr lang="en-US" dirty="0" smtClean="0"/>
              <a:t>Topology operations</a:t>
            </a:r>
          </a:p>
          <a:p>
            <a:pPr lvl="1"/>
            <a:r>
              <a:rPr lang="en-US" dirty="0" smtClean="0"/>
              <a:t>Validating geometry, geometry relationships</a:t>
            </a:r>
          </a:p>
          <a:p>
            <a:pPr lvl="1"/>
            <a:r>
              <a:rPr lang="en-US" dirty="0" smtClean="0"/>
              <a:t>Intersection</a:t>
            </a:r>
          </a:p>
          <a:p>
            <a:pPr lvl="1"/>
            <a:r>
              <a:rPr lang="en-US" dirty="0" smtClean="0"/>
              <a:t>Intersect</a:t>
            </a:r>
          </a:p>
          <a:p>
            <a:pPr lvl="1"/>
            <a:r>
              <a:rPr lang="en-US" dirty="0" smtClean="0"/>
              <a:t>Overlapping</a:t>
            </a:r>
          </a:p>
          <a:p>
            <a:pPr lvl="1"/>
            <a:r>
              <a:rPr lang="en-US" dirty="0" smtClean="0"/>
              <a:t>Touch (sharing a boundary)</a:t>
            </a:r>
          </a:p>
          <a:p>
            <a:pPr lvl="1"/>
            <a:r>
              <a:rPr lang="en-US" dirty="0" smtClean="0"/>
              <a:t>etc.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Spatial Query</a:t>
            </a:r>
          </a:p>
          <a:p>
            <a:pPr lvl="1"/>
            <a:r>
              <a:rPr lang="en-US" dirty="0" smtClean="0"/>
              <a:t>Geo-within (Range query)</a:t>
            </a:r>
          </a:p>
          <a:p>
            <a:pPr lvl="1"/>
            <a:r>
              <a:rPr lang="en-US" dirty="0" smtClean="0"/>
              <a:t>K-NN (nearest neighbors)</a:t>
            </a:r>
          </a:p>
          <a:p>
            <a:pPr lvl="1"/>
            <a:r>
              <a:rPr lang="en-US" dirty="0" smtClean="0"/>
              <a:t>etc.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83600" y="6356350"/>
            <a:ext cx="524522" cy="365125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000" b="0" dirty="0" smtClean="0">
              <a:latin typeface="Tahoma" charset="0"/>
            </a:endParaRPr>
          </a:p>
          <a:p>
            <a:pPr>
              <a:defRPr/>
            </a:pPr>
            <a:fld id="{A454E1AF-7DAE-AA42-AAA3-C73C4E2FAC02}" type="slidenum">
              <a:rPr lang="en-US" sz="1000" b="0" smtClean="0">
                <a:latin typeface="Tahoma" charset="0"/>
              </a:rPr>
              <a:pPr>
                <a:defRPr/>
              </a:pPr>
              <a:t>17</a:t>
            </a:fld>
            <a:endParaRPr lang="en-US" sz="1000" b="0" dirty="0" smtClean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39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1267"/>
            <a:ext cx="8229600" cy="668866"/>
          </a:xfrm>
        </p:spPr>
        <p:txBody>
          <a:bodyPr/>
          <a:lstStyle/>
          <a:p>
            <a:r>
              <a:rPr lang="en-US" sz="3200" dirty="0" smtClean="0"/>
              <a:t>Open Source Geospatial Libraries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00" y="1748692"/>
            <a:ext cx="8686800" cy="4804833"/>
          </a:xfrm>
        </p:spPr>
        <p:txBody>
          <a:bodyPr>
            <a:normAutofit/>
          </a:bodyPr>
          <a:lstStyle/>
          <a:p>
            <a:r>
              <a:rPr lang="en-US" dirty="0" smtClean="0"/>
              <a:t>SDBMS (spatial database management system)</a:t>
            </a:r>
          </a:p>
          <a:p>
            <a:r>
              <a:rPr lang="en-US" dirty="0" smtClean="0"/>
              <a:t>QGIS</a:t>
            </a:r>
          </a:p>
          <a:p>
            <a:r>
              <a:rPr lang="en-US" dirty="0" smtClean="0"/>
              <a:t>ArcGIS</a:t>
            </a:r>
          </a:p>
          <a:p>
            <a:r>
              <a:rPr lang="en-US" dirty="0" smtClean="0"/>
              <a:t>GRASS GIS</a:t>
            </a:r>
          </a:p>
          <a:p>
            <a:endParaRPr lang="en-US" dirty="0"/>
          </a:p>
          <a:p>
            <a:r>
              <a:rPr lang="en-US" dirty="0" smtClean="0"/>
              <a:t>Open source libraries: </a:t>
            </a:r>
            <a:r>
              <a:rPr lang="en-US" dirty="0" err="1" smtClean="0"/>
              <a:t>OSGeo</a:t>
            </a:r>
            <a:endParaRPr lang="en-US" dirty="0" smtClean="0"/>
          </a:p>
          <a:p>
            <a:pPr lvl="1"/>
            <a:r>
              <a:rPr lang="en-US" dirty="0" smtClean="0"/>
              <a:t>GDAL</a:t>
            </a:r>
          </a:p>
          <a:p>
            <a:pPr lvl="1"/>
            <a:r>
              <a:rPr lang="en-US" dirty="0"/>
              <a:t>Fiona</a:t>
            </a:r>
          </a:p>
          <a:p>
            <a:pPr lvl="1"/>
            <a:r>
              <a:rPr lang="en-US" dirty="0" smtClean="0"/>
              <a:t>Shapely</a:t>
            </a:r>
          </a:p>
          <a:p>
            <a:pPr lvl="1"/>
            <a:r>
              <a:rPr lang="en-US" dirty="0" smtClean="0"/>
              <a:t>Shapefile.py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83600" y="6356350"/>
            <a:ext cx="524522" cy="365125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000" b="0" dirty="0" smtClean="0">
              <a:latin typeface="Tahoma" charset="0"/>
            </a:endParaRPr>
          </a:p>
          <a:p>
            <a:pPr>
              <a:defRPr/>
            </a:pPr>
            <a:fld id="{A454E1AF-7DAE-AA42-AAA3-C73C4E2FAC02}" type="slidenum">
              <a:rPr lang="en-US" sz="1000" b="0" smtClean="0">
                <a:latin typeface="Tahoma" charset="0"/>
              </a:rPr>
              <a:pPr>
                <a:defRPr/>
              </a:pPr>
              <a:t>18</a:t>
            </a:fld>
            <a:endParaRPr lang="en-US" sz="1000" b="0" dirty="0" smtClean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88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55700"/>
            <a:ext cx="8229600" cy="668866"/>
          </a:xfrm>
        </p:spPr>
        <p:txBody>
          <a:bodyPr/>
          <a:lstStyle/>
          <a:p>
            <a:r>
              <a:rPr lang="en-US" sz="3200" b="1" dirty="0" smtClean="0"/>
              <a:t>Existing distributed </a:t>
            </a:r>
            <a:r>
              <a:rPr lang="en-US" sz="3200" b="1" dirty="0"/>
              <a:t>c</a:t>
            </a:r>
            <a:r>
              <a:rPr lang="en-US" sz="3200" b="1" dirty="0" smtClean="0"/>
              <a:t>omputing </a:t>
            </a:r>
            <a:r>
              <a:rPr lang="en-US" sz="3200" b="1" dirty="0"/>
              <a:t>r</a:t>
            </a:r>
            <a:r>
              <a:rPr lang="en-US" sz="3200" b="1" dirty="0" smtClean="0"/>
              <a:t>esources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00" y="1777999"/>
            <a:ext cx="8686800" cy="480483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SpatialHadoop</a:t>
            </a:r>
          </a:p>
          <a:p>
            <a:pPr lvl="1"/>
            <a:r>
              <a:rPr lang="en-US" dirty="0">
                <a:hlinkClick r:id="rId3"/>
              </a:rPr>
              <a:t>http://spatialhadoop.cs.umn.edu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SpatialSpark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github.com/syoummer/SpatialSpark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83600" y="6356350"/>
            <a:ext cx="524522" cy="365125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000" b="0" dirty="0" smtClean="0">
              <a:latin typeface="Tahoma" charset="0"/>
            </a:endParaRPr>
          </a:p>
          <a:p>
            <a:pPr>
              <a:defRPr/>
            </a:pPr>
            <a:fld id="{A454E1AF-7DAE-AA42-AAA3-C73C4E2FAC02}" type="slidenum">
              <a:rPr lang="en-US" sz="1000" b="0" smtClean="0">
                <a:latin typeface="Tahoma" charset="0"/>
              </a:rPr>
              <a:pPr>
                <a:defRPr/>
              </a:pPr>
              <a:t>19</a:t>
            </a:fld>
            <a:endParaRPr lang="en-US" sz="1000" b="0" dirty="0" smtClean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52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49030"/>
            <a:ext cx="8229600" cy="778213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Outline</a:t>
            </a:r>
            <a:endParaRPr lang="en-US" b="1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1012" y="1527243"/>
            <a:ext cx="8382000" cy="5068109"/>
          </a:xfrm>
        </p:spPr>
        <p:txBody>
          <a:bodyPr>
            <a:normAutofit/>
          </a:bodyPr>
          <a:lstStyle/>
          <a:p>
            <a:r>
              <a:rPr lang="en-US" dirty="0" smtClean="0"/>
              <a:t>Python programing basics</a:t>
            </a:r>
          </a:p>
          <a:p>
            <a:endParaRPr lang="en-US" dirty="0" smtClean="0"/>
          </a:p>
          <a:p>
            <a:r>
              <a:rPr lang="en-US" dirty="0" smtClean="0"/>
              <a:t>Hadoop Streaming API with Python</a:t>
            </a:r>
          </a:p>
          <a:p>
            <a:pPr lvl="1"/>
            <a:r>
              <a:rPr lang="en-US" dirty="0" smtClean="0"/>
              <a:t>Take advantage of the mapper for parallel processing</a:t>
            </a:r>
          </a:p>
          <a:p>
            <a:pPr marL="0" lvl="1" indent="0">
              <a:buNone/>
            </a:pP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smtClean="0"/>
              <a:t>Geospatial processing in Hadoop</a:t>
            </a:r>
          </a:p>
          <a:p>
            <a:pPr lvl="1"/>
            <a:r>
              <a:rPr lang="en-US" dirty="0" smtClean="0"/>
              <a:t>Case study</a:t>
            </a:r>
          </a:p>
          <a:p>
            <a:pPr lvl="1"/>
            <a:r>
              <a:rPr lang="en-US" dirty="0" smtClean="0"/>
              <a:t>Existing tools and frameworks</a:t>
            </a:r>
          </a:p>
          <a:p>
            <a:pPr lvl="1"/>
            <a:r>
              <a:rPr lang="en-US" dirty="0" smtClean="0"/>
              <a:t>Write your own geospatial processing pipeline with Python</a:t>
            </a:r>
          </a:p>
          <a:p>
            <a:pPr lvl="1"/>
            <a:r>
              <a:rPr lang="en-US" dirty="0" smtClean="0"/>
              <a:t>Leveraging the existing geospatial libraries as packages in Python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82025" y="6356350"/>
            <a:ext cx="561975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F81D0A5-5636-074A-AE58-C1FD9013E26E}" type="slidenum">
              <a:rPr lang="en-US">
                <a:latin typeface="Century Gothic" charset="0"/>
              </a:rPr>
              <a:pPr/>
              <a:t>2</a:t>
            </a:fld>
            <a:endParaRPr lang="en-US" dirty="0"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30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1267"/>
            <a:ext cx="8229600" cy="668866"/>
          </a:xfrm>
        </p:spPr>
        <p:txBody>
          <a:bodyPr/>
          <a:lstStyle/>
          <a:p>
            <a:r>
              <a:rPr lang="en-US" b="1" dirty="0" smtClean="0"/>
              <a:t>Shapefile.py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00" y="1748692"/>
            <a:ext cx="8686800" cy="4804833"/>
          </a:xfrm>
        </p:spPr>
        <p:txBody>
          <a:bodyPr>
            <a:normAutofit/>
          </a:bodyPr>
          <a:lstStyle/>
          <a:p>
            <a:r>
              <a:rPr lang="en-US" dirty="0" smtClean="0"/>
              <a:t>Basically, instead of </a:t>
            </a:r>
          </a:p>
          <a:p>
            <a:r>
              <a:rPr lang="en-US" dirty="0" smtClean="0"/>
              <a:t>https</a:t>
            </a:r>
            <a:r>
              <a:rPr lang="en-US" dirty="0"/>
              <a:t>://pypi.python.org/pypi/pyshp</a:t>
            </a:r>
          </a:p>
          <a:p>
            <a:endParaRPr lang="en-US" dirty="0" smtClean="0"/>
          </a:p>
          <a:p>
            <a:r>
              <a:rPr lang="en-US" dirty="0" smtClean="0"/>
              <a:t>Example usage</a:t>
            </a:r>
            <a:endParaRPr lang="en-US" dirty="0"/>
          </a:p>
          <a:p>
            <a:r>
              <a:rPr lang="en-US" dirty="0" smtClean="0"/>
              <a:t>&gt;&gt;&gt; </a:t>
            </a:r>
            <a:r>
              <a:rPr lang="en-US" dirty="0" err="1"/>
              <a:t>myshp</a:t>
            </a:r>
            <a:r>
              <a:rPr lang="en-US" dirty="0"/>
              <a:t> = open("shapefiles/</a:t>
            </a:r>
            <a:r>
              <a:rPr lang="en-US" dirty="0" err="1"/>
              <a:t>blockgroups.shp</a:t>
            </a:r>
            <a:r>
              <a:rPr lang="en-US" dirty="0"/>
              <a:t>", "</a:t>
            </a:r>
            <a:r>
              <a:rPr lang="en-US" dirty="0" err="1"/>
              <a:t>rb</a:t>
            </a:r>
            <a:r>
              <a:rPr lang="en-US" dirty="0"/>
              <a:t>")</a:t>
            </a:r>
          </a:p>
          <a:p>
            <a:r>
              <a:rPr lang="en-US" dirty="0"/>
              <a:t>&gt;&gt;&gt; </a:t>
            </a:r>
            <a:r>
              <a:rPr lang="en-US" dirty="0" err="1"/>
              <a:t>mydbf</a:t>
            </a:r>
            <a:r>
              <a:rPr lang="en-US" dirty="0"/>
              <a:t> = open("shapefiles/</a:t>
            </a:r>
            <a:r>
              <a:rPr lang="en-US" dirty="0" err="1"/>
              <a:t>blockgroups.dbf</a:t>
            </a:r>
            <a:r>
              <a:rPr lang="en-US" dirty="0"/>
              <a:t>", "</a:t>
            </a:r>
            <a:r>
              <a:rPr lang="en-US" dirty="0" err="1"/>
              <a:t>rb</a:t>
            </a:r>
            <a:r>
              <a:rPr lang="en-US" dirty="0"/>
              <a:t>")</a:t>
            </a:r>
          </a:p>
          <a:p>
            <a:r>
              <a:rPr lang="en-US" dirty="0"/>
              <a:t>&gt;&gt;&gt; r = </a:t>
            </a:r>
            <a:r>
              <a:rPr lang="en-US" dirty="0" err="1"/>
              <a:t>shapefile.Reader</a:t>
            </a:r>
            <a:r>
              <a:rPr lang="en-US" dirty="0"/>
              <a:t>(</a:t>
            </a:r>
            <a:r>
              <a:rPr lang="en-US" dirty="0" err="1"/>
              <a:t>shp</a:t>
            </a:r>
            <a:r>
              <a:rPr lang="en-US" dirty="0"/>
              <a:t>=</a:t>
            </a:r>
            <a:r>
              <a:rPr lang="en-US" dirty="0" err="1"/>
              <a:t>myshp</a:t>
            </a:r>
            <a:r>
              <a:rPr lang="en-US" dirty="0"/>
              <a:t>, dbf=</a:t>
            </a:r>
            <a:r>
              <a:rPr lang="en-US" dirty="0" err="1"/>
              <a:t>mydbf</a:t>
            </a:r>
            <a:r>
              <a:rPr lang="en-US" dirty="0"/>
              <a:t>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83600" y="6356350"/>
            <a:ext cx="524522" cy="365125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000" b="0" dirty="0" smtClean="0">
              <a:latin typeface="Tahoma" charset="0"/>
            </a:endParaRPr>
          </a:p>
          <a:p>
            <a:pPr>
              <a:defRPr/>
            </a:pPr>
            <a:fld id="{A454E1AF-7DAE-AA42-AAA3-C73C4E2FAC02}" type="slidenum">
              <a:rPr lang="en-US" sz="1000" b="0" smtClean="0">
                <a:latin typeface="Tahoma" charset="0"/>
              </a:rPr>
              <a:pPr>
                <a:defRPr/>
              </a:pPr>
              <a:t>20</a:t>
            </a:fld>
            <a:endParaRPr lang="en-US" sz="1000" b="0" dirty="0" smtClean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74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261" y="821267"/>
            <a:ext cx="8229600" cy="668866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Improve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efficiency with spatial indexing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00" y="1777999"/>
            <a:ext cx="8686800" cy="4804833"/>
          </a:xfrm>
        </p:spPr>
        <p:txBody>
          <a:bodyPr>
            <a:normAutofit/>
          </a:bodyPr>
          <a:lstStyle/>
          <a:p>
            <a:r>
              <a:rPr lang="en-US" dirty="0" smtClean="0"/>
              <a:t>The purposes of spatial index</a:t>
            </a:r>
          </a:p>
          <a:p>
            <a:pPr lvl="1"/>
            <a:r>
              <a:rPr lang="en-US" dirty="0" smtClean="0"/>
              <a:t>Improve search efficiency</a:t>
            </a:r>
          </a:p>
          <a:p>
            <a:pPr lvl="1"/>
            <a:r>
              <a:rPr lang="en-US" dirty="0" smtClean="0"/>
              <a:t>Deal with multi-dimensional dataset</a:t>
            </a:r>
          </a:p>
          <a:p>
            <a:r>
              <a:rPr lang="en-US" dirty="0" smtClean="0"/>
              <a:t>Different types of spatial index</a:t>
            </a:r>
          </a:p>
          <a:p>
            <a:pPr lvl="1"/>
            <a:r>
              <a:rPr lang="en-US" dirty="0" smtClean="0"/>
              <a:t>Quad-Tree</a:t>
            </a:r>
          </a:p>
          <a:p>
            <a:pPr lvl="1"/>
            <a:r>
              <a:rPr lang="en-US" dirty="0" smtClean="0"/>
              <a:t>R-Tree</a:t>
            </a:r>
          </a:p>
          <a:p>
            <a:pPr lvl="1"/>
            <a:r>
              <a:rPr lang="en-US" dirty="0"/>
              <a:t>octree</a:t>
            </a:r>
          </a:p>
          <a:p>
            <a:pPr lvl="1"/>
            <a:r>
              <a:rPr lang="en-US" dirty="0" err="1" smtClean="0"/>
              <a:t>Kd</a:t>
            </a:r>
            <a:r>
              <a:rPr lang="en-US" dirty="0" smtClean="0"/>
              <a:t>-tree</a:t>
            </a:r>
          </a:p>
          <a:p>
            <a:pPr lvl="1"/>
            <a:r>
              <a:rPr lang="en-US" dirty="0" smtClean="0"/>
              <a:t>….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For this course, we will demonstrate and use Quad-Tree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83600" y="6356350"/>
            <a:ext cx="524522" cy="365125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000" b="0" dirty="0" smtClean="0">
              <a:latin typeface="Tahoma" charset="0"/>
            </a:endParaRPr>
          </a:p>
          <a:p>
            <a:pPr>
              <a:defRPr/>
            </a:pPr>
            <a:fld id="{A454E1AF-7DAE-AA42-AAA3-C73C4E2FAC02}" type="slidenum">
              <a:rPr lang="en-US" sz="1000" b="0" smtClean="0">
                <a:latin typeface="Tahoma" charset="0"/>
              </a:rPr>
              <a:pPr>
                <a:defRPr/>
              </a:pPr>
              <a:t>21</a:t>
            </a:fld>
            <a:endParaRPr lang="en-US" sz="1000" b="0" dirty="0" smtClean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8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994909"/>
            <a:ext cx="9144000" cy="1064668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Illustration of Quad-Tree for indexing points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1012" y="1527243"/>
            <a:ext cx="8382000" cy="506810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82025" y="6356350"/>
            <a:ext cx="561975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F81D0A5-5636-074A-AE58-C1FD9013E26E}" type="slidenum">
              <a:rPr lang="en-US">
                <a:latin typeface="Century Gothic" charset="0"/>
              </a:rPr>
              <a:pPr/>
              <a:t>22</a:t>
            </a:fld>
            <a:endParaRPr lang="en-US" dirty="0">
              <a:latin typeface="Century Gothic" charset="0"/>
            </a:endParaRPr>
          </a:p>
        </p:txBody>
      </p:sp>
      <p:pic>
        <p:nvPicPr>
          <p:cNvPr id="1028" name="Picture 4" descr="https://upload.wikimedia.org/wikipedia/commons/thumb/8/8b/Point_quadtree.svg/2000px-Point_quadtre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2281223"/>
            <a:ext cx="3168361" cy="316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dusk.geo.orst.edu/buffgis/dstruct/quadtree2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26"/>
          <a:stretch/>
        </p:blipFill>
        <p:spPr bwMode="auto">
          <a:xfrm>
            <a:off x="3585564" y="2434010"/>
            <a:ext cx="5277448" cy="3015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74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868786"/>
            <a:ext cx="9144000" cy="1064668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Illustration of Quad-Tree for polygons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1012" y="1527243"/>
            <a:ext cx="8382000" cy="506810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82025" y="6356350"/>
            <a:ext cx="561975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F81D0A5-5636-074A-AE58-C1FD9013E26E}" type="slidenum">
              <a:rPr lang="en-US">
                <a:latin typeface="Century Gothic" charset="0"/>
              </a:rPr>
              <a:pPr/>
              <a:t>23</a:t>
            </a:fld>
            <a:endParaRPr lang="en-US" dirty="0">
              <a:latin typeface="Century Gothic" charset="0"/>
            </a:endParaRPr>
          </a:p>
        </p:txBody>
      </p:sp>
      <p:pic>
        <p:nvPicPr>
          <p:cNvPr id="22530" name="Picture 2" descr="http://www.cse.iitm.ac.in/~vplab/courses/DSA/Quadtrees_files/image0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224" y="2518409"/>
            <a:ext cx="4397552" cy="325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92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629783"/>
            <a:ext cx="9144000" cy="1064668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Applications of Quad-Tree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1012" y="1527243"/>
            <a:ext cx="8382000" cy="506810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82025" y="6356350"/>
            <a:ext cx="561975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F81D0A5-5636-074A-AE58-C1FD9013E26E}" type="slidenum">
              <a:rPr lang="en-US">
                <a:latin typeface="Century Gothic" charset="0"/>
              </a:rPr>
              <a:pPr/>
              <a:t>24</a:t>
            </a:fld>
            <a:endParaRPr lang="en-US" dirty="0">
              <a:latin typeface="Century Gothic" charset="0"/>
            </a:endParaRPr>
          </a:p>
        </p:txBody>
      </p:sp>
      <p:pic>
        <p:nvPicPr>
          <p:cNvPr id="23554" name="Picture 2" descr="http://i.msdn.microsoft.com/dynimg/IC962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2" y="1885985"/>
            <a:ext cx="5934075" cy="347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29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629783"/>
            <a:ext cx="9144000" cy="1064668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Applications of Quad-Tree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1012" y="1527243"/>
            <a:ext cx="8382000" cy="506810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82025" y="6356350"/>
            <a:ext cx="561975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F81D0A5-5636-074A-AE58-C1FD9013E26E}" type="slidenum">
              <a:rPr lang="en-US">
                <a:latin typeface="Century Gothic" charset="0"/>
              </a:rPr>
              <a:pPr/>
              <a:t>25</a:t>
            </a:fld>
            <a:endParaRPr lang="en-US" dirty="0">
              <a:latin typeface="Century Gothic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0024" y="5915370"/>
            <a:ext cx="8875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i="1" dirty="0"/>
              <a:t>http://softwareunwound.com/2014/03/18/adventures-in-mapping-big-data-sets-in-real-time-map-controls-part-2-enter-the-quadtree/</a:t>
            </a:r>
          </a:p>
        </p:txBody>
      </p:sp>
      <p:pic>
        <p:nvPicPr>
          <p:cNvPr id="24578" name="Picture 2" descr="http://www.fncinc.com/media_library/Files/Uploader/quadtre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9136"/>
            <a:ext cx="9144000" cy="422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05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261" y="821267"/>
            <a:ext cx="8229600" cy="668866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Put things together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00" y="1777999"/>
            <a:ext cx="8686800" cy="4804833"/>
          </a:xfrm>
        </p:spPr>
        <p:txBody>
          <a:bodyPr>
            <a:normAutofit/>
          </a:bodyPr>
          <a:lstStyle/>
          <a:p>
            <a:r>
              <a:rPr lang="en-US" dirty="0" smtClean="0"/>
              <a:t>Step1</a:t>
            </a:r>
          </a:p>
          <a:p>
            <a:pPr lvl="1"/>
            <a:r>
              <a:rPr lang="en-US" dirty="0" smtClean="0"/>
              <a:t>We need to create spatial index (quad-tree) for the data we are about to process</a:t>
            </a:r>
          </a:p>
          <a:p>
            <a:pPr lvl="1"/>
            <a:r>
              <a:rPr lang="en-US" dirty="0" smtClean="0"/>
              <a:t>Which data then? The point data or the polygon layer data?</a:t>
            </a:r>
          </a:p>
          <a:p>
            <a:r>
              <a:rPr lang="en-US" dirty="0" smtClean="0"/>
              <a:t>Step2</a:t>
            </a:r>
          </a:p>
          <a:p>
            <a:pPr lvl="1"/>
            <a:r>
              <a:rPr lang="en-US" dirty="0" smtClean="0"/>
              <a:t>What we should do to determine a point belongs to a specific polygon?</a:t>
            </a:r>
          </a:p>
          <a:p>
            <a:pPr lvl="1"/>
            <a:r>
              <a:rPr lang="en-US" dirty="0" smtClean="0"/>
              <a:t>Which geospatial operation should you pick?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Step3</a:t>
            </a:r>
          </a:p>
          <a:p>
            <a:pPr lvl="1"/>
            <a:r>
              <a:rPr lang="en-US" dirty="0"/>
              <a:t>How can we </a:t>
            </a:r>
            <a:r>
              <a:rPr lang="en-US" dirty="0" smtClean="0"/>
              <a:t>take advantage of Hadoop Streaming API with Python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Step4 </a:t>
            </a:r>
          </a:p>
          <a:p>
            <a:pPr lvl="1"/>
            <a:r>
              <a:rPr lang="en-US" dirty="0" smtClean="0"/>
              <a:t>How to run our program?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83600" y="6356350"/>
            <a:ext cx="524522" cy="365125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000" b="0" dirty="0" smtClean="0">
              <a:latin typeface="Tahoma" charset="0"/>
            </a:endParaRPr>
          </a:p>
          <a:p>
            <a:pPr>
              <a:defRPr/>
            </a:pPr>
            <a:fld id="{A454E1AF-7DAE-AA42-AAA3-C73C4E2FAC02}" type="slidenum">
              <a:rPr lang="en-US" sz="1000" b="0" smtClean="0">
                <a:latin typeface="Tahoma" charset="0"/>
              </a:rPr>
              <a:pPr>
                <a:defRPr/>
              </a:pPr>
              <a:t>26</a:t>
            </a:fld>
            <a:endParaRPr lang="en-US" sz="1000" b="0" dirty="0" smtClean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83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56563"/>
            <a:ext cx="8229600" cy="668866"/>
          </a:xfrm>
        </p:spPr>
        <p:txBody>
          <a:bodyPr/>
          <a:lstStyle/>
          <a:p>
            <a:r>
              <a:rPr lang="en-US" b="1" dirty="0" smtClean="0"/>
              <a:t>Python Programing Basics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00" y="1777999"/>
            <a:ext cx="8686800" cy="480483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 this unit, let’s follow the attached document and review some basics in Python programing</a:t>
            </a:r>
          </a:p>
          <a:p>
            <a:endParaRPr lang="en-US" dirty="0"/>
          </a:p>
          <a:p>
            <a:r>
              <a:rPr lang="en-US" dirty="0" smtClean="0"/>
              <a:t>Different coding environments</a:t>
            </a:r>
            <a:endParaRPr lang="en-US" dirty="0"/>
          </a:p>
          <a:p>
            <a:pPr lvl="1"/>
            <a:r>
              <a:rPr lang="en-US" dirty="0" smtClean="0"/>
              <a:t>Choose your favorite code editor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83600" y="6356350"/>
            <a:ext cx="524522" cy="365125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000" b="0" dirty="0" smtClean="0">
              <a:latin typeface="Tahoma" charset="0"/>
            </a:endParaRPr>
          </a:p>
          <a:p>
            <a:pPr>
              <a:defRPr/>
            </a:pPr>
            <a:fld id="{A454E1AF-7DAE-AA42-AAA3-C73C4E2FAC02}" type="slidenum">
              <a:rPr lang="en-US" sz="1000" b="0" smtClean="0">
                <a:latin typeface="Tahoma" charset="0"/>
              </a:rPr>
              <a:pPr>
                <a:defRPr/>
              </a:pPr>
              <a:t>3</a:t>
            </a:fld>
            <a:endParaRPr lang="en-US" sz="1000" b="0" dirty="0" smtClean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20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350" y="2447317"/>
            <a:ext cx="9143999" cy="1331161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50"/>
              </a:spcBef>
              <a:defRPr/>
            </a:pPr>
            <a:r>
              <a:rPr lang="en-US" sz="4000" b="1" dirty="0" smtClean="0">
                <a:latin typeface="Tahoma" charset="0"/>
              </a:rPr>
              <a:t>Hadoop Streaming API with Python</a:t>
            </a:r>
            <a:endParaRPr lang="en-US" sz="4000" b="1" dirty="0">
              <a:latin typeface="Tahoma" charset="0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457200" y="2933700"/>
            <a:ext cx="8216900" cy="327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2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charset="0"/>
              <a:buNone/>
              <a:defRPr/>
            </a:pPr>
            <a:endParaRPr lang="en-US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368213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229" y="1008695"/>
            <a:ext cx="8229600" cy="668866"/>
          </a:xfrm>
        </p:spPr>
        <p:txBody>
          <a:bodyPr/>
          <a:lstStyle/>
          <a:p>
            <a:r>
              <a:rPr lang="en-US" b="1" dirty="0" smtClean="0"/>
              <a:t>MapReduce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00" y="1777999"/>
            <a:ext cx="8686800" cy="4804833"/>
          </a:xfrm>
        </p:spPr>
        <p:txBody>
          <a:bodyPr>
            <a:normAutofit/>
          </a:bodyPr>
          <a:lstStyle/>
          <a:p>
            <a:r>
              <a:rPr lang="en-US" dirty="0" smtClean="0"/>
              <a:t>Let’s recap on what is the MapReduce paradigm</a:t>
            </a:r>
          </a:p>
          <a:p>
            <a:endParaRPr lang="en-US" dirty="0" smtClean="0"/>
          </a:p>
          <a:p>
            <a:r>
              <a:rPr lang="en-US" dirty="0" smtClean="0"/>
              <a:t>Can you separate each step as individual process</a:t>
            </a:r>
          </a:p>
          <a:p>
            <a:pPr lvl="1"/>
            <a:r>
              <a:rPr lang="en-US" sz="2000" dirty="0" smtClean="0"/>
              <a:t>If yes, how?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Can you come up with some scenarios?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83600" y="6356350"/>
            <a:ext cx="524522" cy="365125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000" b="0" dirty="0" smtClean="0">
              <a:latin typeface="Tahoma" charset="0"/>
            </a:endParaRPr>
          </a:p>
          <a:p>
            <a:pPr>
              <a:defRPr/>
            </a:pPr>
            <a:fld id="{A454E1AF-7DAE-AA42-AAA3-C73C4E2FAC02}" type="slidenum">
              <a:rPr lang="en-US" sz="1000" b="0" smtClean="0">
                <a:latin typeface="Tahoma" charset="0"/>
              </a:rPr>
              <a:pPr>
                <a:defRPr/>
              </a:pPr>
              <a:t>5</a:t>
            </a:fld>
            <a:endParaRPr lang="en-US" sz="1000" b="0" dirty="0" smtClean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63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856034"/>
            <a:ext cx="8229600" cy="865762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Delegation of Map and Reduce tasks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82025" y="6356350"/>
            <a:ext cx="561975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F81D0A5-5636-074A-AE58-C1FD9013E26E}" type="slidenum">
              <a:rPr lang="en-US">
                <a:latin typeface="Century Gothic" charset="0"/>
              </a:rPr>
              <a:pPr/>
              <a:t>6</a:t>
            </a:fld>
            <a:endParaRPr lang="en-US" dirty="0">
              <a:latin typeface="Century Gothic" charset="0"/>
            </a:endParaRPr>
          </a:p>
        </p:txBody>
      </p:sp>
      <p:pic>
        <p:nvPicPr>
          <p:cNvPr id="1028" name="Picture 4" descr="http://www.raythos.com/wp-content/uploads/2013/08/mapreduce-simplevie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055" y="2038581"/>
            <a:ext cx="4649889" cy="387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30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457200" y="796925"/>
            <a:ext cx="8229600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ts val="5775"/>
              </a:lnSpc>
              <a:buSzPct val="100000"/>
              <a:defRPr/>
            </a:pPr>
            <a:r>
              <a:rPr lang="en-US" altLang="en-US" sz="3200" b="1" dirty="0" smtClean="0">
                <a:solidFill>
                  <a:srgbClr val="134CB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Example</a:t>
            </a: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8764588" y="6297613"/>
            <a:ext cx="303212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7360" tIns="46800" rIns="45720" bIns="46800" anchor="ctr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5F383D1-E325-485C-A673-23E09C2D6DB5}" type="slidenum">
              <a:rPr lang="en-US" altLang="en-US" sz="1200" b="1">
                <a:latin typeface="Century Gothic" panose="020B0502020202020204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200" b="1">
              <a:latin typeface="Century Gothic" panose="020B0502020202020204" pitchFamily="34" charset="0"/>
            </a:endParaRP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457200" y="1519238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39775" indent="-282575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600" dirty="0"/>
              <a:t> import time</a:t>
            </a:r>
          </a:p>
          <a:p>
            <a:pPr>
              <a:spcBef>
                <a:spcPct val="0"/>
              </a:spcBef>
            </a:pPr>
            <a:r>
              <a:rPr lang="en-US" altLang="en-US" sz="1600" dirty="0"/>
              <a:t> import </a:t>
            </a:r>
            <a:r>
              <a:rPr lang="en-US" altLang="en-US" sz="1600" dirty="0" err="1"/>
              <a:t>datetime</a:t>
            </a:r>
            <a:endParaRPr lang="en-US" altLang="en-US" sz="1600" dirty="0"/>
          </a:p>
          <a:p>
            <a:pPr>
              <a:spcBef>
                <a:spcPct val="0"/>
              </a:spcBef>
            </a:pPr>
            <a:r>
              <a:rPr lang="en-US" altLang="en-US" sz="1600" dirty="0"/>
              <a:t> </a:t>
            </a:r>
          </a:p>
          <a:p>
            <a:pPr>
              <a:spcBef>
                <a:spcPct val="0"/>
              </a:spcBef>
            </a:pPr>
            <a:r>
              <a:rPr lang="en-US" altLang="en-US" sz="1600" dirty="0" err="1"/>
              <a:t>mFile</a:t>
            </a:r>
            <a:r>
              <a:rPr lang="en-US" altLang="en-US" sz="1600" dirty="0"/>
              <a:t> = open("ny_taxi_2013.csv","rb")</a:t>
            </a:r>
          </a:p>
          <a:p>
            <a:pPr>
              <a:spcBef>
                <a:spcPct val="0"/>
              </a:spcBef>
            </a:pPr>
            <a:r>
              <a:rPr lang="en-US" altLang="en-US" sz="1600" dirty="0" err="1"/>
              <a:t>mOutput</a:t>
            </a:r>
            <a:r>
              <a:rPr lang="en-US" altLang="en-US" sz="1600" dirty="0"/>
              <a:t> = open("ny_taxi_2013_unix.csv","wb")</a:t>
            </a:r>
          </a:p>
          <a:p>
            <a:pPr>
              <a:spcBef>
                <a:spcPct val="0"/>
              </a:spcBef>
            </a:pPr>
            <a:endParaRPr lang="en-US" altLang="en-US" sz="1600" dirty="0"/>
          </a:p>
          <a:p>
            <a:pPr>
              <a:spcBef>
                <a:spcPct val="0"/>
              </a:spcBef>
            </a:pPr>
            <a:r>
              <a:rPr lang="en-US" altLang="en-US" sz="1600" dirty="0"/>
              <a:t>for line in </a:t>
            </a:r>
            <a:r>
              <a:rPr lang="en-US" altLang="en-US" sz="1600" dirty="0" err="1"/>
              <a:t>mFile</a:t>
            </a:r>
            <a:r>
              <a:rPr lang="en-US" altLang="en-US" sz="1600" dirty="0"/>
              <a:t>:</a:t>
            </a:r>
          </a:p>
          <a:p>
            <a:pPr>
              <a:spcBef>
                <a:spcPct val="0"/>
              </a:spcBef>
            </a:pPr>
            <a:r>
              <a:rPr lang="en-US" altLang="en-US" sz="1600" dirty="0"/>
              <a:t>	</a:t>
            </a:r>
            <a:r>
              <a:rPr lang="en-US" altLang="en-US" sz="1600" dirty="0" err="1"/>
              <a:t>lineArray</a:t>
            </a:r>
            <a:r>
              <a:rPr lang="en-US" altLang="en-US" sz="1600" dirty="0"/>
              <a:t> = </a:t>
            </a:r>
            <a:r>
              <a:rPr lang="en-US" altLang="en-US" sz="1600" dirty="0" err="1"/>
              <a:t>line.split</a:t>
            </a:r>
            <a:r>
              <a:rPr lang="en-US" altLang="en-US" sz="1600" dirty="0"/>
              <a:t>(',')</a:t>
            </a:r>
          </a:p>
          <a:p>
            <a:pPr>
              <a:spcBef>
                <a:spcPct val="0"/>
              </a:spcBef>
            </a:pPr>
            <a:r>
              <a:rPr lang="en-US" altLang="en-US" sz="1600" dirty="0"/>
              <a:t>	pickup = </a:t>
            </a:r>
            <a:r>
              <a:rPr lang="en-US" altLang="en-US" sz="1600" dirty="0" err="1"/>
              <a:t>lineArray</a:t>
            </a:r>
            <a:r>
              <a:rPr lang="en-US" altLang="en-US" sz="1600" dirty="0"/>
              <a:t>[5]</a:t>
            </a:r>
          </a:p>
          <a:p>
            <a:pPr>
              <a:spcBef>
                <a:spcPct val="0"/>
              </a:spcBef>
            </a:pPr>
            <a:r>
              <a:rPr lang="en-US" altLang="en-US" sz="1600" dirty="0"/>
              <a:t>	</a:t>
            </a:r>
            <a:r>
              <a:rPr lang="en-US" altLang="en-US" sz="1600" dirty="0" err="1"/>
              <a:t>dropoff</a:t>
            </a:r>
            <a:r>
              <a:rPr lang="en-US" altLang="en-US" sz="1600" dirty="0"/>
              <a:t> = </a:t>
            </a:r>
            <a:r>
              <a:rPr lang="en-US" altLang="en-US" sz="1600" dirty="0" err="1"/>
              <a:t>lineArray</a:t>
            </a:r>
            <a:r>
              <a:rPr lang="en-US" altLang="en-US" sz="1600" dirty="0"/>
              <a:t>[6]</a:t>
            </a:r>
          </a:p>
          <a:p>
            <a:pPr>
              <a:spcBef>
                <a:spcPct val="0"/>
              </a:spcBef>
            </a:pPr>
            <a:r>
              <a:rPr lang="en-US" altLang="en-US" sz="1600" dirty="0"/>
              <a:t>	</a:t>
            </a:r>
            <a:r>
              <a:rPr lang="en-US" altLang="en-US" sz="1600" dirty="0" err="1"/>
              <a:t>pickup_date</a:t>
            </a:r>
            <a:r>
              <a:rPr lang="en-US" altLang="en-US" sz="1600" dirty="0"/>
              <a:t> = </a:t>
            </a:r>
            <a:r>
              <a:rPr lang="en-US" altLang="en-US" sz="1600" dirty="0" err="1"/>
              <a:t>pickup.split</a:t>
            </a:r>
            <a:r>
              <a:rPr lang="en-US" altLang="en-US" sz="1600" dirty="0"/>
              <a:t>(" ")[0]</a:t>
            </a:r>
          </a:p>
          <a:p>
            <a:pPr>
              <a:spcBef>
                <a:spcPct val="0"/>
              </a:spcBef>
            </a:pPr>
            <a:r>
              <a:rPr lang="en-US" altLang="en-US" sz="1600" dirty="0"/>
              <a:t>	</a:t>
            </a:r>
            <a:r>
              <a:rPr lang="en-US" altLang="en-US" sz="1600" dirty="0" err="1"/>
              <a:t>dropoff_date</a:t>
            </a:r>
            <a:r>
              <a:rPr lang="en-US" altLang="en-US" sz="1600" dirty="0"/>
              <a:t> = </a:t>
            </a:r>
            <a:r>
              <a:rPr lang="en-US" altLang="en-US" sz="1600" dirty="0" err="1"/>
              <a:t>dropoff.split</a:t>
            </a:r>
            <a:r>
              <a:rPr lang="en-US" altLang="en-US" sz="1600" dirty="0"/>
              <a:t>(" ")[0]</a:t>
            </a:r>
          </a:p>
          <a:p>
            <a:pPr>
              <a:spcBef>
                <a:spcPct val="0"/>
              </a:spcBef>
            </a:pPr>
            <a:r>
              <a:rPr lang="en-US" altLang="en-US" sz="1600" dirty="0"/>
              <a:t>	</a:t>
            </a:r>
            <a:r>
              <a:rPr lang="en-US" altLang="en-US" sz="1600" dirty="0" err="1"/>
              <a:t>pickup_unix</a:t>
            </a:r>
            <a:r>
              <a:rPr lang="en-US" altLang="en-US" sz="1600" dirty="0"/>
              <a:t> = </a:t>
            </a:r>
            <a:r>
              <a:rPr lang="en-US" altLang="en-US" sz="1600" dirty="0" err="1"/>
              <a:t>datetime.datetime.strptime</a:t>
            </a:r>
            <a:r>
              <a:rPr lang="en-US" altLang="en-US" sz="1600" dirty="0"/>
              <a:t>(</a:t>
            </a:r>
            <a:r>
              <a:rPr lang="en-US" altLang="en-US" sz="1600" dirty="0" err="1"/>
              <a:t>pickup,"%Y</a:t>
            </a:r>
            <a:r>
              <a:rPr lang="en-US" altLang="en-US" sz="1600" dirty="0"/>
              <a:t>-%m-%d %H:%M:%S").</a:t>
            </a:r>
            <a:r>
              <a:rPr lang="en-US" altLang="en-US" sz="1600" dirty="0" err="1"/>
              <a:t>strftime</a:t>
            </a:r>
            <a:r>
              <a:rPr lang="en-US" altLang="en-US" sz="1600" dirty="0"/>
              <a:t>("%s")</a:t>
            </a:r>
          </a:p>
          <a:p>
            <a:pPr>
              <a:spcBef>
                <a:spcPct val="0"/>
              </a:spcBef>
            </a:pPr>
            <a:r>
              <a:rPr lang="en-US" altLang="en-US" sz="1600" dirty="0"/>
              <a:t>	if </a:t>
            </a:r>
            <a:r>
              <a:rPr lang="en-US" altLang="en-US" sz="1600" dirty="0" err="1"/>
              <a:t>pickup_date</a:t>
            </a:r>
            <a:r>
              <a:rPr lang="en-US" altLang="en-US" sz="1600" dirty="0"/>
              <a:t> &gt; '2013-03-09' and </a:t>
            </a:r>
            <a:r>
              <a:rPr lang="en-US" altLang="en-US" sz="1600" dirty="0" err="1"/>
              <a:t>pickup_date</a:t>
            </a:r>
            <a:r>
              <a:rPr lang="en-US" altLang="en-US" sz="1600" dirty="0"/>
              <a:t> &lt; '2013-11-03':</a:t>
            </a:r>
          </a:p>
          <a:p>
            <a:pPr>
              <a:spcBef>
                <a:spcPct val="0"/>
              </a:spcBef>
            </a:pPr>
            <a:r>
              <a:rPr lang="en-US" altLang="en-US" sz="1600" dirty="0"/>
              <a:t>		</a:t>
            </a:r>
            <a:r>
              <a:rPr lang="en-US" altLang="en-US" sz="1600" dirty="0" err="1"/>
              <a:t>pickup_final</a:t>
            </a:r>
            <a:r>
              <a:rPr lang="en-US" altLang="en-US" sz="1600" dirty="0"/>
              <a:t> = </a:t>
            </a:r>
            <a:r>
              <a:rPr lang="en-US" altLang="en-US" sz="1600" dirty="0" err="1"/>
              <a:t>int</a:t>
            </a:r>
            <a:r>
              <a:rPr lang="en-US" altLang="en-US" sz="1600" dirty="0"/>
              <a:t>(</a:t>
            </a:r>
            <a:r>
              <a:rPr lang="en-US" altLang="en-US" sz="1600" dirty="0" err="1"/>
              <a:t>pickup_unix</a:t>
            </a:r>
            <a:r>
              <a:rPr lang="en-US" altLang="en-US" sz="1600" dirty="0"/>
              <a:t>) - 5 * 3600</a:t>
            </a:r>
          </a:p>
          <a:p>
            <a:pPr>
              <a:spcBef>
                <a:spcPct val="0"/>
              </a:spcBef>
            </a:pPr>
            <a:r>
              <a:rPr lang="en-US" altLang="en-US" sz="1600" dirty="0"/>
              <a:t> 	else:</a:t>
            </a:r>
          </a:p>
          <a:p>
            <a:pPr>
              <a:spcBef>
                <a:spcPct val="0"/>
              </a:spcBef>
            </a:pPr>
            <a:r>
              <a:rPr lang="en-US" altLang="en-US" sz="1600" dirty="0"/>
              <a:t>		</a:t>
            </a:r>
            <a:r>
              <a:rPr lang="en-US" altLang="en-US" sz="1600" dirty="0" err="1"/>
              <a:t>pickup_final</a:t>
            </a:r>
            <a:r>
              <a:rPr lang="en-US" altLang="en-US" sz="1600" dirty="0"/>
              <a:t> = </a:t>
            </a:r>
            <a:r>
              <a:rPr lang="en-US" altLang="en-US" sz="1600" dirty="0" err="1"/>
              <a:t>int</a:t>
            </a:r>
            <a:r>
              <a:rPr lang="en-US" altLang="en-US" sz="1600" dirty="0"/>
              <a:t>(</a:t>
            </a:r>
            <a:r>
              <a:rPr lang="en-US" altLang="en-US" sz="1600" dirty="0" err="1"/>
              <a:t>pickup_unix</a:t>
            </a:r>
            <a:r>
              <a:rPr lang="en-US" altLang="en-US" sz="1600" dirty="0"/>
              <a:t>) - 6 * 3600</a:t>
            </a:r>
          </a:p>
          <a:p>
            <a:pPr>
              <a:spcBef>
                <a:spcPct val="0"/>
              </a:spcBef>
            </a:pPr>
            <a:r>
              <a:rPr lang="en-US" altLang="en-US" sz="1600" dirty="0"/>
              <a:t>	…</a:t>
            </a:r>
          </a:p>
          <a:p>
            <a:pPr>
              <a:spcBef>
                <a:spcPct val="0"/>
              </a:spcBef>
            </a:pPr>
            <a:r>
              <a:rPr lang="en-US" altLang="en-US" sz="1600" dirty="0"/>
              <a:t>	</a:t>
            </a:r>
            <a:r>
              <a:rPr lang="en-US" altLang="en-US" sz="1600" dirty="0" err="1"/>
              <a:t>newLine</a:t>
            </a:r>
            <a:r>
              <a:rPr lang="en-US" altLang="en-US" sz="1600" dirty="0"/>
              <a:t> = </a:t>
            </a:r>
            <a:r>
              <a:rPr lang="en-US" altLang="en-US" sz="1600" dirty="0" err="1"/>
              <a:t>line.replace</a:t>
            </a:r>
            <a:r>
              <a:rPr lang="en-US" altLang="en-US" sz="1600" dirty="0"/>
              <a:t>("\n",",") + </a:t>
            </a:r>
            <a:r>
              <a:rPr lang="en-US" altLang="en-US" sz="1600" dirty="0" err="1"/>
              <a:t>str</a:t>
            </a:r>
            <a:r>
              <a:rPr lang="en-US" altLang="en-US" sz="1600" dirty="0"/>
              <a:t>(</a:t>
            </a:r>
            <a:r>
              <a:rPr lang="en-US" altLang="en-US" sz="1600" dirty="0" err="1"/>
              <a:t>pickup_final</a:t>
            </a:r>
            <a:r>
              <a:rPr lang="en-US" altLang="en-US" sz="1600" dirty="0"/>
              <a:t>) + ',' + </a:t>
            </a:r>
            <a:r>
              <a:rPr lang="en-US" altLang="en-US" sz="1600" dirty="0" err="1"/>
              <a:t>str</a:t>
            </a:r>
            <a:r>
              <a:rPr lang="en-US" altLang="en-US" sz="1600" dirty="0"/>
              <a:t>(</a:t>
            </a:r>
            <a:r>
              <a:rPr lang="en-US" altLang="en-US" sz="1600" dirty="0" err="1"/>
              <a:t>dropoff_final</a:t>
            </a:r>
            <a:r>
              <a:rPr lang="en-US" altLang="en-US" sz="1600" dirty="0"/>
              <a:t>) + '\n‘</a:t>
            </a:r>
          </a:p>
          <a:p>
            <a:pPr>
              <a:spcBef>
                <a:spcPct val="0"/>
              </a:spcBef>
            </a:pPr>
            <a:r>
              <a:rPr lang="en-US" altLang="en-US" sz="1600" dirty="0"/>
              <a:t>	</a:t>
            </a:r>
            <a:r>
              <a:rPr lang="en-US" altLang="en-US" sz="1600" dirty="0" err="1"/>
              <a:t>mOutput.write</a:t>
            </a:r>
            <a:r>
              <a:rPr lang="en-US" altLang="en-US" sz="1600" dirty="0"/>
              <a:t>(</a:t>
            </a:r>
            <a:r>
              <a:rPr lang="en-US" altLang="en-US" sz="1600" dirty="0" err="1"/>
              <a:t>newLine</a:t>
            </a:r>
            <a:r>
              <a:rPr lang="en-US" altLang="en-US" sz="1600" dirty="0"/>
              <a:t>)</a:t>
            </a:r>
            <a:endParaRPr lang="en-US" altLang="en-US" sz="1600" dirty="0">
              <a:solidFill>
                <a:srgbClr val="134C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8244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457200" y="796925"/>
            <a:ext cx="8229600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ts val="5775"/>
              </a:lnSpc>
              <a:buSzPct val="100000"/>
              <a:defRPr/>
            </a:pPr>
            <a:r>
              <a:rPr lang="en-US" altLang="en-US" sz="3200" b="1" smtClean="0">
                <a:solidFill>
                  <a:srgbClr val="134CB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Hadoop streaming API with Python</a:t>
            </a: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8764588" y="6297613"/>
            <a:ext cx="303212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7360" tIns="46800" rIns="45720" bIns="46800" anchor="ctr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2429EB4F-6116-4A42-AD82-84E44C85FFAB}" type="slidenum">
              <a:rPr lang="en-US" altLang="en-US" sz="1200" b="1">
                <a:latin typeface="Century Gothic" panose="020B0502020202020204" pitchFamily="34" charset="0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200" b="1">
              <a:latin typeface="Century Gothic" panose="020B0502020202020204" pitchFamily="34" charset="0"/>
            </a:endParaRP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457200" y="1519238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39775" indent="-282575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600" b="1"/>
              <a:t>#!/usr/bin/env python</a:t>
            </a:r>
          </a:p>
          <a:p>
            <a:pPr>
              <a:spcBef>
                <a:spcPct val="0"/>
              </a:spcBef>
            </a:pPr>
            <a:r>
              <a:rPr lang="en-US" altLang="en-US" sz="1600"/>
              <a:t>import sys</a:t>
            </a:r>
          </a:p>
          <a:p>
            <a:pPr>
              <a:spcBef>
                <a:spcPct val="0"/>
              </a:spcBef>
            </a:pPr>
            <a:r>
              <a:rPr lang="en-US" altLang="en-US" sz="1600"/>
              <a:t>import os</a:t>
            </a:r>
          </a:p>
          <a:p>
            <a:pPr>
              <a:spcBef>
                <a:spcPct val="0"/>
              </a:spcBef>
            </a:pPr>
            <a:r>
              <a:rPr lang="en-US" altLang="en-US" sz="1600"/>
              <a:t>import time</a:t>
            </a:r>
          </a:p>
          <a:p>
            <a:pPr>
              <a:spcBef>
                <a:spcPct val="0"/>
              </a:spcBef>
            </a:pPr>
            <a:r>
              <a:rPr lang="en-US" altLang="en-US" sz="1600"/>
              <a:t>import datetime</a:t>
            </a:r>
          </a:p>
          <a:p>
            <a:pPr>
              <a:spcBef>
                <a:spcPct val="0"/>
              </a:spcBef>
            </a:pPr>
            <a:endParaRPr lang="en-US" altLang="en-US" sz="1600"/>
          </a:p>
          <a:p>
            <a:pPr>
              <a:spcBef>
                <a:spcPct val="0"/>
              </a:spcBef>
            </a:pPr>
            <a:r>
              <a:rPr lang="en-US" altLang="en-US" sz="1600" b="1"/>
              <a:t>for line in sys.stdin:</a:t>
            </a:r>
          </a:p>
          <a:p>
            <a:pPr>
              <a:spcBef>
                <a:spcPct val="0"/>
              </a:spcBef>
            </a:pPr>
            <a:r>
              <a:rPr lang="en-US" altLang="en-US" sz="1600" b="1"/>
              <a:t>	</a:t>
            </a:r>
            <a:r>
              <a:rPr lang="en-US" altLang="en-US" sz="1600"/>
              <a:t>lineArray = line.strip().split(',')</a:t>
            </a:r>
          </a:p>
          <a:p>
            <a:pPr>
              <a:spcBef>
                <a:spcPct val="0"/>
              </a:spcBef>
            </a:pPr>
            <a:r>
              <a:rPr lang="en-US" altLang="en-US" sz="1600"/>
              <a:t>	pickup = lineArray[5]</a:t>
            </a:r>
          </a:p>
          <a:p>
            <a:pPr>
              <a:spcBef>
                <a:spcPct val="0"/>
              </a:spcBef>
            </a:pPr>
            <a:r>
              <a:rPr lang="en-US" altLang="en-US" sz="1600"/>
              <a:t>	dropoff = lineArray[6]</a:t>
            </a:r>
          </a:p>
          <a:p>
            <a:pPr>
              <a:spcBef>
                <a:spcPct val="0"/>
              </a:spcBef>
            </a:pPr>
            <a:r>
              <a:rPr lang="en-US" altLang="en-US" sz="1600"/>
              <a:t>	…</a:t>
            </a:r>
          </a:p>
          <a:p>
            <a:pPr>
              <a:spcBef>
                <a:spcPct val="0"/>
              </a:spcBef>
            </a:pPr>
            <a:r>
              <a:rPr lang="en-US" altLang="en-US" sz="1600"/>
              <a:t>	newLine = line.replace("\n",",") + str(pickup_final) + ',' + str(dropoff_final) + '\n‘</a:t>
            </a:r>
          </a:p>
          <a:p>
            <a:pPr>
              <a:spcBef>
                <a:spcPct val="0"/>
              </a:spcBef>
            </a:pPr>
            <a:r>
              <a:rPr lang="en-US" altLang="en-US" sz="1600"/>
              <a:t>	</a:t>
            </a:r>
          </a:p>
          <a:p>
            <a:pPr>
              <a:spcBef>
                <a:spcPct val="0"/>
              </a:spcBef>
            </a:pPr>
            <a:r>
              <a:rPr lang="en-US" altLang="en-US" sz="1600"/>
              <a:t>	</a:t>
            </a:r>
            <a:r>
              <a:rPr lang="en-US" altLang="en-US" sz="1600" b="1"/>
              <a:t>print newLine</a:t>
            </a:r>
          </a:p>
          <a:p>
            <a:pPr>
              <a:spcBef>
                <a:spcPct val="0"/>
              </a:spcBef>
            </a:pPr>
            <a:endParaRPr lang="en-US" altLang="en-US" sz="1600"/>
          </a:p>
        </p:txBody>
      </p:sp>
    </p:spTree>
    <p:extLst>
      <p:ext uri="{BB962C8B-B14F-4D97-AF65-F5344CB8AC3E}">
        <p14:creationId xmlns:p14="http://schemas.microsoft.com/office/powerpoint/2010/main" val="32738102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</a:rPr>
              <a:t>Run Hadoop Streaming Job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1012" y="1527243"/>
            <a:ext cx="8382000" cy="506810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sz="2000" b="1" dirty="0" err="1"/>
              <a:t>hadoop</a:t>
            </a:r>
            <a:r>
              <a:rPr lang="en-US" sz="2000" b="1" dirty="0"/>
              <a:t> jar</a:t>
            </a:r>
            <a:r>
              <a:rPr lang="en-US" sz="2000" dirty="0"/>
              <a:t> /</a:t>
            </a:r>
            <a:r>
              <a:rPr lang="en-US" sz="2000" dirty="0" err="1"/>
              <a:t>usr</a:t>
            </a:r>
            <a:r>
              <a:rPr lang="en-US" sz="2000" dirty="0"/>
              <a:t>/</a:t>
            </a:r>
            <a:r>
              <a:rPr lang="en-US" sz="2000" dirty="0" err="1"/>
              <a:t>hdp</a:t>
            </a:r>
            <a:r>
              <a:rPr lang="en-US" sz="2000" dirty="0"/>
              <a:t>/2.3.2.0-2602/</a:t>
            </a:r>
            <a:r>
              <a:rPr lang="en-US" sz="2000" dirty="0" err="1"/>
              <a:t>hadoop-mapreduce</a:t>
            </a:r>
            <a:r>
              <a:rPr lang="en-US" sz="2000" dirty="0"/>
              <a:t>/hadoop-streaming-2.7.1.2.3.2.0-2602.jar </a:t>
            </a:r>
            <a:r>
              <a:rPr lang="en-US" sz="2000" b="1" dirty="0"/>
              <a:t>-file</a:t>
            </a:r>
            <a:r>
              <a:rPr lang="en-US" sz="2000" dirty="0"/>
              <a:t> mapper.py </a:t>
            </a:r>
            <a:r>
              <a:rPr lang="en-US" sz="2000" b="1" dirty="0"/>
              <a:t>-mapper </a:t>
            </a:r>
            <a:r>
              <a:rPr lang="en-US" sz="2000" dirty="0"/>
              <a:t>mapper.py </a:t>
            </a:r>
            <a:r>
              <a:rPr lang="en-US" sz="2000" b="1" dirty="0" smtClean="0"/>
              <a:t>-</a:t>
            </a:r>
            <a:r>
              <a:rPr lang="en-US" sz="2000" b="1" dirty="0"/>
              <a:t>input </a:t>
            </a:r>
            <a:r>
              <a:rPr lang="en-US" altLang="en-US" sz="2000" dirty="0"/>
              <a:t>ny_taxi_2013.csv</a:t>
            </a:r>
            <a:r>
              <a:rPr lang="en-US" sz="2000" dirty="0" smtClean="0"/>
              <a:t> </a:t>
            </a:r>
            <a:r>
              <a:rPr lang="en-US" sz="2000" b="1" dirty="0"/>
              <a:t>-output </a:t>
            </a:r>
            <a:r>
              <a:rPr lang="en-US" altLang="en-US" sz="2000" dirty="0" smtClean="0"/>
              <a:t>ny_taxi_2013_unix.csv</a:t>
            </a:r>
          </a:p>
          <a:p>
            <a:pPr lvl="1"/>
            <a:endParaRPr lang="en-US" sz="2000" dirty="0"/>
          </a:p>
          <a:p>
            <a:pPr lvl="1"/>
            <a:r>
              <a:rPr lang="en-US" b="1" dirty="0" smtClean="0"/>
              <a:t>yarn jar</a:t>
            </a:r>
            <a:r>
              <a:rPr lang="en-US" dirty="0" smtClean="0"/>
              <a:t> </a:t>
            </a:r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</a:t>
            </a:r>
            <a:r>
              <a:rPr lang="en-US" dirty="0" err="1"/>
              <a:t>hdp</a:t>
            </a:r>
            <a:r>
              <a:rPr lang="en-US" dirty="0"/>
              <a:t>/2.3.2.0-2602/</a:t>
            </a:r>
            <a:r>
              <a:rPr lang="en-US" dirty="0" err="1"/>
              <a:t>hadoop-mapreduce</a:t>
            </a:r>
            <a:r>
              <a:rPr lang="en-US" dirty="0"/>
              <a:t>/hadoop-streaming-2.7.1.2.3.2.0-2602.jar </a:t>
            </a:r>
            <a:r>
              <a:rPr lang="en-US" b="1" dirty="0"/>
              <a:t>-file</a:t>
            </a:r>
            <a:r>
              <a:rPr lang="en-US" dirty="0"/>
              <a:t> mapper.py </a:t>
            </a:r>
            <a:r>
              <a:rPr lang="en-US" b="1" dirty="0"/>
              <a:t>-mapper </a:t>
            </a:r>
            <a:r>
              <a:rPr lang="en-US" dirty="0"/>
              <a:t>mapper.py </a:t>
            </a:r>
            <a:r>
              <a:rPr lang="en-US" b="1" dirty="0"/>
              <a:t>-input </a:t>
            </a:r>
            <a:r>
              <a:rPr lang="en-US" altLang="en-US" dirty="0"/>
              <a:t>ny_taxi_2013.csv</a:t>
            </a:r>
            <a:r>
              <a:rPr lang="en-US" dirty="0"/>
              <a:t> </a:t>
            </a:r>
            <a:r>
              <a:rPr lang="en-US" b="1" dirty="0"/>
              <a:t>-output </a:t>
            </a:r>
            <a:r>
              <a:rPr lang="en-US" altLang="en-US" dirty="0"/>
              <a:t>ny_taxi_2013_unix.csv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582025" y="6356350"/>
            <a:ext cx="561975" cy="3651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F81D0A5-5636-074A-AE58-C1FD9013E26E}" type="slidenum">
              <a:rPr lang="en-US">
                <a:latin typeface="Century Gothic" charset="0"/>
              </a:rPr>
              <a:pPr/>
              <a:t>9</a:t>
            </a:fld>
            <a:endParaRPr lang="en-US" dirty="0"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28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12047</TotalTime>
  <Words>836</Words>
  <Application>Microsoft Office PowerPoint</Application>
  <PresentationFormat>On-screen Show (4:3)</PresentationFormat>
  <Paragraphs>263</Paragraphs>
  <Slides>26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9" baseType="lpstr">
      <vt:lpstr>MS PGothic</vt:lpstr>
      <vt:lpstr>MS PGothic</vt:lpstr>
      <vt:lpstr>Arial</vt:lpstr>
      <vt:lpstr>Calibri</vt:lpstr>
      <vt:lpstr>Candara</vt:lpstr>
      <vt:lpstr>Century Gothic</vt:lpstr>
      <vt:lpstr>Courier New</vt:lpstr>
      <vt:lpstr>Franklin Gothic Book</vt:lpstr>
      <vt:lpstr>Microsoft Sans Serif</vt:lpstr>
      <vt:lpstr>Tahoma</vt:lpstr>
      <vt:lpstr>Times New Roman</vt:lpstr>
      <vt:lpstr>Wingdings</vt:lpstr>
      <vt:lpstr>Executive</vt:lpstr>
      <vt:lpstr>Advanced Geospatial Data Analytics:  MapReduce and Geospatial data handling</vt:lpstr>
      <vt:lpstr>Outline</vt:lpstr>
      <vt:lpstr>Python Programing Basics</vt:lpstr>
      <vt:lpstr>Hadoop Streaming API with Python</vt:lpstr>
      <vt:lpstr>MapReduce</vt:lpstr>
      <vt:lpstr>Delegation of Map and Reduce tasks</vt:lpstr>
      <vt:lpstr>PowerPoint Presentation</vt:lpstr>
      <vt:lpstr>PowerPoint Presentation</vt:lpstr>
      <vt:lpstr>Run Hadoop Streaming Job</vt:lpstr>
      <vt:lpstr>PowerPoint Presentation</vt:lpstr>
      <vt:lpstr>PowerPoint Presentation</vt:lpstr>
      <vt:lpstr>PowerPoint Presentation</vt:lpstr>
      <vt:lpstr>Geospatial processing in Hadoop</vt:lpstr>
      <vt:lpstr>Case study</vt:lpstr>
      <vt:lpstr>Case study</vt:lpstr>
      <vt:lpstr>PowerPoint Presentation</vt:lpstr>
      <vt:lpstr>Geospatial Operations</vt:lpstr>
      <vt:lpstr>Open Source Geospatial Libraries</vt:lpstr>
      <vt:lpstr>Existing distributed computing resources</vt:lpstr>
      <vt:lpstr>Shapefile.py</vt:lpstr>
      <vt:lpstr>Improve efficiency with spatial indexing</vt:lpstr>
      <vt:lpstr>Illustration of Quad-Tree for indexing points</vt:lpstr>
      <vt:lpstr>Illustration of Quad-Tree for polygons</vt:lpstr>
      <vt:lpstr>Applications of Quad-Tree</vt:lpstr>
      <vt:lpstr>Applications of Quad-Tree</vt:lpstr>
      <vt:lpstr>Put things together</vt:lpstr>
    </vt:vector>
  </TitlesOfParts>
  <Manager/>
  <Company>UIUC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Progress Update and Strategic Planning</dc:title>
  <dc:subject/>
  <dc:creator>Shaowen</dc:creator>
  <cp:keywords/>
  <dc:description/>
  <cp:lastModifiedBy>Yin, Junjun</cp:lastModifiedBy>
  <cp:revision>1776</cp:revision>
  <cp:lastPrinted>2013-09-23T17:54:31Z</cp:lastPrinted>
  <dcterms:created xsi:type="dcterms:W3CDTF">2012-09-19T16:58:51Z</dcterms:created>
  <dcterms:modified xsi:type="dcterms:W3CDTF">2016-06-03T16:32:49Z</dcterms:modified>
  <cp:category/>
</cp:coreProperties>
</file>